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4" r:id="rId1"/>
  </p:sldMasterIdLst>
  <p:notesMasterIdLst>
    <p:notesMasterId r:id="rId41"/>
  </p:notesMasterIdLst>
  <p:handoutMasterIdLst>
    <p:handoutMasterId r:id="rId42"/>
  </p:handoutMasterIdLst>
  <p:sldIdLst>
    <p:sldId id="720" r:id="rId2"/>
    <p:sldId id="800" r:id="rId3"/>
    <p:sldId id="635" r:id="rId4"/>
    <p:sldId id="702" r:id="rId5"/>
    <p:sldId id="716" r:id="rId6"/>
    <p:sldId id="734" r:id="rId7"/>
    <p:sldId id="735" r:id="rId8"/>
    <p:sldId id="700" r:id="rId9"/>
    <p:sldId id="798" r:id="rId10"/>
    <p:sldId id="717" r:id="rId11"/>
    <p:sldId id="732" r:id="rId12"/>
    <p:sldId id="733" r:id="rId13"/>
    <p:sldId id="709" r:id="rId14"/>
    <p:sldId id="788" r:id="rId15"/>
    <p:sldId id="738" r:id="rId16"/>
    <p:sldId id="790" r:id="rId17"/>
    <p:sldId id="791" r:id="rId18"/>
    <p:sldId id="792" r:id="rId19"/>
    <p:sldId id="765" r:id="rId20"/>
    <p:sldId id="753" r:id="rId21"/>
    <p:sldId id="748" r:id="rId22"/>
    <p:sldId id="793" r:id="rId23"/>
    <p:sldId id="794" r:id="rId24"/>
    <p:sldId id="802" r:id="rId25"/>
    <p:sldId id="754" r:id="rId26"/>
    <p:sldId id="804" r:id="rId27"/>
    <p:sldId id="751" r:id="rId28"/>
    <p:sldId id="780" r:id="rId29"/>
    <p:sldId id="775" r:id="rId30"/>
    <p:sldId id="779" r:id="rId31"/>
    <p:sldId id="762" r:id="rId32"/>
    <p:sldId id="778" r:id="rId33"/>
    <p:sldId id="777" r:id="rId34"/>
    <p:sldId id="789" r:id="rId35"/>
    <p:sldId id="803" r:id="rId36"/>
    <p:sldId id="796" r:id="rId37"/>
    <p:sldId id="801" r:id="rId38"/>
    <p:sldId id="787" r:id="rId39"/>
    <p:sldId id="756" r:id="rId40"/>
  </p:sldIdLst>
  <p:sldSz cx="9144000" cy="6858000" type="screen4x3"/>
  <p:notesSz cx="7104063" cy="10234613"/>
  <p:defaultTextStyle>
    <a:defPPr>
      <a:defRPr lang="fr-FR"/>
    </a:defPPr>
    <a:lvl1pPr algn="l" rtl="0" fontAlgn="base">
      <a:spcBef>
        <a:spcPct val="0"/>
      </a:spcBef>
      <a:spcAft>
        <a:spcPct val="0"/>
      </a:spcAft>
      <a:defRPr sz="1400" u="sng"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400" u="sng"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400" u="sng"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400" u="sng"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400" u="sng" kern="1200">
        <a:solidFill>
          <a:schemeClr val="tx1"/>
        </a:solidFill>
        <a:latin typeface="Arial" pitchFamily="34" charset="0"/>
        <a:ea typeface="+mn-ea"/>
        <a:cs typeface="Arial" pitchFamily="34" charset="0"/>
      </a:defRPr>
    </a:lvl5pPr>
    <a:lvl6pPr marL="2286000" algn="l" defTabSz="914400" rtl="0" eaLnBrk="1" latinLnBrk="0" hangingPunct="1">
      <a:defRPr sz="1400" u="sng" kern="1200">
        <a:solidFill>
          <a:schemeClr val="tx1"/>
        </a:solidFill>
        <a:latin typeface="Arial" pitchFamily="34" charset="0"/>
        <a:ea typeface="+mn-ea"/>
        <a:cs typeface="Arial" pitchFamily="34" charset="0"/>
      </a:defRPr>
    </a:lvl6pPr>
    <a:lvl7pPr marL="2743200" algn="l" defTabSz="914400" rtl="0" eaLnBrk="1" latinLnBrk="0" hangingPunct="1">
      <a:defRPr sz="1400" u="sng" kern="1200">
        <a:solidFill>
          <a:schemeClr val="tx1"/>
        </a:solidFill>
        <a:latin typeface="Arial" pitchFamily="34" charset="0"/>
        <a:ea typeface="+mn-ea"/>
        <a:cs typeface="Arial" pitchFamily="34" charset="0"/>
      </a:defRPr>
    </a:lvl7pPr>
    <a:lvl8pPr marL="3200400" algn="l" defTabSz="914400" rtl="0" eaLnBrk="1" latinLnBrk="0" hangingPunct="1">
      <a:defRPr sz="1400" u="sng" kern="1200">
        <a:solidFill>
          <a:schemeClr val="tx1"/>
        </a:solidFill>
        <a:latin typeface="Arial" pitchFamily="34" charset="0"/>
        <a:ea typeface="+mn-ea"/>
        <a:cs typeface="Arial" pitchFamily="34" charset="0"/>
      </a:defRPr>
    </a:lvl8pPr>
    <a:lvl9pPr marL="3657600" algn="l" defTabSz="914400" rtl="0" eaLnBrk="1" latinLnBrk="0" hangingPunct="1">
      <a:defRPr sz="1400" u="sng"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INE Claire" initials="AC" lastIdx="1" clrIdx="0">
    <p:extLst>
      <p:ext uri="{19B8F6BF-5375-455C-9EA6-DF929625EA0E}">
        <p15:presenceInfo xmlns:p15="http://schemas.microsoft.com/office/powerpoint/2012/main" userId="S-1-5-21-343818398-2000478354-839522115-23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3300"/>
    <a:srgbClr val="FF0000"/>
    <a:srgbClr val="FFFF00"/>
    <a:srgbClr val="FF6600"/>
    <a:srgbClr val="477C2C"/>
    <a:srgbClr val="589937"/>
    <a:srgbClr val="00CC66"/>
    <a:srgbClr val="FF5050"/>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15" autoAdjust="0"/>
    <p:restoredTop sz="95147" autoAdjust="0"/>
  </p:normalViewPr>
  <p:slideViewPr>
    <p:cSldViewPr snapToObjects="1">
      <p:cViewPr>
        <p:scale>
          <a:sx n="100" d="100"/>
          <a:sy n="100" d="100"/>
        </p:scale>
        <p:origin x="672" y="-787"/>
      </p:cViewPr>
      <p:guideLst>
        <p:guide orient="horz" pos="2160"/>
        <p:guide pos="2880"/>
      </p:guideLst>
    </p:cSldViewPr>
  </p:slideViewPr>
  <p:outlineViewPr>
    <p:cViewPr>
      <p:scale>
        <a:sx n="33" d="100"/>
        <a:sy n="33" d="100"/>
      </p:scale>
      <p:origin x="0" y="-908"/>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Lst>
  </p:outlin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63" d="100"/>
          <a:sy n="63" d="100"/>
        </p:scale>
        <p:origin x="3086" y="58"/>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23.xml"/><Relationship Id="rId3" Type="http://schemas.openxmlformats.org/officeDocument/2006/relationships/slide" Target="slides/slide4.xml"/><Relationship Id="rId21" Type="http://schemas.openxmlformats.org/officeDocument/2006/relationships/slide" Target="slides/slide26.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22.xml"/><Relationship Id="rId25" Type="http://schemas.openxmlformats.org/officeDocument/2006/relationships/slide" Target="slides/slide39.xml"/><Relationship Id="rId2" Type="http://schemas.openxmlformats.org/officeDocument/2006/relationships/slide" Target="slides/slide3.xml"/><Relationship Id="rId16" Type="http://schemas.openxmlformats.org/officeDocument/2006/relationships/slide" Target="slides/slide21.xml"/><Relationship Id="rId20" Type="http://schemas.openxmlformats.org/officeDocument/2006/relationships/slide" Target="slides/slide25.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30.xml"/><Relationship Id="rId5" Type="http://schemas.openxmlformats.org/officeDocument/2006/relationships/slide" Target="slides/slide6.xml"/><Relationship Id="rId15" Type="http://schemas.openxmlformats.org/officeDocument/2006/relationships/slide" Target="slides/slide20.xml"/><Relationship Id="rId23" Type="http://schemas.openxmlformats.org/officeDocument/2006/relationships/slide" Target="slides/slide29.xml"/><Relationship Id="rId10" Type="http://schemas.openxmlformats.org/officeDocument/2006/relationships/slide" Target="slides/slide11.xml"/><Relationship Id="rId19" Type="http://schemas.openxmlformats.org/officeDocument/2006/relationships/slide" Target="slides/slide24.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4"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0.wmf"/><Relationship Id="rId4" Type="http://schemas.openxmlformats.org/officeDocument/2006/relationships/image" Target="../media/image8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1" y="3"/>
            <a:ext cx="3078639" cy="511176"/>
          </a:xfrm>
          <a:prstGeom prst="rect">
            <a:avLst/>
          </a:prstGeom>
          <a:noFill/>
          <a:ln w="9525">
            <a:noFill/>
            <a:miter lim="800000"/>
            <a:headEnd/>
            <a:tailEnd/>
          </a:ln>
        </p:spPr>
        <p:txBody>
          <a:bodyPr vert="horz" wrap="square" lIns="99040" tIns="49519" rIns="99040" bIns="49519" numCol="1" anchor="t" anchorCtr="0" compatLnSpc="1">
            <a:prstTxWarp prst="textNoShape">
              <a:avLst/>
            </a:prstTxWarp>
          </a:bodyPr>
          <a:lstStyle>
            <a:lvl1pPr defTabSz="990648">
              <a:defRPr sz="1300" u="none">
                <a:cs typeface="+mn-cs"/>
              </a:defRPr>
            </a:lvl1pPr>
          </a:lstStyle>
          <a:p>
            <a:pPr>
              <a:defRPr/>
            </a:pPr>
            <a:r>
              <a:rPr lang="fr-FR"/>
              <a:t>titre</a:t>
            </a:r>
          </a:p>
        </p:txBody>
      </p:sp>
      <p:sp>
        <p:nvSpPr>
          <p:cNvPr id="73731" name="Rectangle 3"/>
          <p:cNvSpPr>
            <a:spLocks noGrp="1" noChangeArrowheads="1"/>
          </p:cNvSpPr>
          <p:nvPr>
            <p:ph type="dt" sz="quarter" idx="1"/>
          </p:nvPr>
        </p:nvSpPr>
        <p:spPr bwMode="auto">
          <a:xfrm>
            <a:off x="4023838" y="3"/>
            <a:ext cx="3078639" cy="511176"/>
          </a:xfrm>
          <a:prstGeom prst="rect">
            <a:avLst/>
          </a:prstGeom>
          <a:noFill/>
          <a:ln w="9525">
            <a:noFill/>
            <a:miter lim="800000"/>
            <a:headEnd/>
            <a:tailEnd/>
          </a:ln>
        </p:spPr>
        <p:txBody>
          <a:bodyPr vert="horz" wrap="square" lIns="99040" tIns="49519" rIns="99040" bIns="49519" numCol="1" anchor="t" anchorCtr="0" compatLnSpc="1">
            <a:prstTxWarp prst="textNoShape">
              <a:avLst/>
            </a:prstTxWarp>
          </a:bodyPr>
          <a:lstStyle>
            <a:lvl1pPr algn="r" defTabSz="990648">
              <a:defRPr sz="1300" u="none">
                <a:cs typeface="+mn-cs"/>
              </a:defRPr>
            </a:lvl1pPr>
          </a:lstStyle>
          <a:p>
            <a:pPr>
              <a:defRPr/>
            </a:pPr>
            <a:fld id="{C284CA7B-6939-4900-AE6E-3EB33F96DFEC}" type="datetime4">
              <a:rPr lang="fr-FR"/>
              <a:pPr>
                <a:defRPr/>
              </a:pPr>
              <a:t>25 février 2025</a:t>
            </a:fld>
            <a:endParaRPr lang="fr-FR"/>
          </a:p>
        </p:txBody>
      </p:sp>
      <p:sp>
        <p:nvSpPr>
          <p:cNvPr id="73732" name="Rectangle 4"/>
          <p:cNvSpPr>
            <a:spLocks noGrp="1" noChangeArrowheads="1"/>
          </p:cNvSpPr>
          <p:nvPr>
            <p:ph type="ftr" sz="quarter" idx="2"/>
          </p:nvPr>
        </p:nvSpPr>
        <p:spPr bwMode="auto">
          <a:xfrm>
            <a:off x="1" y="9721852"/>
            <a:ext cx="3078639" cy="511176"/>
          </a:xfrm>
          <a:prstGeom prst="rect">
            <a:avLst/>
          </a:prstGeom>
          <a:noFill/>
          <a:ln w="9525">
            <a:noFill/>
            <a:miter lim="800000"/>
            <a:headEnd/>
            <a:tailEnd/>
          </a:ln>
        </p:spPr>
        <p:txBody>
          <a:bodyPr vert="horz" wrap="square" lIns="99040" tIns="49519" rIns="99040" bIns="49519" numCol="1" anchor="b" anchorCtr="0" compatLnSpc="1">
            <a:prstTxWarp prst="textNoShape">
              <a:avLst/>
            </a:prstTxWarp>
          </a:bodyPr>
          <a:lstStyle>
            <a:lvl1pPr defTabSz="990648">
              <a:defRPr sz="1300" u="none">
                <a:cs typeface="+mn-cs"/>
              </a:defRPr>
            </a:lvl1pPr>
          </a:lstStyle>
          <a:p>
            <a:pPr>
              <a:defRPr/>
            </a:pPr>
            <a:endParaRPr lang="en-US"/>
          </a:p>
        </p:txBody>
      </p:sp>
      <p:sp>
        <p:nvSpPr>
          <p:cNvPr id="73733" name="Rectangle 5"/>
          <p:cNvSpPr>
            <a:spLocks noGrp="1" noChangeArrowheads="1"/>
          </p:cNvSpPr>
          <p:nvPr>
            <p:ph type="sldNum" sz="quarter" idx="3"/>
          </p:nvPr>
        </p:nvSpPr>
        <p:spPr bwMode="auto">
          <a:xfrm>
            <a:off x="4023838" y="9721852"/>
            <a:ext cx="3078639" cy="511176"/>
          </a:xfrm>
          <a:prstGeom prst="rect">
            <a:avLst/>
          </a:prstGeom>
          <a:noFill/>
          <a:ln w="9525">
            <a:noFill/>
            <a:miter lim="800000"/>
            <a:headEnd/>
            <a:tailEnd/>
          </a:ln>
        </p:spPr>
        <p:txBody>
          <a:bodyPr vert="horz" wrap="square" lIns="99040" tIns="49519" rIns="99040" bIns="49519" numCol="1" anchor="b" anchorCtr="0" compatLnSpc="1">
            <a:prstTxWarp prst="textNoShape">
              <a:avLst/>
            </a:prstTxWarp>
          </a:bodyPr>
          <a:lstStyle>
            <a:lvl1pPr algn="r" defTabSz="990648">
              <a:defRPr sz="1300" u="none">
                <a:cs typeface="+mn-cs"/>
              </a:defRPr>
            </a:lvl1pPr>
          </a:lstStyle>
          <a:p>
            <a:pPr>
              <a:defRPr/>
            </a:pPr>
            <a:fld id="{5B41FE31-3D7A-42B1-AB5D-D5D3E3A95233}" type="slidenum">
              <a:rPr lang="fr-FR"/>
              <a:pPr>
                <a:defRPr/>
              </a:pPr>
              <a:t>‹N°›</a:t>
            </a:fld>
            <a:endParaRPr lang="fr-FR"/>
          </a:p>
        </p:txBody>
      </p:sp>
    </p:spTree>
    <p:extLst>
      <p:ext uri="{BB962C8B-B14F-4D97-AF65-F5344CB8AC3E}">
        <p14:creationId xmlns:p14="http://schemas.microsoft.com/office/powerpoint/2010/main" val="3035749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1" y="3"/>
            <a:ext cx="3078639" cy="511176"/>
          </a:xfrm>
          <a:prstGeom prst="rect">
            <a:avLst/>
          </a:prstGeom>
          <a:noFill/>
          <a:ln w="9525">
            <a:noFill/>
            <a:miter lim="800000"/>
            <a:headEnd/>
            <a:tailEnd/>
          </a:ln>
        </p:spPr>
        <p:txBody>
          <a:bodyPr vert="horz" wrap="square" lIns="99040" tIns="49519" rIns="99040" bIns="49519" numCol="1" anchor="t" anchorCtr="0" compatLnSpc="1">
            <a:prstTxWarp prst="textNoShape">
              <a:avLst/>
            </a:prstTxWarp>
          </a:bodyPr>
          <a:lstStyle>
            <a:lvl1pPr defTabSz="990648">
              <a:defRPr sz="1300" u="none">
                <a:cs typeface="+mn-cs"/>
              </a:defRPr>
            </a:lvl1pPr>
          </a:lstStyle>
          <a:p>
            <a:pPr>
              <a:defRPr/>
            </a:pPr>
            <a:r>
              <a:rPr lang="fr-FR"/>
              <a:t>titre</a:t>
            </a:r>
          </a:p>
        </p:txBody>
      </p:sp>
      <p:sp>
        <p:nvSpPr>
          <p:cNvPr id="71683" name="Rectangle 3"/>
          <p:cNvSpPr>
            <a:spLocks noGrp="1" noChangeArrowheads="1"/>
          </p:cNvSpPr>
          <p:nvPr>
            <p:ph type="dt" idx="1"/>
          </p:nvPr>
        </p:nvSpPr>
        <p:spPr bwMode="auto">
          <a:xfrm>
            <a:off x="4023838" y="3"/>
            <a:ext cx="3078639" cy="511176"/>
          </a:xfrm>
          <a:prstGeom prst="rect">
            <a:avLst/>
          </a:prstGeom>
          <a:noFill/>
          <a:ln w="9525">
            <a:noFill/>
            <a:miter lim="800000"/>
            <a:headEnd/>
            <a:tailEnd/>
          </a:ln>
        </p:spPr>
        <p:txBody>
          <a:bodyPr vert="horz" wrap="square" lIns="99040" tIns="49519" rIns="99040" bIns="49519" numCol="1" anchor="t" anchorCtr="0" compatLnSpc="1">
            <a:prstTxWarp prst="textNoShape">
              <a:avLst/>
            </a:prstTxWarp>
          </a:bodyPr>
          <a:lstStyle>
            <a:lvl1pPr algn="r" defTabSz="990648">
              <a:defRPr sz="1300" u="none">
                <a:cs typeface="+mn-cs"/>
              </a:defRPr>
            </a:lvl1pPr>
          </a:lstStyle>
          <a:p>
            <a:pPr>
              <a:defRPr/>
            </a:pPr>
            <a:fld id="{01292BA1-A762-4439-B2E8-AF271DD0FF93}" type="datetime4">
              <a:rPr lang="fr-FR"/>
              <a:pPr>
                <a:defRPr/>
              </a:pPr>
              <a:t>25 février 2025</a:t>
            </a:fld>
            <a:endParaRPr lang="fr-FR"/>
          </a:p>
        </p:txBody>
      </p:sp>
      <p:sp>
        <p:nvSpPr>
          <p:cNvPr id="32772" name="Rectangle 4"/>
          <p:cNvSpPr>
            <a:spLocks noGrp="1" noRot="1" noChangeAspect="1" noChangeArrowheads="1" noTextEdit="1"/>
          </p:cNvSpPr>
          <p:nvPr>
            <p:ph type="sldImg" idx="2"/>
          </p:nvPr>
        </p:nvSpPr>
        <p:spPr bwMode="auto">
          <a:xfrm>
            <a:off x="996950" y="769938"/>
            <a:ext cx="5111750" cy="3835400"/>
          </a:xfrm>
          <a:prstGeom prst="rect">
            <a:avLst/>
          </a:prstGeom>
          <a:noFill/>
          <a:ln w="9525">
            <a:solidFill>
              <a:srgbClr val="000000"/>
            </a:solidFill>
            <a:miter lim="800000"/>
            <a:headEnd/>
            <a:tailEnd/>
          </a:ln>
        </p:spPr>
      </p:sp>
      <p:sp>
        <p:nvSpPr>
          <p:cNvPr id="71685" name="Rectangle 5"/>
          <p:cNvSpPr>
            <a:spLocks noGrp="1" noChangeArrowheads="1"/>
          </p:cNvSpPr>
          <p:nvPr>
            <p:ph type="body" sz="quarter" idx="3"/>
          </p:nvPr>
        </p:nvSpPr>
        <p:spPr bwMode="auto">
          <a:xfrm>
            <a:off x="711679" y="4860924"/>
            <a:ext cx="5680708" cy="4605338"/>
          </a:xfrm>
          <a:prstGeom prst="rect">
            <a:avLst/>
          </a:prstGeom>
          <a:noFill/>
          <a:ln w="9525">
            <a:noFill/>
            <a:miter lim="800000"/>
            <a:headEnd/>
            <a:tailEnd/>
          </a:ln>
        </p:spPr>
        <p:txBody>
          <a:bodyPr vert="horz" wrap="square" lIns="99040" tIns="49519" rIns="99040" bIns="49519"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686" name="Rectangle 6"/>
          <p:cNvSpPr>
            <a:spLocks noGrp="1" noChangeArrowheads="1"/>
          </p:cNvSpPr>
          <p:nvPr>
            <p:ph type="ftr" sz="quarter" idx="4"/>
          </p:nvPr>
        </p:nvSpPr>
        <p:spPr bwMode="auto">
          <a:xfrm>
            <a:off x="1" y="9721852"/>
            <a:ext cx="3078639" cy="511176"/>
          </a:xfrm>
          <a:prstGeom prst="rect">
            <a:avLst/>
          </a:prstGeom>
          <a:noFill/>
          <a:ln w="9525">
            <a:noFill/>
            <a:miter lim="800000"/>
            <a:headEnd/>
            <a:tailEnd/>
          </a:ln>
        </p:spPr>
        <p:txBody>
          <a:bodyPr vert="horz" wrap="square" lIns="99040" tIns="49519" rIns="99040" bIns="49519" numCol="1" anchor="b" anchorCtr="0" compatLnSpc="1">
            <a:prstTxWarp prst="textNoShape">
              <a:avLst/>
            </a:prstTxWarp>
          </a:bodyPr>
          <a:lstStyle>
            <a:lvl1pPr defTabSz="990648">
              <a:defRPr sz="1300" u="none">
                <a:cs typeface="+mn-cs"/>
              </a:defRPr>
            </a:lvl1pPr>
          </a:lstStyle>
          <a:p>
            <a:pPr>
              <a:defRPr/>
            </a:pPr>
            <a:endParaRPr lang="en-US"/>
          </a:p>
        </p:txBody>
      </p:sp>
      <p:sp>
        <p:nvSpPr>
          <p:cNvPr id="71687" name="Rectangle 7"/>
          <p:cNvSpPr>
            <a:spLocks noGrp="1" noChangeArrowheads="1"/>
          </p:cNvSpPr>
          <p:nvPr>
            <p:ph type="sldNum" sz="quarter" idx="5"/>
          </p:nvPr>
        </p:nvSpPr>
        <p:spPr bwMode="auto">
          <a:xfrm>
            <a:off x="4023838" y="9721852"/>
            <a:ext cx="3078639" cy="511176"/>
          </a:xfrm>
          <a:prstGeom prst="rect">
            <a:avLst/>
          </a:prstGeom>
          <a:noFill/>
          <a:ln w="9525">
            <a:noFill/>
            <a:miter lim="800000"/>
            <a:headEnd/>
            <a:tailEnd/>
          </a:ln>
        </p:spPr>
        <p:txBody>
          <a:bodyPr vert="horz" wrap="square" lIns="99040" tIns="49519" rIns="99040" bIns="49519" numCol="1" anchor="b" anchorCtr="0" compatLnSpc="1">
            <a:prstTxWarp prst="textNoShape">
              <a:avLst/>
            </a:prstTxWarp>
          </a:bodyPr>
          <a:lstStyle>
            <a:lvl1pPr algn="r" defTabSz="990648">
              <a:defRPr sz="1300" u="none">
                <a:cs typeface="+mn-cs"/>
              </a:defRPr>
            </a:lvl1pPr>
          </a:lstStyle>
          <a:p>
            <a:pPr>
              <a:defRPr/>
            </a:pPr>
            <a:fld id="{8AF03764-6CE3-4656-9A9A-125D47382A45}" type="slidenum">
              <a:rPr lang="fr-FR"/>
              <a:pPr>
                <a:defRPr/>
              </a:pPr>
              <a:t>‹N°›</a:t>
            </a:fld>
            <a:endParaRPr lang="fr-FR"/>
          </a:p>
        </p:txBody>
      </p:sp>
    </p:spTree>
    <p:extLst>
      <p:ext uri="{BB962C8B-B14F-4D97-AF65-F5344CB8AC3E}">
        <p14:creationId xmlns:p14="http://schemas.microsoft.com/office/powerpoint/2010/main" val="37524421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koreus.com/video/surfusion-eau.html"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image" Target="../media/image40.png"/></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slideplayer.com/slide/8868045/"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s://en.wikipedia.org/wiki/Celsius" TargetMode="External"/><Relationship Id="rId13" Type="http://schemas.openxmlformats.org/officeDocument/2006/relationships/hyperlink" Target="https://en.wikipedia.org/wiki/Room-temperature_superconductor#cite_note-4" TargetMode="External"/><Relationship Id="rId3" Type="http://schemas.openxmlformats.org/officeDocument/2006/relationships/hyperlink" Target="https://en.wikipedia.org/wiki/Lanthanum_decahydride" TargetMode="External"/><Relationship Id="rId7" Type="http://schemas.openxmlformats.org/officeDocument/2006/relationships/hyperlink" Target="https://en.wikipedia.org/wiki/Room-temperature_superconductor#cite_note-cart15-2" TargetMode="External"/><Relationship Id="rId12" Type="http://schemas.openxmlformats.org/officeDocument/2006/relationships/hyperlink" Target="https://en.wikipedia.org/wiki/Room-temperature_superconductor#cite_note-3"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https://en.wikipedia.org/wiki/Hydrogen_sulfide" TargetMode="External"/><Relationship Id="rId11" Type="http://schemas.openxmlformats.org/officeDocument/2006/relationships/hyperlink" Target="https://en.wikipedia.org/wiki/Pascal_(unit)" TargetMode="External"/><Relationship Id="rId5" Type="http://schemas.openxmlformats.org/officeDocument/2006/relationships/hyperlink" Target="https://en.wikipedia.org/wiki/Room-temperature_superconductor#cite_note-eremets-1" TargetMode="External"/><Relationship Id="rId15" Type="http://schemas.openxmlformats.org/officeDocument/2006/relationships/hyperlink" Target="https://en.wikipedia.org/wiki/High-temperature_superconductor#Cuprates" TargetMode="External"/><Relationship Id="rId10" Type="http://schemas.openxmlformats.org/officeDocument/2006/relationships/hyperlink" Target="https://en.wikipedia.org/wiki/Superhydride" TargetMode="External"/><Relationship Id="rId4" Type="http://schemas.openxmlformats.org/officeDocument/2006/relationships/hyperlink" Target="https://en.wikipedia.org/wiki/Transition_temperature" TargetMode="External"/><Relationship Id="rId9" Type="http://schemas.openxmlformats.org/officeDocument/2006/relationships/hyperlink" Target="https://en.wikipedia.org/wiki/Ternary_compound" TargetMode="External"/><Relationship Id="rId14" Type="http://schemas.openxmlformats.org/officeDocument/2006/relationships/hyperlink" Target="https://en.wikipedia.org/wiki/Atmospheric_pressure"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accelconf.web.cern.ch/AccelConf/SRF2013/talks/moioc02_talk.pdf"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slideplayer.com/slide/5103880/"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image" Target="../media/image70.png"/></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slide" Target="../slides/slide37.xml"/><Relationship Id="rId1" Type="http://schemas.openxmlformats.org/officeDocument/2006/relationships/notesMaster" Target="../notesMasters/notesMaster1.xml"/><Relationship Id="rId5" Type="http://schemas.openxmlformats.org/officeDocument/2006/relationships/image" Target="../media/image2.png"/><Relationship Id="rId4" Type="http://schemas.openxmlformats.org/officeDocument/2006/relationships/image" Target="../media/image4.png"/></Relationships>
</file>

<file path=ppt/notesSlides/_rels/notesSlide3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a:t>
            </a:fld>
            <a:endParaRPr lang="fr-FR"/>
          </a:p>
        </p:txBody>
      </p:sp>
    </p:spTree>
    <p:extLst>
      <p:ext uri="{BB962C8B-B14F-4D97-AF65-F5344CB8AC3E}">
        <p14:creationId xmlns:p14="http://schemas.microsoft.com/office/powerpoint/2010/main" val="612584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6950" y="769938"/>
            <a:ext cx="5113338" cy="3835400"/>
          </a:xfrm>
        </p:spPr>
      </p:sp>
      <p:sp>
        <p:nvSpPr>
          <p:cNvPr id="3" name="Espace réservé des commentaires 2"/>
          <p:cNvSpPr>
            <a:spLocks noGrp="1"/>
          </p:cNvSpPr>
          <p:nvPr>
            <p:ph type="body" idx="1"/>
          </p:nvPr>
        </p:nvSpPr>
        <p:spPr/>
        <p:txBody>
          <a:bodyPr>
            <a:normAutofit/>
          </a:bodyPr>
          <a:lstStyle/>
          <a:p>
            <a:r>
              <a:rPr lang="en-US" dirty="0"/>
              <a:t>In the Meissner state the field penetrates within a depth lambda of a few tens of nm and induces "supercurrents" which in turn generate a magnetic moment opposite to the applied field H </a:t>
            </a:r>
          </a:p>
          <a:p>
            <a:r>
              <a:rPr lang="en-US" dirty="0"/>
              <a:t>• the resulting field is strictly zero in the supra (except over lambda) These currents reach tens of billions of </a:t>
            </a:r>
            <a:r>
              <a:rPr lang="en-US" dirty="0" smtClean="0"/>
              <a:t>A/m</a:t>
            </a:r>
            <a:r>
              <a:rPr lang="en-US" baseline="30000" dirty="0" smtClean="0"/>
              <a:t>2 </a:t>
            </a:r>
            <a:r>
              <a:rPr lang="en-US" dirty="0" smtClean="0"/>
              <a:t>-essentially </a:t>
            </a:r>
            <a:r>
              <a:rPr lang="en-US" dirty="0"/>
              <a:t>within 50 nm of the surface- </a:t>
            </a:r>
          </a:p>
          <a:p>
            <a:r>
              <a:rPr lang="en-US" dirty="0"/>
              <a:t>Beyond a certain field, a limit current (J</a:t>
            </a:r>
            <a:r>
              <a:rPr lang="en-US" baseline="-25000" dirty="0"/>
              <a:t>D</a:t>
            </a:r>
            <a:r>
              <a:rPr lang="en-US" dirty="0"/>
              <a:t>: depairing current: enough to cause the pairs to break) is reached and the SC is no longer able to screen the field. </a:t>
            </a:r>
          </a:p>
          <a:p>
            <a:r>
              <a:rPr lang="en-US" dirty="0"/>
              <a:t>The corresponding field: H</a:t>
            </a:r>
            <a:r>
              <a:rPr lang="en-US" baseline="-25000" dirty="0"/>
              <a:t>C</a:t>
            </a:r>
            <a:r>
              <a:rPr lang="en-US" dirty="0"/>
              <a:t> is the thermodynamic transition field for type I SC. But there are type II supra which have a different behavior: the field start to penetrate at a field weaker than </a:t>
            </a:r>
            <a:r>
              <a:rPr lang="en-US" dirty="0" smtClean="0"/>
              <a:t>H</a:t>
            </a:r>
            <a:r>
              <a:rPr lang="en-US" baseline="-25000" dirty="0" smtClean="0"/>
              <a:t>C</a:t>
            </a:r>
            <a:r>
              <a:rPr lang="en-US" dirty="0" smtClean="0"/>
              <a:t>: H</a:t>
            </a:r>
            <a:r>
              <a:rPr lang="en-US" baseline="-25000" dirty="0" smtClean="0"/>
              <a:t>C1 </a:t>
            </a:r>
            <a:r>
              <a:rPr lang="en-US" dirty="0" smtClean="0"/>
              <a:t>but </a:t>
            </a:r>
            <a:r>
              <a:rPr lang="en-US" dirty="0"/>
              <a:t>the superconductivity persists far </a:t>
            </a:r>
            <a:r>
              <a:rPr lang="en-US" dirty="0" smtClean="0"/>
              <a:t>beyond (H</a:t>
            </a:r>
            <a:r>
              <a:rPr lang="en-US" baseline="-25000" dirty="0" smtClean="0"/>
              <a:t>C2</a:t>
            </a:r>
            <a:r>
              <a:rPr lang="en-US" dirty="0" smtClean="0"/>
              <a:t>)</a:t>
            </a:r>
            <a:r>
              <a:rPr lang="en-US" baseline="-25000" dirty="0" smtClean="0"/>
              <a:t> </a:t>
            </a:r>
            <a:r>
              <a:rPr lang="en-US" dirty="0" smtClean="0"/>
              <a:t>: </a:t>
            </a:r>
            <a:r>
              <a:rPr lang="en-US" dirty="0"/>
              <a:t>it is the mixed state</a:t>
            </a:r>
            <a:r>
              <a:rPr lang="en-US" dirty="0" smtClean="0"/>
              <a:t>.</a:t>
            </a:r>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10</a:t>
            </a:fld>
            <a:endParaRPr lang="fr-FR"/>
          </a:p>
        </p:txBody>
      </p:sp>
    </p:spTree>
    <p:extLst>
      <p:ext uri="{BB962C8B-B14F-4D97-AF65-F5344CB8AC3E}">
        <p14:creationId xmlns:p14="http://schemas.microsoft.com/office/powerpoint/2010/main" val="4063850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6950" y="769938"/>
            <a:ext cx="5113338" cy="3835400"/>
          </a:xfrm>
        </p:spPr>
      </p:sp>
      <p:sp>
        <p:nvSpPr>
          <p:cNvPr id="3" name="Espace réservé des commentaires 2"/>
          <p:cNvSpPr>
            <a:spLocks noGrp="1"/>
          </p:cNvSpPr>
          <p:nvPr>
            <p:ph type="body" idx="1"/>
          </p:nvPr>
        </p:nvSpPr>
        <p:spPr/>
        <p:txBody>
          <a:bodyPr>
            <a:normAutofit/>
          </a:bodyPr>
          <a:lstStyle/>
          <a:p>
            <a:r>
              <a:rPr lang="en-US" dirty="0"/>
              <a:t>Remarks </a:t>
            </a:r>
          </a:p>
          <a:p>
            <a:r>
              <a:rPr lang="en-US" dirty="0"/>
              <a:t>• H</a:t>
            </a:r>
            <a:r>
              <a:rPr lang="en-US" baseline="-25000" dirty="0"/>
              <a:t>C</a:t>
            </a:r>
            <a:r>
              <a:rPr lang="en-US" dirty="0"/>
              <a:t> is still an intrinsic parameter (thermodynamics) of type II SC, but it is no longer directly accessible to the measurement (it is found via the formulas) </a:t>
            </a:r>
          </a:p>
          <a:p>
            <a:r>
              <a:rPr lang="en-US" dirty="0"/>
              <a:t>• influence of </a:t>
            </a:r>
            <a:r>
              <a:rPr lang="en-US" dirty="0" err="1"/>
              <a:t>m.f.p</a:t>
            </a:r>
            <a:r>
              <a:rPr lang="en-US" dirty="0"/>
              <a:t>.. : </a:t>
            </a:r>
            <a:r>
              <a:rPr lang="en-US" dirty="0">
                <a:sym typeface="Symbol" panose="05050102010706020507" pitchFamily="18" charset="2"/>
              </a:rPr>
              <a:t></a:t>
            </a:r>
            <a:r>
              <a:rPr lang="en-US" baseline="-25000" dirty="0" smtClean="0"/>
              <a:t>0</a:t>
            </a:r>
            <a:r>
              <a:rPr lang="en-US" dirty="0" smtClean="0"/>
              <a:t> </a:t>
            </a:r>
            <a:r>
              <a:rPr lang="en-US" dirty="0"/>
              <a:t>~ </a:t>
            </a:r>
            <a:r>
              <a:rPr lang="en-US" dirty="0" smtClean="0">
                <a:sym typeface="Symbol" panose="05050102010706020507" pitchFamily="18" charset="2"/>
              </a:rPr>
              <a:t></a:t>
            </a:r>
            <a:r>
              <a:rPr lang="en-US" baseline="-25000" dirty="0" smtClean="0"/>
              <a:t>L</a:t>
            </a:r>
            <a:r>
              <a:rPr lang="en-US" dirty="0"/>
              <a:t>: intrinsic</a:t>
            </a:r>
            <a:r>
              <a:rPr lang="en-US" dirty="0" smtClean="0"/>
              <a:t>, in </a:t>
            </a:r>
            <a:r>
              <a:rPr lang="en-US" dirty="0"/>
              <a:t>"</a:t>
            </a:r>
            <a:r>
              <a:rPr lang="en-US" dirty="0" err="1"/>
              <a:t>clean“SC</a:t>
            </a:r>
            <a:r>
              <a:rPr lang="en-US" dirty="0"/>
              <a:t>.</a:t>
            </a:r>
          </a:p>
          <a:p>
            <a:r>
              <a:rPr lang="en-US" dirty="0"/>
              <a:t>If impurities or disorder ("dirty" limit</a:t>
            </a:r>
            <a:r>
              <a:rPr lang="en-US" dirty="0" smtClean="0"/>
              <a:t>):  </a:t>
            </a:r>
            <a:r>
              <a:rPr lang="en-US" dirty="0"/>
              <a:t>it plays on the mean free path and changes </a:t>
            </a:r>
            <a:r>
              <a:rPr lang="en-US" dirty="0" smtClean="0">
                <a:sym typeface="Symbol" panose="05050102010706020507" pitchFamily="18" charset="2"/>
              </a:rPr>
              <a:t></a:t>
            </a:r>
            <a:r>
              <a:rPr lang="en-US" dirty="0" smtClean="0"/>
              <a:t> </a:t>
            </a:r>
            <a:r>
              <a:rPr lang="en-US" dirty="0"/>
              <a:t>(it is no longer an intrinsic value). </a:t>
            </a:r>
          </a:p>
          <a:p>
            <a:r>
              <a:rPr lang="en-US" dirty="0"/>
              <a:t>• it also plays on the respective values ​​of H</a:t>
            </a:r>
            <a:r>
              <a:rPr lang="en-US" baseline="-25000" dirty="0"/>
              <a:t>C1</a:t>
            </a:r>
            <a:r>
              <a:rPr lang="en-US" dirty="0"/>
              <a:t> and H</a:t>
            </a:r>
            <a:r>
              <a:rPr lang="en-US" baseline="-25000" dirty="0"/>
              <a:t>C2</a:t>
            </a:r>
            <a:r>
              <a:rPr lang="en-US" dirty="0"/>
              <a:t>: generally introducing defects (impurities, disorder) makes ↑ H</a:t>
            </a:r>
            <a:r>
              <a:rPr lang="en-US" baseline="-25000" dirty="0"/>
              <a:t>C2</a:t>
            </a:r>
            <a:r>
              <a:rPr lang="en-US" dirty="0"/>
              <a:t> and ↓ </a:t>
            </a:r>
            <a:r>
              <a:rPr lang="en-US" baseline="-25000" dirty="0"/>
              <a:t>HC1</a:t>
            </a:r>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11</a:t>
            </a:fld>
            <a:endParaRPr lang="fr-FR"/>
          </a:p>
        </p:txBody>
      </p:sp>
    </p:spTree>
    <p:extLst>
      <p:ext uri="{BB962C8B-B14F-4D97-AF65-F5344CB8AC3E}">
        <p14:creationId xmlns:p14="http://schemas.microsoft.com/office/powerpoint/2010/main" val="4063850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6950" y="769938"/>
            <a:ext cx="5113338" cy="3835400"/>
          </a:xfrm>
        </p:spPr>
      </p:sp>
      <p:sp>
        <p:nvSpPr>
          <p:cNvPr id="3" name="Espace réservé des commentaires 2"/>
          <p:cNvSpPr>
            <a:spLocks noGrp="1"/>
          </p:cNvSpPr>
          <p:nvPr>
            <p:ph type="body" idx="1"/>
          </p:nvPr>
        </p:nvSpPr>
        <p:spPr/>
        <p:txBody>
          <a:bodyPr>
            <a:normAutofit/>
          </a:bodyPr>
          <a:lstStyle/>
          <a:p>
            <a:pPr lvl="0"/>
            <a:r>
              <a:rPr lang="en-US" dirty="0" smtClean="0"/>
              <a:t>Suppression of </a:t>
            </a:r>
            <a:r>
              <a:rPr lang="en-US" dirty="0" smtClean="0">
                <a:sym typeface="Symbol" panose="05050102010706020507" pitchFamily="18" charset="2"/>
              </a:rPr>
              <a:t></a:t>
            </a:r>
            <a:r>
              <a:rPr lang="en-US" dirty="0" smtClean="0"/>
              <a:t>(r) for r &lt; </a:t>
            </a:r>
            <a:r>
              <a:rPr lang="en-US" dirty="0" smtClean="0">
                <a:sym typeface="Symbol" panose="05050102010706020507" pitchFamily="18" charset="2"/>
              </a:rPr>
              <a:t></a:t>
            </a:r>
            <a:r>
              <a:rPr lang="en-US" dirty="0" smtClean="0"/>
              <a:t> because J(r) reaches J</a:t>
            </a:r>
            <a:r>
              <a:rPr lang="en-US" baseline="-25000" dirty="0" smtClean="0"/>
              <a:t>D</a:t>
            </a:r>
            <a:r>
              <a:rPr lang="en-US" dirty="0" smtClean="0"/>
              <a:t> ; J</a:t>
            </a:r>
            <a:r>
              <a:rPr lang="en-US" baseline="-25000" dirty="0" smtClean="0"/>
              <a:t>D</a:t>
            </a:r>
            <a:r>
              <a:rPr lang="en-US" dirty="0" smtClean="0"/>
              <a:t> = depairing current ~ current density sufficient to break the Cooper pairs (see S27)</a:t>
            </a:r>
            <a:endParaRPr lang="en-US"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12</a:t>
            </a:fld>
            <a:endParaRPr lang="fr-FR"/>
          </a:p>
        </p:txBody>
      </p:sp>
    </p:spTree>
    <p:extLst>
      <p:ext uri="{BB962C8B-B14F-4D97-AF65-F5344CB8AC3E}">
        <p14:creationId xmlns:p14="http://schemas.microsoft.com/office/powerpoint/2010/main" val="4063850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5363" y="769938"/>
            <a:ext cx="5113337" cy="3835400"/>
          </a:xfrm>
        </p:spPr>
      </p:sp>
      <p:sp>
        <p:nvSpPr>
          <p:cNvPr id="3" name="Espace réservé des commentaires 2"/>
          <p:cNvSpPr>
            <a:spLocks noGrp="1"/>
          </p:cNvSpPr>
          <p:nvPr>
            <p:ph type="body" idx="1"/>
          </p:nvPr>
        </p:nvSpPr>
        <p:spPr>
          <a:ln>
            <a:solidFill>
              <a:schemeClr val="bg1"/>
            </a:solidFill>
          </a:ln>
        </p:spPr>
        <p:txBody>
          <a:bodyPr/>
          <a:lstStyle/>
          <a:p>
            <a:pPr algn="just"/>
            <a:r>
              <a:rPr lang="en-US" dirty="0" smtClean="0"/>
              <a:t>Among the 10s of 1000s of existing superconductors only a dozen is used for applications and they are all type II, which means they exhibit 2 different superconducting states.</a:t>
            </a:r>
          </a:p>
          <a:p>
            <a:pPr algn="just"/>
            <a:r>
              <a:rPr lang="en-US" sz="1200" i="0" u="none" dirty="0" smtClean="0">
                <a:solidFill>
                  <a:schemeClr val="tx1">
                    <a:lumMod val="65000"/>
                    <a:lumOff val="35000"/>
                  </a:schemeClr>
                </a:solidFill>
              </a:rPr>
              <a:t>At low temperature, low field and low current</a:t>
            </a:r>
            <a:r>
              <a:rPr lang="en-US" sz="1200" i="0" u="none" baseline="0" dirty="0" smtClean="0">
                <a:solidFill>
                  <a:schemeClr val="tx1">
                    <a:lumMod val="65000"/>
                    <a:lumOff val="35000"/>
                  </a:schemeClr>
                </a:solidFill>
              </a:rPr>
              <a:t> density they are in the </a:t>
            </a:r>
            <a:r>
              <a:rPr lang="en-US" sz="1200" i="0" u="none" dirty="0" smtClean="0">
                <a:solidFill>
                  <a:schemeClr val="tx1">
                    <a:lumMod val="65000"/>
                    <a:lumOff val="35000"/>
                  </a:schemeClr>
                </a:solidFill>
              </a:rPr>
              <a:t>Meissner state.</a:t>
            </a:r>
            <a:r>
              <a:rPr lang="en-US" sz="1200" i="0" u="none" baseline="0" dirty="0" smtClean="0">
                <a:solidFill>
                  <a:schemeClr val="tx1">
                    <a:lumMod val="65000"/>
                    <a:lumOff val="35000"/>
                  </a:schemeClr>
                </a:solidFill>
              </a:rPr>
              <a:t> I</a:t>
            </a:r>
            <a:r>
              <a:rPr lang="en-US" sz="1200" i="0" u="none" dirty="0" smtClean="0">
                <a:solidFill>
                  <a:schemeClr val="tx1">
                    <a:lumMod val="65000"/>
                    <a:lumOff val="35000"/>
                  </a:schemeClr>
                </a:solidFill>
              </a:rPr>
              <a:t>n presence of external magnetic</a:t>
            </a:r>
            <a:r>
              <a:rPr lang="en-US" sz="1200" i="0" u="none" baseline="0" dirty="0" smtClean="0">
                <a:solidFill>
                  <a:schemeClr val="tx1">
                    <a:lumMod val="65000"/>
                    <a:lumOff val="35000"/>
                  </a:schemeClr>
                </a:solidFill>
              </a:rPr>
              <a:t> field supercurrents develop on the surface and fully screen the external magnetic field.</a:t>
            </a:r>
            <a:endParaRPr lang="en-US" sz="1200" i="0" u="none" dirty="0" smtClean="0">
              <a:solidFill>
                <a:schemeClr val="tx1">
                  <a:lumMod val="65000"/>
                  <a:lumOff val="35000"/>
                </a:schemeClr>
              </a:solidFill>
            </a:endParaRPr>
          </a:p>
          <a:p>
            <a:pPr algn="just"/>
            <a:r>
              <a:rPr lang="en-US" baseline="0" dirty="0" smtClean="0"/>
              <a:t>At higher field (or current or temperature) supercurrents do not manage to fully screen the field anymore, and some flux lines enter the material, forming vortices, that is, a flux line inside a normal conducting zone, surrounded by screening currents. The rest of the material is still superconducting. It’s called the mixed state. </a:t>
            </a:r>
          </a:p>
          <a:p>
            <a:pPr algn="just"/>
            <a:r>
              <a:rPr lang="en-US" baseline="0" dirty="0" smtClean="0"/>
              <a:t>Most of the SC applications operate in the mixed state where Cooper pairs can easily short circuit normal conducting areas.</a:t>
            </a:r>
          </a:p>
          <a:p>
            <a:pPr algn="just"/>
            <a:r>
              <a:rPr lang="en-US" baseline="0" dirty="0" smtClean="0"/>
              <a:t>Not in RF! </a:t>
            </a:r>
          </a:p>
          <a:p>
            <a:pPr algn="just"/>
            <a:r>
              <a:rPr lang="en-US" baseline="0" dirty="0" smtClean="0"/>
              <a:t>Indeed, </a:t>
            </a:r>
            <a:r>
              <a:rPr lang="en-US" i="1" baseline="0" dirty="0" smtClean="0"/>
              <a:t>making a normal conducting zone (that is the core of the vortex) oscillate in the RF field </a:t>
            </a:r>
            <a:r>
              <a:rPr lang="en-US" baseline="0" dirty="0" smtClean="0"/>
              <a:t>would give rise to huge dissipations ! Cavities must compulsorily operate in the Meissner state !</a:t>
            </a:r>
          </a:p>
          <a:p>
            <a:pPr algn="just"/>
            <a:r>
              <a:rPr lang="en-US" baseline="0" dirty="0" smtClean="0"/>
              <a:t>That is why today the best SRF material is niobium, the SC  with the highest transition field between Meissner and mixed state HC1.</a:t>
            </a:r>
          </a:p>
          <a:p>
            <a:pPr algn="just"/>
            <a:r>
              <a:rPr lang="en-US" baseline="0" dirty="0" smtClean="0"/>
              <a:t>Note that SC cavities work in a totally different regime compared to SC magnets. Keep in mind that materials that are good for SC magnets are very bad for SRF and vice versa !</a:t>
            </a:r>
            <a:endParaRPr lang="en-US"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13</a:t>
            </a:fld>
            <a:endParaRPr lang="fr-FR"/>
          </a:p>
        </p:txBody>
      </p:sp>
    </p:spTree>
    <p:extLst>
      <p:ext uri="{BB962C8B-B14F-4D97-AF65-F5344CB8AC3E}">
        <p14:creationId xmlns:p14="http://schemas.microsoft.com/office/powerpoint/2010/main" val="589046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5363" y="769938"/>
            <a:ext cx="5113337" cy="3835400"/>
          </a:xfrm>
        </p:spPr>
      </p:sp>
      <p:sp>
        <p:nvSpPr>
          <p:cNvPr id="3" name="Espace réservé des commentaires 2"/>
          <p:cNvSpPr>
            <a:spLocks noGrp="1"/>
          </p:cNvSpPr>
          <p:nvPr>
            <p:ph type="body" idx="1"/>
          </p:nvPr>
        </p:nvSpPr>
        <p:spPr>
          <a:ln>
            <a:solidFill>
              <a:schemeClr val="bg1"/>
            </a:solidFill>
          </a:ln>
        </p:spPr>
        <p:txBody>
          <a:bodyPr/>
          <a:lstStyle/>
          <a:p>
            <a:r>
              <a:rPr lang="en-US" dirty="0">
                <a:solidFill>
                  <a:srgbClr val="FF0000"/>
                </a:solidFill>
              </a:rPr>
              <a:t>* Not shown in oral presentation</a:t>
            </a:r>
          </a:p>
          <a:p>
            <a:r>
              <a:rPr lang="en-US" dirty="0" smtClean="0"/>
              <a:t>HM </a:t>
            </a:r>
            <a:r>
              <a:rPr lang="en-US" dirty="0"/>
              <a:t>"melting" or "moving": this is when the vortices start to move freely in the SC: this marks the beginning of the thermal dissipations (R is no longer = 0)</a:t>
            </a:r>
          </a:p>
          <a:p>
            <a:r>
              <a:rPr lang="en-US" dirty="0"/>
              <a:t>Sometimes HM is quote </a:t>
            </a:r>
            <a:r>
              <a:rPr lang="en-US" dirty="0" err="1"/>
              <a:t>Hirr</a:t>
            </a:r>
            <a:r>
              <a:rPr lang="en-US" dirty="0"/>
              <a:t> (like irreversible), because it can be measured with DC magnetometry at the limit of the hysteresis</a:t>
            </a:r>
          </a:p>
          <a:p>
            <a:endParaRPr lang="en-US" dirty="0"/>
          </a:p>
          <a:p>
            <a:r>
              <a:rPr lang="en-US" dirty="0"/>
              <a:t>NB “glass” can be considered as a very (very!) viscous liquid…</a:t>
            </a:r>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14</a:t>
            </a:fld>
            <a:endParaRPr lang="fr-FR"/>
          </a:p>
        </p:txBody>
      </p:sp>
    </p:spTree>
    <p:extLst>
      <p:ext uri="{BB962C8B-B14F-4D97-AF65-F5344CB8AC3E}">
        <p14:creationId xmlns:p14="http://schemas.microsoft.com/office/powerpoint/2010/main" val="921772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a:t>Note:  </a:t>
            </a:r>
            <a:r>
              <a:rPr lang="en-US" dirty="0" smtClean="0"/>
              <a:t>Superheating </a:t>
            </a:r>
            <a:r>
              <a:rPr lang="en-US" dirty="0"/>
              <a:t>field: metastable state (superheated state); </a:t>
            </a:r>
          </a:p>
          <a:p>
            <a:r>
              <a:rPr lang="en-US" dirty="0"/>
              <a:t>Observable in DC and AC on very high quality material. Favored in parallel field</a:t>
            </a:r>
            <a:r>
              <a:rPr lang="en-US" dirty="0" smtClean="0"/>
              <a:t>, because of the “Bean-Livingston” surface barrier (see part II). </a:t>
            </a:r>
          </a:p>
          <a:p>
            <a:r>
              <a:rPr lang="en-US" dirty="0" smtClean="0"/>
              <a:t>Easier </a:t>
            </a:r>
            <a:r>
              <a:rPr lang="en-US" dirty="0"/>
              <a:t>to observe in pulsed RF </a:t>
            </a:r>
            <a:r>
              <a:rPr lang="en-US" dirty="0" smtClean="0"/>
              <a:t>than CW RF(less </a:t>
            </a:r>
            <a:r>
              <a:rPr lang="en-US" dirty="0"/>
              <a:t>RF heating</a:t>
            </a:r>
            <a:r>
              <a:rPr lang="en-US" dirty="0" smtClean="0"/>
              <a:t>).</a:t>
            </a:r>
          </a:p>
          <a:p>
            <a:r>
              <a:rPr lang="en-US" dirty="0" smtClean="0"/>
              <a:t> </a:t>
            </a:r>
            <a:r>
              <a:rPr lang="en-US" dirty="0"/>
              <a:t>In presence of surface defects, high risks of premature vortex loop entering the SC, especially at </a:t>
            </a:r>
            <a:r>
              <a:rPr lang="en-US" dirty="0" smtClean="0"/>
              <a:t>high </a:t>
            </a:r>
            <a:r>
              <a:rPr lang="en-US" dirty="0"/>
              <a:t>field (low </a:t>
            </a:r>
            <a:r>
              <a:rPr lang="en-US" dirty="0" err="1"/>
              <a:t>Tp</a:t>
            </a:r>
            <a:r>
              <a:rPr lang="en-US"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Metastable state: analogy with the </a:t>
            </a:r>
            <a:r>
              <a:rPr lang="en-US" dirty="0" err="1"/>
              <a:t>supercooled</a:t>
            </a:r>
            <a:r>
              <a:rPr lang="en-US" dirty="0"/>
              <a:t> state (very pure water remains liquid below 0 ° C and freezes as soon as in contact with something else or shocked:  </a:t>
            </a:r>
            <a:r>
              <a:rPr lang="en-US" dirty="0">
                <a:hlinkClick r:id="rId3"/>
              </a:rPr>
              <a:t>http://www.koreus.com/video/surfusion-eau.html</a:t>
            </a:r>
            <a:r>
              <a:rPr lang="en-US" dirty="0"/>
              <a:t>) </a:t>
            </a:r>
          </a:p>
          <a:p>
            <a:endParaRPr lang="en-US" dirty="0"/>
          </a:p>
          <a:p>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15</a:t>
            </a:fld>
            <a:endParaRPr lang="fr-FR"/>
          </a:p>
        </p:txBody>
      </p:sp>
      <p:pic>
        <p:nvPicPr>
          <p:cNvPr id="6" name="Image 5"/>
          <p:cNvPicPr>
            <a:picLocks noChangeAspect="1"/>
          </p:cNvPicPr>
          <p:nvPr/>
        </p:nvPicPr>
        <p:blipFill>
          <a:blip r:embed="rId4"/>
          <a:stretch>
            <a:fillRect/>
          </a:stretch>
        </p:blipFill>
        <p:spPr>
          <a:xfrm>
            <a:off x="711679" y="6053410"/>
            <a:ext cx="5578350" cy="1636728"/>
          </a:xfrm>
          <a:prstGeom prst="rect">
            <a:avLst/>
          </a:prstGeom>
        </p:spPr>
      </p:pic>
    </p:spTree>
    <p:extLst>
      <p:ext uri="{BB962C8B-B14F-4D97-AF65-F5344CB8AC3E}">
        <p14:creationId xmlns:p14="http://schemas.microsoft.com/office/powerpoint/2010/main" val="359098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u="none" dirty="0" smtClean="0">
                <a:latin typeface="Arial"/>
              </a:rPr>
              <a:t>This aspect will be treated in more detail in part II</a:t>
            </a:r>
          </a:p>
          <a:p>
            <a:r>
              <a:rPr lang="en-US" u="none" dirty="0" smtClean="0">
                <a:latin typeface="Arial"/>
              </a:rPr>
              <a:t>Main issue with demagnetization factor is interpretation of DC magnetometry results:</a:t>
            </a:r>
            <a:r>
              <a:rPr lang="en-US" dirty="0" smtClean="0">
                <a:latin typeface="Arial"/>
              </a:rPr>
              <a:t> impossible to measure accurately H</a:t>
            </a:r>
            <a:r>
              <a:rPr lang="en-US" baseline="-25000" dirty="0" smtClean="0">
                <a:latin typeface="Arial"/>
              </a:rPr>
              <a:t>C1</a:t>
            </a:r>
            <a:r>
              <a:rPr lang="en-US" dirty="0" smtClean="0">
                <a:latin typeface="Arial"/>
              </a:rPr>
              <a:t> this way: the results are conditioned by the shape of the sample, the quality of the cutting….</a:t>
            </a:r>
            <a:r>
              <a:rPr lang="en-US" u="none" dirty="0" smtClean="0">
                <a:latin typeface="Arial"/>
              </a:rPr>
              <a:t>Many controversies in the literature.</a:t>
            </a:r>
          </a:p>
          <a:p>
            <a:r>
              <a:rPr lang="en-US" dirty="0" smtClean="0">
                <a:latin typeface="Arial"/>
              </a:rPr>
              <a:t>It makes penetration of the field in a complex object (let’s say a magnet coil ?) difficult to predict, requires a lot of modelling. True also for SC electronics.</a:t>
            </a:r>
          </a:p>
          <a:p>
            <a:r>
              <a:rPr lang="en-US" dirty="0" smtClean="0">
                <a:latin typeface="Arial"/>
              </a:rPr>
              <a:t>Issues also with High Tc material that are in the form of tapes rather that round wires. It needs to be taken into account in magnets design. </a:t>
            </a:r>
            <a:endParaRPr lang="en-US" u="none" dirty="0" smtClean="0">
              <a:latin typeface="Arial"/>
            </a:endParaRPr>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16</a:t>
            </a:fld>
            <a:endParaRPr lang="fr-FR"/>
          </a:p>
        </p:txBody>
      </p:sp>
    </p:spTree>
    <p:extLst>
      <p:ext uri="{BB962C8B-B14F-4D97-AF65-F5344CB8AC3E}">
        <p14:creationId xmlns:p14="http://schemas.microsoft.com/office/powerpoint/2010/main" val="3980758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solidFill>
                  <a:srgbClr val="FF0000"/>
                </a:solidFill>
              </a:rPr>
              <a:t>* Not shown in oral presentation</a:t>
            </a:r>
          </a:p>
          <a:p>
            <a:r>
              <a:rPr lang="en-US" dirty="0" smtClean="0"/>
              <a:t>Anecdotic, but directly related to demagnetization effect : the field is not at the same level everywhere, some parts transit others not. See  web link in next slide to understand how such patterns form.</a:t>
            </a:r>
          </a:p>
          <a:p>
            <a:r>
              <a:rPr lang="en-US" dirty="0" smtClean="0"/>
              <a:t>Concerning </a:t>
            </a:r>
            <a:r>
              <a:rPr lang="en-US" dirty="0" err="1" smtClean="0"/>
              <a:t>Nb</a:t>
            </a:r>
            <a:r>
              <a:rPr lang="en-US" dirty="0" smtClean="0"/>
              <a:t>: it is a type II SC, but very close to the frontier with type I =&gt; unique behavior.</a:t>
            </a:r>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17</a:t>
            </a:fld>
            <a:endParaRPr lang="fr-FR"/>
          </a:p>
        </p:txBody>
      </p:sp>
    </p:spTree>
    <p:extLst>
      <p:ext uri="{BB962C8B-B14F-4D97-AF65-F5344CB8AC3E}">
        <p14:creationId xmlns:p14="http://schemas.microsoft.com/office/powerpoint/2010/main" val="917138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a:stretch>
            <a:fillRect/>
          </a:stretch>
        </p:blipFill>
        <p:spPr>
          <a:xfrm>
            <a:off x="2255887" y="7791007"/>
            <a:ext cx="1960265" cy="378984"/>
          </a:xfrm>
          <a:prstGeom prst="rect">
            <a:avLst/>
          </a:prstGeom>
        </p:spPr>
      </p:pic>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711678" y="4860924"/>
            <a:ext cx="5887325" cy="4605338"/>
          </a:xfrm>
        </p:spPr>
        <p:txBody>
          <a:bodyPr/>
          <a:lstStyle/>
          <a:p>
            <a:r>
              <a:rPr lang="en-US" dirty="0">
                <a:solidFill>
                  <a:srgbClr val="FF0000"/>
                </a:solidFill>
              </a:rPr>
              <a:t>* Not shown in oral presentation</a:t>
            </a:r>
          </a:p>
          <a:p>
            <a:r>
              <a:rPr lang="fr-FR" dirty="0" smtClean="0"/>
              <a:t>General </a:t>
            </a:r>
            <a:r>
              <a:rPr lang="fr-FR" dirty="0" err="1" smtClean="0"/>
              <a:t>knowledge</a:t>
            </a:r>
            <a:r>
              <a:rPr lang="fr-FR" dirty="0" smtClean="0"/>
              <a:t>…</a:t>
            </a:r>
          </a:p>
          <a:p>
            <a:r>
              <a:rPr lang="en-US" dirty="0" smtClean="0">
                <a:hlinkClick r:id="rId4"/>
              </a:rPr>
              <a:t>Fingering, Fronts, and Patterns in Superconductors - </a:t>
            </a:r>
            <a:r>
              <a:rPr lang="en-US" dirty="0" err="1" smtClean="0">
                <a:hlinkClick r:id="rId4"/>
              </a:rPr>
              <a:t>ppt</a:t>
            </a:r>
            <a:r>
              <a:rPr lang="en-US" dirty="0" smtClean="0">
                <a:hlinkClick r:id="rId4"/>
              </a:rPr>
              <a:t> download (slideplayer.com)</a:t>
            </a:r>
            <a:r>
              <a:rPr lang="en-US" dirty="0" smtClean="0"/>
              <a:t> </a:t>
            </a:r>
          </a:p>
          <a:p>
            <a:r>
              <a:rPr lang="en-US" dirty="0" smtClean="0"/>
              <a:t>or</a:t>
            </a:r>
          </a:p>
          <a:p>
            <a:r>
              <a:rPr lang="en-US" dirty="0" smtClean="0">
                <a:hlinkClick r:id="rId4"/>
              </a:rPr>
              <a:t>https://slideplayer.com/slide/8868045/</a:t>
            </a:r>
            <a:r>
              <a:rPr lang="en-US" dirty="0" smtClean="0"/>
              <a:t> </a:t>
            </a:r>
          </a:p>
          <a:p>
            <a:r>
              <a:rPr lang="en-US" dirty="0" smtClean="0"/>
              <a:t>In summary:</a:t>
            </a:r>
            <a:endParaRPr lang="en-US" dirty="0"/>
          </a:p>
          <a:p>
            <a:r>
              <a:rPr lang="en-US" dirty="0"/>
              <a:t>Intermediate state: Normal region: the displacement of the interface generates eddy currents </a:t>
            </a:r>
          </a:p>
          <a:p>
            <a:r>
              <a:rPr lang="en-US" dirty="0"/>
              <a:t>In SC Region: B = 0 . At the interface, </a:t>
            </a:r>
            <a:r>
              <a:rPr lang="en-US" dirty="0" smtClean="0"/>
              <a:t>screening supercurrents </a:t>
            </a:r>
          </a:p>
          <a:p>
            <a:r>
              <a:rPr lang="en-US" dirty="0"/>
              <a:t>Boundary conditions=&gt; we have the same field on both sides B</a:t>
            </a:r>
            <a:r>
              <a:rPr lang="en-US" baseline="-25000" dirty="0"/>
              <a:t>i</a:t>
            </a:r>
            <a:r>
              <a:rPr lang="en-US" dirty="0"/>
              <a:t>.</a:t>
            </a:r>
            <a:r>
              <a:rPr lang="el-GR" dirty="0"/>
              <a:t>ν</a:t>
            </a:r>
            <a:r>
              <a:rPr lang="en-US" baseline="-25000" dirty="0"/>
              <a:t>n</a:t>
            </a:r>
            <a:r>
              <a:rPr lang="en-US" dirty="0"/>
              <a:t> = -D</a:t>
            </a:r>
            <a:r>
              <a:rPr lang="en-US" baseline="-25000" dirty="0"/>
              <a:t>B</a:t>
            </a:r>
            <a:r>
              <a:rPr lang="en-US" dirty="0"/>
              <a:t> (∂B / ∂n)</a:t>
            </a:r>
            <a:r>
              <a:rPr lang="en-US" baseline="-25000" dirty="0" err="1"/>
              <a:t>i</a:t>
            </a:r>
            <a:r>
              <a:rPr lang="en-US" baseline="-25000" dirty="0"/>
              <a:t> </a:t>
            </a:r>
            <a:r>
              <a:rPr lang="el-GR" dirty="0"/>
              <a:t>ν</a:t>
            </a:r>
            <a:r>
              <a:rPr lang="en-US" baseline="-25000" dirty="0"/>
              <a:t>n</a:t>
            </a:r>
            <a:r>
              <a:rPr lang="en-US" dirty="0"/>
              <a:t> </a:t>
            </a:r>
            <a:r>
              <a:rPr lang="en-US" dirty="0" smtClean="0"/>
              <a:t>= velocity of the interface</a:t>
            </a:r>
            <a:endParaRPr lang="en-US" baseline="-25000" dirty="0"/>
          </a:p>
          <a:p>
            <a:r>
              <a:rPr lang="en-US" dirty="0"/>
              <a:t>Plane interface =&gt; B = </a:t>
            </a:r>
            <a:r>
              <a:rPr lang="el-GR" dirty="0"/>
              <a:t>μ</a:t>
            </a:r>
            <a:r>
              <a:rPr lang="el-GR" baseline="-25000" dirty="0"/>
              <a:t>0</a:t>
            </a:r>
            <a:r>
              <a:rPr lang="en-US" dirty="0"/>
              <a:t>H</a:t>
            </a:r>
            <a:r>
              <a:rPr lang="en-US" baseline="-25000" dirty="0"/>
              <a:t>C</a:t>
            </a:r>
            <a:r>
              <a:rPr lang="en-US" dirty="0"/>
              <a:t> whereas curved interface =&gt; B = </a:t>
            </a:r>
            <a:r>
              <a:rPr lang="el-GR" dirty="0"/>
              <a:t>μ</a:t>
            </a:r>
            <a:r>
              <a:rPr lang="el-GR" baseline="-25000" dirty="0"/>
              <a:t>0</a:t>
            </a:r>
            <a:r>
              <a:rPr lang="en-US" dirty="0"/>
              <a:t>H</a:t>
            </a:r>
            <a:r>
              <a:rPr lang="en-US" baseline="-25000" dirty="0"/>
              <a:t>C </a:t>
            </a:r>
            <a:r>
              <a:rPr lang="en-US" dirty="0"/>
              <a:t>(1_d</a:t>
            </a:r>
            <a:r>
              <a:rPr lang="en-US" baseline="-25000" dirty="0"/>
              <a:t>0</a:t>
            </a:r>
            <a:r>
              <a:rPr lang="en-US" dirty="0">
                <a:sym typeface="Symbol" panose="05050102010706020507" pitchFamily="18" charset="2"/>
              </a:rPr>
              <a:t></a:t>
            </a:r>
            <a:r>
              <a:rPr lang="en-US" dirty="0"/>
              <a:t> - </a:t>
            </a:r>
            <a:r>
              <a:rPr lang="en-US" dirty="0">
                <a:sym typeface="Symbol" panose="05050102010706020507" pitchFamily="18" charset="2"/>
              </a:rPr>
              <a:t></a:t>
            </a:r>
            <a:r>
              <a:rPr lang="en-US" dirty="0" err="1"/>
              <a:t>v</a:t>
            </a:r>
            <a:r>
              <a:rPr lang="en-US" baseline="-25000" dirty="0" err="1"/>
              <a:t>n</a:t>
            </a:r>
            <a:r>
              <a:rPr lang="en-US" dirty="0"/>
              <a:t>) </a:t>
            </a:r>
          </a:p>
          <a:p>
            <a:r>
              <a:rPr lang="en-US" dirty="0"/>
              <a:t>Analogy with the condition of Gibbs Thomson used e.g. in crystallization </a:t>
            </a:r>
            <a:r>
              <a:rPr lang="en-US" dirty="0" smtClean="0"/>
              <a:t>:</a:t>
            </a:r>
          </a:p>
          <a:p>
            <a:endParaRPr lang="en-US" dirty="0"/>
          </a:p>
          <a:p>
            <a:r>
              <a:rPr lang="en-US" dirty="0"/>
              <a:t>The surface energy depends on the local normal vector ∇B is the largest near a bump The speed of movement of the interface is highest near a "bump" =&gt; the bumps grow even faster. The phenomenon is stabilized by the surface tension but at small wavelengths =&gt; dendrites</a:t>
            </a:r>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18</a:t>
            </a:fld>
            <a:endParaRPr lang="fr-FR"/>
          </a:p>
        </p:txBody>
      </p:sp>
    </p:spTree>
    <p:extLst>
      <p:ext uri="{BB962C8B-B14F-4D97-AF65-F5344CB8AC3E}">
        <p14:creationId xmlns:p14="http://schemas.microsoft.com/office/powerpoint/2010/main" val="2853284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solidFill>
                  <a:srgbClr val="FF0000"/>
                </a:solidFill>
              </a:rPr>
              <a:t>* Not shown in oral presentation</a:t>
            </a:r>
          </a:p>
          <a:p>
            <a:r>
              <a:rPr lang="en-US" dirty="0" smtClean="0"/>
              <a:t>Superconducting levitation: no application until recently. </a:t>
            </a:r>
          </a:p>
          <a:p>
            <a:r>
              <a:rPr lang="en-US" dirty="0" smtClean="0"/>
              <a:t>First Maglev trains where based on purely magnetic levitation generated with (superconducting) electromagnet.</a:t>
            </a:r>
          </a:p>
          <a:p>
            <a:r>
              <a:rPr lang="en-US" dirty="0" smtClean="0"/>
              <a:t>Only recently maglev have started being developed based on this type of superconducting levitation (where pinning flux line play a role, and the position is fixed by the cooling position not by magnetic repulsion)</a:t>
            </a:r>
          </a:p>
          <a:p>
            <a:r>
              <a:rPr lang="en-US" dirty="0" smtClean="0"/>
              <a:t>Pinning flux : will be explained in part II</a:t>
            </a:r>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19</a:t>
            </a:fld>
            <a:endParaRPr lang="fr-FR"/>
          </a:p>
        </p:txBody>
      </p:sp>
    </p:spTree>
    <p:extLst>
      <p:ext uri="{BB962C8B-B14F-4D97-AF65-F5344CB8AC3E}">
        <p14:creationId xmlns:p14="http://schemas.microsoft.com/office/powerpoint/2010/main" val="941129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a:t>
            </a:fld>
            <a:endParaRPr lang="fr-FR"/>
          </a:p>
        </p:txBody>
      </p:sp>
    </p:spTree>
    <p:extLst>
      <p:ext uri="{BB962C8B-B14F-4D97-AF65-F5344CB8AC3E}">
        <p14:creationId xmlns:p14="http://schemas.microsoft.com/office/powerpoint/2010/main" val="1193253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20</a:t>
            </a:fld>
            <a:endParaRPr lang="fr-FR"/>
          </a:p>
        </p:txBody>
      </p:sp>
    </p:spTree>
    <p:extLst>
      <p:ext uri="{BB962C8B-B14F-4D97-AF65-F5344CB8AC3E}">
        <p14:creationId xmlns:p14="http://schemas.microsoft.com/office/powerpoint/2010/main" val="3591673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a:t>The order parameter is discontinuous for the first-order transitions, continuous for those of the second order. Transitions of the second order correspond to cooperative phenomena. Physical quantities show singular behaviors at the point of transition and one can define universal critical exponents,</a:t>
            </a:r>
          </a:p>
          <a:p>
            <a:endParaRPr lang="en-US" dirty="0"/>
          </a:p>
          <a:p>
            <a:r>
              <a:rPr lang="en-US" dirty="0"/>
              <a:t>Proximity effect : normal conducting particles/films, with dimension comparable with </a:t>
            </a:r>
            <a:r>
              <a:rPr lang="en-US" dirty="0">
                <a:sym typeface="Symbol" panose="05050102010706020507" pitchFamily="18" charset="2"/>
              </a:rPr>
              <a:t></a:t>
            </a:r>
            <a:r>
              <a:rPr lang="en-US" dirty="0"/>
              <a:t> in contact with a SC also become (poorly) superconducting.,,,</a:t>
            </a:r>
          </a:p>
          <a:p>
            <a:endParaRPr lang="en-US" dirty="0"/>
          </a:p>
          <a:p>
            <a:r>
              <a:rPr lang="en-US" dirty="0"/>
              <a:t>https://en.wikipedia.org/wiki/Room-temperature_superconductor : </a:t>
            </a:r>
          </a:p>
          <a:p>
            <a:r>
              <a:rPr lang="en-US" dirty="0"/>
              <a:t>…highly pressurized </a:t>
            </a:r>
            <a:r>
              <a:rPr lang="en-US" dirty="0">
                <a:hlinkClick r:id="rId3" tooltip="Lanthanum decahydride"/>
              </a:rPr>
              <a:t>lanthanum </a:t>
            </a:r>
            <a:r>
              <a:rPr lang="en-US" dirty="0" err="1">
                <a:hlinkClick r:id="rId3" tooltip="Lanthanum decahydride"/>
              </a:rPr>
              <a:t>decahydride</a:t>
            </a:r>
            <a:r>
              <a:rPr lang="en-US" dirty="0"/>
              <a:t> (LaH</a:t>
            </a:r>
            <a:r>
              <a:rPr lang="en-US" baseline="-25000" dirty="0"/>
              <a:t>10</a:t>
            </a:r>
            <a:r>
              <a:rPr lang="en-US" dirty="0"/>
              <a:t>), whose </a:t>
            </a:r>
            <a:r>
              <a:rPr lang="en-US" dirty="0">
                <a:hlinkClick r:id="rId4" tooltip="Transition temperature"/>
              </a:rPr>
              <a:t>transition temperature</a:t>
            </a:r>
            <a:r>
              <a:rPr lang="en-US" dirty="0"/>
              <a:t> is 250 K (−23 °C).</a:t>
            </a:r>
            <a:r>
              <a:rPr lang="en-US" baseline="30000" dirty="0">
                <a:hlinkClick r:id="rId5"/>
              </a:rPr>
              <a:t>[1]</a:t>
            </a:r>
            <a:r>
              <a:rPr lang="en-US" dirty="0"/>
              <a:t> Previously the record was held by </a:t>
            </a:r>
            <a:r>
              <a:rPr lang="en-US" dirty="0">
                <a:hlinkClick r:id="rId6" tooltip="Hydrogen sulfide"/>
              </a:rPr>
              <a:t>hydrogen sulfide</a:t>
            </a:r>
            <a:r>
              <a:rPr lang="en-US" dirty="0"/>
              <a:t>, which has demonstrated superconductivity under high pressure at temperatures as high as 203 K (−70 °C).</a:t>
            </a:r>
            <a:r>
              <a:rPr lang="en-US" baseline="30000" dirty="0">
                <a:hlinkClick r:id="rId7"/>
              </a:rPr>
              <a:t>[2]</a:t>
            </a:r>
            <a:r>
              <a:rPr lang="en-US" dirty="0"/>
              <a:t> By substituting a small part of sulfur in the latter with phosphorus and using even higher pressures, it has been predicted that it might be possible to raise the critical temperature to above 0 </a:t>
            </a:r>
            <a:r>
              <a:rPr lang="en-US" dirty="0">
                <a:hlinkClick r:id="rId8" tooltip="Celsius"/>
              </a:rPr>
              <a:t>°C</a:t>
            </a:r>
            <a:r>
              <a:rPr lang="en-US" dirty="0"/>
              <a:t> and achieve room-temperature superconductivity.</a:t>
            </a:r>
            <a:r>
              <a:rPr lang="en-US" baseline="30000" dirty="0">
                <a:hlinkClick r:id="rId7"/>
              </a:rPr>
              <a:t>[2]</a:t>
            </a:r>
            <a:r>
              <a:rPr lang="en-US" dirty="0"/>
              <a:t> Part of the research efforts are currently moving towards </a:t>
            </a:r>
            <a:r>
              <a:rPr lang="en-US" dirty="0">
                <a:hlinkClick r:id="rId9" tooltip="Ternary compound"/>
              </a:rPr>
              <a:t>ternary</a:t>
            </a:r>
            <a:r>
              <a:rPr lang="en-US" dirty="0"/>
              <a:t> </a:t>
            </a:r>
            <a:r>
              <a:rPr lang="en-US" dirty="0" err="1">
                <a:hlinkClick r:id="rId10" tooltip="Superhydride"/>
              </a:rPr>
              <a:t>superhydrides</a:t>
            </a:r>
            <a:r>
              <a:rPr lang="en-US" dirty="0"/>
              <a:t>, where it has been predicted that Li</a:t>
            </a:r>
            <a:r>
              <a:rPr lang="en-US" baseline="-25000" dirty="0"/>
              <a:t>2</a:t>
            </a:r>
            <a:r>
              <a:rPr lang="en-US" dirty="0"/>
              <a:t>MgH</a:t>
            </a:r>
            <a:r>
              <a:rPr lang="en-US" baseline="-25000" dirty="0"/>
              <a:t>16</a:t>
            </a:r>
            <a:r>
              <a:rPr lang="en-US" dirty="0"/>
              <a:t> would have a </a:t>
            </a:r>
            <a:r>
              <a:rPr lang="en-US" i="1" dirty="0" smtClean="0">
                <a:effectLst/>
              </a:rPr>
              <a:t>T</a:t>
            </a:r>
            <a:r>
              <a:rPr lang="en-US" i="1" baseline="-25000" dirty="0" smtClean="0">
                <a:effectLst/>
              </a:rPr>
              <a:t>c</a:t>
            </a:r>
            <a:r>
              <a:rPr lang="en-US" dirty="0"/>
              <a:t> of 473 K (200 °C) at 250 </a:t>
            </a:r>
            <a:r>
              <a:rPr lang="en-US" dirty="0" err="1">
                <a:hlinkClick r:id="rId11" tooltip="Pascal (unit)"/>
              </a:rPr>
              <a:t>GPa</a:t>
            </a:r>
            <a:r>
              <a:rPr lang="en-US" baseline="30000" dirty="0">
                <a:hlinkClick r:id="rId12"/>
              </a:rPr>
              <a:t>[3]</a:t>
            </a:r>
            <a:r>
              <a:rPr lang="en-US" baseline="30000" dirty="0">
                <a:hlinkClick r:id="rId13"/>
              </a:rPr>
              <a:t>[4]</a:t>
            </a:r>
            <a:r>
              <a:rPr lang="en-US" dirty="0"/>
              <a:t> (way hotter than what is normally considered room temperature). </a:t>
            </a:r>
          </a:p>
          <a:p>
            <a:r>
              <a:rPr lang="en-US" dirty="0"/>
              <a:t>At </a:t>
            </a:r>
            <a:r>
              <a:rPr lang="en-US" dirty="0">
                <a:hlinkClick r:id="rId14" tooltip="Atmospheric pressure"/>
              </a:rPr>
              <a:t>atmospheric pressure</a:t>
            </a:r>
            <a:r>
              <a:rPr lang="en-US" dirty="0"/>
              <a:t> the record is still held by </a:t>
            </a:r>
            <a:r>
              <a:rPr lang="en-US" dirty="0" err="1">
                <a:hlinkClick r:id="rId15" tooltip="High-temperature superconductor"/>
              </a:rPr>
              <a:t>cuprates</a:t>
            </a:r>
            <a:r>
              <a:rPr lang="en-US" dirty="0"/>
              <a:t>, which have demonstrated superconductivity at temperatures as high as 138 K (−135 °C).</a:t>
            </a:r>
          </a:p>
          <a:p>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21</a:t>
            </a:fld>
            <a:endParaRPr lang="fr-FR"/>
          </a:p>
        </p:txBody>
      </p:sp>
    </p:spTree>
    <p:extLst>
      <p:ext uri="{BB962C8B-B14F-4D97-AF65-F5344CB8AC3E}">
        <p14:creationId xmlns:p14="http://schemas.microsoft.com/office/powerpoint/2010/main" val="16149098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711679" y="4860924"/>
            <a:ext cx="5680708" cy="3784774"/>
          </a:xfrm>
        </p:spPr>
        <p:txBody>
          <a:bodyPr/>
          <a:lstStyle/>
          <a:p>
            <a:r>
              <a:rPr lang="en-US" dirty="0"/>
              <a:t>Model with 2 fluids proposed by </a:t>
            </a:r>
            <a:r>
              <a:rPr lang="en-US" dirty="0" err="1"/>
              <a:t>Gorter</a:t>
            </a:r>
            <a:r>
              <a:rPr lang="en-US" dirty="0"/>
              <a:t> and Casimir (1934) to explain </a:t>
            </a:r>
            <a:r>
              <a:rPr lang="en-US" dirty="0" err="1"/>
              <a:t>superfluidity</a:t>
            </a:r>
            <a:r>
              <a:rPr lang="en-US" dirty="0"/>
              <a:t> in Helium. Used by F. &amp; H. London (1935) to explain the Meissner effect. </a:t>
            </a:r>
          </a:p>
          <a:p>
            <a:r>
              <a:rPr lang="en-US" dirty="0"/>
              <a:t>Phenomenological theory; classic.</a:t>
            </a:r>
          </a:p>
          <a:p>
            <a:r>
              <a:rPr lang="en-US" dirty="0"/>
              <a:t> London: Explains Meissner effect and brings up </a:t>
            </a:r>
            <a:r>
              <a:rPr lang="en-US" dirty="0">
                <a:sym typeface="Symbol" panose="05050102010706020507" pitchFamily="18" charset="2"/>
              </a:rPr>
              <a:t></a:t>
            </a:r>
            <a:r>
              <a:rPr lang="en-US" dirty="0"/>
              <a:t>, works well provided that </a:t>
            </a:r>
            <a:r>
              <a:rPr lang="en-US" dirty="0" err="1"/>
              <a:t>Js</a:t>
            </a:r>
            <a:r>
              <a:rPr lang="en-US" dirty="0"/>
              <a:t> is &lt;&lt; JD and ns (superelectrons density) is uniform. But many phenomena appear in supra because ns is not uniform (e.g. pinning), </a:t>
            </a:r>
            <a:r>
              <a:rPr lang="en-US" dirty="0" smtClean="0"/>
              <a:t>so </a:t>
            </a:r>
            <a:r>
              <a:rPr lang="en-US" dirty="0"/>
              <a:t>not universal !</a:t>
            </a:r>
          </a:p>
          <a:p>
            <a:r>
              <a:rPr lang="en-US" dirty="0"/>
              <a:t>GL: Electromagnetism + thermodynamics. Based on second-order phase transitions. Parameter of order called "wave function of condensed electrons". This order parameter measures the symmetry breaking energy U when the superconducting state appears. Condensation energy is ½μ</a:t>
            </a:r>
            <a:r>
              <a:rPr lang="en-US" baseline="-25000" dirty="0"/>
              <a:t>0</a:t>
            </a:r>
            <a:r>
              <a:rPr lang="en-US" dirty="0"/>
              <a:t>Hc</a:t>
            </a:r>
            <a:r>
              <a:rPr lang="en-US" baseline="30000" dirty="0"/>
              <a:t>2</a:t>
            </a:r>
            <a:r>
              <a:rPr lang="en-US" dirty="0"/>
              <a:t>; In the presence of H, ns can vary, free energy can be written as a Taylor development. The solution is found by minimizing </a:t>
            </a:r>
            <a:r>
              <a:rPr lang="en-US" dirty="0">
                <a:sym typeface="Symbol" panose="05050102010706020507" pitchFamily="18" charset="2"/>
              </a:rPr>
              <a:t></a:t>
            </a:r>
            <a:r>
              <a:rPr lang="en-US" dirty="0"/>
              <a:t> (the wave function) and A (the vector potential) over all space, but developing order 1 or 2 valid only near  transition (TC ).  A second characteristic length appears: </a:t>
            </a:r>
            <a:r>
              <a:rPr lang="en-US" dirty="0">
                <a:sym typeface="Symbol" panose="05050102010706020507" pitchFamily="18" charset="2"/>
              </a:rPr>
              <a:t>. </a:t>
            </a:r>
          </a:p>
          <a:p>
            <a:r>
              <a:rPr lang="en-US" dirty="0">
                <a:sym typeface="Symbol" panose="05050102010706020507" pitchFamily="18" charset="2"/>
              </a:rPr>
              <a:t>See slides 25-33 for more details</a:t>
            </a:r>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22</a:t>
            </a:fld>
            <a:endParaRPr lang="fr-FR"/>
          </a:p>
        </p:txBody>
      </p:sp>
    </p:spTree>
    <p:extLst>
      <p:ext uri="{BB962C8B-B14F-4D97-AF65-F5344CB8AC3E}">
        <p14:creationId xmlns:p14="http://schemas.microsoft.com/office/powerpoint/2010/main" val="28240284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en-US" sz="1100" dirty="0" err="1"/>
              <a:t>Pbm</a:t>
            </a:r>
            <a:r>
              <a:rPr lang="en-US" sz="1100" dirty="0"/>
              <a:t> at the start: </a:t>
            </a:r>
            <a:r>
              <a:rPr lang="en-US" sz="1100" dirty="0" err="1"/>
              <a:t>Coulombian</a:t>
            </a:r>
            <a:r>
              <a:rPr lang="en-US" sz="1100" dirty="0"/>
              <a:t> repulsion, even if it was attractive, is so intense that the gap could not be so small =&gt; find another mechanism of weak attraction! </a:t>
            </a:r>
          </a:p>
          <a:p>
            <a:pPr algn="just"/>
            <a:r>
              <a:rPr lang="en-US" sz="1100" dirty="0"/>
              <a:t>1950: </a:t>
            </a:r>
            <a:r>
              <a:rPr lang="en-US" sz="1100" dirty="0" err="1"/>
              <a:t>Frolich</a:t>
            </a:r>
            <a:r>
              <a:rPr lang="en-US" sz="1100" dirty="0"/>
              <a:t> shows that emission/</a:t>
            </a:r>
            <a:r>
              <a:rPr lang="en-US" sz="1100" dirty="0" err="1"/>
              <a:t>absoprtion</a:t>
            </a:r>
            <a:r>
              <a:rPr lang="en-US" sz="1100" dirty="0"/>
              <a:t> of a phonon =  attractive interaction </a:t>
            </a:r>
          </a:p>
          <a:p>
            <a:pPr algn="just"/>
            <a:r>
              <a:rPr lang="en-US" sz="1100" dirty="0"/>
              <a:t>The total energy of the interacting pairs remains constant although their moments are constantly changing (quantic behavior, delocalization : a cooper pair does not concern 2 determined individual electrons  but 2 e- with opposed moments and spins at each instant t) </a:t>
            </a:r>
          </a:p>
          <a:p>
            <a:pPr algn="just"/>
            <a:r>
              <a:rPr lang="en-US" sz="1100" dirty="0"/>
              <a:t>BCS essentially used to make exact calculation and comfort GL hypothesis (same results at T~T</a:t>
            </a:r>
            <a:r>
              <a:rPr lang="en-US" sz="1100" baseline="-25000" dirty="0"/>
              <a:t>C</a:t>
            </a:r>
            <a:r>
              <a:rPr lang="en-US" sz="1100" dirty="0"/>
              <a:t>). What’s new ? </a:t>
            </a:r>
          </a:p>
          <a:p>
            <a:pPr algn="just" defTabSz="944301">
              <a:defRPr/>
            </a:pPr>
            <a:r>
              <a:rPr lang="en-US" sz="1100" dirty="0"/>
              <a:t>=&gt; Role of phonons, Cooper pairs, BCS gap: replace the e-/ phonon interaction with an effective potential, use the second order perturbation theory. </a:t>
            </a:r>
          </a:p>
          <a:p>
            <a:pPr algn="just"/>
            <a:r>
              <a:rPr lang="en-US" sz="1100" dirty="0"/>
              <a:t>If strong interaction between pairs, one can no longer make a perturbative treatment, it is necessary to make a variational approach =&gt; </a:t>
            </a:r>
            <a:r>
              <a:rPr lang="en-US" sz="1100" dirty="0" err="1"/>
              <a:t>Eliashberg</a:t>
            </a:r>
            <a:r>
              <a:rPr lang="en-US" sz="1100" dirty="0"/>
              <a:t>: directly takes into account the coupling e- / phonon.</a:t>
            </a:r>
          </a:p>
          <a:p>
            <a:pPr algn="just"/>
            <a:endParaRPr lang="en-US" sz="700" dirty="0"/>
          </a:p>
          <a:p>
            <a:pPr algn="just"/>
            <a:r>
              <a:rPr lang="en-US" sz="1100" b="1" i="1" dirty="0"/>
              <a:t>London:</a:t>
            </a:r>
            <a:r>
              <a:rPr lang="en-US" sz="1100" i="1" dirty="0"/>
              <a:t> </a:t>
            </a:r>
            <a:r>
              <a:rPr lang="en-US" sz="1100" i="1" dirty="0">
                <a:sym typeface="Symbol" panose="05050102010706020507" pitchFamily="18" charset="2"/>
              </a:rPr>
              <a:t></a:t>
            </a:r>
            <a:r>
              <a:rPr lang="en-US" sz="1100" i="1" dirty="0"/>
              <a:t>&gt;&gt;</a:t>
            </a:r>
            <a:r>
              <a:rPr lang="en-US" sz="1100" i="1" dirty="0">
                <a:sym typeface="Symbol" panose="05050102010706020507" pitchFamily="18" charset="2"/>
              </a:rPr>
              <a:t>  </a:t>
            </a:r>
            <a:r>
              <a:rPr lang="en-US" sz="1100" i="1" dirty="0"/>
              <a:t>(</a:t>
            </a:r>
            <a:r>
              <a:rPr lang="en-US" sz="1100" i="1" dirty="0">
                <a:sym typeface="Symbol" panose="05050102010706020507" pitchFamily="18" charset="2"/>
              </a:rPr>
              <a:t></a:t>
            </a:r>
            <a:r>
              <a:rPr lang="en-US" sz="1100" i="1" dirty="0"/>
              <a:t>&gt;&gt;1), H&lt;&lt;H</a:t>
            </a:r>
            <a:r>
              <a:rPr lang="en-US" sz="1100" i="1" baseline="-25000" dirty="0"/>
              <a:t>C2</a:t>
            </a:r>
            <a:r>
              <a:rPr lang="en-US" sz="1100" i="1" dirty="0"/>
              <a:t>, order parameter constant in space. 1935</a:t>
            </a:r>
          </a:p>
          <a:p>
            <a:pPr algn="just"/>
            <a:r>
              <a:rPr lang="en-US" sz="1100" b="1" i="1" dirty="0" err="1"/>
              <a:t>Ginzburg</a:t>
            </a:r>
            <a:r>
              <a:rPr lang="en-US" sz="1100" b="1" i="1" dirty="0"/>
              <a:t>-Landau: </a:t>
            </a:r>
            <a:r>
              <a:rPr lang="en-US" sz="1100" i="1" dirty="0" err="1"/>
              <a:t>T~Tc</a:t>
            </a:r>
            <a:r>
              <a:rPr lang="en-US" sz="1100" i="1" dirty="0"/>
              <a:t>. 1950</a:t>
            </a:r>
          </a:p>
          <a:p>
            <a:pPr lvl="0" algn="just"/>
            <a:r>
              <a:rPr lang="en-US" sz="1100" b="1" i="1" dirty="0" smtClean="0"/>
              <a:t>BCS: </a:t>
            </a:r>
            <a:r>
              <a:rPr lang="en-US" sz="1100" i="1" dirty="0"/>
              <a:t>Arbitrary l, Arbitrary T, Arbitrary H, weak coupling electron-phonon. 1957</a:t>
            </a:r>
          </a:p>
          <a:p>
            <a:pPr lvl="0" algn="just"/>
            <a:r>
              <a:rPr lang="en-US" sz="1100" b="1" i="1" dirty="0" err="1"/>
              <a:t>Eliashberg</a:t>
            </a:r>
            <a:r>
              <a:rPr lang="en-US" sz="1100" b="1" i="1" dirty="0"/>
              <a:t>; </a:t>
            </a:r>
            <a:r>
              <a:rPr lang="en-US" sz="1100" i="1" dirty="0"/>
              <a:t>Arbitrary l, Arbitrary T, Strong coupling electron-phonon. 1960</a:t>
            </a:r>
          </a:p>
          <a:p>
            <a:pPr lvl="0" algn="just"/>
            <a:r>
              <a:rPr lang="en-US" sz="1100" b="1" i="1" dirty="0" err="1"/>
              <a:t>Bogolubov</a:t>
            </a:r>
            <a:r>
              <a:rPr lang="en-US" sz="1100" b="1" i="1" dirty="0"/>
              <a:t>-De </a:t>
            </a:r>
            <a:r>
              <a:rPr lang="en-US" sz="1100" b="1" i="1" dirty="0" err="1"/>
              <a:t>Gennes</a:t>
            </a:r>
            <a:r>
              <a:rPr lang="en-US" sz="1100" b="1" i="1" dirty="0"/>
              <a:t>: </a:t>
            </a:r>
            <a:r>
              <a:rPr lang="en-US" sz="1100" i="1" dirty="0"/>
              <a:t>Arbitrary l, Arbitrary T, arbitrary H, weak coupling electron-phonon, order parameter depends on position. 1965</a:t>
            </a:r>
          </a:p>
          <a:p>
            <a:pPr lvl="0" algn="just"/>
            <a:r>
              <a:rPr lang="en-US" sz="1100" b="1" i="1" dirty="0" err="1"/>
              <a:t>Eilenberger</a:t>
            </a:r>
            <a:r>
              <a:rPr lang="en-US" sz="1100" b="1" i="1" dirty="0"/>
              <a:t>: </a:t>
            </a:r>
            <a:r>
              <a:rPr lang="en-US" sz="1100" i="1" dirty="0"/>
              <a:t>Arbitrary l, Arbitrary T, Arbitrary H, type II. 1968</a:t>
            </a:r>
          </a:p>
          <a:p>
            <a:pPr lvl="0" algn="just"/>
            <a:r>
              <a:rPr lang="en-US" sz="1100" b="1" i="1" dirty="0" err="1"/>
              <a:t>Usadel</a:t>
            </a:r>
            <a:r>
              <a:rPr lang="en-US" sz="1100" b="1" i="1" dirty="0"/>
              <a:t>: </a:t>
            </a:r>
            <a:r>
              <a:rPr lang="en-US" sz="1100" i="1" dirty="0" err="1"/>
              <a:t>Eilengerber</a:t>
            </a:r>
            <a:r>
              <a:rPr lang="en-US" sz="1100" i="1" dirty="0"/>
              <a:t> with approx. dirty limit: </a:t>
            </a:r>
            <a:r>
              <a:rPr lang="en-US" sz="1100" i="1" dirty="0">
                <a:sym typeface="Symbol" panose="05050102010706020507" pitchFamily="18" charset="2"/>
              </a:rPr>
              <a:t> </a:t>
            </a:r>
            <a:r>
              <a:rPr lang="en-US" sz="1100" i="1" dirty="0" smtClean="0"/>
              <a:t>&gt;&gt;</a:t>
            </a:r>
            <a:r>
              <a:rPr lang="en-US" sz="1100" i="1" dirty="0" smtClean="0">
                <a:sym typeface="Symbol" panose="05050102010706020507" pitchFamily="18" charset="2"/>
              </a:rPr>
              <a:t> </a:t>
            </a:r>
            <a:r>
              <a:rPr lang="en-US" sz="1100" i="1" dirty="0">
                <a:sym typeface="Symbol" panose="05050102010706020507" pitchFamily="18" charset="2"/>
              </a:rPr>
              <a:t></a:t>
            </a:r>
            <a:r>
              <a:rPr lang="en-US" sz="1100" i="1" dirty="0"/>
              <a:t>. </a:t>
            </a:r>
            <a:r>
              <a:rPr lang="en-US" sz="1100" i="1" dirty="0" smtClean="0"/>
              <a:t>1970</a:t>
            </a:r>
            <a:endParaRPr lang="en-US" sz="1100" i="1"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23</a:t>
            </a:fld>
            <a:endParaRPr lang="fr-FR"/>
          </a:p>
        </p:txBody>
      </p:sp>
    </p:spTree>
    <p:extLst>
      <p:ext uri="{BB962C8B-B14F-4D97-AF65-F5344CB8AC3E}">
        <p14:creationId xmlns:p14="http://schemas.microsoft.com/office/powerpoint/2010/main" val="37833092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24</a:t>
            </a:fld>
            <a:endParaRPr lang="fr-FR"/>
          </a:p>
        </p:txBody>
      </p:sp>
    </p:spTree>
    <p:extLst>
      <p:ext uri="{BB962C8B-B14F-4D97-AF65-F5344CB8AC3E}">
        <p14:creationId xmlns:p14="http://schemas.microsoft.com/office/powerpoint/2010/main" val="4605032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427991" y="4757266"/>
            <a:ext cx="6292392" cy="4605338"/>
          </a:xfrm>
        </p:spPr>
        <p:txBody>
          <a:bodyPr/>
          <a:lstStyle/>
          <a:p>
            <a:pPr marL="171450" indent="-171450" algn="just">
              <a:buFont typeface="Arial" panose="020B0604020202020204" pitchFamily="34" charset="0"/>
              <a:buChar char="•"/>
            </a:pPr>
            <a:r>
              <a:rPr lang="en-US" sz="1100" b="0" i="0" u="none" strike="noStrike" kern="1200" baseline="0" dirty="0" smtClean="0">
                <a:solidFill>
                  <a:schemeClr val="tx1"/>
                </a:solidFill>
                <a:latin typeface="Arial" pitchFamily="34" charset="0"/>
                <a:ea typeface="+mn-ea"/>
                <a:cs typeface="+mn-cs"/>
              </a:rPr>
              <a:t>All free electrons (from the conduction band) n of the SC are divided into two groups:</a:t>
            </a:r>
          </a:p>
          <a:p>
            <a:pPr marL="628650" lvl="1" indent="-171450" algn="just">
              <a:buFont typeface="Arial" panose="020B0604020202020204" pitchFamily="34" charset="0"/>
              <a:buChar char="•"/>
            </a:pPr>
            <a:r>
              <a:rPr lang="en-US" sz="1100" b="0" i="0" u="none" strike="noStrike" kern="1200" baseline="0" dirty="0" smtClean="0">
                <a:solidFill>
                  <a:schemeClr val="tx1"/>
                </a:solidFill>
                <a:latin typeface="Arial" pitchFamily="34" charset="0"/>
                <a:ea typeface="+mn-ea"/>
                <a:cs typeface="+mn-cs"/>
              </a:rPr>
              <a:t>superconducting electrons of density n</a:t>
            </a:r>
            <a:r>
              <a:rPr lang="en-US" sz="1100" b="0" i="0" u="none" strike="noStrike" kern="1200" baseline="-25000" dirty="0" smtClean="0">
                <a:solidFill>
                  <a:schemeClr val="tx1"/>
                </a:solidFill>
                <a:latin typeface="Arial" pitchFamily="34" charset="0"/>
                <a:ea typeface="+mn-ea"/>
                <a:cs typeface="+mn-cs"/>
              </a:rPr>
              <a:t>s</a:t>
            </a:r>
            <a:r>
              <a:rPr lang="en-US" sz="1100" b="0" i="0" u="none" strike="noStrike" kern="1200" dirty="0" smtClean="0">
                <a:solidFill>
                  <a:schemeClr val="tx1"/>
                </a:solidFill>
                <a:latin typeface="Arial" pitchFamily="34" charset="0"/>
                <a:ea typeface="+mn-ea"/>
                <a:cs typeface="+mn-cs"/>
              </a:rPr>
              <a:t>/n</a:t>
            </a:r>
          </a:p>
          <a:p>
            <a:pPr marL="628650" lvl="1" indent="-171450" algn="just">
              <a:buFont typeface="Arial" panose="020B0604020202020204" pitchFamily="34" charset="0"/>
              <a:buChar char="•"/>
            </a:pPr>
            <a:r>
              <a:rPr lang="en-US" sz="1100" b="0" i="0" u="none" strike="noStrike" kern="1200" baseline="0" dirty="0" smtClean="0">
                <a:solidFill>
                  <a:schemeClr val="tx1"/>
                </a:solidFill>
                <a:latin typeface="Arial" pitchFamily="34" charset="0"/>
                <a:ea typeface="+mn-ea"/>
                <a:cs typeface="+mn-cs"/>
              </a:rPr>
              <a:t>normal electrons of density </a:t>
            </a:r>
            <a:r>
              <a:rPr lang="en-US" sz="1100" b="0" i="0" u="none" strike="noStrike" kern="1200" baseline="0" dirty="0" err="1" smtClean="0">
                <a:solidFill>
                  <a:schemeClr val="tx1"/>
                </a:solidFill>
                <a:latin typeface="Arial" pitchFamily="34" charset="0"/>
                <a:ea typeface="+mn-ea"/>
                <a:cs typeface="+mn-cs"/>
              </a:rPr>
              <a:t>n</a:t>
            </a:r>
            <a:r>
              <a:rPr lang="en-US" sz="1100" b="0" i="0" u="none" strike="noStrike" kern="1200" baseline="-25000" dirty="0" err="1" smtClean="0">
                <a:solidFill>
                  <a:schemeClr val="tx1"/>
                </a:solidFill>
                <a:latin typeface="Arial" pitchFamily="34" charset="0"/>
                <a:ea typeface="+mn-ea"/>
                <a:cs typeface="+mn-cs"/>
              </a:rPr>
              <a:t>n</a:t>
            </a:r>
            <a:r>
              <a:rPr lang="en-US" sz="1100" dirty="0"/>
              <a:t>/n</a:t>
            </a:r>
            <a:endParaRPr lang="en-US" sz="1100" b="0" i="0" u="none" strike="noStrike" kern="1200" baseline="-25000" dirty="0" smtClean="0">
              <a:solidFill>
                <a:schemeClr val="tx1"/>
              </a:solidFill>
              <a:latin typeface="Arial" pitchFamily="34" charset="0"/>
              <a:ea typeface="+mn-ea"/>
              <a:cs typeface="+mn-cs"/>
            </a:endParaRPr>
          </a:p>
          <a:p>
            <a:pPr marL="171450" indent="-171450" algn="just">
              <a:buFont typeface="Arial" panose="020B0604020202020204" pitchFamily="34" charset="0"/>
              <a:buChar char="•"/>
            </a:pPr>
            <a:r>
              <a:rPr lang="en-US" sz="1100" b="0" i="0" u="none" strike="noStrike" kern="1200" baseline="0" dirty="0" smtClean="0">
                <a:solidFill>
                  <a:schemeClr val="tx1"/>
                </a:solidFill>
                <a:latin typeface="Arial" pitchFamily="34" charset="0"/>
                <a:ea typeface="+mn-ea"/>
                <a:cs typeface="+mn-cs"/>
              </a:rPr>
              <a:t>As the temperature increases from 0 to the critical temperature Tc, the density ns</a:t>
            </a:r>
            <a:r>
              <a:rPr lang="en-US" sz="1100" dirty="0"/>
              <a:t>/n</a:t>
            </a:r>
            <a:r>
              <a:rPr lang="en-US" sz="1100" b="0" i="0" u="none" strike="noStrike" kern="1200" baseline="0" dirty="0" smtClean="0">
                <a:solidFill>
                  <a:schemeClr val="tx1"/>
                </a:solidFill>
                <a:latin typeface="Arial" pitchFamily="34" charset="0"/>
                <a:ea typeface="+mn-ea"/>
                <a:cs typeface="+mn-cs"/>
              </a:rPr>
              <a:t> decreases from 1 (all e- in form of Cooper pairs) to 0 (all Cooper pairs broken) when the material becomes normal conducting. </a:t>
            </a:r>
          </a:p>
          <a:p>
            <a:pPr marL="171450" indent="-171450" algn="just">
              <a:buFont typeface="Arial" panose="020B0604020202020204" pitchFamily="34" charset="0"/>
              <a:buChar char="•"/>
            </a:pPr>
            <a:r>
              <a:rPr lang="en-US" sz="1050" dirty="0" smtClean="0"/>
              <a:t>If </a:t>
            </a:r>
            <a:r>
              <a:rPr lang="en-US" sz="1050" dirty="0"/>
              <a:t>the current is constant, electric field E cannot appear </a:t>
            </a:r>
            <a:r>
              <a:rPr lang="en-US" sz="1050" dirty="0" smtClean="0"/>
              <a:t>inside </a:t>
            </a:r>
            <a:r>
              <a:rPr lang="en-US" sz="1050" dirty="0"/>
              <a:t>the superconductor because otherwise the super electrons would be continuously accelerated and the current would increase infinitely.</a:t>
            </a:r>
          </a:p>
          <a:p>
            <a:pPr marL="171450" indent="-171450" algn="just">
              <a:buFont typeface="Arial" panose="020B0604020202020204" pitchFamily="34" charset="0"/>
              <a:buChar char="•"/>
            </a:pPr>
            <a:r>
              <a:rPr lang="en-US" sz="1050" dirty="0" smtClean="0">
                <a:solidFill>
                  <a:srgbClr val="FF0000"/>
                </a:solidFill>
              </a:rPr>
              <a:t>If </a:t>
            </a:r>
            <a:r>
              <a:rPr lang="en-US" sz="1050" dirty="0">
                <a:solidFill>
                  <a:srgbClr val="FF0000"/>
                </a:solidFill>
              </a:rPr>
              <a:t>there is no electric field, the normal electrons are at rest</a:t>
            </a:r>
            <a:r>
              <a:rPr lang="en-US" sz="1050" dirty="0"/>
              <a:t>: only the super electrons carry the current in steady state, and they do not scatter on the impurities thanks to coherent state (see below) </a:t>
            </a:r>
          </a:p>
          <a:p>
            <a:pPr marL="171450" indent="-171450" algn="just">
              <a:buFont typeface="Arial" panose="020B0604020202020204" pitchFamily="34" charset="0"/>
              <a:buChar char="•"/>
            </a:pPr>
            <a:r>
              <a:rPr lang="en-US" sz="1050" dirty="0" smtClean="0"/>
              <a:t>First London </a:t>
            </a:r>
            <a:r>
              <a:rPr lang="en-US" sz="1050" dirty="0" err="1" smtClean="0"/>
              <a:t>eq</a:t>
            </a:r>
            <a:r>
              <a:rPr lang="en-US" sz="1050" dirty="0" smtClean="0"/>
              <a:t> shows that the electric field differs from zero only when the current density varies over time. It describes the </a:t>
            </a:r>
            <a:r>
              <a:rPr lang="en-US" sz="1050" dirty="0" smtClean="0">
                <a:solidFill>
                  <a:srgbClr val="FF0000"/>
                </a:solidFill>
              </a:rPr>
              <a:t>ballistic flow of superelectrons in place of Ohm's law </a:t>
            </a:r>
            <a:r>
              <a:rPr lang="en-US" sz="1050" dirty="0" smtClean="0"/>
              <a:t>(which describes the viscous flow of electrons in a metal) and gives </a:t>
            </a:r>
            <a:r>
              <a:rPr lang="en-US" sz="1050" dirty="0" err="1" smtClean="0"/>
              <a:t>Js</a:t>
            </a:r>
            <a:r>
              <a:rPr lang="en-US" sz="1050" dirty="0" smtClean="0"/>
              <a:t> as a function of the vector potential A: </a:t>
            </a:r>
          </a:p>
          <a:p>
            <a:pPr marL="171450" indent="-171450" algn="just">
              <a:buFont typeface="Arial" panose="020B0604020202020204" pitchFamily="34" charset="0"/>
              <a:buChar char="•"/>
            </a:pPr>
            <a:r>
              <a:rPr lang="en-US" sz="1050" dirty="0" smtClean="0"/>
              <a:t>This equation suffers from the disadvantage that it is not gauge invariant, but is still true in the Coulomb gauge, where the divergence of A is 0. This equation holds for magnetic fields that vary slowly in space.</a:t>
            </a:r>
          </a:p>
          <a:p>
            <a:pPr algn="just"/>
            <a:r>
              <a:rPr lang="en-US" sz="1050" dirty="0" smtClean="0"/>
              <a:t>Notes </a:t>
            </a:r>
            <a:endParaRPr lang="en-US" sz="1050" dirty="0"/>
          </a:p>
          <a:p>
            <a:pPr marL="171450" indent="-171450" algn="just">
              <a:buFont typeface="Arial" panose="020B0604020202020204" pitchFamily="34" charset="0"/>
              <a:buChar char="•"/>
            </a:pPr>
            <a:r>
              <a:rPr lang="en-US" sz="1100" dirty="0"/>
              <a:t>. As will be seen later all Cooper pairs have the same phase, if there is no current. A phase gradient appears only if a current appears </a:t>
            </a:r>
          </a:p>
          <a:p>
            <a:pPr marL="171450" indent="-171450" algn="just">
              <a:buFont typeface="Arial" panose="020B0604020202020204" pitchFamily="34" charset="0"/>
              <a:buChar char="•"/>
            </a:pPr>
            <a:r>
              <a:rPr lang="en-US" sz="1100" dirty="0"/>
              <a:t>All pairs are correlated, so to break 1 pairs, it would be necessary to provide energy to destroy all pairs</a:t>
            </a:r>
          </a:p>
          <a:p>
            <a:pPr algn="just"/>
            <a:endParaRPr lang="en-US" sz="1100" dirty="0"/>
          </a:p>
          <a:p>
            <a:pPr algn="just"/>
            <a:r>
              <a:rPr lang="en-US" sz="1100" dirty="0"/>
              <a:t> </a:t>
            </a:r>
            <a:endParaRPr lang="fr-FR" sz="110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25</a:t>
            </a:fld>
            <a:endParaRPr lang="fr-FR"/>
          </a:p>
        </p:txBody>
      </p:sp>
      <p:sp>
        <p:nvSpPr>
          <p:cNvPr id="5" name="ZoneTexte 4"/>
          <p:cNvSpPr txBox="1"/>
          <p:nvPr/>
        </p:nvSpPr>
        <p:spPr>
          <a:xfrm>
            <a:off x="3696047" y="5181340"/>
            <a:ext cx="1207638" cy="461665"/>
          </a:xfrm>
          <a:prstGeom prst="rect">
            <a:avLst/>
          </a:prstGeom>
          <a:noFill/>
        </p:spPr>
        <p:txBody>
          <a:bodyPr wrap="none" rtlCol="0">
            <a:spAutoFit/>
          </a:bodyPr>
          <a:lstStyle/>
          <a:p>
            <a:r>
              <a:rPr lang="en-US" sz="1200" i="1" u="none" dirty="0">
                <a:solidFill>
                  <a:srgbClr val="FF0000"/>
                </a:solidFill>
              </a:rPr>
              <a:t>With n= n</a:t>
            </a:r>
            <a:r>
              <a:rPr lang="en-US" sz="1200" i="1" u="none" baseline="-25000" dirty="0">
                <a:solidFill>
                  <a:srgbClr val="FF0000"/>
                </a:solidFill>
              </a:rPr>
              <a:t>s</a:t>
            </a:r>
            <a:r>
              <a:rPr lang="en-US" sz="1200" i="1" u="none" dirty="0">
                <a:solidFill>
                  <a:srgbClr val="FF0000"/>
                </a:solidFill>
              </a:rPr>
              <a:t>+ </a:t>
            </a:r>
            <a:r>
              <a:rPr lang="en-US" sz="1200" i="1" u="none" dirty="0" err="1">
                <a:solidFill>
                  <a:srgbClr val="FF0000"/>
                </a:solidFill>
              </a:rPr>
              <a:t>n</a:t>
            </a:r>
            <a:r>
              <a:rPr lang="en-US" sz="1200" i="1" u="none" baseline="-25000" dirty="0" err="1">
                <a:solidFill>
                  <a:srgbClr val="FF0000"/>
                </a:solidFill>
              </a:rPr>
              <a:t>n</a:t>
            </a:r>
            <a:r>
              <a:rPr lang="en-US" sz="1200" u="none" dirty="0">
                <a:solidFill>
                  <a:srgbClr val="FF0000"/>
                </a:solidFill>
              </a:rPr>
              <a:t>.</a:t>
            </a:r>
          </a:p>
          <a:p>
            <a:endParaRPr lang="en-US" sz="1200" dirty="0">
              <a:solidFill>
                <a:srgbClr val="FF0000"/>
              </a:solidFill>
            </a:endParaRPr>
          </a:p>
        </p:txBody>
      </p:sp>
    </p:spTree>
    <p:extLst>
      <p:ext uri="{BB962C8B-B14F-4D97-AF65-F5344CB8AC3E}">
        <p14:creationId xmlns:p14="http://schemas.microsoft.com/office/powerpoint/2010/main" val="9792003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100" dirty="0" smtClean="0"/>
              <a:t>2</a:t>
            </a:r>
            <a:r>
              <a:rPr lang="en-US" sz="1100" baseline="30000" dirty="0" smtClean="0"/>
              <a:t>nd</a:t>
            </a:r>
            <a:r>
              <a:rPr lang="en-US" sz="1100" dirty="0" smtClean="0"/>
              <a:t> London </a:t>
            </a:r>
            <a:r>
              <a:rPr lang="en-US" sz="1100" dirty="0"/>
              <a:t>equation explains </a:t>
            </a:r>
            <a:r>
              <a:rPr lang="en-US" sz="1100" dirty="0" smtClean="0"/>
              <a:t>perfect diamagnetism when x&gt;&gt; </a:t>
            </a:r>
            <a:r>
              <a:rPr lang="en-US" sz="1100" dirty="0" smtClean="0">
                <a:sym typeface="Symbol" panose="05050102010706020507" pitchFamily="18" charset="2"/>
              </a:rPr>
              <a:t>. </a:t>
            </a:r>
            <a:r>
              <a:rPr lang="en-US" sz="1100" dirty="0" smtClean="0"/>
              <a:t>it </a:t>
            </a:r>
            <a:r>
              <a:rPr lang="en-US" sz="1100" dirty="0"/>
              <a:t>makes </a:t>
            </a:r>
            <a:r>
              <a:rPr lang="en-US" sz="1100" dirty="0" smtClean="0"/>
              <a:t>possible </a:t>
            </a:r>
            <a:r>
              <a:rPr lang="en-US" sz="1100" dirty="0"/>
              <a:t>to explain Meissner effect (the supercurrents completely screen H, B = 0 inside), but underestimate </a:t>
            </a:r>
            <a:r>
              <a:rPr lang="en-US" sz="1100" dirty="0">
                <a:sym typeface="Symbol" panose="05050102010706020507" pitchFamily="18" charset="2"/>
              </a:rPr>
              <a:t></a:t>
            </a:r>
            <a:r>
              <a:rPr lang="en-US" sz="1100" dirty="0"/>
              <a:t>. </a:t>
            </a:r>
          </a:p>
          <a:p>
            <a:r>
              <a:rPr lang="en-US" sz="1100" dirty="0" smtClean="0"/>
              <a:t>Stationary </a:t>
            </a:r>
            <a:r>
              <a:rPr lang="en-US" sz="1100" dirty="0"/>
              <a:t>case: one can neglect the displacement currents in Maxwell's 2nd eq</a:t>
            </a:r>
            <a:r>
              <a:rPr lang="en-US" sz="1100" dirty="0" smtClean="0"/>
              <a:t>., </a:t>
            </a:r>
            <a:r>
              <a:rPr lang="en-US" sz="1100" dirty="0"/>
              <a:t>then one replaces rot E by its Maxwell equivalent in the second </a:t>
            </a:r>
            <a:r>
              <a:rPr lang="en-US" sz="1100" dirty="0" err="1"/>
              <a:t>eq</a:t>
            </a:r>
            <a:r>
              <a:rPr lang="en-US" sz="1100" dirty="0"/>
              <a:t> </a:t>
            </a:r>
            <a:r>
              <a:rPr lang="en-US" sz="1100" dirty="0" smtClean="0"/>
              <a:t>then </a:t>
            </a:r>
            <a:r>
              <a:rPr lang="en-US" sz="1100" dirty="0"/>
              <a:t>one integrates according to </a:t>
            </a:r>
            <a:r>
              <a:rPr lang="en-US" sz="1100" dirty="0" smtClean="0"/>
              <a:t>time</a:t>
            </a:r>
          </a:p>
          <a:p>
            <a:r>
              <a:rPr lang="en-US" sz="1100" dirty="0" smtClean="0"/>
              <a:t>In fact, the value of the gap (see BCS theory) is influenced by the displacement velocity of the Cooper pairs V</a:t>
            </a:r>
            <a:r>
              <a:rPr lang="en-US" sz="1100" baseline="-25000" dirty="0" smtClean="0"/>
              <a:t>s</a:t>
            </a:r>
            <a:r>
              <a:rPr lang="en-US" sz="1100" dirty="0" smtClean="0"/>
              <a:t> and their momentum p</a:t>
            </a:r>
            <a:r>
              <a:rPr lang="en-US" sz="1100" baseline="-25000" dirty="0" smtClean="0"/>
              <a:t>f</a:t>
            </a:r>
            <a:r>
              <a:rPr lang="en-US" sz="1100" dirty="0" smtClean="0"/>
              <a:t> : Δ (Vs) = Δ- p</a:t>
            </a:r>
            <a:r>
              <a:rPr lang="en-US" sz="1100" baseline="-25000" dirty="0" smtClean="0"/>
              <a:t>f</a:t>
            </a:r>
            <a:r>
              <a:rPr lang="en-US" sz="1100" dirty="0" smtClean="0"/>
              <a:t> | V</a:t>
            </a:r>
            <a:r>
              <a:rPr lang="en-US" sz="1100" baseline="-25000" dirty="0" smtClean="0"/>
              <a:t>s</a:t>
            </a:r>
            <a:r>
              <a:rPr lang="en-US" sz="1100" dirty="0" smtClean="0"/>
              <a:t> | </a:t>
            </a:r>
          </a:p>
          <a:p>
            <a:r>
              <a:rPr lang="en-US" sz="1100" dirty="0" smtClean="0"/>
              <a:t>Thus at high current the gap decreases and more and more pairs are broken by thermal activation. See for example: </a:t>
            </a:r>
            <a:r>
              <a:rPr lang="en-US" sz="1100" dirty="0" smtClean="0">
                <a:hlinkClick r:id="rId3"/>
              </a:rPr>
              <a:t>http://accelconf.web.cern.ch/AccelConf/SRF2013/talks/moioc02_talk.pdf</a:t>
            </a:r>
            <a:r>
              <a:rPr lang="en-US" sz="1100" dirty="0" smtClean="0"/>
              <a:t> </a:t>
            </a:r>
          </a:p>
          <a:p>
            <a:endParaRPr lang="en-US" sz="600" dirty="0" smtClean="0"/>
          </a:p>
          <a:p>
            <a:r>
              <a:rPr lang="en-US" sz="1100" dirty="0" smtClean="0"/>
              <a:t>Non local effects:</a:t>
            </a:r>
          </a:p>
          <a:p>
            <a:r>
              <a:rPr lang="en-US" sz="1100" dirty="0" smtClean="0"/>
              <a:t>The magnetic penetration depth, named now </a:t>
            </a:r>
            <a:r>
              <a:rPr lang="en-US" sz="1100" dirty="0" smtClean="0">
                <a:latin typeface="Symbol" panose="05050102010706020507" pitchFamily="18" charset="2"/>
                <a:sym typeface="Symbol" panose="05050102010706020507" pitchFamily="18" charset="2"/>
              </a:rPr>
              <a:t></a:t>
            </a:r>
            <a:r>
              <a:rPr lang="en-US" sz="1100" baseline="-25000" dirty="0" smtClean="0">
                <a:latin typeface="Symbol" panose="05050102010706020507" pitchFamily="18" charset="2"/>
              </a:rPr>
              <a:t>0</a:t>
            </a:r>
            <a:r>
              <a:rPr lang="en-US" sz="1100" dirty="0" smtClean="0"/>
              <a:t>, differs from the theoretical LONDON penetration depth </a:t>
            </a:r>
            <a:r>
              <a:rPr lang="en-US" sz="1100" dirty="0" smtClean="0">
                <a:sym typeface="Symbol" panose="05050102010706020507" pitchFamily="18" charset="2"/>
              </a:rPr>
              <a:t></a:t>
            </a:r>
            <a:r>
              <a:rPr lang="en-US" sz="1100" baseline="-25000" dirty="0" smtClean="0"/>
              <a:t>L</a:t>
            </a:r>
            <a:r>
              <a:rPr lang="en-US" sz="1100" dirty="0" smtClean="0"/>
              <a:t> because of two very different mechanisms: </a:t>
            </a:r>
          </a:p>
          <a:p>
            <a:r>
              <a:rPr lang="en-US" sz="1100" dirty="0" smtClean="0"/>
              <a:t>- one intrinsic, due to the nature of the COOPER pairs*</a:t>
            </a:r>
          </a:p>
          <a:p>
            <a:r>
              <a:rPr lang="en-US" sz="1100" dirty="0" smtClean="0"/>
              <a:t>- the other extrinsic, that adds to the previous one when the superconductor has a high concentration of impurities reducing the mean free path  (dirty SC)</a:t>
            </a:r>
          </a:p>
          <a:p>
            <a:r>
              <a:rPr lang="en-US" sz="1100" dirty="0" smtClean="0"/>
              <a:t>* the proportionality relationship between </a:t>
            </a:r>
            <a:r>
              <a:rPr lang="en-US" sz="1100" b="1" dirty="0" smtClean="0"/>
              <a:t>j</a:t>
            </a:r>
            <a:r>
              <a:rPr lang="en-US" sz="1100" dirty="0" smtClean="0"/>
              <a:t>(</a:t>
            </a:r>
            <a:r>
              <a:rPr lang="en-US" sz="1100" b="1" dirty="0" smtClean="0"/>
              <a:t>r</a:t>
            </a:r>
            <a:r>
              <a:rPr lang="en-US" sz="1100" dirty="0" smtClean="0"/>
              <a:t>) and </a:t>
            </a:r>
            <a:r>
              <a:rPr lang="en-US" sz="1100" b="1" dirty="0" smtClean="0"/>
              <a:t>A</a:t>
            </a:r>
            <a:r>
              <a:rPr lang="en-US" sz="1100" dirty="0" smtClean="0"/>
              <a:t>(</a:t>
            </a:r>
            <a:r>
              <a:rPr lang="en-US" sz="1100" b="1" dirty="0" smtClean="0"/>
              <a:t>r</a:t>
            </a:r>
            <a:r>
              <a:rPr lang="en-US" sz="1100" dirty="0" smtClean="0"/>
              <a:t>) is a local expression while the electrons of a Cooper pair can be several nm apart and “feel” a different potential vector. </a:t>
            </a:r>
          </a:p>
          <a:p>
            <a:r>
              <a:rPr lang="en-US" sz="1100" dirty="0" smtClean="0"/>
              <a:t>(</a:t>
            </a:r>
            <a:r>
              <a:rPr lang="en-US" sz="1100" dirty="0" err="1" smtClean="0"/>
              <a:t>Mangin</a:t>
            </a:r>
            <a:r>
              <a:rPr lang="en-US" sz="1100" dirty="0" smtClean="0"/>
              <a:t>, P. and R. Kahn (2013). “Superconductivity. An introduction”, EDP sciences).</a:t>
            </a:r>
          </a:p>
          <a:p>
            <a:endParaRPr lang="fr-FR" sz="110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26</a:t>
            </a:fld>
            <a:endParaRPr lang="fr-FR"/>
          </a:p>
        </p:txBody>
      </p:sp>
    </p:spTree>
    <p:extLst>
      <p:ext uri="{BB962C8B-B14F-4D97-AF65-F5344CB8AC3E}">
        <p14:creationId xmlns:p14="http://schemas.microsoft.com/office/powerpoint/2010/main" val="14488589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hlinkClick r:id="rId3"/>
              </a:rPr>
              <a:t>1 CHEM 212 Chapter 5 Phases and Solutions Dr. A. Al-</a:t>
            </a:r>
            <a:r>
              <a:rPr lang="en-US" dirty="0" err="1" smtClean="0">
                <a:hlinkClick r:id="rId3"/>
              </a:rPr>
              <a:t>Saadi</a:t>
            </a:r>
            <a:r>
              <a:rPr lang="en-US" dirty="0" smtClean="0">
                <a:hlinkClick r:id="rId3"/>
              </a:rPr>
              <a:t>. - </a:t>
            </a:r>
            <a:r>
              <a:rPr lang="en-US" dirty="0" err="1" smtClean="0">
                <a:hlinkClick r:id="rId3"/>
              </a:rPr>
              <a:t>ppt</a:t>
            </a:r>
            <a:r>
              <a:rPr lang="en-US" dirty="0" smtClean="0">
                <a:hlinkClick r:id="rId3"/>
              </a:rPr>
              <a:t> download (slideplayer.com)</a:t>
            </a:r>
            <a:endParaRPr lang="en-US" dirty="0" smtClean="0"/>
          </a:p>
          <a:p>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27</a:t>
            </a:fld>
            <a:endParaRPr lang="fr-FR"/>
          </a:p>
        </p:txBody>
      </p:sp>
      <p:grpSp>
        <p:nvGrpSpPr>
          <p:cNvPr id="5" name="Groupe 4"/>
          <p:cNvGrpSpPr/>
          <p:nvPr/>
        </p:nvGrpSpPr>
        <p:grpSpPr>
          <a:xfrm>
            <a:off x="548159" y="5621059"/>
            <a:ext cx="6311382" cy="3270124"/>
            <a:chOff x="395536" y="1516660"/>
            <a:chExt cx="8347594" cy="4320478"/>
          </a:xfrm>
        </p:grpSpPr>
        <p:pic>
          <p:nvPicPr>
            <p:cNvPr id="6" name="Image 5"/>
            <p:cNvPicPr>
              <a:picLocks noChangeAspect="1"/>
            </p:cNvPicPr>
            <p:nvPr/>
          </p:nvPicPr>
          <p:blipFill>
            <a:blip r:embed="rId4"/>
            <a:stretch>
              <a:fillRect/>
            </a:stretch>
          </p:blipFill>
          <p:spPr>
            <a:xfrm>
              <a:off x="755576" y="1516660"/>
              <a:ext cx="7987554" cy="4320478"/>
            </a:xfrm>
            <a:prstGeom prst="rect">
              <a:avLst/>
            </a:prstGeom>
          </p:spPr>
        </p:pic>
        <p:sp>
          <p:nvSpPr>
            <p:cNvPr id="7" name="ZoneTexte 6"/>
            <p:cNvSpPr txBox="1"/>
            <p:nvPr/>
          </p:nvSpPr>
          <p:spPr>
            <a:xfrm>
              <a:off x="395536" y="2492896"/>
              <a:ext cx="638595" cy="406634"/>
            </a:xfrm>
            <a:prstGeom prst="rect">
              <a:avLst/>
            </a:prstGeom>
            <a:noFill/>
          </p:spPr>
          <p:txBody>
            <a:bodyPr wrap="none" rtlCol="0">
              <a:spAutoFit/>
            </a:bodyPr>
            <a:lstStyle/>
            <a:p>
              <a:r>
                <a:rPr lang="en-US" dirty="0" smtClean="0"/>
                <a:t>1rst</a:t>
              </a:r>
              <a:endParaRPr lang="en-US" dirty="0"/>
            </a:p>
          </p:txBody>
        </p:sp>
        <p:sp>
          <p:nvSpPr>
            <p:cNvPr id="8" name="ZoneTexte 7"/>
            <p:cNvSpPr txBox="1"/>
            <p:nvPr/>
          </p:nvSpPr>
          <p:spPr>
            <a:xfrm>
              <a:off x="395536" y="4653135"/>
              <a:ext cx="638595" cy="406634"/>
            </a:xfrm>
            <a:prstGeom prst="rect">
              <a:avLst/>
            </a:prstGeom>
            <a:noFill/>
          </p:spPr>
          <p:txBody>
            <a:bodyPr wrap="none" rtlCol="0">
              <a:spAutoFit/>
            </a:bodyPr>
            <a:lstStyle/>
            <a:p>
              <a:r>
                <a:rPr lang="en-US" dirty="0" smtClean="0"/>
                <a:t>2nd</a:t>
              </a:r>
              <a:endParaRPr lang="en-US" dirty="0"/>
            </a:p>
          </p:txBody>
        </p:sp>
      </p:grpSp>
    </p:spTree>
    <p:extLst>
      <p:ext uri="{BB962C8B-B14F-4D97-AF65-F5344CB8AC3E}">
        <p14:creationId xmlns:p14="http://schemas.microsoft.com/office/powerpoint/2010/main" val="31549015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28</a:t>
            </a:fld>
            <a:endParaRPr lang="fr-FR"/>
          </a:p>
        </p:txBody>
      </p:sp>
    </p:spTree>
    <p:extLst>
      <p:ext uri="{BB962C8B-B14F-4D97-AF65-F5344CB8AC3E}">
        <p14:creationId xmlns:p14="http://schemas.microsoft.com/office/powerpoint/2010/main" val="262900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endParaRPr lang="en-US" dirty="0"/>
              </a:p>
              <a:p>
                <a:r>
                  <a:rPr lang="en-US" dirty="0"/>
                  <a:t>Same approach possible for all other phase transitions: for example </a:t>
                </a:r>
              </a:p>
              <a:p>
                <a:r>
                  <a:rPr lang="en-US" dirty="0"/>
                  <a:t>• Ferroelectric transition: the parameter of order </a:t>
                </a:r>
                <a14:m>
                  <m:oMath xmlns:m="http://schemas.openxmlformats.org/officeDocument/2006/math">
                    <m:r>
                      <a:rPr lang="en-US" i="1" dirty="0">
                        <a:latin typeface="Cambria Math" panose="02040503050406030204" pitchFamily="18" charset="0"/>
                        <a:sym typeface="Symbol" panose="05050102010706020507" pitchFamily="18" charset="2"/>
                      </a:rPr>
                      <m:t></m:t>
                    </m:r>
                  </m:oMath>
                </a14:m>
                <a:r>
                  <a:rPr lang="en-US" dirty="0"/>
                  <a:t> = </a:t>
                </a:r>
                <a:r>
                  <a:rPr lang="en-US" dirty="0" err="1"/>
                  <a:t>Ms</a:t>
                </a:r>
                <a:r>
                  <a:rPr lang="en-US" dirty="0"/>
                  <a:t> (spontaneous magnetization) </a:t>
                </a:r>
              </a:p>
              <a:p>
                <a:r>
                  <a:rPr lang="en-US" dirty="0"/>
                  <a:t>• Water vapor transition: the parameter of order </a:t>
                </a:r>
                <a14:m>
                  <m:oMath xmlns:m="http://schemas.openxmlformats.org/officeDocument/2006/math">
                    <m:r>
                      <a:rPr lang="en-US" i="1" dirty="0">
                        <a:latin typeface="Cambria Math" panose="02040503050406030204" pitchFamily="18" charset="0"/>
                        <a:sym typeface="Symbol" panose="05050102010706020507" pitchFamily="18" charset="2"/>
                      </a:rPr>
                      <m:t></m:t>
                    </m:r>
                  </m:oMath>
                </a14:m>
                <a:r>
                  <a:rPr lang="en-US" dirty="0"/>
                  <a:t>= n the density of H</a:t>
                </a:r>
                <a:r>
                  <a:rPr lang="en-US" baseline="-25000" dirty="0"/>
                  <a:t>2</a:t>
                </a:r>
                <a:r>
                  <a:rPr lang="en-US" dirty="0"/>
                  <a:t>O </a:t>
                </a:r>
              </a:p>
              <a:p>
                <a:r>
                  <a:rPr lang="en-US" dirty="0"/>
                  <a:t>• Higgs Mechanism in elementary Particles </a:t>
                </a:r>
              </a:p>
              <a:p>
                <a:endParaRPr lang="en-US" dirty="0"/>
              </a:p>
              <a:p>
                <a:r>
                  <a:rPr lang="en-US" dirty="0"/>
                  <a:t>Analogy with model of harmonic oscillator in Quantum. Mechanics: to simulate a bond (chemical, nuclear, etc.), one uses a simplified model, only valid at low energy. If one wants to go further: perturbation method (small perturbative potential compared to the energy of the system), if one wants to go even further ... it becomes complicated ... but it is always based on approximations that need to be justified. </a:t>
                </a:r>
              </a:p>
              <a:p>
                <a:r>
                  <a:rPr lang="en-US" dirty="0"/>
                  <a:t>So it’s always the same problem: knowing when the approximations are no longer valid quantitatively, then qualitatively...</a:t>
                </a:r>
              </a:p>
              <a:p>
                <a:endParaRPr lang="en-US" dirty="0"/>
              </a:p>
              <a:p>
                <a:endParaRPr lang="fr-FR" dirty="0"/>
              </a:p>
            </p:txBody>
          </p:sp>
        </mc:Choice>
        <mc:Fallback xmlns="">
          <p:sp>
            <p:nvSpPr>
              <p:cNvPr id="3" name="Espace réservé des commentaires 2"/>
              <p:cNvSpPr>
                <a:spLocks noGrp="1"/>
              </p:cNvSpPr>
              <p:nvPr>
                <p:ph type="body" idx="1"/>
              </p:nvPr>
            </p:nvSpPr>
            <p:spPr/>
            <p:txBody>
              <a:bodyPr/>
              <a:lstStyle/>
              <a:p>
                <a:endParaRPr lang="en-US" sz="1200" b="0" kern="1200" dirty="0" smtClean="0">
                  <a:solidFill>
                    <a:schemeClr val="tx1"/>
                  </a:solidFill>
                  <a:effectLst/>
                  <a:latin typeface="Arial" pitchFamily="34" charset="0"/>
                  <a:ea typeface="+mn-ea"/>
                  <a:cs typeface="+mn-cs"/>
                </a:endParaRPr>
              </a:p>
              <a:p>
                <a:r>
                  <a:rPr lang="en-US" sz="1200" b="0" kern="1200" dirty="0" smtClean="0">
                    <a:solidFill>
                      <a:schemeClr val="tx1"/>
                    </a:solidFill>
                    <a:effectLst/>
                    <a:latin typeface="Arial" pitchFamily="34" charset="0"/>
                    <a:ea typeface="+mn-ea"/>
                    <a:cs typeface="+mn-cs"/>
                  </a:rPr>
                  <a:t>Same approach possible for all other phase transitions: for example </a:t>
                </a:r>
              </a:p>
              <a:p>
                <a:r>
                  <a:rPr lang="en-US" sz="1200" b="0" kern="1200" dirty="0" smtClean="0">
                    <a:solidFill>
                      <a:schemeClr val="tx1"/>
                    </a:solidFill>
                    <a:effectLst/>
                    <a:latin typeface="Arial" pitchFamily="34" charset="0"/>
                    <a:ea typeface="+mn-ea"/>
                    <a:cs typeface="+mn-cs"/>
                  </a:rPr>
                  <a:t>• Ferroelectric transition: the parameter of order </a:t>
                </a:r>
                <a:r>
                  <a:rPr lang="en-US" sz="1200" b="0" i="0" kern="1200" dirty="0" smtClean="0">
                    <a:solidFill>
                      <a:schemeClr val="tx1"/>
                    </a:solidFill>
                    <a:effectLst/>
                    <a:latin typeface="Cambria Math" panose="02040503050406030204" pitchFamily="18" charset="0"/>
                    <a:ea typeface="+mn-ea"/>
                    <a:cs typeface="+mn-cs"/>
                    <a:sym typeface="Symbol" panose="05050102010706020507" pitchFamily="18" charset="2"/>
                  </a:rPr>
                  <a:t></a:t>
                </a:r>
                <a:r>
                  <a:rPr lang="en-US" sz="1200" b="0" kern="1200" dirty="0" smtClean="0">
                    <a:solidFill>
                      <a:schemeClr val="tx1"/>
                    </a:solidFill>
                    <a:effectLst/>
                    <a:latin typeface="Arial" pitchFamily="34" charset="0"/>
                    <a:ea typeface="+mn-ea"/>
                    <a:cs typeface="+mn-cs"/>
                  </a:rPr>
                  <a:t> = </a:t>
                </a:r>
                <a:r>
                  <a:rPr lang="en-US" sz="1200" b="0" kern="1200" dirty="0" err="1" smtClean="0">
                    <a:solidFill>
                      <a:schemeClr val="tx1"/>
                    </a:solidFill>
                    <a:effectLst/>
                    <a:latin typeface="Arial" pitchFamily="34" charset="0"/>
                    <a:ea typeface="+mn-ea"/>
                    <a:cs typeface="+mn-cs"/>
                  </a:rPr>
                  <a:t>Ms</a:t>
                </a:r>
                <a:r>
                  <a:rPr lang="en-US" sz="1200" b="0" kern="1200" dirty="0" smtClean="0">
                    <a:solidFill>
                      <a:schemeClr val="tx1"/>
                    </a:solidFill>
                    <a:effectLst/>
                    <a:latin typeface="Arial" pitchFamily="34" charset="0"/>
                    <a:ea typeface="+mn-ea"/>
                    <a:cs typeface="+mn-cs"/>
                  </a:rPr>
                  <a:t> </a:t>
                </a:r>
                <a:r>
                  <a:rPr lang="en-US" sz="1200" b="0" kern="1200" dirty="0" smtClean="0">
                    <a:solidFill>
                      <a:schemeClr val="tx1"/>
                    </a:solidFill>
                    <a:effectLst/>
                    <a:latin typeface="Arial" pitchFamily="34" charset="0"/>
                    <a:ea typeface="+mn-ea"/>
                    <a:cs typeface="+mn-cs"/>
                  </a:rPr>
                  <a:t>(spontaneous magnetization) </a:t>
                </a:r>
                <a:endParaRPr lang="en-US" sz="1200" b="0" kern="1200" dirty="0" smtClean="0">
                  <a:solidFill>
                    <a:schemeClr val="tx1"/>
                  </a:solidFill>
                  <a:effectLst/>
                  <a:latin typeface="Arial" pitchFamily="34" charset="0"/>
                  <a:ea typeface="+mn-ea"/>
                  <a:cs typeface="+mn-cs"/>
                </a:endParaRPr>
              </a:p>
              <a:p>
                <a:r>
                  <a:rPr lang="en-US" sz="1200" b="0" kern="1200" dirty="0" smtClean="0">
                    <a:solidFill>
                      <a:schemeClr val="tx1"/>
                    </a:solidFill>
                    <a:effectLst/>
                    <a:latin typeface="Arial" pitchFamily="34" charset="0"/>
                    <a:ea typeface="+mn-ea"/>
                    <a:cs typeface="+mn-cs"/>
                  </a:rPr>
                  <a:t>• Water vapor </a:t>
                </a:r>
                <a:r>
                  <a:rPr lang="en-US" sz="1200" b="0" kern="1200" dirty="0" smtClean="0">
                    <a:solidFill>
                      <a:schemeClr val="tx1"/>
                    </a:solidFill>
                    <a:effectLst/>
                    <a:latin typeface="Arial" pitchFamily="34" charset="0"/>
                    <a:ea typeface="+mn-ea"/>
                    <a:cs typeface="+mn-cs"/>
                  </a:rPr>
                  <a:t>transition: </a:t>
                </a:r>
                <a:r>
                  <a:rPr lang="en-US" sz="1200" b="0" kern="1200" dirty="0" smtClean="0">
                    <a:solidFill>
                      <a:schemeClr val="tx1"/>
                    </a:solidFill>
                    <a:effectLst/>
                    <a:latin typeface="Arial" pitchFamily="34" charset="0"/>
                    <a:ea typeface="+mn-ea"/>
                    <a:cs typeface="+mn-cs"/>
                  </a:rPr>
                  <a:t>the parameter of order </a:t>
                </a:r>
                <a:r>
                  <a:rPr lang="en-US" sz="1200" b="0" i="0" kern="1200" dirty="0" smtClean="0">
                    <a:solidFill>
                      <a:schemeClr val="tx1"/>
                    </a:solidFill>
                    <a:effectLst/>
                    <a:latin typeface="Cambria Math" panose="02040503050406030204" pitchFamily="18" charset="0"/>
                    <a:ea typeface="+mn-ea"/>
                    <a:cs typeface="+mn-cs"/>
                    <a:sym typeface="Symbol" panose="05050102010706020507" pitchFamily="18" charset="2"/>
                  </a:rPr>
                  <a:t></a:t>
                </a:r>
                <a:r>
                  <a:rPr lang="en-US" sz="1200" b="0" kern="1200" dirty="0" smtClean="0">
                    <a:solidFill>
                      <a:schemeClr val="tx1"/>
                    </a:solidFill>
                    <a:effectLst/>
                    <a:latin typeface="Arial" pitchFamily="34" charset="0"/>
                    <a:ea typeface="+mn-ea"/>
                    <a:cs typeface="+mn-cs"/>
                  </a:rPr>
                  <a:t>= n the density of H</a:t>
                </a:r>
                <a:r>
                  <a:rPr lang="en-US" sz="1200" b="0" kern="1200" baseline="-25000" dirty="0" smtClean="0">
                    <a:solidFill>
                      <a:schemeClr val="tx1"/>
                    </a:solidFill>
                    <a:effectLst/>
                    <a:latin typeface="Arial" pitchFamily="34" charset="0"/>
                    <a:ea typeface="+mn-ea"/>
                    <a:cs typeface="+mn-cs"/>
                  </a:rPr>
                  <a:t>2</a:t>
                </a:r>
                <a:r>
                  <a:rPr lang="en-US" sz="1200" b="0" kern="1200" dirty="0" smtClean="0">
                    <a:solidFill>
                      <a:schemeClr val="tx1"/>
                    </a:solidFill>
                    <a:effectLst/>
                    <a:latin typeface="Arial" pitchFamily="34" charset="0"/>
                    <a:ea typeface="+mn-ea"/>
                    <a:cs typeface="+mn-cs"/>
                  </a:rPr>
                  <a:t>O </a:t>
                </a:r>
              </a:p>
              <a:p>
                <a:r>
                  <a:rPr lang="en-US" sz="1200" b="0" kern="1200" dirty="0" smtClean="0">
                    <a:solidFill>
                      <a:schemeClr val="tx1"/>
                    </a:solidFill>
                    <a:effectLst/>
                    <a:latin typeface="Arial" pitchFamily="34" charset="0"/>
                    <a:ea typeface="+mn-ea"/>
                    <a:cs typeface="+mn-cs"/>
                  </a:rPr>
                  <a:t>• Higgs Mechanism in elementary Particles </a:t>
                </a:r>
              </a:p>
              <a:p>
                <a:endParaRPr lang="en-US" sz="1200" b="0" kern="1200" dirty="0" smtClean="0">
                  <a:solidFill>
                    <a:schemeClr val="tx1"/>
                  </a:solidFill>
                  <a:effectLst/>
                  <a:latin typeface="Arial" pitchFamily="34" charset="0"/>
                  <a:ea typeface="+mn-ea"/>
                  <a:cs typeface="+mn-cs"/>
                </a:endParaRPr>
              </a:p>
              <a:p>
                <a:r>
                  <a:rPr lang="en-US" sz="1200" b="0" kern="1200" dirty="0" smtClean="0">
                    <a:solidFill>
                      <a:schemeClr val="tx1"/>
                    </a:solidFill>
                    <a:effectLst/>
                    <a:latin typeface="Arial" pitchFamily="34" charset="0"/>
                    <a:ea typeface="+mn-ea"/>
                    <a:cs typeface="+mn-cs"/>
                  </a:rPr>
                  <a:t>Analogy with model of harmonic oscillator in Quantum. </a:t>
                </a:r>
                <a:r>
                  <a:rPr lang="en-US" sz="1200" b="0" kern="1200" dirty="0" smtClean="0">
                    <a:solidFill>
                      <a:schemeClr val="tx1"/>
                    </a:solidFill>
                    <a:effectLst/>
                    <a:latin typeface="Arial" pitchFamily="34" charset="0"/>
                    <a:ea typeface="+mn-ea"/>
                    <a:cs typeface="+mn-cs"/>
                  </a:rPr>
                  <a:t>Mechanics: to </a:t>
                </a:r>
                <a:r>
                  <a:rPr lang="en-US" sz="1200" b="0" kern="1200" dirty="0" smtClean="0">
                    <a:solidFill>
                      <a:schemeClr val="tx1"/>
                    </a:solidFill>
                    <a:effectLst/>
                    <a:latin typeface="Arial" pitchFamily="34" charset="0"/>
                    <a:ea typeface="+mn-ea"/>
                    <a:cs typeface="+mn-cs"/>
                  </a:rPr>
                  <a:t>simulate a bond (chemical, nuclear, etc.), </a:t>
                </a:r>
                <a:r>
                  <a:rPr lang="en-US" sz="1200" b="0" kern="1200" dirty="0" smtClean="0">
                    <a:solidFill>
                      <a:schemeClr val="tx1"/>
                    </a:solidFill>
                    <a:effectLst/>
                    <a:latin typeface="Arial" pitchFamily="34" charset="0"/>
                    <a:ea typeface="+mn-ea"/>
                    <a:cs typeface="+mn-cs"/>
                  </a:rPr>
                  <a:t>one uses </a:t>
                </a:r>
                <a:r>
                  <a:rPr lang="en-US" sz="1200" b="0" kern="1200" dirty="0" smtClean="0">
                    <a:solidFill>
                      <a:schemeClr val="tx1"/>
                    </a:solidFill>
                    <a:effectLst/>
                    <a:latin typeface="Arial" pitchFamily="34" charset="0"/>
                    <a:ea typeface="+mn-ea"/>
                    <a:cs typeface="+mn-cs"/>
                  </a:rPr>
                  <a:t>a simplified model, only valid at low energy. If </a:t>
                </a:r>
                <a:r>
                  <a:rPr lang="en-US" sz="1200" b="0" kern="1200" dirty="0" smtClean="0">
                    <a:solidFill>
                      <a:schemeClr val="tx1"/>
                    </a:solidFill>
                    <a:effectLst/>
                    <a:latin typeface="Arial" pitchFamily="34" charset="0"/>
                    <a:ea typeface="+mn-ea"/>
                    <a:cs typeface="+mn-cs"/>
                  </a:rPr>
                  <a:t>one wants </a:t>
                </a:r>
                <a:r>
                  <a:rPr lang="en-US" sz="1200" b="0" kern="1200" dirty="0" smtClean="0">
                    <a:solidFill>
                      <a:schemeClr val="tx1"/>
                    </a:solidFill>
                    <a:effectLst/>
                    <a:latin typeface="Arial" pitchFamily="34" charset="0"/>
                    <a:ea typeface="+mn-ea"/>
                    <a:cs typeface="+mn-cs"/>
                  </a:rPr>
                  <a:t>to go further: perturbation method (small </a:t>
                </a:r>
                <a:r>
                  <a:rPr lang="en-US" sz="1200" b="0" kern="1200" dirty="0" smtClean="0">
                    <a:solidFill>
                      <a:schemeClr val="tx1"/>
                    </a:solidFill>
                    <a:effectLst/>
                    <a:latin typeface="Arial" pitchFamily="34" charset="0"/>
                    <a:ea typeface="+mn-ea"/>
                    <a:cs typeface="+mn-cs"/>
                  </a:rPr>
                  <a:t>perturbative potential compared </a:t>
                </a:r>
                <a:r>
                  <a:rPr lang="en-US" sz="1200" b="0" kern="1200" dirty="0" smtClean="0">
                    <a:solidFill>
                      <a:schemeClr val="tx1"/>
                    </a:solidFill>
                    <a:effectLst/>
                    <a:latin typeface="Arial" pitchFamily="34" charset="0"/>
                    <a:ea typeface="+mn-ea"/>
                    <a:cs typeface="+mn-cs"/>
                  </a:rPr>
                  <a:t>to </a:t>
                </a:r>
                <a:r>
                  <a:rPr lang="en-US" sz="1200" b="0" kern="1200" dirty="0" smtClean="0">
                    <a:solidFill>
                      <a:schemeClr val="tx1"/>
                    </a:solidFill>
                    <a:effectLst/>
                    <a:latin typeface="Arial" pitchFamily="34" charset="0"/>
                    <a:ea typeface="+mn-ea"/>
                    <a:cs typeface="+mn-cs"/>
                  </a:rPr>
                  <a:t>the energy of the system), </a:t>
                </a:r>
                <a:r>
                  <a:rPr lang="en-US" sz="1200" b="0" kern="1200" dirty="0" smtClean="0">
                    <a:solidFill>
                      <a:schemeClr val="tx1"/>
                    </a:solidFill>
                    <a:effectLst/>
                    <a:latin typeface="Arial" pitchFamily="34" charset="0"/>
                    <a:ea typeface="+mn-ea"/>
                    <a:cs typeface="+mn-cs"/>
                  </a:rPr>
                  <a:t>if </a:t>
                </a:r>
                <a:r>
                  <a:rPr lang="en-US" sz="1200" b="0" kern="1200" dirty="0" smtClean="0">
                    <a:solidFill>
                      <a:schemeClr val="tx1"/>
                    </a:solidFill>
                    <a:effectLst/>
                    <a:latin typeface="Arial" pitchFamily="34" charset="0"/>
                    <a:ea typeface="+mn-ea"/>
                    <a:cs typeface="+mn-cs"/>
                  </a:rPr>
                  <a:t>one wants to go even </a:t>
                </a:r>
                <a:r>
                  <a:rPr lang="en-US" sz="1200" b="0" kern="1200" dirty="0" smtClean="0">
                    <a:solidFill>
                      <a:schemeClr val="tx1"/>
                    </a:solidFill>
                    <a:effectLst/>
                    <a:latin typeface="Arial" pitchFamily="34" charset="0"/>
                    <a:ea typeface="+mn-ea"/>
                    <a:cs typeface="+mn-cs"/>
                  </a:rPr>
                  <a:t>further ... it becomes complicated ... but it is always </a:t>
                </a:r>
                <a:r>
                  <a:rPr lang="en-US" sz="1200" b="0" kern="1200" dirty="0" smtClean="0">
                    <a:solidFill>
                      <a:schemeClr val="tx1"/>
                    </a:solidFill>
                    <a:effectLst/>
                    <a:latin typeface="Arial" pitchFamily="34" charset="0"/>
                    <a:ea typeface="+mn-ea"/>
                    <a:cs typeface="+mn-cs"/>
                  </a:rPr>
                  <a:t>based on approximations that need to be justified. </a:t>
                </a:r>
                <a:endParaRPr lang="en-US" sz="1200" b="0" kern="1200" dirty="0" smtClean="0">
                  <a:solidFill>
                    <a:schemeClr val="tx1"/>
                  </a:solidFill>
                  <a:effectLst/>
                  <a:latin typeface="Arial" pitchFamily="34" charset="0"/>
                  <a:ea typeface="+mn-ea"/>
                  <a:cs typeface="+mn-cs"/>
                </a:endParaRPr>
              </a:p>
              <a:p>
                <a:r>
                  <a:rPr lang="en-US" sz="1200" b="0" kern="1200" dirty="0" smtClean="0">
                    <a:solidFill>
                      <a:schemeClr val="tx1"/>
                    </a:solidFill>
                    <a:effectLst/>
                    <a:latin typeface="Arial" pitchFamily="34" charset="0"/>
                    <a:ea typeface="+mn-ea"/>
                    <a:cs typeface="+mn-cs"/>
                  </a:rPr>
                  <a:t>So it’s </a:t>
                </a:r>
                <a:r>
                  <a:rPr lang="en-US" sz="1200" b="0" kern="1200" dirty="0" smtClean="0">
                    <a:solidFill>
                      <a:schemeClr val="tx1"/>
                    </a:solidFill>
                    <a:effectLst/>
                    <a:latin typeface="Arial" pitchFamily="34" charset="0"/>
                    <a:ea typeface="+mn-ea"/>
                    <a:cs typeface="+mn-cs"/>
                  </a:rPr>
                  <a:t>always the same problem: knowing when the approximations </a:t>
                </a:r>
                <a:r>
                  <a:rPr lang="en-US" sz="1200" b="0" kern="1200" dirty="0" smtClean="0">
                    <a:solidFill>
                      <a:schemeClr val="tx1"/>
                    </a:solidFill>
                    <a:effectLst/>
                    <a:latin typeface="Arial" pitchFamily="34" charset="0"/>
                    <a:ea typeface="+mn-ea"/>
                    <a:cs typeface="+mn-cs"/>
                  </a:rPr>
                  <a:t>are </a:t>
                </a:r>
                <a:r>
                  <a:rPr lang="en-US" sz="1200" b="0" kern="1200" dirty="0" smtClean="0">
                    <a:solidFill>
                      <a:schemeClr val="tx1"/>
                    </a:solidFill>
                    <a:effectLst/>
                    <a:latin typeface="Arial" pitchFamily="34" charset="0"/>
                    <a:ea typeface="+mn-ea"/>
                    <a:cs typeface="+mn-cs"/>
                  </a:rPr>
                  <a:t>no longer valid quantitatively, </a:t>
                </a:r>
                <a:r>
                  <a:rPr lang="en-US" sz="1200" b="0" kern="1200" dirty="0" smtClean="0">
                    <a:solidFill>
                      <a:schemeClr val="tx1"/>
                    </a:solidFill>
                    <a:effectLst/>
                    <a:latin typeface="Arial" pitchFamily="34" charset="0"/>
                    <a:ea typeface="+mn-ea"/>
                    <a:cs typeface="+mn-cs"/>
                  </a:rPr>
                  <a:t>then qualitatively...</a:t>
                </a:r>
              </a:p>
              <a:p>
                <a:endParaRPr lang="en-US" sz="1200" b="0" kern="1200" dirty="0" smtClean="0">
                  <a:solidFill>
                    <a:schemeClr val="tx1"/>
                  </a:solidFill>
                  <a:effectLst/>
                  <a:latin typeface="Arial" pitchFamily="34" charset="0"/>
                  <a:ea typeface="+mn-ea"/>
                  <a:cs typeface="+mn-cs"/>
                </a:endParaRPr>
              </a:p>
              <a:p>
                <a:endParaRPr lang="fr-FR" dirty="0"/>
              </a:p>
            </p:txBody>
          </p:sp>
        </mc:Fallback>
      </mc:AlternateContent>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29</a:t>
            </a:fld>
            <a:endParaRPr lang="fr-FR"/>
          </a:p>
        </p:txBody>
      </p:sp>
    </p:spTree>
    <p:extLst>
      <p:ext uri="{BB962C8B-B14F-4D97-AF65-F5344CB8AC3E}">
        <p14:creationId xmlns:p14="http://schemas.microsoft.com/office/powerpoint/2010/main" val="1967494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3</a:t>
            </a:fld>
            <a:endParaRPr lang="fr-FR"/>
          </a:p>
        </p:txBody>
      </p:sp>
    </p:spTree>
    <p:extLst>
      <p:ext uri="{BB962C8B-B14F-4D97-AF65-F5344CB8AC3E}">
        <p14:creationId xmlns:p14="http://schemas.microsoft.com/office/powerpoint/2010/main" val="3055614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579376" y="4745323"/>
            <a:ext cx="6093943" cy="4720939"/>
          </a:xfrm>
        </p:spPr>
        <p:txBody>
          <a:bodyPr/>
          <a:lstStyle/>
          <a:p>
            <a:r>
              <a:rPr lang="en-US" sz="1100" dirty="0"/>
              <a:t>Free energy of a system = energy available to provide work</a:t>
            </a:r>
          </a:p>
          <a:p>
            <a:pPr algn="just"/>
            <a:r>
              <a:rPr lang="en-US" sz="1100" dirty="0"/>
              <a:t>At a given temperature T, the stable equilibrium state corresponds to a value of y which minimizes the free energy </a:t>
            </a:r>
            <a:r>
              <a:rPr lang="en-US" sz="1100" dirty="0">
                <a:latin typeface="+mn-lt"/>
              </a:rPr>
              <a:t>F</a:t>
            </a:r>
            <a:r>
              <a:rPr lang="en-US" sz="1100" dirty="0"/>
              <a:t> (</a:t>
            </a:r>
            <a:r>
              <a:rPr lang="en-US" sz="1100" dirty="0">
                <a:latin typeface="Symbol" panose="05050102010706020507" pitchFamily="18" charset="2"/>
              </a:rPr>
              <a:t>y</a:t>
            </a:r>
            <a:r>
              <a:rPr lang="en-US" sz="1100" dirty="0"/>
              <a:t>, T).</a:t>
            </a:r>
          </a:p>
          <a:p>
            <a:pPr algn="just" defTabSz="944301">
              <a:defRPr/>
            </a:pPr>
            <a:r>
              <a:rPr lang="en-US" sz="1100" dirty="0"/>
              <a:t>Rem. GL </a:t>
            </a:r>
            <a:r>
              <a:rPr lang="en-US" sz="1100" dirty="0" err="1"/>
              <a:t>approx</a:t>
            </a:r>
            <a:r>
              <a:rPr lang="en-US" sz="1100" baseline="30000" dirty="0" err="1"/>
              <a:t>n</a:t>
            </a:r>
            <a:r>
              <a:rPr lang="en-US" sz="1100" dirty="0"/>
              <a:t> =&gt; Proposes a local relation between current and potential vector, but in reality the exact relation is nonlocal, unless 𝐴 ⃗ or the current have slow variations on the scale of </a:t>
            </a:r>
            <a:r>
              <a:rPr lang="en-US" sz="1100" dirty="0">
                <a:latin typeface="Symbol" panose="05050102010706020507" pitchFamily="18" charset="2"/>
                <a:sym typeface="Symbol" panose="05050102010706020507" pitchFamily="18" charset="2"/>
              </a:rPr>
              <a:t></a:t>
            </a:r>
            <a:r>
              <a:rPr lang="en-US" sz="1100" dirty="0"/>
              <a:t>0 =&gt; e.g. supra type II with l &gt;&gt; </a:t>
            </a:r>
            <a:r>
              <a:rPr lang="en-US" sz="1100" dirty="0">
                <a:latin typeface="Symbol" panose="05050102010706020507" pitchFamily="18" charset="2"/>
                <a:sym typeface="Symbol" panose="05050102010706020507" pitchFamily="18" charset="2"/>
              </a:rPr>
              <a:t></a:t>
            </a:r>
            <a:r>
              <a:rPr lang="en-US" sz="1100" dirty="0"/>
              <a:t>0 (clean type II SC). In this case one has the right to use this approximation. For dirty type two : calculation has been developed initially by De </a:t>
            </a:r>
            <a:r>
              <a:rPr lang="en-US" sz="1100" dirty="0" err="1"/>
              <a:t>Genne</a:t>
            </a:r>
            <a:r>
              <a:rPr lang="en-US" sz="1100" dirty="0"/>
              <a:t> and co-authors (see  De </a:t>
            </a:r>
            <a:r>
              <a:rPr lang="en-US" sz="1100" dirty="0" err="1"/>
              <a:t>Gennes</a:t>
            </a:r>
            <a:r>
              <a:rPr lang="en-US" sz="1100" dirty="0"/>
              <a:t>, P.-G. and P. A. </a:t>
            </a:r>
            <a:r>
              <a:rPr lang="en-US" sz="1100" dirty="0" err="1"/>
              <a:t>Pincus</a:t>
            </a:r>
            <a:r>
              <a:rPr lang="en-US" sz="1100" dirty="0"/>
              <a:t> (1966). Superconductivity of metals and alloys, WA Benjamin New York.)</a:t>
            </a:r>
          </a:p>
          <a:p>
            <a:pPr>
              <a:defRPr/>
            </a:pPr>
            <a:endParaRPr lang="en-US" sz="400" dirty="0"/>
          </a:p>
          <a:p>
            <a:r>
              <a:rPr lang="en-US" sz="1100" u="sng" dirty="0"/>
              <a:t>General approach for phase transitions:</a:t>
            </a:r>
          </a:p>
          <a:p>
            <a:pPr>
              <a:spcBef>
                <a:spcPts val="310"/>
              </a:spcBef>
            </a:pPr>
            <a:r>
              <a:rPr lang="en-US" sz="1100" dirty="0"/>
              <a:t>Close to transition temperature T</a:t>
            </a:r>
            <a:r>
              <a:rPr lang="en-US" sz="1100" baseline="-25000" dirty="0"/>
              <a:t>0</a:t>
            </a:r>
            <a:r>
              <a:rPr lang="en-US" sz="1100" dirty="0"/>
              <a:t>, </a:t>
            </a:r>
            <a:r>
              <a:rPr lang="en-US" sz="1100" dirty="0">
                <a:latin typeface="Symbol" panose="05050102010706020507" pitchFamily="18" charset="2"/>
              </a:rPr>
              <a:t>y</a:t>
            </a:r>
            <a:r>
              <a:rPr lang="en-US" sz="1100" dirty="0"/>
              <a:t> is small: one can develop/expand</a:t>
            </a:r>
          </a:p>
          <a:p>
            <a:pPr>
              <a:spcBef>
                <a:spcPts val="310"/>
              </a:spcBef>
            </a:pPr>
            <a:r>
              <a:rPr lang="en-US" sz="1100" dirty="0"/>
              <a:t>F(</a:t>
            </a:r>
            <a:r>
              <a:rPr lang="en-US" sz="1100" dirty="0" err="1">
                <a:latin typeface="Symbol" panose="05050102010706020507" pitchFamily="18" charset="2"/>
              </a:rPr>
              <a:t>y</a:t>
            </a:r>
            <a:r>
              <a:rPr lang="en-US" sz="1100" dirty="0" err="1"/>
              <a:t>,T</a:t>
            </a:r>
            <a:r>
              <a:rPr lang="en-US" sz="1100" dirty="0"/>
              <a:t>) = F0(T) + A</a:t>
            </a:r>
            <a:r>
              <a:rPr lang="en-US" sz="1100" baseline="-25000" dirty="0"/>
              <a:t>0</a:t>
            </a:r>
            <a:r>
              <a:rPr lang="en-US" sz="1100" dirty="0"/>
              <a:t>(T) </a:t>
            </a:r>
            <a:r>
              <a:rPr lang="en-US" sz="1100" dirty="0">
                <a:latin typeface="Symbol" panose="05050102010706020507" pitchFamily="18" charset="2"/>
              </a:rPr>
              <a:t>y</a:t>
            </a:r>
            <a:r>
              <a:rPr lang="en-US" sz="1100" dirty="0"/>
              <a:t> + A(T) </a:t>
            </a:r>
            <a:r>
              <a:rPr lang="en-US" sz="1100" dirty="0">
                <a:latin typeface="Symbol" panose="05050102010706020507" pitchFamily="18" charset="2"/>
              </a:rPr>
              <a:t>y</a:t>
            </a:r>
            <a:r>
              <a:rPr lang="en-US" sz="1100" baseline="30000" dirty="0"/>
              <a:t>2</a:t>
            </a:r>
            <a:r>
              <a:rPr lang="en-US" sz="1100" dirty="0"/>
              <a:t> + B(T) </a:t>
            </a:r>
            <a:r>
              <a:rPr lang="en-US" sz="1100" dirty="0">
                <a:latin typeface="Symbol" panose="05050102010706020507" pitchFamily="18" charset="2"/>
              </a:rPr>
              <a:t>y</a:t>
            </a:r>
            <a:r>
              <a:rPr lang="en-US" sz="1100" baseline="30000" dirty="0"/>
              <a:t>3</a:t>
            </a:r>
            <a:r>
              <a:rPr lang="en-US" sz="1100" dirty="0"/>
              <a:t> + C(T) </a:t>
            </a:r>
            <a:r>
              <a:rPr lang="en-US" sz="1100" dirty="0">
                <a:latin typeface="Symbol" panose="05050102010706020507" pitchFamily="18" charset="2"/>
              </a:rPr>
              <a:t>y</a:t>
            </a:r>
            <a:r>
              <a:rPr lang="en-US" sz="1100" baseline="30000" dirty="0"/>
              <a:t>4</a:t>
            </a:r>
            <a:r>
              <a:rPr lang="en-US" sz="1100" dirty="0"/>
              <a:t> + ...</a:t>
            </a:r>
          </a:p>
          <a:p>
            <a:pPr>
              <a:spcBef>
                <a:spcPts val="310"/>
              </a:spcBef>
            </a:pPr>
            <a:r>
              <a:rPr lang="en-US" sz="1100" dirty="0"/>
              <a:t>where F</a:t>
            </a:r>
            <a:r>
              <a:rPr lang="en-US" sz="1100" baseline="-25000" dirty="0"/>
              <a:t>0</a:t>
            </a:r>
            <a:r>
              <a:rPr lang="en-US" sz="1100" dirty="0"/>
              <a:t> is the energy of the high temperature phase.</a:t>
            </a:r>
          </a:p>
          <a:p>
            <a:pPr>
              <a:spcBef>
                <a:spcPts val="310"/>
              </a:spcBef>
            </a:pPr>
            <a:r>
              <a:rPr lang="en-US" sz="1100" dirty="0"/>
              <a:t>for T &gt; T</a:t>
            </a:r>
            <a:r>
              <a:rPr lang="en-US" sz="1100" baseline="-25000" dirty="0"/>
              <a:t>0</a:t>
            </a:r>
            <a:r>
              <a:rPr lang="en-US" sz="1100" dirty="0"/>
              <a:t>, F must be minimal for </a:t>
            </a:r>
            <a:r>
              <a:rPr lang="en-US" sz="1100" dirty="0">
                <a:latin typeface="Symbol" panose="05050102010706020507" pitchFamily="18" charset="2"/>
              </a:rPr>
              <a:t>y</a:t>
            </a:r>
            <a:r>
              <a:rPr lang="en-US" sz="1100" dirty="0"/>
              <a:t> = 0 et A(T) &gt; 0.</a:t>
            </a:r>
          </a:p>
          <a:p>
            <a:pPr>
              <a:spcBef>
                <a:spcPts val="310"/>
              </a:spcBef>
            </a:pPr>
            <a:r>
              <a:rPr lang="en-US" sz="1100" dirty="0"/>
              <a:t>For  T &lt; T</a:t>
            </a:r>
            <a:r>
              <a:rPr lang="en-US" sz="1100" baseline="-25000" dirty="0"/>
              <a:t>0</a:t>
            </a:r>
            <a:r>
              <a:rPr lang="en-US" sz="1100" dirty="0"/>
              <a:t>, F must be minimal for </a:t>
            </a:r>
            <a:r>
              <a:rPr lang="en-US" sz="1100" dirty="0">
                <a:latin typeface="Symbol" panose="05050102010706020507" pitchFamily="18" charset="2"/>
              </a:rPr>
              <a:t>y</a:t>
            </a:r>
            <a:r>
              <a:rPr lang="en-US" sz="1100" dirty="0"/>
              <a:t>  ≠ 0 et A(T) &lt; 0      (concavity ).</a:t>
            </a:r>
          </a:p>
          <a:p>
            <a:pPr>
              <a:spcBef>
                <a:spcPts val="310"/>
              </a:spcBef>
            </a:pPr>
            <a:r>
              <a:rPr lang="en-US" sz="1100" dirty="0"/>
              <a:t>The simplest choice is A(T) = a(T − T</a:t>
            </a:r>
            <a:r>
              <a:rPr lang="en-US" sz="1100" baseline="-25000" dirty="0"/>
              <a:t>0</a:t>
            </a:r>
            <a:r>
              <a:rPr lang="en-US" sz="1100" dirty="0"/>
              <a:t>) with  a &gt; 0.</a:t>
            </a:r>
          </a:p>
          <a:p>
            <a:pPr>
              <a:spcBef>
                <a:spcPts val="310"/>
              </a:spcBef>
            </a:pPr>
            <a:r>
              <a:rPr lang="en-US" sz="1100" dirty="0"/>
              <a:t>For a second order transition one can demonstrate that odd terms are = 0 </a:t>
            </a:r>
          </a:p>
          <a:p>
            <a:pPr>
              <a:spcBef>
                <a:spcPts val="310"/>
              </a:spcBef>
            </a:pPr>
            <a:r>
              <a:rPr lang="en-US" sz="1100" dirty="0"/>
              <a:t>(A</a:t>
            </a:r>
            <a:r>
              <a:rPr lang="en-US" sz="1100" baseline="-25000" dirty="0"/>
              <a:t>0</a:t>
            </a:r>
            <a:r>
              <a:rPr lang="en-US" sz="1100" dirty="0"/>
              <a:t>(T) = B(T) = 0) and C(T) = c &gt; 0 so F(</a:t>
            </a:r>
            <a:r>
              <a:rPr lang="en-US" sz="1100" dirty="0">
                <a:latin typeface="Symbol" panose="05050102010706020507" pitchFamily="18" charset="2"/>
              </a:rPr>
              <a:t>y</a:t>
            </a:r>
            <a:r>
              <a:rPr lang="en-US" sz="1100" dirty="0"/>
              <a:t> ,T) = F0(T) + a(T − </a:t>
            </a:r>
            <a:r>
              <a:rPr lang="en-US" sz="1100" dirty="0" smtClean="0"/>
              <a:t>T</a:t>
            </a:r>
            <a:r>
              <a:rPr lang="en-US" sz="1100" baseline="-25000" dirty="0" smtClean="0"/>
              <a:t>0</a:t>
            </a:r>
            <a:r>
              <a:rPr lang="en-US" sz="1100" dirty="0" smtClean="0"/>
              <a:t>) </a:t>
            </a:r>
            <a:r>
              <a:rPr lang="en-US" sz="1100" dirty="0">
                <a:latin typeface="Symbol" panose="05050102010706020507" pitchFamily="18" charset="2"/>
              </a:rPr>
              <a:t>y</a:t>
            </a:r>
            <a:r>
              <a:rPr lang="en-US" sz="1100" dirty="0"/>
              <a:t> </a:t>
            </a:r>
            <a:r>
              <a:rPr lang="en-US" sz="1100" baseline="30000" dirty="0"/>
              <a:t>2</a:t>
            </a:r>
            <a:r>
              <a:rPr lang="en-US" sz="1100" dirty="0"/>
              <a:t> + c </a:t>
            </a:r>
            <a:r>
              <a:rPr lang="en-US" sz="1100" dirty="0">
                <a:latin typeface="Symbol" panose="05050102010706020507" pitchFamily="18" charset="2"/>
              </a:rPr>
              <a:t>y</a:t>
            </a:r>
            <a:r>
              <a:rPr lang="en-US" sz="1100" dirty="0"/>
              <a:t> </a:t>
            </a:r>
            <a:r>
              <a:rPr lang="en-US" sz="1100" baseline="30000" dirty="0"/>
              <a:t>4</a:t>
            </a:r>
            <a:r>
              <a:rPr lang="en-US" sz="1100" dirty="0"/>
              <a:t>, a &gt; 0, c &gt; 0</a:t>
            </a:r>
          </a:p>
          <a:p>
            <a:pPr>
              <a:spcBef>
                <a:spcPts val="310"/>
              </a:spcBef>
            </a:pPr>
            <a:r>
              <a:rPr lang="en-US" sz="1100" dirty="0"/>
              <a:t>The </a:t>
            </a:r>
            <a:r>
              <a:rPr lang="en-US" sz="1100" dirty="0">
                <a:latin typeface="Symbol" panose="05050102010706020507" pitchFamily="18" charset="2"/>
              </a:rPr>
              <a:t>y</a:t>
            </a:r>
            <a:r>
              <a:rPr lang="en-US" sz="1100" dirty="0"/>
              <a:t> value that minimize F is a solution of, @ given F and </a:t>
            </a:r>
            <a:r>
              <a:rPr lang="en-US" sz="1100" dirty="0">
                <a:latin typeface="Symbol" panose="05050102010706020507" pitchFamily="18" charset="2"/>
              </a:rPr>
              <a:t>y</a:t>
            </a:r>
            <a:r>
              <a:rPr lang="en-US" sz="1100" dirty="0"/>
              <a:t> :</a:t>
            </a:r>
          </a:p>
          <a:p>
            <a:pPr>
              <a:spcBef>
                <a:spcPts val="310"/>
              </a:spcBef>
            </a:pPr>
            <a:r>
              <a:rPr lang="en-US" sz="1100" dirty="0"/>
              <a:t>= 2a(T − T</a:t>
            </a:r>
            <a:r>
              <a:rPr lang="en-US" sz="1100" baseline="-25000" dirty="0"/>
              <a:t>0</a:t>
            </a:r>
            <a:r>
              <a:rPr lang="en-US" sz="1100" dirty="0"/>
              <a:t>)</a:t>
            </a:r>
            <a:r>
              <a:rPr lang="en-US" sz="1100" dirty="0">
                <a:latin typeface="Symbol" panose="05050102010706020507" pitchFamily="18" charset="2"/>
              </a:rPr>
              <a:t> y</a:t>
            </a:r>
            <a:r>
              <a:rPr lang="en-US" sz="1100" dirty="0"/>
              <a:t> + 4c </a:t>
            </a:r>
            <a:r>
              <a:rPr lang="en-US" sz="1100" dirty="0">
                <a:latin typeface="Symbol" panose="05050102010706020507" pitchFamily="18" charset="2"/>
              </a:rPr>
              <a:t>y</a:t>
            </a:r>
            <a:r>
              <a:rPr lang="en-US" sz="1100" dirty="0"/>
              <a:t> </a:t>
            </a:r>
            <a:r>
              <a:rPr lang="en-US" sz="1100" baseline="30000" dirty="0"/>
              <a:t>3</a:t>
            </a:r>
            <a:r>
              <a:rPr lang="en-US" sz="1100" dirty="0"/>
              <a:t> = 0</a:t>
            </a:r>
          </a:p>
          <a:p>
            <a:pPr>
              <a:spcBef>
                <a:spcPts val="310"/>
              </a:spcBef>
            </a:pPr>
            <a:r>
              <a:rPr lang="en-US" sz="1100" dirty="0"/>
              <a:t>for T &gt; T</a:t>
            </a:r>
            <a:r>
              <a:rPr lang="en-US" sz="1100" baseline="-25000" dirty="0"/>
              <a:t>0</a:t>
            </a:r>
            <a:r>
              <a:rPr lang="en-US" sz="1100" dirty="0"/>
              <a:t>, the only solution is </a:t>
            </a:r>
            <a:r>
              <a:rPr lang="en-US" sz="1100" dirty="0">
                <a:latin typeface="Symbol" panose="05050102010706020507" pitchFamily="18" charset="2"/>
              </a:rPr>
              <a:t>y</a:t>
            </a:r>
            <a:r>
              <a:rPr lang="en-US" sz="1100" dirty="0"/>
              <a:t> = 0</a:t>
            </a:r>
          </a:p>
          <a:p>
            <a:pPr>
              <a:spcBef>
                <a:spcPts val="310"/>
              </a:spcBef>
            </a:pPr>
            <a:r>
              <a:rPr lang="en-US" sz="1100" dirty="0"/>
              <a:t>pour T &lt; T</a:t>
            </a:r>
            <a:r>
              <a:rPr lang="en-US" sz="1100" baseline="-25000" dirty="0"/>
              <a:t>0</a:t>
            </a:r>
            <a:r>
              <a:rPr lang="en-US" sz="1100" dirty="0"/>
              <a:t>, 3 solutions : one maximum at</a:t>
            </a:r>
            <a:r>
              <a:rPr lang="en-US" sz="1100" dirty="0">
                <a:latin typeface="Symbol" panose="05050102010706020507" pitchFamily="18" charset="2"/>
              </a:rPr>
              <a:t> y</a:t>
            </a:r>
            <a:r>
              <a:rPr lang="en-US" sz="1100" dirty="0"/>
              <a:t> = 0 and 2 minima </a:t>
            </a:r>
            <a:r>
              <a:rPr lang="en-US" sz="1100" dirty="0">
                <a:latin typeface="Symbol" panose="05050102010706020507" pitchFamily="18" charset="2"/>
              </a:rPr>
              <a:t>y</a:t>
            </a:r>
            <a:r>
              <a:rPr lang="en-US" sz="1100" dirty="0"/>
              <a:t> = ± a(T</a:t>
            </a:r>
            <a:r>
              <a:rPr lang="en-US" sz="1100" baseline="-25000" dirty="0"/>
              <a:t>0</a:t>
            </a:r>
            <a:r>
              <a:rPr lang="en-US" sz="1100" dirty="0"/>
              <a:t> − T)/2c.</a:t>
            </a:r>
          </a:p>
          <a:p>
            <a:pPr>
              <a:spcBef>
                <a:spcPts val="310"/>
              </a:spcBef>
            </a:pPr>
            <a:r>
              <a:rPr lang="en-US" sz="1100" dirty="0"/>
              <a:t>Close to T</a:t>
            </a:r>
            <a:r>
              <a:rPr lang="en-US" sz="1100" baseline="-25000" dirty="0"/>
              <a:t>0</a:t>
            </a:r>
            <a:r>
              <a:rPr lang="en-US" sz="1100" dirty="0"/>
              <a:t>, the order parameter behaves like T</a:t>
            </a:r>
            <a:r>
              <a:rPr lang="en-US" sz="1100" baseline="-25000" dirty="0"/>
              <a:t>0</a:t>
            </a:r>
            <a:r>
              <a:rPr lang="en-US" sz="1100" dirty="0"/>
              <a:t> − T.</a:t>
            </a:r>
          </a:p>
          <a:p>
            <a:endParaRPr lang="en-US" sz="110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30</a:t>
            </a:fld>
            <a:endParaRPr lang="fr-FR"/>
          </a:p>
        </p:txBody>
      </p:sp>
    </p:spTree>
    <p:extLst>
      <p:ext uri="{BB962C8B-B14F-4D97-AF65-F5344CB8AC3E}">
        <p14:creationId xmlns:p14="http://schemas.microsoft.com/office/powerpoint/2010/main" val="30719180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normAutofit/>
              </a:bodyPr>
              <a:lstStyle/>
              <a:p>
                <a:r>
                  <a:rPr lang="en-US" dirty="0"/>
                  <a:t> </a:t>
                </a:r>
              </a:p>
              <a:p>
                <a:r>
                  <a:rPr lang="en-US" dirty="0"/>
                  <a:t>ξ</a:t>
                </a:r>
                <a:r>
                  <a:rPr lang="en-US" baseline="-25000" dirty="0"/>
                  <a:t>0</a:t>
                </a:r>
                <a:r>
                  <a:rPr lang="en-US" dirty="0"/>
                  <a:t> = clean limit , estimated with G.L , calculated with BCS = coherence </a:t>
                </a:r>
                <a:r>
                  <a:rPr lang="en-US" dirty="0" err="1"/>
                  <a:t>lentgh</a:t>
                </a:r>
                <a:r>
                  <a:rPr lang="en-US" dirty="0"/>
                  <a:t> . ξ</a:t>
                </a:r>
                <a:r>
                  <a:rPr lang="en-US" baseline="-25000" dirty="0"/>
                  <a:t>0</a:t>
                </a:r>
                <a:r>
                  <a:rPr lang="en-US" dirty="0"/>
                  <a:t> corresponds ~ diameter where order parameter is 0 inside a vortex </a:t>
                </a:r>
              </a:p>
              <a:p>
                <a:r>
                  <a:rPr lang="en-US" dirty="0"/>
                  <a:t>ξ</a:t>
                </a:r>
                <a:r>
                  <a:rPr lang="en-US" baseline="-25000" dirty="0"/>
                  <a:t>0</a:t>
                </a:r>
                <a:r>
                  <a:rPr lang="en-US" dirty="0"/>
                  <a:t> depends on T and diverge @ </a:t>
                </a:r>
                <a:r>
                  <a:rPr lang="en-US" dirty="0" err="1"/>
                  <a:t>T~Tc</a:t>
                </a:r>
                <a:r>
                  <a:rPr lang="en-US" dirty="0"/>
                  <a:t> (typical behavior of a critical phenomenon,</a:t>
                </a:r>
                <a:r>
                  <a:rPr lang="en-US" dirty="0">
                    <a:latin typeface="Symbol" panose="05050102010706020507" pitchFamily="18" charset="2"/>
                  </a:rPr>
                  <a:t> l </a:t>
                </a:r>
                <a:r>
                  <a:rPr lang="en-US" dirty="0"/>
                  <a:t>diverges as well).</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𝜉</m:t>
                        </m:r>
                      </m:e>
                      <m:sub>
                        <m:r>
                          <a:rPr lang="en-US" i="1">
                            <a:latin typeface="Cambria Math" panose="02040503050406030204" pitchFamily="18" charset="0"/>
                          </a:rPr>
                          <m:t>0</m:t>
                        </m:r>
                      </m:sub>
                    </m:sSub>
                    <m:d>
                      <m:dPr>
                        <m:ctrlPr>
                          <a:rPr lang="en-US" i="1">
                            <a:latin typeface="Cambria Math" panose="02040503050406030204" pitchFamily="18" charset="0"/>
                          </a:rPr>
                        </m:ctrlPr>
                      </m:dPr>
                      <m:e>
                        <m:r>
                          <a:rPr lang="en-US" i="1">
                            <a:latin typeface="Cambria Math" panose="02040503050406030204" pitchFamily="18" charset="0"/>
                          </a:rPr>
                          <m:t>𝑇</m:t>
                        </m:r>
                      </m:e>
                    </m:d>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ℏ</m:t>
                            </m:r>
                            <m:r>
                              <a:rPr lang="en-US" i="1">
                                <a:latin typeface="Cambria Math" panose="02040503050406030204" pitchFamily="18" charset="0"/>
                              </a:rPr>
                              <m:t>𝑣</m:t>
                            </m:r>
                          </m:e>
                          <m:sub>
                            <m:r>
                              <a:rPr lang="en-US" i="1">
                                <a:latin typeface="Cambria Math" panose="02040503050406030204" pitchFamily="18" charset="0"/>
                              </a:rPr>
                              <m:t>𝐹</m:t>
                            </m:r>
                          </m:sub>
                        </m:sSub>
                      </m:num>
                      <m:den>
                        <m:r>
                          <a:rPr lang="en-US" i="1">
                            <a:latin typeface="Cambria Math" panose="02040503050406030204" pitchFamily="18" charset="0"/>
                          </a:rPr>
                          <m:t>𝜋</m:t>
                        </m:r>
                        <m:r>
                          <m:rPr>
                            <m:sty m:val="p"/>
                          </m:rPr>
                          <a:rPr lang="en-US">
                            <a:latin typeface="Cambria Math" panose="02040503050406030204" pitchFamily="18" charset="0"/>
                          </a:rPr>
                          <m:t>Δ</m:t>
                        </m:r>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m:t>
                        </m:r>
                      </m:den>
                    </m:f>
                  </m:oMath>
                </a14:m>
                <a:r>
                  <a:rPr lang="en-US" dirty="0"/>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0</m:t>
                        </m:r>
                      </m:sub>
                    </m:sSub>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𝑚𝑐</m:t>
                                </m:r>
                              </m:e>
                              <m:sup>
                                <m:r>
                                  <a:rPr lang="en-US" i="1">
                                    <a:latin typeface="Cambria Math" panose="02040503050406030204" pitchFamily="18" charset="0"/>
                                  </a:rPr>
                                  <m:t>2</m:t>
                                </m:r>
                              </m:sup>
                            </m:sSup>
                          </m:num>
                          <m:den>
                            <m:r>
                              <a:rPr lang="en-US" i="1">
                                <a:latin typeface="Cambria Math" panose="02040503050406030204" pitchFamily="18" charset="0"/>
                              </a:rPr>
                              <m:t>4</m:t>
                            </m:r>
                            <m:r>
                              <a:rPr lang="en-US" i="1">
                                <a:latin typeface="Cambria Math" panose="02040503050406030204" pitchFamily="18" charset="0"/>
                              </a:rPr>
                              <m:t>𝜋</m:t>
                            </m:r>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2</m:t>
                                </m:r>
                              </m:sup>
                            </m:sSup>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𝑆</m:t>
                                </m:r>
                              </m:sub>
                            </m:sSub>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m:t>
                            </m:r>
                          </m:den>
                        </m:f>
                        <m:r>
                          <a:rPr lang="en-US" i="1">
                            <a:latin typeface="Cambria Math" panose="02040503050406030204" pitchFamily="18" charset="0"/>
                          </a:rPr>
                          <m:t> </m:t>
                        </m:r>
                      </m:e>
                    </m:rad>
                    <m:r>
                      <a:rPr lang="en-US" i="1">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𝑚</m:t>
                            </m:r>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0</m:t>
                                </m:r>
                              </m:sub>
                            </m:sSub>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2</m:t>
                                </m:r>
                              </m:sup>
                            </m:sSup>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𝑆</m:t>
                                </m:r>
                              </m:sub>
                            </m:sSub>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m:t>
                            </m:r>
                          </m:den>
                        </m:f>
                        <m:r>
                          <a:rPr lang="en-US" i="1">
                            <a:latin typeface="Cambria Math" panose="02040503050406030204" pitchFamily="18" charset="0"/>
                          </a:rPr>
                          <m:t> </m:t>
                        </m:r>
                      </m:e>
                    </m:rad>
                    <m:r>
                      <a:rPr lang="en-US" i="1">
                        <a:latin typeface="Cambria Math" panose="02040503050406030204" pitchFamily="18" charset="0"/>
                      </a:rPr>
                      <m:t> </m:t>
                    </m:r>
                  </m:oMath>
                </a14:m>
                <a:r>
                  <a:rPr lang="en-US" dirty="0"/>
                  <a:t> ( « exacts » calculation from BCS)</a:t>
                </a:r>
              </a:p>
              <a:p>
                <a:r>
                  <a:rPr lang="en-US" dirty="0"/>
                  <a:t>The size of a Cooper pair is also assimilated to ξ</a:t>
                </a:r>
                <a:r>
                  <a:rPr lang="en-US" baseline="-25000" dirty="0"/>
                  <a:t>0</a:t>
                </a:r>
                <a:r>
                  <a:rPr lang="en-US" dirty="0"/>
                  <a:t> (at T=0) because it is a system coherence length (NB the size of a Cooper pair does not vary with T, only their density). </a:t>
                </a:r>
              </a:p>
              <a:p>
                <a:r>
                  <a:rPr lang="en-US" dirty="0"/>
                  <a:t>But do recall the ξ</a:t>
                </a:r>
                <a:r>
                  <a:rPr lang="en-US" dirty="0">
                    <a:latin typeface="Symbol" panose="05050102010706020507" pitchFamily="18" charset="2"/>
                  </a:rPr>
                  <a:t> </a:t>
                </a:r>
                <a:r>
                  <a:rPr lang="en-US" dirty="0"/>
                  <a:t>parameter was introduced in the GL model to account for the variation of the order parameter at the vortex core.</a:t>
                </a:r>
              </a:p>
              <a:p>
                <a:r>
                  <a:rPr lang="en-US" dirty="0" smtClean="0"/>
                  <a:t>NB. Critical parameters ξ, </a:t>
                </a:r>
                <a:r>
                  <a:rPr lang="en-US" dirty="0" smtClean="0">
                    <a:sym typeface="Symbol" panose="05050102010706020507" pitchFamily="18" charset="2"/>
                  </a:rPr>
                  <a:t>, … </a:t>
                </a:r>
                <a:r>
                  <a:rPr lang="en-US" dirty="0" smtClean="0"/>
                  <a:t>diverge at the transition </a:t>
                </a:r>
                <a:endParaRPr lang="en-US" dirty="0"/>
              </a:p>
              <a:p>
                <a:r>
                  <a:rPr lang="en-US" dirty="0"/>
                  <a:t>NB. </a:t>
                </a:r>
                <a:r>
                  <a:rPr lang="en-US" dirty="0">
                    <a:sym typeface="Symbol" panose="05050102010706020507" pitchFamily="18" charset="2"/>
                  </a:rPr>
                  <a:t>They are strong correlations (exchanges) between </a:t>
                </a:r>
                <a:r>
                  <a:rPr lang="en-US" dirty="0"/>
                  <a:t>superelectrons inside ξ</a:t>
                </a:r>
                <a:r>
                  <a:rPr lang="en-US" baseline="-25000" dirty="0"/>
                  <a:t>0</a:t>
                </a:r>
                <a:endParaRPr lang="en-US" dirty="0"/>
              </a:p>
              <a:p>
                <a:r>
                  <a:rPr lang="en-US" dirty="0"/>
                  <a:t>Dirty limit : x~</a:t>
                </a:r>
                <a14:m>
                  <m:oMath xmlns:m="http://schemas.openxmlformats.org/officeDocument/2006/math">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a:rPr lang="en-US" i="1">
                                <a:latin typeface="Cambria Math" panose="02040503050406030204" pitchFamily="18" charset="0"/>
                              </a:rPr>
                              <m:t>𝜉</m:t>
                            </m:r>
                          </m:e>
                          <m:sub>
                            <m:r>
                              <a:rPr lang="en-US" i="1">
                                <a:latin typeface="Cambria Math" panose="02040503050406030204" pitchFamily="18" charset="0"/>
                              </a:rPr>
                              <m:t>0</m:t>
                            </m:r>
                          </m:sub>
                        </m:sSub>
                        <m:r>
                          <a:rPr lang="en-US" i="1">
                            <a:latin typeface="Cambria Math" panose="02040503050406030204" pitchFamily="18" charset="0"/>
                          </a:rPr>
                          <m:t>𝓁</m:t>
                        </m:r>
                      </m:e>
                    </m:rad>
                  </m:oMath>
                </a14:m>
                <a:r>
                  <a:rPr lang="en-US" dirty="0"/>
                  <a:t> et  </a:t>
                </a:r>
                <a14:m>
                  <m:oMath xmlns:m="http://schemas.openxmlformats.org/officeDocument/2006/math">
                    <m:r>
                      <a:rPr lang="en-US" i="1">
                        <a:latin typeface="Cambria Math" panose="02040503050406030204" pitchFamily="18" charset="0"/>
                      </a:rPr>
                      <m:t>𝜆</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0</m:t>
                        </m:r>
                      </m:sub>
                    </m:sSub>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𝜉</m:t>
                                </m:r>
                              </m:e>
                              <m:sub>
                                <m:r>
                                  <a:rPr lang="en-US" i="1">
                                    <a:latin typeface="Cambria Math" panose="02040503050406030204" pitchFamily="18" charset="0"/>
                                  </a:rPr>
                                  <m:t>0</m:t>
                                </m:r>
                              </m:sub>
                            </m:sSub>
                          </m:num>
                          <m:den>
                            <m:r>
                              <a:rPr lang="en-US" i="1">
                                <a:latin typeface="Cambria Math" panose="02040503050406030204" pitchFamily="18" charset="0"/>
                              </a:rPr>
                              <m:t>𝓁</m:t>
                            </m:r>
                          </m:den>
                        </m:f>
                      </m:e>
                    </m:rad>
                  </m:oMath>
                </a14:m>
                <a:endParaRPr lang="en-US" dirty="0"/>
              </a:p>
              <a:p>
                <a:endParaRPr lang="en-US" dirty="0"/>
              </a:p>
            </p:txBody>
          </p:sp>
        </mc:Choice>
        <mc:Fallback xmlns="">
          <p:sp>
            <p:nvSpPr>
              <p:cNvPr id="3" name="Segnaposto note 2"/>
              <p:cNvSpPr>
                <a:spLocks noGrp="1"/>
              </p:cNvSpPr>
              <p:nvPr>
                <p:ph type="body" idx="1"/>
              </p:nvPr>
            </p:nvSpPr>
            <p:spPr/>
            <p:txBody>
              <a:bodyPr>
                <a:normAutofit/>
              </a:bodyPr>
              <a:lstStyle/>
              <a:p>
                <a:r>
                  <a:rPr lang="en-US" sz="1200" kern="1200" dirty="0" smtClean="0">
                    <a:solidFill>
                      <a:schemeClr val="tx1"/>
                    </a:solidFill>
                    <a:effectLst/>
                  </a:rPr>
                  <a:t> </a:t>
                </a:r>
                <a:endParaRPr lang="en-US" sz="1200" kern="1200" dirty="0">
                  <a:solidFill>
                    <a:schemeClr val="tx1"/>
                  </a:solidFill>
                  <a:effectLst/>
                </a:endParaRPr>
              </a:p>
              <a:p>
                <a:r>
                  <a:rPr lang="en-US" sz="1200" kern="1200" dirty="0" smtClean="0">
                    <a:solidFill>
                      <a:schemeClr val="tx1"/>
                    </a:solidFill>
                    <a:effectLst/>
                  </a:rPr>
                  <a:t>ξ</a:t>
                </a:r>
                <a:r>
                  <a:rPr lang="en-US" sz="1200" kern="1200" baseline="-25000" dirty="0" smtClean="0">
                    <a:solidFill>
                      <a:schemeClr val="tx1"/>
                    </a:solidFill>
                    <a:effectLst/>
                  </a:rPr>
                  <a:t>0</a:t>
                </a:r>
                <a:r>
                  <a:rPr lang="en-US" sz="1200" kern="1200" dirty="0" smtClean="0">
                    <a:solidFill>
                      <a:schemeClr val="tx1"/>
                    </a:solidFill>
                    <a:effectLst/>
                  </a:rPr>
                  <a:t> </a:t>
                </a:r>
                <a:r>
                  <a:rPr lang="en-US" sz="1200" kern="1200" dirty="0">
                    <a:solidFill>
                      <a:schemeClr val="tx1"/>
                    </a:solidFill>
                    <a:effectLst/>
                  </a:rPr>
                  <a:t>= </a:t>
                </a:r>
                <a:r>
                  <a:rPr lang="en-US" sz="1200" kern="1200" dirty="0" smtClean="0">
                    <a:solidFill>
                      <a:schemeClr val="tx1"/>
                    </a:solidFill>
                    <a:effectLst/>
                  </a:rPr>
                  <a:t>clean limit</a:t>
                </a:r>
                <a:r>
                  <a:rPr lang="en-US" sz="1200" kern="1200" baseline="0" dirty="0" smtClean="0">
                    <a:solidFill>
                      <a:schemeClr val="tx1"/>
                    </a:solidFill>
                    <a:effectLst/>
                  </a:rPr>
                  <a:t> </a:t>
                </a:r>
                <a:r>
                  <a:rPr lang="en-US" sz="1200" kern="1200" dirty="0" smtClean="0">
                    <a:solidFill>
                      <a:schemeClr val="tx1"/>
                    </a:solidFill>
                    <a:effectLst/>
                  </a:rPr>
                  <a:t>, estimated with G.L </a:t>
                </a:r>
                <a:r>
                  <a:rPr lang="en-US" sz="1200" kern="1200" dirty="0">
                    <a:solidFill>
                      <a:schemeClr val="tx1"/>
                    </a:solidFill>
                    <a:effectLst/>
                  </a:rPr>
                  <a:t>, </a:t>
                </a:r>
                <a:r>
                  <a:rPr lang="en-US" sz="1200" kern="1200" dirty="0" smtClean="0">
                    <a:solidFill>
                      <a:schemeClr val="tx1"/>
                    </a:solidFill>
                    <a:effectLst/>
                  </a:rPr>
                  <a:t>calculated with BCS </a:t>
                </a:r>
                <a:r>
                  <a:rPr lang="en-US" sz="1200" kern="1200" dirty="0">
                    <a:solidFill>
                      <a:schemeClr val="tx1"/>
                    </a:solidFill>
                    <a:effectLst/>
                  </a:rPr>
                  <a:t>= </a:t>
                </a:r>
                <a:r>
                  <a:rPr lang="en-US" sz="1200" kern="1200" dirty="0" smtClean="0">
                    <a:solidFill>
                      <a:schemeClr val="tx1"/>
                    </a:solidFill>
                    <a:effectLst/>
                  </a:rPr>
                  <a:t>coherence </a:t>
                </a:r>
                <a:r>
                  <a:rPr lang="en-US" sz="1200" kern="1200" dirty="0" err="1" smtClean="0">
                    <a:solidFill>
                      <a:schemeClr val="tx1"/>
                    </a:solidFill>
                    <a:effectLst/>
                  </a:rPr>
                  <a:t>lentgh</a:t>
                </a:r>
                <a:r>
                  <a:rPr lang="en-US" sz="1200" kern="1200" dirty="0" smtClean="0">
                    <a:solidFill>
                      <a:schemeClr val="tx1"/>
                    </a:solidFill>
                    <a:effectLst/>
                  </a:rPr>
                  <a:t> . </a:t>
                </a:r>
                <a:r>
                  <a:rPr lang="en-US" dirty="0"/>
                  <a:t>ξ</a:t>
                </a:r>
                <a:r>
                  <a:rPr lang="en-US" sz="1200" kern="1200" baseline="-25000" dirty="0" smtClean="0">
                    <a:solidFill>
                      <a:schemeClr val="tx1"/>
                    </a:solidFill>
                    <a:effectLst/>
                  </a:rPr>
                  <a:t>0</a:t>
                </a:r>
                <a:r>
                  <a:rPr lang="en-US" sz="1200" kern="1200" dirty="0" smtClean="0">
                    <a:solidFill>
                      <a:schemeClr val="tx1"/>
                    </a:solidFill>
                    <a:effectLst/>
                  </a:rPr>
                  <a:t> </a:t>
                </a:r>
                <a:r>
                  <a:rPr lang="en-US" sz="1200" kern="1200" dirty="0" smtClean="0">
                    <a:solidFill>
                      <a:schemeClr val="tx1"/>
                    </a:solidFill>
                    <a:effectLst/>
                  </a:rPr>
                  <a:t>corresponds </a:t>
                </a:r>
                <a:r>
                  <a:rPr lang="en-US" sz="1200" kern="1200" dirty="0">
                    <a:solidFill>
                      <a:schemeClr val="tx1"/>
                    </a:solidFill>
                    <a:effectLst/>
                  </a:rPr>
                  <a:t>~ </a:t>
                </a:r>
                <a:r>
                  <a:rPr lang="en-US" sz="1200" kern="1200" dirty="0" smtClean="0">
                    <a:solidFill>
                      <a:schemeClr val="tx1"/>
                    </a:solidFill>
                    <a:effectLst/>
                  </a:rPr>
                  <a:t>diameter where order parameter is 0 inside a vortex </a:t>
                </a:r>
              </a:p>
              <a:p>
                <a:r>
                  <a:rPr lang="en-US" sz="1200" kern="1200" dirty="0" smtClean="0">
                    <a:solidFill>
                      <a:schemeClr val="tx1"/>
                    </a:solidFill>
                    <a:effectLst/>
                  </a:rPr>
                  <a:t>ξ</a:t>
                </a:r>
                <a:r>
                  <a:rPr lang="en-US" sz="1200" kern="1200" baseline="-25000" dirty="0" smtClean="0">
                    <a:solidFill>
                      <a:schemeClr val="tx1"/>
                    </a:solidFill>
                    <a:effectLst/>
                  </a:rPr>
                  <a:t>0</a:t>
                </a:r>
                <a:r>
                  <a:rPr lang="en-US" sz="1200" kern="1200" dirty="0" smtClean="0">
                    <a:solidFill>
                      <a:schemeClr val="tx1"/>
                    </a:solidFill>
                    <a:effectLst/>
                  </a:rPr>
                  <a:t> depends on T and diverge @ </a:t>
                </a:r>
                <a:r>
                  <a:rPr lang="en-US" sz="1200" kern="1200" dirty="0" err="1" smtClean="0">
                    <a:solidFill>
                      <a:schemeClr val="tx1"/>
                    </a:solidFill>
                    <a:effectLst/>
                  </a:rPr>
                  <a:t>T~Tc</a:t>
                </a:r>
                <a:r>
                  <a:rPr lang="en-US" sz="1200" kern="1200" dirty="0" smtClean="0">
                    <a:solidFill>
                      <a:schemeClr val="tx1"/>
                    </a:solidFill>
                    <a:effectLst/>
                  </a:rPr>
                  <a:t> (typical behavior of a critical</a:t>
                </a:r>
                <a:r>
                  <a:rPr lang="en-US" sz="1200" kern="1200" baseline="0" dirty="0" smtClean="0">
                    <a:solidFill>
                      <a:schemeClr val="tx1"/>
                    </a:solidFill>
                    <a:effectLst/>
                  </a:rPr>
                  <a:t> phenomenon,</a:t>
                </a:r>
                <a:r>
                  <a:rPr lang="en-US" sz="1200" kern="1200" baseline="0" dirty="0" smtClean="0">
                    <a:solidFill>
                      <a:schemeClr val="tx1"/>
                    </a:solidFill>
                    <a:effectLst/>
                    <a:latin typeface="Symbol" panose="05050102010706020507" pitchFamily="18" charset="2"/>
                  </a:rPr>
                  <a:t> l </a:t>
                </a:r>
                <a:r>
                  <a:rPr lang="en-US" sz="1200" kern="1200" baseline="0" dirty="0" smtClean="0">
                    <a:solidFill>
                      <a:schemeClr val="tx1"/>
                    </a:solidFill>
                    <a:effectLst/>
                  </a:rPr>
                  <a:t>diverges as well</a:t>
                </a:r>
                <a:r>
                  <a:rPr lang="en-US" sz="1200" kern="1200" dirty="0" smtClean="0">
                    <a:solidFill>
                      <a:schemeClr val="tx1"/>
                    </a:solidFill>
                    <a:effectLst/>
                  </a:rPr>
                  <a:t>).</a:t>
                </a:r>
              </a:p>
              <a:p>
                <a:r>
                  <a:rPr lang="en-US" sz="1200" i="0" kern="1200">
                    <a:solidFill>
                      <a:schemeClr val="tx1"/>
                    </a:solidFill>
                    <a:effectLst/>
                    <a:latin typeface="Cambria Math" panose="02040503050406030204" pitchFamily="18" charset="0"/>
                  </a:rPr>
                  <a:t>𝜉_0 (𝑇)=〖ℏ𝑣〗_𝐹/(𝜋Δ(𝑇))</a:t>
                </a:r>
                <a:r>
                  <a:rPr lang="en-US" sz="1200" kern="1200" dirty="0">
                    <a:solidFill>
                      <a:schemeClr val="tx1"/>
                    </a:solidFill>
                    <a:effectLst/>
                  </a:rPr>
                  <a:t>  </a:t>
                </a:r>
                <a:r>
                  <a:rPr lang="en-US" sz="1200" kern="1200" dirty="0" smtClean="0">
                    <a:solidFill>
                      <a:schemeClr val="tx1"/>
                    </a:solidFill>
                    <a:effectLst/>
                  </a:rPr>
                  <a:t>and  </a:t>
                </a:r>
                <a:r>
                  <a:rPr lang="en-US" sz="1200" i="0" kern="1200">
                    <a:solidFill>
                      <a:schemeClr val="tx1"/>
                    </a:solidFill>
                    <a:effectLst/>
                    <a:latin typeface="Cambria Math" panose="02040503050406030204" pitchFamily="18" charset="0"/>
                  </a:rPr>
                  <a:t>𝜆_0 (𝑇)=√(〖𝑚𝑐〗^2/(4𝜋𝑒^2 𝑛_𝑆 (𝑇))  )=√(𝑚/(𝜇_0 𝑒^2 𝑛_𝑆 (𝑇))  )  </a:t>
                </a:r>
                <a:r>
                  <a:rPr lang="en-US" sz="1200" kern="1200" dirty="0">
                    <a:solidFill>
                      <a:schemeClr val="tx1"/>
                    </a:solidFill>
                    <a:effectLst/>
                  </a:rPr>
                  <a:t> </a:t>
                </a:r>
                <a:r>
                  <a:rPr lang="en-US" sz="1200" kern="1200" dirty="0" smtClean="0">
                    <a:solidFill>
                      <a:schemeClr val="tx1"/>
                    </a:solidFill>
                    <a:effectLst/>
                  </a:rPr>
                  <a:t>( «</a:t>
                </a:r>
                <a:r>
                  <a:rPr lang="en-US" sz="1200" kern="1200" dirty="0">
                    <a:solidFill>
                      <a:schemeClr val="tx1"/>
                    </a:solidFill>
                    <a:effectLst/>
                  </a:rPr>
                  <a:t> exacts » </a:t>
                </a:r>
                <a:r>
                  <a:rPr lang="en-US" sz="1200" kern="1200" dirty="0" smtClean="0">
                    <a:solidFill>
                      <a:schemeClr val="tx1"/>
                    </a:solidFill>
                    <a:effectLst/>
                  </a:rPr>
                  <a:t>calculation from BCS</a:t>
                </a:r>
                <a:r>
                  <a:rPr lang="en-US" sz="1200" kern="1200" dirty="0">
                    <a:solidFill>
                      <a:schemeClr val="tx1"/>
                    </a:solidFill>
                    <a:effectLst/>
                  </a:rPr>
                  <a:t>)</a:t>
                </a:r>
              </a:p>
              <a:p>
                <a:r>
                  <a:rPr lang="en-US" sz="1200" kern="1200" dirty="0" smtClean="0">
                    <a:solidFill>
                      <a:schemeClr val="tx1"/>
                    </a:solidFill>
                    <a:effectLst/>
                  </a:rPr>
                  <a:t>The size of a Cooper pair is also assimilated to ξ</a:t>
                </a:r>
                <a:r>
                  <a:rPr lang="en-US" sz="1200" kern="1200" baseline="-25000" dirty="0" smtClean="0">
                    <a:solidFill>
                      <a:schemeClr val="tx1"/>
                    </a:solidFill>
                    <a:effectLst/>
                  </a:rPr>
                  <a:t>0</a:t>
                </a:r>
                <a:r>
                  <a:rPr lang="en-US" sz="1200" kern="1200" dirty="0" smtClean="0">
                    <a:solidFill>
                      <a:schemeClr val="tx1"/>
                    </a:solidFill>
                    <a:effectLst/>
                  </a:rPr>
                  <a:t> (at </a:t>
                </a:r>
                <a:r>
                  <a:rPr lang="en-US" sz="1200" kern="1200" dirty="0">
                    <a:solidFill>
                      <a:schemeClr val="tx1"/>
                    </a:solidFill>
                    <a:effectLst/>
                  </a:rPr>
                  <a:t>T=0) </a:t>
                </a:r>
                <a:r>
                  <a:rPr lang="en-US" sz="1200" kern="1200" dirty="0" smtClean="0">
                    <a:solidFill>
                      <a:schemeClr val="tx1"/>
                    </a:solidFill>
                    <a:effectLst/>
                  </a:rPr>
                  <a:t>because it is a system coherence length (NB the size</a:t>
                </a:r>
                <a:r>
                  <a:rPr lang="en-US" sz="1200" kern="1200" baseline="0" dirty="0" smtClean="0">
                    <a:solidFill>
                      <a:schemeClr val="tx1"/>
                    </a:solidFill>
                    <a:effectLst/>
                  </a:rPr>
                  <a:t> of a Cooper pair does not vary with T, only their density</a:t>
                </a:r>
                <a:r>
                  <a:rPr lang="en-US" sz="1200" kern="1200" dirty="0" smtClean="0">
                    <a:solidFill>
                      <a:schemeClr val="tx1"/>
                    </a:solidFill>
                    <a:effectLst/>
                  </a:rPr>
                  <a:t>). </a:t>
                </a:r>
              </a:p>
              <a:p>
                <a:r>
                  <a:rPr lang="en-US" sz="1200" kern="1200" dirty="0" smtClean="0">
                    <a:solidFill>
                      <a:schemeClr val="tx1"/>
                    </a:solidFill>
                    <a:effectLst/>
                  </a:rPr>
                  <a:t>But do recall the </a:t>
                </a:r>
                <a:r>
                  <a:rPr lang="en-US" sz="1200" kern="1200" dirty="0" smtClean="0">
                    <a:solidFill>
                      <a:schemeClr val="tx1"/>
                    </a:solidFill>
                    <a:effectLst/>
                  </a:rPr>
                  <a:t>ξ</a:t>
                </a:r>
                <a:r>
                  <a:rPr lang="en-US" sz="1200" kern="1200" dirty="0" smtClean="0">
                    <a:solidFill>
                      <a:schemeClr val="tx1"/>
                    </a:solidFill>
                    <a:effectLst/>
                    <a:latin typeface="Symbol" panose="05050102010706020507" pitchFamily="18" charset="2"/>
                  </a:rPr>
                  <a:t> </a:t>
                </a:r>
                <a:r>
                  <a:rPr lang="en-US" sz="1200" kern="1200" dirty="0" smtClean="0">
                    <a:solidFill>
                      <a:schemeClr val="tx1"/>
                    </a:solidFill>
                    <a:effectLst/>
                  </a:rPr>
                  <a:t>parameter was introduced in the GL model to account for the variation of the order parameter </a:t>
                </a:r>
                <a:r>
                  <a:rPr lang="en-US" sz="1200" kern="1200" dirty="0" smtClean="0">
                    <a:solidFill>
                      <a:schemeClr val="tx1"/>
                    </a:solidFill>
                    <a:effectLst/>
                  </a:rPr>
                  <a:t>at </a:t>
                </a:r>
                <a:r>
                  <a:rPr lang="en-US" sz="1200" kern="1200" dirty="0" smtClean="0">
                    <a:solidFill>
                      <a:schemeClr val="tx1"/>
                    </a:solidFill>
                    <a:effectLst/>
                  </a:rPr>
                  <a:t>the vortex </a:t>
                </a:r>
                <a:r>
                  <a:rPr lang="en-US" sz="1200" kern="1200" dirty="0" smtClean="0">
                    <a:solidFill>
                      <a:schemeClr val="tx1"/>
                    </a:solidFill>
                    <a:effectLst/>
                  </a:rPr>
                  <a:t>core.</a:t>
                </a:r>
              </a:p>
              <a:p>
                <a:r>
                  <a:rPr lang="en-US" dirty="0" smtClean="0"/>
                  <a:t>NB. Critical parameters ξ, </a:t>
                </a:r>
                <a:r>
                  <a:rPr lang="en-US" dirty="0" smtClean="0">
                    <a:sym typeface="Symbol" panose="05050102010706020507" pitchFamily="18" charset="2"/>
                  </a:rPr>
                  <a:t>, … </a:t>
                </a:r>
                <a:r>
                  <a:rPr lang="en-US" dirty="0" smtClean="0"/>
                  <a:t>diverge at the transition </a:t>
                </a:r>
                <a:endParaRPr lang="en-US" sz="1200" kern="1200" dirty="0">
                  <a:solidFill>
                    <a:schemeClr val="tx1"/>
                  </a:solidFill>
                  <a:effectLst/>
                </a:endParaRPr>
              </a:p>
              <a:p>
                <a:r>
                  <a:rPr lang="en-US" sz="1200" kern="1200" dirty="0">
                    <a:solidFill>
                      <a:schemeClr val="tx1"/>
                    </a:solidFill>
                    <a:effectLst/>
                  </a:rPr>
                  <a:t>NB. </a:t>
                </a:r>
                <a:r>
                  <a:rPr lang="en-US" sz="1200" kern="1200" dirty="0" smtClean="0">
                    <a:solidFill>
                      <a:schemeClr val="tx1"/>
                    </a:solidFill>
                    <a:effectLst/>
                    <a:sym typeface="Symbol" panose="05050102010706020507" pitchFamily="18" charset="2"/>
                  </a:rPr>
                  <a:t>They are strong </a:t>
                </a:r>
                <a:r>
                  <a:rPr lang="en-US" sz="1200" kern="1200" dirty="0" smtClean="0">
                    <a:solidFill>
                      <a:schemeClr val="tx1"/>
                    </a:solidFill>
                    <a:effectLst/>
                    <a:sym typeface="Symbol" panose="05050102010706020507" pitchFamily="18" charset="2"/>
                  </a:rPr>
                  <a:t>correlations</a:t>
                </a:r>
                <a:r>
                  <a:rPr lang="en-US" sz="1200" kern="1200" baseline="0" dirty="0" smtClean="0">
                    <a:solidFill>
                      <a:schemeClr val="tx1"/>
                    </a:solidFill>
                    <a:effectLst/>
                    <a:sym typeface="Symbol" panose="05050102010706020507" pitchFamily="18" charset="2"/>
                  </a:rPr>
                  <a:t> </a:t>
                </a:r>
                <a:r>
                  <a:rPr lang="en-US" sz="1200" kern="1200" baseline="0" dirty="0" smtClean="0">
                    <a:solidFill>
                      <a:schemeClr val="tx1"/>
                    </a:solidFill>
                    <a:effectLst/>
                    <a:sym typeface="Symbol" panose="05050102010706020507" pitchFamily="18" charset="2"/>
                  </a:rPr>
                  <a:t>(exchanges) between </a:t>
                </a:r>
                <a:r>
                  <a:rPr lang="en-US" sz="1200" kern="1200" dirty="0" smtClean="0">
                    <a:solidFill>
                      <a:schemeClr val="tx1"/>
                    </a:solidFill>
                    <a:effectLst/>
                  </a:rPr>
                  <a:t>superelectrons inside ξ</a:t>
                </a:r>
                <a:r>
                  <a:rPr lang="en-US" sz="1200" kern="1200" baseline="-25000" dirty="0" smtClean="0">
                    <a:solidFill>
                      <a:schemeClr val="tx1"/>
                    </a:solidFill>
                    <a:effectLst/>
                  </a:rPr>
                  <a:t>0</a:t>
                </a:r>
                <a:endParaRPr lang="en-US" sz="1200" kern="1200" dirty="0">
                  <a:solidFill>
                    <a:schemeClr val="tx1"/>
                  </a:solidFill>
                  <a:effectLst/>
                </a:endParaRPr>
              </a:p>
              <a:p>
                <a:r>
                  <a:rPr lang="en-US" sz="1200" kern="1200" dirty="0" smtClean="0">
                    <a:solidFill>
                      <a:schemeClr val="tx1"/>
                    </a:solidFill>
                    <a:effectLst/>
                  </a:rPr>
                  <a:t>Dirty limit</a:t>
                </a:r>
                <a:r>
                  <a:rPr lang="en-US" sz="1200" kern="1200" dirty="0">
                    <a:solidFill>
                      <a:schemeClr val="tx1"/>
                    </a:solidFill>
                    <a:effectLst/>
                  </a:rPr>
                  <a:t> : x~</a:t>
                </a:r>
                <a:r>
                  <a:rPr lang="en-US" sz="1200" i="0" kern="1200">
                    <a:solidFill>
                      <a:schemeClr val="tx1"/>
                    </a:solidFill>
                    <a:effectLst/>
                    <a:latin typeface="Cambria Math" panose="02040503050406030204" pitchFamily="18" charset="0"/>
                  </a:rPr>
                  <a:t>√(𝜉_0 𝓁)</a:t>
                </a:r>
                <a:r>
                  <a:rPr lang="en-US" sz="1200" kern="1200" dirty="0">
                    <a:solidFill>
                      <a:schemeClr val="tx1"/>
                    </a:solidFill>
                    <a:effectLst/>
                  </a:rPr>
                  <a:t> et  </a:t>
                </a:r>
                <a:r>
                  <a:rPr lang="en-US" sz="1200" i="0" kern="1200">
                    <a:solidFill>
                      <a:schemeClr val="tx1"/>
                    </a:solidFill>
                    <a:effectLst/>
                    <a:latin typeface="Cambria Math" panose="02040503050406030204" pitchFamily="18" charset="0"/>
                  </a:rPr>
                  <a:t>𝜆~𝜆_0 √(𝜉_0/𝓁)</a:t>
                </a:r>
                <a:endParaRPr lang="en-US" sz="1200" kern="1200" dirty="0">
                  <a:solidFill>
                    <a:schemeClr val="tx1"/>
                  </a:solidFill>
                  <a:effectLst/>
                </a:endParaRPr>
              </a:p>
              <a:p>
                <a:endParaRPr lang="en-US" dirty="0"/>
              </a:p>
            </p:txBody>
          </p:sp>
        </mc:Fallback>
      </mc:AlternateContent>
      <p:sp>
        <p:nvSpPr>
          <p:cNvPr id="4" name="Segnaposto numero diapositiva 3"/>
          <p:cNvSpPr>
            <a:spLocks noGrp="1"/>
          </p:cNvSpPr>
          <p:nvPr>
            <p:ph type="sldNum" sz="quarter" idx="10"/>
          </p:nvPr>
        </p:nvSpPr>
        <p:spPr/>
        <p:txBody>
          <a:bodyPr/>
          <a:lstStyle/>
          <a:p>
            <a:fld id="{FD1D8F72-6CFC-49AE-B373-61848054CFB8}" type="slidenum">
              <a:rPr lang="en-US" smtClean="0"/>
              <a:pPr/>
              <a:t>31</a:t>
            </a:fld>
            <a:endParaRPr lang="en-US"/>
          </a:p>
        </p:txBody>
      </p:sp>
    </p:spTree>
    <p:extLst>
      <p:ext uri="{BB962C8B-B14F-4D97-AF65-F5344CB8AC3E}">
        <p14:creationId xmlns:p14="http://schemas.microsoft.com/office/powerpoint/2010/main" val="3274500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r>
                  <a:rPr lang="en-US" dirty="0" smtClean="0"/>
                  <a:t>Here  ξ</a:t>
                </a:r>
                <a:r>
                  <a:rPr lang="en-US" baseline="-25000" dirty="0"/>
                  <a:t>0</a:t>
                </a:r>
                <a:r>
                  <a:rPr lang="en-US" dirty="0"/>
                  <a:t> is ξ</a:t>
                </a:r>
                <a:r>
                  <a:rPr lang="en-US" baseline="-25000" dirty="0"/>
                  <a:t>0</a:t>
                </a:r>
                <a:r>
                  <a:rPr lang="en-US" dirty="0"/>
                  <a:t>(T=0), while ξ (T) et λ (T) diverge for T ~Tc and/or H~H</a:t>
                </a:r>
                <a:r>
                  <a:rPr lang="en-US" baseline="-25000" dirty="0"/>
                  <a:t>C2</a:t>
                </a:r>
                <a:r>
                  <a:rPr lang="en-US" dirty="0"/>
                  <a:t>, and they are very large</a:t>
                </a:r>
              </a:p>
              <a:p>
                <a:r>
                  <a:rPr lang="en-US" dirty="0"/>
                  <a:t>At equivalent T (&lt;&lt;T</a:t>
                </a:r>
                <a:r>
                  <a:rPr lang="en-US" baseline="-25000" dirty="0"/>
                  <a:t>C</a:t>
                </a:r>
                <a:r>
                  <a:rPr lang="en-US" dirty="0"/>
                  <a:t>), one always has « dirty » ξ&lt;&lt; ξ</a:t>
                </a:r>
                <a:r>
                  <a:rPr lang="en-US" baseline="-25000" dirty="0"/>
                  <a:t>0</a:t>
                </a:r>
                <a:r>
                  <a:rPr lang="en-US" dirty="0"/>
                  <a:t> (clean) : ξ ~ </a:t>
                </a:r>
                <a14:m>
                  <m:oMath xmlns:m="http://schemas.openxmlformats.org/officeDocument/2006/math">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m:rPr>
                                <m:sty m:val="p"/>
                              </m:rPr>
                              <a:rPr lang="en-US">
                                <a:latin typeface="Cambria Math" panose="02040503050406030204" pitchFamily="18" charset="0"/>
                              </a:rPr>
                              <m:t>ξ</m:t>
                            </m:r>
                          </m:e>
                          <m:sub>
                            <m:r>
                              <a:rPr lang="en-US" i="1">
                                <a:latin typeface="Cambria Math" panose="02040503050406030204" pitchFamily="18" charset="0"/>
                              </a:rPr>
                              <m:t>0</m:t>
                            </m:r>
                          </m:sub>
                        </m:sSub>
                        <m:r>
                          <a:rPr lang="en-US" i="1">
                            <a:latin typeface="Cambria Math" panose="02040503050406030204" pitchFamily="18" charset="0"/>
                          </a:rPr>
                          <m:t>𝓁</m:t>
                        </m:r>
                      </m:e>
                    </m:rad>
                  </m:oMath>
                </a14:m>
                <a:r>
                  <a:rPr lang="en-US" dirty="0"/>
                  <a:t> et </a:t>
                </a:r>
                <a:r>
                  <a:rPr lang="en-US" dirty="0">
                    <a:latin typeface="Symbol" panose="05050102010706020507" pitchFamily="18" charset="2"/>
                  </a:rPr>
                  <a:t>l</a:t>
                </a: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λ</m:t>
                        </m:r>
                      </m:e>
                      <m:sub>
                        <m:r>
                          <a:rPr lang="en-US" i="1">
                            <a:latin typeface="Cambria Math" panose="02040503050406030204" pitchFamily="18" charset="0"/>
                          </a:rPr>
                          <m:t>0</m:t>
                        </m:r>
                      </m:sub>
                    </m:sSub>
                  </m:oMath>
                </a14:m>
                <a:r>
                  <a:rPr lang="en-US" dirty="0"/>
                  <a:t> </a:t>
                </a:r>
                <a14:m>
                  <m:oMath xmlns:m="http://schemas.openxmlformats.org/officeDocument/2006/math">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m:rPr>
                                <m:sty m:val="p"/>
                              </m:rPr>
                              <a:rPr lang="en-US">
                                <a:latin typeface="Cambria Math" panose="02040503050406030204" pitchFamily="18" charset="0"/>
                              </a:rPr>
                              <m:t>ξ</m:t>
                            </m:r>
                          </m:e>
                          <m:sub>
                            <m:r>
                              <a:rPr lang="en-US" i="1">
                                <a:latin typeface="Cambria Math" panose="02040503050406030204" pitchFamily="18" charset="0"/>
                              </a:rPr>
                              <m:t>0</m:t>
                            </m:r>
                          </m:sub>
                        </m:sSub>
                        <m:r>
                          <a:rPr lang="en-US" i="1">
                            <a:latin typeface="Cambria Math" panose="02040503050406030204" pitchFamily="18" charset="0"/>
                          </a:rPr>
                          <m:t>/</m:t>
                        </m:r>
                        <m:r>
                          <a:rPr lang="en-US" i="1">
                            <a:latin typeface="Cambria Math" panose="02040503050406030204" pitchFamily="18" charset="0"/>
                          </a:rPr>
                          <m:t>𝓁</m:t>
                        </m:r>
                      </m:e>
                    </m:rad>
                  </m:oMath>
                </a14:m>
                <a:endParaRPr lang="en-US" dirty="0"/>
              </a:p>
              <a:p>
                <a:r>
                  <a:rPr lang="en-US" dirty="0" smtClean="0"/>
                  <a:t>Note : </a:t>
                </a:r>
              </a:p>
              <a:p>
                <a:r>
                  <a:rPr lang="en-US" dirty="0" smtClean="0"/>
                  <a:t>Many “famous” books on superconductivity are in fact focused on magnet application. </a:t>
                </a:r>
              </a:p>
              <a:p>
                <a:r>
                  <a:rPr lang="en-US" dirty="0" smtClean="0"/>
                  <a:t>For instance “Superconductivity </a:t>
                </a:r>
                <a:r>
                  <a:rPr lang="en-US" dirty="0"/>
                  <a:t>of metals and </a:t>
                </a:r>
                <a:r>
                  <a:rPr lang="en-US" dirty="0" smtClean="0"/>
                  <a:t>alloys”  by Nobel Prize awarded </a:t>
                </a:r>
                <a:r>
                  <a:rPr lang="en-US" dirty="0"/>
                  <a:t>P. G. De </a:t>
                </a:r>
                <a:r>
                  <a:rPr lang="en-US" dirty="0" err="1" smtClean="0"/>
                  <a:t>Gennes</a:t>
                </a:r>
                <a:r>
                  <a:rPr lang="en-US" dirty="0" smtClean="0"/>
                  <a:t>, starts with a </a:t>
                </a:r>
                <a:r>
                  <a:rPr lang="en-US" dirty="0" err="1" smtClean="0"/>
                  <a:t>typeI</a:t>
                </a:r>
                <a:r>
                  <a:rPr lang="en-US" dirty="0" smtClean="0"/>
                  <a:t>/Type II description, but nearly all the mathematical development included in the text apply to very high </a:t>
                </a:r>
                <a:r>
                  <a:rPr lang="en-US" dirty="0" smtClean="0">
                    <a:latin typeface="Symbol" panose="05050102010706020507" pitchFamily="18" charset="2"/>
                  </a:rPr>
                  <a:t>k</a:t>
                </a:r>
                <a:r>
                  <a:rPr lang="en-US" dirty="0" smtClean="0"/>
                  <a:t> SC (dirty SC) and are not directly applicable for e.g. </a:t>
                </a:r>
                <a:r>
                  <a:rPr lang="en-US" dirty="0" err="1" smtClean="0"/>
                  <a:t>Nb</a:t>
                </a:r>
                <a:r>
                  <a:rPr lang="en-US" dirty="0" smtClean="0"/>
                  <a:t>/RF .</a:t>
                </a:r>
                <a:endParaRPr lang="en-US" dirty="0"/>
              </a:p>
            </p:txBody>
          </p:sp>
        </mc:Choice>
        <mc:Fallback xmlns="">
          <p:sp>
            <p:nvSpPr>
              <p:cNvPr id="3" name="Espace réservé des commentaires 2"/>
              <p:cNvSpPr>
                <a:spLocks noGrp="1"/>
              </p:cNvSpPr>
              <p:nvPr>
                <p:ph type="body" idx="1"/>
              </p:nvPr>
            </p:nvSpPr>
            <p:spPr/>
            <p:txBody>
              <a:bodyPr/>
              <a:lstStyle/>
              <a:p>
                <a:r>
                  <a:rPr lang="en-US" dirty="0" smtClean="0"/>
                  <a:t>Here  ξ</a:t>
                </a:r>
                <a:r>
                  <a:rPr lang="en-US" baseline="-25000" dirty="0"/>
                  <a:t>0</a:t>
                </a:r>
                <a:r>
                  <a:rPr lang="en-US" dirty="0"/>
                  <a:t> is ξ</a:t>
                </a:r>
                <a:r>
                  <a:rPr lang="en-US" baseline="-25000" dirty="0"/>
                  <a:t>0</a:t>
                </a:r>
                <a:r>
                  <a:rPr lang="en-US" dirty="0"/>
                  <a:t>(T=0</a:t>
                </a:r>
                <a:r>
                  <a:rPr lang="en-US" dirty="0"/>
                  <a:t>), </a:t>
                </a:r>
                <a:r>
                  <a:rPr lang="en-US" dirty="0"/>
                  <a:t>while ξ (T</a:t>
                </a:r>
                <a:r>
                  <a:rPr lang="en-US" dirty="0"/>
                  <a:t>) et </a:t>
                </a:r>
                <a:r>
                  <a:rPr lang="en-US" dirty="0"/>
                  <a:t>λ (T</a:t>
                </a:r>
                <a:r>
                  <a:rPr lang="en-US" dirty="0"/>
                  <a:t>) </a:t>
                </a:r>
                <a:r>
                  <a:rPr lang="en-US" dirty="0"/>
                  <a:t>diverge for T </a:t>
                </a:r>
                <a:r>
                  <a:rPr lang="en-US" dirty="0"/>
                  <a:t>~Tc </a:t>
                </a:r>
                <a:r>
                  <a:rPr lang="en-US" dirty="0"/>
                  <a:t>and/or H~H</a:t>
                </a:r>
                <a:r>
                  <a:rPr lang="en-US" baseline="-25000" dirty="0"/>
                  <a:t>C2</a:t>
                </a:r>
                <a:r>
                  <a:rPr lang="en-US" dirty="0"/>
                  <a:t>, and they are very large</a:t>
                </a:r>
                <a:endParaRPr lang="en-US" dirty="0"/>
              </a:p>
              <a:p>
                <a:r>
                  <a:rPr lang="en-US" dirty="0"/>
                  <a:t>At equivalent T (&lt;&lt;</a:t>
                </a:r>
                <a:r>
                  <a:rPr lang="en-US" dirty="0"/>
                  <a:t>T</a:t>
                </a:r>
                <a:r>
                  <a:rPr lang="en-US" baseline="-25000" dirty="0"/>
                  <a:t>C</a:t>
                </a:r>
                <a:r>
                  <a:rPr lang="en-US" dirty="0"/>
                  <a:t>), </a:t>
                </a:r>
                <a:r>
                  <a:rPr lang="en-US" dirty="0"/>
                  <a:t>one always has « dirty » ξ&lt;&lt; ξ</a:t>
                </a:r>
                <a:r>
                  <a:rPr lang="en-US" baseline="-25000" dirty="0"/>
                  <a:t>0</a:t>
                </a:r>
                <a:r>
                  <a:rPr lang="en-US" dirty="0"/>
                  <a:t> (clean)</a:t>
                </a:r>
                <a:r>
                  <a:rPr lang="en-US" dirty="0"/>
                  <a:t> : </a:t>
                </a:r>
                <a:r>
                  <a:rPr lang="en-US" dirty="0"/>
                  <a:t>ξ </a:t>
                </a:r>
                <a:r>
                  <a:rPr lang="en-US" dirty="0"/>
                  <a:t>~ </a:t>
                </a:r>
                <a:r>
                  <a:rPr lang="en-US" i="0">
                    <a:latin typeface="Cambria Math" panose="02040503050406030204" pitchFamily="18" charset="0"/>
                  </a:rPr>
                  <a:t>√(ξ_0 𝓁)</a:t>
                </a:r>
                <a:r>
                  <a:rPr lang="en-US" dirty="0"/>
                  <a:t> et </a:t>
                </a:r>
                <a:r>
                  <a:rPr lang="en-US" dirty="0">
                    <a:latin typeface="Symbol" panose="05050102010706020507" pitchFamily="18" charset="2"/>
                  </a:rPr>
                  <a:t>l</a:t>
                </a:r>
                <a:r>
                  <a:rPr lang="en-US" dirty="0"/>
                  <a:t> ~</a:t>
                </a:r>
                <a:r>
                  <a:rPr lang="en-US" i="0">
                    <a:latin typeface="Cambria Math" panose="02040503050406030204" pitchFamily="18" charset="0"/>
                  </a:rPr>
                  <a:t>λ_0</a:t>
                </a:r>
                <a:r>
                  <a:rPr lang="en-US" dirty="0"/>
                  <a:t> </a:t>
                </a:r>
                <a:r>
                  <a:rPr lang="en-US" i="0">
                    <a:latin typeface="Cambria Math" panose="02040503050406030204" pitchFamily="18" charset="0"/>
                  </a:rPr>
                  <a:t>√(ξ_0/𝓁)</a:t>
                </a:r>
                <a:endParaRPr lang="en-US" dirty="0"/>
              </a:p>
              <a:p>
                <a:r>
                  <a:rPr lang="en-US" dirty="0" smtClean="0"/>
                  <a:t>Note : </a:t>
                </a:r>
              </a:p>
              <a:p>
                <a:r>
                  <a:rPr lang="en-US" dirty="0" smtClean="0"/>
                  <a:t>Many </a:t>
                </a:r>
                <a:r>
                  <a:rPr lang="en-US" dirty="0" smtClean="0"/>
                  <a:t>“</a:t>
                </a:r>
                <a:r>
                  <a:rPr lang="en-US" dirty="0" smtClean="0"/>
                  <a:t>famous</a:t>
                </a:r>
                <a:r>
                  <a:rPr lang="en-US" dirty="0" smtClean="0"/>
                  <a:t>”</a:t>
                </a:r>
                <a:r>
                  <a:rPr lang="en-US" dirty="0" smtClean="0"/>
                  <a:t> </a:t>
                </a:r>
                <a:r>
                  <a:rPr lang="en-US" dirty="0" smtClean="0"/>
                  <a:t>books on superconductivity are in fact focused on magnet application. </a:t>
                </a:r>
              </a:p>
              <a:p>
                <a:r>
                  <a:rPr lang="en-US" dirty="0" smtClean="0"/>
                  <a:t>For instance </a:t>
                </a:r>
                <a:r>
                  <a:rPr lang="en-US" dirty="0" smtClean="0"/>
                  <a:t>“</a:t>
                </a:r>
                <a:r>
                  <a:rPr lang="en-US" dirty="0" smtClean="0"/>
                  <a:t>Superconductivity </a:t>
                </a:r>
                <a:r>
                  <a:rPr lang="en-US" dirty="0"/>
                  <a:t>of metals and </a:t>
                </a:r>
                <a:r>
                  <a:rPr lang="en-US" dirty="0" smtClean="0"/>
                  <a:t>alloys” </a:t>
                </a:r>
                <a:r>
                  <a:rPr lang="en-US" dirty="0" smtClean="0"/>
                  <a:t> by </a:t>
                </a:r>
                <a:r>
                  <a:rPr lang="en-US" dirty="0" smtClean="0"/>
                  <a:t>Nobel Prize awarded </a:t>
                </a:r>
                <a:r>
                  <a:rPr lang="en-US" dirty="0"/>
                  <a:t>P. G. De </a:t>
                </a:r>
                <a:r>
                  <a:rPr lang="en-US" dirty="0" err="1" smtClean="0"/>
                  <a:t>Gennes</a:t>
                </a:r>
                <a:r>
                  <a:rPr lang="en-US" dirty="0" smtClean="0"/>
                  <a:t>, starts with a </a:t>
                </a:r>
                <a:r>
                  <a:rPr lang="en-US" dirty="0" err="1" smtClean="0"/>
                  <a:t>typeI</a:t>
                </a:r>
                <a:r>
                  <a:rPr lang="en-US" dirty="0" smtClean="0"/>
                  <a:t>/Type II description, but nearly all the mathematical development included in the text apply to very high </a:t>
                </a:r>
                <a:r>
                  <a:rPr lang="en-US" dirty="0" smtClean="0">
                    <a:latin typeface="Symbol" panose="05050102010706020507" pitchFamily="18" charset="2"/>
                  </a:rPr>
                  <a:t>k</a:t>
                </a:r>
                <a:r>
                  <a:rPr lang="en-US" dirty="0" smtClean="0"/>
                  <a:t> SC (dirty SC) and are not directly applicable for e.g. </a:t>
                </a:r>
                <a:r>
                  <a:rPr lang="en-US" dirty="0" err="1" smtClean="0"/>
                  <a:t>Nb</a:t>
                </a:r>
                <a:r>
                  <a:rPr lang="en-US" dirty="0" smtClean="0"/>
                  <a:t>/RF .</a:t>
                </a:r>
                <a:endParaRPr lang="en-US" dirty="0"/>
              </a:p>
            </p:txBody>
          </p:sp>
        </mc:Fallback>
      </mc:AlternateContent>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32</a:t>
            </a:fld>
            <a:endParaRPr lang="fr-FR"/>
          </a:p>
        </p:txBody>
      </p:sp>
    </p:spTree>
    <p:extLst>
      <p:ext uri="{BB962C8B-B14F-4D97-AF65-F5344CB8AC3E}">
        <p14:creationId xmlns:p14="http://schemas.microsoft.com/office/powerpoint/2010/main" val="7216083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a:p>
            <a:r>
              <a:rPr lang="en-US" dirty="0"/>
              <a:t>In the simplified model, one considers that the electrons from a small region of the phase space around the Fermi surface interact with each other by a constant attractive interaction (-V / 2</a:t>
            </a:r>
            <a:r>
              <a:rPr lang="en-US" dirty="0" smtClean="0"/>
              <a:t>)</a:t>
            </a:r>
          </a:p>
          <a:p>
            <a:endParaRPr lang="fr-FR" dirty="0"/>
          </a:p>
          <a:p>
            <a:r>
              <a:rPr lang="en-US" dirty="0" smtClean="0"/>
              <a:t>It </a:t>
            </a:r>
            <a:r>
              <a:rPr lang="en-US" dirty="0"/>
              <a:t>looks like a Bose-Einstein condensation of bosons (often described as), but it is not exactly one, (pairs are non-localized , they all have the same moment). </a:t>
            </a:r>
          </a:p>
          <a:p>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33</a:t>
            </a:fld>
            <a:endParaRPr lang="fr-FR"/>
          </a:p>
        </p:txBody>
      </p:sp>
    </p:spTree>
    <p:extLst>
      <p:ext uri="{BB962C8B-B14F-4D97-AF65-F5344CB8AC3E}">
        <p14:creationId xmlns:p14="http://schemas.microsoft.com/office/powerpoint/2010/main" val="25147455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a:t>NB BCS approach also applies many other problems with n quantum bodies: e.g. ultra cold atomic gases, core of neutron stars, nucleons pairing , quarks, Anderson-Higgs Cooper pairs symmetry break (= 2 e- of spin and quasi-pulse opposite). </a:t>
            </a:r>
          </a:p>
          <a:p>
            <a:r>
              <a:rPr lang="en-US" dirty="0"/>
              <a:t>Invariable by reversal of time unless presence of magnetic field. </a:t>
            </a:r>
          </a:p>
          <a:p>
            <a:r>
              <a:rPr lang="en-US" dirty="0"/>
              <a:t>Phase coherence = same starting idea as GL: but in G.L. = single wave function; does not account for exchange between pairs. </a:t>
            </a:r>
          </a:p>
          <a:p>
            <a:r>
              <a:rPr lang="en-US" dirty="0"/>
              <a:t>BCS identical individual wave functions for each pair but correlated system: everything is also at the same phase, it also takes into account the interactions between pairs and cooperative effects, (analogy with superfluid He : Cooper pairs flow as a superfluid) </a:t>
            </a:r>
          </a:p>
          <a:p>
            <a:r>
              <a:rPr lang="en-US" dirty="0"/>
              <a:t>(Rem. the system is correlated because many Cooper pair overlap =&gt; macroscopic phase coherence) </a:t>
            </a:r>
          </a:p>
          <a:p>
            <a:r>
              <a:rPr lang="en-US" dirty="0"/>
              <a:t>Changing the state of a pair =&gt; destroying the state of all the system (would require enormous free energy: </a:t>
            </a:r>
            <a:r>
              <a:rPr lang="en-US" dirty="0" err="1"/>
              <a:t>k</a:t>
            </a:r>
            <a:r>
              <a:rPr lang="en-US" baseline="-25000" dirty="0" err="1"/>
              <a:t>B</a:t>
            </a:r>
            <a:r>
              <a:rPr lang="en-US" dirty="0" err="1"/>
              <a:t>Tc</a:t>
            </a:r>
            <a:r>
              <a:rPr lang="en-US" dirty="0"/>
              <a:t>) </a:t>
            </a:r>
          </a:p>
          <a:p>
            <a:r>
              <a:rPr lang="en-US" dirty="0"/>
              <a:t>Near Tc GL and BCS give the same thing, but GL simpler to handle, BCS allows to justify certain assumptions taken in simpler models </a:t>
            </a:r>
          </a:p>
          <a:p>
            <a:r>
              <a:rPr lang="en-US" dirty="0"/>
              <a:t>Rem: BCS = weak coupling. Numerical applications not very good for superconductors w. strong coupling as </a:t>
            </a:r>
            <a:r>
              <a:rPr lang="en-US" dirty="0" err="1"/>
              <a:t>Pb</a:t>
            </a:r>
            <a:r>
              <a:rPr lang="en-US" dirty="0"/>
              <a:t> or Hg (one moves away from the relation 2</a:t>
            </a:r>
            <a:r>
              <a:rPr lang="en-US" dirty="0">
                <a:latin typeface="Symbol" panose="05050102010706020507" pitchFamily="18" charset="2"/>
              </a:rPr>
              <a:t>D</a:t>
            </a:r>
            <a:r>
              <a:rPr lang="en-US" dirty="0"/>
              <a:t> (0) = 3.54 </a:t>
            </a:r>
            <a:r>
              <a:rPr lang="en-US" dirty="0" err="1"/>
              <a:t>k</a:t>
            </a:r>
            <a:r>
              <a:rPr lang="en-US" baseline="-25000" dirty="0" err="1"/>
              <a:t>B</a:t>
            </a:r>
            <a:r>
              <a:rPr lang="en-US" dirty="0" err="1"/>
              <a:t>Tc</a:t>
            </a:r>
            <a:r>
              <a:rPr lang="en-US" dirty="0"/>
              <a:t>), does not work either for HTC supra (YBCO and Pnictides) (numerical result !) </a:t>
            </a:r>
            <a:endParaRPr lang="fr-FR" baseline="0" dirty="0" smtClean="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34</a:t>
            </a:fld>
            <a:endParaRPr lang="fr-FR"/>
          </a:p>
        </p:txBody>
      </p:sp>
    </p:spTree>
    <p:extLst>
      <p:ext uri="{BB962C8B-B14F-4D97-AF65-F5344CB8AC3E}">
        <p14:creationId xmlns:p14="http://schemas.microsoft.com/office/powerpoint/2010/main" val="3491121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35</a:t>
            </a:fld>
            <a:endParaRPr lang="fr-FR"/>
          </a:p>
        </p:txBody>
      </p:sp>
    </p:spTree>
    <p:extLst>
      <p:ext uri="{BB962C8B-B14F-4D97-AF65-F5344CB8AC3E}">
        <p14:creationId xmlns:p14="http://schemas.microsoft.com/office/powerpoint/2010/main" val="35008616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311671" y="4860924"/>
            <a:ext cx="6480720" cy="4605338"/>
          </a:xfrm>
        </p:spPr>
        <p:txBody>
          <a:bodyPr>
            <a:normAutofit/>
          </a:bodyPr>
          <a:lstStyle/>
          <a:p>
            <a:pPr algn="just">
              <a:spcAft>
                <a:spcPts val="620"/>
              </a:spcAft>
            </a:pPr>
            <a:r>
              <a:rPr lang="en-US" sz="900" dirty="0" err="1"/>
              <a:t>Mattis</a:t>
            </a:r>
            <a:r>
              <a:rPr lang="en-US" sz="900" dirty="0"/>
              <a:t> and Bardeen integrals and can only be numerically solved via the BCS theory. R</a:t>
            </a:r>
            <a:r>
              <a:rPr lang="en-US" sz="900" baseline="-25000" dirty="0"/>
              <a:t>BCS</a:t>
            </a:r>
            <a:r>
              <a:rPr lang="en-US" sz="900" dirty="0"/>
              <a:t> depends on: </a:t>
            </a:r>
          </a:p>
          <a:p>
            <a:pPr marL="177056" indent="-177056" algn="just">
              <a:spcBef>
                <a:spcPts val="0"/>
              </a:spcBef>
              <a:spcAft>
                <a:spcPts val="0"/>
              </a:spcAft>
              <a:buFont typeface="Arial" panose="020B0604020202020204" pitchFamily="34" charset="0"/>
              <a:buChar char="•"/>
            </a:pPr>
            <a:r>
              <a:rPr lang="en-US" sz="900" dirty="0" err="1">
                <a:latin typeface="Symbol" panose="05050102010706020507" pitchFamily="18" charset="2"/>
              </a:rPr>
              <a:t>l</a:t>
            </a:r>
            <a:r>
              <a:rPr lang="en-US" sz="900" baseline="-25000" dirty="0" err="1"/>
              <a:t>L</a:t>
            </a:r>
            <a:r>
              <a:rPr lang="en-US" sz="900" dirty="0"/>
              <a:t> is the London field penetration depth, it relates to the depth where supercurrents develop to screen the external field, </a:t>
            </a:r>
          </a:p>
          <a:p>
            <a:pPr marL="177056" indent="-177056" algn="just">
              <a:spcBef>
                <a:spcPts val="0"/>
              </a:spcBef>
              <a:spcAft>
                <a:spcPts val="0"/>
              </a:spcAft>
              <a:buFont typeface="Arial" panose="020B0604020202020204" pitchFamily="34" charset="0"/>
              <a:buChar char="•"/>
            </a:pPr>
            <a:r>
              <a:rPr lang="en-US" sz="900" dirty="0">
                <a:latin typeface="Symbol" panose="05050102010706020507" pitchFamily="18" charset="2"/>
              </a:rPr>
              <a:t>x</a:t>
            </a:r>
            <a:r>
              <a:rPr lang="en-US" sz="900" dirty="0"/>
              <a:t> is the cooper pair coherence length, Its value at OK is similar to the “size of  a cooper pair”. A high </a:t>
            </a:r>
            <a:r>
              <a:rPr lang="en-US" sz="900" dirty="0">
                <a:latin typeface="Symbol" panose="05050102010706020507" pitchFamily="18" charset="2"/>
              </a:rPr>
              <a:t>x</a:t>
            </a:r>
            <a:r>
              <a:rPr lang="en-US" sz="900" dirty="0"/>
              <a:t> makes one less sensitive to defects*. A small </a:t>
            </a:r>
            <a:r>
              <a:rPr lang="en-US" sz="900" dirty="0">
                <a:latin typeface="Symbol" panose="05050102010706020507" pitchFamily="18" charset="2"/>
              </a:rPr>
              <a:t>x</a:t>
            </a:r>
            <a:r>
              <a:rPr lang="en-US" sz="900" dirty="0"/>
              <a:t>, will on the contrary favor pinning (magnet application). For SRF: </a:t>
            </a:r>
            <a:r>
              <a:rPr lang="en-US" sz="900" dirty="0" err="1"/>
              <a:t>Nb</a:t>
            </a:r>
            <a:r>
              <a:rPr lang="en-US" sz="900" dirty="0"/>
              <a:t> has a very large </a:t>
            </a:r>
            <a:r>
              <a:rPr lang="en-US" sz="900" dirty="0">
                <a:latin typeface="Symbol" panose="05050102010706020507" pitchFamily="18" charset="2"/>
              </a:rPr>
              <a:t>x</a:t>
            </a:r>
            <a:r>
              <a:rPr lang="en-US" sz="900" dirty="0"/>
              <a:t> about 40 nm.</a:t>
            </a:r>
          </a:p>
          <a:p>
            <a:pPr marL="177056" indent="-177056" algn="just">
              <a:spcBef>
                <a:spcPts val="0"/>
              </a:spcBef>
              <a:spcAft>
                <a:spcPts val="0"/>
              </a:spcAft>
              <a:buFont typeface="Arial" panose="020B0604020202020204" pitchFamily="34" charset="0"/>
              <a:buChar char="•"/>
            </a:pPr>
            <a:r>
              <a:rPr lang="en-US" sz="900" dirty="0"/>
              <a:t>ℓ is the mean free path, and is a very important parameter. it can totally modify the properties of a superconductor compared to its theoretical one, and it is used to monitor the properties required for specific applications. We’ll see later that for SRF application one has to trade off </a:t>
            </a:r>
            <a:r>
              <a:rPr lang="en-US" sz="900" i="1" dirty="0"/>
              <a:t>between</a:t>
            </a:r>
            <a:r>
              <a:rPr lang="en-US" sz="900" dirty="0"/>
              <a:t> two opposite requirement for ℓ.</a:t>
            </a:r>
          </a:p>
          <a:p>
            <a:pPr marL="177056" indent="-177056" algn="just">
              <a:spcBef>
                <a:spcPts val="0"/>
              </a:spcBef>
              <a:spcAft>
                <a:spcPts val="0"/>
              </a:spcAft>
              <a:buFont typeface="Arial" panose="020B0604020202020204" pitchFamily="34" charset="0"/>
              <a:buChar char="•"/>
            </a:pPr>
            <a:r>
              <a:rPr lang="en-US" sz="900" dirty="0" err="1">
                <a:latin typeface="Symbol" panose="05050102010706020507" pitchFamily="18" charset="2"/>
              </a:rPr>
              <a:t>r</a:t>
            </a:r>
            <a:r>
              <a:rPr lang="en-US" sz="900" baseline="-25000" dirty="0" err="1"/>
              <a:t>n</a:t>
            </a:r>
            <a:r>
              <a:rPr lang="en-US" sz="900" dirty="0"/>
              <a:t> is the normal conductivity. This parameters tends to announce that only good normal conductors will have low surface resistance when SC, but the situation is more complex than that. </a:t>
            </a:r>
          </a:p>
          <a:p>
            <a:pPr marL="177056" indent="-177056" algn="just">
              <a:spcBef>
                <a:spcPts val="0"/>
              </a:spcBef>
              <a:spcAft>
                <a:spcPts val="0"/>
              </a:spcAft>
              <a:buFont typeface="Arial" panose="020B0604020202020204" pitchFamily="34" charset="0"/>
              <a:buChar char="•"/>
            </a:pPr>
            <a:r>
              <a:rPr lang="en-US" sz="900" dirty="0"/>
              <a:t>The last important parameter is the superconducting gap : </a:t>
            </a:r>
            <a:r>
              <a:rPr lang="en-US" sz="900" dirty="0">
                <a:latin typeface="Symbol" panose="05050102010706020507" pitchFamily="18" charset="2"/>
              </a:rPr>
              <a:t>D</a:t>
            </a:r>
            <a:r>
              <a:rPr lang="en-US" sz="900" dirty="0"/>
              <a:t>, which is related to the transition temperature of the superconductor.  This parameters says that the highest TC the lower the surface resistance</a:t>
            </a:r>
            <a:r>
              <a:rPr lang="en-US" sz="900" dirty="0" smtClean="0"/>
              <a:t>…</a:t>
            </a:r>
          </a:p>
          <a:p>
            <a:pPr marL="177056" indent="-177056" algn="just">
              <a:spcBef>
                <a:spcPts val="0"/>
              </a:spcBef>
              <a:spcAft>
                <a:spcPts val="0"/>
              </a:spcAft>
              <a:buFont typeface="Arial" panose="020B0604020202020204" pitchFamily="34" charset="0"/>
              <a:buChar char="•"/>
            </a:pPr>
            <a:endParaRPr lang="en-US" sz="1050" dirty="0"/>
          </a:p>
          <a:p>
            <a:pPr marL="177056" indent="-177056" algn="just">
              <a:spcBef>
                <a:spcPts val="0"/>
              </a:spcBef>
              <a:spcAft>
                <a:spcPts val="0"/>
              </a:spcAft>
              <a:buFont typeface="Arial" panose="020B0604020202020204" pitchFamily="34" charset="0"/>
              <a:buChar char="•"/>
            </a:pPr>
            <a:endParaRPr lang="en-US" sz="1100" dirty="0" smtClean="0"/>
          </a:p>
          <a:p>
            <a:pPr marL="177056" indent="-177056" algn="just">
              <a:spcBef>
                <a:spcPts val="0"/>
              </a:spcBef>
              <a:spcAft>
                <a:spcPts val="0"/>
              </a:spcAft>
              <a:buFont typeface="Arial" panose="020B0604020202020204" pitchFamily="34" charset="0"/>
              <a:buChar char="•"/>
            </a:pPr>
            <a:endParaRPr lang="en-US" sz="1100" dirty="0" smtClean="0"/>
          </a:p>
          <a:p>
            <a:pPr marL="177056" indent="-177056" algn="just">
              <a:spcBef>
                <a:spcPts val="0"/>
              </a:spcBef>
              <a:spcAft>
                <a:spcPts val="0"/>
              </a:spcAft>
              <a:buFont typeface="Arial" panose="020B0604020202020204" pitchFamily="34" charset="0"/>
              <a:buChar char="•"/>
            </a:pPr>
            <a:endParaRPr lang="en-US" sz="1100" dirty="0"/>
          </a:p>
        </p:txBody>
      </p:sp>
      <p:sp>
        <p:nvSpPr>
          <p:cNvPr id="4" name="Segnaposto numero diapositiva 3"/>
          <p:cNvSpPr>
            <a:spLocks noGrp="1"/>
          </p:cNvSpPr>
          <p:nvPr>
            <p:ph type="sldNum" sz="quarter" idx="10"/>
          </p:nvPr>
        </p:nvSpPr>
        <p:spPr/>
        <p:txBody>
          <a:bodyPr/>
          <a:lstStyle/>
          <a:p>
            <a:fld id="{A45D04DD-430D-467E-BFE9-E3F01DCCA08D}" type="slidenum">
              <a:rPr lang="en-US" smtClean="0"/>
              <a:pPr/>
              <a:t>36</a:t>
            </a:fld>
            <a:endParaRPr lang="en-US" dirty="0"/>
          </a:p>
        </p:txBody>
      </p:sp>
      <p:pic>
        <p:nvPicPr>
          <p:cNvPr id="5" name="Image 4"/>
          <p:cNvPicPr>
            <a:picLocks noChangeAspect="1"/>
          </p:cNvPicPr>
          <p:nvPr/>
        </p:nvPicPr>
        <p:blipFill>
          <a:blip r:embed="rId3"/>
          <a:stretch>
            <a:fillRect/>
          </a:stretch>
        </p:blipFill>
        <p:spPr>
          <a:xfrm>
            <a:off x="4408437" y="6668688"/>
            <a:ext cx="2391906" cy="2536576"/>
          </a:xfrm>
          <a:prstGeom prst="rect">
            <a:avLst/>
          </a:prstGeom>
        </p:spPr>
      </p:pic>
      <p:sp>
        <p:nvSpPr>
          <p:cNvPr id="6" name="ZoneTexte 5"/>
          <p:cNvSpPr txBox="1"/>
          <p:nvPr/>
        </p:nvSpPr>
        <p:spPr>
          <a:xfrm>
            <a:off x="335346" y="6629474"/>
            <a:ext cx="4104456" cy="3416320"/>
          </a:xfrm>
          <a:prstGeom prst="rect">
            <a:avLst/>
          </a:prstGeom>
          <a:noFill/>
        </p:spPr>
        <p:txBody>
          <a:bodyPr wrap="square" rtlCol="0">
            <a:spAutoFit/>
          </a:bodyPr>
          <a:lstStyle/>
          <a:p>
            <a:pPr marL="171450" indent="-171450" algn="just">
              <a:buFont typeface="Arial" panose="020B0604020202020204" pitchFamily="34" charset="0"/>
              <a:buChar char="•"/>
            </a:pPr>
            <a:r>
              <a:rPr lang="en-US" sz="900" u="none" dirty="0"/>
              <a:t>“intuitive description</a:t>
            </a:r>
            <a:r>
              <a:rPr lang="en-US" sz="900" u="none" dirty="0" smtClean="0"/>
              <a:t>”: An </a:t>
            </a:r>
            <a:r>
              <a:rPr lang="en-US" sz="900" u="none" dirty="0"/>
              <a:t>electrical field appears inside the superconductor if the current value changes (and vice versa). The increase in current is not instantaneous because of the mass inertia of the superconducting charge </a:t>
            </a:r>
            <a:r>
              <a:rPr lang="en-US" sz="900" u="none" dirty="0" smtClean="0"/>
              <a:t>carriers, </a:t>
            </a:r>
            <a:r>
              <a:rPr lang="en-US" sz="900" u="none" dirty="0"/>
              <a:t>The screen is thus imperfect and the normal electrons will undergo a force and move dissipatedly. In dynamic mode (AC and / or pulsed), the current is carried by both types of charge carriers and the process is dissipative. The electrical properties of an AC superconductor can be seen as a perfect inductance in parallel with a resistance. </a:t>
            </a:r>
          </a:p>
          <a:p>
            <a:pPr marL="171450" indent="-171450" algn="just">
              <a:buFont typeface="Arial" panose="020B0604020202020204" pitchFamily="34" charset="0"/>
              <a:buChar char="•"/>
            </a:pPr>
            <a:r>
              <a:rPr lang="en-US" sz="900" u="none" dirty="0"/>
              <a:t>Normal electrons at 0 &lt;T &lt;Tc: these are normal electron close to the fermi level in the conduction band, </a:t>
            </a:r>
            <a:r>
              <a:rPr lang="en-US" sz="900" u="none" dirty="0" smtClean="0"/>
              <a:t>issued from </a:t>
            </a:r>
            <a:r>
              <a:rPr lang="en-US" sz="900" u="none" dirty="0"/>
              <a:t>pairs dissociated mainly by thermal activation. Other </a:t>
            </a:r>
            <a:r>
              <a:rPr lang="en-US" sz="900" u="none" dirty="0" smtClean="0"/>
              <a:t>pair breaking effects: </a:t>
            </a:r>
            <a:r>
              <a:rPr lang="en-US" sz="900" u="none" dirty="0"/>
              <a:t>strong current / strong field </a:t>
            </a:r>
            <a:r>
              <a:rPr lang="en-US" sz="900" u="none" dirty="0" smtClean="0"/>
              <a:t>(which </a:t>
            </a:r>
            <a:r>
              <a:rPr lang="en-US" sz="900" u="none" dirty="0"/>
              <a:t>is the case in SRF), presence of magnetic impurities, .... </a:t>
            </a:r>
          </a:p>
          <a:p>
            <a:pPr marL="171450" indent="-171450" algn="just">
              <a:buFont typeface="Arial" panose="020B0604020202020204" pitchFamily="34" charset="0"/>
              <a:buChar char="•"/>
            </a:pPr>
            <a:r>
              <a:rPr lang="en-US" sz="900" u="none" dirty="0"/>
              <a:t>Rem: to describe these "broken" pairs, one sometimes </a:t>
            </a:r>
            <a:r>
              <a:rPr lang="en-US" sz="900" u="none" dirty="0" smtClean="0"/>
              <a:t>use the </a:t>
            </a:r>
            <a:r>
              <a:rPr lang="en-US" sz="900" u="none" dirty="0"/>
              <a:t>term “quasiparticle</a:t>
            </a:r>
            <a:r>
              <a:rPr lang="en-US" sz="900" u="none" dirty="0" smtClean="0"/>
              <a:t>”, which </a:t>
            </a:r>
            <a:r>
              <a:rPr lang="en-US" sz="900" u="none" dirty="0"/>
              <a:t>is also used in band theory in electronics. It is a </a:t>
            </a:r>
            <a:r>
              <a:rPr lang="en-US" sz="900" u="none" dirty="0" smtClean="0"/>
              <a:t>concept </a:t>
            </a:r>
            <a:r>
              <a:rPr lang="en-US" sz="900" u="none" dirty="0"/>
              <a:t>where the particle is described with an effective mass and effective momentum that take into account its interaction with the lattice. Since it is a quantum mechanics </a:t>
            </a:r>
            <a:r>
              <a:rPr lang="en-US" sz="900" u="none" dirty="0" smtClean="0"/>
              <a:t>concept, </a:t>
            </a:r>
            <a:r>
              <a:rPr lang="en-US" sz="900" u="none" dirty="0"/>
              <a:t>the number of particles is not </a:t>
            </a:r>
            <a:r>
              <a:rPr lang="en-US" sz="900" u="none" dirty="0" smtClean="0"/>
              <a:t>set, contrary to e- when considered a classical particles. But basically in SC, quasiparticles refer to normal conducting e-.</a:t>
            </a:r>
            <a:endParaRPr lang="en-US" sz="900" u="none" dirty="0"/>
          </a:p>
          <a:p>
            <a:pPr marL="171450" indent="-171450" algn="just">
              <a:buFont typeface="Arial" panose="020B0604020202020204" pitchFamily="34" charset="0"/>
              <a:buChar char="•"/>
            </a:pPr>
            <a:r>
              <a:rPr lang="en-US" sz="900" u="none" dirty="0"/>
              <a:t>Note: There is a limit frequency in AC (~ 100 GHz) where the photons produced by the electron accelerations (Bremsstrahlung) can excite the super electrons and make them normal (this is related to the IR absorption band; </a:t>
            </a:r>
            <a:r>
              <a:rPr lang="en-US" sz="900" u="none" dirty="0" err="1"/>
              <a:t>cf</a:t>
            </a:r>
            <a:r>
              <a:rPr lang="en-US" sz="900" u="none" dirty="0"/>
              <a:t> Slide #20</a:t>
            </a:r>
            <a:r>
              <a:rPr lang="en-US" sz="900" u="none" dirty="0" smtClean="0"/>
              <a:t>).</a:t>
            </a:r>
            <a:endParaRPr lang="en-US" sz="900" u="none" dirty="0"/>
          </a:p>
        </p:txBody>
      </p:sp>
      <p:sp>
        <p:nvSpPr>
          <p:cNvPr id="7" name="ZoneTexte 6"/>
          <p:cNvSpPr txBox="1"/>
          <p:nvPr/>
        </p:nvSpPr>
        <p:spPr>
          <a:xfrm>
            <a:off x="4023837" y="9205264"/>
            <a:ext cx="3078639" cy="1061829"/>
          </a:xfrm>
          <a:prstGeom prst="rect">
            <a:avLst/>
          </a:prstGeom>
          <a:noFill/>
        </p:spPr>
        <p:txBody>
          <a:bodyPr wrap="square" rtlCol="0">
            <a:spAutoFit/>
          </a:bodyPr>
          <a:lstStyle/>
          <a:p>
            <a:pPr marL="450850" lvl="1" indent="-87313" algn="just">
              <a:buFont typeface="Arial" panose="020B0604020202020204" pitchFamily="34" charset="0"/>
              <a:buChar char="•"/>
            </a:pPr>
            <a:r>
              <a:rPr lang="en-US" sz="900" i="1" u="none" dirty="0"/>
              <a:t>For a normal conductor real part and imaginary part of the surface impedance are equal</a:t>
            </a:r>
          </a:p>
          <a:p>
            <a:pPr marL="450850" lvl="1" indent="-87313" algn="just">
              <a:buFont typeface="Arial" panose="020B0604020202020204" pitchFamily="34" charset="0"/>
              <a:buChar char="•"/>
            </a:pPr>
            <a:r>
              <a:rPr lang="en-US" sz="900" i="1" u="none" dirty="0"/>
              <a:t>For a superconductor the imaginary part can be 1000 times higher than the real part</a:t>
            </a:r>
          </a:p>
          <a:p>
            <a:pPr marL="177056" indent="-177056" algn="just">
              <a:spcBef>
                <a:spcPts val="0"/>
              </a:spcBef>
              <a:spcAft>
                <a:spcPts val="0"/>
              </a:spcAft>
              <a:buFont typeface="Arial" panose="020B0604020202020204" pitchFamily="34" charset="0"/>
              <a:buChar char="•"/>
            </a:pPr>
            <a:endParaRPr lang="en-US" sz="900" i="1" u="none" dirty="0"/>
          </a:p>
          <a:p>
            <a:pPr marL="177056" indent="-177056" algn="just">
              <a:spcBef>
                <a:spcPts val="0"/>
              </a:spcBef>
              <a:spcAft>
                <a:spcPts val="0"/>
              </a:spcAft>
              <a:buFont typeface="Arial" panose="020B0604020202020204" pitchFamily="34" charset="0"/>
              <a:buChar char="•"/>
            </a:pPr>
            <a:endParaRPr lang="en-US" sz="900" i="1" u="none" dirty="0"/>
          </a:p>
          <a:p>
            <a:endParaRPr lang="en-US" sz="900" i="1" u="none" dirty="0"/>
          </a:p>
        </p:txBody>
      </p:sp>
      <p:sp>
        <p:nvSpPr>
          <p:cNvPr id="8" name="ZoneTexte 7"/>
          <p:cNvSpPr txBox="1"/>
          <p:nvPr/>
        </p:nvSpPr>
        <p:spPr>
          <a:xfrm>
            <a:off x="4361021" y="8983965"/>
            <a:ext cx="2741456" cy="200055"/>
          </a:xfrm>
          <a:prstGeom prst="rect">
            <a:avLst/>
          </a:prstGeom>
          <a:noFill/>
        </p:spPr>
        <p:txBody>
          <a:bodyPr wrap="none" rtlCol="0">
            <a:spAutoFit/>
          </a:bodyPr>
          <a:lstStyle/>
          <a:p>
            <a:r>
              <a:rPr lang="en-US" sz="700" u="none" dirty="0">
                <a:solidFill>
                  <a:srgbClr val="0000CC"/>
                </a:solidFill>
              </a:rPr>
              <a:t>Ref Saito: </a:t>
            </a:r>
            <a:r>
              <a:rPr lang="en-US" sz="700" dirty="0">
                <a:solidFill>
                  <a:srgbClr val="0000CC"/>
                </a:solidFill>
              </a:rPr>
              <a:t>https://accelconf.web.cern.ch/srf99/papers/tup031.pdf</a:t>
            </a:r>
          </a:p>
        </p:txBody>
      </p:sp>
    </p:spTree>
    <p:extLst>
      <p:ext uri="{BB962C8B-B14F-4D97-AF65-F5344CB8AC3E}">
        <p14:creationId xmlns:p14="http://schemas.microsoft.com/office/powerpoint/2010/main" val="19888770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100" dirty="0"/>
              <a:t>Flux trapped during cooldown : </a:t>
            </a:r>
          </a:p>
          <a:p>
            <a:pPr marL="177056" indent="-177056">
              <a:buFont typeface="Arial" panose="020B0604020202020204" pitchFamily="34" charset="0"/>
              <a:buChar char="•"/>
            </a:pPr>
            <a:r>
              <a:rPr lang="en-US" sz="1100" dirty="0"/>
              <a:t>importance of the </a:t>
            </a:r>
            <a:r>
              <a:rPr lang="en-US" sz="1100" dirty="0" err="1"/>
              <a:t>Nb</a:t>
            </a:r>
            <a:r>
              <a:rPr lang="en-US" sz="1100" dirty="0"/>
              <a:t> preparation: recrystallization, surface treatments</a:t>
            </a:r>
          </a:p>
          <a:p>
            <a:pPr marL="177056" indent="-177056">
              <a:buFont typeface="Arial" panose="020B0604020202020204" pitchFamily="34" charset="0"/>
              <a:buChar char="•"/>
            </a:pPr>
            <a:r>
              <a:rPr lang="en-US" sz="1100" dirty="0"/>
              <a:t>Active (coils) and passive (ferrite screens)  shielding: protection against earth magnetic field. NB conductive ferrite efficiency depends on temperature =&gt; optimization needs to be done</a:t>
            </a:r>
          </a:p>
          <a:p>
            <a:pPr marL="177056" indent="-177056">
              <a:buFont typeface="Arial" panose="020B0604020202020204" pitchFamily="34" charset="0"/>
              <a:buChar char="•"/>
            </a:pPr>
            <a:r>
              <a:rPr lang="en-US" sz="1100" dirty="0"/>
              <a:t>Cooling procedure : opposite requirements:</a:t>
            </a:r>
          </a:p>
          <a:p>
            <a:pPr marL="649207" lvl="1" indent="-177056">
              <a:buFont typeface="Arial" panose="020B0604020202020204" pitchFamily="34" charset="0"/>
              <a:buChar char="•"/>
            </a:pPr>
            <a:r>
              <a:rPr lang="en-US" sz="1100" dirty="0"/>
              <a:t>On naked cavities : fast cooldown helps to “drag” the field lines and favor their expulsion at the Tc transition.</a:t>
            </a:r>
          </a:p>
          <a:p>
            <a:pPr marL="649207" lvl="1" indent="-177056">
              <a:buFont typeface="Arial" panose="020B0604020202020204" pitchFamily="34" charset="0"/>
              <a:buChar char="•"/>
            </a:pPr>
            <a:r>
              <a:rPr lang="en-US" sz="1100" dirty="0"/>
              <a:t>Equipped cavities, with e.g. Titanium He vessel : high risk of thermo-current generating flux lines if there is temperature distribution =&gt; slow cooldown</a:t>
            </a:r>
          </a:p>
          <a:p>
            <a:pPr marL="649207" lvl="1" indent="-177056">
              <a:buFont typeface="Arial" panose="020B0604020202020204" pitchFamily="34" charset="0"/>
              <a:buChar char="•"/>
            </a:pPr>
            <a:r>
              <a:rPr lang="en-US" sz="1100" dirty="0"/>
              <a:t>Needs some tinkering in each lab</a:t>
            </a:r>
          </a:p>
          <a:p>
            <a:pPr marL="177056" indent="-177056">
              <a:buFont typeface="Arial" panose="020B0604020202020204" pitchFamily="34" charset="0"/>
              <a:buChar char="•"/>
            </a:pPr>
            <a:r>
              <a:rPr lang="en-US" sz="1100" dirty="0"/>
              <a:t>Natural oxide on the surface = protection (diffusion barrier), but also big impact on surface properties.</a:t>
            </a:r>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37</a:t>
            </a:fld>
            <a:endParaRPr lang="fr-FR" dirty="0"/>
          </a:p>
        </p:txBody>
      </p:sp>
      <p:pic>
        <p:nvPicPr>
          <p:cNvPr id="20" name="Image 19"/>
          <p:cNvPicPr>
            <a:picLocks noChangeAspect="1"/>
          </p:cNvPicPr>
          <p:nvPr/>
        </p:nvPicPr>
        <p:blipFill>
          <a:blip r:embed="rId3"/>
          <a:stretch>
            <a:fillRect/>
          </a:stretch>
        </p:blipFill>
        <p:spPr>
          <a:xfrm>
            <a:off x="356427" y="7440792"/>
            <a:ext cx="3116955" cy="2231900"/>
          </a:xfrm>
          <a:prstGeom prst="rect">
            <a:avLst/>
          </a:prstGeom>
        </p:spPr>
      </p:pic>
      <p:sp>
        <p:nvSpPr>
          <p:cNvPr id="21" name="Rectangle 20"/>
          <p:cNvSpPr/>
          <p:nvPr/>
        </p:nvSpPr>
        <p:spPr>
          <a:xfrm>
            <a:off x="3473384" y="7274812"/>
            <a:ext cx="3629093" cy="2543715"/>
          </a:xfrm>
          <a:prstGeom prst="rect">
            <a:avLst/>
          </a:prstGeom>
        </p:spPr>
        <p:txBody>
          <a:bodyPr wrap="square" lIns="94430" tIns="47215" rIns="94430" bIns="47215">
            <a:spAutoFit/>
          </a:bodyPr>
          <a:lstStyle/>
          <a:p>
            <a:pPr marL="185254" lvl="1" indent="-185254">
              <a:lnSpc>
                <a:spcPct val="114000"/>
              </a:lnSpc>
              <a:buSzPct val="90000"/>
              <a:buBlip>
                <a:blip r:embed="rId4"/>
              </a:buBlip>
            </a:pPr>
            <a:r>
              <a:rPr lang="en-US" sz="1000" b="1" u="none" dirty="0">
                <a:latin typeface="Arial Narrow" pitchFamily="34" charset="0"/>
              </a:rPr>
              <a:t>Surface</a:t>
            </a:r>
            <a:endParaRPr lang="en-US" sz="900" u="none" dirty="0">
              <a:solidFill>
                <a:srgbClr val="666666"/>
              </a:solidFill>
              <a:latin typeface="Arial"/>
            </a:endParaRPr>
          </a:p>
          <a:p>
            <a:pPr marL="373786" lvl="3" indent="-245912">
              <a:lnSpc>
                <a:spcPct val="114000"/>
              </a:lnSpc>
              <a:buClr>
                <a:srgbClr val="666666"/>
              </a:buClr>
              <a:buSzPct val="36000"/>
              <a:buBlip>
                <a:blip r:embed="rId5"/>
              </a:buBlip>
            </a:pPr>
            <a:r>
              <a:rPr lang="en-US" sz="900" u="none" dirty="0">
                <a:solidFill>
                  <a:srgbClr val="666666"/>
                </a:solidFill>
              </a:rPr>
              <a:t>oxide, contamination, dust particles</a:t>
            </a:r>
          </a:p>
          <a:p>
            <a:pPr marL="373786" lvl="3" indent="-245912">
              <a:lnSpc>
                <a:spcPct val="114000"/>
              </a:lnSpc>
              <a:buClr>
                <a:srgbClr val="666666"/>
              </a:buClr>
              <a:buSzPct val="36000"/>
              <a:buBlip>
                <a:blip r:embed="rId5"/>
              </a:buBlip>
            </a:pPr>
            <a:r>
              <a:rPr lang="en-US" sz="900" u="none" dirty="0">
                <a:solidFill>
                  <a:srgbClr val="666666"/>
                </a:solidFill>
              </a:rPr>
              <a:t>roughness</a:t>
            </a:r>
          </a:p>
          <a:p>
            <a:pPr marL="185254" lvl="1" indent="-185254">
              <a:lnSpc>
                <a:spcPct val="114000"/>
              </a:lnSpc>
              <a:buSzPct val="90000"/>
              <a:buBlip>
                <a:blip r:embed="rId4"/>
              </a:buBlip>
            </a:pPr>
            <a:r>
              <a:rPr lang="en-US" sz="1000" b="1" u="none" dirty="0">
                <a:latin typeface="Arial Narrow" pitchFamily="34" charset="0"/>
              </a:rPr>
              <a:t>Oxide</a:t>
            </a:r>
            <a:endParaRPr lang="en-US" sz="900" u="none" dirty="0">
              <a:solidFill>
                <a:srgbClr val="666666"/>
              </a:solidFill>
              <a:latin typeface="Arial"/>
            </a:endParaRPr>
          </a:p>
          <a:p>
            <a:pPr marL="373786" lvl="3" indent="-245912">
              <a:lnSpc>
                <a:spcPct val="114000"/>
              </a:lnSpc>
              <a:buClr>
                <a:srgbClr val="666666"/>
              </a:buClr>
              <a:buSzPct val="36000"/>
              <a:buBlip>
                <a:blip r:embed="rId5"/>
              </a:buBlip>
            </a:pPr>
            <a:r>
              <a:rPr lang="en-US" sz="900" u="none" dirty="0">
                <a:solidFill>
                  <a:srgbClr val="666666"/>
                </a:solidFill>
              </a:rPr>
              <a:t>thickness~ 5nm, depends on orientation and previous process</a:t>
            </a:r>
          </a:p>
          <a:p>
            <a:pPr marL="373786" lvl="3" indent="-245912">
              <a:lnSpc>
                <a:spcPct val="114000"/>
              </a:lnSpc>
              <a:buClr>
                <a:srgbClr val="666666"/>
              </a:buClr>
              <a:buSzPct val="36000"/>
              <a:buBlip>
                <a:blip r:embed="rId5"/>
              </a:buBlip>
            </a:pPr>
            <a:r>
              <a:rPr lang="en-US" sz="900" u="none" dirty="0">
                <a:solidFill>
                  <a:srgbClr val="666666"/>
                </a:solidFill>
              </a:rPr>
              <a:t>mainly Nb</a:t>
            </a:r>
            <a:r>
              <a:rPr lang="en-US" sz="900" u="none" baseline="-25000" dirty="0">
                <a:solidFill>
                  <a:srgbClr val="666666"/>
                </a:solidFill>
              </a:rPr>
              <a:t>2</a:t>
            </a:r>
            <a:r>
              <a:rPr lang="en-US" sz="900" u="none" dirty="0">
                <a:solidFill>
                  <a:srgbClr val="666666"/>
                </a:solidFill>
              </a:rPr>
              <a:t>O</a:t>
            </a:r>
            <a:r>
              <a:rPr lang="en-US" sz="900" u="none" baseline="-25000" dirty="0">
                <a:solidFill>
                  <a:srgbClr val="666666"/>
                </a:solidFill>
              </a:rPr>
              <a:t>5-x</a:t>
            </a:r>
            <a:r>
              <a:rPr lang="en-US" sz="900" u="none" dirty="0">
                <a:solidFill>
                  <a:srgbClr val="666666"/>
                </a:solidFill>
              </a:rPr>
              <a:t>, with ppb impurities content (</a:t>
            </a:r>
            <a:r>
              <a:rPr lang="en-US" sz="900" u="none" dirty="0" err="1">
                <a:solidFill>
                  <a:srgbClr val="666666"/>
                </a:solidFill>
              </a:rPr>
              <a:t>PO</a:t>
            </a:r>
            <a:r>
              <a:rPr lang="en-US" sz="900" u="none" baseline="-25000" dirty="0" err="1">
                <a:solidFill>
                  <a:srgbClr val="666666"/>
                </a:solidFill>
              </a:rPr>
              <a:t>x</a:t>
            </a:r>
            <a:r>
              <a:rPr lang="en-US" sz="900" u="none" dirty="0">
                <a:solidFill>
                  <a:srgbClr val="666666"/>
                </a:solidFill>
              </a:rPr>
              <a:t>, </a:t>
            </a:r>
            <a:r>
              <a:rPr lang="en-US" sz="900" u="none" dirty="0" err="1">
                <a:solidFill>
                  <a:srgbClr val="666666"/>
                </a:solidFill>
              </a:rPr>
              <a:t>SO</a:t>
            </a:r>
            <a:r>
              <a:rPr lang="en-US" sz="900" u="none" baseline="-25000" dirty="0" err="1">
                <a:solidFill>
                  <a:srgbClr val="666666"/>
                </a:solidFill>
              </a:rPr>
              <a:t>x</a:t>
            </a:r>
            <a:r>
              <a:rPr lang="en-US" sz="900" u="none" dirty="0">
                <a:solidFill>
                  <a:srgbClr val="666666"/>
                </a:solidFill>
              </a:rPr>
              <a:t>…)</a:t>
            </a:r>
          </a:p>
          <a:p>
            <a:pPr marL="373786" lvl="3" indent="-245912" defTabSz="368868">
              <a:lnSpc>
                <a:spcPct val="114000"/>
              </a:lnSpc>
              <a:buClr>
                <a:srgbClr val="666666"/>
              </a:buClr>
              <a:buSzPct val="36000"/>
              <a:buBlip>
                <a:blip r:embed="rId5"/>
              </a:buBlip>
            </a:pPr>
            <a:r>
              <a:rPr lang="en-US" sz="900" u="none" dirty="0">
                <a:solidFill>
                  <a:srgbClr val="666666"/>
                </a:solidFill>
              </a:rPr>
              <a:t>one layer </a:t>
            </a:r>
            <a:r>
              <a:rPr lang="en-US" sz="900" u="none" dirty="0" err="1">
                <a:solidFill>
                  <a:srgbClr val="666666"/>
                </a:solidFill>
              </a:rPr>
              <a:t>NbO</a:t>
            </a:r>
            <a:r>
              <a:rPr lang="en-US" sz="900" u="none" dirty="0">
                <a:solidFill>
                  <a:srgbClr val="666666"/>
                </a:solidFill>
              </a:rPr>
              <a:t> @ interface (metallic)</a:t>
            </a:r>
          </a:p>
          <a:p>
            <a:pPr marL="373786" lvl="3" indent="-245912" defTabSz="368868">
              <a:lnSpc>
                <a:spcPct val="114000"/>
              </a:lnSpc>
              <a:buClr>
                <a:srgbClr val="666666"/>
              </a:buClr>
              <a:buSzPct val="36000"/>
              <a:buBlip>
                <a:blip r:embed="rId5"/>
              </a:buBlip>
            </a:pPr>
            <a:r>
              <a:rPr lang="en-US" sz="900" u="none" dirty="0">
                <a:solidFill>
                  <a:srgbClr val="666666"/>
                </a:solidFill>
              </a:rPr>
              <a:t>decomposes into </a:t>
            </a:r>
            <a:r>
              <a:rPr lang="en-US" sz="900" u="none" dirty="0" err="1">
                <a:solidFill>
                  <a:srgbClr val="666666"/>
                </a:solidFill>
              </a:rPr>
              <a:t>suboxides</a:t>
            </a:r>
            <a:r>
              <a:rPr lang="en-US" sz="900" u="none" dirty="0">
                <a:solidFill>
                  <a:srgbClr val="666666"/>
                </a:solidFill>
              </a:rPr>
              <a:t> upon baking (UHV)</a:t>
            </a:r>
          </a:p>
          <a:p>
            <a:pPr marL="185254" lvl="1" indent="-185254">
              <a:lnSpc>
                <a:spcPct val="114000"/>
              </a:lnSpc>
              <a:buSzPct val="90000"/>
              <a:buBlip>
                <a:blip r:embed="rId4"/>
              </a:buBlip>
            </a:pPr>
            <a:r>
              <a:rPr lang="en-US" sz="1000" b="1" u="none" dirty="0">
                <a:latin typeface="Arial Narrow" pitchFamily="34" charset="0"/>
              </a:rPr>
              <a:t>First 10 nm of </a:t>
            </a:r>
            <a:r>
              <a:rPr lang="en-US" sz="1000" b="1" u="none" dirty="0" err="1">
                <a:latin typeface="Arial Narrow" pitchFamily="34" charset="0"/>
              </a:rPr>
              <a:t>Nb</a:t>
            </a:r>
            <a:endParaRPr lang="en-US" sz="900" u="none" dirty="0">
              <a:solidFill>
                <a:srgbClr val="666666"/>
              </a:solidFill>
              <a:latin typeface="Arial"/>
            </a:endParaRPr>
          </a:p>
          <a:p>
            <a:pPr marL="373786" lvl="3" indent="-245912">
              <a:lnSpc>
                <a:spcPct val="114000"/>
              </a:lnSpc>
              <a:buClr>
                <a:srgbClr val="666666"/>
              </a:buClr>
              <a:buSzPct val="36000"/>
              <a:buBlip>
                <a:blip r:embed="rId5"/>
              </a:buBlip>
            </a:pPr>
            <a:r>
              <a:rPr lang="en-US" sz="900" u="none" dirty="0">
                <a:solidFill>
                  <a:srgbClr val="666666"/>
                </a:solidFill>
              </a:rPr>
              <a:t>distorted (lattice mismatch)</a:t>
            </a:r>
          </a:p>
          <a:p>
            <a:pPr marL="373786" lvl="3" indent="-245912">
              <a:lnSpc>
                <a:spcPct val="114000"/>
              </a:lnSpc>
              <a:buClr>
                <a:srgbClr val="666666"/>
              </a:buClr>
              <a:buSzPct val="36000"/>
              <a:buBlip>
                <a:blip r:embed="rId5"/>
              </a:buBlip>
            </a:pPr>
            <a:r>
              <a:rPr lang="en-US" sz="900" u="none" dirty="0">
                <a:solidFill>
                  <a:srgbClr val="666666"/>
                </a:solidFill>
              </a:rPr>
              <a:t>a lot of interstitial atoms. Mainly H, O (1 At% to 10s of At%), also F, C, P… i.e.  surface segregation &amp; </a:t>
            </a:r>
            <a:r>
              <a:rPr lang="en-US" sz="900" u="none" dirty="0" err="1">
                <a:solidFill>
                  <a:srgbClr val="666666"/>
                </a:solidFill>
              </a:rPr>
              <a:t>chem</a:t>
            </a:r>
            <a:r>
              <a:rPr lang="en-US" sz="900" u="none" dirty="0">
                <a:solidFill>
                  <a:srgbClr val="666666"/>
                </a:solidFill>
              </a:rPr>
              <a:t> residue</a:t>
            </a:r>
          </a:p>
          <a:p>
            <a:pPr marL="373786" lvl="3" indent="-245912">
              <a:lnSpc>
                <a:spcPct val="114000"/>
              </a:lnSpc>
              <a:buClr>
                <a:srgbClr val="666666"/>
              </a:buClr>
              <a:buSzPct val="36000"/>
              <a:buBlip>
                <a:blip r:embed="rId5"/>
              </a:buBlip>
            </a:pPr>
            <a:r>
              <a:rPr lang="en-US" sz="900" u="none" dirty="0">
                <a:solidFill>
                  <a:srgbClr val="666666"/>
                </a:solidFill>
              </a:rPr>
              <a:t>higher impurity content for EP (O, C) !</a:t>
            </a:r>
          </a:p>
          <a:p>
            <a:pPr defTabSz="368868">
              <a:lnSpc>
                <a:spcPct val="114000"/>
              </a:lnSpc>
              <a:spcBef>
                <a:spcPct val="20000"/>
              </a:spcBef>
              <a:buSzPct val="90000"/>
            </a:pPr>
            <a:endParaRPr lang="en-US" sz="900" u="none" dirty="0">
              <a:latin typeface="Arial Narrow" pitchFamily="34" charset="0"/>
            </a:endParaRPr>
          </a:p>
        </p:txBody>
      </p:sp>
    </p:spTree>
    <p:extLst>
      <p:ext uri="{BB962C8B-B14F-4D97-AF65-F5344CB8AC3E}">
        <p14:creationId xmlns:p14="http://schemas.microsoft.com/office/powerpoint/2010/main" val="1262086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u="none" dirty="0" smtClean="0">
                <a:solidFill>
                  <a:prstClr val="black"/>
                </a:solidFill>
                <a:latin typeface="Arial"/>
                <a:cs typeface="+mn-cs"/>
              </a:rPr>
              <a:t>The performances of a huge machine like an accelerator can be affected by the distribution of impurities on a few atomic layers </a:t>
            </a:r>
            <a:r>
              <a:rPr lang="en-US" sz="1200" u="none" dirty="0" smtClean="0">
                <a:solidFill>
                  <a:prstClr val="black"/>
                </a:solidFill>
                <a:latin typeface="Arial"/>
                <a:cs typeface="+mn-cs"/>
                <a:sym typeface="Wingdings" panose="05000000000000000000" pitchFamily="2" charset="2"/>
              </a:rPr>
              <a:t>.</a:t>
            </a:r>
            <a:endParaRPr lang="en-US" sz="1200" u="none" dirty="0" smtClean="0">
              <a:solidFill>
                <a:prstClr val="black"/>
              </a:solidFill>
              <a:latin typeface="Arial"/>
              <a:cs typeface="+mn-cs"/>
            </a:endParaRPr>
          </a:p>
          <a:p>
            <a:r>
              <a:rPr lang="en-US" dirty="0" smtClean="0"/>
              <a:t>So if you build an accelerator, better to keep some material experts around and ask them what could go wrong before starting : let them help to define the specifications,</a:t>
            </a:r>
            <a:r>
              <a:rPr lang="en-US" baseline="0" dirty="0" smtClean="0"/>
              <a:t> follow up, post-processing of the SC material.</a:t>
            </a:r>
            <a:endParaRPr lang="en-US" dirty="0"/>
          </a:p>
        </p:txBody>
      </p:sp>
      <p:sp>
        <p:nvSpPr>
          <p:cNvPr id="4" name="Segnaposto numero diapositiva 3"/>
          <p:cNvSpPr>
            <a:spLocks noGrp="1"/>
          </p:cNvSpPr>
          <p:nvPr>
            <p:ph type="sldNum" sz="quarter" idx="10"/>
          </p:nvPr>
        </p:nvSpPr>
        <p:spPr/>
        <p:txBody>
          <a:bodyPr/>
          <a:lstStyle/>
          <a:p>
            <a:fld id="{A45D04DD-430D-467E-BFE9-E3F01DCCA08D}" type="slidenum">
              <a:rPr lang="en-US" smtClean="0"/>
              <a:pPr/>
              <a:t>38</a:t>
            </a:fld>
            <a:endParaRPr lang="en-US"/>
          </a:p>
        </p:txBody>
      </p:sp>
      <p:pic>
        <p:nvPicPr>
          <p:cNvPr id="5" name="Image 4"/>
          <p:cNvPicPr>
            <a:picLocks noChangeAspect="1"/>
          </p:cNvPicPr>
          <p:nvPr/>
        </p:nvPicPr>
        <p:blipFill>
          <a:blip r:embed="rId3"/>
          <a:stretch>
            <a:fillRect/>
          </a:stretch>
        </p:blipFill>
        <p:spPr>
          <a:xfrm>
            <a:off x="707827" y="6629474"/>
            <a:ext cx="5400873" cy="2448267"/>
          </a:xfrm>
          <a:prstGeom prst="rect">
            <a:avLst/>
          </a:prstGeom>
        </p:spPr>
      </p:pic>
    </p:spTree>
    <p:extLst>
      <p:ext uri="{BB962C8B-B14F-4D97-AF65-F5344CB8AC3E}">
        <p14:creationId xmlns:p14="http://schemas.microsoft.com/office/powerpoint/2010/main" val="31130589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39</a:t>
            </a:fld>
            <a:endParaRPr lang="fr-FR"/>
          </a:p>
        </p:txBody>
      </p:sp>
    </p:spTree>
    <p:extLst>
      <p:ext uri="{BB962C8B-B14F-4D97-AF65-F5344CB8AC3E}">
        <p14:creationId xmlns:p14="http://schemas.microsoft.com/office/powerpoint/2010/main" val="2992507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a:t>Images from top to bottom: focusing quadrupoles LHC in </a:t>
            </a:r>
            <a:r>
              <a:rPr lang="en-US" dirty="0" err="1"/>
              <a:t>NbTi</a:t>
            </a:r>
            <a:r>
              <a:rPr lang="en-US" dirty="0"/>
              <a:t>, </a:t>
            </a:r>
            <a:r>
              <a:rPr lang="en-US" dirty="0" err="1"/>
              <a:t>NbTi</a:t>
            </a:r>
            <a:r>
              <a:rPr lang="en-US" dirty="0"/>
              <a:t> Atlas detector magnets, 9-cell cavity for </a:t>
            </a:r>
            <a:r>
              <a:rPr lang="en-US" dirty="0" err="1"/>
              <a:t>Nb</a:t>
            </a:r>
            <a:r>
              <a:rPr lang="en-US" dirty="0"/>
              <a:t> electrons (ILC, XFEL), </a:t>
            </a:r>
            <a:r>
              <a:rPr lang="en-US" dirty="0" err="1"/>
              <a:t>NbTi</a:t>
            </a:r>
            <a:r>
              <a:rPr lang="en-US" dirty="0"/>
              <a:t> W7X </a:t>
            </a:r>
            <a:r>
              <a:rPr lang="en-US" dirty="0" err="1"/>
              <a:t>stellator</a:t>
            </a:r>
            <a:r>
              <a:rPr lang="en-US" dirty="0"/>
              <a:t> coils, </a:t>
            </a:r>
            <a:r>
              <a:rPr lang="en-US" dirty="0" err="1"/>
              <a:t>NbSi</a:t>
            </a:r>
            <a:r>
              <a:rPr lang="en-US" dirty="0"/>
              <a:t> bolometer networks (SQUIDS, Application to spatial IR detection), single photon </a:t>
            </a:r>
            <a:r>
              <a:rPr lang="en-US" dirty="0" err="1"/>
              <a:t>NbN</a:t>
            </a:r>
            <a:r>
              <a:rPr lang="en-US" dirty="0"/>
              <a:t> detectors. </a:t>
            </a:r>
          </a:p>
          <a:p>
            <a:endParaRPr lang="en-US" dirty="0"/>
          </a:p>
          <a:p>
            <a:r>
              <a:rPr lang="en-US" dirty="0"/>
              <a:t>Electrical engineering: transport, storage, energy conversion. There exist already SC current limiters, transmission lines, and coming soon: transformers and motors. Should allow enormous reductions in losses (Electricity transmission now generates significant energy losses by Joule effect.) For the electricity transmission network in France, these losses are estimated on average at 2.5% of the Consumption, </a:t>
            </a:r>
            <a:r>
              <a:rPr lang="en-US" dirty="0" err="1"/>
              <a:t>ie</a:t>
            </a:r>
            <a:r>
              <a:rPr lang="en-US" dirty="0"/>
              <a:t> 11.5 </a:t>
            </a:r>
            <a:r>
              <a:rPr lang="en-US" dirty="0" err="1"/>
              <a:t>TWh</a:t>
            </a:r>
            <a:r>
              <a:rPr lang="en-US" dirty="0"/>
              <a:t> per year) Main difficulty: manufacture of HTC SC cables (liquid nitrogen cooled) in long length (because HTC  SC are ceramic)</a:t>
            </a:r>
            <a:endParaRPr lang="fr-FR" baseline="0" dirty="0" smtClean="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a:t>
            </a:fld>
            <a:endParaRPr lang="fr-FR"/>
          </a:p>
        </p:txBody>
      </p:sp>
    </p:spTree>
    <p:extLst>
      <p:ext uri="{BB962C8B-B14F-4D97-AF65-F5344CB8AC3E}">
        <p14:creationId xmlns:p14="http://schemas.microsoft.com/office/powerpoint/2010/main" val="758352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a:t>DC SC : gain in weight, and in volume (even accounting the cryostats). </a:t>
            </a:r>
          </a:p>
          <a:p>
            <a:r>
              <a:rPr lang="en-US" dirty="0"/>
              <a:t>No loss, all the energy consumed is used to cooldown.</a:t>
            </a:r>
            <a:endParaRPr lang="fr-FR" baseline="0" dirty="0" smtClean="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5</a:t>
            </a:fld>
            <a:endParaRPr lang="fr-FR"/>
          </a:p>
        </p:txBody>
      </p:sp>
    </p:spTree>
    <p:extLst>
      <p:ext uri="{BB962C8B-B14F-4D97-AF65-F5344CB8AC3E}">
        <p14:creationId xmlns:p14="http://schemas.microsoft.com/office/powerpoint/2010/main" val="758352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Data in table : translation from http://formation.in2p3.fr/accelerateurs16/biarrotte_cavites2014.pdf </a:t>
            </a:r>
          </a:p>
          <a:p>
            <a:r>
              <a:rPr lang="en-US" dirty="0" smtClean="0"/>
              <a:t>SC </a:t>
            </a:r>
            <a:r>
              <a:rPr lang="en-US" dirty="0"/>
              <a:t>advantages more complicated in RF: </a:t>
            </a:r>
          </a:p>
          <a:p>
            <a:r>
              <a:rPr lang="en-US" dirty="0"/>
              <a:t>SC much better at high duty cycle, but copper can go to very  high fields with very low duty cycle. </a:t>
            </a:r>
          </a:p>
          <a:p>
            <a:r>
              <a:rPr lang="en-US" dirty="0"/>
              <a:t>Another </a:t>
            </a:r>
            <a:r>
              <a:rPr lang="en-US" dirty="0" smtClean="0"/>
              <a:t>advantage of SC </a:t>
            </a:r>
            <a:r>
              <a:rPr lang="en-US" dirty="0"/>
              <a:t>is: </a:t>
            </a:r>
          </a:p>
          <a:p>
            <a:r>
              <a:rPr lang="en-US" dirty="0"/>
              <a:t>	• Low frequencies can be used: </a:t>
            </a:r>
          </a:p>
          <a:p>
            <a:r>
              <a:rPr lang="en-US" dirty="0"/>
              <a:t>	• design: cavity openings larger =&gt; lower impedance =&gt; reduced wake field =&gt; better emittance, </a:t>
            </a:r>
          </a:p>
          <a:p>
            <a:r>
              <a:rPr lang="en-US" dirty="0"/>
              <a:t>	• in addition, </a:t>
            </a:r>
            <a:r>
              <a:rPr lang="en-US" dirty="0" smtClean="0"/>
              <a:t>alignment:</a:t>
            </a:r>
            <a:r>
              <a:rPr lang="en-US" baseline="0" dirty="0" smtClean="0"/>
              <a:t> </a:t>
            </a:r>
            <a:r>
              <a:rPr lang="en-US" dirty="0" smtClean="0"/>
              <a:t>easy </a:t>
            </a:r>
            <a:r>
              <a:rPr lang="en-US" dirty="0"/>
              <a:t>with large openings (machines of several km) </a:t>
            </a:r>
          </a:p>
          <a:p>
            <a:r>
              <a:rPr lang="en-US" dirty="0"/>
              <a:t>One gains on the </a:t>
            </a:r>
            <a:r>
              <a:rPr lang="en-US" dirty="0" smtClean="0"/>
              <a:t>surface and wake </a:t>
            </a:r>
            <a:r>
              <a:rPr lang="en-US" dirty="0"/>
              <a:t>field resistance (a factor 100 000), but one loses on the cryogenic efficiency (Carnot yield ~ 0,15%, to be multiplied by a technical yield). </a:t>
            </a:r>
          </a:p>
          <a:p>
            <a:r>
              <a:rPr lang="en-US" dirty="0"/>
              <a:t>Plug power gain: between 2 and 500 times better with SC according to the applications</a:t>
            </a:r>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6</a:t>
            </a:fld>
            <a:endParaRPr lang="fr-FR"/>
          </a:p>
        </p:txBody>
      </p:sp>
    </p:spTree>
    <p:extLst>
      <p:ext uri="{BB962C8B-B14F-4D97-AF65-F5344CB8AC3E}">
        <p14:creationId xmlns:p14="http://schemas.microsoft.com/office/powerpoint/2010/main" val="758352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en-US" dirty="0"/>
              <a:t>For copper cavities, power dissipation is a huge constraint (most of the power transforms into heat instead of increasing beam energy)</a:t>
            </a:r>
          </a:p>
          <a:p>
            <a:pPr marL="649207" lvl="1" indent="-177056">
              <a:buFont typeface="Arial" panose="020B0604020202020204" pitchFamily="34" charset="0"/>
              <a:buChar char="•"/>
            </a:pPr>
            <a:r>
              <a:rPr lang="en-US" dirty="0"/>
              <a:t>Cavity design is driven by this fact (go to higher frequencies)</a:t>
            </a:r>
          </a:p>
          <a:p>
            <a:pPr lvl="0"/>
            <a:r>
              <a:rPr lang="en-US" dirty="0"/>
              <a:t>For SC cavities, power dissipation is minimal, most of the power goes to the beam</a:t>
            </a:r>
          </a:p>
          <a:p>
            <a:pPr marL="649207" lvl="1" indent="-177056">
              <a:buFont typeface="Arial" panose="020B0604020202020204" pitchFamily="34" charset="0"/>
              <a:buChar char="•"/>
            </a:pPr>
            <a:r>
              <a:rPr lang="en-US" dirty="0"/>
              <a:t>the cavity design decoupled from the dynamic losses</a:t>
            </a:r>
          </a:p>
          <a:p>
            <a:pPr marL="649207" lvl="1" indent="-177056">
              <a:buFont typeface="Arial" panose="020B0604020202020204" pitchFamily="34" charset="0"/>
              <a:buChar char="•"/>
            </a:pPr>
            <a:r>
              <a:rPr lang="en-US" dirty="0"/>
              <a:t>freedom to adapt design to specific application</a:t>
            </a:r>
          </a:p>
          <a:p>
            <a:pPr marL="649207" lvl="1" indent="-177056">
              <a:buFont typeface="Arial" panose="020B0604020202020204" pitchFamily="34" charset="0"/>
              <a:buChar char="•"/>
            </a:pPr>
            <a:r>
              <a:rPr lang="fr-FR" dirty="0" err="1"/>
              <a:t>Lower</a:t>
            </a:r>
            <a:r>
              <a:rPr lang="fr-FR" dirty="0"/>
              <a:t> </a:t>
            </a:r>
            <a:r>
              <a:rPr lang="fr-FR" dirty="0" err="1"/>
              <a:t>frequencies</a:t>
            </a:r>
            <a:r>
              <a:rPr lang="fr-FR" dirty="0"/>
              <a:t> </a:t>
            </a:r>
            <a:r>
              <a:rPr lang="fr-FR" dirty="0" err="1"/>
              <a:t>available</a:t>
            </a:r>
            <a:endParaRPr lang="en-US" dirty="0"/>
          </a:p>
          <a:p>
            <a:pPr lvl="1"/>
            <a:r>
              <a:rPr lang="fr-FR" dirty="0"/>
              <a:t>		</a:t>
            </a:r>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7</a:t>
            </a:fld>
            <a:endParaRPr lang="fr-FR"/>
          </a:p>
        </p:txBody>
      </p:sp>
    </p:spTree>
    <p:extLst>
      <p:ext uri="{BB962C8B-B14F-4D97-AF65-F5344CB8AC3E}">
        <p14:creationId xmlns:p14="http://schemas.microsoft.com/office/powerpoint/2010/main" val="758352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8</a:t>
            </a:fld>
            <a:endParaRPr lang="fr-FR"/>
          </a:p>
        </p:txBody>
      </p:sp>
    </p:spTree>
    <p:extLst>
      <p:ext uri="{BB962C8B-B14F-4D97-AF65-F5344CB8AC3E}">
        <p14:creationId xmlns:p14="http://schemas.microsoft.com/office/powerpoint/2010/main" val="3055614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5363" y="769938"/>
            <a:ext cx="5113337" cy="3835400"/>
          </a:xfrm>
        </p:spPr>
      </p:sp>
      <p:sp>
        <p:nvSpPr>
          <p:cNvPr id="3" name="Espace réservé des commentaires 2"/>
          <p:cNvSpPr>
            <a:spLocks noGrp="1"/>
          </p:cNvSpPr>
          <p:nvPr>
            <p:ph type="body" idx="1"/>
          </p:nvPr>
        </p:nvSpPr>
        <p:spPr/>
        <p:txBody>
          <a:bodyPr/>
          <a:lstStyle/>
          <a:p>
            <a:pPr algn="just"/>
            <a:r>
              <a:rPr lang="en-US" sz="1100" dirty="0"/>
              <a:t>Simplified (and of course physically incorrect) mechanism: </a:t>
            </a:r>
          </a:p>
          <a:p>
            <a:pPr algn="just"/>
            <a:r>
              <a:rPr lang="en-US" sz="1100" dirty="0"/>
              <a:t>When an electron travels between two atoms nucleus (small positive charge), they experience a slight attraction. If another electron arrives in between, it “feels” a slight increase of + charge due to the closed-up atoms and is attracted too, forming a Cooper pair with the first electron. This is observable only at low temperature, because at high temperature thermal agitation counterbalance that kind of movements. Since a electron pair is a Boson, one observes a Bose-Einstein type condensation, </a:t>
            </a:r>
          </a:p>
          <a:p>
            <a:pPr algn="just"/>
            <a:r>
              <a:rPr lang="en-US" sz="1100" dirty="0"/>
              <a:t>Basics of band theory. </a:t>
            </a:r>
          </a:p>
          <a:p>
            <a:pPr algn="just"/>
            <a:r>
              <a:rPr lang="en-US" sz="1100" dirty="0"/>
              <a:t>To form a molecule, one has to combine 2 atomic levels into 2 molecular levels: one bounding the other antibonding. Bounding state energy always &lt; initial atomic level energy =&gt; molecule is stable. In a material many atomic levels to combine, molecular states cannot occupy the same state of energy (Pauli exclusion principle) and come to lie close together, forming two bands (bounding and </a:t>
            </a:r>
            <a:r>
              <a:rPr lang="en-US" sz="1100" dirty="0" err="1"/>
              <a:t>antibounding</a:t>
            </a:r>
            <a:r>
              <a:rPr lang="en-US" sz="1100" dirty="0"/>
              <a:t> state are now called valence and conduction bands). In insulating and semiconducting material, the valance bound is full and the conduction band is empty. In metallic materials, the 2 bands overlap =&gt; conduction band filled only up to the fermi Level. When reaching the superconducting state, this conduction band splits in two, forming a bounding state (the cooper pairs) and an </a:t>
            </a:r>
            <a:r>
              <a:rPr lang="en-US" sz="1100" dirty="0" err="1"/>
              <a:t>antibounding</a:t>
            </a:r>
            <a:r>
              <a:rPr lang="en-US" sz="1100" dirty="0"/>
              <a:t> state called quasiparticles that can be assimilated to normal electrons. At T=OK all the electrons from the initial conduction band = Cooper pairs. When T </a:t>
            </a:r>
            <a:r>
              <a:rPr lang="en-US" sz="1100" dirty="0">
                <a:latin typeface="Times New Roman" panose="02020603050405020304" pitchFamily="18" charset="0"/>
                <a:cs typeface="Times New Roman" panose="02020603050405020304" pitchFamily="18" charset="0"/>
              </a:rPr>
              <a:t>↑</a:t>
            </a:r>
            <a:r>
              <a:rPr lang="en-US" sz="1100" dirty="0"/>
              <a:t>, some pairs are dissociated by thermal activation. In DC those normal electrons are short-circuited. But in AC or RF, those normal electrons are at the origin of some dissipation.</a:t>
            </a:r>
          </a:p>
          <a:p>
            <a:pPr algn="just"/>
            <a:endParaRPr lang="fr-FR" sz="1100"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9</a:t>
            </a:fld>
            <a:endParaRPr lang="fr-FR"/>
          </a:p>
        </p:txBody>
      </p:sp>
    </p:spTree>
    <p:extLst>
      <p:ext uri="{BB962C8B-B14F-4D97-AF65-F5344CB8AC3E}">
        <p14:creationId xmlns:p14="http://schemas.microsoft.com/office/powerpoint/2010/main" val="6873583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8290" y="3370657"/>
            <a:ext cx="8187638" cy="1432684"/>
          </a:xfrm>
          <a:prstGeom prst="rect">
            <a:avLst/>
          </a:prstGeom>
          <a:ln w="12700">
            <a:solidFill>
              <a:schemeClr val="accent1"/>
            </a:solidFill>
          </a:ln>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83568" y="5035765"/>
            <a:ext cx="1811875" cy="818917"/>
          </a:xfrm>
          <a:prstGeom prst="rect">
            <a:avLst/>
          </a:prstGeom>
        </p:spPr>
      </p:pic>
      <p:pic>
        <p:nvPicPr>
          <p:cNvPr id="6" name="Image 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038838" y="175042"/>
            <a:ext cx="2630787" cy="1644242"/>
          </a:xfrm>
          <a:prstGeom prst="rect">
            <a:avLst/>
          </a:prstGeom>
        </p:spPr>
      </p:pic>
    </p:spTree>
    <p:extLst>
      <p:ext uri="{BB962C8B-B14F-4D97-AF65-F5344CB8AC3E}">
        <p14:creationId xmlns:p14="http://schemas.microsoft.com/office/powerpoint/2010/main" val="14976037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pic>
        <p:nvPicPr>
          <p:cNvPr id="7" name="Image 6" descr="bandeau_dernière.png"/>
          <p:cNvPicPr>
            <a:picLocks noChangeAspect="1"/>
          </p:cNvPicPr>
          <p:nvPr userDrawn="1"/>
        </p:nvPicPr>
        <p:blipFill>
          <a:blip r:embed="rId3" cstate="print">
            <a:extLst>
              <a:ext uri="{28A0092B-C50C-407E-A947-70E740481C1C}">
                <a14:useLocalDpi xmlns:a14="http://schemas.microsoft.com/office/drawing/2010/main" val="0"/>
              </a:ext>
            </a:extLst>
          </a:blip>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576000" y="5445224"/>
            <a:ext cx="1118696" cy="365125"/>
          </a:xfrm>
        </p:spPr>
        <p:txBody>
          <a:bodyPr/>
          <a:lstStyle>
            <a:lvl1pPr algn="l">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12" name="Espace réservé du pied de page 11"/>
          <p:cNvSpPr>
            <a:spLocks noGrp="1"/>
          </p:cNvSpPr>
          <p:nvPr>
            <p:ph type="ftr" sz="quarter" idx="12"/>
          </p:nvPr>
        </p:nvSpPr>
        <p:spPr>
          <a:xfrm>
            <a:off x="576000" y="5877272"/>
            <a:ext cx="2664296" cy="365125"/>
          </a:xfrm>
        </p:spPr>
        <p:txBody>
          <a:bodyPr/>
          <a:lstStyle>
            <a:lvl1pPr algn="l">
              <a:defRPr>
                <a:solidFill>
                  <a:schemeClr val="bg1"/>
                </a:solidFill>
              </a:defRPr>
            </a:lvl1pPr>
          </a:lstStyle>
          <a:p>
            <a:r>
              <a:rPr lang="fr-FR" smtClean="0">
                <a:solidFill>
                  <a:prstClr val="white"/>
                </a:solidFill>
              </a:rPr>
              <a:t>JUAS 2025 - C.Z. Antoine- Superconductivity in accelerators- Magnet vs RF cavities-part I</a:t>
            </a:r>
            <a:endParaRPr lang="fr-FR" dirty="0">
              <a:solidFill>
                <a:prstClr val="white"/>
              </a:solidFill>
            </a:endParaRPr>
          </a:p>
        </p:txBody>
      </p:sp>
    </p:spTree>
    <p:extLst>
      <p:ext uri="{BB962C8B-B14F-4D97-AF65-F5344CB8AC3E}">
        <p14:creationId xmlns:p14="http://schemas.microsoft.com/office/powerpoint/2010/main" val="12006293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4" name="Espace réservé du pied de page 4"/>
          <p:cNvSpPr>
            <a:spLocks noGrp="1"/>
          </p:cNvSpPr>
          <p:nvPr>
            <p:ph type="ftr" sz="quarter" idx="11"/>
          </p:nvPr>
        </p:nvSpPr>
        <p:spPr>
          <a:xfrm>
            <a:off x="2051050" y="6520259"/>
            <a:ext cx="5940425" cy="365125"/>
          </a:xfrm>
        </p:spPr>
        <p:txBody>
          <a:bodyPr/>
          <a:lstStyle>
            <a:lvl1pPr>
              <a:defRPr u="none"/>
            </a:lvl1pPr>
          </a:lstStyle>
          <a:p>
            <a:pPr>
              <a:defRPr/>
            </a:pPr>
            <a:r>
              <a:rPr lang="fr-FR" smtClean="0"/>
              <a:t>JUAS 2025 - C.Z. Antoine- Superconductivity in accelerators- Magnet vs RF cavities-part I</a:t>
            </a:r>
            <a:endParaRPr lang="fr-FR" dirty="0"/>
          </a:p>
        </p:txBody>
      </p:sp>
      <p:sp>
        <p:nvSpPr>
          <p:cNvPr id="5" name="Espace réservé du numéro de diapositive 5"/>
          <p:cNvSpPr>
            <a:spLocks noGrp="1"/>
          </p:cNvSpPr>
          <p:nvPr>
            <p:ph type="sldNum" sz="quarter" idx="12"/>
          </p:nvPr>
        </p:nvSpPr>
        <p:spPr>
          <a:xfrm>
            <a:off x="8024813" y="6518672"/>
            <a:ext cx="1119187" cy="365125"/>
          </a:xfrm>
        </p:spPr>
        <p:txBody>
          <a:bodyPr/>
          <a:lstStyle>
            <a:lvl1pPr>
              <a:defRPr u="none"/>
            </a:lvl1pPr>
          </a:lstStyle>
          <a:p>
            <a:pPr>
              <a:defRPr/>
            </a:pPr>
            <a:r>
              <a:rPr lang="fr-FR" smtClean="0"/>
              <a:t>|  PAGE </a:t>
            </a:r>
            <a:fld id="{8CADEDB1-774E-4026-9688-CF6FA26D2D04}" type="slidenum">
              <a:rPr lang="fr-FR" smtClean="0"/>
              <a:pPr>
                <a:defRPr/>
              </a:pPr>
              <a:t>‹N°›</a:t>
            </a:fld>
            <a:endParaRPr lang="fr-FR"/>
          </a:p>
        </p:txBody>
      </p:sp>
      <p:sp>
        <p:nvSpPr>
          <p:cNvPr id="6" name="Titre 1"/>
          <p:cNvSpPr>
            <a:spLocks noGrp="1"/>
          </p:cNvSpPr>
          <p:nvPr>
            <p:ph type="title"/>
          </p:nvPr>
        </p:nvSpPr>
        <p:spPr>
          <a:xfrm>
            <a:off x="1187450" y="46038"/>
            <a:ext cx="6769100" cy="909637"/>
          </a:xfrm>
        </p:spPr>
        <p:txBody>
          <a:bodyPr/>
          <a:lstStyle/>
          <a:p>
            <a:r>
              <a:rPr lang="fr-FR" dirty="0" smtClean="0"/>
              <a:t>Modifiez le style du titre</a:t>
            </a:r>
            <a:endParaRPr lang="fr-FR" dirty="0"/>
          </a:p>
        </p:txBody>
      </p:sp>
    </p:spTree>
    <p:extLst>
      <p:ext uri="{BB962C8B-B14F-4D97-AF65-F5344CB8AC3E}">
        <p14:creationId xmlns:p14="http://schemas.microsoft.com/office/powerpoint/2010/main" val="419330935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endParaRPr lang="it-IT"/>
          </a:p>
        </p:txBody>
      </p:sp>
      <p:sp>
        <p:nvSpPr>
          <p:cNvPr id="3" name="Segnaposto piè di pagina 2"/>
          <p:cNvSpPr>
            <a:spLocks noGrp="1"/>
          </p:cNvSpPr>
          <p:nvPr>
            <p:ph type="ftr" sz="quarter" idx="11"/>
          </p:nvPr>
        </p:nvSpPr>
        <p:spPr/>
        <p:txBody>
          <a:bodyPr/>
          <a:lstStyle/>
          <a:p>
            <a:r>
              <a:rPr lang="fr-FR" smtClean="0"/>
              <a:t>JUAS 2025 - C.Z. Antoine- Superconductivity in accelerators- Magnet vs RF cavities-part I</a:t>
            </a:r>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extLst>
      <p:ext uri="{BB962C8B-B14F-4D97-AF65-F5344CB8AC3E}">
        <p14:creationId xmlns:p14="http://schemas.microsoft.com/office/powerpoint/2010/main" val="2245152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8" name="Espace réservé du numéro de diapositive 7"/>
          <p:cNvSpPr>
            <a:spLocks noGrp="1"/>
          </p:cNvSpPr>
          <p:nvPr>
            <p:ph type="sldNum" sz="quarter" idx="11"/>
          </p:nvPr>
        </p:nvSpPr>
        <p:spPr>
          <a:xfrm>
            <a:off x="576000" y="5877272"/>
            <a:ext cx="2699856" cy="365125"/>
          </a:xfrm>
        </p:spPr>
        <p:txBody>
          <a:bodyPr/>
          <a:lstStyle>
            <a:lvl1pPr>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9" name="Espace réservé du pied de page 8"/>
          <p:cNvSpPr>
            <a:spLocks noGrp="1"/>
          </p:cNvSpPr>
          <p:nvPr>
            <p:ph type="ftr" sz="quarter" idx="12"/>
          </p:nvPr>
        </p:nvSpPr>
        <p:spPr>
          <a:xfrm>
            <a:off x="576000" y="5445224"/>
            <a:ext cx="2699856" cy="365125"/>
          </a:xfrm>
        </p:spPr>
        <p:txBody>
          <a:bodyPr/>
          <a:lstStyle>
            <a:lvl1pPr>
              <a:defRPr>
                <a:solidFill>
                  <a:schemeClr val="bg1"/>
                </a:solidFill>
              </a:defRPr>
            </a:lvl1pPr>
          </a:lstStyle>
          <a:p>
            <a:pPr algn="l"/>
            <a:r>
              <a:rPr lang="fr-FR" smtClean="0">
                <a:solidFill>
                  <a:prstClr val="white"/>
                </a:solidFill>
              </a:rPr>
              <a:t>JUAS 2025 - C.Z. Antoine- Superconductivity in accelerators- Magnet vs RF cavities-part I</a:t>
            </a:r>
            <a:endParaRPr lang="fr-FR" dirty="0">
              <a:solidFill>
                <a:prstClr val="white"/>
              </a:solidFill>
            </a:endParaRPr>
          </a:p>
        </p:txBody>
      </p:sp>
    </p:spTree>
    <p:extLst>
      <p:ext uri="{BB962C8B-B14F-4D97-AF65-F5344CB8AC3E}">
        <p14:creationId xmlns:p14="http://schemas.microsoft.com/office/powerpoint/2010/main" val="5232189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971600" y="52752"/>
            <a:ext cx="7236464" cy="908720"/>
          </a:xfrm>
        </p:spPr>
        <p:txBody>
          <a:bodyPr/>
          <a:lstStyle>
            <a:lvl1pPr algn="ctr">
              <a:defRPr/>
            </a:lvl1p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JUAS 2025 - C.Z. Antoine- Superconductivity in accelerators- Magnet vs RF cavities-part I</a:t>
            </a:r>
            <a:endParaRPr lang="fr-FR" dirty="0"/>
          </a:p>
        </p:txBody>
      </p:sp>
    </p:spTree>
    <p:extLst>
      <p:ext uri="{BB962C8B-B14F-4D97-AF65-F5344CB8AC3E}">
        <p14:creationId xmlns:p14="http://schemas.microsoft.com/office/powerpoint/2010/main" val="27021785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7103011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a:xfrm>
            <a:off x="1043608" y="45119"/>
            <a:ext cx="7128792" cy="908720"/>
          </a:xfrm>
        </p:spPr>
        <p:txBody>
          <a:bodyPr/>
          <a:lstStyle>
            <a:lvl1pPr algn="ctr">
              <a:defRPr/>
            </a:lvl1p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7"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JUAS 2025 - C.Z. Antoine- Superconductivity in accelerators- Magnet vs RF cavities-part I</a:t>
            </a:r>
            <a:endParaRPr lang="fr-FR" dirty="0"/>
          </a:p>
        </p:txBody>
      </p:sp>
    </p:spTree>
    <p:extLst>
      <p:ext uri="{BB962C8B-B14F-4D97-AF65-F5344CB8AC3E}">
        <p14:creationId xmlns:p14="http://schemas.microsoft.com/office/powerpoint/2010/main" val="303461001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990600" y="152400"/>
            <a:ext cx="7181800" cy="684312"/>
          </a:xfrm>
        </p:spPr>
        <p:txBody>
          <a:bodyPr/>
          <a:lstStyle>
            <a:lvl1pPr algn="ctr">
              <a:defRPr/>
            </a:lvl1pPr>
          </a:lstStyle>
          <a:p>
            <a:r>
              <a:rPr lang="fr-FR" dirty="0" smtClean="0"/>
              <a:t>Modifiez le style du titre</a:t>
            </a:r>
            <a:endParaRPr lang="en-US" dirty="0"/>
          </a:p>
        </p:txBody>
      </p:sp>
      <p:sp>
        <p:nvSpPr>
          <p:cNvPr id="5" name="Espace réservé du numéro de diapositive 5"/>
          <p:cNvSpPr>
            <a:spLocks noGrp="1"/>
          </p:cNvSpPr>
          <p:nvPr>
            <p:ph type="sldNum" sz="quarter" idx="12"/>
          </p:nvPr>
        </p:nvSpPr>
        <p:spPr>
          <a:xfrm>
            <a:off x="8024813" y="6518672"/>
            <a:ext cx="1119187" cy="365125"/>
          </a:xfrm>
          <a:prstGeom prst="rect">
            <a:avLst/>
          </a:prstGeom>
        </p:spPr>
        <p:txBody>
          <a:bodyPr/>
          <a:lstStyle>
            <a:lvl1pPr>
              <a:defRPr u="none"/>
            </a:lvl1pPr>
          </a:lstStyle>
          <a:p>
            <a:pPr>
              <a:defRPr/>
            </a:pPr>
            <a:r>
              <a:rPr lang="fr-FR" smtClean="0"/>
              <a:t>|  PAGE </a:t>
            </a:r>
            <a:fld id="{A40AF4AB-2A90-45D1-B14C-455B828CAC88}" type="slidenum">
              <a:rPr lang="fr-FR" smtClean="0"/>
              <a:pPr>
                <a:defRPr/>
              </a:pPr>
              <a:t>‹N°›</a:t>
            </a:fld>
            <a:endParaRPr lang="fr-FR"/>
          </a:p>
        </p:txBody>
      </p:sp>
      <p:sp>
        <p:nvSpPr>
          <p:cNvPr id="6" name="Espace réservé du pied de page 11"/>
          <p:cNvSpPr>
            <a:spLocks noGrp="1"/>
          </p:cNvSpPr>
          <p:nvPr>
            <p:ph type="ftr" sz="quarter" idx="13"/>
          </p:nvPr>
        </p:nvSpPr>
        <p:spPr>
          <a:xfrm>
            <a:off x="2051720" y="6520259"/>
            <a:ext cx="5939824" cy="365125"/>
          </a:xfrm>
        </p:spPr>
        <p:txBody>
          <a:bodyPr/>
          <a:lstStyle>
            <a:lvl1pPr>
              <a:defRPr u="none"/>
            </a:lvl1pPr>
          </a:lstStyle>
          <a:p>
            <a:r>
              <a:rPr lang="fr-FR" smtClean="0"/>
              <a:t>JUAS 2025 - C.Z. Antoine- Superconductivity in accelerators- Magnet vs RF cavities-part I</a:t>
            </a:r>
            <a:endParaRPr lang="fr-FR" dirty="0"/>
          </a:p>
        </p:txBody>
      </p:sp>
    </p:spTree>
    <p:extLst>
      <p:ext uri="{BB962C8B-B14F-4D97-AF65-F5344CB8AC3E}">
        <p14:creationId xmlns:p14="http://schemas.microsoft.com/office/powerpoint/2010/main" val="30950289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17" name="Espace réservé du contenu 15"/>
          <p:cNvSpPr>
            <a:spLocks noGrp="1"/>
          </p:cNvSpPr>
          <p:nvPr>
            <p:ph sz="quarter" idx="15"/>
          </p:nvPr>
        </p:nvSpPr>
        <p:spPr>
          <a:xfrm>
            <a:off x="378000" y="836613"/>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0"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JUAS 2025 - C.Z. Antoine- Superconductivity in accelerators- Magnet vs RF cavities-part I</a:t>
            </a:r>
            <a:endParaRPr lang="fr-FR" dirty="0"/>
          </a:p>
        </p:txBody>
      </p:sp>
    </p:spTree>
    <p:extLst>
      <p:ext uri="{BB962C8B-B14F-4D97-AF65-F5344CB8AC3E}">
        <p14:creationId xmlns:p14="http://schemas.microsoft.com/office/powerpoint/2010/main" val="292316199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re et 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1668" y="18247"/>
            <a:ext cx="7236464" cy="908720"/>
          </a:xfrm>
        </p:spPr>
        <p:txBody>
          <a:bodyPr/>
          <a:lstStyle>
            <a:lvl1pPr algn="ctr">
              <a:defRPr/>
            </a:lvl1pPr>
          </a:lstStyle>
          <a:p>
            <a:r>
              <a:rPr lang="fr-FR" dirty="0" smtClean="0"/>
              <a:t>Titre de la slide sur une ou deux lignes</a:t>
            </a:r>
            <a:endParaRPr lang="fr-FR" dirty="0"/>
          </a:p>
        </p:txBody>
      </p:sp>
      <p:sp>
        <p:nvSpPr>
          <p:cNvPr id="8" name="Espace réservé du contenu 7"/>
          <p:cNvSpPr>
            <a:spLocks noGrp="1"/>
          </p:cNvSpPr>
          <p:nvPr>
            <p:ph sz="quarter" idx="12"/>
          </p:nvPr>
        </p:nvSpPr>
        <p:spPr>
          <a:xfrm>
            <a:off x="1187450" y="1701801"/>
            <a:ext cx="3168000" cy="4127500"/>
          </a:xfrm>
        </p:spPr>
        <p:txBody>
          <a:bodyPr/>
          <a:lstStyle>
            <a:lvl4pPr marL="447675" indent="-88900">
              <a:defRPr/>
            </a:lvl4pPr>
            <a:lvl5pPr marL="447675" inden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10" name="Espace réservé du contenu 9"/>
          <p:cNvSpPr>
            <a:spLocks noGrp="1"/>
          </p:cNvSpPr>
          <p:nvPr>
            <p:ph sz="quarter" idx="13"/>
          </p:nvPr>
        </p:nvSpPr>
        <p:spPr>
          <a:xfrm>
            <a:off x="4788030" y="1701801"/>
            <a:ext cx="3168520" cy="4127500"/>
          </a:xfrm>
        </p:spPr>
        <p:txBody>
          <a:bodyPr/>
          <a:lstStyle>
            <a:lvl4pPr marL="447675" indent="-88900">
              <a:defRPr/>
            </a:lvl4pPr>
            <a:lvl5pPr marL="447675" inden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12"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3" name="Espace réservé du pied de page 11"/>
          <p:cNvSpPr>
            <a:spLocks noGrp="1"/>
          </p:cNvSpPr>
          <p:nvPr>
            <p:ph type="ftr" sz="quarter" idx="14"/>
          </p:nvPr>
        </p:nvSpPr>
        <p:spPr>
          <a:xfrm>
            <a:off x="2051720" y="6520259"/>
            <a:ext cx="5939824" cy="365125"/>
          </a:xfrm>
        </p:spPr>
        <p:txBody>
          <a:bodyPr/>
          <a:lstStyle>
            <a:lvl1pPr>
              <a:defRPr u="none"/>
            </a:lvl1pPr>
          </a:lstStyle>
          <a:p>
            <a:r>
              <a:rPr lang="fr-FR" smtClean="0"/>
              <a:t>JUAS 2025 - C.Z. Antoine- Superconductivity in accelerators- Magnet vs RF cavities-part I</a:t>
            </a:r>
            <a:endParaRPr lang="fr-FR" dirty="0"/>
          </a:p>
        </p:txBody>
      </p:sp>
    </p:spTree>
    <p:extLst>
      <p:ext uri="{BB962C8B-B14F-4D97-AF65-F5344CB8AC3E}">
        <p14:creationId xmlns:p14="http://schemas.microsoft.com/office/powerpoint/2010/main" val="15030621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6486" y="846237"/>
            <a:ext cx="8460000" cy="4156911"/>
          </a:xfrm>
          <a:prstGeom prst="rect">
            <a:avLst/>
          </a:prstGeom>
        </p:spPr>
      </p:pic>
      <p:pic>
        <p:nvPicPr>
          <p:cNvPr id="9" name="Image 8" descr="bandeau_page_car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
        <p:nvSpPr>
          <p:cNvPr id="11"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JUAS 2025 - C.Z. Antoine- Superconductivity in accelerators- Magnet vs RF cavities-part I</a:t>
            </a:r>
            <a:endParaRPr lang="fr-FR" dirty="0"/>
          </a:p>
        </p:txBody>
      </p:sp>
    </p:spTree>
    <p:extLst>
      <p:ext uri="{BB962C8B-B14F-4D97-AF65-F5344CB8AC3E}">
        <p14:creationId xmlns:p14="http://schemas.microsoft.com/office/powerpoint/2010/main" val="21572804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007944" y="15231"/>
            <a:ext cx="7236464"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marL="1009650" lvl="3" indent="-238125" algn="l" rtl="0" eaLnBrk="0" fontAlgn="base" hangingPunct="0">
              <a:lnSpc>
                <a:spcPts val="2000"/>
              </a:lnSpc>
              <a:spcBef>
                <a:spcPct val="0"/>
              </a:spcBef>
              <a:spcAft>
                <a:spcPct val="0"/>
              </a:spcAft>
              <a:buClr>
                <a:srgbClr val="666666"/>
              </a:buClr>
              <a:buSzPct val="36000"/>
              <a:buBlip>
                <a:blip r:embed="rId15"/>
              </a:buBlip>
            </a:pPr>
            <a:r>
              <a:rPr lang="fr-FR" dirty="0" smtClean="0"/>
              <a:t>Troisième niveau</a:t>
            </a:r>
          </a:p>
          <a:p>
            <a:pPr marL="1133475" lvl="4" indent="-114300" algn="l" rtl="0" eaLnBrk="0" fontAlgn="base" hangingPunct="0">
              <a:lnSpc>
                <a:spcPts val="2000"/>
              </a:lnSpc>
              <a:spcBef>
                <a:spcPct val="0"/>
              </a:spcBef>
              <a:spcAft>
                <a:spcPct val="0"/>
              </a:spcAft>
              <a:buClr>
                <a:srgbClr val="666666"/>
              </a:buClr>
              <a:buFont typeface="Arial" charset="0"/>
              <a:buChar char="-"/>
            </a:pPr>
            <a:r>
              <a:rPr lang="fr-FR" dirty="0" smtClean="0"/>
              <a:t>Quatrième niveau</a:t>
            </a:r>
          </a:p>
          <a:p>
            <a:pPr lvl="4"/>
            <a:r>
              <a:rPr lang="fr-FR" dirty="0" smtClean="0"/>
              <a:t>Cinquième niveau</a:t>
            </a:r>
          </a:p>
        </p:txBody>
      </p:sp>
      <p:sp>
        <p:nvSpPr>
          <p:cNvPr id="5" name="Espace réservé du pied de page 4"/>
          <p:cNvSpPr>
            <a:spLocks noGrp="1"/>
          </p:cNvSpPr>
          <p:nvPr>
            <p:ph type="ftr" sz="quarter" idx="3"/>
          </p:nvPr>
        </p:nvSpPr>
        <p:spPr>
          <a:xfrm>
            <a:off x="2051720" y="6492875"/>
            <a:ext cx="5939824" cy="365125"/>
          </a:xfrm>
          <a:prstGeom prst="rect">
            <a:avLst/>
          </a:prstGeom>
        </p:spPr>
        <p:txBody>
          <a:bodyPr vert="horz" lIns="0" tIns="0" rIns="0" bIns="0" rtlCol="0" anchor="ctr"/>
          <a:lstStyle>
            <a:lvl1pPr algn="r">
              <a:defRPr sz="1000">
                <a:solidFill>
                  <a:srgbClr val="666666"/>
                </a:solidFill>
              </a:defRPr>
            </a:lvl1pPr>
          </a:lstStyle>
          <a:p>
            <a:pPr fontAlgn="auto">
              <a:spcBef>
                <a:spcPts val="0"/>
              </a:spcBef>
              <a:spcAft>
                <a:spcPts val="0"/>
              </a:spcAft>
            </a:pPr>
            <a:r>
              <a:rPr lang="fr-FR" u="none" smtClean="0">
                <a:latin typeface="Arial"/>
                <a:cs typeface="+mn-cs"/>
              </a:rPr>
              <a:t>JUAS 2025 - C.Z. Antoine- Superconductivity in accelerators- Magnet vs RF cavities-part I</a:t>
            </a:r>
            <a:endParaRPr lang="fr-FR" u="none" dirty="0">
              <a:latin typeface="Arial"/>
              <a:cs typeface="+mn-cs"/>
            </a:endParaRPr>
          </a:p>
        </p:txBody>
      </p:sp>
      <p:sp>
        <p:nvSpPr>
          <p:cNvPr id="6" name="Espace réservé du numéro de diapositive 5"/>
          <p:cNvSpPr>
            <a:spLocks noGrp="1"/>
          </p:cNvSpPr>
          <p:nvPr>
            <p:ph type="sldNum" sz="quarter" idx="4"/>
          </p:nvPr>
        </p:nvSpPr>
        <p:spPr>
          <a:xfrm>
            <a:off x="8025304" y="6491281"/>
            <a:ext cx="1118696" cy="365125"/>
          </a:xfrm>
          <a:prstGeom prst="rect">
            <a:avLst/>
          </a:prstGeom>
        </p:spPr>
        <p:txBody>
          <a:bodyPr vert="horz" lIns="0" tIns="0" rIns="0" bIns="0" rtlCol="0" anchor="ctr"/>
          <a:lstStyle>
            <a:lvl1pPr algn="l">
              <a:defRPr sz="1000">
                <a:solidFill>
                  <a:srgbClr val="666666"/>
                </a:solidFill>
              </a:defRPr>
            </a:lvl1pPr>
          </a:lstStyle>
          <a:p>
            <a:pPr fontAlgn="auto">
              <a:spcBef>
                <a:spcPts val="0"/>
              </a:spcBef>
              <a:spcAft>
                <a:spcPts val="0"/>
              </a:spcAft>
            </a:pPr>
            <a:r>
              <a:rPr lang="fr-FR" u="none" dirty="0" smtClean="0">
                <a:latin typeface="Arial"/>
                <a:cs typeface="+mn-cs"/>
              </a:rPr>
              <a:t>|  PAGE </a:t>
            </a:r>
            <a:fld id="{AEFB9B6D-867A-40B8-ACB0-35CC9F272C9C}" type="slidenum">
              <a:rPr lang="fr-FR" u="none" smtClean="0">
                <a:latin typeface="Arial"/>
                <a:cs typeface="+mn-cs"/>
              </a:rPr>
              <a:pPr fontAlgn="auto">
                <a:spcBef>
                  <a:spcPts val="0"/>
                </a:spcBef>
                <a:spcAft>
                  <a:spcPts val="0"/>
                </a:spcAft>
              </a:pPr>
              <a:t>‹N°›</a:t>
            </a:fld>
            <a:endParaRPr lang="fr-FR" u="none" dirty="0">
              <a:latin typeface="Arial"/>
              <a:cs typeface="+mn-cs"/>
            </a:endParaRPr>
          </a:p>
        </p:txBody>
      </p:sp>
      <p:pic>
        <p:nvPicPr>
          <p:cNvPr id="2050" name="Picture 2" descr="C:\Users\eb137366\Downloads\irfu_signature.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244408" y="155313"/>
            <a:ext cx="646061" cy="644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093025"/>
      </p:ext>
    </p:extLst>
  </p:cSld>
  <p:clrMap bg1="lt1" tx1="dk1" bg2="lt2" tx2="dk2" accent1="accent1" accent2="accent2" accent3="accent3" accent4="accent4" accent5="accent5" accent6="accent6" hlink="hlink" folHlink="folHlink"/>
  <p:sldLayoutIdLst>
    <p:sldLayoutId id="2147483886" r:id="rId1"/>
    <p:sldLayoutId id="2147483888" r:id="rId2"/>
    <p:sldLayoutId id="2147483889" r:id="rId3"/>
    <p:sldLayoutId id="2147483915" r:id="rId4"/>
    <p:sldLayoutId id="2147483890" r:id="rId5"/>
    <p:sldLayoutId id="2147483897" r:id="rId6"/>
    <p:sldLayoutId id="2147483894" r:id="rId7"/>
    <p:sldLayoutId id="2147483899" r:id="rId8"/>
    <p:sldLayoutId id="2147483895" r:id="rId9"/>
    <p:sldLayoutId id="2147483896" r:id="rId10"/>
    <p:sldLayoutId id="2147483912" r:id="rId11"/>
    <p:sldLayoutId id="2147483914" r:id="rId12"/>
  </p:sldLayoutIdLst>
  <p:timing>
    <p:tnLst>
      <p:par>
        <p:cTn id="1" dur="indefinite" restart="never" nodeType="tmRoot"/>
      </p:par>
    </p:tnLst>
  </p:timing>
  <p:hf hdr="0" dt="0"/>
  <p:txStyles>
    <p:titleStyle>
      <a:lvl1pPr algn="ctr"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7"/>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0" fontAlgn="base" latinLnBrk="0" hangingPunct="0">
        <a:lnSpc>
          <a:spcPts val="2000"/>
        </a:lnSpc>
        <a:spcBef>
          <a:spcPct val="0"/>
        </a:spcBef>
        <a:spcAft>
          <a:spcPct val="0"/>
        </a:spcAft>
        <a:buClr>
          <a:srgbClr val="666666"/>
        </a:buClr>
        <a:buSzPct val="36000"/>
        <a:buFontTx/>
        <a:buBlip>
          <a:blip r:embed="rId15"/>
        </a:buBlip>
        <a:defRPr sz="1600" kern="1200">
          <a:solidFill>
            <a:srgbClr val="666666"/>
          </a:solidFill>
          <a:latin typeface="+mn-lt"/>
          <a:ea typeface="+mn-ea"/>
          <a:cs typeface="+mn-cs"/>
        </a:defRPr>
      </a:lvl4pPr>
      <a:lvl5pPr marL="1019175" indent="0" algn="l" defTabSz="914400" rtl="0" eaLnBrk="0" fontAlgn="base" latinLnBrk="0" hangingPunct="0">
        <a:lnSpc>
          <a:spcPts val="2000"/>
        </a:lnSpc>
        <a:spcBef>
          <a:spcPct val="0"/>
        </a:spcBef>
        <a:spcAft>
          <a:spcPct val="0"/>
        </a:spcAft>
        <a:buClr>
          <a:srgbClr val="666666"/>
        </a:buClr>
        <a:buFont typeface="Arial" charset="0"/>
        <a:buNone/>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310.png"/></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34.png"/><Relationship Id="rId5" Type="http://schemas.openxmlformats.org/officeDocument/2006/relationships/image" Target="../media/image330.png"/><Relationship Id="rId4" Type="http://schemas.openxmlformats.org/officeDocument/2006/relationships/image" Target="../media/image320.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bin"/><Relationship Id="rId13" Type="http://schemas.microsoft.com/office/2007/relationships/hdphoto" Target="../media/hdphoto2.wdp"/><Relationship Id="rId3" Type="http://schemas.openxmlformats.org/officeDocument/2006/relationships/notesSlide" Target="../notesSlides/notesSlide15.xml"/><Relationship Id="rId7" Type="http://schemas.openxmlformats.org/officeDocument/2006/relationships/image" Target="../media/image35.wmf"/><Relationship Id="rId12" Type="http://schemas.openxmlformats.org/officeDocument/2006/relationships/image" Target="../media/image24.png"/><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7.wmf"/><Relationship Id="rId5" Type="http://schemas.openxmlformats.org/officeDocument/2006/relationships/image" Target="../media/image34.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6.wmf"/></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png"/><Relationship Id="rId7"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410.png"/><Relationship Id="rId11" Type="http://schemas.microsoft.com/office/2007/relationships/hdphoto" Target="../media/hdphoto2.wdp"/><Relationship Id="rId5" Type="http://schemas.openxmlformats.org/officeDocument/2006/relationships/image" Target="../media/image400.png"/><Relationship Id="rId10" Type="http://schemas.openxmlformats.org/officeDocument/2006/relationships/image" Target="../media/image24.png"/><Relationship Id="rId4" Type="http://schemas.openxmlformats.org/officeDocument/2006/relationships/image" Target="../media/image41.jpeg"/><Relationship Id="rId9"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2.jpg"/><Relationship Id="rId7" Type="http://schemas.openxmlformats.org/officeDocument/2006/relationships/image" Target="../media/image43.emf"/><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phys.org/news/2007-07-superconductivity.html"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png"/><Relationship Id="rId7"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24.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hyperlink" Target="http://hebergement.u-psud.fr/supraconductivite/videossupra.html" TargetMode="External"/><Relationship Id="rId3" Type="http://schemas.openxmlformats.org/officeDocument/2006/relationships/image" Target="../media/image47.jpeg"/><Relationship Id="rId7"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49.jpeg"/><Relationship Id="rId4" Type="http://schemas.openxmlformats.org/officeDocument/2006/relationships/image" Target="../media/image48.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hyperlink" Target="https://arxiv.org/abs/2310.09097" TargetMode="External"/><Relationship Id="rId5" Type="http://schemas.openxmlformats.org/officeDocument/2006/relationships/image" Target="../media/image14.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52.png"/><Relationship Id="rId4" Type="http://schemas.openxmlformats.org/officeDocument/2006/relationships/image" Target="../media/image51.gif"/></Relationships>
</file>

<file path=ppt/slides/_rels/slide22.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53.png"/><Relationship Id="rId5" Type="http://schemas.microsoft.com/office/2007/relationships/hdphoto" Target="../media/hdphoto2.wdp"/><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68.pn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67.png"/><Relationship Id="rId2" Type="http://schemas.openxmlformats.org/officeDocument/2006/relationships/notesSlide" Target="../notesSlides/notesSlide26.xml"/><Relationship Id="rId16" Type="http://schemas.openxmlformats.org/officeDocument/2006/relationships/image" Target="../media/image71.png"/><Relationship Id="rId1" Type="http://schemas.openxmlformats.org/officeDocument/2006/relationships/slideLayout" Target="../slideLayouts/slideLayout5.xml"/><Relationship Id="rId6" Type="http://schemas.openxmlformats.org/officeDocument/2006/relationships/image" Target="../media/image64.png"/><Relationship Id="rId11" Type="http://schemas.openxmlformats.org/officeDocument/2006/relationships/image" Target="../media/image600.png"/><Relationship Id="rId5" Type="http://schemas.openxmlformats.org/officeDocument/2006/relationships/image" Target="../media/image63.png"/><Relationship Id="rId15" Type="http://schemas.openxmlformats.org/officeDocument/2006/relationships/image" Target="../media/image59.png"/><Relationship Id="rId10" Type="http://schemas.openxmlformats.org/officeDocument/2006/relationships/image" Target="../media/image590.png"/><Relationship Id="rId4" Type="http://schemas.openxmlformats.org/officeDocument/2006/relationships/image" Target="../media/image62.png"/><Relationship Id="rId9" Type="http://schemas.openxmlformats.org/officeDocument/2006/relationships/image" Target="../media/image580.png"/><Relationship Id="rId14" Type="http://schemas.openxmlformats.org/officeDocument/2006/relationships/image" Target="../media/image69.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4.png"/><Relationship Id="rId7"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72.png"/><Relationship Id="rId5" Type="http://schemas.openxmlformats.org/officeDocument/2006/relationships/image" Target="../media/image671.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image" Target="../media/image690.png"/><Relationship Id="rId5" Type="http://schemas.openxmlformats.org/officeDocument/2006/relationships/image" Target="../media/image680.png"/><Relationship Id="rId4" Type="http://schemas.openxmlformats.org/officeDocument/2006/relationships/image" Target="../media/image67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6.emf"/><Relationship Id="rId2" Type="http://schemas.openxmlformats.org/officeDocument/2006/relationships/notesSlide" Target="../notesSlides/notesSlide30.xml"/><Relationship Id="rId1" Type="http://schemas.openxmlformats.org/officeDocument/2006/relationships/slideLayout" Target="../slideLayouts/slideLayout5.xml"/><Relationship Id="rId6" Type="http://schemas.openxmlformats.org/officeDocument/2006/relationships/image" Target="../media/image75.emf"/><Relationship Id="rId5" Type="http://schemas.openxmlformats.org/officeDocument/2006/relationships/image" Target="../media/image74.emf"/><Relationship Id="rId4" Type="http://schemas.openxmlformats.org/officeDocument/2006/relationships/image" Target="../media/image710.png"/></Relationships>
</file>

<file path=ppt/slides/_rels/slide31.xml.rels><?xml version="1.0" encoding="UTF-8" standalone="yes"?>
<Relationships xmlns="http://schemas.openxmlformats.org/package/2006/relationships"><Relationship Id="rId8" Type="http://schemas.openxmlformats.org/officeDocument/2006/relationships/image" Target="../media/image77.wmf"/><Relationship Id="rId3" Type="http://schemas.openxmlformats.org/officeDocument/2006/relationships/notesSlide" Target="../notesSlides/notesSlide31.xml"/><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760.png"/><Relationship Id="rId5" Type="http://schemas.openxmlformats.org/officeDocument/2006/relationships/image" Target="../media/image2.png"/><Relationship Id="rId10" Type="http://schemas.openxmlformats.org/officeDocument/2006/relationships/image" Target="../media/image78.png"/><Relationship Id="rId4" Type="http://schemas.openxmlformats.org/officeDocument/2006/relationships/image" Target="../media/image4.png"/><Relationship Id="rId9" Type="http://schemas.openxmlformats.org/officeDocument/2006/relationships/image" Target="../media/image77.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90.png"/><Relationship Id="rId2" Type="http://schemas.openxmlformats.org/officeDocument/2006/relationships/notesSlide" Target="../notesSlides/notesSlide32.xml"/><Relationship Id="rId1" Type="http://schemas.openxmlformats.org/officeDocument/2006/relationships/slideLayout" Target="../slideLayouts/slideLayout11.xml"/><Relationship Id="rId6" Type="http://schemas.openxmlformats.org/officeDocument/2006/relationships/image" Target="../media/image79.png"/><Relationship Id="rId5" Type="http://schemas.openxmlformats.org/officeDocument/2006/relationships/image" Target="../media/image720.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11.xml"/><Relationship Id="rId4" Type="http://schemas.openxmlformats.org/officeDocument/2006/relationships/image" Target="../media/image2.png"/><Relationship Id="rId9" Type="http://schemas.openxmlformats.org/officeDocument/2006/relationships/image" Target="../media/image83.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image" Target="../media/image84.png"/><Relationship Id="rId5" Type="http://schemas.openxmlformats.org/officeDocument/2006/relationships/image" Target="../media/image800.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83.wmf"/><Relationship Id="rId3" Type="http://schemas.openxmlformats.org/officeDocument/2006/relationships/notesSlide" Target="../notesSlides/notesSlide36.xml"/><Relationship Id="rId7" Type="http://schemas.openxmlformats.org/officeDocument/2006/relationships/image" Target="../media/image80.wmf"/><Relationship Id="rId12"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image" Target="../media/image82.wmf"/><Relationship Id="rId5" Type="http://schemas.openxmlformats.org/officeDocument/2006/relationships/image" Target="../media/image2.png"/><Relationship Id="rId15" Type="http://schemas.openxmlformats.org/officeDocument/2006/relationships/image" Target="../media/image86.png"/><Relationship Id="rId10" Type="http://schemas.openxmlformats.org/officeDocument/2006/relationships/oleObject" Target="../embeddings/oleObject8.bin"/><Relationship Id="rId4" Type="http://schemas.openxmlformats.org/officeDocument/2006/relationships/image" Target="../media/image4.png"/><Relationship Id="rId9" Type="http://schemas.openxmlformats.org/officeDocument/2006/relationships/image" Target="../media/image81.wmf"/><Relationship Id="rId14" Type="http://schemas.openxmlformats.org/officeDocument/2006/relationships/image" Target="../media/image85.png"/></Relationships>
</file>

<file path=ppt/slides/_rels/slide3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jp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png"/><Relationship Id="rId11" Type="http://schemas.openxmlformats.org/officeDocument/2006/relationships/image" Target="../media/image21.png"/><Relationship Id="rId5" Type="http://schemas.openxmlformats.org/officeDocument/2006/relationships/image" Target="../media/image4.png"/><Relationship Id="rId10" Type="http://schemas.openxmlformats.org/officeDocument/2006/relationships/image" Target="../media/image20.png"/><Relationship Id="rId4" Type="http://schemas.openxmlformats.org/officeDocument/2006/relationships/image" Target="../media/image16.jpe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22.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2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gif"/><Relationship Id="rId7" Type="http://schemas.microsoft.com/office/2007/relationships/hdphoto" Target="../media/hdphoto2.wdp"/><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24.png"/><Relationship Id="rId5" Type="http://schemas.openxmlformats.org/officeDocument/2006/relationships/image" Target="../media/image27.gif"/><Relationship Id="rId4" Type="http://schemas.openxmlformats.org/officeDocument/2006/relationships/image" Target="../media/image2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b="1" noProof="0" dirty="0" smtClean="0">
                <a:solidFill>
                  <a:srgbClr val="4D4D4D"/>
                </a:solidFill>
                <a:latin typeface="Arial" pitchFamily="34" charset="0"/>
                <a:cs typeface="Arial" pitchFamily="34" charset="0"/>
              </a:rPr>
              <a:t>Superconductivity In accelerators</a:t>
            </a:r>
            <a:br>
              <a:rPr lang="en-US" b="1" noProof="0" dirty="0" smtClean="0">
                <a:solidFill>
                  <a:srgbClr val="4D4D4D"/>
                </a:solidFill>
                <a:latin typeface="Arial" pitchFamily="34" charset="0"/>
                <a:cs typeface="Arial" pitchFamily="34" charset="0"/>
              </a:rPr>
            </a:br>
            <a:r>
              <a:rPr lang="en-US" b="1" noProof="0" dirty="0" smtClean="0">
                <a:solidFill>
                  <a:srgbClr val="4D4D4D"/>
                </a:solidFill>
                <a:latin typeface="Arial" pitchFamily="34" charset="0"/>
                <a:cs typeface="Arial" pitchFamily="34" charset="0"/>
              </a:rPr>
              <a:t>Part I : introduction</a:t>
            </a:r>
            <a:endParaRPr lang="en-US" noProof="0" dirty="0"/>
          </a:p>
        </p:txBody>
      </p:sp>
      <p:sp>
        <p:nvSpPr>
          <p:cNvPr id="4" name="Espace réservé du texte 3"/>
          <p:cNvSpPr>
            <a:spLocks noGrp="1"/>
          </p:cNvSpPr>
          <p:nvPr>
            <p:ph type="body" sz="quarter" idx="13"/>
          </p:nvPr>
        </p:nvSpPr>
        <p:spPr/>
        <p:txBody>
          <a:bodyPr/>
          <a:lstStyle/>
          <a:p>
            <a:r>
              <a:rPr lang="fr-FR" sz="1200" dirty="0" smtClean="0"/>
              <a:t>JUAS 2025</a:t>
            </a:r>
            <a:r>
              <a:rPr lang="fr-FR" sz="1200" b="1" dirty="0" smtClean="0">
                <a:solidFill>
                  <a:schemeClr val="bg2"/>
                </a:solidFill>
              </a:rPr>
              <a:t>|</a:t>
            </a:r>
            <a:r>
              <a:rPr lang="fr-FR" sz="1200" dirty="0" smtClean="0"/>
              <a:t> </a:t>
            </a:r>
            <a:r>
              <a:rPr lang="fr-FR" sz="1200" dirty="0"/>
              <a:t>Claire ANTOINE</a:t>
            </a:r>
            <a:endParaRPr lang="fr-FR" sz="1200" dirty="0" smtClean="0"/>
          </a:p>
        </p:txBody>
      </p:sp>
      <p:sp>
        <p:nvSpPr>
          <p:cNvPr id="10" name="Sous-titre 9"/>
          <p:cNvSpPr>
            <a:spLocks noGrp="1"/>
          </p:cNvSpPr>
          <p:nvPr>
            <p:ph type="subTitle" idx="1"/>
          </p:nvPr>
        </p:nvSpPr>
        <p:spPr/>
        <p:txBody>
          <a:bodyPr/>
          <a:lstStyle/>
          <a:p>
            <a:r>
              <a:rPr lang="fr-FR" sz="1400" dirty="0" err="1" smtClean="0">
                <a:solidFill>
                  <a:srgbClr val="4D4D4D"/>
                </a:solidFill>
                <a:latin typeface="Arial Narrow" panose="020B0606020202030204" pitchFamily="34" charset="0"/>
              </a:rPr>
              <a:t>Magnets</a:t>
            </a:r>
            <a:r>
              <a:rPr lang="fr-FR" sz="1400" dirty="0" smtClean="0">
                <a:solidFill>
                  <a:srgbClr val="4D4D4D"/>
                </a:solidFill>
                <a:latin typeface="Arial Narrow" panose="020B0606020202030204" pitchFamily="34" charset="0"/>
              </a:rPr>
              <a:t> VS RF </a:t>
            </a:r>
            <a:r>
              <a:rPr lang="fr-FR" sz="1400" dirty="0" err="1" smtClean="0">
                <a:solidFill>
                  <a:srgbClr val="4D4D4D"/>
                </a:solidFill>
                <a:latin typeface="Arial Narrow" panose="020B0606020202030204" pitchFamily="34" charset="0"/>
              </a:rPr>
              <a:t>cavities</a:t>
            </a:r>
            <a:endParaRPr lang="fr-FR" dirty="0" smtClean="0"/>
          </a:p>
        </p:txBody>
      </p:sp>
    </p:spTree>
    <p:extLst>
      <p:ext uri="{BB962C8B-B14F-4D97-AF65-F5344CB8AC3E}">
        <p14:creationId xmlns:p14="http://schemas.microsoft.com/office/powerpoint/2010/main" val="1905720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re 25"/>
          <p:cNvSpPr>
            <a:spLocks noGrp="1"/>
          </p:cNvSpPr>
          <p:nvPr>
            <p:ph type="title"/>
          </p:nvPr>
        </p:nvSpPr>
        <p:spPr/>
        <p:txBody>
          <a:bodyPr/>
          <a:lstStyle/>
          <a:p>
            <a:pPr algn="ctr"/>
            <a:r>
              <a:rPr lang="en-US" noProof="0" dirty="0" smtClean="0"/>
              <a:t>Meissner state, type I &amp; II SC</a:t>
            </a:r>
            <a:endParaRPr lang="en-US" noProof="0" dirty="0"/>
          </a:p>
        </p:txBody>
      </p:sp>
      <p:pic>
        <p:nvPicPr>
          <p:cNvPr id="10" name="Image 9"/>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6" y="1782370"/>
            <a:ext cx="2232248" cy="3056232"/>
          </a:xfrm>
          <a:prstGeom prst="rect">
            <a:avLst/>
          </a:prstGeom>
          <a:noFill/>
        </p:spPr>
      </p:pic>
      <p:cxnSp>
        <p:nvCxnSpPr>
          <p:cNvPr id="12" name="Connecteur droit avec flèche 11"/>
          <p:cNvCxnSpPr/>
          <p:nvPr/>
        </p:nvCxnSpPr>
        <p:spPr>
          <a:xfrm flipV="1">
            <a:off x="1340531" y="5022730"/>
            <a:ext cx="576064" cy="7849"/>
          </a:xfrm>
          <a:prstGeom prst="straightConnector1">
            <a:avLst/>
          </a:prstGeom>
          <a:ln w="285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561731" y="5187421"/>
            <a:ext cx="2031431" cy="523220"/>
          </a:xfrm>
          <a:prstGeom prst="rect">
            <a:avLst/>
          </a:prstGeom>
        </p:spPr>
        <p:txBody>
          <a:bodyPr wrap="square">
            <a:spAutoFit/>
          </a:bodyPr>
          <a:lstStyle/>
          <a:p>
            <a:pPr algn="ctr"/>
            <a:r>
              <a:rPr lang="fr-FR" sz="1600" b="1" u="none" dirty="0" smtClean="0">
                <a:latin typeface="Symbol" panose="05050102010706020507" pitchFamily="18" charset="2"/>
              </a:rPr>
              <a:t>l</a:t>
            </a:r>
            <a:r>
              <a:rPr lang="fr-FR" sz="1500" u="none" dirty="0" smtClean="0">
                <a:latin typeface="Symbol" panose="05050102010706020507" pitchFamily="18" charset="2"/>
              </a:rPr>
              <a:t> ~ </a:t>
            </a:r>
            <a:r>
              <a:rPr lang="fr-FR" sz="1500" u="none" dirty="0" smtClean="0">
                <a:latin typeface="+mn-lt"/>
              </a:rPr>
              <a:t>50 nm (Nb)</a:t>
            </a:r>
          </a:p>
          <a:p>
            <a:pPr algn="ctr"/>
            <a:r>
              <a:rPr lang="fr-FR" sz="1200" u="none" dirty="0" err="1" smtClean="0">
                <a:solidFill>
                  <a:srgbClr val="666666"/>
                </a:solidFill>
                <a:latin typeface="+mn-lt"/>
                <a:cs typeface="+mn-cs"/>
              </a:rPr>
              <a:t>Supercurrent</a:t>
            </a:r>
            <a:r>
              <a:rPr lang="fr-FR" sz="1200" u="none" dirty="0" smtClean="0">
                <a:solidFill>
                  <a:srgbClr val="666666"/>
                </a:solidFill>
                <a:latin typeface="+mn-lt"/>
                <a:cs typeface="+mn-cs"/>
              </a:rPr>
              <a:t>  </a:t>
            </a:r>
            <a:r>
              <a:rPr lang="fr-FR" sz="1200" u="none" dirty="0">
                <a:solidFill>
                  <a:srgbClr val="666666"/>
                </a:solidFill>
                <a:latin typeface="+mn-lt"/>
                <a:cs typeface="+mn-cs"/>
              </a:rPr>
              <a:t>&gt;&gt; GA/m</a:t>
            </a:r>
            <a:r>
              <a:rPr lang="fr-FR" sz="1200" u="none" baseline="30000" dirty="0">
                <a:solidFill>
                  <a:srgbClr val="666666"/>
                </a:solidFill>
                <a:latin typeface="+mn-lt"/>
                <a:cs typeface="+mn-cs"/>
              </a:rPr>
              <a:t>2</a:t>
            </a:r>
          </a:p>
        </p:txBody>
      </p:sp>
      <mc:AlternateContent xmlns:mc="http://schemas.openxmlformats.org/markup-compatibility/2006" xmlns:a14="http://schemas.microsoft.com/office/drawing/2010/main">
        <mc:Choice Requires="a14">
          <p:sp>
            <p:nvSpPr>
              <p:cNvPr id="14" name="ZoneTexte 13"/>
              <p:cNvSpPr txBox="1"/>
              <p:nvPr/>
            </p:nvSpPr>
            <p:spPr>
              <a:xfrm>
                <a:off x="270831" y="6070730"/>
                <a:ext cx="2304256" cy="310598"/>
              </a:xfrm>
              <a:prstGeom prst="rect">
                <a:avLst/>
              </a:prstGeom>
              <a:noFill/>
            </p:spPr>
            <p:txBody>
              <a:bodyPr wrap="square" lIns="0" tIns="0" rIns="0" bIns="0" rtlCol="0">
                <a:spAutoFit/>
              </a:bodyPr>
              <a:lstStyle/>
              <a:p>
                <a:pPr algn="ctr"/>
                <a14:m>
                  <m:oMath xmlns:m="http://schemas.openxmlformats.org/officeDocument/2006/math">
                    <m:acc>
                      <m:accPr>
                        <m:chr m:val="⃗"/>
                        <m:ctrlPr>
                          <a:rPr lang="fr-FR" sz="1800" i="1" u="none" smtClean="0">
                            <a:latin typeface="Cambria Math" panose="02040503050406030204" pitchFamily="18" charset="0"/>
                          </a:rPr>
                        </m:ctrlPr>
                      </m:accPr>
                      <m:e>
                        <m:r>
                          <a:rPr lang="fr-FR" sz="1800" b="0" i="1" u="none" smtClean="0">
                            <a:latin typeface="Cambria Math"/>
                          </a:rPr>
                          <m:t>𝐵</m:t>
                        </m:r>
                        <m:r>
                          <a:rPr lang="fr-FR" sz="1800" b="0" i="1" u="none" smtClean="0">
                            <a:latin typeface="Cambria Math"/>
                          </a:rPr>
                          <m:t> </m:t>
                        </m:r>
                      </m:e>
                    </m:acc>
                    <m:r>
                      <a:rPr lang="fr-FR" sz="1800" i="1" u="none">
                        <a:latin typeface="Cambria Math"/>
                      </a:rPr>
                      <m:t>= </m:t>
                    </m:r>
                    <m:sSub>
                      <m:sSubPr>
                        <m:ctrlPr>
                          <a:rPr lang="fr-FR" sz="1800" i="1" u="none">
                            <a:latin typeface="Cambria Math" panose="02040503050406030204" pitchFamily="18" charset="0"/>
                          </a:rPr>
                        </m:ctrlPr>
                      </m:sSubPr>
                      <m:e>
                        <m:r>
                          <a:rPr lang="fr-FR" sz="1800" i="1" u="none">
                            <a:latin typeface="Cambria Math"/>
                            <a:ea typeface="Cambria Math"/>
                          </a:rPr>
                          <m:t>𝜇</m:t>
                        </m:r>
                      </m:e>
                      <m:sub>
                        <m:r>
                          <a:rPr lang="fr-FR" sz="1800" i="1" u="none">
                            <a:latin typeface="Cambria Math"/>
                          </a:rPr>
                          <m:t>0  </m:t>
                        </m:r>
                      </m:sub>
                    </m:sSub>
                    <m:r>
                      <a:rPr lang="fr-FR" sz="1800" b="0" i="1" u="none" smtClean="0">
                        <a:latin typeface="Cambria Math"/>
                      </a:rPr>
                      <m:t>(</m:t>
                    </m:r>
                    <m:acc>
                      <m:accPr>
                        <m:chr m:val="⃗"/>
                        <m:ctrlPr>
                          <a:rPr lang="fr-FR" sz="1800" i="1" u="none">
                            <a:latin typeface="Cambria Math" panose="02040503050406030204" pitchFamily="18" charset="0"/>
                          </a:rPr>
                        </m:ctrlPr>
                      </m:accPr>
                      <m:e>
                        <m:r>
                          <a:rPr lang="fr-FR" sz="1800" b="0" i="1" u="none" smtClean="0">
                            <a:latin typeface="Cambria Math"/>
                          </a:rPr>
                          <m:t>𝐻</m:t>
                        </m:r>
                        <m:r>
                          <a:rPr lang="fr-FR" sz="1800" i="1" u="none">
                            <a:latin typeface="Cambria Math"/>
                          </a:rPr>
                          <m:t> </m:t>
                        </m:r>
                      </m:e>
                    </m:acc>
                  </m:oMath>
                </a14:m>
                <a:r>
                  <a:rPr lang="fr-FR" sz="1800" u="none" dirty="0" smtClean="0"/>
                  <a:t> + </a:t>
                </a:r>
                <a14:m>
                  <m:oMath xmlns:m="http://schemas.openxmlformats.org/officeDocument/2006/math">
                    <m:acc>
                      <m:accPr>
                        <m:chr m:val="⃗"/>
                        <m:ctrlPr>
                          <a:rPr lang="fr-FR" sz="1800" i="1" u="none">
                            <a:latin typeface="Cambria Math" panose="02040503050406030204" pitchFamily="18" charset="0"/>
                          </a:rPr>
                        </m:ctrlPr>
                      </m:accPr>
                      <m:e>
                        <m:r>
                          <a:rPr lang="fr-FR" sz="1800" b="0" i="1" u="none" smtClean="0">
                            <a:latin typeface="Cambria Math"/>
                          </a:rPr>
                          <m:t>𝑀</m:t>
                        </m:r>
                        <m:r>
                          <a:rPr lang="fr-FR" sz="1800" i="1" u="none">
                            <a:latin typeface="Cambria Math"/>
                          </a:rPr>
                          <m:t> </m:t>
                        </m:r>
                      </m:e>
                    </m:acc>
                  </m:oMath>
                </a14:m>
                <a:r>
                  <a:rPr lang="fr-FR" sz="1800" u="none" dirty="0" smtClean="0"/>
                  <a:t>) = 0</a:t>
                </a:r>
              </a:p>
            </p:txBody>
          </p:sp>
        </mc:Choice>
        <mc:Fallback xmlns="">
          <p:sp>
            <p:nvSpPr>
              <p:cNvPr id="14" name="ZoneTexte 13"/>
              <p:cNvSpPr txBox="1">
                <a:spLocks noRot="1" noChangeAspect="1" noMove="1" noResize="1" noEditPoints="1" noAdjustHandles="1" noChangeArrowheads="1" noChangeShapeType="1" noTextEdit="1"/>
              </p:cNvSpPr>
              <p:nvPr/>
            </p:nvSpPr>
            <p:spPr>
              <a:xfrm>
                <a:off x="270831" y="6070730"/>
                <a:ext cx="2304256" cy="310598"/>
              </a:xfrm>
              <a:prstGeom prst="rect">
                <a:avLst/>
              </a:prstGeom>
              <a:blipFill rotWithShape="1">
                <a:blip r:embed="rId4"/>
                <a:stretch>
                  <a:fillRect l="-265" t="-13725" r="-3175" b="-45098"/>
                </a:stretch>
              </a:blipFill>
            </p:spPr>
            <p:txBody>
              <a:bodyPr/>
              <a:lstStyle/>
              <a:p>
                <a:r>
                  <a:rPr lang="fr-FR">
                    <a:noFill/>
                  </a:rPr>
                  <a:t> </a:t>
                </a:r>
              </a:p>
            </p:txBody>
          </p:sp>
        </mc:Fallback>
      </mc:AlternateContent>
      <p:pic>
        <p:nvPicPr>
          <p:cNvPr id="1433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5816" y="1242387"/>
            <a:ext cx="3501206" cy="1740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60232" y="1284174"/>
            <a:ext cx="2343828" cy="1643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990409" y="2915102"/>
            <a:ext cx="1454244" cy="276999"/>
          </a:xfrm>
          <a:prstGeom prst="rect">
            <a:avLst/>
          </a:prstGeom>
        </p:spPr>
        <p:txBody>
          <a:bodyPr wrap="none">
            <a:spAutoFit/>
          </a:bodyPr>
          <a:lstStyle/>
          <a:p>
            <a:r>
              <a:rPr lang="fr-FR" sz="1200" u="none" dirty="0" err="1" smtClean="0">
                <a:solidFill>
                  <a:srgbClr val="666666"/>
                </a:solidFill>
              </a:rPr>
              <a:t>Magnetic</a:t>
            </a:r>
            <a:r>
              <a:rPr lang="fr-FR" sz="1200" u="none" dirty="0" smtClean="0">
                <a:solidFill>
                  <a:srgbClr val="666666"/>
                </a:solidFill>
              </a:rPr>
              <a:t> </a:t>
            </a:r>
            <a:r>
              <a:rPr lang="fr-FR" sz="1200" u="none" dirty="0" err="1" smtClean="0">
                <a:solidFill>
                  <a:srgbClr val="666666"/>
                </a:solidFill>
              </a:rPr>
              <a:t>levitation</a:t>
            </a:r>
            <a:endParaRPr lang="fr-FR" sz="1200" dirty="0"/>
          </a:p>
        </p:txBody>
      </p:sp>
      <p:sp>
        <p:nvSpPr>
          <p:cNvPr id="69" name="ZoneTexte 68"/>
          <p:cNvSpPr txBox="1"/>
          <p:nvPr/>
        </p:nvSpPr>
        <p:spPr>
          <a:xfrm>
            <a:off x="7585329" y="5058636"/>
            <a:ext cx="1444626" cy="646331"/>
          </a:xfrm>
          <a:prstGeom prst="rect">
            <a:avLst/>
          </a:prstGeom>
          <a:noFill/>
        </p:spPr>
        <p:txBody>
          <a:bodyPr wrap="none" rtlCol="0">
            <a:spAutoFit/>
          </a:bodyPr>
          <a:lstStyle/>
          <a:p>
            <a:pPr algn="ctr"/>
            <a:r>
              <a:rPr lang="fr-FR" sz="1200" b="1" u="none" dirty="0" err="1" smtClean="0"/>
              <a:t>Magnetization</a:t>
            </a:r>
            <a:r>
              <a:rPr lang="fr-FR" sz="1200" b="1" u="none" dirty="0" smtClean="0"/>
              <a:t> of </a:t>
            </a:r>
          </a:p>
          <a:p>
            <a:pPr algn="ctr"/>
            <a:r>
              <a:rPr lang="fr-FR" sz="1200" b="1" u="none" dirty="0" err="1" smtClean="0"/>
              <a:t>defect</a:t>
            </a:r>
            <a:r>
              <a:rPr lang="fr-FR" sz="1200" b="1" u="none" dirty="0" smtClean="0"/>
              <a:t> free SC</a:t>
            </a:r>
          </a:p>
          <a:p>
            <a:pPr algn="ctr"/>
            <a:r>
              <a:rPr lang="fr-FR" sz="1200" b="1" u="none" dirty="0" smtClean="0"/>
              <a:t>← </a:t>
            </a:r>
            <a:endParaRPr lang="fr-FR" sz="1200" b="1" u="none" dirty="0"/>
          </a:p>
        </p:txBody>
      </p:sp>
      <p:sp>
        <p:nvSpPr>
          <p:cNvPr id="4" name="Rectangle 3"/>
          <p:cNvSpPr/>
          <p:nvPr/>
        </p:nvSpPr>
        <p:spPr>
          <a:xfrm>
            <a:off x="7638771" y="4259638"/>
            <a:ext cx="1309835" cy="400110"/>
          </a:xfrm>
          <a:prstGeom prst="rect">
            <a:avLst/>
          </a:prstGeom>
        </p:spPr>
        <p:txBody>
          <a:bodyPr wrap="square">
            <a:spAutoFit/>
          </a:bodyPr>
          <a:lstStyle/>
          <a:p>
            <a:r>
              <a:rPr lang="fr-FR" sz="1000" i="1" u="none" dirty="0" smtClean="0">
                <a:solidFill>
                  <a:srgbClr val="0091C3">
                    <a:lumMod val="75000"/>
                  </a:srgbClr>
                </a:solidFill>
                <a:latin typeface="Symbol" panose="05050102010706020507" pitchFamily="18" charset="2"/>
              </a:rPr>
              <a:t>K</a:t>
            </a:r>
            <a:r>
              <a:rPr lang="fr-FR" sz="1000" i="1" u="none" dirty="0" smtClean="0">
                <a:solidFill>
                  <a:srgbClr val="0091C3">
                    <a:lumMod val="75000"/>
                  </a:srgbClr>
                </a:solidFill>
              </a:rPr>
              <a:t> :a </a:t>
            </a:r>
            <a:r>
              <a:rPr lang="fr-FR" sz="1000" i="1" u="none" dirty="0" err="1" smtClean="0">
                <a:solidFill>
                  <a:srgbClr val="0091C3">
                    <a:lumMod val="75000"/>
                  </a:srgbClr>
                </a:solidFill>
              </a:rPr>
              <a:t>sc</a:t>
            </a:r>
            <a:r>
              <a:rPr lang="fr-FR" sz="1000" i="1" u="none" dirty="0" smtClean="0">
                <a:solidFill>
                  <a:srgbClr val="0091C3">
                    <a:lumMod val="75000"/>
                  </a:srgbClr>
                </a:solidFill>
              </a:rPr>
              <a:t> figure of </a:t>
            </a:r>
            <a:r>
              <a:rPr lang="fr-FR" sz="1000" i="1" u="none" dirty="0" err="1" smtClean="0">
                <a:solidFill>
                  <a:srgbClr val="0091C3">
                    <a:lumMod val="75000"/>
                  </a:srgbClr>
                </a:solidFill>
              </a:rPr>
              <a:t>merit</a:t>
            </a:r>
            <a:r>
              <a:rPr lang="fr-FR" sz="1000" i="1" u="none" dirty="0" smtClean="0">
                <a:solidFill>
                  <a:srgbClr val="0091C3">
                    <a:lumMod val="75000"/>
                  </a:srgbClr>
                </a:solidFill>
              </a:rPr>
              <a:t> (</a:t>
            </a:r>
            <a:r>
              <a:rPr lang="fr-FR" sz="1000" i="1" u="none" dirty="0" err="1" smtClean="0">
                <a:solidFill>
                  <a:srgbClr val="0091C3">
                    <a:lumMod val="75000"/>
                  </a:srgbClr>
                </a:solidFill>
              </a:rPr>
              <a:t>see</a:t>
            </a:r>
            <a:r>
              <a:rPr lang="fr-FR" sz="1000" i="1" u="none" dirty="0" smtClean="0">
                <a:solidFill>
                  <a:srgbClr val="0091C3">
                    <a:lumMod val="75000"/>
                  </a:srgbClr>
                </a:solidFill>
              </a:rPr>
              <a:t> </a:t>
            </a:r>
            <a:r>
              <a:rPr lang="fr-FR" sz="1000" i="1" u="none" dirty="0" err="1" smtClean="0">
                <a:solidFill>
                  <a:srgbClr val="0091C3">
                    <a:lumMod val="75000"/>
                  </a:srgbClr>
                </a:solidFill>
              </a:rPr>
              <a:t>below</a:t>
            </a:r>
            <a:r>
              <a:rPr lang="fr-FR" sz="1000" i="1" u="none" dirty="0" smtClean="0">
                <a:solidFill>
                  <a:srgbClr val="0091C3">
                    <a:lumMod val="75000"/>
                  </a:srgbClr>
                </a:solidFill>
              </a:rPr>
              <a:t>)</a:t>
            </a:r>
            <a:endParaRPr lang="fr-FR" dirty="0"/>
          </a:p>
        </p:txBody>
      </p:sp>
      <p:sp>
        <p:nvSpPr>
          <p:cNvPr id="3" name="Espace réservé du pied de page 2"/>
          <p:cNvSpPr>
            <a:spLocks noGrp="1"/>
          </p:cNvSpPr>
          <p:nvPr>
            <p:ph type="ftr" sz="quarter" idx="14"/>
          </p:nvPr>
        </p:nvSpPr>
        <p:spPr/>
        <p:txBody>
          <a:bodyPr/>
          <a:lstStyle/>
          <a:p>
            <a:r>
              <a:rPr lang="fr-FR" smtClean="0"/>
              <a:t>JUAS 2025 - C.Z. Antoine- Superconductivity in accelerators- Magnet vs RF cavities-part I</a:t>
            </a:r>
            <a:endParaRPr lang="fr-FR" dirty="0"/>
          </a:p>
        </p:txBody>
      </p:sp>
      <p:sp>
        <p:nvSpPr>
          <p:cNvPr id="5" name="Espace réservé du numéro de diapositive 4"/>
          <p:cNvSpPr>
            <a:spLocks noGrp="1"/>
          </p:cNvSpPr>
          <p:nvPr>
            <p:ph type="sldNum" sz="quarter" idx="11"/>
          </p:nvPr>
        </p:nvSpPr>
        <p:spPr/>
        <p:txBody>
          <a:bodyPr/>
          <a:lstStyle/>
          <a:p>
            <a:r>
              <a:rPr lang="fr-FR" smtClean="0"/>
              <a:t>|  PAGE </a:t>
            </a:r>
            <a:fld id="{AEFB9B6D-867A-40B8-ACB0-35CC9F272C9C}" type="slidenum">
              <a:rPr lang="fr-FR" smtClean="0"/>
              <a:pPr/>
              <a:t>10</a:t>
            </a:fld>
            <a:endParaRPr lang="fr-FR" dirty="0"/>
          </a:p>
        </p:txBody>
      </p:sp>
      <p:grpSp>
        <p:nvGrpSpPr>
          <p:cNvPr id="9" name="Groupe 8"/>
          <p:cNvGrpSpPr/>
          <p:nvPr/>
        </p:nvGrpSpPr>
        <p:grpSpPr>
          <a:xfrm>
            <a:off x="2863870" y="3428154"/>
            <a:ext cx="5562842" cy="2812772"/>
            <a:chOff x="2863870" y="3428154"/>
            <a:chExt cx="5562842" cy="2812772"/>
          </a:xfrm>
        </p:grpSpPr>
        <p:sp>
          <p:nvSpPr>
            <p:cNvPr id="14354" name="Forme libre 14353"/>
            <p:cNvSpPr/>
            <p:nvPr/>
          </p:nvSpPr>
          <p:spPr>
            <a:xfrm>
              <a:off x="3795078" y="4460349"/>
              <a:ext cx="1086458" cy="1129714"/>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86458"/>
                <a:gd name="connsiteY0" fmla="*/ 1121755 h 1129714"/>
                <a:gd name="connsiteX1" fmla="*/ 564652 w 1086458"/>
                <a:gd name="connsiteY1" fmla="*/ 0 h 1129714"/>
                <a:gd name="connsiteX2" fmla="*/ 1086458 w 1086458"/>
                <a:gd name="connsiteY2" fmla="*/ 1129714 h 1129714"/>
                <a:gd name="connsiteX0" fmla="*/ 0 w 1086458"/>
                <a:gd name="connsiteY0" fmla="*/ 1121755 h 1129714"/>
                <a:gd name="connsiteX1" fmla="*/ 556439 w 1086458"/>
                <a:gd name="connsiteY1" fmla="*/ 0 h 1129714"/>
                <a:gd name="connsiteX2" fmla="*/ 1086458 w 1086458"/>
                <a:gd name="connsiteY2" fmla="*/ 1129714 h 1129714"/>
              </a:gdLst>
              <a:ahLst/>
              <a:cxnLst>
                <a:cxn ang="0">
                  <a:pos x="connsiteX0" y="connsiteY0"/>
                </a:cxn>
                <a:cxn ang="0">
                  <a:pos x="connsiteX1" y="connsiteY1"/>
                </a:cxn>
                <a:cxn ang="0">
                  <a:pos x="connsiteX2" y="connsiteY2"/>
                </a:cxn>
              </a:cxnLst>
              <a:rect l="l" t="t" r="r" b="b"/>
              <a:pathLst>
                <a:path w="1086458" h="1129714">
                  <a:moveTo>
                    <a:pt x="0" y="1121755"/>
                  </a:moveTo>
                  <a:lnTo>
                    <a:pt x="556439" y="0"/>
                  </a:lnTo>
                  <a:cubicBezTo>
                    <a:pt x="565277" y="527840"/>
                    <a:pt x="736476" y="658351"/>
                    <a:pt x="1086458" y="1129714"/>
                  </a:cubicBezTo>
                </a:path>
              </a:pathLst>
            </a:cu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Forme libre 84"/>
            <p:cNvSpPr/>
            <p:nvPr/>
          </p:nvSpPr>
          <p:spPr>
            <a:xfrm>
              <a:off x="3795078" y="4634673"/>
              <a:ext cx="1429368" cy="965360"/>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60057 h 1160057"/>
                <a:gd name="connsiteX1" fmla="*/ 348397 w 1058371"/>
                <a:gd name="connsiteY1" fmla="*/ 0 h 1160057"/>
                <a:gd name="connsiteX2" fmla="*/ 1058371 w 1058371"/>
                <a:gd name="connsiteY2" fmla="*/ 1158653 h 1160057"/>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65701"/>
                <a:gd name="connsiteY0" fmla="*/ 1157110 h 1157110"/>
                <a:gd name="connsiteX1" fmla="*/ 355727 w 1065701"/>
                <a:gd name="connsiteY1" fmla="*/ 0 h 1157110"/>
                <a:gd name="connsiteX2" fmla="*/ 1065701 w 1065701"/>
                <a:gd name="connsiteY2" fmla="*/ 1140975 h 1157110"/>
              </a:gdLst>
              <a:ahLst/>
              <a:cxnLst>
                <a:cxn ang="0">
                  <a:pos x="connsiteX0" y="connsiteY0"/>
                </a:cxn>
                <a:cxn ang="0">
                  <a:pos x="connsiteX1" y="connsiteY1"/>
                </a:cxn>
                <a:cxn ang="0">
                  <a:pos x="connsiteX2" y="connsiteY2"/>
                </a:cxn>
              </a:cxnLst>
              <a:rect l="l" t="t" r="r" b="b"/>
              <a:pathLst>
                <a:path w="1065701" h="1157110">
                  <a:moveTo>
                    <a:pt x="0" y="1157110"/>
                  </a:moveTo>
                  <a:cubicBezTo>
                    <a:pt x="240068" y="358627"/>
                    <a:pt x="227565" y="390382"/>
                    <a:pt x="355727" y="0"/>
                  </a:cubicBezTo>
                  <a:cubicBezTo>
                    <a:pt x="351737" y="707565"/>
                    <a:pt x="922812" y="996653"/>
                    <a:pt x="1065701" y="1140975"/>
                  </a:cubicBezTo>
                </a:path>
              </a:pathLst>
            </a:custGeom>
            <a:noFill/>
            <a:ln w="19050">
              <a:solidFill>
                <a:srgbClr val="00CC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Forme libre 85"/>
            <p:cNvSpPr/>
            <p:nvPr/>
          </p:nvSpPr>
          <p:spPr>
            <a:xfrm>
              <a:off x="3780083" y="4845779"/>
              <a:ext cx="2172130" cy="754253"/>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60057 h 1160057"/>
                <a:gd name="connsiteX1" fmla="*/ 348397 w 1058371"/>
                <a:gd name="connsiteY1" fmla="*/ 0 h 1160057"/>
                <a:gd name="connsiteX2" fmla="*/ 1058371 w 1058371"/>
                <a:gd name="connsiteY2" fmla="*/ 1158653 h 1160057"/>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65701"/>
                <a:gd name="connsiteY0" fmla="*/ 1157110 h 1157110"/>
                <a:gd name="connsiteX1" fmla="*/ 355727 w 1065701"/>
                <a:gd name="connsiteY1" fmla="*/ 0 h 1157110"/>
                <a:gd name="connsiteX2" fmla="*/ 1065701 w 1065701"/>
                <a:gd name="connsiteY2" fmla="*/ 1140975 h 1157110"/>
                <a:gd name="connsiteX0" fmla="*/ 0 w 1065701"/>
                <a:gd name="connsiteY0" fmla="*/ 1172914 h 1172914"/>
                <a:gd name="connsiteX1" fmla="*/ 203928 w 1065701"/>
                <a:gd name="connsiteY1" fmla="*/ 0 h 1172914"/>
                <a:gd name="connsiteX2" fmla="*/ 1065701 w 1065701"/>
                <a:gd name="connsiteY2" fmla="*/ 1156779 h 1172914"/>
                <a:gd name="connsiteX0" fmla="*/ 0 w 1065701"/>
                <a:gd name="connsiteY0" fmla="*/ 1172914 h 1172914"/>
                <a:gd name="connsiteX1" fmla="*/ 203928 w 1065701"/>
                <a:gd name="connsiteY1" fmla="*/ 0 h 1172914"/>
                <a:gd name="connsiteX2" fmla="*/ 1065701 w 1065701"/>
                <a:gd name="connsiteY2" fmla="*/ 1156779 h 1172914"/>
                <a:gd name="connsiteX0" fmla="*/ 0 w 1065701"/>
                <a:gd name="connsiteY0" fmla="*/ 1172914 h 1172914"/>
                <a:gd name="connsiteX1" fmla="*/ 203928 w 1065701"/>
                <a:gd name="connsiteY1" fmla="*/ 0 h 1172914"/>
                <a:gd name="connsiteX2" fmla="*/ 1065701 w 1065701"/>
                <a:gd name="connsiteY2" fmla="*/ 1156779 h 1172914"/>
                <a:gd name="connsiteX0" fmla="*/ 0 w 1065701"/>
                <a:gd name="connsiteY0" fmla="*/ 1208476 h 1208476"/>
                <a:gd name="connsiteX1" fmla="*/ 193891 w 1065701"/>
                <a:gd name="connsiteY1" fmla="*/ 0 h 1208476"/>
                <a:gd name="connsiteX2" fmla="*/ 1065701 w 1065701"/>
                <a:gd name="connsiteY2" fmla="*/ 1192341 h 1208476"/>
                <a:gd name="connsiteX0" fmla="*/ 0 w 1065701"/>
                <a:gd name="connsiteY0" fmla="*/ 1208476 h 1208476"/>
                <a:gd name="connsiteX1" fmla="*/ 193891 w 1065701"/>
                <a:gd name="connsiteY1" fmla="*/ 0 h 1208476"/>
                <a:gd name="connsiteX2" fmla="*/ 1065701 w 1065701"/>
                <a:gd name="connsiteY2" fmla="*/ 1192341 h 1208476"/>
                <a:gd name="connsiteX0" fmla="*/ 0 w 1071974"/>
                <a:gd name="connsiteY0" fmla="*/ 1208476 h 1208476"/>
                <a:gd name="connsiteX1" fmla="*/ 193891 w 1071974"/>
                <a:gd name="connsiteY1" fmla="*/ 0 h 1208476"/>
                <a:gd name="connsiteX2" fmla="*/ 1071974 w 1071974"/>
                <a:gd name="connsiteY2" fmla="*/ 1164681 h 1208476"/>
                <a:gd name="connsiteX0" fmla="*/ 0 w 1071974"/>
                <a:gd name="connsiteY0" fmla="*/ 1208476 h 1208476"/>
                <a:gd name="connsiteX1" fmla="*/ 193891 w 1071974"/>
                <a:gd name="connsiteY1" fmla="*/ 0 h 1208476"/>
                <a:gd name="connsiteX2" fmla="*/ 1071974 w 1071974"/>
                <a:gd name="connsiteY2" fmla="*/ 1164681 h 1208476"/>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3229"/>
                <a:gd name="connsiteY0" fmla="*/ 1212427 h 1212427"/>
                <a:gd name="connsiteX1" fmla="*/ 197655 w 1073229"/>
                <a:gd name="connsiteY1" fmla="*/ 0 h 1212427"/>
                <a:gd name="connsiteX2" fmla="*/ 1073229 w 1073229"/>
                <a:gd name="connsiteY2" fmla="*/ 1200242 h 1212427"/>
                <a:gd name="connsiteX0" fmla="*/ 0 w 1071974"/>
                <a:gd name="connsiteY0" fmla="*/ 1212427 h 1212427"/>
                <a:gd name="connsiteX1" fmla="*/ 197655 w 1071974"/>
                <a:gd name="connsiteY1" fmla="*/ 0 h 1212427"/>
                <a:gd name="connsiteX2" fmla="*/ 1071974 w 1071974"/>
                <a:gd name="connsiteY2" fmla="*/ 1180485 h 1212427"/>
                <a:gd name="connsiteX0" fmla="*/ 0 w 1071974"/>
                <a:gd name="connsiteY0" fmla="*/ 1212427 h 1212427"/>
                <a:gd name="connsiteX1" fmla="*/ 197655 w 1071974"/>
                <a:gd name="connsiteY1" fmla="*/ 0 h 1212427"/>
                <a:gd name="connsiteX2" fmla="*/ 1071974 w 1071974"/>
                <a:gd name="connsiteY2" fmla="*/ 1180485 h 1212427"/>
                <a:gd name="connsiteX0" fmla="*/ 0 w 1071974"/>
                <a:gd name="connsiteY0" fmla="*/ 1212427 h 1212427"/>
                <a:gd name="connsiteX1" fmla="*/ 197655 w 1071974"/>
                <a:gd name="connsiteY1" fmla="*/ 0 h 1212427"/>
                <a:gd name="connsiteX2" fmla="*/ 1071974 w 1071974"/>
                <a:gd name="connsiteY2" fmla="*/ 1180485 h 1212427"/>
                <a:gd name="connsiteX0" fmla="*/ 0 w 1071974"/>
                <a:gd name="connsiteY0" fmla="*/ 1212427 h 1212427"/>
                <a:gd name="connsiteX1" fmla="*/ 197655 w 1071974"/>
                <a:gd name="connsiteY1" fmla="*/ 0 h 1212427"/>
                <a:gd name="connsiteX2" fmla="*/ 1071974 w 1071974"/>
                <a:gd name="connsiteY2" fmla="*/ 1180485 h 1212427"/>
                <a:gd name="connsiteX0" fmla="*/ 0 w 1108608"/>
                <a:gd name="connsiteY0" fmla="*/ 1212427 h 1212427"/>
                <a:gd name="connsiteX1" fmla="*/ 197655 w 1108608"/>
                <a:gd name="connsiteY1" fmla="*/ 0 h 1212427"/>
                <a:gd name="connsiteX2" fmla="*/ 1108608 w 1108608"/>
                <a:gd name="connsiteY2" fmla="*/ 1195536 h 1212427"/>
                <a:gd name="connsiteX0" fmla="*/ 0 w 1108608"/>
                <a:gd name="connsiteY0" fmla="*/ 1212427 h 1212427"/>
                <a:gd name="connsiteX1" fmla="*/ 197655 w 1108608"/>
                <a:gd name="connsiteY1" fmla="*/ 0 h 1212427"/>
                <a:gd name="connsiteX2" fmla="*/ 1108608 w 1108608"/>
                <a:gd name="connsiteY2" fmla="*/ 1195536 h 1212427"/>
              </a:gdLst>
              <a:ahLst/>
              <a:cxnLst>
                <a:cxn ang="0">
                  <a:pos x="connsiteX0" y="connsiteY0"/>
                </a:cxn>
                <a:cxn ang="0">
                  <a:pos x="connsiteX1" y="connsiteY1"/>
                </a:cxn>
                <a:cxn ang="0">
                  <a:pos x="connsiteX2" y="connsiteY2"/>
                </a:cxn>
              </a:cxnLst>
              <a:rect l="l" t="t" r="r" b="b"/>
              <a:pathLst>
                <a:path w="1108608" h="1212427">
                  <a:moveTo>
                    <a:pt x="0" y="1212427"/>
                  </a:moveTo>
                  <a:cubicBezTo>
                    <a:pt x="161032" y="251943"/>
                    <a:pt x="99602" y="631405"/>
                    <a:pt x="197655" y="0"/>
                  </a:cubicBezTo>
                  <a:cubicBezTo>
                    <a:pt x="199937" y="905127"/>
                    <a:pt x="608894" y="856405"/>
                    <a:pt x="1108608" y="1195536"/>
                  </a:cubicBezTo>
                </a:path>
              </a:pathLst>
            </a:cu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Forme libre 86"/>
            <p:cNvSpPr/>
            <p:nvPr/>
          </p:nvSpPr>
          <p:spPr>
            <a:xfrm>
              <a:off x="3774615" y="5051283"/>
              <a:ext cx="3587068" cy="548749"/>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60057 h 1160057"/>
                <a:gd name="connsiteX1" fmla="*/ 348397 w 1058371"/>
                <a:gd name="connsiteY1" fmla="*/ 0 h 1160057"/>
                <a:gd name="connsiteX2" fmla="*/ 1058371 w 1058371"/>
                <a:gd name="connsiteY2" fmla="*/ 1158653 h 1160057"/>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65701"/>
                <a:gd name="connsiteY0" fmla="*/ 1157110 h 1157110"/>
                <a:gd name="connsiteX1" fmla="*/ 355727 w 1065701"/>
                <a:gd name="connsiteY1" fmla="*/ 0 h 1157110"/>
                <a:gd name="connsiteX2" fmla="*/ 1065701 w 1065701"/>
                <a:gd name="connsiteY2" fmla="*/ 1140975 h 1157110"/>
                <a:gd name="connsiteX0" fmla="*/ 0 w 1065701"/>
                <a:gd name="connsiteY0" fmla="*/ 1644616 h 1644616"/>
                <a:gd name="connsiteX1" fmla="*/ 119627 w 1065701"/>
                <a:gd name="connsiteY1" fmla="*/ 0 h 1644616"/>
                <a:gd name="connsiteX2" fmla="*/ 1065701 w 1065701"/>
                <a:gd name="connsiteY2" fmla="*/ 1628481 h 1644616"/>
                <a:gd name="connsiteX0" fmla="*/ 0 w 1065701"/>
                <a:gd name="connsiteY0" fmla="*/ 1644616 h 1644616"/>
                <a:gd name="connsiteX1" fmla="*/ 119627 w 1065701"/>
                <a:gd name="connsiteY1" fmla="*/ 0 h 1644616"/>
                <a:gd name="connsiteX2" fmla="*/ 1065701 w 1065701"/>
                <a:gd name="connsiteY2" fmla="*/ 1628481 h 1644616"/>
                <a:gd name="connsiteX0" fmla="*/ 0 w 1065701"/>
                <a:gd name="connsiteY0" fmla="*/ 1644616 h 1644616"/>
                <a:gd name="connsiteX1" fmla="*/ 119627 w 1065701"/>
                <a:gd name="connsiteY1" fmla="*/ 0 h 1644616"/>
                <a:gd name="connsiteX2" fmla="*/ 1065701 w 1065701"/>
                <a:gd name="connsiteY2" fmla="*/ 1628481 h 1644616"/>
                <a:gd name="connsiteX0" fmla="*/ 0 w 1065701"/>
                <a:gd name="connsiteY0" fmla="*/ 1222841 h 1222841"/>
                <a:gd name="connsiteX1" fmla="*/ 87844 w 1065701"/>
                <a:gd name="connsiteY1" fmla="*/ 0 h 1222841"/>
                <a:gd name="connsiteX2" fmla="*/ 1065701 w 1065701"/>
                <a:gd name="connsiteY2" fmla="*/ 1206706 h 1222841"/>
                <a:gd name="connsiteX0" fmla="*/ 0 w 1065701"/>
                <a:gd name="connsiteY0" fmla="*/ 1222841 h 1222841"/>
                <a:gd name="connsiteX1" fmla="*/ 87844 w 1065701"/>
                <a:gd name="connsiteY1" fmla="*/ 0 h 1222841"/>
                <a:gd name="connsiteX2" fmla="*/ 1065701 w 1065701"/>
                <a:gd name="connsiteY2" fmla="*/ 1206706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4902 h 1224902"/>
                <a:gd name="connsiteX1" fmla="*/ 87844 w 1079322"/>
                <a:gd name="connsiteY1" fmla="*/ 2061 h 1224902"/>
                <a:gd name="connsiteX2" fmla="*/ 431636 w 1079322"/>
                <a:gd name="connsiteY2" fmla="*/ 939244 h 1224902"/>
                <a:gd name="connsiteX3" fmla="*/ 1079322 w 1079322"/>
                <a:gd name="connsiteY3" fmla="*/ 1164944 h 1224902"/>
                <a:gd name="connsiteX0" fmla="*/ 0 w 1079322"/>
                <a:gd name="connsiteY0" fmla="*/ 1225114 h 1225114"/>
                <a:gd name="connsiteX1" fmla="*/ 87844 w 1079322"/>
                <a:gd name="connsiteY1" fmla="*/ 2273 h 1225114"/>
                <a:gd name="connsiteX2" fmla="*/ 492931 w 1079322"/>
                <a:gd name="connsiteY2" fmla="*/ 862771 h 1225114"/>
                <a:gd name="connsiteX3" fmla="*/ 1079322 w 1079322"/>
                <a:gd name="connsiteY3" fmla="*/ 1165156 h 1225114"/>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5112 h 1225112"/>
                <a:gd name="connsiteX1" fmla="*/ 87844 w 1079322"/>
                <a:gd name="connsiteY1" fmla="*/ 2271 h 1225112"/>
                <a:gd name="connsiteX2" fmla="*/ 492931 w 1079322"/>
                <a:gd name="connsiteY2" fmla="*/ 862769 h 1225112"/>
                <a:gd name="connsiteX3" fmla="*/ 1079322 w 1079322"/>
                <a:gd name="connsiteY3" fmla="*/ 1165154 h 1225112"/>
                <a:gd name="connsiteX0" fmla="*/ 0 w 1079322"/>
                <a:gd name="connsiteY0" fmla="*/ 1225112 h 1225112"/>
                <a:gd name="connsiteX1" fmla="*/ 87844 w 1079322"/>
                <a:gd name="connsiteY1" fmla="*/ 2271 h 1225112"/>
                <a:gd name="connsiteX2" fmla="*/ 492931 w 1079322"/>
                <a:gd name="connsiteY2" fmla="*/ 862769 h 1225112"/>
                <a:gd name="connsiteX3" fmla="*/ 1079322 w 1079322"/>
                <a:gd name="connsiteY3" fmla="*/ 1165154 h 1225112"/>
                <a:gd name="connsiteX0" fmla="*/ 0 w 1079322"/>
                <a:gd name="connsiteY0" fmla="*/ 1224898 h 1224898"/>
                <a:gd name="connsiteX1" fmla="*/ 87844 w 1079322"/>
                <a:gd name="connsiteY1" fmla="*/ 2057 h 1224898"/>
                <a:gd name="connsiteX2" fmla="*/ 492931 w 1079322"/>
                <a:gd name="connsiteY2" fmla="*/ 862555 h 1224898"/>
                <a:gd name="connsiteX3" fmla="*/ 1079322 w 1079322"/>
                <a:gd name="connsiteY3" fmla="*/ 1164940 h 1224898"/>
                <a:gd name="connsiteX0" fmla="*/ 0 w 1079322"/>
                <a:gd name="connsiteY0" fmla="*/ 1224713 h 1224713"/>
                <a:gd name="connsiteX1" fmla="*/ 87844 w 1079322"/>
                <a:gd name="connsiteY1" fmla="*/ 1872 h 1224713"/>
                <a:gd name="connsiteX2" fmla="*/ 492931 w 1079322"/>
                <a:gd name="connsiteY2" fmla="*/ 862370 h 1224713"/>
                <a:gd name="connsiteX3" fmla="*/ 1079322 w 1079322"/>
                <a:gd name="connsiteY3" fmla="*/ 1164755 h 1224713"/>
                <a:gd name="connsiteX0" fmla="*/ 0 w 1079322"/>
                <a:gd name="connsiteY0" fmla="*/ 1224724 h 1224724"/>
                <a:gd name="connsiteX1" fmla="*/ 87844 w 1079322"/>
                <a:gd name="connsiteY1" fmla="*/ 1883 h 1224724"/>
                <a:gd name="connsiteX2" fmla="*/ 492931 w 1079322"/>
                <a:gd name="connsiteY2" fmla="*/ 862381 h 1224724"/>
                <a:gd name="connsiteX3" fmla="*/ 1079322 w 1079322"/>
                <a:gd name="connsiteY3" fmla="*/ 1164766 h 1224724"/>
                <a:gd name="connsiteX0" fmla="*/ 0 w 1079322"/>
                <a:gd name="connsiteY0" fmla="*/ 1222841 h 1222841"/>
                <a:gd name="connsiteX1" fmla="*/ 87844 w 1079322"/>
                <a:gd name="connsiteY1" fmla="*/ 0 h 1222841"/>
                <a:gd name="connsiteX2" fmla="*/ 492931 w 1079322"/>
                <a:gd name="connsiteY2" fmla="*/ 860498 h 1222841"/>
                <a:gd name="connsiteX3" fmla="*/ 1079322 w 1079322"/>
                <a:gd name="connsiteY3" fmla="*/ 1162883 h 1222841"/>
                <a:gd name="connsiteX0" fmla="*/ 0 w 1079322"/>
                <a:gd name="connsiteY0" fmla="*/ 1222841 h 1222841"/>
                <a:gd name="connsiteX1" fmla="*/ 87844 w 1079322"/>
                <a:gd name="connsiteY1" fmla="*/ 0 h 1222841"/>
                <a:gd name="connsiteX2" fmla="*/ 492931 w 1079322"/>
                <a:gd name="connsiteY2" fmla="*/ 860498 h 1222841"/>
                <a:gd name="connsiteX3" fmla="*/ 1079322 w 1079322"/>
                <a:gd name="connsiteY3" fmla="*/ 1162883 h 1222841"/>
                <a:gd name="connsiteX0" fmla="*/ 0 w 1079322"/>
                <a:gd name="connsiteY0" fmla="*/ 1222841 h 1222841"/>
                <a:gd name="connsiteX1" fmla="*/ 87844 w 1079322"/>
                <a:gd name="connsiteY1" fmla="*/ 0 h 1222841"/>
                <a:gd name="connsiteX2" fmla="*/ 492931 w 1079322"/>
                <a:gd name="connsiteY2" fmla="*/ 860498 h 1222841"/>
                <a:gd name="connsiteX3" fmla="*/ 1079322 w 1079322"/>
                <a:gd name="connsiteY3" fmla="*/ 1162883 h 1222841"/>
                <a:gd name="connsiteX0" fmla="*/ 0 w 1079322"/>
                <a:gd name="connsiteY0" fmla="*/ 1222841 h 1222841"/>
                <a:gd name="connsiteX1" fmla="*/ 87844 w 1079322"/>
                <a:gd name="connsiteY1" fmla="*/ 0 h 1222841"/>
                <a:gd name="connsiteX2" fmla="*/ 381692 w 1079322"/>
                <a:gd name="connsiteY2" fmla="*/ 827631 h 1222841"/>
                <a:gd name="connsiteX3" fmla="*/ 1079322 w 1079322"/>
                <a:gd name="connsiteY3" fmla="*/ 1162883 h 1222841"/>
                <a:gd name="connsiteX0" fmla="*/ 0 w 1079322"/>
                <a:gd name="connsiteY0" fmla="*/ 1222841 h 1222841"/>
                <a:gd name="connsiteX1" fmla="*/ 87844 w 1079322"/>
                <a:gd name="connsiteY1" fmla="*/ 0 h 1222841"/>
                <a:gd name="connsiteX2" fmla="*/ 381692 w 1079322"/>
                <a:gd name="connsiteY2" fmla="*/ 827631 h 1222841"/>
                <a:gd name="connsiteX3" fmla="*/ 1079322 w 1079322"/>
                <a:gd name="connsiteY3" fmla="*/ 1162883 h 1222841"/>
                <a:gd name="connsiteX0" fmla="*/ 0 w 1079322"/>
                <a:gd name="connsiteY0" fmla="*/ 1222841 h 1222841"/>
                <a:gd name="connsiteX1" fmla="*/ 87844 w 1079322"/>
                <a:gd name="connsiteY1" fmla="*/ 0 h 1222841"/>
                <a:gd name="connsiteX2" fmla="*/ 381692 w 1079322"/>
                <a:gd name="connsiteY2" fmla="*/ 827631 h 1222841"/>
                <a:gd name="connsiteX3" fmla="*/ 1079322 w 1079322"/>
                <a:gd name="connsiteY3" fmla="*/ 1162883 h 1222841"/>
                <a:gd name="connsiteX0" fmla="*/ 0 w 1104302"/>
                <a:gd name="connsiteY0" fmla="*/ 1222841 h 1222841"/>
                <a:gd name="connsiteX1" fmla="*/ 87844 w 1104302"/>
                <a:gd name="connsiteY1" fmla="*/ 0 h 1222841"/>
                <a:gd name="connsiteX2" fmla="*/ 381692 w 1104302"/>
                <a:gd name="connsiteY2" fmla="*/ 827631 h 1222841"/>
                <a:gd name="connsiteX3" fmla="*/ 1104302 w 1104302"/>
                <a:gd name="connsiteY3" fmla="*/ 1183748 h 1222841"/>
                <a:gd name="connsiteX0" fmla="*/ 0 w 1104302"/>
                <a:gd name="connsiteY0" fmla="*/ 1222841 h 1222841"/>
                <a:gd name="connsiteX1" fmla="*/ 87844 w 1104302"/>
                <a:gd name="connsiteY1" fmla="*/ 0 h 1222841"/>
                <a:gd name="connsiteX2" fmla="*/ 381692 w 1104302"/>
                <a:gd name="connsiteY2" fmla="*/ 827631 h 1222841"/>
                <a:gd name="connsiteX3" fmla="*/ 1104302 w 1104302"/>
                <a:gd name="connsiteY3" fmla="*/ 1183748 h 1222841"/>
                <a:gd name="connsiteX0" fmla="*/ 0 w 1104302"/>
                <a:gd name="connsiteY0" fmla="*/ 1222841 h 1222841"/>
                <a:gd name="connsiteX1" fmla="*/ 87844 w 1104302"/>
                <a:gd name="connsiteY1" fmla="*/ 0 h 1222841"/>
                <a:gd name="connsiteX2" fmla="*/ 381692 w 1104302"/>
                <a:gd name="connsiteY2" fmla="*/ 827631 h 1222841"/>
                <a:gd name="connsiteX3" fmla="*/ 1104302 w 1104302"/>
                <a:gd name="connsiteY3" fmla="*/ 1183748 h 1222841"/>
                <a:gd name="connsiteX0" fmla="*/ 0 w 1104302"/>
                <a:gd name="connsiteY0" fmla="*/ 1222841 h 1222841"/>
                <a:gd name="connsiteX1" fmla="*/ 87844 w 1104302"/>
                <a:gd name="connsiteY1" fmla="*/ 0 h 1222841"/>
                <a:gd name="connsiteX2" fmla="*/ 412034 w 1104302"/>
                <a:gd name="connsiteY2" fmla="*/ 821532 h 1222841"/>
                <a:gd name="connsiteX3" fmla="*/ 1104302 w 1104302"/>
                <a:gd name="connsiteY3" fmla="*/ 1183748 h 1222841"/>
                <a:gd name="connsiteX0" fmla="*/ 0 w 1104302"/>
                <a:gd name="connsiteY0" fmla="*/ 1222841 h 1222841"/>
                <a:gd name="connsiteX1" fmla="*/ 87844 w 1104302"/>
                <a:gd name="connsiteY1" fmla="*/ 0 h 1222841"/>
                <a:gd name="connsiteX2" fmla="*/ 412034 w 1104302"/>
                <a:gd name="connsiteY2" fmla="*/ 821532 h 1222841"/>
                <a:gd name="connsiteX3" fmla="*/ 1104302 w 1104302"/>
                <a:gd name="connsiteY3" fmla="*/ 1183748 h 1222841"/>
                <a:gd name="connsiteX0" fmla="*/ 0 w 1104302"/>
                <a:gd name="connsiteY0" fmla="*/ 1222841 h 1222841"/>
                <a:gd name="connsiteX1" fmla="*/ 87844 w 1104302"/>
                <a:gd name="connsiteY1" fmla="*/ 0 h 1222841"/>
                <a:gd name="connsiteX2" fmla="*/ 412034 w 1104302"/>
                <a:gd name="connsiteY2" fmla="*/ 821532 h 1222841"/>
                <a:gd name="connsiteX3" fmla="*/ 1104302 w 1104302"/>
                <a:gd name="connsiteY3" fmla="*/ 1183748 h 1222841"/>
              </a:gdLst>
              <a:ahLst/>
              <a:cxnLst>
                <a:cxn ang="0">
                  <a:pos x="connsiteX0" y="connsiteY0"/>
                </a:cxn>
                <a:cxn ang="0">
                  <a:pos x="connsiteX1" y="connsiteY1"/>
                </a:cxn>
                <a:cxn ang="0">
                  <a:pos x="connsiteX2" y="connsiteY2"/>
                </a:cxn>
                <a:cxn ang="0">
                  <a:pos x="connsiteX3" y="connsiteY3"/>
                </a:cxn>
              </a:cxnLst>
              <a:rect l="l" t="t" r="r" b="b"/>
              <a:pathLst>
                <a:path w="1104302" h="1222841">
                  <a:moveTo>
                    <a:pt x="0" y="1222841"/>
                  </a:moveTo>
                  <a:cubicBezTo>
                    <a:pt x="81155" y="112136"/>
                    <a:pt x="14923" y="1025785"/>
                    <a:pt x="87844" y="0"/>
                  </a:cubicBezTo>
                  <a:cubicBezTo>
                    <a:pt x="86551" y="735192"/>
                    <a:pt x="269779" y="782612"/>
                    <a:pt x="412034" y="821532"/>
                  </a:cubicBezTo>
                  <a:cubicBezTo>
                    <a:pt x="554289" y="860452"/>
                    <a:pt x="993472" y="1097448"/>
                    <a:pt x="1104302" y="1183748"/>
                  </a:cubicBezTo>
                </a:path>
              </a:pathLst>
            </a:custGeom>
            <a:noFill/>
            <a:ln w="19050">
              <a:solidFill>
                <a:srgbClr val="7030A0"/>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358" name="Groupe 14357"/>
            <p:cNvGrpSpPr/>
            <p:nvPr/>
          </p:nvGrpSpPr>
          <p:grpSpPr>
            <a:xfrm>
              <a:off x="2863870" y="3428154"/>
              <a:ext cx="4716220" cy="2812772"/>
              <a:chOff x="2802816" y="3269491"/>
              <a:chExt cx="4716220" cy="2812772"/>
            </a:xfrm>
          </p:grpSpPr>
          <p:sp>
            <p:nvSpPr>
              <p:cNvPr id="8" name="Rectangle 7"/>
              <p:cNvSpPr/>
              <p:nvPr/>
            </p:nvSpPr>
            <p:spPr>
              <a:xfrm>
                <a:off x="3774614" y="3284984"/>
                <a:ext cx="3600000" cy="2160000"/>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337" name="Connecteur droit 14336"/>
              <p:cNvCxnSpPr/>
              <p:nvPr/>
            </p:nvCxnSpPr>
            <p:spPr>
              <a:xfrm>
                <a:off x="4496854" y="3284984"/>
                <a:ext cx="0" cy="216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0" name="Connecteur droit 49"/>
              <p:cNvCxnSpPr/>
              <p:nvPr/>
            </p:nvCxnSpPr>
            <p:spPr>
              <a:xfrm rot="5400000">
                <a:off x="5574614" y="2198656"/>
                <a:ext cx="0" cy="360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1" name="Connecteur droit 50"/>
              <p:cNvCxnSpPr/>
              <p:nvPr/>
            </p:nvCxnSpPr>
            <p:spPr>
              <a:xfrm>
                <a:off x="5214614" y="3284984"/>
                <a:ext cx="0" cy="216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2" name="Connecteur droit 51"/>
              <p:cNvCxnSpPr/>
              <p:nvPr/>
            </p:nvCxnSpPr>
            <p:spPr>
              <a:xfrm>
                <a:off x="5951714" y="3284984"/>
                <a:ext cx="0" cy="216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4" name="Connecteur droit 53"/>
              <p:cNvCxnSpPr/>
              <p:nvPr/>
            </p:nvCxnSpPr>
            <p:spPr>
              <a:xfrm>
                <a:off x="6660232" y="4005224"/>
                <a:ext cx="0" cy="144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14343" name="ZoneTexte 14342"/>
              <p:cNvSpPr txBox="1"/>
              <p:nvPr/>
            </p:nvSpPr>
            <p:spPr>
              <a:xfrm>
                <a:off x="2802816" y="3499802"/>
                <a:ext cx="761747" cy="276999"/>
              </a:xfrm>
              <a:prstGeom prst="rect">
                <a:avLst/>
              </a:prstGeom>
              <a:noFill/>
            </p:spPr>
            <p:txBody>
              <a:bodyPr wrap="none" rtlCol="0">
                <a:spAutoFit/>
              </a:bodyPr>
              <a:lstStyle/>
              <a:p>
                <a:r>
                  <a:rPr lang="fr-FR" sz="1200" b="1" u="none" dirty="0" smtClean="0"/>
                  <a:t>-4</a:t>
                </a:r>
                <a:r>
                  <a:rPr lang="fr-FR" sz="1200" b="1" u="none" dirty="0" smtClean="0">
                    <a:latin typeface="Symbol" panose="05050102010706020507" pitchFamily="18" charset="2"/>
                  </a:rPr>
                  <a:t>p</a:t>
                </a:r>
                <a:r>
                  <a:rPr lang="fr-FR" sz="1200" b="1" u="none" dirty="0" smtClean="0"/>
                  <a:t>M/H</a:t>
                </a:r>
                <a:r>
                  <a:rPr lang="fr-FR" sz="1200" b="1" u="none" baseline="-25000" dirty="0" smtClean="0"/>
                  <a:t>C</a:t>
                </a:r>
                <a:endParaRPr lang="fr-FR" sz="1200" b="1" u="none" baseline="-25000" dirty="0"/>
              </a:p>
            </p:txBody>
          </p:sp>
          <p:sp>
            <p:nvSpPr>
              <p:cNvPr id="14344" name="ZoneTexte 14343"/>
              <p:cNvSpPr txBox="1"/>
              <p:nvPr/>
            </p:nvSpPr>
            <p:spPr>
              <a:xfrm>
                <a:off x="3493870" y="5155062"/>
                <a:ext cx="269626" cy="276999"/>
              </a:xfrm>
              <a:prstGeom prst="rect">
                <a:avLst/>
              </a:prstGeom>
              <a:noFill/>
            </p:spPr>
            <p:txBody>
              <a:bodyPr wrap="none" rtlCol="0">
                <a:spAutoFit/>
              </a:bodyPr>
              <a:lstStyle/>
              <a:p>
                <a:r>
                  <a:rPr lang="fr-FR" sz="1200" u="none" dirty="0" smtClean="0"/>
                  <a:t>0</a:t>
                </a:r>
                <a:endParaRPr lang="fr-FR" sz="1200" u="none" dirty="0"/>
              </a:p>
            </p:txBody>
          </p:sp>
          <p:sp>
            <p:nvSpPr>
              <p:cNvPr id="59" name="ZoneTexte 58"/>
              <p:cNvSpPr txBox="1"/>
              <p:nvPr/>
            </p:nvSpPr>
            <p:spPr>
              <a:xfrm>
                <a:off x="3365630" y="4586724"/>
                <a:ext cx="397866" cy="276999"/>
              </a:xfrm>
              <a:prstGeom prst="rect">
                <a:avLst/>
              </a:prstGeom>
              <a:noFill/>
            </p:spPr>
            <p:txBody>
              <a:bodyPr wrap="none" rtlCol="0">
                <a:spAutoFit/>
              </a:bodyPr>
              <a:lstStyle/>
              <a:p>
                <a:r>
                  <a:rPr lang="fr-FR" sz="1200" u="none" dirty="0" smtClean="0"/>
                  <a:t>0,5</a:t>
                </a:r>
                <a:endParaRPr lang="fr-FR" sz="1200" u="none" dirty="0"/>
              </a:p>
            </p:txBody>
          </p:sp>
          <p:cxnSp>
            <p:nvCxnSpPr>
              <p:cNvPr id="60" name="Connecteur droit 59"/>
              <p:cNvCxnSpPr/>
              <p:nvPr/>
            </p:nvCxnSpPr>
            <p:spPr>
              <a:xfrm rot="5400000">
                <a:off x="5563496" y="2919780"/>
                <a:ext cx="0" cy="360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61" name="ZoneTexte 60"/>
              <p:cNvSpPr txBox="1"/>
              <p:nvPr/>
            </p:nvSpPr>
            <p:spPr>
              <a:xfrm>
                <a:off x="3510457" y="3837829"/>
                <a:ext cx="269626" cy="276999"/>
              </a:xfrm>
              <a:prstGeom prst="rect">
                <a:avLst/>
              </a:prstGeom>
              <a:noFill/>
            </p:spPr>
            <p:txBody>
              <a:bodyPr wrap="none" rtlCol="0">
                <a:spAutoFit/>
              </a:bodyPr>
              <a:lstStyle/>
              <a:p>
                <a:r>
                  <a:rPr lang="fr-FR" sz="1200" u="none" dirty="0" smtClean="0"/>
                  <a:t>1</a:t>
                </a:r>
                <a:endParaRPr lang="fr-FR" sz="1200" u="none" dirty="0"/>
              </a:p>
            </p:txBody>
          </p:sp>
          <p:sp>
            <p:nvSpPr>
              <p:cNvPr id="62" name="ZoneTexte 61"/>
              <p:cNvSpPr txBox="1"/>
              <p:nvPr/>
            </p:nvSpPr>
            <p:spPr>
              <a:xfrm>
                <a:off x="3382217" y="3269491"/>
                <a:ext cx="397866" cy="276999"/>
              </a:xfrm>
              <a:prstGeom prst="rect">
                <a:avLst/>
              </a:prstGeom>
              <a:noFill/>
            </p:spPr>
            <p:txBody>
              <a:bodyPr wrap="none" rtlCol="0">
                <a:spAutoFit/>
              </a:bodyPr>
              <a:lstStyle/>
              <a:p>
                <a:r>
                  <a:rPr lang="fr-FR" sz="1200" u="none" dirty="0" smtClean="0"/>
                  <a:t>1,5</a:t>
                </a:r>
                <a:endParaRPr lang="fr-FR" sz="1200" u="none" dirty="0"/>
              </a:p>
            </p:txBody>
          </p:sp>
          <p:sp>
            <p:nvSpPr>
              <p:cNvPr id="63" name="ZoneTexte 62"/>
              <p:cNvSpPr txBox="1"/>
              <p:nvPr/>
            </p:nvSpPr>
            <p:spPr>
              <a:xfrm>
                <a:off x="3781083" y="5445621"/>
                <a:ext cx="269626" cy="276999"/>
              </a:xfrm>
              <a:prstGeom prst="rect">
                <a:avLst/>
              </a:prstGeom>
              <a:noFill/>
            </p:spPr>
            <p:txBody>
              <a:bodyPr wrap="none" rtlCol="0">
                <a:spAutoFit/>
              </a:bodyPr>
              <a:lstStyle/>
              <a:p>
                <a:r>
                  <a:rPr lang="fr-FR" sz="1200" u="none" dirty="0" smtClean="0"/>
                  <a:t>0</a:t>
                </a:r>
                <a:endParaRPr lang="fr-FR" sz="1200" u="none" dirty="0"/>
              </a:p>
            </p:txBody>
          </p:sp>
          <p:sp>
            <p:nvSpPr>
              <p:cNvPr id="64" name="ZoneTexte 63"/>
              <p:cNvSpPr txBox="1"/>
              <p:nvPr/>
            </p:nvSpPr>
            <p:spPr>
              <a:xfrm>
                <a:off x="4362041" y="5445621"/>
                <a:ext cx="269626" cy="276999"/>
              </a:xfrm>
              <a:prstGeom prst="rect">
                <a:avLst/>
              </a:prstGeom>
              <a:noFill/>
            </p:spPr>
            <p:txBody>
              <a:bodyPr wrap="none" rtlCol="0">
                <a:spAutoFit/>
              </a:bodyPr>
              <a:lstStyle/>
              <a:p>
                <a:r>
                  <a:rPr lang="fr-FR" sz="1200" u="none" dirty="0" smtClean="0"/>
                  <a:t>1</a:t>
                </a:r>
                <a:endParaRPr lang="fr-FR" sz="1200" u="none" dirty="0"/>
              </a:p>
            </p:txBody>
          </p:sp>
          <p:sp>
            <p:nvSpPr>
              <p:cNvPr id="65" name="ZoneTexte 64"/>
              <p:cNvSpPr txBox="1"/>
              <p:nvPr/>
            </p:nvSpPr>
            <p:spPr>
              <a:xfrm>
                <a:off x="5079801" y="5445621"/>
                <a:ext cx="269626" cy="276999"/>
              </a:xfrm>
              <a:prstGeom prst="rect">
                <a:avLst/>
              </a:prstGeom>
              <a:noFill/>
            </p:spPr>
            <p:txBody>
              <a:bodyPr wrap="none" rtlCol="0">
                <a:spAutoFit/>
              </a:bodyPr>
              <a:lstStyle/>
              <a:p>
                <a:r>
                  <a:rPr lang="fr-FR" sz="1200" u="none" dirty="0" smtClean="0"/>
                  <a:t>2</a:t>
                </a:r>
                <a:endParaRPr lang="fr-FR" sz="1200" u="none" dirty="0"/>
              </a:p>
            </p:txBody>
          </p:sp>
          <p:sp>
            <p:nvSpPr>
              <p:cNvPr id="66" name="ZoneTexte 65"/>
              <p:cNvSpPr txBox="1"/>
              <p:nvPr/>
            </p:nvSpPr>
            <p:spPr>
              <a:xfrm>
                <a:off x="5803004" y="5445621"/>
                <a:ext cx="269626" cy="276999"/>
              </a:xfrm>
              <a:prstGeom prst="rect">
                <a:avLst/>
              </a:prstGeom>
              <a:noFill/>
            </p:spPr>
            <p:txBody>
              <a:bodyPr wrap="none" rtlCol="0">
                <a:spAutoFit/>
              </a:bodyPr>
              <a:lstStyle/>
              <a:p>
                <a:r>
                  <a:rPr lang="fr-FR" sz="1200" u="none" dirty="0" smtClean="0"/>
                  <a:t>3</a:t>
                </a:r>
                <a:endParaRPr lang="fr-FR" sz="1200" u="none" dirty="0"/>
              </a:p>
            </p:txBody>
          </p:sp>
          <p:sp>
            <p:nvSpPr>
              <p:cNvPr id="67" name="ZoneTexte 66"/>
              <p:cNvSpPr txBox="1"/>
              <p:nvPr/>
            </p:nvSpPr>
            <p:spPr>
              <a:xfrm>
                <a:off x="6526207" y="5445621"/>
                <a:ext cx="269626" cy="276999"/>
              </a:xfrm>
              <a:prstGeom prst="rect">
                <a:avLst/>
              </a:prstGeom>
              <a:noFill/>
            </p:spPr>
            <p:txBody>
              <a:bodyPr wrap="none" rtlCol="0">
                <a:spAutoFit/>
              </a:bodyPr>
              <a:lstStyle/>
              <a:p>
                <a:r>
                  <a:rPr lang="fr-FR" sz="1200" u="none" dirty="0" smtClean="0"/>
                  <a:t>4</a:t>
                </a:r>
                <a:endParaRPr lang="fr-FR" sz="1200" u="none" dirty="0"/>
              </a:p>
            </p:txBody>
          </p:sp>
          <p:sp>
            <p:nvSpPr>
              <p:cNvPr id="68" name="ZoneTexte 67"/>
              <p:cNvSpPr txBox="1"/>
              <p:nvPr/>
            </p:nvSpPr>
            <p:spPr>
              <a:xfrm>
                <a:off x="7249410" y="5445621"/>
                <a:ext cx="269626" cy="276999"/>
              </a:xfrm>
              <a:prstGeom prst="rect">
                <a:avLst/>
              </a:prstGeom>
              <a:noFill/>
            </p:spPr>
            <p:txBody>
              <a:bodyPr wrap="none" rtlCol="0">
                <a:spAutoFit/>
              </a:bodyPr>
              <a:lstStyle/>
              <a:p>
                <a:r>
                  <a:rPr lang="fr-FR" sz="1200" u="none" dirty="0" smtClean="0"/>
                  <a:t>5</a:t>
                </a:r>
                <a:endParaRPr lang="fr-FR" sz="1200" u="none" dirty="0"/>
              </a:p>
            </p:txBody>
          </p:sp>
          <p:sp>
            <p:nvSpPr>
              <p:cNvPr id="14351" name="ZoneTexte 14350"/>
              <p:cNvSpPr txBox="1"/>
              <p:nvPr/>
            </p:nvSpPr>
            <p:spPr>
              <a:xfrm>
                <a:off x="5173365" y="5805264"/>
                <a:ext cx="805029" cy="276999"/>
              </a:xfrm>
              <a:prstGeom prst="rect">
                <a:avLst/>
              </a:prstGeom>
              <a:noFill/>
            </p:spPr>
            <p:txBody>
              <a:bodyPr wrap="none" rtlCol="0">
                <a:spAutoFit/>
              </a:bodyPr>
              <a:lstStyle/>
              <a:p>
                <a:r>
                  <a:rPr lang="fr-FR" sz="1200" b="1" u="none" dirty="0" smtClean="0"/>
                  <a:t>h = H/</a:t>
                </a:r>
                <a:r>
                  <a:rPr lang="fr-FR" sz="1200" b="1" u="none" dirty="0" err="1" smtClean="0"/>
                  <a:t>Hc</a:t>
                </a:r>
                <a:endParaRPr lang="fr-FR" sz="1200" b="1" u="none" dirty="0"/>
              </a:p>
            </p:txBody>
          </p:sp>
        </p:grpSp>
        <p:grpSp>
          <p:nvGrpSpPr>
            <p:cNvPr id="14357" name="Groupe 14356"/>
            <p:cNvGrpSpPr/>
            <p:nvPr/>
          </p:nvGrpSpPr>
          <p:grpSpPr>
            <a:xfrm>
              <a:off x="3835668" y="4162398"/>
              <a:ext cx="3588882" cy="1440000"/>
              <a:chOff x="3774614" y="4003735"/>
              <a:chExt cx="3588882" cy="1440000"/>
            </a:xfrm>
          </p:grpSpPr>
          <p:cxnSp>
            <p:nvCxnSpPr>
              <p:cNvPr id="14346" name="Connecteur droit 14345"/>
              <p:cNvCxnSpPr/>
              <p:nvPr/>
            </p:nvCxnSpPr>
            <p:spPr>
              <a:xfrm flipH="1">
                <a:off x="3774614" y="4008651"/>
                <a:ext cx="724722" cy="142341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H="1">
                <a:off x="4496854" y="4003735"/>
                <a:ext cx="2482" cy="144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flipH="1" flipV="1">
                <a:off x="4504670" y="5435487"/>
                <a:ext cx="285882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366" name="ZoneTexte 14365"/>
            <p:cNvSpPr txBox="1"/>
            <p:nvPr/>
          </p:nvSpPr>
          <p:spPr>
            <a:xfrm>
              <a:off x="7680924" y="3489187"/>
              <a:ext cx="671722" cy="307777"/>
            </a:xfrm>
            <a:prstGeom prst="rect">
              <a:avLst/>
            </a:prstGeom>
            <a:noFill/>
          </p:spPr>
          <p:txBody>
            <a:bodyPr wrap="none" rtlCol="0">
              <a:spAutoFit/>
            </a:bodyPr>
            <a:lstStyle/>
            <a:p>
              <a:r>
                <a:rPr lang="fr-FR" u="none" dirty="0" smtClean="0"/>
                <a:t>Type I</a:t>
              </a:r>
              <a:endParaRPr lang="fr-FR" u="none" dirty="0"/>
            </a:p>
          </p:txBody>
        </p:sp>
        <p:sp>
          <p:nvSpPr>
            <p:cNvPr id="14367" name="Accolade fermante 14366"/>
            <p:cNvSpPr/>
            <p:nvPr/>
          </p:nvSpPr>
          <p:spPr>
            <a:xfrm>
              <a:off x="7504272" y="3737619"/>
              <a:ext cx="130841" cy="608874"/>
            </a:xfrm>
            <a:prstGeom prst="rightBrace">
              <a:avLst>
                <a:gd name="adj1" fmla="val 36374"/>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09" name="ZoneTexte 108"/>
            <p:cNvSpPr txBox="1"/>
            <p:nvPr/>
          </p:nvSpPr>
          <p:spPr>
            <a:xfrm>
              <a:off x="7705296" y="3880480"/>
              <a:ext cx="721416" cy="307777"/>
            </a:xfrm>
            <a:prstGeom prst="rect">
              <a:avLst/>
            </a:prstGeom>
            <a:noFill/>
          </p:spPr>
          <p:txBody>
            <a:bodyPr wrap="none" rtlCol="0">
              <a:spAutoFit/>
            </a:bodyPr>
            <a:lstStyle/>
            <a:p>
              <a:r>
                <a:rPr lang="fr-FR" u="none" dirty="0" smtClean="0"/>
                <a:t>Type II</a:t>
              </a:r>
              <a:endParaRPr lang="fr-FR" u="none" dirty="0"/>
            </a:p>
          </p:txBody>
        </p:sp>
        <p:grpSp>
          <p:nvGrpSpPr>
            <p:cNvPr id="7" name="Groupe 6"/>
            <p:cNvGrpSpPr/>
            <p:nvPr/>
          </p:nvGrpSpPr>
          <p:grpSpPr>
            <a:xfrm>
              <a:off x="6271270" y="3491371"/>
              <a:ext cx="1072986" cy="933269"/>
              <a:chOff x="6420605" y="3268333"/>
              <a:chExt cx="1072986" cy="933269"/>
            </a:xfrm>
          </p:grpSpPr>
          <mc:AlternateContent xmlns:mc="http://schemas.openxmlformats.org/markup-compatibility/2006" xmlns:a14="http://schemas.microsoft.com/office/drawing/2010/main">
            <mc:Choice Requires="a14">
              <p:sp>
                <p:nvSpPr>
                  <p:cNvPr id="14359" name="ZoneTexte 14358"/>
                  <p:cNvSpPr txBox="1"/>
                  <p:nvPr/>
                </p:nvSpPr>
                <p:spPr>
                  <a:xfrm>
                    <a:off x="6420605" y="3268333"/>
                    <a:ext cx="1072986" cy="933269"/>
                  </a:xfrm>
                  <a:prstGeom prst="rect">
                    <a:avLst/>
                  </a:prstGeom>
                  <a:solidFill>
                    <a:schemeClr val="bg1"/>
                  </a:solidFill>
                  <a:ln>
                    <a:solidFill>
                      <a:schemeClr val="tx1"/>
                    </a:solidFill>
                  </a:ln>
                </p:spPr>
                <p:txBody>
                  <a:bodyPr wrap="none" rtlCol="0">
                    <a:spAutoFit/>
                  </a:bodyPr>
                  <a:lstStyle/>
                  <a:p>
                    <a:r>
                      <a:rPr lang="fr-FR" sz="1000" u="none" dirty="0" smtClean="0">
                        <a:ea typeface="Cambria Math"/>
                      </a:rPr>
                      <a:t>         </a:t>
                    </a:r>
                    <a14:m>
                      <m:oMath xmlns:m="http://schemas.openxmlformats.org/officeDocument/2006/math">
                        <m:r>
                          <a:rPr lang="fr-FR" sz="1000" i="1" u="none" smtClean="0">
                            <a:latin typeface="Cambria Math"/>
                            <a:ea typeface="Cambria Math"/>
                          </a:rPr>
                          <m:t>√</m:t>
                        </m:r>
                        <m:r>
                          <a:rPr lang="fr-FR" sz="1000" b="0" i="1" u="none" smtClean="0">
                            <a:latin typeface="Cambria Math"/>
                            <a:ea typeface="Cambria Math"/>
                          </a:rPr>
                          <m:t>2</m:t>
                        </m:r>
                        <m:r>
                          <a:rPr lang="el-GR" sz="1000" b="0" i="1" u="none" smtClean="0">
                            <a:latin typeface="Cambria Math"/>
                            <a:ea typeface="Cambria Math"/>
                          </a:rPr>
                          <m:t>𝜅</m:t>
                        </m:r>
                        <m:r>
                          <a:rPr lang="el-GR" sz="1000" b="0" i="1" u="none" smtClean="0">
                            <a:latin typeface="Cambria Math"/>
                            <a:ea typeface="Cambria Math"/>
                          </a:rPr>
                          <m:t>≤1</m:t>
                        </m:r>
                      </m:oMath>
                    </a14:m>
                    <a:endParaRPr lang="fr-FR" sz="1000" i="1" u="none" dirty="0" smtClean="0"/>
                  </a:p>
                  <a:p>
                    <a:r>
                      <a:rPr lang="fr-FR" sz="1000" b="0" u="none" dirty="0" smtClean="0">
                        <a:ea typeface="Cambria Math"/>
                      </a:rPr>
                      <a:t>      </a:t>
                    </a:r>
                    <a14:m>
                      <m:oMath xmlns:m="http://schemas.openxmlformats.org/officeDocument/2006/math">
                        <m:r>
                          <a:rPr lang="fr-FR" sz="1000" b="0" i="1" u="none" smtClean="0">
                            <a:latin typeface="Cambria Math" panose="02040503050406030204" pitchFamily="18" charset="0"/>
                            <a:ea typeface="Cambria Math"/>
                          </a:rPr>
                          <m:t>    </m:t>
                        </m:r>
                        <m:rad>
                          <m:radPr>
                            <m:degHide m:val="on"/>
                            <m:ctrlPr>
                              <a:rPr lang="fr-FR" sz="1000" i="1" u="none">
                                <a:latin typeface="Cambria Math" panose="02040503050406030204" pitchFamily="18" charset="0"/>
                                <a:ea typeface="Cambria Math"/>
                              </a:rPr>
                            </m:ctrlPr>
                          </m:radPr>
                          <m:deg/>
                          <m:e>
                            <m:r>
                              <a:rPr lang="fr-FR" sz="1000" i="1" u="none">
                                <a:latin typeface="Cambria Math"/>
                                <a:ea typeface="Cambria Math"/>
                              </a:rPr>
                              <m:t>2</m:t>
                            </m:r>
                          </m:e>
                        </m:rad>
                        <m:r>
                          <a:rPr lang="el-GR" sz="1000" i="1" u="none">
                            <a:latin typeface="Cambria Math"/>
                            <a:ea typeface="Cambria Math"/>
                          </a:rPr>
                          <m:t>𝜅</m:t>
                        </m:r>
                        <m:r>
                          <a:rPr lang="fr-FR" sz="1000" i="1" u="none">
                            <a:latin typeface="Cambria Math"/>
                            <a:ea typeface="Cambria Math"/>
                          </a:rPr>
                          <m:t>=1</m:t>
                        </m:r>
                        <m:r>
                          <a:rPr lang="fr-FR" sz="1000" b="0" i="1" u="none" smtClean="0">
                            <a:latin typeface="Cambria Math" panose="02040503050406030204" pitchFamily="18" charset="0"/>
                            <a:ea typeface="Cambria Math"/>
                          </a:rPr>
                          <m:t>.</m:t>
                        </m:r>
                        <m:r>
                          <a:rPr lang="fr-FR" sz="1000" i="1" u="none">
                            <a:latin typeface="Cambria Math"/>
                            <a:ea typeface="Cambria Math"/>
                          </a:rPr>
                          <m:t>5</m:t>
                        </m:r>
                      </m:oMath>
                    </a14:m>
                    <a:endParaRPr lang="fr-FR" sz="1000" i="1" u="none" dirty="0"/>
                  </a:p>
                  <a:p>
                    <a:r>
                      <a:rPr lang="fr-FR" sz="1000" u="none" dirty="0" smtClean="0">
                        <a:ea typeface="Cambria Math"/>
                      </a:rPr>
                      <a:t>         </a:t>
                    </a:r>
                    <a14:m>
                      <m:oMath xmlns:m="http://schemas.openxmlformats.org/officeDocument/2006/math">
                        <m:rad>
                          <m:radPr>
                            <m:degHide m:val="on"/>
                            <m:ctrlPr>
                              <a:rPr lang="fr-FR" sz="1000" i="1" u="none">
                                <a:latin typeface="Cambria Math" panose="02040503050406030204" pitchFamily="18" charset="0"/>
                                <a:ea typeface="Cambria Math"/>
                              </a:rPr>
                            </m:ctrlPr>
                          </m:radPr>
                          <m:deg/>
                          <m:e>
                            <m:r>
                              <a:rPr lang="fr-FR" sz="1000" i="1" u="none">
                                <a:latin typeface="Cambria Math"/>
                                <a:ea typeface="Cambria Math"/>
                              </a:rPr>
                              <m:t>2</m:t>
                            </m:r>
                          </m:e>
                        </m:rad>
                        <m:r>
                          <a:rPr lang="el-GR" sz="1000" i="1" u="none">
                            <a:latin typeface="Cambria Math"/>
                            <a:ea typeface="Cambria Math"/>
                          </a:rPr>
                          <m:t>𝜅</m:t>
                        </m:r>
                        <m:r>
                          <a:rPr lang="fr-FR" sz="1000" i="1" u="none">
                            <a:latin typeface="Cambria Math"/>
                            <a:ea typeface="Cambria Math"/>
                          </a:rPr>
                          <m:t>=</m:t>
                        </m:r>
                        <m:r>
                          <a:rPr lang="fr-FR" sz="1000" b="0" i="1" u="none" smtClean="0">
                            <a:latin typeface="Cambria Math" panose="02040503050406030204" pitchFamily="18" charset="0"/>
                            <a:ea typeface="Cambria Math"/>
                          </a:rPr>
                          <m:t>2</m:t>
                        </m:r>
                      </m:oMath>
                    </a14:m>
                    <a:endParaRPr lang="fr-FR" sz="1000" b="0" i="1" u="none" dirty="0" smtClean="0">
                      <a:latin typeface="Cambria Math" panose="02040503050406030204" pitchFamily="18" charset="0"/>
                      <a:ea typeface="Cambria Math"/>
                    </a:endParaRPr>
                  </a:p>
                  <a:p>
                    <a:r>
                      <a:rPr lang="fr-FR" sz="1000" u="none" dirty="0" smtClean="0">
                        <a:ea typeface="Cambria Math"/>
                      </a:rPr>
                      <a:t>         </a:t>
                    </a:r>
                    <a14:m>
                      <m:oMath xmlns:m="http://schemas.openxmlformats.org/officeDocument/2006/math">
                        <m:rad>
                          <m:radPr>
                            <m:degHide m:val="on"/>
                            <m:ctrlPr>
                              <a:rPr lang="fr-FR" sz="1000" i="1" u="none">
                                <a:latin typeface="Cambria Math" panose="02040503050406030204" pitchFamily="18" charset="0"/>
                                <a:ea typeface="Cambria Math"/>
                              </a:rPr>
                            </m:ctrlPr>
                          </m:radPr>
                          <m:deg/>
                          <m:e>
                            <m:r>
                              <a:rPr lang="fr-FR" sz="1000" i="1" u="none">
                                <a:latin typeface="Cambria Math"/>
                                <a:ea typeface="Cambria Math"/>
                              </a:rPr>
                              <m:t>2</m:t>
                            </m:r>
                          </m:e>
                        </m:rad>
                        <m:r>
                          <a:rPr lang="el-GR" sz="1000" i="1" u="none">
                            <a:latin typeface="Cambria Math"/>
                            <a:ea typeface="Cambria Math"/>
                          </a:rPr>
                          <m:t>𝜅</m:t>
                        </m:r>
                        <m:r>
                          <a:rPr lang="fr-FR" sz="1000" i="1" u="none">
                            <a:latin typeface="Cambria Math"/>
                            <a:ea typeface="Cambria Math"/>
                          </a:rPr>
                          <m:t>=</m:t>
                        </m:r>
                        <m:r>
                          <a:rPr lang="fr-FR" sz="1000" b="0" i="1" u="none" smtClean="0">
                            <a:latin typeface="Cambria Math" panose="02040503050406030204" pitchFamily="18" charset="0"/>
                            <a:ea typeface="Cambria Math"/>
                          </a:rPr>
                          <m:t>3</m:t>
                        </m:r>
                      </m:oMath>
                    </a14:m>
                    <a:endParaRPr lang="fr-FR" sz="1000" b="0" i="1" u="none" dirty="0" smtClean="0">
                      <a:ea typeface="Cambria Math"/>
                    </a:endParaRPr>
                  </a:p>
                  <a:p>
                    <a:r>
                      <a:rPr lang="fr-FR" sz="1000" u="none" dirty="0" smtClean="0">
                        <a:ea typeface="Cambria Math"/>
                      </a:rPr>
                      <a:t>         </a:t>
                    </a:r>
                    <a14:m>
                      <m:oMath xmlns:m="http://schemas.openxmlformats.org/officeDocument/2006/math">
                        <m:rad>
                          <m:radPr>
                            <m:degHide m:val="on"/>
                            <m:ctrlPr>
                              <a:rPr lang="fr-FR" sz="1000" i="1" u="none">
                                <a:latin typeface="Cambria Math" panose="02040503050406030204" pitchFamily="18" charset="0"/>
                                <a:ea typeface="Cambria Math"/>
                              </a:rPr>
                            </m:ctrlPr>
                          </m:radPr>
                          <m:deg/>
                          <m:e>
                            <m:r>
                              <a:rPr lang="fr-FR" sz="1000" i="1" u="none">
                                <a:latin typeface="Cambria Math"/>
                                <a:ea typeface="Cambria Math"/>
                              </a:rPr>
                              <m:t>2</m:t>
                            </m:r>
                          </m:e>
                        </m:rad>
                        <m:r>
                          <a:rPr lang="el-GR" sz="1000" i="1" u="none">
                            <a:latin typeface="Cambria Math"/>
                            <a:ea typeface="Cambria Math"/>
                          </a:rPr>
                          <m:t>𝜅</m:t>
                        </m:r>
                        <m:r>
                          <a:rPr lang="fr-FR" sz="1000" i="1" u="none">
                            <a:latin typeface="Cambria Math"/>
                            <a:ea typeface="Cambria Math"/>
                          </a:rPr>
                          <m:t>=5</m:t>
                        </m:r>
                      </m:oMath>
                    </a14:m>
                    <a:endParaRPr lang="fr-FR" sz="1000" i="1" u="none" dirty="0"/>
                  </a:p>
                </p:txBody>
              </p:sp>
            </mc:Choice>
            <mc:Fallback xmlns="">
              <p:sp>
                <p:nvSpPr>
                  <p:cNvPr id="14359" name="ZoneTexte 14358"/>
                  <p:cNvSpPr txBox="1">
                    <a:spLocks noRot="1" noChangeAspect="1" noMove="1" noResize="1" noEditPoints="1" noAdjustHandles="1" noChangeArrowheads="1" noChangeShapeType="1" noTextEdit="1"/>
                  </p:cNvSpPr>
                  <p:nvPr/>
                </p:nvSpPr>
                <p:spPr>
                  <a:xfrm>
                    <a:off x="6420605" y="3268333"/>
                    <a:ext cx="1072986" cy="933269"/>
                  </a:xfrm>
                  <a:prstGeom prst="rect">
                    <a:avLst/>
                  </a:prstGeom>
                  <a:blipFill>
                    <a:blip r:embed="rId7"/>
                    <a:stretch>
                      <a:fillRect/>
                    </a:stretch>
                  </a:blipFill>
                  <a:ln>
                    <a:solidFill>
                      <a:schemeClr val="tx1"/>
                    </a:solidFill>
                  </a:ln>
                </p:spPr>
                <p:txBody>
                  <a:bodyPr/>
                  <a:lstStyle/>
                  <a:p>
                    <a:r>
                      <a:rPr lang="en-US">
                        <a:noFill/>
                      </a:rPr>
                      <a:t> </a:t>
                    </a:r>
                  </a:p>
                </p:txBody>
              </p:sp>
            </mc:Fallback>
          </mc:AlternateContent>
          <p:cxnSp>
            <p:nvCxnSpPr>
              <p:cNvPr id="90" name="Connecteur droit 89"/>
              <p:cNvCxnSpPr/>
              <p:nvPr/>
            </p:nvCxnSpPr>
            <p:spPr>
              <a:xfrm>
                <a:off x="6480248" y="3582533"/>
                <a:ext cx="324000" cy="0"/>
              </a:xfrm>
              <a:prstGeom prst="line">
                <a:avLst/>
              </a:prstGeom>
              <a:ln w="190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a:xfrm>
                <a:off x="6480248" y="3749250"/>
                <a:ext cx="324000" cy="0"/>
              </a:xfrm>
              <a:prstGeom prst="line">
                <a:avLst/>
              </a:prstGeom>
              <a:ln w="19050">
                <a:solidFill>
                  <a:srgbClr val="00CC66"/>
                </a:solidFill>
                <a:prstDash val="sysDash"/>
              </a:ln>
            </p:spPr>
            <p:style>
              <a:lnRef idx="1">
                <a:schemeClr val="accent1"/>
              </a:lnRef>
              <a:fillRef idx="0">
                <a:schemeClr val="accent1"/>
              </a:fillRef>
              <a:effectRef idx="0">
                <a:schemeClr val="accent1"/>
              </a:effectRef>
              <a:fontRef idx="minor">
                <a:schemeClr val="tx1"/>
              </a:fontRef>
            </p:style>
          </p:cxnSp>
          <p:cxnSp>
            <p:nvCxnSpPr>
              <p:cNvPr id="92" name="Connecteur droit 91"/>
              <p:cNvCxnSpPr/>
              <p:nvPr/>
            </p:nvCxnSpPr>
            <p:spPr>
              <a:xfrm>
                <a:off x="6480248" y="3921917"/>
                <a:ext cx="324000"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a:off x="6480248" y="3428154"/>
                <a:ext cx="32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Connecteur droit 92"/>
              <p:cNvCxnSpPr/>
              <p:nvPr/>
            </p:nvCxnSpPr>
            <p:spPr>
              <a:xfrm>
                <a:off x="6480248" y="4072639"/>
                <a:ext cx="324000" cy="0"/>
              </a:xfrm>
              <a:prstGeom prst="line">
                <a:avLst/>
              </a:prstGeom>
              <a:ln w="19050">
                <a:solidFill>
                  <a:srgbClr val="7030A0"/>
                </a:solidFill>
                <a:prstDash val="dashDot"/>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8560532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down)">
                                      <p:cBhvr>
                                        <p:cTn id="1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re 25"/>
          <p:cNvSpPr>
            <a:spLocks noGrp="1"/>
          </p:cNvSpPr>
          <p:nvPr>
            <p:ph type="title"/>
          </p:nvPr>
        </p:nvSpPr>
        <p:spPr/>
        <p:txBody>
          <a:bodyPr/>
          <a:lstStyle/>
          <a:p>
            <a:pPr algn="ctr"/>
            <a:r>
              <a:rPr lang="en-US" noProof="0" dirty="0" smtClean="0"/>
              <a:t>type I &amp; II</a:t>
            </a:r>
            <a:endParaRPr lang="en-US" noProof="0" dirty="0"/>
          </a:p>
        </p:txBody>
      </p:sp>
      <p:sp>
        <p:nvSpPr>
          <p:cNvPr id="94" name="Espace réservé du contenu 7"/>
          <p:cNvSpPr>
            <a:spLocks noGrp="1"/>
          </p:cNvSpPr>
          <p:nvPr>
            <p:ph sz="quarter" idx="12"/>
          </p:nvPr>
        </p:nvSpPr>
        <p:spPr>
          <a:xfrm>
            <a:off x="291305" y="1196752"/>
            <a:ext cx="8488379" cy="1800200"/>
          </a:xfrm>
        </p:spPr>
        <p:txBody>
          <a:bodyPr>
            <a:noAutofit/>
          </a:bodyPr>
          <a:lstStyle/>
          <a:p>
            <a:pPr marL="923925" lvl="1" indent="0">
              <a:lnSpc>
                <a:spcPct val="110000"/>
              </a:lnSpc>
              <a:spcAft>
                <a:spcPts val="400"/>
              </a:spcAft>
              <a:buNone/>
            </a:pPr>
            <a:r>
              <a:rPr lang="en-US" sz="2000" dirty="0" smtClean="0">
                <a:solidFill>
                  <a:schemeClr val="tx2"/>
                </a:solidFill>
              </a:rPr>
              <a:t>Important parameters:</a:t>
            </a:r>
          </a:p>
          <a:p>
            <a:pPr lvl="1">
              <a:buClr>
                <a:srgbClr val="666666"/>
              </a:buClr>
            </a:pPr>
            <a:r>
              <a:rPr lang="en-US" sz="1400" dirty="0" smtClean="0">
                <a:solidFill>
                  <a:schemeClr val="tx1"/>
                </a:solidFill>
              </a:rPr>
              <a:t>H</a:t>
            </a:r>
            <a:r>
              <a:rPr lang="en-US" sz="1400" baseline="-25000" dirty="0" smtClean="0">
                <a:solidFill>
                  <a:schemeClr val="tx1"/>
                </a:solidFill>
              </a:rPr>
              <a:t>C</a:t>
            </a:r>
            <a:r>
              <a:rPr lang="en-US" sz="1400" dirty="0" smtClean="0">
                <a:solidFill>
                  <a:schemeClr val="tx1"/>
                </a:solidFill>
              </a:rPr>
              <a:t> : thermodynamic critical field (intrinsic)</a:t>
            </a:r>
          </a:p>
          <a:p>
            <a:pPr lvl="1">
              <a:buClr>
                <a:srgbClr val="666666"/>
              </a:buClr>
            </a:pPr>
            <a:r>
              <a:rPr lang="en-US" sz="1400" dirty="0" smtClean="0">
                <a:solidFill>
                  <a:schemeClr val="tx1"/>
                </a:solidFill>
              </a:rPr>
              <a:t>H</a:t>
            </a:r>
            <a:r>
              <a:rPr lang="en-US" sz="1400" baseline="-25000" dirty="0" smtClean="0">
                <a:solidFill>
                  <a:schemeClr val="tx1"/>
                </a:solidFill>
              </a:rPr>
              <a:t>C1</a:t>
            </a:r>
            <a:r>
              <a:rPr lang="en-US" sz="1400" dirty="0" smtClean="0">
                <a:solidFill>
                  <a:schemeClr val="tx1"/>
                </a:solidFill>
              </a:rPr>
              <a:t> : 1</a:t>
            </a:r>
            <a:r>
              <a:rPr lang="en-US" sz="1400" baseline="30000" dirty="0" smtClean="0">
                <a:solidFill>
                  <a:schemeClr val="tx1"/>
                </a:solidFill>
              </a:rPr>
              <a:t>st</a:t>
            </a:r>
            <a:r>
              <a:rPr lang="en-US" sz="1400" dirty="0" smtClean="0">
                <a:solidFill>
                  <a:schemeClr val="tx1"/>
                </a:solidFill>
              </a:rPr>
              <a:t> critical field (transition: Meissner state =&gt; Mixed state, depends on material’s state)</a:t>
            </a:r>
          </a:p>
          <a:p>
            <a:pPr lvl="1">
              <a:buClr>
                <a:srgbClr val="666666"/>
              </a:buClr>
            </a:pPr>
            <a:r>
              <a:rPr lang="en-US" sz="1400" dirty="0" smtClean="0">
                <a:solidFill>
                  <a:schemeClr val="tx1"/>
                </a:solidFill>
              </a:rPr>
              <a:t>H</a:t>
            </a:r>
            <a:r>
              <a:rPr lang="en-US" sz="1400" baseline="-25000" dirty="0" smtClean="0">
                <a:solidFill>
                  <a:schemeClr val="tx1"/>
                </a:solidFill>
              </a:rPr>
              <a:t>C2</a:t>
            </a:r>
            <a:r>
              <a:rPr lang="en-US" sz="1400" dirty="0" smtClean="0">
                <a:solidFill>
                  <a:schemeClr val="tx1"/>
                </a:solidFill>
              </a:rPr>
              <a:t> : 2</a:t>
            </a:r>
            <a:r>
              <a:rPr lang="en-US" sz="1400" baseline="30000" dirty="0" smtClean="0">
                <a:solidFill>
                  <a:schemeClr val="tx1"/>
                </a:solidFill>
              </a:rPr>
              <a:t>nd</a:t>
            </a:r>
            <a:r>
              <a:rPr lang="en-US" sz="1400" dirty="0" smtClean="0">
                <a:solidFill>
                  <a:schemeClr val="tx1"/>
                </a:solidFill>
              </a:rPr>
              <a:t>  critical field (transition Mixed state =&gt; Normal Conducting state, depends on material’s state)</a:t>
            </a:r>
          </a:p>
          <a:p>
            <a:pPr lvl="1">
              <a:buClr>
                <a:srgbClr val="666666"/>
              </a:buClr>
            </a:pPr>
            <a:r>
              <a:rPr lang="en-US" sz="1400" dirty="0" smtClean="0">
                <a:solidFill>
                  <a:schemeClr val="tx1"/>
                </a:solidFill>
                <a:latin typeface="Symbol" panose="05050102010706020507" pitchFamily="18" charset="2"/>
              </a:rPr>
              <a:t>k : l/x: </a:t>
            </a:r>
            <a:r>
              <a:rPr lang="en-US" sz="1400" dirty="0" err="1" smtClean="0">
                <a:solidFill>
                  <a:schemeClr val="tx1"/>
                </a:solidFill>
              </a:rPr>
              <a:t>Ginzburg</a:t>
            </a:r>
            <a:r>
              <a:rPr lang="en-US" sz="1400" dirty="0" smtClean="0">
                <a:solidFill>
                  <a:schemeClr val="tx1"/>
                </a:solidFill>
              </a:rPr>
              <a:t>-Landau parameter (depends on material’s state, T independent)</a:t>
            </a:r>
          </a:p>
          <a:p>
            <a:pPr lvl="1">
              <a:buClr>
                <a:srgbClr val="666666"/>
              </a:buClr>
            </a:pPr>
            <a:r>
              <a:rPr lang="en-US" sz="1400" dirty="0" smtClean="0">
                <a:solidFill>
                  <a:schemeClr val="tx1"/>
                </a:solidFill>
                <a:latin typeface="Symbol" panose="05050102010706020507" pitchFamily="18" charset="2"/>
              </a:rPr>
              <a:t>l </a:t>
            </a:r>
            <a:r>
              <a:rPr lang="en-US" sz="1400" dirty="0" smtClean="0">
                <a:solidFill>
                  <a:schemeClr val="tx1"/>
                </a:solidFill>
              </a:rPr>
              <a:t>: field penetration depth, </a:t>
            </a:r>
            <a:r>
              <a:rPr lang="en-US" sz="1400" dirty="0" smtClean="0">
                <a:solidFill>
                  <a:schemeClr val="tx1"/>
                </a:solidFill>
                <a:latin typeface="Symbol" panose="05050102010706020507" pitchFamily="18" charset="2"/>
              </a:rPr>
              <a:t>x</a:t>
            </a:r>
            <a:r>
              <a:rPr lang="en-US" sz="1400" dirty="0" smtClean="0">
                <a:solidFill>
                  <a:schemeClr val="tx1"/>
                </a:solidFill>
              </a:rPr>
              <a:t> : Cooper pairs coherence length (see below)</a:t>
            </a:r>
            <a:endParaRPr lang="en-US" sz="1400" dirty="0">
              <a:solidFill>
                <a:schemeClr val="tx1"/>
              </a:solidFill>
            </a:endParaRPr>
          </a:p>
        </p:txBody>
      </p:sp>
      <p:sp>
        <p:nvSpPr>
          <p:cNvPr id="14354" name="Forme libre 14353"/>
          <p:cNvSpPr/>
          <p:nvPr/>
        </p:nvSpPr>
        <p:spPr>
          <a:xfrm>
            <a:off x="3795078" y="4480997"/>
            <a:ext cx="1086458" cy="1129714"/>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86458"/>
              <a:gd name="connsiteY0" fmla="*/ 1121755 h 1129714"/>
              <a:gd name="connsiteX1" fmla="*/ 564652 w 1086458"/>
              <a:gd name="connsiteY1" fmla="*/ 0 h 1129714"/>
              <a:gd name="connsiteX2" fmla="*/ 1086458 w 1086458"/>
              <a:gd name="connsiteY2" fmla="*/ 1129714 h 1129714"/>
              <a:gd name="connsiteX0" fmla="*/ 0 w 1086458"/>
              <a:gd name="connsiteY0" fmla="*/ 1121755 h 1129714"/>
              <a:gd name="connsiteX1" fmla="*/ 556439 w 1086458"/>
              <a:gd name="connsiteY1" fmla="*/ 0 h 1129714"/>
              <a:gd name="connsiteX2" fmla="*/ 1086458 w 1086458"/>
              <a:gd name="connsiteY2" fmla="*/ 1129714 h 1129714"/>
            </a:gdLst>
            <a:ahLst/>
            <a:cxnLst>
              <a:cxn ang="0">
                <a:pos x="connsiteX0" y="connsiteY0"/>
              </a:cxn>
              <a:cxn ang="0">
                <a:pos x="connsiteX1" y="connsiteY1"/>
              </a:cxn>
              <a:cxn ang="0">
                <a:pos x="connsiteX2" y="connsiteY2"/>
              </a:cxn>
            </a:cxnLst>
            <a:rect l="l" t="t" r="r" b="b"/>
            <a:pathLst>
              <a:path w="1086458" h="1129714">
                <a:moveTo>
                  <a:pt x="0" y="1121755"/>
                </a:moveTo>
                <a:lnTo>
                  <a:pt x="556439" y="0"/>
                </a:lnTo>
                <a:cubicBezTo>
                  <a:pt x="565277" y="527840"/>
                  <a:pt x="736476" y="658351"/>
                  <a:pt x="1086458" y="1129714"/>
                </a:cubicBezTo>
              </a:path>
            </a:pathLst>
          </a:cu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Forme libre 84"/>
          <p:cNvSpPr/>
          <p:nvPr/>
        </p:nvSpPr>
        <p:spPr>
          <a:xfrm>
            <a:off x="3795078" y="4655321"/>
            <a:ext cx="1429368" cy="965360"/>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60057 h 1160057"/>
              <a:gd name="connsiteX1" fmla="*/ 348397 w 1058371"/>
              <a:gd name="connsiteY1" fmla="*/ 0 h 1160057"/>
              <a:gd name="connsiteX2" fmla="*/ 1058371 w 1058371"/>
              <a:gd name="connsiteY2" fmla="*/ 1158653 h 1160057"/>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65701"/>
              <a:gd name="connsiteY0" fmla="*/ 1157110 h 1157110"/>
              <a:gd name="connsiteX1" fmla="*/ 355727 w 1065701"/>
              <a:gd name="connsiteY1" fmla="*/ 0 h 1157110"/>
              <a:gd name="connsiteX2" fmla="*/ 1065701 w 1065701"/>
              <a:gd name="connsiteY2" fmla="*/ 1140975 h 1157110"/>
            </a:gdLst>
            <a:ahLst/>
            <a:cxnLst>
              <a:cxn ang="0">
                <a:pos x="connsiteX0" y="connsiteY0"/>
              </a:cxn>
              <a:cxn ang="0">
                <a:pos x="connsiteX1" y="connsiteY1"/>
              </a:cxn>
              <a:cxn ang="0">
                <a:pos x="connsiteX2" y="connsiteY2"/>
              </a:cxn>
            </a:cxnLst>
            <a:rect l="l" t="t" r="r" b="b"/>
            <a:pathLst>
              <a:path w="1065701" h="1157110">
                <a:moveTo>
                  <a:pt x="0" y="1157110"/>
                </a:moveTo>
                <a:cubicBezTo>
                  <a:pt x="240068" y="358627"/>
                  <a:pt x="227565" y="390382"/>
                  <a:pt x="355727" y="0"/>
                </a:cubicBezTo>
                <a:cubicBezTo>
                  <a:pt x="351737" y="707565"/>
                  <a:pt x="922812" y="996653"/>
                  <a:pt x="1065701" y="1140975"/>
                </a:cubicBezTo>
              </a:path>
            </a:pathLst>
          </a:custGeom>
          <a:noFill/>
          <a:ln w="19050">
            <a:solidFill>
              <a:srgbClr val="00CC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Forme libre 85"/>
          <p:cNvSpPr/>
          <p:nvPr/>
        </p:nvSpPr>
        <p:spPr>
          <a:xfrm>
            <a:off x="3780083" y="4866427"/>
            <a:ext cx="2172130" cy="754253"/>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60057 h 1160057"/>
              <a:gd name="connsiteX1" fmla="*/ 348397 w 1058371"/>
              <a:gd name="connsiteY1" fmla="*/ 0 h 1160057"/>
              <a:gd name="connsiteX2" fmla="*/ 1058371 w 1058371"/>
              <a:gd name="connsiteY2" fmla="*/ 1158653 h 1160057"/>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65701"/>
              <a:gd name="connsiteY0" fmla="*/ 1157110 h 1157110"/>
              <a:gd name="connsiteX1" fmla="*/ 355727 w 1065701"/>
              <a:gd name="connsiteY1" fmla="*/ 0 h 1157110"/>
              <a:gd name="connsiteX2" fmla="*/ 1065701 w 1065701"/>
              <a:gd name="connsiteY2" fmla="*/ 1140975 h 1157110"/>
              <a:gd name="connsiteX0" fmla="*/ 0 w 1065701"/>
              <a:gd name="connsiteY0" fmla="*/ 1172914 h 1172914"/>
              <a:gd name="connsiteX1" fmla="*/ 203928 w 1065701"/>
              <a:gd name="connsiteY1" fmla="*/ 0 h 1172914"/>
              <a:gd name="connsiteX2" fmla="*/ 1065701 w 1065701"/>
              <a:gd name="connsiteY2" fmla="*/ 1156779 h 1172914"/>
              <a:gd name="connsiteX0" fmla="*/ 0 w 1065701"/>
              <a:gd name="connsiteY0" fmla="*/ 1172914 h 1172914"/>
              <a:gd name="connsiteX1" fmla="*/ 203928 w 1065701"/>
              <a:gd name="connsiteY1" fmla="*/ 0 h 1172914"/>
              <a:gd name="connsiteX2" fmla="*/ 1065701 w 1065701"/>
              <a:gd name="connsiteY2" fmla="*/ 1156779 h 1172914"/>
              <a:gd name="connsiteX0" fmla="*/ 0 w 1065701"/>
              <a:gd name="connsiteY0" fmla="*/ 1172914 h 1172914"/>
              <a:gd name="connsiteX1" fmla="*/ 203928 w 1065701"/>
              <a:gd name="connsiteY1" fmla="*/ 0 h 1172914"/>
              <a:gd name="connsiteX2" fmla="*/ 1065701 w 1065701"/>
              <a:gd name="connsiteY2" fmla="*/ 1156779 h 1172914"/>
              <a:gd name="connsiteX0" fmla="*/ 0 w 1065701"/>
              <a:gd name="connsiteY0" fmla="*/ 1208476 h 1208476"/>
              <a:gd name="connsiteX1" fmla="*/ 193891 w 1065701"/>
              <a:gd name="connsiteY1" fmla="*/ 0 h 1208476"/>
              <a:gd name="connsiteX2" fmla="*/ 1065701 w 1065701"/>
              <a:gd name="connsiteY2" fmla="*/ 1192341 h 1208476"/>
              <a:gd name="connsiteX0" fmla="*/ 0 w 1065701"/>
              <a:gd name="connsiteY0" fmla="*/ 1208476 h 1208476"/>
              <a:gd name="connsiteX1" fmla="*/ 193891 w 1065701"/>
              <a:gd name="connsiteY1" fmla="*/ 0 h 1208476"/>
              <a:gd name="connsiteX2" fmla="*/ 1065701 w 1065701"/>
              <a:gd name="connsiteY2" fmla="*/ 1192341 h 1208476"/>
              <a:gd name="connsiteX0" fmla="*/ 0 w 1071974"/>
              <a:gd name="connsiteY0" fmla="*/ 1208476 h 1208476"/>
              <a:gd name="connsiteX1" fmla="*/ 193891 w 1071974"/>
              <a:gd name="connsiteY1" fmla="*/ 0 h 1208476"/>
              <a:gd name="connsiteX2" fmla="*/ 1071974 w 1071974"/>
              <a:gd name="connsiteY2" fmla="*/ 1164681 h 1208476"/>
              <a:gd name="connsiteX0" fmla="*/ 0 w 1071974"/>
              <a:gd name="connsiteY0" fmla="*/ 1208476 h 1208476"/>
              <a:gd name="connsiteX1" fmla="*/ 193891 w 1071974"/>
              <a:gd name="connsiteY1" fmla="*/ 0 h 1208476"/>
              <a:gd name="connsiteX2" fmla="*/ 1071974 w 1071974"/>
              <a:gd name="connsiteY2" fmla="*/ 1164681 h 1208476"/>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1974"/>
              <a:gd name="connsiteY0" fmla="*/ 1212427 h 1212427"/>
              <a:gd name="connsiteX1" fmla="*/ 197655 w 1071974"/>
              <a:gd name="connsiteY1" fmla="*/ 0 h 1212427"/>
              <a:gd name="connsiteX2" fmla="*/ 1071974 w 1071974"/>
              <a:gd name="connsiteY2" fmla="*/ 1168632 h 1212427"/>
              <a:gd name="connsiteX0" fmla="*/ 0 w 1073229"/>
              <a:gd name="connsiteY0" fmla="*/ 1212427 h 1212427"/>
              <a:gd name="connsiteX1" fmla="*/ 197655 w 1073229"/>
              <a:gd name="connsiteY1" fmla="*/ 0 h 1212427"/>
              <a:gd name="connsiteX2" fmla="*/ 1073229 w 1073229"/>
              <a:gd name="connsiteY2" fmla="*/ 1200242 h 1212427"/>
              <a:gd name="connsiteX0" fmla="*/ 0 w 1071974"/>
              <a:gd name="connsiteY0" fmla="*/ 1212427 h 1212427"/>
              <a:gd name="connsiteX1" fmla="*/ 197655 w 1071974"/>
              <a:gd name="connsiteY1" fmla="*/ 0 h 1212427"/>
              <a:gd name="connsiteX2" fmla="*/ 1071974 w 1071974"/>
              <a:gd name="connsiteY2" fmla="*/ 1180485 h 1212427"/>
              <a:gd name="connsiteX0" fmla="*/ 0 w 1071974"/>
              <a:gd name="connsiteY0" fmla="*/ 1212427 h 1212427"/>
              <a:gd name="connsiteX1" fmla="*/ 197655 w 1071974"/>
              <a:gd name="connsiteY1" fmla="*/ 0 h 1212427"/>
              <a:gd name="connsiteX2" fmla="*/ 1071974 w 1071974"/>
              <a:gd name="connsiteY2" fmla="*/ 1180485 h 1212427"/>
              <a:gd name="connsiteX0" fmla="*/ 0 w 1071974"/>
              <a:gd name="connsiteY0" fmla="*/ 1212427 h 1212427"/>
              <a:gd name="connsiteX1" fmla="*/ 197655 w 1071974"/>
              <a:gd name="connsiteY1" fmla="*/ 0 h 1212427"/>
              <a:gd name="connsiteX2" fmla="*/ 1071974 w 1071974"/>
              <a:gd name="connsiteY2" fmla="*/ 1180485 h 1212427"/>
              <a:gd name="connsiteX0" fmla="*/ 0 w 1071974"/>
              <a:gd name="connsiteY0" fmla="*/ 1212427 h 1212427"/>
              <a:gd name="connsiteX1" fmla="*/ 197655 w 1071974"/>
              <a:gd name="connsiteY1" fmla="*/ 0 h 1212427"/>
              <a:gd name="connsiteX2" fmla="*/ 1071974 w 1071974"/>
              <a:gd name="connsiteY2" fmla="*/ 1180485 h 1212427"/>
              <a:gd name="connsiteX0" fmla="*/ 0 w 1108608"/>
              <a:gd name="connsiteY0" fmla="*/ 1212427 h 1212427"/>
              <a:gd name="connsiteX1" fmla="*/ 197655 w 1108608"/>
              <a:gd name="connsiteY1" fmla="*/ 0 h 1212427"/>
              <a:gd name="connsiteX2" fmla="*/ 1108608 w 1108608"/>
              <a:gd name="connsiteY2" fmla="*/ 1195536 h 1212427"/>
              <a:gd name="connsiteX0" fmla="*/ 0 w 1108608"/>
              <a:gd name="connsiteY0" fmla="*/ 1212427 h 1212427"/>
              <a:gd name="connsiteX1" fmla="*/ 197655 w 1108608"/>
              <a:gd name="connsiteY1" fmla="*/ 0 h 1212427"/>
              <a:gd name="connsiteX2" fmla="*/ 1108608 w 1108608"/>
              <a:gd name="connsiteY2" fmla="*/ 1195536 h 1212427"/>
            </a:gdLst>
            <a:ahLst/>
            <a:cxnLst>
              <a:cxn ang="0">
                <a:pos x="connsiteX0" y="connsiteY0"/>
              </a:cxn>
              <a:cxn ang="0">
                <a:pos x="connsiteX1" y="connsiteY1"/>
              </a:cxn>
              <a:cxn ang="0">
                <a:pos x="connsiteX2" y="connsiteY2"/>
              </a:cxn>
            </a:cxnLst>
            <a:rect l="l" t="t" r="r" b="b"/>
            <a:pathLst>
              <a:path w="1108608" h="1212427">
                <a:moveTo>
                  <a:pt x="0" y="1212427"/>
                </a:moveTo>
                <a:cubicBezTo>
                  <a:pt x="161032" y="251943"/>
                  <a:pt x="99602" y="631405"/>
                  <a:pt x="197655" y="0"/>
                </a:cubicBezTo>
                <a:cubicBezTo>
                  <a:pt x="199937" y="905127"/>
                  <a:pt x="608894" y="856405"/>
                  <a:pt x="1108608" y="1195536"/>
                </a:cubicBezTo>
              </a:path>
            </a:pathLst>
          </a:cu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Forme libre 86"/>
          <p:cNvSpPr/>
          <p:nvPr/>
        </p:nvSpPr>
        <p:spPr>
          <a:xfrm>
            <a:off x="3774615" y="5071931"/>
            <a:ext cx="3587068" cy="548749"/>
          </a:xfrm>
          <a:custGeom>
            <a:avLst/>
            <a:gdLst>
              <a:gd name="connsiteX0" fmla="*/ 0 w 1144396"/>
              <a:gd name="connsiteY0" fmla="*/ 1126675 h 1245260"/>
              <a:gd name="connsiteX1" fmla="*/ 576943 w 1144396"/>
              <a:gd name="connsiteY1" fmla="*/ 4 h 1245260"/>
              <a:gd name="connsiteX2" fmla="*/ 1055914 w 1144396"/>
              <a:gd name="connsiteY2" fmla="*/ 1137561 h 1245260"/>
              <a:gd name="connsiteX3" fmla="*/ 1143000 w 1144396"/>
              <a:gd name="connsiteY3" fmla="*/ 1132118 h 1245260"/>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5 h 1137561"/>
              <a:gd name="connsiteX1" fmla="*/ 576943 w 1055914"/>
              <a:gd name="connsiteY1" fmla="*/ 4 h 1137561"/>
              <a:gd name="connsiteX2" fmla="*/ 1055914 w 1055914"/>
              <a:gd name="connsiteY2" fmla="*/ 1137561 h 1137561"/>
              <a:gd name="connsiteX0" fmla="*/ 0 w 1055914"/>
              <a:gd name="connsiteY0" fmla="*/ 1126671 h 1137557"/>
              <a:gd name="connsiteX1" fmla="*/ 576943 w 1055914"/>
              <a:gd name="connsiteY1" fmla="*/ 0 h 1137557"/>
              <a:gd name="connsiteX2" fmla="*/ 1055914 w 1055914"/>
              <a:gd name="connsiteY2" fmla="*/ 1137557 h 1137557"/>
              <a:gd name="connsiteX0" fmla="*/ 0 w 1055914"/>
              <a:gd name="connsiteY0" fmla="*/ 1126671 h 1137557"/>
              <a:gd name="connsiteX1" fmla="*/ 576943 w 1055914"/>
              <a:gd name="connsiteY1" fmla="*/ 0 h 1137557"/>
              <a:gd name="connsiteX2" fmla="*/ 1055914 w 1055914"/>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3623"/>
              <a:gd name="connsiteY0" fmla="*/ 1121755 h 1137557"/>
              <a:gd name="connsiteX1" fmla="*/ 564652 w 1043623"/>
              <a:gd name="connsiteY1" fmla="*/ 0 h 1137557"/>
              <a:gd name="connsiteX2" fmla="*/ 1043623 w 1043623"/>
              <a:gd name="connsiteY2" fmla="*/ 1137557 h 1137557"/>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48539"/>
              <a:gd name="connsiteY0" fmla="*/ 1121755 h 1121755"/>
              <a:gd name="connsiteX1" fmla="*/ 564652 w 1048539"/>
              <a:gd name="connsiteY1" fmla="*/ 0 h 1121755"/>
              <a:gd name="connsiteX2" fmla="*/ 1048539 w 1048539"/>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21755 h 1121755"/>
              <a:gd name="connsiteX1" fmla="*/ 564652 w 1058371"/>
              <a:gd name="connsiteY1" fmla="*/ 0 h 1121755"/>
              <a:gd name="connsiteX2" fmla="*/ 1058371 w 1058371"/>
              <a:gd name="connsiteY2" fmla="*/ 1120351 h 1121755"/>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74788 h 1174788"/>
              <a:gd name="connsiteX1" fmla="*/ 361225 w 1058371"/>
              <a:gd name="connsiteY1" fmla="*/ 0 h 1174788"/>
              <a:gd name="connsiteX2" fmla="*/ 1058371 w 1058371"/>
              <a:gd name="connsiteY2" fmla="*/ 1173384 h 1174788"/>
              <a:gd name="connsiteX0" fmla="*/ 0 w 1058371"/>
              <a:gd name="connsiteY0" fmla="*/ 1160057 h 1160057"/>
              <a:gd name="connsiteX1" fmla="*/ 348397 w 1058371"/>
              <a:gd name="connsiteY1" fmla="*/ 0 h 1160057"/>
              <a:gd name="connsiteX2" fmla="*/ 1058371 w 1058371"/>
              <a:gd name="connsiteY2" fmla="*/ 1158653 h 1160057"/>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58371"/>
              <a:gd name="connsiteY0" fmla="*/ 1157110 h 1157110"/>
              <a:gd name="connsiteX1" fmla="*/ 355727 w 1058371"/>
              <a:gd name="connsiteY1" fmla="*/ 0 h 1157110"/>
              <a:gd name="connsiteX2" fmla="*/ 1058371 w 1058371"/>
              <a:gd name="connsiteY2" fmla="*/ 1155706 h 1157110"/>
              <a:gd name="connsiteX0" fmla="*/ 0 w 1065701"/>
              <a:gd name="connsiteY0" fmla="*/ 1157110 h 1157110"/>
              <a:gd name="connsiteX1" fmla="*/ 355727 w 1065701"/>
              <a:gd name="connsiteY1" fmla="*/ 0 h 1157110"/>
              <a:gd name="connsiteX2" fmla="*/ 1065701 w 1065701"/>
              <a:gd name="connsiteY2" fmla="*/ 1140975 h 1157110"/>
              <a:gd name="connsiteX0" fmla="*/ 0 w 1065701"/>
              <a:gd name="connsiteY0" fmla="*/ 1644616 h 1644616"/>
              <a:gd name="connsiteX1" fmla="*/ 119627 w 1065701"/>
              <a:gd name="connsiteY1" fmla="*/ 0 h 1644616"/>
              <a:gd name="connsiteX2" fmla="*/ 1065701 w 1065701"/>
              <a:gd name="connsiteY2" fmla="*/ 1628481 h 1644616"/>
              <a:gd name="connsiteX0" fmla="*/ 0 w 1065701"/>
              <a:gd name="connsiteY0" fmla="*/ 1644616 h 1644616"/>
              <a:gd name="connsiteX1" fmla="*/ 119627 w 1065701"/>
              <a:gd name="connsiteY1" fmla="*/ 0 h 1644616"/>
              <a:gd name="connsiteX2" fmla="*/ 1065701 w 1065701"/>
              <a:gd name="connsiteY2" fmla="*/ 1628481 h 1644616"/>
              <a:gd name="connsiteX0" fmla="*/ 0 w 1065701"/>
              <a:gd name="connsiteY0" fmla="*/ 1644616 h 1644616"/>
              <a:gd name="connsiteX1" fmla="*/ 119627 w 1065701"/>
              <a:gd name="connsiteY1" fmla="*/ 0 h 1644616"/>
              <a:gd name="connsiteX2" fmla="*/ 1065701 w 1065701"/>
              <a:gd name="connsiteY2" fmla="*/ 1628481 h 1644616"/>
              <a:gd name="connsiteX0" fmla="*/ 0 w 1065701"/>
              <a:gd name="connsiteY0" fmla="*/ 1222841 h 1222841"/>
              <a:gd name="connsiteX1" fmla="*/ 87844 w 1065701"/>
              <a:gd name="connsiteY1" fmla="*/ 0 h 1222841"/>
              <a:gd name="connsiteX2" fmla="*/ 1065701 w 1065701"/>
              <a:gd name="connsiteY2" fmla="*/ 1206706 h 1222841"/>
              <a:gd name="connsiteX0" fmla="*/ 0 w 1065701"/>
              <a:gd name="connsiteY0" fmla="*/ 1222841 h 1222841"/>
              <a:gd name="connsiteX1" fmla="*/ 87844 w 1065701"/>
              <a:gd name="connsiteY1" fmla="*/ 0 h 1222841"/>
              <a:gd name="connsiteX2" fmla="*/ 1065701 w 1065701"/>
              <a:gd name="connsiteY2" fmla="*/ 1206706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2841 h 1222841"/>
              <a:gd name="connsiteX1" fmla="*/ 87844 w 1079322"/>
              <a:gd name="connsiteY1" fmla="*/ 0 h 1222841"/>
              <a:gd name="connsiteX2" fmla="*/ 1079322 w 1079322"/>
              <a:gd name="connsiteY2" fmla="*/ 1162883 h 1222841"/>
              <a:gd name="connsiteX0" fmla="*/ 0 w 1079322"/>
              <a:gd name="connsiteY0" fmla="*/ 1224902 h 1224902"/>
              <a:gd name="connsiteX1" fmla="*/ 87844 w 1079322"/>
              <a:gd name="connsiteY1" fmla="*/ 2061 h 1224902"/>
              <a:gd name="connsiteX2" fmla="*/ 431636 w 1079322"/>
              <a:gd name="connsiteY2" fmla="*/ 939244 h 1224902"/>
              <a:gd name="connsiteX3" fmla="*/ 1079322 w 1079322"/>
              <a:gd name="connsiteY3" fmla="*/ 1164944 h 1224902"/>
              <a:gd name="connsiteX0" fmla="*/ 0 w 1079322"/>
              <a:gd name="connsiteY0" fmla="*/ 1225114 h 1225114"/>
              <a:gd name="connsiteX1" fmla="*/ 87844 w 1079322"/>
              <a:gd name="connsiteY1" fmla="*/ 2273 h 1225114"/>
              <a:gd name="connsiteX2" fmla="*/ 492931 w 1079322"/>
              <a:gd name="connsiteY2" fmla="*/ 862771 h 1225114"/>
              <a:gd name="connsiteX3" fmla="*/ 1079322 w 1079322"/>
              <a:gd name="connsiteY3" fmla="*/ 1165156 h 1225114"/>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778 h 1224778"/>
              <a:gd name="connsiteX1" fmla="*/ 87844 w 1079322"/>
              <a:gd name="connsiteY1" fmla="*/ 1937 h 1224778"/>
              <a:gd name="connsiteX2" fmla="*/ 492931 w 1079322"/>
              <a:gd name="connsiteY2" fmla="*/ 862435 h 1224778"/>
              <a:gd name="connsiteX3" fmla="*/ 1079322 w 1079322"/>
              <a:gd name="connsiteY3" fmla="*/ 1164820 h 1224778"/>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4555 h 1224555"/>
              <a:gd name="connsiteX1" fmla="*/ 87844 w 1079322"/>
              <a:gd name="connsiteY1" fmla="*/ 1714 h 1224555"/>
              <a:gd name="connsiteX2" fmla="*/ 492931 w 1079322"/>
              <a:gd name="connsiteY2" fmla="*/ 862212 h 1224555"/>
              <a:gd name="connsiteX3" fmla="*/ 1079322 w 1079322"/>
              <a:gd name="connsiteY3" fmla="*/ 1164597 h 1224555"/>
              <a:gd name="connsiteX0" fmla="*/ 0 w 1079322"/>
              <a:gd name="connsiteY0" fmla="*/ 1225112 h 1225112"/>
              <a:gd name="connsiteX1" fmla="*/ 87844 w 1079322"/>
              <a:gd name="connsiteY1" fmla="*/ 2271 h 1225112"/>
              <a:gd name="connsiteX2" fmla="*/ 492931 w 1079322"/>
              <a:gd name="connsiteY2" fmla="*/ 862769 h 1225112"/>
              <a:gd name="connsiteX3" fmla="*/ 1079322 w 1079322"/>
              <a:gd name="connsiteY3" fmla="*/ 1165154 h 1225112"/>
              <a:gd name="connsiteX0" fmla="*/ 0 w 1079322"/>
              <a:gd name="connsiteY0" fmla="*/ 1225112 h 1225112"/>
              <a:gd name="connsiteX1" fmla="*/ 87844 w 1079322"/>
              <a:gd name="connsiteY1" fmla="*/ 2271 h 1225112"/>
              <a:gd name="connsiteX2" fmla="*/ 492931 w 1079322"/>
              <a:gd name="connsiteY2" fmla="*/ 862769 h 1225112"/>
              <a:gd name="connsiteX3" fmla="*/ 1079322 w 1079322"/>
              <a:gd name="connsiteY3" fmla="*/ 1165154 h 1225112"/>
              <a:gd name="connsiteX0" fmla="*/ 0 w 1079322"/>
              <a:gd name="connsiteY0" fmla="*/ 1224898 h 1224898"/>
              <a:gd name="connsiteX1" fmla="*/ 87844 w 1079322"/>
              <a:gd name="connsiteY1" fmla="*/ 2057 h 1224898"/>
              <a:gd name="connsiteX2" fmla="*/ 492931 w 1079322"/>
              <a:gd name="connsiteY2" fmla="*/ 862555 h 1224898"/>
              <a:gd name="connsiteX3" fmla="*/ 1079322 w 1079322"/>
              <a:gd name="connsiteY3" fmla="*/ 1164940 h 1224898"/>
              <a:gd name="connsiteX0" fmla="*/ 0 w 1079322"/>
              <a:gd name="connsiteY0" fmla="*/ 1224713 h 1224713"/>
              <a:gd name="connsiteX1" fmla="*/ 87844 w 1079322"/>
              <a:gd name="connsiteY1" fmla="*/ 1872 h 1224713"/>
              <a:gd name="connsiteX2" fmla="*/ 492931 w 1079322"/>
              <a:gd name="connsiteY2" fmla="*/ 862370 h 1224713"/>
              <a:gd name="connsiteX3" fmla="*/ 1079322 w 1079322"/>
              <a:gd name="connsiteY3" fmla="*/ 1164755 h 1224713"/>
              <a:gd name="connsiteX0" fmla="*/ 0 w 1079322"/>
              <a:gd name="connsiteY0" fmla="*/ 1224724 h 1224724"/>
              <a:gd name="connsiteX1" fmla="*/ 87844 w 1079322"/>
              <a:gd name="connsiteY1" fmla="*/ 1883 h 1224724"/>
              <a:gd name="connsiteX2" fmla="*/ 492931 w 1079322"/>
              <a:gd name="connsiteY2" fmla="*/ 862381 h 1224724"/>
              <a:gd name="connsiteX3" fmla="*/ 1079322 w 1079322"/>
              <a:gd name="connsiteY3" fmla="*/ 1164766 h 1224724"/>
              <a:gd name="connsiteX0" fmla="*/ 0 w 1079322"/>
              <a:gd name="connsiteY0" fmla="*/ 1222841 h 1222841"/>
              <a:gd name="connsiteX1" fmla="*/ 87844 w 1079322"/>
              <a:gd name="connsiteY1" fmla="*/ 0 h 1222841"/>
              <a:gd name="connsiteX2" fmla="*/ 492931 w 1079322"/>
              <a:gd name="connsiteY2" fmla="*/ 860498 h 1222841"/>
              <a:gd name="connsiteX3" fmla="*/ 1079322 w 1079322"/>
              <a:gd name="connsiteY3" fmla="*/ 1162883 h 1222841"/>
              <a:gd name="connsiteX0" fmla="*/ 0 w 1079322"/>
              <a:gd name="connsiteY0" fmla="*/ 1222841 h 1222841"/>
              <a:gd name="connsiteX1" fmla="*/ 87844 w 1079322"/>
              <a:gd name="connsiteY1" fmla="*/ 0 h 1222841"/>
              <a:gd name="connsiteX2" fmla="*/ 492931 w 1079322"/>
              <a:gd name="connsiteY2" fmla="*/ 860498 h 1222841"/>
              <a:gd name="connsiteX3" fmla="*/ 1079322 w 1079322"/>
              <a:gd name="connsiteY3" fmla="*/ 1162883 h 1222841"/>
              <a:gd name="connsiteX0" fmla="*/ 0 w 1079322"/>
              <a:gd name="connsiteY0" fmla="*/ 1222841 h 1222841"/>
              <a:gd name="connsiteX1" fmla="*/ 87844 w 1079322"/>
              <a:gd name="connsiteY1" fmla="*/ 0 h 1222841"/>
              <a:gd name="connsiteX2" fmla="*/ 492931 w 1079322"/>
              <a:gd name="connsiteY2" fmla="*/ 860498 h 1222841"/>
              <a:gd name="connsiteX3" fmla="*/ 1079322 w 1079322"/>
              <a:gd name="connsiteY3" fmla="*/ 1162883 h 1222841"/>
              <a:gd name="connsiteX0" fmla="*/ 0 w 1079322"/>
              <a:gd name="connsiteY0" fmla="*/ 1222841 h 1222841"/>
              <a:gd name="connsiteX1" fmla="*/ 87844 w 1079322"/>
              <a:gd name="connsiteY1" fmla="*/ 0 h 1222841"/>
              <a:gd name="connsiteX2" fmla="*/ 381692 w 1079322"/>
              <a:gd name="connsiteY2" fmla="*/ 827631 h 1222841"/>
              <a:gd name="connsiteX3" fmla="*/ 1079322 w 1079322"/>
              <a:gd name="connsiteY3" fmla="*/ 1162883 h 1222841"/>
              <a:gd name="connsiteX0" fmla="*/ 0 w 1079322"/>
              <a:gd name="connsiteY0" fmla="*/ 1222841 h 1222841"/>
              <a:gd name="connsiteX1" fmla="*/ 87844 w 1079322"/>
              <a:gd name="connsiteY1" fmla="*/ 0 h 1222841"/>
              <a:gd name="connsiteX2" fmla="*/ 381692 w 1079322"/>
              <a:gd name="connsiteY2" fmla="*/ 827631 h 1222841"/>
              <a:gd name="connsiteX3" fmla="*/ 1079322 w 1079322"/>
              <a:gd name="connsiteY3" fmla="*/ 1162883 h 1222841"/>
              <a:gd name="connsiteX0" fmla="*/ 0 w 1079322"/>
              <a:gd name="connsiteY0" fmla="*/ 1222841 h 1222841"/>
              <a:gd name="connsiteX1" fmla="*/ 87844 w 1079322"/>
              <a:gd name="connsiteY1" fmla="*/ 0 h 1222841"/>
              <a:gd name="connsiteX2" fmla="*/ 381692 w 1079322"/>
              <a:gd name="connsiteY2" fmla="*/ 827631 h 1222841"/>
              <a:gd name="connsiteX3" fmla="*/ 1079322 w 1079322"/>
              <a:gd name="connsiteY3" fmla="*/ 1162883 h 1222841"/>
              <a:gd name="connsiteX0" fmla="*/ 0 w 1104302"/>
              <a:gd name="connsiteY0" fmla="*/ 1222841 h 1222841"/>
              <a:gd name="connsiteX1" fmla="*/ 87844 w 1104302"/>
              <a:gd name="connsiteY1" fmla="*/ 0 h 1222841"/>
              <a:gd name="connsiteX2" fmla="*/ 381692 w 1104302"/>
              <a:gd name="connsiteY2" fmla="*/ 827631 h 1222841"/>
              <a:gd name="connsiteX3" fmla="*/ 1104302 w 1104302"/>
              <a:gd name="connsiteY3" fmla="*/ 1183748 h 1222841"/>
              <a:gd name="connsiteX0" fmla="*/ 0 w 1104302"/>
              <a:gd name="connsiteY0" fmla="*/ 1222841 h 1222841"/>
              <a:gd name="connsiteX1" fmla="*/ 87844 w 1104302"/>
              <a:gd name="connsiteY1" fmla="*/ 0 h 1222841"/>
              <a:gd name="connsiteX2" fmla="*/ 381692 w 1104302"/>
              <a:gd name="connsiteY2" fmla="*/ 827631 h 1222841"/>
              <a:gd name="connsiteX3" fmla="*/ 1104302 w 1104302"/>
              <a:gd name="connsiteY3" fmla="*/ 1183748 h 1222841"/>
              <a:gd name="connsiteX0" fmla="*/ 0 w 1104302"/>
              <a:gd name="connsiteY0" fmla="*/ 1222841 h 1222841"/>
              <a:gd name="connsiteX1" fmla="*/ 87844 w 1104302"/>
              <a:gd name="connsiteY1" fmla="*/ 0 h 1222841"/>
              <a:gd name="connsiteX2" fmla="*/ 381692 w 1104302"/>
              <a:gd name="connsiteY2" fmla="*/ 827631 h 1222841"/>
              <a:gd name="connsiteX3" fmla="*/ 1104302 w 1104302"/>
              <a:gd name="connsiteY3" fmla="*/ 1183748 h 1222841"/>
              <a:gd name="connsiteX0" fmla="*/ 0 w 1104302"/>
              <a:gd name="connsiteY0" fmla="*/ 1222841 h 1222841"/>
              <a:gd name="connsiteX1" fmla="*/ 87844 w 1104302"/>
              <a:gd name="connsiteY1" fmla="*/ 0 h 1222841"/>
              <a:gd name="connsiteX2" fmla="*/ 412034 w 1104302"/>
              <a:gd name="connsiteY2" fmla="*/ 821532 h 1222841"/>
              <a:gd name="connsiteX3" fmla="*/ 1104302 w 1104302"/>
              <a:gd name="connsiteY3" fmla="*/ 1183748 h 1222841"/>
              <a:gd name="connsiteX0" fmla="*/ 0 w 1104302"/>
              <a:gd name="connsiteY0" fmla="*/ 1222841 h 1222841"/>
              <a:gd name="connsiteX1" fmla="*/ 87844 w 1104302"/>
              <a:gd name="connsiteY1" fmla="*/ 0 h 1222841"/>
              <a:gd name="connsiteX2" fmla="*/ 412034 w 1104302"/>
              <a:gd name="connsiteY2" fmla="*/ 821532 h 1222841"/>
              <a:gd name="connsiteX3" fmla="*/ 1104302 w 1104302"/>
              <a:gd name="connsiteY3" fmla="*/ 1183748 h 1222841"/>
              <a:gd name="connsiteX0" fmla="*/ 0 w 1104302"/>
              <a:gd name="connsiteY0" fmla="*/ 1222841 h 1222841"/>
              <a:gd name="connsiteX1" fmla="*/ 87844 w 1104302"/>
              <a:gd name="connsiteY1" fmla="*/ 0 h 1222841"/>
              <a:gd name="connsiteX2" fmla="*/ 412034 w 1104302"/>
              <a:gd name="connsiteY2" fmla="*/ 821532 h 1222841"/>
              <a:gd name="connsiteX3" fmla="*/ 1104302 w 1104302"/>
              <a:gd name="connsiteY3" fmla="*/ 1183748 h 1222841"/>
            </a:gdLst>
            <a:ahLst/>
            <a:cxnLst>
              <a:cxn ang="0">
                <a:pos x="connsiteX0" y="connsiteY0"/>
              </a:cxn>
              <a:cxn ang="0">
                <a:pos x="connsiteX1" y="connsiteY1"/>
              </a:cxn>
              <a:cxn ang="0">
                <a:pos x="connsiteX2" y="connsiteY2"/>
              </a:cxn>
              <a:cxn ang="0">
                <a:pos x="connsiteX3" y="connsiteY3"/>
              </a:cxn>
            </a:cxnLst>
            <a:rect l="l" t="t" r="r" b="b"/>
            <a:pathLst>
              <a:path w="1104302" h="1222841">
                <a:moveTo>
                  <a:pt x="0" y="1222841"/>
                </a:moveTo>
                <a:cubicBezTo>
                  <a:pt x="81155" y="112136"/>
                  <a:pt x="14923" y="1025785"/>
                  <a:pt x="87844" y="0"/>
                </a:cubicBezTo>
                <a:cubicBezTo>
                  <a:pt x="86551" y="735192"/>
                  <a:pt x="269779" y="782612"/>
                  <a:pt x="412034" y="821532"/>
                </a:cubicBezTo>
                <a:cubicBezTo>
                  <a:pt x="554289" y="860452"/>
                  <a:pt x="993472" y="1097448"/>
                  <a:pt x="1104302" y="1183748"/>
                </a:cubicBezTo>
              </a:path>
            </a:pathLst>
          </a:custGeom>
          <a:noFill/>
          <a:ln w="19050">
            <a:solidFill>
              <a:srgbClr val="7030A0"/>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363" name="Groupe 14362"/>
          <p:cNvGrpSpPr/>
          <p:nvPr/>
        </p:nvGrpSpPr>
        <p:grpSpPr>
          <a:xfrm>
            <a:off x="6088590" y="3564379"/>
            <a:ext cx="1060283" cy="229935"/>
            <a:chOff x="6088590" y="3371836"/>
            <a:chExt cx="1060283" cy="229935"/>
          </a:xfrm>
        </p:grpSpPr>
        <p:cxnSp>
          <p:nvCxnSpPr>
            <p:cNvPr id="90" name="Connecteur droit 89"/>
            <p:cNvCxnSpPr/>
            <p:nvPr/>
          </p:nvCxnSpPr>
          <p:spPr>
            <a:xfrm>
              <a:off x="6088590" y="3486803"/>
              <a:ext cx="396000" cy="0"/>
            </a:xfrm>
            <a:prstGeom prst="line">
              <a:avLst/>
            </a:prstGeom>
            <a:ln w="19050">
              <a:solidFill>
                <a:srgbClr val="FF66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ZoneTexte 96"/>
                <p:cNvSpPr txBox="1"/>
                <p:nvPr/>
              </p:nvSpPr>
              <p:spPr>
                <a:xfrm>
                  <a:off x="6486064" y="3371836"/>
                  <a:ext cx="662809" cy="2299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lang="fr-FR" sz="800" b="0" i="1" u="none" smtClean="0">
                                <a:latin typeface="Cambria Math" panose="02040503050406030204" pitchFamily="18" charset="0"/>
                                <a:ea typeface="Cambria Math"/>
                              </a:rPr>
                            </m:ctrlPr>
                          </m:radPr>
                          <m:deg/>
                          <m:e>
                            <m:r>
                              <a:rPr lang="fr-FR" sz="800" b="0" i="1" u="none" smtClean="0">
                                <a:latin typeface="Cambria Math"/>
                                <a:ea typeface="Cambria Math"/>
                              </a:rPr>
                              <m:t>2</m:t>
                            </m:r>
                            <m:r>
                              <a:rPr lang="el-GR" sz="800" b="0" i="1" u="none" smtClean="0">
                                <a:latin typeface="Cambria Math"/>
                                <a:ea typeface="Cambria Math"/>
                              </a:rPr>
                              <m:t>𝜅</m:t>
                            </m:r>
                          </m:e>
                        </m:rad>
                        <m:r>
                          <a:rPr lang="fr-FR" sz="800" b="0" i="1" u="none" smtClean="0">
                            <a:latin typeface="Cambria Math"/>
                            <a:ea typeface="Cambria Math"/>
                          </a:rPr>
                          <m:t>=1,5</m:t>
                        </m:r>
                      </m:oMath>
                    </m:oMathPara>
                  </a14:m>
                  <a:endParaRPr lang="fr-FR" sz="800" i="1" u="none" dirty="0"/>
                </a:p>
              </p:txBody>
            </p:sp>
          </mc:Choice>
          <mc:Fallback xmlns="">
            <p:sp>
              <p:nvSpPr>
                <p:cNvPr id="97" name="ZoneTexte 96"/>
                <p:cNvSpPr txBox="1">
                  <a:spLocks noRot="1" noChangeAspect="1" noMove="1" noResize="1" noEditPoints="1" noAdjustHandles="1" noChangeArrowheads="1" noChangeShapeType="1" noTextEdit="1"/>
                </p:cNvSpPr>
                <p:nvPr/>
              </p:nvSpPr>
              <p:spPr>
                <a:xfrm>
                  <a:off x="6486064" y="3371836"/>
                  <a:ext cx="662809" cy="229935"/>
                </a:xfrm>
                <a:prstGeom prst="rect">
                  <a:avLst/>
                </a:prstGeom>
                <a:blipFill rotWithShape="1">
                  <a:blip r:embed="rId3"/>
                  <a:stretch>
                    <a:fillRect/>
                  </a:stretch>
                </a:blipFill>
              </p:spPr>
              <p:txBody>
                <a:bodyPr/>
                <a:lstStyle/>
                <a:p>
                  <a:r>
                    <a:rPr lang="fr-FR">
                      <a:noFill/>
                    </a:rPr>
                    <a:t> </a:t>
                  </a:r>
                </a:p>
              </p:txBody>
            </p:sp>
          </mc:Fallback>
        </mc:AlternateContent>
      </p:grpSp>
      <p:grpSp>
        <p:nvGrpSpPr>
          <p:cNvPr id="14362" name="Groupe 14361"/>
          <p:cNvGrpSpPr/>
          <p:nvPr/>
        </p:nvGrpSpPr>
        <p:grpSpPr>
          <a:xfrm>
            <a:off x="6087116" y="3699032"/>
            <a:ext cx="984813" cy="229935"/>
            <a:chOff x="6087116" y="3507393"/>
            <a:chExt cx="984813" cy="229935"/>
          </a:xfrm>
        </p:grpSpPr>
        <p:cxnSp>
          <p:nvCxnSpPr>
            <p:cNvPr id="91" name="Connecteur droit 90"/>
            <p:cNvCxnSpPr/>
            <p:nvPr/>
          </p:nvCxnSpPr>
          <p:spPr>
            <a:xfrm>
              <a:off x="6087116" y="3622360"/>
              <a:ext cx="396000" cy="0"/>
            </a:xfrm>
            <a:prstGeom prst="line">
              <a:avLst/>
            </a:prstGeom>
            <a:ln w="19050">
              <a:solidFill>
                <a:srgbClr val="00CC66"/>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8" name="ZoneTexte 97"/>
                <p:cNvSpPr txBox="1"/>
                <p:nvPr/>
              </p:nvSpPr>
              <p:spPr>
                <a:xfrm>
                  <a:off x="6486064" y="3507393"/>
                  <a:ext cx="585865" cy="2299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lang="fr-FR" sz="800" b="0" i="1" u="none" smtClean="0">
                                <a:latin typeface="Cambria Math" panose="02040503050406030204" pitchFamily="18" charset="0"/>
                                <a:ea typeface="Cambria Math"/>
                              </a:rPr>
                            </m:ctrlPr>
                          </m:radPr>
                          <m:deg/>
                          <m:e>
                            <m:r>
                              <a:rPr lang="fr-FR" sz="800" b="0" i="1" u="none" smtClean="0">
                                <a:latin typeface="Cambria Math"/>
                                <a:ea typeface="Cambria Math"/>
                              </a:rPr>
                              <m:t>2</m:t>
                            </m:r>
                            <m:r>
                              <a:rPr lang="el-GR" sz="800" b="0" i="1" u="none" smtClean="0">
                                <a:latin typeface="Cambria Math"/>
                                <a:ea typeface="Cambria Math"/>
                              </a:rPr>
                              <m:t>𝜅</m:t>
                            </m:r>
                          </m:e>
                        </m:rad>
                        <m:r>
                          <a:rPr lang="fr-FR" sz="800" b="0" i="1" u="none" smtClean="0">
                            <a:latin typeface="Cambria Math"/>
                            <a:ea typeface="Cambria Math"/>
                          </a:rPr>
                          <m:t>=2</m:t>
                        </m:r>
                      </m:oMath>
                    </m:oMathPara>
                  </a14:m>
                  <a:endParaRPr lang="fr-FR" sz="800" i="1" u="none" dirty="0"/>
                </a:p>
              </p:txBody>
            </p:sp>
          </mc:Choice>
          <mc:Fallback xmlns="">
            <p:sp>
              <p:nvSpPr>
                <p:cNvPr id="98" name="ZoneTexte 97"/>
                <p:cNvSpPr txBox="1">
                  <a:spLocks noRot="1" noChangeAspect="1" noMove="1" noResize="1" noEditPoints="1" noAdjustHandles="1" noChangeArrowheads="1" noChangeShapeType="1" noTextEdit="1"/>
                </p:cNvSpPr>
                <p:nvPr/>
              </p:nvSpPr>
              <p:spPr>
                <a:xfrm>
                  <a:off x="6486064" y="3507393"/>
                  <a:ext cx="585865" cy="229935"/>
                </a:xfrm>
                <a:prstGeom prst="rect">
                  <a:avLst/>
                </a:prstGeom>
                <a:blipFill rotWithShape="1">
                  <a:blip r:embed="rId4"/>
                  <a:stretch>
                    <a:fillRect/>
                  </a:stretch>
                </a:blipFill>
              </p:spPr>
              <p:txBody>
                <a:bodyPr/>
                <a:lstStyle/>
                <a:p>
                  <a:r>
                    <a:rPr lang="fr-FR">
                      <a:noFill/>
                    </a:rPr>
                    <a:t> </a:t>
                  </a:r>
                </a:p>
              </p:txBody>
            </p:sp>
          </mc:Fallback>
        </mc:AlternateContent>
      </p:grpSp>
      <p:grpSp>
        <p:nvGrpSpPr>
          <p:cNvPr id="14361" name="Groupe 14360"/>
          <p:cNvGrpSpPr/>
          <p:nvPr/>
        </p:nvGrpSpPr>
        <p:grpSpPr>
          <a:xfrm>
            <a:off x="6085642" y="3833685"/>
            <a:ext cx="986287" cy="229935"/>
            <a:chOff x="6085642" y="3642950"/>
            <a:chExt cx="986287" cy="229935"/>
          </a:xfrm>
        </p:grpSpPr>
        <p:cxnSp>
          <p:nvCxnSpPr>
            <p:cNvPr id="92" name="Connecteur droit 91"/>
            <p:cNvCxnSpPr/>
            <p:nvPr/>
          </p:nvCxnSpPr>
          <p:spPr>
            <a:xfrm>
              <a:off x="6085642" y="3757917"/>
              <a:ext cx="396000"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9" name="ZoneTexte 98"/>
                <p:cNvSpPr txBox="1"/>
                <p:nvPr/>
              </p:nvSpPr>
              <p:spPr>
                <a:xfrm>
                  <a:off x="6486064" y="3642950"/>
                  <a:ext cx="585865" cy="2299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lang="fr-FR" sz="800" b="0" i="1" u="none" smtClean="0">
                                <a:latin typeface="Cambria Math" panose="02040503050406030204" pitchFamily="18" charset="0"/>
                                <a:ea typeface="Cambria Math"/>
                              </a:rPr>
                            </m:ctrlPr>
                          </m:radPr>
                          <m:deg/>
                          <m:e>
                            <m:r>
                              <a:rPr lang="fr-FR" sz="800" b="0" i="1" u="none" smtClean="0">
                                <a:latin typeface="Cambria Math"/>
                                <a:ea typeface="Cambria Math"/>
                              </a:rPr>
                              <m:t>2</m:t>
                            </m:r>
                            <m:r>
                              <a:rPr lang="el-GR" sz="800" b="0" i="1" u="none" smtClean="0">
                                <a:latin typeface="Cambria Math"/>
                                <a:ea typeface="Cambria Math"/>
                              </a:rPr>
                              <m:t>𝜅</m:t>
                            </m:r>
                          </m:e>
                        </m:rad>
                        <m:r>
                          <a:rPr lang="fr-FR" sz="800" b="0" i="1" u="none" smtClean="0">
                            <a:latin typeface="Cambria Math"/>
                            <a:ea typeface="Cambria Math"/>
                          </a:rPr>
                          <m:t>=3</m:t>
                        </m:r>
                      </m:oMath>
                    </m:oMathPara>
                  </a14:m>
                  <a:endParaRPr lang="fr-FR" sz="800" i="1" u="none" dirty="0"/>
                </a:p>
              </p:txBody>
            </p:sp>
          </mc:Choice>
          <mc:Fallback xmlns="">
            <p:sp>
              <p:nvSpPr>
                <p:cNvPr id="99" name="ZoneTexte 98"/>
                <p:cNvSpPr txBox="1">
                  <a:spLocks noRot="1" noChangeAspect="1" noMove="1" noResize="1" noEditPoints="1" noAdjustHandles="1" noChangeArrowheads="1" noChangeShapeType="1" noTextEdit="1"/>
                </p:cNvSpPr>
                <p:nvPr/>
              </p:nvSpPr>
              <p:spPr>
                <a:xfrm>
                  <a:off x="6486064" y="3642950"/>
                  <a:ext cx="585865" cy="229935"/>
                </a:xfrm>
                <a:prstGeom prst="rect">
                  <a:avLst/>
                </a:prstGeom>
                <a:blipFill rotWithShape="1">
                  <a:blip r:embed="rId5"/>
                  <a:stretch>
                    <a:fillRect/>
                  </a:stretch>
                </a:blipFill>
              </p:spPr>
              <p:txBody>
                <a:bodyPr/>
                <a:lstStyle/>
                <a:p>
                  <a:r>
                    <a:rPr lang="fr-FR">
                      <a:noFill/>
                    </a:rPr>
                    <a:t> </a:t>
                  </a:r>
                </a:p>
              </p:txBody>
            </p:sp>
          </mc:Fallback>
        </mc:AlternateContent>
      </p:grpSp>
      <p:grpSp>
        <p:nvGrpSpPr>
          <p:cNvPr id="14360" name="Groupe 14359"/>
          <p:cNvGrpSpPr/>
          <p:nvPr/>
        </p:nvGrpSpPr>
        <p:grpSpPr>
          <a:xfrm>
            <a:off x="6084168" y="3968339"/>
            <a:ext cx="987761" cy="229935"/>
            <a:chOff x="6084168" y="3776214"/>
            <a:chExt cx="987761" cy="229935"/>
          </a:xfrm>
        </p:grpSpPr>
        <p:cxnSp>
          <p:nvCxnSpPr>
            <p:cNvPr id="93" name="Connecteur droit 92"/>
            <p:cNvCxnSpPr/>
            <p:nvPr/>
          </p:nvCxnSpPr>
          <p:spPr>
            <a:xfrm>
              <a:off x="6084168" y="3891181"/>
              <a:ext cx="396000" cy="0"/>
            </a:xfrm>
            <a:prstGeom prst="line">
              <a:avLst/>
            </a:prstGeom>
            <a:ln w="19050">
              <a:solidFill>
                <a:srgbClr val="7030A0"/>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0" name="ZoneTexte 99"/>
                <p:cNvSpPr txBox="1"/>
                <p:nvPr/>
              </p:nvSpPr>
              <p:spPr>
                <a:xfrm>
                  <a:off x="6486064" y="3776214"/>
                  <a:ext cx="585865" cy="2299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lang="fr-FR" sz="800" b="0" i="1" u="none" smtClean="0">
                                <a:latin typeface="Cambria Math" panose="02040503050406030204" pitchFamily="18" charset="0"/>
                                <a:ea typeface="Cambria Math"/>
                              </a:rPr>
                            </m:ctrlPr>
                          </m:radPr>
                          <m:deg/>
                          <m:e>
                            <m:r>
                              <a:rPr lang="fr-FR" sz="800" b="0" i="1" u="none" smtClean="0">
                                <a:latin typeface="Cambria Math"/>
                                <a:ea typeface="Cambria Math"/>
                              </a:rPr>
                              <m:t>2</m:t>
                            </m:r>
                            <m:r>
                              <a:rPr lang="el-GR" sz="800" b="0" i="1" u="none" smtClean="0">
                                <a:latin typeface="Cambria Math"/>
                                <a:ea typeface="Cambria Math"/>
                              </a:rPr>
                              <m:t>𝜅</m:t>
                            </m:r>
                          </m:e>
                        </m:rad>
                        <m:r>
                          <a:rPr lang="fr-FR" sz="800" b="0" i="1" u="none" smtClean="0">
                            <a:latin typeface="Cambria Math"/>
                            <a:ea typeface="Cambria Math"/>
                          </a:rPr>
                          <m:t>=5</m:t>
                        </m:r>
                      </m:oMath>
                    </m:oMathPara>
                  </a14:m>
                  <a:endParaRPr lang="fr-FR" sz="800" i="1" u="none" dirty="0"/>
                </a:p>
              </p:txBody>
            </p:sp>
          </mc:Choice>
          <mc:Fallback xmlns="">
            <p:sp>
              <p:nvSpPr>
                <p:cNvPr id="100" name="ZoneTexte 99"/>
                <p:cNvSpPr txBox="1">
                  <a:spLocks noRot="1" noChangeAspect="1" noMove="1" noResize="1" noEditPoints="1" noAdjustHandles="1" noChangeArrowheads="1" noChangeShapeType="1" noTextEdit="1"/>
                </p:cNvSpPr>
                <p:nvPr/>
              </p:nvSpPr>
              <p:spPr>
                <a:xfrm>
                  <a:off x="6486064" y="3776214"/>
                  <a:ext cx="585865" cy="229935"/>
                </a:xfrm>
                <a:prstGeom prst="rect">
                  <a:avLst/>
                </a:prstGeom>
                <a:blipFill rotWithShape="1">
                  <a:blip r:embed="rId6"/>
                  <a:stretch>
                    <a:fillRect/>
                  </a:stretch>
                </a:blipFill>
              </p:spPr>
              <p:txBody>
                <a:bodyPr/>
                <a:lstStyle/>
                <a:p>
                  <a:r>
                    <a:rPr lang="fr-FR">
                      <a:noFill/>
                    </a:rPr>
                    <a:t> </a:t>
                  </a:r>
                </a:p>
              </p:txBody>
            </p:sp>
          </mc:Fallback>
        </mc:AlternateContent>
      </p:grpSp>
      <p:grpSp>
        <p:nvGrpSpPr>
          <p:cNvPr id="44" name="Groupe 43"/>
          <p:cNvGrpSpPr/>
          <p:nvPr/>
        </p:nvGrpSpPr>
        <p:grpSpPr>
          <a:xfrm>
            <a:off x="2837949" y="3387632"/>
            <a:ext cx="5460400" cy="2886391"/>
            <a:chOff x="2866936" y="3195872"/>
            <a:chExt cx="5460400" cy="2886391"/>
          </a:xfrm>
        </p:grpSpPr>
        <p:grpSp>
          <p:nvGrpSpPr>
            <p:cNvPr id="14365" name="Groupe 14364"/>
            <p:cNvGrpSpPr/>
            <p:nvPr/>
          </p:nvGrpSpPr>
          <p:grpSpPr>
            <a:xfrm>
              <a:off x="2866936" y="3259415"/>
              <a:ext cx="4652100" cy="2822848"/>
              <a:chOff x="2866936" y="3259415"/>
              <a:chExt cx="4652100" cy="2822848"/>
            </a:xfrm>
          </p:grpSpPr>
          <p:grpSp>
            <p:nvGrpSpPr>
              <p:cNvPr id="14358" name="Groupe 14357"/>
              <p:cNvGrpSpPr/>
              <p:nvPr/>
            </p:nvGrpSpPr>
            <p:grpSpPr>
              <a:xfrm>
                <a:off x="2866936" y="3269491"/>
                <a:ext cx="4652100" cy="2812772"/>
                <a:chOff x="2866936" y="3269491"/>
                <a:chExt cx="4652100" cy="2812772"/>
              </a:xfrm>
            </p:grpSpPr>
            <p:sp>
              <p:nvSpPr>
                <p:cNvPr id="8" name="Rectangle 7"/>
                <p:cNvSpPr/>
                <p:nvPr/>
              </p:nvSpPr>
              <p:spPr>
                <a:xfrm>
                  <a:off x="3774614" y="3284984"/>
                  <a:ext cx="3600000" cy="2160000"/>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337" name="Connecteur droit 14336"/>
                <p:cNvCxnSpPr/>
                <p:nvPr/>
              </p:nvCxnSpPr>
              <p:spPr>
                <a:xfrm>
                  <a:off x="4496854" y="3284984"/>
                  <a:ext cx="0" cy="216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0" name="Connecteur droit 49"/>
                <p:cNvCxnSpPr/>
                <p:nvPr/>
              </p:nvCxnSpPr>
              <p:spPr>
                <a:xfrm rot="5400000">
                  <a:off x="5574614" y="2198656"/>
                  <a:ext cx="0" cy="360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1" name="Connecteur droit 50"/>
                <p:cNvCxnSpPr/>
                <p:nvPr/>
              </p:nvCxnSpPr>
              <p:spPr>
                <a:xfrm>
                  <a:off x="5214614" y="3284984"/>
                  <a:ext cx="0" cy="216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2" name="Connecteur droit 51"/>
                <p:cNvCxnSpPr/>
                <p:nvPr/>
              </p:nvCxnSpPr>
              <p:spPr>
                <a:xfrm>
                  <a:off x="5951714" y="3284984"/>
                  <a:ext cx="0" cy="216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54" name="Connecteur droit 53"/>
                <p:cNvCxnSpPr/>
                <p:nvPr/>
              </p:nvCxnSpPr>
              <p:spPr>
                <a:xfrm>
                  <a:off x="6660232" y="4005224"/>
                  <a:ext cx="0" cy="144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14343" name="ZoneTexte 14342"/>
                <p:cNvSpPr txBox="1"/>
                <p:nvPr/>
              </p:nvSpPr>
              <p:spPr>
                <a:xfrm>
                  <a:off x="2866936" y="3567914"/>
                  <a:ext cx="761747" cy="276999"/>
                </a:xfrm>
                <a:prstGeom prst="rect">
                  <a:avLst/>
                </a:prstGeom>
                <a:noFill/>
              </p:spPr>
              <p:txBody>
                <a:bodyPr wrap="none" rtlCol="0">
                  <a:spAutoFit/>
                </a:bodyPr>
                <a:lstStyle/>
                <a:p>
                  <a:r>
                    <a:rPr lang="fr-FR" sz="1200" b="1" u="none" dirty="0" smtClean="0"/>
                    <a:t>-4</a:t>
                  </a:r>
                  <a:r>
                    <a:rPr lang="fr-FR" sz="1200" b="1" u="none" dirty="0" smtClean="0">
                      <a:latin typeface="Symbol" panose="05050102010706020507" pitchFamily="18" charset="2"/>
                    </a:rPr>
                    <a:t>p</a:t>
                  </a:r>
                  <a:r>
                    <a:rPr lang="fr-FR" sz="1200" b="1" u="none" dirty="0" smtClean="0"/>
                    <a:t>M/H</a:t>
                  </a:r>
                  <a:r>
                    <a:rPr lang="fr-FR" sz="1200" b="1" u="none" baseline="-25000" dirty="0" smtClean="0"/>
                    <a:t>C</a:t>
                  </a:r>
                  <a:endParaRPr lang="fr-FR" sz="1200" b="1" u="none" baseline="-25000" dirty="0"/>
                </a:p>
              </p:txBody>
            </p:sp>
            <p:sp>
              <p:nvSpPr>
                <p:cNvPr id="14344" name="ZoneTexte 14343"/>
                <p:cNvSpPr txBox="1"/>
                <p:nvPr/>
              </p:nvSpPr>
              <p:spPr>
                <a:xfrm>
                  <a:off x="3493870" y="5155062"/>
                  <a:ext cx="269626" cy="276999"/>
                </a:xfrm>
                <a:prstGeom prst="rect">
                  <a:avLst/>
                </a:prstGeom>
                <a:noFill/>
              </p:spPr>
              <p:txBody>
                <a:bodyPr wrap="none" rtlCol="0">
                  <a:spAutoFit/>
                </a:bodyPr>
                <a:lstStyle/>
                <a:p>
                  <a:r>
                    <a:rPr lang="fr-FR" sz="1200" u="none" dirty="0" smtClean="0"/>
                    <a:t>0</a:t>
                  </a:r>
                  <a:endParaRPr lang="fr-FR" sz="1200" u="none" dirty="0"/>
                </a:p>
              </p:txBody>
            </p:sp>
            <p:sp>
              <p:nvSpPr>
                <p:cNvPr id="59" name="ZoneTexte 58"/>
                <p:cNvSpPr txBox="1"/>
                <p:nvPr/>
              </p:nvSpPr>
              <p:spPr>
                <a:xfrm>
                  <a:off x="3365630" y="4586724"/>
                  <a:ext cx="397866" cy="276999"/>
                </a:xfrm>
                <a:prstGeom prst="rect">
                  <a:avLst/>
                </a:prstGeom>
                <a:noFill/>
              </p:spPr>
              <p:txBody>
                <a:bodyPr wrap="none" rtlCol="0">
                  <a:spAutoFit/>
                </a:bodyPr>
                <a:lstStyle/>
                <a:p>
                  <a:r>
                    <a:rPr lang="fr-FR" sz="1200" u="none" dirty="0" smtClean="0"/>
                    <a:t>0,5</a:t>
                  </a:r>
                  <a:endParaRPr lang="fr-FR" sz="1200" u="none" dirty="0"/>
                </a:p>
              </p:txBody>
            </p:sp>
            <p:cxnSp>
              <p:nvCxnSpPr>
                <p:cNvPr id="60" name="Connecteur droit 59"/>
                <p:cNvCxnSpPr/>
                <p:nvPr/>
              </p:nvCxnSpPr>
              <p:spPr>
                <a:xfrm rot="5400000">
                  <a:off x="5563496" y="2919780"/>
                  <a:ext cx="0" cy="3600000"/>
                </a:xfrm>
                <a:prstGeom prst="lin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61" name="ZoneTexte 60"/>
                <p:cNvSpPr txBox="1"/>
                <p:nvPr/>
              </p:nvSpPr>
              <p:spPr>
                <a:xfrm>
                  <a:off x="3510457" y="3837829"/>
                  <a:ext cx="269626" cy="276999"/>
                </a:xfrm>
                <a:prstGeom prst="rect">
                  <a:avLst/>
                </a:prstGeom>
                <a:noFill/>
              </p:spPr>
              <p:txBody>
                <a:bodyPr wrap="none" rtlCol="0">
                  <a:spAutoFit/>
                </a:bodyPr>
                <a:lstStyle/>
                <a:p>
                  <a:r>
                    <a:rPr lang="fr-FR" sz="1200" u="none" dirty="0" smtClean="0"/>
                    <a:t>1</a:t>
                  </a:r>
                  <a:endParaRPr lang="fr-FR" sz="1200" u="none" dirty="0"/>
                </a:p>
              </p:txBody>
            </p:sp>
            <p:sp>
              <p:nvSpPr>
                <p:cNvPr id="62" name="ZoneTexte 61"/>
                <p:cNvSpPr txBox="1"/>
                <p:nvPr/>
              </p:nvSpPr>
              <p:spPr>
                <a:xfrm>
                  <a:off x="3382217" y="3269491"/>
                  <a:ext cx="397866" cy="276999"/>
                </a:xfrm>
                <a:prstGeom prst="rect">
                  <a:avLst/>
                </a:prstGeom>
                <a:noFill/>
              </p:spPr>
              <p:txBody>
                <a:bodyPr wrap="none" rtlCol="0">
                  <a:spAutoFit/>
                </a:bodyPr>
                <a:lstStyle/>
                <a:p>
                  <a:r>
                    <a:rPr lang="fr-FR" sz="1200" u="none" dirty="0" smtClean="0"/>
                    <a:t>1,5</a:t>
                  </a:r>
                  <a:endParaRPr lang="fr-FR" sz="1200" u="none" dirty="0"/>
                </a:p>
              </p:txBody>
            </p:sp>
            <p:sp>
              <p:nvSpPr>
                <p:cNvPr id="63" name="ZoneTexte 62"/>
                <p:cNvSpPr txBox="1"/>
                <p:nvPr/>
              </p:nvSpPr>
              <p:spPr>
                <a:xfrm>
                  <a:off x="3781083" y="5445621"/>
                  <a:ext cx="269626" cy="276999"/>
                </a:xfrm>
                <a:prstGeom prst="rect">
                  <a:avLst/>
                </a:prstGeom>
                <a:noFill/>
              </p:spPr>
              <p:txBody>
                <a:bodyPr wrap="none" rtlCol="0">
                  <a:spAutoFit/>
                </a:bodyPr>
                <a:lstStyle/>
                <a:p>
                  <a:r>
                    <a:rPr lang="fr-FR" sz="1200" u="none" dirty="0" smtClean="0"/>
                    <a:t>0</a:t>
                  </a:r>
                  <a:endParaRPr lang="fr-FR" sz="1200" u="none" dirty="0"/>
                </a:p>
              </p:txBody>
            </p:sp>
            <p:sp>
              <p:nvSpPr>
                <p:cNvPr id="64" name="ZoneTexte 63"/>
                <p:cNvSpPr txBox="1"/>
                <p:nvPr/>
              </p:nvSpPr>
              <p:spPr>
                <a:xfrm>
                  <a:off x="4362041" y="5445621"/>
                  <a:ext cx="269626" cy="276999"/>
                </a:xfrm>
                <a:prstGeom prst="rect">
                  <a:avLst/>
                </a:prstGeom>
                <a:noFill/>
              </p:spPr>
              <p:txBody>
                <a:bodyPr wrap="none" rtlCol="0">
                  <a:spAutoFit/>
                </a:bodyPr>
                <a:lstStyle/>
                <a:p>
                  <a:r>
                    <a:rPr lang="fr-FR" sz="1200" u="none" dirty="0" smtClean="0"/>
                    <a:t>1</a:t>
                  </a:r>
                  <a:endParaRPr lang="fr-FR" sz="1200" u="none" dirty="0"/>
                </a:p>
              </p:txBody>
            </p:sp>
            <p:sp>
              <p:nvSpPr>
                <p:cNvPr id="65" name="ZoneTexte 64"/>
                <p:cNvSpPr txBox="1"/>
                <p:nvPr/>
              </p:nvSpPr>
              <p:spPr>
                <a:xfrm>
                  <a:off x="5079801" y="5445621"/>
                  <a:ext cx="269626" cy="276999"/>
                </a:xfrm>
                <a:prstGeom prst="rect">
                  <a:avLst/>
                </a:prstGeom>
                <a:noFill/>
              </p:spPr>
              <p:txBody>
                <a:bodyPr wrap="none" rtlCol="0">
                  <a:spAutoFit/>
                </a:bodyPr>
                <a:lstStyle/>
                <a:p>
                  <a:r>
                    <a:rPr lang="fr-FR" sz="1200" u="none" dirty="0" smtClean="0"/>
                    <a:t>2</a:t>
                  </a:r>
                  <a:endParaRPr lang="fr-FR" sz="1200" u="none" dirty="0"/>
                </a:p>
              </p:txBody>
            </p:sp>
            <p:sp>
              <p:nvSpPr>
                <p:cNvPr id="66" name="ZoneTexte 65"/>
                <p:cNvSpPr txBox="1"/>
                <p:nvPr/>
              </p:nvSpPr>
              <p:spPr>
                <a:xfrm>
                  <a:off x="5803004" y="5445621"/>
                  <a:ext cx="269626" cy="276999"/>
                </a:xfrm>
                <a:prstGeom prst="rect">
                  <a:avLst/>
                </a:prstGeom>
                <a:noFill/>
              </p:spPr>
              <p:txBody>
                <a:bodyPr wrap="none" rtlCol="0">
                  <a:spAutoFit/>
                </a:bodyPr>
                <a:lstStyle/>
                <a:p>
                  <a:r>
                    <a:rPr lang="fr-FR" sz="1200" u="none" dirty="0" smtClean="0"/>
                    <a:t>3</a:t>
                  </a:r>
                  <a:endParaRPr lang="fr-FR" sz="1200" u="none" dirty="0"/>
                </a:p>
              </p:txBody>
            </p:sp>
            <p:sp>
              <p:nvSpPr>
                <p:cNvPr id="67" name="ZoneTexte 66"/>
                <p:cNvSpPr txBox="1"/>
                <p:nvPr/>
              </p:nvSpPr>
              <p:spPr>
                <a:xfrm>
                  <a:off x="6526207" y="5445621"/>
                  <a:ext cx="269626" cy="276999"/>
                </a:xfrm>
                <a:prstGeom prst="rect">
                  <a:avLst/>
                </a:prstGeom>
                <a:noFill/>
              </p:spPr>
              <p:txBody>
                <a:bodyPr wrap="none" rtlCol="0">
                  <a:spAutoFit/>
                </a:bodyPr>
                <a:lstStyle/>
                <a:p>
                  <a:r>
                    <a:rPr lang="fr-FR" sz="1200" u="none" dirty="0" smtClean="0"/>
                    <a:t>4</a:t>
                  </a:r>
                  <a:endParaRPr lang="fr-FR" sz="1200" u="none" dirty="0"/>
                </a:p>
              </p:txBody>
            </p:sp>
            <p:sp>
              <p:nvSpPr>
                <p:cNvPr id="68" name="ZoneTexte 67"/>
                <p:cNvSpPr txBox="1"/>
                <p:nvPr/>
              </p:nvSpPr>
              <p:spPr>
                <a:xfrm>
                  <a:off x="7249410" y="5445621"/>
                  <a:ext cx="269626" cy="276999"/>
                </a:xfrm>
                <a:prstGeom prst="rect">
                  <a:avLst/>
                </a:prstGeom>
                <a:noFill/>
              </p:spPr>
              <p:txBody>
                <a:bodyPr wrap="none" rtlCol="0">
                  <a:spAutoFit/>
                </a:bodyPr>
                <a:lstStyle/>
                <a:p>
                  <a:r>
                    <a:rPr lang="fr-FR" sz="1200" u="none" dirty="0" smtClean="0"/>
                    <a:t>5</a:t>
                  </a:r>
                  <a:endParaRPr lang="fr-FR" sz="1200" u="none" dirty="0"/>
                </a:p>
              </p:txBody>
            </p:sp>
            <p:sp>
              <p:nvSpPr>
                <p:cNvPr id="14351" name="ZoneTexte 14350"/>
                <p:cNvSpPr txBox="1"/>
                <p:nvPr/>
              </p:nvSpPr>
              <p:spPr>
                <a:xfrm>
                  <a:off x="5173365" y="5805264"/>
                  <a:ext cx="805029" cy="276999"/>
                </a:xfrm>
                <a:prstGeom prst="rect">
                  <a:avLst/>
                </a:prstGeom>
                <a:noFill/>
              </p:spPr>
              <p:txBody>
                <a:bodyPr wrap="none" rtlCol="0">
                  <a:spAutoFit/>
                </a:bodyPr>
                <a:lstStyle/>
                <a:p>
                  <a:r>
                    <a:rPr lang="fr-FR" sz="1200" b="1" u="none" dirty="0" smtClean="0"/>
                    <a:t>h = H/</a:t>
                  </a:r>
                  <a:r>
                    <a:rPr lang="fr-FR" sz="1200" b="1" u="none" dirty="0" err="1" smtClean="0"/>
                    <a:t>Hc</a:t>
                  </a:r>
                  <a:endParaRPr lang="fr-FR" sz="1200" b="1" u="none" dirty="0"/>
                </a:p>
              </p:txBody>
            </p:sp>
          </p:grpSp>
          <p:grpSp>
            <p:nvGrpSpPr>
              <p:cNvPr id="14357" name="Groupe 14356"/>
              <p:cNvGrpSpPr/>
              <p:nvPr/>
            </p:nvGrpSpPr>
            <p:grpSpPr>
              <a:xfrm>
                <a:off x="3774614" y="4003735"/>
                <a:ext cx="3588882" cy="1440000"/>
                <a:chOff x="3774614" y="4003735"/>
                <a:chExt cx="3588882" cy="1440000"/>
              </a:xfrm>
            </p:grpSpPr>
            <p:cxnSp>
              <p:nvCxnSpPr>
                <p:cNvPr id="14346" name="Connecteur droit 14345"/>
                <p:cNvCxnSpPr/>
                <p:nvPr/>
              </p:nvCxnSpPr>
              <p:spPr>
                <a:xfrm flipH="1">
                  <a:off x="3774614" y="4008651"/>
                  <a:ext cx="724722" cy="142341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H="1">
                  <a:off x="4496854" y="4003735"/>
                  <a:ext cx="2482" cy="144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flipH="1" flipV="1">
                  <a:off x="4504670" y="5435487"/>
                  <a:ext cx="285882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364" name="Groupe 14363"/>
              <p:cNvGrpSpPr/>
              <p:nvPr/>
            </p:nvGrpSpPr>
            <p:grpSpPr>
              <a:xfrm>
                <a:off x="6090064" y="3259415"/>
                <a:ext cx="981801" cy="224549"/>
                <a:chOff x="6090064" y="3242987"/>
                <a:chExt cx="981801" cy="224549"/>
              </a:xfrm>
            </p:grpSpPr>
            <p:cxnSp>
              <p:nvCxnSpPr>
                <p:cNvPr id="79" name="Connecteur droit 78"/>
                <p:cNvCxnSpPr/>
                <p:nvPr/>
              </p:nvCxnSpPr>
              <p:spPr>
                <a:xfrm>
                  <a:off x="6090064" y="3355261"/>
                  <a:ext cx="396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359" name="ZoneTexte 14358"/>
                    <p:cNvSpPr txBox="1"/>
                    <p:nvPr/>
                  </p:nvSpPr>
                  <p:spPr>
                    <a:xfrm>
                      <a:off x="6486064" y="3242987"/>
                      <a:ext cx="585801" cy="22454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800" i="1" u="none" smtClean="0">
                                <a:latin typeface="Cambria Math"/>
                                <a:ea typeface="Cambria Math"/>
                              </a:rPr>
                              <m:t>√</m:t>
                            </m:r>
                            <m:r>
                              <a:rPr lang="fr-FR" sz="800" b="0" i="1" u="none" smtClean="0">
                                <a:latin typeface="Cambria Math"/>
                                <a:ea typeface="Cambria Math"/>
                              </a:rPr>
                              <m:t>2</m:t>
                            </m:r>
                            <m:r>
                              <a:rPr lang="el-GR" sz="800" b="0" i="1" u="none" smtClean="0">
                                <a:latin typeface="Cambria Math"/>
                                <a:ea typeface="Cambria Math"/>
                              </a:rPr>
                              <m:t>𝜅</m:t>
                            </m:r>
                            <m:r>
                              <a:rPr lang="el-GR" sz="800" b="0" i="1" u="none" smtClean="0">
                                <a:latin typeface="Cambria Math"/>
                                <a:ea typeface="Cambria Math"/>
                              </a:rPr>
                              <m:t>≤1</m:t>
                            </m:r>
                          </m:oMath>
                        </m:oMathPara>
                      </a14:m>
                      <a:endParaRPr lang="fr-FR" sz="800" i="1" u="none" dirty="0"/>
                    </a:p>
                  </p:txBody>
                </p:sp>
              </mc:Choice>
              <mc:Fallback xmlns="">
                <p:sp>
                  <p:nvSpPr>
                    <p:cNvPr id="14359" name="ZoneTexte 14358"/>
                    <p:cNvSpPr txBox="1">
                      <a:spLocks noRot="1" noChangeAspect="1" noMove="1" noResize="1" noEditPoints="1" noAdjustHandles="1" noChangeArrowheads="1" noChangeShapeType="1" noTextEdit="1"/>
                    </p:cNvSpPr>
                    <p:nvPr/>
                  </p:nvSpPr>
                  <p:spPr>
                    <a:xfrm>
                      <a:off x="6486064" y="3242987"/>
                      <a:ext cx="585801" cy="224549"/>
                    </a:xfrm>
                    <a:prstGeom prst="rect">
                      <a:avLst/>
                    </a:prstGeom>
                    <a:blipFill rotWithShape="1">
                      <a:blip r:embed="rId7"/>
                      <a:stretch>
                        <a:fillRect/>
                      </a:stretch>
                    </a:blipFill>
                  </p:spPr>
                  <p:txBody>
                    <a:bodyPr/>
                    <a:lstStyle/>
                    <a:p>
                      <a:r>
                        <a:rPr lang="fr-FR">
                          <a:noFill/>
                        </a:rPr>
                        <a:t> </a:t>
                      </a:r>
                    </a:p>
                  </p:txBody>
                </p:sp>
              </mc:Fallback>
            </mc:AlternateContent>
          </p:grpSp>
        </p:grpSp>
        <p:sp>
          <p:nvSpPr>
            <p:cNvPr id="14366" name="ZoneTexte 14365"/>
            <p:cNvSpPr txBox="1"/>
            <p:nvPr/>
          </p:nvSpPr>
          <p:spPr>
            <a:xfrm>
              <a:off x="7655614" y="3195872"/>
              <a:ext cx="671722" cy="307777"/>
            </a:xfrm>
            <a:prstGeom prst="rect">
              <a:avLst/>
            </a:prstGeom>
            <a:noFill/>
          </p:spPr>
          <p:txBody>
            <a:bodyPr wrap="none" rtlCol="0">
              <a:spAutoFit/>
            </a:bodyPr>
            <a:lstStyle/>
            <a:p>
              <a:r>
                <a:rPr lang="fr-FR" u="none" dirty="0" smtClean="0"/>
                <a:t>Type I</a:t>
              </a:r>
              <a:endParaRPr lang="fr-FR" u="none" dirty="0"/>
            </a:p>
          </p:txBody>
        </p:sp>
      </p:grpSp>
      <p:sp>
        <p:nvSpPr>
          <p:cNvPr id="14367" name="Accolade fermante 14366"/>
          <p:cNvSpPr/>
          <p:nvPr/>
        </p:nvSpPr>
        <p:spPr>
          <a:xfrm>
            <a:off x="7164288" y="3659660"/>
            <a:ext cx="130841" cy="469969"/>
          </a:xfrm>
          <a:prstGeom prst="rightBrace">
            <a:avLst>
              <a:gd name="adj1" fmla="val 36374"/>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09" name="ZoneTexte 108"/>
          <p:cNvSpPr txBox="1"/>
          <p:nvPr/>
        </p:nvSpPr>
        <p:spPr>
          <a:xfrm>
            <a:off x="7655614" y="3794763"/>
            <a:ext cx="721416" cy="307777"/>
          </a:xfrm>
          <a:prstGeom prst="rect">
            <a:avLst/>
          </a:prstGeom>
          <a:noFill/>
        </p:spPr>
        <p:txBody>
          <a:bodyPr wrap="none" rtlCol="0">
            <a:spAutoFit/>
          </a:bodyPr>
          <a:lstStyle/>
          <a:p>
            <a:r>
              <a:rPr lang="fr-FR" u="none" dirty="0" smtClean="0"/>
              <a:t>Type II</a:t>
            </a:r>
            <a:endParaRPr lang="fr-FR" u="none" dirty="0"/>
          </a:p>
        </p:txBody>
      </p:sp>
      <p:cxnSp>
        <p:nvCxnSpPr>
          <p:cNvPr id="81" name="Connecteur droit avec flèche 80"/>
          <p:cNvCxnSpPr/>
          <p:nvPr/>
        </p:nvCxnSpPr>
        <p:spPr>
          <a:xfrm>
            <a:off x="4514270" y="5896942"/>
            <a:ext cx="0" cy="359643"/>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2" name="Connecteur droit avec flèche 81"/>
          <p:cNvCxnSpPr/>
          <p:nvPr/>
        </p:nvCxnSpPr>
        <p:spPr>
          <a:xfrm>
            <a:off x="4053613" y="5200394"/>
            <a:ext cx="0" cy="7200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Connecteur droit avec flèche 82"/>
          <p:cNvCxnSpPr/>
          <p:nvPr/>
        </p:nvCxnSpPr>
        <p:spPr>
          <a:xfrm>
            <a:off x="7386875" y="5896943"/>
            <a:ext cx="0" cy="359643"/>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4514270" y="6228020"/>
            <a:ext cx="412292" cy="369332"/>
          </a:xfrm>
          <a:prstGeom prst="rect">
            <a:avLst/>
          </a:prstGeom>
        </p:spPr>
        <p:txBody>
          <a:bodyPr wrap="none">
            <a:spAutoFit/>
          </a:bodyPr>
          <a:lstStyle/>
          <a:p>
            <a:r>
              <a:rPr lang="fr-FR" sz="1800" b="1" u="none" dirty="0">
                <a:solidFill>
                  <a:srgbClr val="FF0000"/>
                </a:solidFill>
                <a:latin typeface="Calibri" pitchFamily="34" charset="0"/>
              </a:rPr>
              <a:t>H</a:t>
            </a:r>
            <a:r>
              <a:rPr lang="fr-FR" sz="1800" b="1" u="none" baseline="-25000" dirty="0">
                <a:solidFill>
                  <a:srgbClr val="FF0000"/>
                </a:solidFill>
                <a:latin typeface="Calibri" pitchFamily="34" charset="0"/>
              </a:rPr>
              <a:t>C</a:t>
            </a:r>
            <a:endParaRPr lang="fr-FR" sz="1800" b="1" u="none" dirty="0">
              <a:solidFill>
                <a:srgbClr val="FF0000"/>
              </a:solidFill>
            </a:endParaRPr>
          </a:p>
        </p:txBody>
      </p:sp>
      <p:sp>
        <p:nvSpPr>
          <p:cNvPr id="88" name="Rectangle 87"/>
          <p:cNvSpPr/>
          <p:nvPr/>
        </p:nvSpPr>
        <p:spPr>
          <a:xfrm>
            <a:off x="3821187" y="5967582"/>
            <a:ext cx="490840" cy="369332"/>
          </a:xfrm>
          <a:prstGeom prst="rect">
            <a:avLst/>
          </a:prstGeom>
        </p:spPr>
        <p:txBody>
          <a:bodyPr wrap="none">
            <a:spAutoFit/>
          </a:bodyPr>
          <a:lstStyle/>
          <a:p>
            <a:r>
              <a:rPr lang="fr-FR" sz="1800" b="1" u="none" dirty="0" smtClean="0">
                <a:solidFill>
                  <a:srgbClr val="FF0000"/>
                </a:solidFill>
                <a:latin typeface="Calibri" pitchFamily="34" charset="0"/>
              </a:rPr>
              <a:t>H</a:t>
            </a:r>
            <a:r>
              <a:rPr lang="fr-FR" sz="1800" b="1" u="none" baseline="-25000" dirty="0" smtClean="0">
                <a:solidFill>
                  <a:srgbClr val="FF0000"/>
                </a:solidFill>
                <a:latin typeface="Calibri" pitchFamily="34" charset="0"/>
              </a:rPr>
              <a:t>C1</a:t>
            </a:r>
            <a:endParaRPr lang="fr-FR" sz="1800" b="1" u="none" dirty="0">
              <a:solidFill>
                <a:srgbClr val="FF0000"/>
              </a:solidFill>
            </a:endParaRPr>
          </a:p>
        </p:txBody>
      </p:sp>
      <p:sp>
        <p:nvSpPr>
          <p:cNvPr id="89" name="Rectangle 88"/>
          <p:cNvSpPr/>
          <p:nvPr/>
        </p:nvSpPr>
        <p:spPr>
          <a:xfrm>
            <a:off x="7410194" y="6119460"/>
            <a:ext cx="490840" cy="369332"/>
          </a:xfrm>
          <a:prstGeom prst="rect">
            <a:avLst/>
          </a:prstGeom>
        </p:spPr>
        <p:txBody>
          <a:bodyPr wrap="none">
            <a:spAutoFit/>
          </a:bodyPr>
          <a:lstStyle/>
          <a:p>
            <a:r>
              <a:rPr lang="fr-FR" sz="1800" b="1" u="none" dirty="0" smtClean="0">
                <a:solidFill>
                  <a:srgbClr val="FF0000"/>
                </a:solidFill>
                <a:latin typeface="Calibri" pitchFamily="34" charset="0"/>
              </a:rPr>
              <a:t>H</a:t>
            </a:r>
            <a:r>
              <a:rPr lang="fr-FR" sz="1800" b="1" u="none" baseline="-25000" dirty="0" smtClean="0">
                <a:solidFill>
                  <a:srgbClr val="FF0000"/>
                </a:solidFill>
                <a:latin typeface="Calibri" pitchFamily="34" charset="0"/>
              </a:rPr>
              <a:t>C2</a:t>
            </a:r>
            <a:endParaRPr lang="fr-FR" sz="1800" b="1" u="none" dirty="0">
              <a:solidFill>
                <a:srgbClr val="FF0000"/>
              </a:solidFill>
            </a:endParaRPr>
          </a:p>
        </p:txBody>
      </p:sp>
      <p:pic>
        <p:nvPicPr>
          <p:cNvPr id="95" name="Image 94"/>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504" y="3107805"/>
            <a:ext cx="2232248" cy="3056232"/>
          </a:xfrm>
          <a:prstGeom prst="rect">
            <a:avLst/>
          </a:prstGeom>
          <a:noFill/>
        </p:spPr>
      </p:pic>
      <p:sp>
        <p:nvSpPr>
          <p:cNvPr id="70" name="ZoneTexte 69"/>
          <p:cNvSpPr txBox="1"/>
          <p:nvPr/>
        </p:nvSpPr>
        <p:spPr>
          <a:xfrm>
            <a:off x="7585329" y="5058636"/>
            <a:ext cx="1444626" cy="646331"/>
          </a:xfrm>
          <a:prstGeom prst="rect">
            <a:avLst/>
          </a:prstGeom>
          <a:noFill/>
        </p:spPr>
        <p:txBody>
          <a:bodyPr wrap="none" rtlCol="0">
            <a:spAutoFit/>
          </a:bodyPr>
          <a:lstStyle/>
          <a:p>
            <a:pPr algn="ctr"/>
            <a:r>
              <a:rPr lang="fr-FR" sz="1200" b="1" u="none" dirty="0" err="1" smtClean="0"/>
              <a:t>Magnetization</a:t>
            </a:r>
            <a:r>
              <a:rPr lang="fr-FR" sz="1200" b="1" u="none" dirty="0" smtClean="0"/>
              <a:t> of </a:t>
            </a:r>
          </a:p>
          <a:p>
            <a:pPr algn="ctr"/>
            <a:r>
              <a:rPr lang="fr-FR" sz="1200" b="1" u="none" dirty="0" err="1" smtClean="0"/>
              <a:t>defect</a:t>
            </a:r>
            <a:r>
              <a:rPr lang="fr-FR" sz="1200" b="1" u="none" dirty="0" smtClean="0"/>
              <a:t> free SC</a:t>
            </a:r>
          </a:p>
          <a:p>
            <a:pPr algn="ctr"/>
            <a:r>
              <a:rPr lang="fr-FR" sz="1200" b="1" u="none" dirty="0" smtClean="0"/>
              <a:t>← </a:t>
            </a:r>
            <a:endParaRPr lang="fr-FR" sz="1200" b="1" u="none" dirty="0"/>
          </a:p>
        </p:txBody>
      </p:sp>
      <p:sp>
        <p:nvSpPr>
          <p:cNvPr id="2" name="Espace réservé du pied de page 1"/>
          <p:cNvSpPr>
            <a:spLocks noGrp="1"/>
          </p:cNvSpPr>
          <p:nvPr>
            <p:ph type="ftr" sz="quarter" idx="14"/>
          </p:nvPr>
        </p:nvSpPr>
        <p:spPr/>
        <p:txBody>
          <a:bodyPr/>
          <a:lstStyle/>
          <a:p>
            <a:r>
              <a:rPr lang="fr-FR" smtClean="0"/>
              <a:t>JUAS 2025 - C.Z. Antoine- Superconductivity in accelerators- Magnet vs RF cavities-part I</a:t>
            </a:r>
            <a:endParaRPr lang="fr-FR" dirty="0"/>
          </a:p>
        </p:txBody>
      </p:sp>
      <p:sp>
        <p:nvSpPr>
          <p:cNvPr id="3" name="Espace réservé du numéro de diapositive 2"/>
          <p:cNvSpPr>
            <a:spLocks noGrp="1"/>
          </p:cNvSpPr>
          <p:nvPr>
            <p:ph type="sldNum" sz="quarter" idx="11"/>
          </p:nvPr>
        </p:nvSpPr>
        <p:spPr/>
        <p:txBody>
          <a:bodyPr/>
          <a:lstStyle/>
          <a:p>
            <a:r>
              <a:rPr lang="fr-FR" smtClean="0"/>
              <a:t>|  PAGE </a:t>
            </a:r>
            <a:fld id="{AEFB9B6D-867A-40B8-ACB0-35CC9F272C9C}" type="slidenum">
              <a:rPr lang="fr-FR" smtClean="0"/>
              <a:pPr/>
              <a:t>11</a:t>
            </a:fld>
            <a:endParaRPr lang="fr-FR" dirty="0"/>
          </a:p>
        </p:txBody>
      </p:sp>
    </p:spTree>
    <p:extLst>
      <p:ext uri="{BB962C8B-B14F-4D97-AF65-F5344CB8AC3E}">
        <p14:creationId xmlns:p14="http://schemas.microsoft.com/office/powerpoint/2010/main" val="268516449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9"/>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500"/>
                                        <p:tgtEl>
                                          <p:spTgt spid="8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6"/>
                                        </p:tgtEl>
                                        <p:attrNameLst>
                                          <p:attrName>style.visibility</p:attrName>
                                        </p:attrNameLst>
                                      </p:cBhvr>
                                      <p:to>
                                        <p:strVal val="visible"/>
                                      </p:to>
                                    </p:set>
                                    <p:animEffect transition="in" filter="fade">
                                      <p:cBhvr>
                                        <p:cTn id="16" dur="500"/>
                                        <p:tgtEl>
                                          <p:spTgt spid="86"/>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4354"/>
                                        </p:tgtEl>
                                        <p:attrNameLst>
                                          <p:attrName>style.visibility</p:attrName>
                                        </p:attrNameLst>
                                      </p:cBhvr>
                                      <p:to>
                                        <p:strVal val="visible"/>
                                      </p:to>
                                    </p:set>
                                    <p:animEffect transition="in" filter="fade">
                                      <p:cBhvr>
                                        <p:cTn id="20" dur="500"/>
                                        <p:tgtEl>
                                          <p:spTgt spid="14354"/>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500"/>
                                        <p:tgtEl>
                                          <p:spTgt spid="85"/>
                                        </p:tgtEl>
                                      </p:cBhvr>
                                    </p:animEffect>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wipe(up)">
                                      <p:cBhvr>
                                        <p:cTn id="28" dur="500"/>
                                        <p:tgtEl>
                                          <p:spTgt spid="82"/>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up)">
                                      <p:cBhvr>
                                        <p:cTn id="32" dur="500"/>
                                        <p:tgtEl>
                                          <p:spTgt spid="88"/>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89"/>
                                        </p:tgtEl>
                                        <p:attrNameLst>
                                          <p:attrName>style.visibility</p:attrName>
                                        </p:attrNameLst>
                                      </p:cBhvr>
                                      <p:to>
                                        <p:strVal val="visible"/>
                                      </p:to>
                                    </p:set>
                                    <p:animEffect transition="in" filter="wipe(up)">
                                      <p:cBhvr>
                                        <p:cTn id="36" dur="500"/>
                                        <p:tgtEl>
                                          <p:spTgt spid="89"/>
                                        </p:tgtEl>
                                      </p:cBhvr>
                                    </p:animEffect>
                                  </p:childTnLst>
                                </p:cTn>
                              </p:par>
                            </p:childTnLst>
                          </p:cTn>
                        </p:par>
                        <p:par>
                          <p:cTn id="37" fill="hold">
                            <p:stCondLst>
                              <p:cond delay="3500"/>
                            </p:stCondLst>
                            <p:childTnLst>
                              <p:par>
                                <p:cTn id="38" presetID="22" presetClass="entr" presetSubtype="1" fill="hold" nodeType="after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wipe(up)">
                                      <p:cBhvr>
                                        <p:cTn id="40" dur="500"/>
                                        <p:tgtEl>
                                          <p:spTgt spid="83"/>
                                        </p:tgtEl>
                                      </p:cBhvr>
                                    </p:animEffect>
                                  </p:childTnLst>
                                </p:cTn>
                              </p:par>
                              <p:par>
                                <p:cTn id="41" presetID="22" presetClass="entr" presetSubtype="8" fill="hold" nodeType="withEffect">
                                  <p:stCondLst>
                                    <p:cond delay="0"/>
                                  </p:stCondLst>
                                  <p:childTnLst>
                                    <p:set>
                                      <p:cBhvr>
                                        <p:cTn id="42" dur="1" fill="hold">
                                          <p:stCondLst>
                                            <p:cond delay="0"/>
                                          </p:stCondLst>
                                        </p:cTn>
                                        <p:tgtEl>
                                          <p:spTgt spid="94">
                                            <p:txEl>
                                              <p:pRg st="2" end="2"/>
                                            </p:txEl>
                                          </p:spTgt>
                                        </p:tgtEl>
                                        <p:attrNameLst>
                                          <p:attrName>style.visibility</p:attrName>
                                        </p:attrNameLst>
                                      </p:cBhvr>
                                      <p:to>
                                        <p:strVal val="visible"/>
                                      </p:to>
                                    </p:set>
                                    <p:animEffect transition="in" filter="wipe(left)">
                                      <p:cBhvr>
                                        <p:cTn id="43" dur="500"/>
                                        <p:tgtEl>
                                          <p:spTgt spid="94">
                                            <p:txEl>
                                              <p:pRg st="2" end="2"/>
                                            </p:txEl>
                                          </p:spTgt>
                                        </p:tgtEl>
                                      </p:cBhvr>
                                    </p:animEffect>
                                  </p:childTnLst>
                                </p:cTn>
                              </p:par>
                              <p:par>
                                <p:cTn id="44" presetID="22" presetClass="entr" presetSubtype="8" fill="hold" nodeType="withEffect">
                                  <p:stCondLst>
                                    <p:cond delay="0"/>
                                  </p:stCondLst>
                                  <p:childTnLst>
                                    <p:set>
                                      <p:cBhvr>
                                        <p:cTn id="45" dur="1" fill="hold">
                                          <p:stCondLst>
                                            <p:cond delay="0"/>
                                          </p:stCondLst>
                                        </p:cTn>
                                        <p:tgtEl>
                                          <p:spTgt spid="94">
                                            <p:txEl>
                                              <p:pRg st="3" end="3"/>
                                            </p:txEl>
                                          </p:spTgt>
                                        </p:tgtEl>
                                        <p:attrNameLst>
                                          <p:attrName>style.visibility</p:attrName>
                                        </p:attrNameLst>
                                      </p:cBhvr>
                                      <p:to>
                                        <p:strVal val="visible"/>
                                      </p:to>
                                    </p:set>
                                    <p:animEffect transition="in" filter="wipe(left)">
                                      <p:cBhvr>
                                        <p:cTn id="46" dur="500"/>
                                        <p:tgtEl>
                                          <p:spTgt spid="94">
                                            <p:txEl>
                                              <p:pRg st="3" end="3"/>
                                            </p:txEl>
                                          </p:spTgt>
                                        </p:tgtEl>
                                      </p:cBhvr>
                                    </p:animEffect>
                                  </p:childTnLst>
                                </p:cTn>
                              </p:par>
                            </p:childTnLst>
                          </p:cTn>
                        </p:par>
                        <p:par>
                          <p:cTn id="47" fill="hold">
                            <p:stCondLst>
                              <p:cond delay="4000"/>
                            </p:stCondLst>
                            <p:childTnLst>
                              <p:par>
                                <p:cTn id="48" presetID="22" presetClass="entr" presetSubtype="8" fill="hold" nodeType="afterEffect">
                                  <p:stCondLst>
                                    <p:cond delay="0"/>
                                  </p:stCondLst>
                                  <p:childTnLst>
                                    <p:set>
                                      <p:cBhvr>
                                        <p:cTn id="49" dur="1" fill="hold">
                                          <p:stCondLst>
                                            <p:cond delay="0"/>
                                          </p:stCondLst>
                                        </p:cTn>
                                        <p:tgtEl>
                                          <p:spTgt spid="94">
                                            <p:txEl>
                                              <p:pRg st="4" end="4"/>
                                            </p:txEl>
                                          </p:spTgt>
                                        </p:tgtEl>
                                        <p:attrNameLst>
                                          <p:attrName>style.visibility</p:attrName>
                                        </p:attrNameLst>
                                      </p:cBhvr>
                                      <p:to>
                                        <p:strVal val="visible"/>
                                      </p:to>
                                    </p:set>
                                    <p:animEffect transition="in" filter="wipe(left)">
                                      <p:cBhvr>
                                        <p:cTn id="50" dur="500"/>
                                        <p:tgtEl>
                                          <p:spTgt spid="94">
                                            <p:txEl>
                                              <p:pRg st="4" end="4"/>
                                            </p:txEl>
                                          </p:spTgt>
                                        </p:tgtEl>
                                      </p:cBhvr>
                                    </p:animEffect>
                                  </p:childTnLst>
                                </p:cTn>
                              </p:par>
                              <p:par>
                                <p:cTn id="51" presetID="22" presetClass="entr" presetSubtype="8" fill="hold" nodeType="withEffect">
                                  <p:stCondLst>
                                    <p:cond delay="0"/>
                                  </p:stCondLst>
                                  <p:childTnLst>
                                    <p:set>
                                      <p:cBhvr>
                                        <p:cTn id="52" dur="1" fill="hold">
                                          <p:stCondLst>
                                            <p:cond delay="0"/>
                                          </p:stCondLst>
                                        </p:cTn>
                                        <p:tgtEl>
                                          <p:spTgt spid="94">
                                            <p:txEl>
                                              <p:pRg st="5" end="5"/>
                                            </p:txEl>
                                          </p:spTgt>
                                        </p:tgtEl>
                                        <p:attrNameLst>
                                          <p:attrName>style.visibility</p:attrName>
                                        </p:attrNameLst>
                                      </p:cBhvr>
                                      <p:to>
                                        <p:strVal val="visible"/>
                                      </p:to>
                                    </p:set>
                                    <p:animEffect transition="in" filter="wipe(left)">
                                      <p:cBhvr>
                                        <p:cTn id="53" dur="500"/>
                                        <p:tgtEl>
                                          <p:spTgt spid="9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4" grpId="0" animBg="1"/>
      <p:bldP spid="85" grpId="0" animBg="1"/>
      <p:bldP spid="86" grpId="0" animBg="1"/>
      <p:bldP spid="87" grpId="0" animBg="1"/>
      <p:bldP spid="14367" grpId="0" animBg="1"/>
      <p:bldP spid="109" grpId="0"/>
      <p:bldP spid="88" grpId="0"/>
      <p:bldP spid="8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Image 123"/>
          <p:cNvPicPr/>
          <p:nvPr/>
        </p:nvPicPr>
        <p:blipFill rotWithShape="1">
          <a:blip r:embed="rId3" cstate="print">
            <a:extLst>
              <a:ext uri="{28A0092B-C50C-407E-A947-70E740481C1C}">
                <a14:useLocalDpi xmlns:a14="http://schemas.microsoft.com/office/drawing/2010/main" val="0"/>
              </a:ext>
            </a:extLst>
          </a:blip>
          <a:srcRect l="19373" t="26199"/>
          <a:stretch/>
        </p:blipFill>
        <p:spPr bwMode="auto">
          <a:xfrm>
            <a:off x="133577" y="3179369"/>
            <a:ext cx="1799796" cy="2255519"/>
          </a:xfrm>
          <a:prstGeom prst="rect">
            <a:avLst/>
          </a:prstGeom>
          <a:noFill/>
        </p:spPr>
      </p:pic>
      <p:sp>
        <p:nvSpPr>
          <p:cNvPr id="26" name="Titre 25"/>
          <p:cNvSpPr>
            <a:spLocks noGrp="1"/>
          </p:cNvSpPr>
          <p:nvPr>
            <p:ph type="title"/>
          </p:nvPr>
        </p:nvSpPr>
        <p:spPr/>
        <p:txBody>
          <a:bodyPr/>
          <a:lstStyle/>
          <a:p>
            <a:pPr algn="ctr"/>
            <a:r>
              <a:rPr lang="en-US" noProof="0" dirty="0" smtClean="0"/>
              <a:t>Mixed state and vortex</a:t>
            </a:r>
            <a:endParaRPr lang="en-US" noProof="0" dirty="0"/>
          </a:p>
        </p:txBody>
      </p:sp>
      <p:sp>
        <p:nvSpPr>
          <p:cNvPr id="94" name="Espace réservé du contenu 7"/>
          <p:cNvSpPr>
            <a:spLocks noGrp="1"/>
          </p:cNvSpPr>
          <p:nvPr>
            <p:ph sz="quarter" idx="12"/>
          </p:nvPr>
        </p:nvSpPr>
        <p:spPr>
          <a:xfrm>
            <a:off x="202228" y="1196752"/>
            <a:ext cx="5727863" cy="1800200"/>
          </a:xfrm>
        </p:spPr>
        <p:txBody>
          <a:bodyPr>
            <a:normAutofit/>
          </a:bodyPr>
          <a:lstStyle/>
          <a:p>
            <a:pPr marL="923925" lvl="1" indent="0">
              <a:lnSpc>
                <a:spcPct val="110000"/>
              </a:lnSpc>
              <a:spcAft>
                <a:spcPts val="400"/>
              </a:spcAft>
              <a:buNone/>
            </a:pPr>
            <a:r>
              <a:rPr lang="en-US" sz="2000" dirty="0" smtClean="0">
                <a:solidFill>
                  <a:schemeClr val="tx2"/>
                </a:solidFill>
              </a:rPr>
              <a:t>Mixed state : H &gt; H</a:t>
            </a:r>
            <a:r>
              <a:rPr lang="en-US" sz="2000" baseline="-25000" dirty="0" smtClean="0">
                <a:solidFill>
                  <a:schemeClr val="tx2"/>
                </a:solidFill>
              </a:rPr>
              <a:t>C1</a:t>
            </a:r>
          </a:p>
          <a:p>
            <a:pPr lvl="1">
              <a:buClr>
                <a:srgbClr val="666666"/>
              </a:buClr>
            </a:pPr>
            <a:r>
              <a:rPr lang="en-US" sz="1400" dirty="0" smtClean="0">
                <a:solidFill>
                  <a:schemeClr val="tx1"/>
                </a:solidFill>
              </a:rPr>
              <a:t>Field is not fully screened anymore</a:t>
            </a:r>
          </a:p>
          <a:p>
            <a:pPr lvl="1">
              <a:buClr>
                <a:srgbClr val="666666"/>
              </a:buClr>
            </a:pPr>
            <a:r>
              <a:rPr lang="en-US" sz="1400" dirty="0" smtClean="0">
                <a:solidFill>
                  <a:schemeClr val="tx1"/>
                </a:solidFill>
              </a:rPr>
              <a:t>Flux lines enter the material =&gt; normal zones surrounded by screening current (≡ vortex) </a:t>
            </a:r>
          </a:p>
          <a:p>
            <a:pPr lvl="1">
              <a:buClr>
                <a:srgbClr val="666666"/>
              </a:buClr>
            </a:pPr>
            <a:r>
              <a:rPr lang="en-US" sz="1400" dirty="0" smtClean="0">
                <a:solidFill>
                  <a:schemeClr val="tx1"/>
                </a:solidFill>
              </a:rPr>
              <a:t>Remaining material still in the superconducting state</a:t>
            </a:r>
            <a:endParaRPr lang="en-US" sz="1400" dirty="0">
              <a:solidFill>
                <a:schemeClr val="tx1"/>
              </a:solidFill>
            </a:endParaRPr>
          </a:p>
        </p:txBody>
      </p:sp>
      <mc:AlternateContent xmlns:mc="http://schemas.openxmlformats.org/markup-compatibility/2006" xmlns:a14="http://schemas.microsoft.com/office/drawing/2010/main">
        <mc:Choice Requires="a14">
          <p:sp>
            <p:nvSpPr>
              <p:cNvPr id="17" name="Rectangle 16"/>
              <p:cNvSpPr/>
              <p:nvPr/>
            </p:nvSpPr>
            <p:spPr>
              <a:xfrm>
                <a:off x="350005" y="3867863"/>
                <a:ext cx="442364" cy="36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fr-FR" sz="1600" i="1" u="none" smtClean="0">
                              <a:latin typeface="Cambria Math" panose="02040503050406030204" pitchFamily="18" charset="0"/>
                            </a:rPr>
                          </m:ctrlPr>
                        </m:accPr>
                        <m:e>
                          <m:r>
                            <a:rPr lang="fr-FR" sz="1600" b="0" i="1" u="none" smtClean="0">
                              <a:latin typeface="Cambria Math"/>
                            </a:rPr>
                            <m:t>𝐻</m:t>
                          </m:r>
                          <m:r>
                            <a:rPr lang="fr-FR" sz="1600" b="0" i="1" u="none">
                              <a:latin typeface="Cambria Math"/>
                            </a:rPr>
                            <m:t> </m:t>
                          </m:r>
                        </m:e>
                      </m:acc>
                    </m:oMath>
                  </m:oMathPara>
                </a14:m>
                <a:endParaRPr lang="fr-FR" sz="1600" dirty="0"/>
              </a:p>
            </p:txBody>
          </p:sp>
        </mc:Choice>
        <mc:Fallback xmlns="">
          <p:sp>
            <p:nvSpPr>
              <p:cNvPr id="17" name="Rectangle 16"/>
              <p:cNvSpPr>
                <a:spLocks noRot="1" noChangeAspect="1" noMove="1" noResize="1" noEditPoints="1" noAdjustHandles="1" noChangeArrowheads="1" noChangeShapeType="1" noTextEdit="1"/>
              </p:cNvSpPr>
              <p:nvPr/>
            </p:nvSpPr>
            <p:spPr>
              <a:xfrm>
                <a:off x="350005" y="3867863"/>
                <a:ext cx="442364" cy="368499"/>
              </a:xfrm>
              <a:prstGeom prst="rect">
                <a:avLst/>
              </a:prstGeom>
              <a:blipFill>
                <a:blip r:embed="rId4"/>
                <a:stretch>
                  <a:fillRect/>
                </a:stretch>
              </a:blipFill>
            </p:spPr>
            <p:txBody>
              <a:bodyPr/>
              <a:lstStyle/>
              <a:p>
                <a:r>
                  <a:rPr lang="fr-FR">
                    <a:noFill/>
                  </a:rPr>
                  <a:t> </a:t>
                </a:r>
              </a:p>
            </p:txBody>
          </p:sp>
        </mc:Fallback>
      </mc:AlternateContent>
      <p:sp>
        <p:nvSpPr>
          <p:cNvPr id="2" name="Rectangle 1"/>
          <p:cNvSpPr/>
          <p:nvPr/>
        </p:nvSpPr>
        <p:spPr>
          <a:xfrm>
            <a:off x="3379085" y="2732992"/>
            <a:ext cx="1728192" cy="3024336"/>
          </a:xfrm>
          <a:prstGeom prst="rect">
            <a:avLst/>
          </a:prstGeom>
          <a:solidFill>
            <a:schemeClr val="bg1">
              <a:lumMod val="8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Flèche gauche 2"/>
          <p:cNvSpPr/>
          <p:nvPr/>
        </p:nvSpPr>
        <p:spPr>
          <a:xfrm>
            <a:off x="2411649" y="3107370"/>
            <a:ext cx="720080" cy="144000"/>
          </a:xfrm>
          <a:prstGeom prst="leftArrow">
            <a:avLst/>
          </a:prstGeom>
          <a:gradFill flip="none" rotWithShape="1">
            <a:gsLst>
              <a:gs pos="0">
                <a:srgbClr val="03D4A8"/>
              </a:gs>
              <a:gs pos="25000">
                <a:srgbClr val="21D6E0"/>
              </a:gs>
              <a:gs pos="75000">
                <a:srgbClr val="0087E6"/>
              </a:gs>
              <a:gs pos="100000">
                <a:srgbClr val="005CB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Flèche gauche 69"/>
          <p:cNvSpPr/>
          <p:nvPr/>
        </p:nvSpPr>
        <p:spPr>
          <a:xfrm flipH="1">
            <a:off x="2149801" y="4125067"/>
            <a:ext cx="477871" cy="264840"/>
          </a:xfrm>
          <a:prstGeom prst="leftArrow">
            <a:avLst/>
          </a:prstGeom>
          <a:gradFill flip="none" rotWithShape="1">
            <a:gsLst>
              <a:gs pos="0">
                <a:srgbClr val="FFF200"/>
              </a:gs>
              <a:gs pos="45000">
                <a:srgbClr val="FF7A00"/>
              </a:gs>
              <a:gs pos="70000">
                <a:srgbClr val="FF0300"/>
              </a:gs>
              <a:gs pos="100000">
                <a:srgbClr val="4D0808"/>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llipse 3"/>
          <p:cNvSpPr/>
          <p:nvPr/>
        </p:nvSpPr>
        <p:spPr>
          <a:xfrm>
            <a:off x="3419761" y="2774088"/>
            <a:ext cx="89594" cy="72008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avec flèche 8"/>
          <p:cNvCxnSpPr/>
          <p:nvPr/>
        </p:nvCxnSpPr>
        <p:spPr>
          <a:xfrm flipV="1">
            <a:off x="3508811" y="3098124"/>
            <a:ext cx="0" cy="72008"/>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Ellipse 19"/>
          <p:cNvSpPr/>
          <p:nvPr/>
        </p:nvSpPr>
        <p:spPr>
          <a:xfrm>
            <a:off x="3563777" y="2866543"/>
            <a:ext cx="89594" cy="53517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1" name="Connecteur droit avec flèche 20"/>
          <p:cNvCxnSpPr/>
          <p:nvPr/>
        </p:nvCxnSpPr>
        <p:spPr>
          <a:xfrm flipV="1">
            <a:off x="3652827" y="3107370"/>
            <a:ext cx="0" cy="53517"/>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Ellipse 22"/>
          <p:cNvSpPr/>
          <p:nvPr/>
        </p:nvSpPr>
        <p:spPr>
          <a:xfrm>
            <a:off x="3707793" y="2930261"/>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droit avec flèche 23"/>
          <p:cNvCxnSpPr/>
          <p:nvPr/>
        </p:nvCxnSpPr>
        <p:spPr>
          <a:xfrm flipV="1">
            <a:off x="3796843" y="3113739"/>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Ellipse 27"/>
          <p:cNvSpPr/>
          <p:nvPr/>
        </p:nvSpPr>
        <p:spPr>
          <a:xfrm>
            <a:off x="3464014" y="4738543"/>
            <a:ext cx="89594" cy="72008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Connecteur droit avec flèche 28"/>
          <p:cNvCxnSpPr/>
          <p:nvPr/>
        </p:nvCxnSpPr>
        <p:spPr>
          <a:xfrm flipV="1">
            <a:off x="3553064" y="5062579"/>
            <a:ext cx="0" cy="72008"/>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Ellipse 30"/>
          <p:cNvSpPr/>
          <p:nvPr/>
        </p:nvSpPr>
        <p:spPr>
          <a:xfrm>
            <a:off x="3608030" y="4830998"/>
            <a:ext cx="89594" cy="53517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2" name="Connecteur droit avec flèche 31"/>
          <p:cNvCxnSpPr/>
          <p:nvPr/>
        </p:nvCxnSpPr>
        <p:spPr>
          <a:xfrm flipV="1">
            <a:off x="3697080" y="5071825"/>
            <a:ext cx="0" cy="53517"/>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Ellipse 33"/>
          <p:cNvSpPr/>
          <p:nvPr/>
        </p:nvSpPr>
        <p:spPr>
          <a:xfrm>
            <a:off x="3752046" y="489471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Connecteur droit avec flèche 34"/>
          <p:cNvCxnSpPr/>
          <p:nvPr/>
        </p:nvCxnSpPr>
        <p:spPr>
          <a:xfrm flipV="1">
            <a:off x="3841096" y="507819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Ellipse 40"/>
          <p:cNvSpPr/>
          <p:nvPr/>
        </p:nvSpPr>
        <p:spPr>
          <a:xfrm>
            <a:off x="3563777" y="3960318"/>
            <a:ext cx="89594" cy="53517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2" name="Connecteur droit avec flèche 41"/>
          <p:cNvCxnSpPr/>
          <p:nvPr/>
        </p:nvCxnSpPr>
        <p:spPr>
          <a:xfrm flipV="1">
            <a:off x="3652827" y="4201145"/>
            <a:ext cx="0" cy="53517"/>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Ellipse 43"/>
          <p:cNvSpPr/>
          <p:nvPr/>
        </p:nvSpPr>
        <p:spPr>
          <a:xfrm>
            <a:off x="3707793" y="4024036"/>
            <a:ext cx="89594" cy="41400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6" name="Connecteur droit avec flèche 45"/>
          <p:cNvCxnSpPr/>
          <p:nvPr/>
        </p:nvCxnSpPr>
        <p:spPr>
          <a:xfrm flipV="1">
            <a:off x="3796843"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Connecteur droit avec flèche 49"/>
          <p:cNvCxnSpPr/>
          <p:nvPr/>
        </p:nvCxnSpPr>
        <p:spPr>
          <a:xfrm flipV="1">
            <a:off x="3930690"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Ellipse 48"/>
          <p:cNvSpPr/>
          <p:nvPr/>
        </p:nvSpPr>
        <p:spPr>
          <a:xfrm>
            <a:off x="3841640"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Ellipse 51"/>
          <p:cNvSpPr/>
          <p:nvPr/>
        </p:nvSpPr>
        <p:spPr>
          <a:xfrm>
            <a:off x="3975487"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3" name="Connecteur droit avec flèche 52"/>
          <p:cNvCxnSpPr/>
          <p:nvPr/>
        </p:nvCxnSpPr>
        <p:spPr>
          <a:xfrm flipV="1">
            <a:off x="4064537"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5" name="Ellipse 54"/>
          <p:cNvSpPr/>
          <p:nvPr/>
        </p:nvSpPr>
        <p:spPr>
          <a:xfrm>
            <a:off x="4109334"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6" name="Connecteur droit avec flèche 55"/>
          <p:cNvCxnSpPr/>
          <p:nvPr/>
        </p:nvCxnSpPr>
        <p:spPr>
          <a:xfrm flipV="1">
            <a:off x="4198384"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Ellipse 57"/>
          <p:cNvSpPr/>
          <p:nvPr/>
        </p:nvSpPr>
        <p:spPr>
          <a:xfrm>
            <a:off x="4243181"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9" name="Connecteur droit avec flèche 58"/>
          <p:cNvCxnSpPr/>
          <p:nvPr/>
        </p:nvCxnSpPr>
        <p:spPr>
          <a:xfrm flipV="1">
            <a:off x="4332231"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Ellipse 60"/>
          <p:cNvSpPr/>
          <p:nvPr/>
        </p:nvSpPr>
        <p:spPr>
          <a:xfrm>
            <a:off x="4377028"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2" name="Connecteur droit avec flèche 61"/>
          <p:cNvCxnSpPr/>
          <p:nvPr/>
        </p:nvCxnSpPr>
        <p:spPr>
          <a:xfrm flipV="1">
            <a:off x="4466078"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Ellipse 63"/>
          <p:cNvSpPr/>
          <p:nvPr/>
        </p:nvSpPr>
        <p:spPr>
          <a:xfrm>
            <a:off x="4510875"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5" name="Connecteur droit avec flèche 64"/>
          <p:cNvCxnSpPr/>
          <p:nvPr/>
        </p:nvCxnSpPr>
        <p:spPr>
          <a:xfrm flipV="1">
            <a:off x="4599925"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7" name="Ellipse 66"/>
          <p:cNvSpPr/>
          <p:nvPr/>
        </p:nvSpPr>
        <p:spPr>
          <a:xfrm>
            <a:off x="4644722"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8" name="Connecteur droit avec flèche 67"/>
          <p:cNvCxnSpPr/>
          <p:nvPr/>
        </p:nvCxnSpPr>
        <p:spPr>
          <a:xfrm flipV="1">
            <a:off x="4733772"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2" name="Ellipse 71"/>
          <p:cNvSpPr/>
          <p:nvPr/>
        </p:nvSpPr>
        <p:spPr>
          <a:xfrm>
            <a:off x="4778569"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3" name="Connecteur droit avec flèche 72"/>
          <p:cNvCxnSpPr/>
          <p:nvPr/>
        </p:nvCxnSpPr>
        <p:spPr>
          <a:xfrm flipV="1">
            <a:off x="4867619"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Ellipse 74"/>
          <p:cNvSpPr/>
          <p:nvPr/>
        </p:nvSpPr>
        <p:spPr>
          <a:xfrm>
            <a:off x="4912416" y="4024036"/>
            <a:ext cx="89594" cy="40773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6" name="Connecteur droit avec flèche 75"/>
          <p:cNvCxnSpPr/>
          <p:nvPr/>
        </p:nvCxnSpPr>
        <p:spPr>
          <a:xfrm flipV="1">
            <a:off x="5001466" y="4207514"/>
            <a:ext cx="0" cy="40774"/>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2785975" y="4248291"/>
            <a:ext cx="2505967" cy="6371"/>
          </a:xfrm>
          <a:prstGeom prst="line">
            <a:avLst/>
          </a:prstGeom>
          <a:gradFill flip="none" rotWithShape="1">
            <a:gsLst>
              <a:gs pos="0">
                <a:srgbClr val="FFF200"/>
              </a:gs>
              <a:gs pos="45000">
                <a:srgbClr val="FF7A00"/>
              </a:gs>
              <a:gs pos="70000">
                <a:srgbClr val="FF0300"/>
              </a:gs>
              <a:gs pos="100000">
                <a:srgbClr val="4D0808"/>
              </a:gs>
            </a:gsLst>
            <a:lin ang="10800000" scaled="0"/>
            <a:tileRect/>
          </a:grad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80" name="Flèche gauche 79"/>
          <p:cNvSpPr/>
          <p:nvPr/>
        </p:nvSpPr>
        <p:spPr>
          <a:xfrm>
            <a:off x="2550021" y="5006197"/>
            <a:ext cx="720080" cy="144000"/>
          </a:xfrm>
          <a:prstGeom prst="leftArrow">
            <a:avLst/>
          </a:prstGeom>
          <a:gradFill flip="none" rotWithShape="1">
            <a:gsLst>
              <a:gs pos="0">
                <a:srgbClr val="03D4A8"/>
              </a:gs>
              <a:gs pos="25000">
                <a:srgbClr val="21D6E0"/>
              </a:gs>
              <a:gs pos="75000">
                <a:srgbClr val="0087E6"/>
              </a:gs>
              <a:gs pos="100000">
                <a:srgbClr val="005CB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83" name="Rectangle 82"/>
              <p:cNvSpPr/>
              <p:nvPr/>
            </p:nvSpPr>
            <p:spPr>
              <a:xfrm>
                <a:off x="2238952" y="3738705"/>
                <a:ext cx="1017779" cy="36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fr-FR" sz="1600" i="1" u="none" smtClean="0">
                              <a:latin typeface="Cambria Math" panose="02040503050406030204" pitchFamily="18" charset="0"/>
                            </a:rPr>
                          </m:ctrlPr>
                        </m:accPr>
                        <m:e>
                          <m:r>
                            <a:rPr lang="fr-FR" sz="1600" b="0" i="1" u="none" smtClean="0">
                              <a:latin typeface="Cambria Math"/>
                            </a:rPr>
                            <m:t>𝐻</m:t>
                          </m:r>
                        </m:e>
                      </m:acc>
                      <m:r>
                        <a:rPr lang="fr-FR" sz="1600" b="0" i="1" u="none" smtClean="0">
                          <a:latin typeface="Cambria Math"/>
                        </a:rPr>
                        <m:t>&gt;</m:t>
                      </m:r>
                      <m:acc>
                        <m:accPr>
                          <m:chr m:val="⃗"/>
                          <m:ctrlPr>
                            <a:rPr lang="fr-FR" sz="1600" i="1" u="none">
                              <a:latin typeface="Cambria Math" panose="02040503050406030204" pitchFamily="18" charset="0"/>
                            </a:rPr>
                          </m:ctrlPr>
                        </m:accPr>
                        <m:e>
                          <m:sSub>
                            <m:sSubPr>
                              <m:ctrlPr>
                                <a:rPr lang="fr-FR" sz="1600" i="1" u="none" smtClean="0">
                                  <a:latin typeface="Cambria Math" panose="02040503050406030204" pitchFamily="18" charset="0"/>
                                </a:rPr>
                              </m:ctrlPr>
                            </m:sSubPr>
                            <m:e>
                              <m:r>
                                <a:rPr lang="fr-FR" sz="1600" b="0" i="1" u="none" smtClean="0">
                                  <a:latin typeface="Cambria Math"/>
                                </a:rPr>
                                <m:t>𝐻</m:t>
                              </m:r>
                            </m:e>
                            <m:sub>
                              <m:r>
                                <a:rPr lang="fr-FR" sz="1600" b="0" i="1" u="none" smtClean="0">
                                  <a:latin typeface="Cambria Math"/>
                                </a:rPr>
                                <m:t>𝑐</m:t>
                              </m:r>
                              <m:r>
                                <a:rPr lang="fr-FR" sz="1600" b="0" i="1" u="none" smtClean="0">
                                  <a:latin typeface="Cambria Math"/>
                                </a:rPr>
                                <m:t>1</m:t>
                              </m:r>
                            </m:sub>
                          </m:sSub>
                          <m:r>
                            <a:rPr lang="fr-FR" sz="1600" i="1" u="none">
                              <a:latin typeface="Cambria Math"/>
                            </a:rPr>
                            <m:t> </m:t>
                          </m:r>
                        </m:e>
                      </m:acc>
                    </m:oMath>
                  </m:oMathPara>
                </a14:m>
                <a:endParaRPr lang="fr-FR" sz="1600" dirty="0"/>
              </a:p>
            </p:txBody>
          </p:sp>
        </mc:Choice>
        <mc:Fallback xmlns="">
          <p:sp>
            <p:nvSpPr>
              <p:cNvPr id="83" name="Rectangle 82"/>
              <p:cNvSpPr>
                <a:spLocks noRot="1" noChangeAspect="1" noMove="1" noResize="1" noEditPoints="1" noAdjustHandles="1" noChangeArrowheads="1" noChangeShapeType="1" noTextEdit="1"/>
              </p:cNvSpPr>
              <p:nvPr/>
            </p:nvSpPr>
            <p:spPr>
              <a:xfrm>
                <a:off x="2238952" y="3738705"/>
                <a:ext cx="1017779" cy="368499"/>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4" name="Rectangle 83"/>
              <p:cNvSpPr/>
              <p:nvPr/>
            </p:nvSpPr>
            <p:spPr>
              <a:xfrm>
                <a:off x="2181312" y="5126024"/>
                <a:ext cx="1165447" cy="36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fr-FR" sz="1600" i="1" u="none" smtClean="0">
                              <a:latin typeface="Cambria Math" panose="02040503050406030204" pitchFamily="18" charset="0"/>
                            </a:rPr>
                          </m:ctrlPr>
                        </m:accPr>
                        <m:e>
                          <m:r>
                            <a:rPr lang="fr-FR" sz="1600" b="0" i="1" u="none" smtClean="0">
                              <a:latin typeface="Cambria Math"/>
                            </a:rPr>
                            <m:t>𝑀</m:t>
                          </m:r>
                        </m:e>
                      </m:acc>
                      <m:r>
                        <a:rPr lang="fr-FR" sz="1600" b="0" i="1" u="none" smtClean="0">
                          <a:latin typeface="Cambria Math"/>
                        </a:rPr>
                        <m:t>~−</m:t>
                      </m:r>
                      <m:acc>
                        <m:accPr>
                          <m:chr m:val="⃗"/>
                          <m:ctrlPr>
                            <a:rPr lang="fr-FR" sz="1600" i="1" u="none">
                              <a:latin typeface="Cambria Math" panose="02040503050406030204" pitchFamily="18" charset="0"/>
                            </a:rPr>
                          </m:ctrlPr>
                        </m:accPr>
                        <m:e>
                          <m:sSub>
                            <m:sSubPr>
                              <m:ctrlPr>
                                <a:rPr lang="fr-FR" sz="1600" i="1" u="none" smtClean="0">
                                  <a:latin typeface="Cambria Math" panose="02040503050406030204" pitchFamily="18" charset="0"/>
                                </a:rPr>
                              </m:ctrlPr>
                            </m:sSubPr>
                            <m:e>
                              <m:r>
                                <a:rPr lang="fr-FR" sz="1600" b="0" i="1" u="none" smtClean="0">
                                  <a:latin typeface="Cambria Math"/>
                                </a:rPr>
                                <m:t>𝐻</m:t>
                              </m:r>
                            </m:e>
                            <m:sub>
                              <m:r>
                                <a:rPr lang="fr-FR" sz="1600" b="0" i="1" u="none" smtClean="0">
                                  <a:latin typeface="Cambria Math"/>
                                </a:rPr>
                                <m:t>𝑐</m:t>
                              </m:r>
                              <m:r>
                                <a:rPr lang="fr-FR" sz="1600" b="0" i="1" u="none" smtClean="0">
                                  <a:latin typeface="Cambria Math"/>
                                </a:rPr>
                                <m:t>1</m:t>
                              </m:r>
                            </m:sub>
                          </m:sSub>
                          <m:r>
                            <a:rPr lang="fr-FR" sz="1600" i="1" u="none">
                              <a:latin typeface="Cambria Math"/>
                            </a:rPr>
                            <m:t> </m:t>
                          </m:r>
                        </m:e>
                      </m:acc>
                    </m:oMath>
                  </m:oMathPara>
                </a14:m>
                <a:endParaRPr lang="fr-FR" sz="1600" dirty="0"/>
              </a:p>
            </p:txBody>
          </p:sp>
        </mc:Choice>
        <mc:Fallback xmlns="">
          <p:sp>
            <p:nvSpPr>
              <p:cNvPr id="84" name="Rectangle 83"/>
              <p:cNvSpPr>
                <a:spLocks noRot="1" noChangeAspect="1" noMove="1" noResize="1" noEditPoints="1" noAdjustHandles="1" noChangeArrowheads="1" noChangeShapeType="1" noTextEdit="1"/>
              </p:cNvSpPr>
              <p:nvPr/>
            </p:nvSpPr>
            <p:spPr>
              <a:xfrm>
                <a:off x="2181312" y="5126024"/>
                <a:ext cx="1165447" cy="368499"/>
              </a:xfrm>
              <a:prstGeom prst="rect">
                <a:avLst/>
              </a:prstGeom>
              <a:blipFill>
                <a:blip r:embed="rId6"/>
                <a:stretch>
                  <a:fillRect/>
                </a:stretch>
              </a:blipFill>
            </p:spPr>
            <p:txBody>
              <a:bodyPr/>
              <a:lstStyle/>
              <a:p>
                <a:r>
                  <a:rPr lang="fr-FR">
                    <a:noFill/>
                  </a:rPr>
                  <a:t> </a:t>
                </a:r>
              </a:p>
            </p:txBody>
          </p:sp>
        </mc:Fallback>
      </mc:AlternateContent>
      <p:grpSp>
        <p:nvGrpSpPr>
          <p:cNvPr id="7185" name="Groupe 7184"/>
          <p:cNvGrpSpPr/>
          <p:nvPr/>
        </p:nvGrpSpPr>
        <p:grpSpPr>
          <a:xfrm>
            <a:off x="5970770" y="1097161"/>
            <a:ext cx="1680513" cy="2435423"/>
            <a:chOff x="6588742" y="2468818"/>
            <a:chExt cx="1016799" cy="1473560"/>
          </a:xfrm>
        </p:grpSpPr>
        <p:sp>
          <p:nvSpPr>
            <p:cNvPr id="86" name="Ellipse 85"/>
            <p:cNvSpPr/>
            <p:nvPr/>
          </p:nvSpPr>
          <p:spPr>
            <a:xfrm rot="5400000">
              <a:off x="6894115" y="2775219"/>
              <a:ext cx="408485" cy="995956"/>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Ellipse 86"/>
            <p:cNvSpPr/>
            <p:nvPr/>
          </p:nvSpPr>
          <p:spPr>
            <a:xfrm rot="5400000">
              <a:off x="6954357" y="2903095"/>
              <a:ext cx="288000" cy="740204"/>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8" name="Ellipse 87"/>
            <p:cNvSpPr/>
            <p:nvPr/>
          </p:nvSpPr>
          <p:spPr>
            <a:xfrm rot="5400000">
              <a:off x="7008357" y="3003197"/>
              <a:ext cx="180000" cy="54000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9" name="Connecteur droit 88"/>
            <p:cNvCxnSpPr/>
            <p:nvPr/>
          </p:nvCxnSpPr>
          <p:spPr>
            <a:xfrm flipH="1">
              <a:off x="7098357" y="2834056"/>
              <a:ext cx="4915" cy="1108322"/>
            </a:xfrm>
            <a:prstGeom prst="line">
              <a:avLst/>
            </a:prstGeom>
            <a:gradFill flip="none" rotWithShape="1">
              <a:gsLst>
                <a:gs pos="0">
                  <a:srgbClr val="FFF200"/>
                </a:gs>
                <a:gs pos="45000">
                  <a:srgbClr val="FF7A00"/>
                </a:gs>
                <a:gs pos="70000">
                  <a:srgbClr val="FF0300"/>
                </a:gs>
                <a:gs pos="100000">
                  <a:srgbClr val="4D0808"/>
                </a:gs>
              </a:gsLst>
              <a:lin ang="10800000" scaled="0"/>
              <a:tileRect/>
            </a:gradFill>
            <a:ln w="152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96" name="Connecteur droit 95"/>
            <p:cNvCxnSpPr/>
            <p:nvPr/>
          </p:nvCxnSpPr>
          <p:spPr>
            <a:xfrm>
              <a:off x="7605541" y="2778761"/>
              <a:ext cx="0" cy="900000"/>
            </a:xfrm>
            <a:prstGeom prst="line">
              <a:avLst/>
            </a:prstGeom>
            <a:ln w="3175">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174" name="Connecteur droit 7173"/>
            <p:cNvCxnSpPr/>
            <p:nvPr/>
          </p:nvCxnSpPr>
          <p:spPr>
            <a:xfrm>
              <a:off x="6594642" y="2776595"/>
              <a:ext cx="1008000" cy="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75" name="ZoneTexte 7174"/>
            <p:cNvSpPr txBox="1"/>
            <p:nvPr/>
          </p:nvSpPr>
          <p:spPr>
            <a:xfrm>
              <a:off x="7005991" y="2468818"/>
              <a:ext cx="232000" cy="186221"/>
            </a:xfrm>
            <a:prstGeom prst="rect">
              <a:avLst/>
            </a:prstGeom>
            <a:noFill/>
          </p:spPr>
          <p:txBody>
            <a:bodyPr wrap="none" rtlCol="0">
              <a:spAutoFit/>
            </a:bodyPr>
            <a:lstStyle/>
            <a:p>
              <a:r>
                <a:rPr lang="fr-FR" b="1" i="1" u="none" dirty="0" smtClean="0"/>
                <a:t>2</a:t>
              </a:r>
              <a:r>
                <a:rPr lang="fr-FR" b="1" i="1" u="none" dirty="0" smtClean="0">
                  <a:latin typeface="Symbol" panose="05050102010706020507" pitchFamily="18" charset="2"/>
                </a:rPr>
                <a:t>l</a:t>
              </a:r>
              <a:endParaRPr lang="fr-FR" b="1" i="1" u="none" dirty="0">
                <a:latin typeface="Symbol" panose="05050102010706020507" pitchFamily="18" charset="2"/>
              </a:endParaRPr>
            </a:p>
          </p:txBody>
        </p:sp>
        <p:cxnSp>
          <p:nvCxnSpPr>
            <p:cNvPr id="98" name="Connecteur droit 97"/>
            <p:cNvCxnSpPr/>
            <p:nvPr/>
          </p:nvCxnSpPr>
          <p:spPr>
            <a:xfrm flipH="1" flipV="1">
              <a:off x="6855890" y="3834571"/>
              <a:ext cx="180000" cy="0"/>
            </a:xfrm>
            <a:prstGeom prst="line">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ZoneTexte 98"/>
            <p:cNvSpPr txBox="1"/>
            <p:nvPr/>
          </p:nvSpPr>
          <p:spPr>
            <a:xfrm>
              <a:off x="7250690" y="3573016"/>
              <a:ext cx="225212" cy="186221"/>
            </a:xfrm>
            <a:prstGeom prst="rect">
              <a:avLst/>
            </a:prstGeom>
            <a:noFill/>
          </p:spPr>
          <p:txBody>
            <a:bodyPr wrap="none" rtlCol="0">
              <a:spAutoFit/>
            </a:bodyPr>
            <a:lstStyle/>
            <a:p>
              <a:r>
                <a:rPr lang="fr-FR" b="1" i="1" u="none" dirty="0" smtClean="0"/>
                <a:t>2</a:t>
              </a:r>
              <a:r>
                <a:rPr lang="fr-FR" b="1" i="1" u="none" dirty="0" smtClean="0">
                  <a:latin typeface="Symbol" panose="05050102010706020507" pitchFamily="18" charset="2"/>
                </a:rPr>
                <a:t>x</a:t>
              </a:r>
              <a:endParaRPr lang="fr-FR" b="1" i="1" u="none" dirty="0">
                <a:latin typeface="Symbol" panose="05050102010706020507" pitchFamily="18" charset="2"/>
              </a:endParaRPr>
            </a:p>
          </p:txBody>
        </p:sp>
        <p:cxnSp>
          <p:nvCxnSpPr>
            <p:cNvPr id="102" name="Connecteur droit 101"/>
            <p:cNvCxnSpPr/>
            <p:nvPr/>
          </p:nvCxnSpPr>
          <p:spPr>
            <a:xfrm flipV="1">
              <a:off x="7160690" y="3834571"/>
              <a:ext cx="180000" cy="0"/>
            </a:xfrm>
            <a:prstGeom prst="line">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3" name="Connecteur droit 102"/>
            <p:cNvCxnSpPr/>
            <p:nvPr/>
          </p:nvCxnSpPr>
          <p:spPr>
            <a:xfrm>
              <a:off x="6588742" y="2775811"/>
              <a:ext cx="0" cy="900000"/>
            </a:xfrm>
            <a:prstGeom prst="line">
              <a:avLst/>
            </a:prstGeom>
            <a:ln w="3175">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7186" name="Groupe 7185"/>
          <p:cNvGrpSpPr/>
          <p:nvPr/>
        </p:nvGrpSpPr>
        <p:grpSpPr>
          <a:xfrm>
            <a:off x="6784198" y="3727771"/>
            <a:ext cx="2034611" cy="1327795"/>
            <a:chOff x="7072748" y="4063733"/>
            <a:chExt cx="2034611" cy="1327795"/>
          </a:xfrm>
        </p:grpSpPr>
        <p:cxnSp>
          <p:nvCxnSpPr>
            <p:cNvPr id="7172" name="Connecteur droit 7171"/>
            <p:cNvCxnSpPr/>
            <p:nvPr/>
          </p:nvCxnSpPr>
          <p:spPr>
            <a:xfrm>
              <a:off x="7090880" y="4063733"/>
              <a:ext cx="0" cy="1008000"/>
            </a:xfrm>
            <a:prstGeom prst="line">
              <a:avLst/>
            </a:prstGeom>
            <a:ln w="3175">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Connecteur droit 103"/>
            <p:cNvCxnSpPr/>
            <p:nvPr/>
          </p:nvCxnSpPr>
          <p:spPr>
            <a:xfrm flipH="1">
              <a:off x="7072748" y="5062024"/>
              <a:ext cx="1459692" cy="0"/>
            </a:xfrm>
            <a:prstGeom prst="line">
              <a:avLst/>
            </a:prstGeom>
            <a:ln w="3175">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179" name="Forme libre 7178"/>
            <p:cNvSpPr/>
            <p:nvPr/>
          </p:nvSpPr>
          <p:spPr>
            <a:xfrm>
              <a:off x="7093919" y="4135467"/>
              <a:ext cx="1338344" cy="879642"/>
            </a:xfrm>
            <a:custGeom>
              <a:avLst/>
              <a:gdLst>
                <a:gd name="connsiteX0" fmla="*/ 0 w 1308847"/>
                <a:gd name="connsiteY0" fmla="*/ 2817 h 693450"/>
                <a:gd name="connsiteX1" fmla="*/ 242047 w 1308847"/>
                <a:gd name="connsiteY1" fmla="*/ 92464 h 693450"/>
                <a:gd name="connsiteX2" fmla="*/ 842682 w 1308847"/>
                <a:gd name="connsiteY2" fmla="*/ 612417 h 693450"/>
                <a:gd name="connsiteX3" fmla="*/ 1308847 w 1308847"/>
                <a:gd name="connsiteY3" fmla="*/ 684134 h 693450"/>
                <a:gd name="connsiteX0" fmla="*/ 0 w 1308847"/>
                <a:gd name="connsiteY0" fmla="*/ 2817 h 689523"/>
                <a:gd name="connsiteX1" fmla="*/ 242047 w 1308847"/>
                <a:gd name="connsiteY1" fmla="*/ 92464 h 689523"/>
                <a:gd name="connsiteX2" fmla="*/ 842682 w 1308847"/>
                <a:gd name="connsiteY2" fmla="*/ 612417 h 689523"/>
                <a:gd name="connsiteX3" fmla="*/ 1308847 w 1308847"/>
                <a:gd name="connsiteY3" fmla="*/ 684134 h 689523"/>
                <a:gd name="connsiteX0" fmla="*/ 0 w 1308847"/>
                <a:gd name="connsiteY0" fmla="*/ 1979 h 683814"/>
                <a:gd name="connsiteX1" fmla="*/ 242047 w 1308847"/>
                <a:gd name="connsiteY1" fmla="*/ 91626 h 683814"/>
                <a:gd name="connsiteX2" fmla="*/ 789588 w 1308847"/>
                <a:gd name="connsiteY2" fmla="*/ 564384 h 683814"/>
                <a:gd name="connsiteX3" fmla="*/ 1308847 w 1308847"/>
                <a:gd name="connsiteY3" fmla="*/ 683296 h 683814"/>
                <a:gd name="connsiteX0" fmla="*/ 0 w 1308847"/>
                <a:gd name="connsiteY0" fmla="*/ 1979 h 684162"/>
                <a:gd name="connsiteX1" fmla="*/ 242047 w 1308847"/>
                <a:gd name="connsiteY1" fmla="*/ 91626 h 684162"/>
                <a:gd name="connsiteX2" fmla="*/ 789588 w 1308847"/>
                <a:gd name="connsiteY2" fmla="*/ 564384 h 684162"/>
                <a:gd name="connsiteX3" fmla="*/ 1308847 w 1308847"/>
                <a:gd name="connsiteY3" fmla="*/ 683296 h 684162"/>
                <a:gd name="connsiteX0" fmla="*/ 0 w 1308847"/>
                <a:gd name="connsiteY0" fmla="*/ 0 h 682183"/>
                <a:gd name="connsiteX1" fmla="*/ 242047 w 1308847"/>
                <a:gd name="connsiteY1" fmla="*/ 89647 h 682183"/>
                <a:gd name="connsiteX2" fmla="*/ 789588 w 1308847"/>
                <a:gd name="connsiteY2" fmla="*/ 562405 h 682183"/>
                <a:gd name="connsiteX3" fmla="*/ 1308847 w 1308847"/>
                <a:gd name="connsiteY3" fmla="*/ 681317 h 682183"/>
                <a:gd name="connsiteX0" fmla="*/ 0 w 1308847"/>
                <a:gd name="connsiteY0" fmla="*/ 1978 h 684161"/>
                <a:gd name="connsiteX1" fmla="*/ 242047 w 1308847"/>
                <a:gd name="connsiteY1" fmla="*/ 91625 h 684161"/>
                <a:gd name="connsiteX2" fmla="*/ 789588 w 1308847"/>
                <a:gd name="connsiteY2" fmla="*/ 564383 h 684161"/>
                <a:gd name="connsiteX3" fmla="*/ 1308847 w 1308847"/>
                <a:gd name="connsiteY3" fmla="*/ 683295 h 684161"/>
                <a:gd name="connsiteX0" fmla="*/ 0 w 1308847"/>
                <a:gd name="connsiteY0" fmla="*/ 0 h 682183"/>
                <a:gd name="connsiteX1" fmla="*/ 242047 w 1308847"/>
                <a:gd name="connsiteY1" fmla="*/ 89647 h 682183"/>
                <a:gd name="connsiteX2" fmla="*/ 789588 w 1308847"/>
                <a:gd name="connsiteY2" fmla="*/ 562405 h 682183"/>
                <a:gd name="connsiteX3" fmla="*/ 1308847 w 1308847"/>
                <a:gd name="connsiteY3" fmla="*/ 681317 h 682183"/>
                <a:gd name="connsiteX0" fmla="*/ 0 w 1308847"/>
                <a:gd name="connsiteY0" fmla="*/ 0 h 682183"/>
                <a:gd name="connsiteX1" fmla="*/ 242047 w 1308847"/>
                <a:gd name="connsiteY1" fmla="*/ 89647 h 682183"/>
                <a:gd name="connsiteX2" fmla="*/ 789588 w 1308847"/>
                <a:gd name="connsiteY2" fmla="*/ 562405 h 682183"/>
                <a:gd name="connsiteX3" fmla="*/ 1308847 w 1308847"/>
                <a:gd name="connsiteY3" fmla="*/ 681317 h 682183"/>
                <a:gd name="connsiteX0" fmla="*/ 0 w 1308847"/>
                <a:gd name="connsiteY0" fmla="*/ 0 h 682183"/>
                <a:gd name="connsiteX1" fmla="*/ 242047 w 1308847"/>
                <a:gd name="connsiteY1" fmla="*/ 89647 h 682183"/>
                <a:gd name="connsiteX2" fmla="*/ 789588 w 1308847"/>
                <a:gd name="connsiteY2" fmla="*/ 562405 h 682183"/>
                <a:gd name="connsiteX3" fmla="*/ 1308847 w 1308847"/>
                <a:gd name="connsiteY3" fmla="*/ 681317 h 682183"/>
                <a:gd name="connsiteX0" fmla="*/ 0 w 1308847"/>
                <a:gd name="connsiteY0" fmla="*/ 0 h 681679"/>
                <a:gd name="connsiteX1" fmla="*/ 209601 w 1308847"/>
                <a:gd name="connsiteY1" fmla="*/ 174776 h 681679"/>
                <a:gd name="connsiteX2" fmla="*/ 789588 w 1308847"/>
                <a:gd name="connsiteY2" fmla="*/ 562405 h 681679"/>
                <a:gd name="connsiteX3" fmla="*/ 1308847 w 1308847"/>
                <a:gd name="connsiteY3" fmla="*/ 681317 h 681679"/>
                <a:gd name="connsiteX0" fmla="*/ 0 w 1308847"/>
                <a:gd name="connsiteY0" fmla="*/ 0 h 681679"/>
                <a:gd name="connsiteX1" fmla="*/ 209601 w 1308847"/>
                <a:gd name="connsiteY1" fmla="*/ 174776 h 681679"/>
                <a:gd name="connsiteX2" fmla="*/ 789588 w 1308847"/>
                <a:gd name="connsiteY2" fmla="*/ 562405 h 681679"/>
                <a:gd name="connsiteX3" fmla="*/ 1308847 w 1308847"/>
                <a:gd name="connsiteY3" fmla="*/ 681317 h 681679"/>
                <a:gd name="connsiteX0" fmla="*/ 0 w 1308847"/>
                <a:gd name="connsiteY0" fmla="*/ 17 h 681696"/>
                <a:gd name="connsiteX1" fmla="*/ 209601 w 1308847"/>
                <a:gd name="connsiteY1" fmla="*/ 174793 h 681696"/>
                <a:gd name="connsiteX2" fmla="*/ 789588 w 1308847"/>
                <a:gd name="connsiteY2" fmla="*/ 562422 h 681696"/>
                <a:gd name="connsiteX3" fmla="*/ 1308847 w 1308847"/>
                <a:gd name="connsiteY3" fmla="*/ 681334 h 681696"/>
                <a:gd name="connsiteX0" fmla="*/ 0 w 1308847"/>
                <a:gd name="connsiteY0" fmla="*/ 17 h 681541"/>
                <a:gd name="connsiteX1" fmla="*/ 209601 w 1308847"/>
                <a:gd name="connsiteY1" fmla="*/ 174793 h 681541"/>
                <a:gd name="connsiteX2" fmla="*/ 789588 w 1308847"/>
                <a:gd name="connsiteY2" fmla="*/ 562422 h 681541"/>
                <a:gd name="connsiteX3" fmla="*/ 1308847 w 1308847"/>
                <a:gd name="connsiteY3" fmla="*/ 681334 h 681541"/>
                <a:gd name="connsiteX0" fmla="*/ 0 w 1338344"/>
                <a:gd name="connsiteY0" fmla="*/ 17 h 668372"/>
                <a:gd name="connsiteX1" fmla="*/ 209601 w 1338344"/>
                <a:gd name="connsiteY1" fmla="*/ 174793 h 668372"/>
                <a:gd name="connsiteX2" fmla="*/ 789588 w 1338344"/>
                <a:gd name="connsiteY2" fmla="*/ 562422 h 668372"/>
                <a:gd name="connsiteX3" fmla="*/ 1338344 w 1338344"/>
                <a:gd name="connsiteY3" fmla="*/ 667892 h 668372"/>
                <a:gd name="connsiteX0" fmla="*/ 0 w 1338344"/>
                <a:gd name="connsiteY0" fmla="*/ 17 h 667892"/>
                <a:gd name="connsiteX1" fmla="*/ 209601 w 1338344"/>
                <a:gd name="connsiteY1" fmla="*/ 174793 h 667892"/>
                <a:gd name="connsiteX2" fmla="*/ 789588 w 1338344"/>
                <a:gd name="connsiteY2" fmla="*/ 562422 h 667892"/>
                <a:gd name="connsiteX3" fmla="*/ 1338344 w 1338344"/>
                <a:gd name="connsiteY3" fmla="*/ 667892 h 667892"/>
                <a:gd name="connsiteX0" fmla="*/ 0 w 1338344"/>
                <a:gd name="connsiteY0" fmla="*/ 12 h 667887"/>
                <a:gd name="connsiteX1" fmla="*/ 256796 w 1338344"/>
                <a:gd name="connsiteY1" fmla="*/ 226314 h 667887"/>
                <a:gd name="connsiteX2" fmla="*/ 789588 w 1338344"/>
                <a:gd name="connsiteY2" fmla="*/ 562417 h 667887"/>
                <a:gd name="connsiteX3" fmla="*/ 1338344 w 1338344"/>
                <a:gd name="connsiteY3" fmla="*/ 667887 h 667887"/>
                <a:gd name="connsiteX0" fmla="*/ 0 w 1338344"/>
                <a:gd name="connsiteY0" fmla="*/ 12 h 667887"/>
                <a:gd name="connsiteX1" fmla="*/ 256796 w 1338344"/>
                <a:gd name="connsiteY1" fmla="*/ 226314 h 667887"/>
                <a:gd name="connsiteX2" fmla="*/ 789588 w 1338344"/>
                <a:gd name="connsiteY2" fmla="*/ 562417 h 667887"/>
                <a:gd name="connsiteX3" fmla="*/ 1338344 w 1338344"/>
                <a:gd name="connsiteY3" fmla="*/ 667887 h 667887"/>
                <a:gd name="connsiteX0" fmla="*/ 0 w 1338344"/>
                <a:gd name="connsiteY0" fmla="*/ 161 h 668036"/>
                <a:gd name="connsiteX1" fmla="*/ 256796 w 1338344"/>
                <a:gd name="connsiteY1" fmla="*/ 226463 h 668036"/>
                <a:gd name="connsiteX2" fmla="*/ 789588 w 1338344"/>
                <a:gd name="connsiteY2" fmla="*/ 562566 h 668036"/>
                <a:gd name="connsiteX3" fmla="*/ 1338344 w 1338344"/>
                <a:gd name="connsiteY3" fmla="*/ 668036 h 668036"/>
                <a:gd name="connsiteX0" fmla="*/ 0 w 1338344"/>
                <a:gd name="connsiteY0" fmla="*/ 209 h 668084"/>
                <a:gd name="connsiteX1" fmla="*/ 256796 w 1338344"/>
                <a:gd name="connsiteY1" fmla="*/ 226511 h 668084"/>
                <a:gd name="connsiteX2" fmla="*/ 789588 w 1338344"/>
                <a:gd name="connsiteY2" fmla="*/ 562614 h 668084"/>
                <a:gd name="connsiteX3" fmla="*/ 1338344 w 1338344"/>
                <a:gd name="connsiteY3" fmla="*/ 668084 h 668084"/>
              </a:gdLst>
              <a:ahLst/>
              <a:cxnLst>
                <a:cxn ang="0">
                  <a:pos x="connsiteX0" y="connsiteY0"/>
                </a:cxn>
                <a:cxn ang="0">
                  <a:pos x="connsiteX1" y="connsiteY1"/>
                </a:cxn>
                <a:cxn ang="0">
                  <a:pos x="connsiteX2" y="connsiteY2"/>
                </a:cxn>
                <a:cxn ang="0">
                  <a:pos x="connsiteX3" y="connsiteY3"/>
                </a:cxn>
              </a:cxnLst>
              <a:rect l="l" t="t" r="r" b="b"/>
              <a:pathLst>
                <a:path w="1338344" h="668084">
                  <a:moveTo>
                    <a:pt x="0" y="209"/>
                  </a:moveTo>
                  <a:cubicBezTo>
                    <a:pt x="142240" y="-5880"/>
                    <a:pt x="169443" y="121688"/>
                    <a:pt x="256796" y="226511"/>
                  </a:cubicBezTo>
                  <a:cubicBezTo>
                    <a:pt x="344149" y="331334"/>
                    <a:pt x="609330" y="489019"/>
                    <a:pt x="789588" y="562614"/>
                  </a:cubicBezTo>
                  <a:cubicBezTo>
                    <a:pt x="969846" y="636209"/>
                    <a:pt x="1117470" y="648039"/>
                    <a:pt x="1338344" y="668084"/>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82" name="Forme libre 7181"/>
            <p:cNvSpPr/>
            <p:nvPr/>
          </p:nvSpPr>
          <p:spPr>
            <a:xfrm>
              <a:off x="7109706" y="4630647"/>
              <a:ext cx="709890" cy="423042"/>
            </a:xfrm>
            <a:custGeom>
              <a:avLst/>
              <a:gdLst>
                <a:gd name="connsiteX0" fmla="*/ 5856 w 713779"/>
                <a:gd name="connsiteY0" fmla="*/ 422126 h 422126"/>
                <a:gd name="connsiteX1" fmla="*/ 103196 w 713779"/>
                <a:gd name="connsiteY1" fmla="*/ 68164 h 422126"/>
                <a:gd name="connsiteX2" fmla="*/ 713779 w 713779"/>
                <a:gd name="connsiteY2" fmla="*/ 322 h 422126"/>
                <a:gd name="connsiteX0" fmla="*/ 1855 w 709778"/>
                <a:gd name="connsiteY0" fmla="*/ 423530 h 423530"/>
                <a:gd name="connsiteX1" fmla="*/ 140491 w 709778"/>
                <a:gd name="connsiteY1" fmla="*/ 57770 h 423530"/>
                <a:gd name="connsiteX2" fmla="*/ 709778 w 709778"/>
                <a:gd name="connsiteY2" fmla="*/ 1726 h 423530"/>
                <a:gd name="connsiteX0" fmla="*/ 1967 w 709890"/>
                <a:gd name="connsiteY0" fmla="*/ 423042 h 423042"/>
                <a:gd name="connsiteX1" fmla="*/ 140603 w 709890"/>
                <a:gd name="connsiteY1" fmla="*/ 57282 h 423042"/>
                <a:gd name="connsiteX2" fmla="*/ 709890 w 709890"/>
                <a:gd name="connsiteY2" fmla="*/ 1238 h 423042"/>
              </a:gdLst>
              <a:ahLst/>
              <a:cxnLst>
                <a:cxn ang="0">
                  <a:pos x="connsiteX0" y="connsiteY0"/>
                </a:cxn>
                <a:cxn ang="0">
                  <a:pos x="connsiteX1" y="connsiteY1"/>
                </a:cxn>
                <a:cxn ang="0">
                  <a:pos x="connsiteX2" y="connsiteY2"/>
                </a:cxn>
              </a:cxnLst>
              <a:rect l="l" t="t" r="r" b="b"/>
              <a:pathLst>
                <a:path w="709890" h="423042">
                  <a:moveTo>
                    <a:pt x="1967" y="423042"/>
                  </a:moveTo>
                  <a:cubicBezTo>
                    <a:pt x="-8357" y="281211"/>
                    <a:pt x="19667" y="124633"/>
                    <a:pt x="140603" y="57282"/>
                  </a:cubicBezTo>
                  <a:cubicBezTo>
                    <a:pt x="261539" y="-10069"/>
                    <a:pt x="463592" y="8"/>
                    <a:pt x="709890" y="123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0" name="Connecteur droit 109"/>
            <p:cNvCxnSpPr/>
            <p:nvPr/>
          </p:nvCxnSpPr>
          <p:spPr>
            <a:xfrm>
              <a:off x="7239246" y="4718161"/>
              <a:ext cx="0" cy="36000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1" name="Connecteur droit 110"/>
            <p:cNvCxnSpPr/>
            <p:nvPr/>
          </p:nvCxnSpPr>
          <p:spPr>
            <a:xfrm>
              <a:off x="7775093" y="4840092"/>
              <a:ext cx="0" cy="25200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183" name="ZoneTexte 7182"/>
            <p:cNvSpPr txBox="1"/>
            <p:nvPr/>
          </p:nvSpPr>
          <p:spPr>
            <a:xfrm>
              <a:off x="7293971" y="4135467"/>
              <a:ext cx="295274" cy="276999"/>
            </a:xfrm>
            <a:prstGeom prst="rect">
              <a:avLst/>
            </a:prstGeom>
            <a:noFill/>
          </p:spPr>
          <p:txBody>
            <a:bodyPr wrap="none" rtlCol="0">
              <a:spAutoFit/>
            </a:bodyPr>
            <a:lstStyle/>
            <a:p>
              <a:r>
                <a:rPr lang="fr-FR" sz="1200" b="1" u="none" dirty="0" smtClean="0">
                  <a:solidFill>
                    <a:srgbClr val="0070C0"/>
                  </a:solidFill>
                </a:rPr>
                <a:t>B</a:t>
              </a:r>
              <a:endParaRPr lang="fr-FR" sz="1200" b="1" u="none" dirty="0">
                <a:solidFill>
                  <a:srgbClr val="0070C0"/>
                </a:solidFill>
              </a:endParaRPr>
            </a:p>
          </p:txBody>
        </p:sp>
        <p:sp>
          <p:nvSpPr>
            <p:cNvPr id="113" name="ZoneTexte 112"/>
            <p:cNvSpPr txBox="1"/>
            <p:nvPr/>
          </p:nvSpPr>
          <p:spPr>
            <a:xfrm>
              <a:off x="7103676" y="5083751"/>
              <a:ext cx="272832" cy="307777"/>
            </a:xfrm>
            <a:prstGeom prst="rect">
              <a:avLst/>
            </a:prstGeom>
            <a:noFill/>
          </p:spPr>
          <p:txBody>
            <a:bodyPr wrap="none" rtlCol="0">
              <a:spAutoFit/>
            </a:bodyPr>
            <a:lstStyle/>
            <a:p>
              <a:r>
                <a:rPr lang="fr-FR" b="1" i="1" u="none" dirty="0" smtClean="0">
                  <a:latin typeface="Symbol" panose="05050102010706020507" pitchFamily="18" charset="2"/>
                </a:rPr>
                <a:t>x</a:t>
              </a:r>
              <a:endParaRPr lang="fr-FR" b="1" i="1" u="none" dirty="0">
                <a:latin typeface="Symbol" panose="05050102010706020507" pitchFamily="18" charset="2"/>
              </a:endParaRPr>
            </a:p>
          </p:txBody>
        </p:sp>
        <p:sp>
          <p:nvSpPr>
            <p:cNvPr id="114" name="ZoneTexte 113"/>
            <p:cNvSpPr txBox="1"/>
            <p:nvPr/>
          </p:nvSpPr>
          <p:spPr>
            <a:xfrm>
              <a:off x="7640248" y="5083751"/>
              <a:ext cx="282450" cy="307777"/>
            </a:xfrm>
            <a:prstGeom prst="rect">
              <a:avLst/>
            </a:prstGeom>
            <a:noFill/>
          </p:spPr>
          <p:txBody>
            <a:bodyPr wrap="none" rtlCol="0">
              <a:spAutoFit/>
            </a:bodyPr>
            <a:lstStyle/>
            <a:p>
              <a:r>
                <a:rPr lang="fr-FR" b="1" i="1" u="none" dirty="0" smtClean="0">
                  <a:latin typeface="Symbol" panose="05050102010706020507" pitchFamily="18" charset="2"/>
                </a:rPr>
                <a:t>l</a:t>
              </a:r>
              <a:endParaRPr lang="fr-FR" b="1" i="1" u="none" dirty="0">
                <a:latin typeface="Symbol" panose="05050102010706020507" pitchFamily="18" charset="2"/>
              </a:endParaRPr>
            </a:p>
          </p:txBody>
        </p:sp>
        <p:sp>
          <p:nvSpPr>
            <p:cNvPr id="115" name="ZoneTexte 114"/>
            <p:cNvSpPr txBox="1"/>
            <p:nvPr/>
          </p:nvSpPr>
          <p:spPr>
            <a:xfrm>
              <a:off x="7928831" y="4420561"/>
              <a:ext cx="1178528" cy="446276"/>
            </a:xfrm>
            <a:prstGeom prst="rect">
              <a:avLst/>
            </a:prstGeom>
            <a:noFill/>
          </p:spPr>
          <p:txBody>
            <a:bodyPr wrap="none" rtlCol="0">
              <a:spAutoFit/>
            </a:bodyPr>
            <a:lstStyle/>
            <a:p>
              <a:r>
                <a:rPr lang="fr-FR" b="1" i="1" u="none" dirty="0" smtClean="0">
                  <a:solidFill>
                    <a:srgbClr val="FF0000"/>
                  </a:solidFill>
                  <a:latin typeface="Symbol" panose="05050102010706020507" pitchFamily="18" charset="2"/>
                </a:rPr>
                <a:t>Y </a:t>
              </a:r>
            </a:p>
            <a:p>
              <a:r>
                <a:rPr lang="fr-FR" sz="900" i="1" u="none" dirty="0" smtClean="0">
                  <a:solidFill>
                    <a:srgbClr val="FF0000"/>
                  </a:solidFill>
                  <a:latin typeface="+mn-lt"/>
                </a:rPr>
                <a:t>(paramètre d’ordre)</a:t>
              </a:r>
              <a:endParaRPr lang="fr-FR" sz="900" i="1" u="none" dirty="0">
                <a:solidFill>
                  <a:srgbClr val="FF0000"/>
                </a:solidFill>
                <a:latin typeface="+mn-lt"/>
              </a:endParaRPr>
            </a:p>
          </p:txBody>
        </p:sp>
        <p:sp>
          <p:nvSpPr>
            <p:cNvPr id="78" name="ZoneTexte 77"/>
            <p:cNvSpPr txBox="1"/>
            <p:nvPr/>
          </p:nvSpPr>
          <p:spPr>
            <a:xfrm>
              <a:off x="8376870" y="5083751"/>
              <a:ext cx="255198" cy="307777"/>
            </a:xfrm>
            <a:prstGeom prst="rect">
              <a:avLst/>
            </a:prstGeom>
            <a:noFill/>
          </p:spPr>
          <p:txBody>
            <a:bodyPr wrap="none" rtlCol="0">
              <a:spAutoFit/>
            </a:bodyPr>
            <a:lstStyle/>
            <a:p>
              <a:r>
                <a:rPr lang="fr-FR" b="1" i="1" u="none" dirty="0" smtClean="0">
                  <a:latin typeface="+mn-lt"/>
                </a:rPr>
                <a:t>r</a:t>
              </a:r>
              <a:endParaRPr lang="fr-FR" b="1" i="1" u="none" dirty="0">
                <a:latin typeface="+mn-lt"/>
              </a:endParaRPr>
            </a:p>
          </p:txBody>
        </p:sp>
      </p:grpSp>
      <p:sp>
        <p:nvSpPr>
          <p:cNvPr id="7190" name="Rectangle 7189"/>
          <p:cNvSpPr/>
          <p:nvPr/>
        </p:nvSpPr>
        <p:spPr>
          <a:xfrm>
            <a:off x="5179601" y="5173807"/>
            <a:ext cx="4157894" cy="513346"/>
          </a:xfrm>
          <a:prstGeom prst="rect">
            <a:avLst/>
          </a:prstGeom>
        </p:spPr>
        <p:txBody>
          <a:bodyPr wrap="square">
            <a:spAutoFit/>
          </a:bodyPr>
          <a:lstStyle/>
          <a:p>
            <a:pPr marL="552450" lvl="2" indent="-238125" eaLnBrk="0" hangingPunct="0">
              <a:lnSpc>
                <a:spcPct val="114000"/>
              </a:lnSpc>
              <a:buClr>
                <a:srgbClr val="666666"/>
              </a:buClr>
              <a:buSzPct val="36000"/>
              <a:buBlip>
                <a:blip r:embed="rId7"/>
              </a:buBlip>
            </a:pPr>
            <a:r>
              <a:rPr lang="fr-FR" sz="1200" u="none" dirty="0" err="1" smtClean="0">
                <a:solidFill>
                  <a:prstClr val="black"/>
                </a:solidFill>
                <a:latin typeface="+mn-lt"/>
              </a:rPr>
              <a:t>Each</a:t>
            </a:r>
            <a:r>
              <a:rPr lang="fr-FR" sz="1200" u="none" dirty="0" smtClean="0">
                <a:solidFill>
                  <a:prstClr val="black"/>
                </a:solidFill>
                <a:latin typeface="+mn-lt"/>
              </a:rPr>
              <a:t> </a:t>
            </a:r>
            <a:r>
              <a:rPr lang="fr-FR" sz="1200" u="none" dirty="0" err="1" smtClean="0">
                <a:solidFill>
                  <a:prstClr val="black"/>
                </a:solidFill>
                <a:latin typeface="+mn-lt"/>
              </a:rPr>
              <a:t>votex</a:t>
            </a:r>
            <a:r>
              <a:rPr lang="fr-FR" sz="1200" u="none" dirty="0" smtClean="0">
                <a:solidFill>
                  <a:prstClr val="black"/>
                </a:solidFill>
                <a:latin typeface="+mn-lt"/>
              </a:rPr>
              <a:t> </a:t>
            </a:r>
            <a:r>
              <a:rPr lang="fr-FR" sz="1200" u="none" dirty="0" err="1" smtClean="0">
                <a:solidFill>
                  <a:prstClr val="black"/>
                </a:solidFill>
                <a:latin typeface="+mn-lt"/>
              </a:rPr>
              <a:t>contains</a:t>
            </a:r>
            <a:r>
              <a:rPr lang="fr-FR" sz="1200" u="none" dirty="0" smtClean="0">
                <a:solidFill>
                  <a:prstClr val="black"/>
                </a:solidFill>
                <a:latin typeface="+mn-lt"/>
              </a:rPr>
              <a:t> 1</a:t>
            </a:r>
            <a:r>
              <a:rPr lang="fr-FR" sz="1200" u="none" dirty="0">
                <a:solidFill>
                  <a:prstClr val="black"/>
                </a:solidFill>
                <a:latin typeface="+mn-lt"/>
              </a:rPr>
              <a:t>! </a:t>
            </a:r>
            <a:r>
              <a:rPr lang="fr-FR" sz="1200" u="none" dirty="0" smtClean="0">
                <a:solidFill>
                  <a:prstClr val="black"/>
                </a:solidFill>
                <a:latin typeface="+mn-lt"/>
              </a:rPr>
              <a:t>Quantum of flux  </a:t>
            </a:r>
            <a:r>
              <a:rPr lang="fr-FR" sz="1200" u="none" dirty="0" smtClean="0">
                <a:solidFill>
                  <a:prstClr val="black"/>
                </a:solidFill>
                <a:latin typeface="Symbol" panose="05050102010706020507" pitchFamily="18" charset="2"/>
              </a:rPr>
              <a:t>F</a:t>
            </a:r>
            <a:r>
              <a:rPr lang="fr-FR" sz="1200" u="none" baseline="-25000" dirty="0" smtClean="0">
                <a:solidFill>
                  <a:prstClr val="black"/>
                </a:solidFill>
                <a:latin typeface="+mn-lt"/>
              </a:rPr>
              <a:t>0</a:t>
            </a:r>
            <a:endParaRPr lang="fr-FR" sz="1200" u="none" baseline="-25000" dirty="0">
              <a:solidFill>
                <a:prstClr val="black"/>
              </a:solidFill>
              <a:latin typeface="+mn-lt"/>
            </a:endParaRPr>
          </a:p>
          <a:p>
            <a:pPr marL="552450" lvl="2" indent="-238125" eaLnBrk="0" hangingPunct="0">
              <a:lnSpc>
                <a:spcPct val="114000"/>
              </a:lnSpc>
              <a:buClr>
                <a:srgbClr val="666666"/>
              </a:buClr>
              <a:buSzPct val="36000"/>
              <a:buBlip>
                <a:blip r:embed="rId7"/>
              </a:buBlip>
            </a:pPr>
            <a:r>
              <a:rPr lang="fr-FR" sz="1200" u="none" dirty="0" err="1" smtClean="0">
                <a:solidFill>
                  <a:prstClr val="black"/>
                </a:solidFill>
                <a:latin typeface="+mn-lt"/>
              </a:rPr>
              <a:t>Screning</a:t>
            </a:r>
            <a:r>
              <a:rPr lang="fr-FR" sz="1200" u="none" dirty="0" smtClean="0">
                <a:solidFill>
                  <a:prstClr val="black"/>
                </a:solidFill>
                <a:latin typeface="+mn-lt"/>
              </a:rPr>
              <a:t> </a:t>
            </a:r>
            <a:r>
              <a:rPr lang="fr-FR" sz="1200" u="none" dirty="0" err="1" smtClean="0">
                <a:solidFill>
                  <a:prstClr val="black"/>
                </a:solidFill>
                <a:latin typeface="+mn-lt"/>
              </a:rPr>
              <a:t>currents</a:t>
            </a:r>
            <a:r>
              <a:rPr lang="fr-FR" sz="1200" u="none" dirty="0" smtClean="0">
                <a:solidFill>
                  <a:prstClr val="black"/>
                </a:solidFill>
                <a:latin typeface="+mn-lt"/>
              </a:rPr>
              <a:t> </a:t>
            </a:r>
            <a:r>
              <a:rPr lang="fr-FR" sz="1200" u="none" dirty="0" err="1" smtClean="0">
                <a:solidFill>
                  <a:prstClr val="black"/>
                </a:solidFill>
                <a:latin typeface="+mn-lt"/>
              </a:rPr>
              <a:t>extend</a:t>
            </a:r>
            <a:r>
              <a:rPr lang="fr-FR" sz="1200" u="none" dirty="0" smtClean="0">
                <a:solidFill>
                  <a:prstClr val="black"/>
                </a:solidFill>
                <a:latin typeface="+mn-lt"/>
              </a:rPr>
              <a:t> over r ~ </a:t>
            </a:r>
            <a:r>
              <a:rPr lang="fr-FR" sz="1200" u="none" dirty="0" smtClean="0">
                <a:solidFill>
                  <a:prstClr val="black"/>
                </a:solidFill>
                <a:latin typeface="Symbol" panose="05050102010706020507" pitchFamily="18" charset="2"/>
              </a:rPr>
              <a:t> l</a:t>
            </a:r>
            <a:endParaRPr lang="fr-FR" sz="1200" u="none" dirty="0">
              <a:solidFill>
                <a:prstClr val="black"/>
              </a:solidFill>
              <a:latin typeface="Symbol" panose="05050102010706020507" pitchFamily="18" charset="2"/>
            </a:endParaRPr>
          </a:p>
        </p:txBody>
      </p:sp>
      <p:sp>
        <p:nvSpPr>
          <p:cNvPr id="7193" name="Rectangle 7192"/>
          <p:cNvSpPr/>
          <p:nvPr/>
        </p:nvSpPr>
        <p:spPr>
          <a:xfrm>
            <a:off x="5572503" y="6000294"/>
            <a:ext cx="3456384" cy="276999"/>
          </a:xfrm>
          <a:prstGeom prst="rect">
            <a:avLst/>
          </a:prstGeom>
        </p:spPr>
        <p:txBody>
          <a:bodyPr wrap="square">
            <a:spAutoFit/>
          </a:bodyPr>
          <a:lstStyle/>
          <a:p>
            <a:pPr marL="0" lvl="2"/>
            <a:r>
              <a:rPr lang="fr-FR" sz="1200" b="1" u="none" dirty="0" smtClean="0">
                <a:solidFill>
                  <a:schemeClr val="tx1">
                    <a:lumMod val="65000"/>
                    <a:lumOff val="35000"/>
                  </a:schemeClr>
                </a:solidFill>
                <a:latin typeface="Symbol" panose="05050102010706020507" pitchFamily="18" charset="2"/>
              </a:rPr>
              <a:t>F</a:t>
            </a:r>
            <a:r>
              <a:rPr lang="fr-FR" sz="1200" b="1" u="none" baseline="-25000" dirty="0" smtClean="0">
                <a:solidFill>
                  <a:schemeClr val="tx1">
                    <a:lumMod val="65000"/>
                    <a:lumOff val="35000"/>
                  </a:schemeClr>
                </a:solidFill>
                <a:latin typeface="Calibri" pitchFamily="34" charset="0"/>
              </a:rPr>
              <a:t>0</a:t>
            </a:r>
            <a:r>
              <a:rPr lang="fr-FR" sz="1200" b="1" u="none" dirty="0" smtClean="0">
                <a:solidFill>
                  <a:schemeClr val="tx1">
                    <a:lumMod val="65000"/>
                    <a:lumOff val="35000"/>
                  </a:schemeClr>
                </a:solidFill>
                <a:latin typeface="Calibri" pitchFamily="34" charset="0"/>
              </a:rPr>
              <a:t> </a:t>
            </a:r>
            <a:r>
              <a:rPr lang="fr-FR" sz="1200" b="1" u="none" dirty="0" smtClean="0">
                <a:solidFill>
                  <a:schemeClr val="tx1">
                    <a:lumMod val="65000"/>
                    <a:lumOff val="35000"/>
                  </a:schemeClr>
                </a:solidFill>
              </a:rPr>
              <a:t>= h</a:t>
            </a:r>
            <a:r>
              <a:rPr lang="fr-FR" sz="1200" b="1" u="none" dirty="0">
                <a:solidFill>
                  <a:schemeClr val="tx1">
                    <a:lumMod val="65000"/>
                    <a:lumOff val="35000"/>
                  </a:schemeClr>
                </a:solidFill>
              </a:rPr>
              <a:t>/(2e) </a:t>
            </a:r>
            <a:r>
              <a:rPr lang="fr-FR" sz="1200" b="1" u="none" dirty="0" smtClean="0">
                <a:solidFill>
                  <a:schemeClr val="tx1">
                    <a:lumMod val="65000"/>
                    <a:lumOff val="35000"/>
                  </a:schemeClr>
                </a:solidFill>
              </a:rPr>
              <a:t>= 2,06783376 </a:t>
            </a:r>
            <a:r>
              <a:rPr lang="fr-FR" sz="1200" b="1" u="none" dirty="0">
                <a:solidFill>
                  <a:schemeClr val="tx1">
                    <a:lumMod val="65000"/>
                    <a:lumOff val="35000"/>
                  </a:schemeClr>
                </a:solidFill>
              </a:rPr>
              <a:t>× 10</a:t>
            </a:r>
            <a:r>
              <a:rPr lang="fr-FR" sz="1200" b="1" u="none" baseline="30000" dirty="0">
                <a:solidFill>
                  <a:schemeClr val="tx1">
                    <a:lumMod val="65000"/>
                    <a:lumOff val="35000"/>
                  </a:schemeClr>
                </a:solidFill>
              </a:rPr>
              <a:t>-15</a:t>
            </a:r>
            <a:r>
              <a:rPr lang="fr-FR" sz="1200" b="1" u="none" dirty="0">
                <a:solidFill>
                  <a:schemeClr val="tx1">
                    <a:lumMod val="65000"/>
                    <a:lumOff val="35000"/>
                  </a:schemeClr>
                </a:solidFill>
              </a:rPr>
              <a:t> </a:t>
            </a:r>
            <a:r>
              <a:rPr lang="fr-FR" sz="1200" b="1" u="none" dirty="0" smtClean="0">
                <a:solidFill>
                  <a:schemeClr val="tx1">
                    <a:lumMod val="65000"/>
                    <a:lumOff val="35000"/>
                  </a:schemeClr>
                </a:solidFill>
              </a:rPr>
              <a:t>Weber </a:t>
            </a:r>
            <a:r>
              <a:rPr lang="fr-FR" sz="1200" b="1" u="none" dirty="0">
                <a:solidFill>
                  <a:schemeClr val="tx1">
                    <a:lumMod val="65000"/>
                    <a:lumOff val="35000"/>
                  </a:schemeClr>
                </a:solidFill>
              </a:rPr>
              <a:t>(T/m</a:t>
            </a:r>
            <a:r>
              <a:rPr lang="fr-FR" sz="1200" b="1" u="none" baseline="30000" dirty="0">
                <a:solidFill>
                  <a:schemeClr val="tx1">
                    <a:lumMod val="65000"/>
                    <a:lumOff val="35000"/>
                  </a:schemeClr>
                </a:solidFill>
              </a:rPr>
              <a:t>2</a:t>
            </a:r>
            <a:r>
              <a:rPr lang="fr-FR" sz="1200" b="1" u="none" dirty="0">
                <a:solidFill>
                  <a:schemeClr val="tx1">
                    <a:lumMod val="65000"/>
                    <a:lumOff val="35000"/>
                  </a:schemeClr>
                </a:solidFill>
              </a:rPr>
              <a:t>)</a:t>
            </a:r>
          </a:p>
        </p:txBody>
      </p:sp>
      <p:sp>
        <p:nvSpPr>
          <p:cNvPr id="5" name="ZoneTexte 4"/>
          <p:cNvSpPr txBox="1"/>
          <p:nvPr/>
        </p:nvSpPr>
        <p:spPr>
          <a:xfrm>
            <a:off x="336922" y="5920933"/>
            <a:ext cx="4738234" cy="646331"/>
          </a:xfrm>
          <a:prstGeom prst="rect">
            <a:avLst/>
          </a:prstGeom>
          <a:noFill/>
          <a:ln>
            <a:solidFill>
              <a:schemeClr val="accent1"/>
            </a:solidFill>
          </a:ln>
        </p:spPr>
        <p:txBody>
          <a:bodyPr wrap="square" rtlCol="0">
            <a:spAutoFit/>
          </a:bodyPr>
          <a:lstStyle/>
          <a:p>
            <a:pPr algn="just"/>
            <a:r>
              <a:rPr lang="fr-FR" sz="1200" b="1" u="none" dirty="0" smtClean="0"/>
              <a:t>NB : do not confuse </a:t>
            </a:r>
            <a:r>
              <a:rPr lang="fr-FR" sz="1200" b="1" i="1" dirty="0" err="1" smtClean="0"/>
              <a:t>intermediary</a:t>
            </a:r>
            <a:r>
              <a:rPr lang="fr-FR" sz="1200" b="1" i="1" dirty="0" smtClean="0"/>
              <a:t> state</a:t>
            </a:r>
            <a:r>
              <a:rPr lang="fr-FR" sz="1200" b="1" u="none" dirty="0" smtClean="0"/>
              <a:t> (type I SC, coexistence of normal zone and SC zones, WITHOUT vortex, if H </a:t>
            </a:r>
            <a:r>
              <a:rPr lang="fr-FR" sz="1200" b="1" u="none" dirty="0" err="1" smtClean="0"/>
              <a:t>is</a:t>
            </a:r>
            <a:r>
              <a:rPr lang="fr-FR" sz="1200" b="1" u="none" dirty="0" smtClean="0"/>
              <a:t> non </a:t>
            </a:r>
            <a:r>
              <a:rPr lang="fr-FR" sz="1200" b="1" u="none" dirty="0" err="1" smtClean="0"/>
              <a:t>uniform</a:t>
            </a:r>
            <a:r>
              <a:rPr lang="fr-FR" sz="1200" b="1" u="none" dirty="0" smtClean="0"/>
              <a:t>) </a:t>
            </a:r>
            <a:r>
              <a:rPr lang="fr-FR" sz="1200" b="1" u="none" dirty="0" err="1" smtClean="0"/>
              <a:t>with</a:t>
            </a:r>
            <a:r>
              <a:rPr lang="fr-FR" sz="1200" b="1" u="none" dirty="0" smtClean="0"/>
              <a:t> mixed state (vortex state, for type II SC)</a:t>
            </a:r>
          </a:p>
        </p:txBody>
      </p:sp>
      <p:grpSp>
        <p:nvGrpSpPr>
          <p:cNvPr id="7" name="Groupe 6"/>
          <p:cNvGrpSpPr/>
          <p:nvPr/>
        </p:nvGrpSpPr>
        <p:grpSpPr>
          <a:xfrm>
            <a:off x="3431088" y="3894622"/>
            <a:ext cx="89594" cy="720080"/>
            <a:chOff x="3108782" y="3883145"/>
            <a:chExt cx="89594" cy="720080"/>
          </a:xfrm>
        </p:grpSpPr>
        <p:sp>
          <p:nvSpPr>
            <p:cNvPr id="101" name="Ellipse 100"/>
            <p:cNvSpPr/>
            <p:nvPr/>
          </p:nvSpPr>
          <p:spPr>
            <a:xfrm>
              <a:off x="3108782" y="3883145"/>
              <a:ext cx="89594" cy="720080"/>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5" name="Connecteur droit avec flèche 104"/>
            <p:cNvCxnSpPr/>
            <p:nvPr/>
          </p:nvCxnSpPr>
          <p:spPr>
            <a:xfrm flipV="1">
              <a:off x="3198376" y="4190758"/>
              <a:ext cx="0" cy="72008"/>
            </a:xfrm>
            <a:prstGeom prst="straightConnector1">
              <a:avLst/>
            </a:prstGeom>
            <a:ln w="190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 name="Espace réservé du pied de page 5"/>
          <p:cNvSpPr>
            <a:spLocks noGrp="1"/>
          </p:cNvSpPr>
          <p:nvPr>
            <p:ph type="ftr" sz="quarter" idx="14"/>
          </p:nvPr>
        </p:nvSpPr>
        <p:spPr/>
        <p:txBody>
          <a:bodyPr/>
          <a:lstStyle/>
          <a:p>
            <a:r>
              <a:rPr lang="fr-FR" smtClean="0"/>
              <a:t>JUAS 2025 - C.Z. Antoine- Superconductivity in accelerators- Magnet vs RF cavities-part I</a:t>
            </a:r>
            <a:endParaRPr lang="fr-FR" dirty="0"/>
          </a:p>
        </p:txBody>
      </p:sp>
      <p:sp>
        <p:nvSpPr>
          <p:cNvPr id="8" name="Espace réservé du numéro de diapositive 7"/>
          <p:cNvSpPr>
            <a:spLocks noGrp="1"/>
          </p:cNvSpPr>
          <p:nvPr>
            <p:ph type="sldNum" sz="quarter" idx="11"/>
          </p:nvPr>
        </p:nvSpPr>
        <p:spPr/>
        <p:txBody>
          <a:bodyPr/>
          <a:lstStyle/>
          <a:p>
            <a:r>
              <a:rPr lang="fr-FR" smtClean="0"/>
              <a:t>|  PAGE </a:t>
            </a:r>
            <a:fld id="{AEFB9B6D-867A-40B8-ACB0-35CC9F272C9C}" type="slidenum">
              <a:rPr lang="fr-FR" smtClean="0"/>
              <a:pPr/>
              <a:t>12</a:t>
            </a:fld>
            <a:endParaRPr lang="fr-FR" dirty="0"/>
          </a:p>
        </p:txBody>
      </p:sp>
    </p:spTree>
    <p:extLst>
      <p:ext uri="{BB962C8B-B14F-4D97-AF65-F5344CB8AC3E}">
        <p14:creationId xmlns:p14="http://schemas.microsoft.com/office/powerpoint/2010/main" val="68209973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re 25"/>
          <p:cNvSpPr>
            <a:spLocks noGrp="1"/>
          </p:cNvSpPr>
          <p:nvPr>
            <p:ph type="title"/>
          </p:nvPr>
        </p:nvSpPr>
        <p:spPr>
          <a:xfrm>
            <a:off x="1043608" y="22935"/>
            <a:ext cx="7236464" cy="908720"/>
          </a:xfrm>
        </p:spPr>
        <p:txBody>
          <a:bodyPr/>
          <a:lstStyle/>
          <a:p>
            <a:r>
              <a:rPr lang="en-US" dirty="0"/>
              <a:t>A complex phase </a:t>
            </a:r>
            <a:r>
              <a:rPr lang="en-US" dirty="0" smtClean="0"/>
              <a:t>diagram</a:t>
            </a:r>
            <a:endParaRPr lang="en-US" noProof="0" dirty="0"/>
          </a:p>
        </p:txBody>
      </p:sp>
      <p:sp>
        <p:nvSpPr>
          <p:cNvPr id="8" name="Espace réservé du contenu 7"/>
          <p:cNvSpPr>
            <a:spLocks noGrp="1"/>
          </p:cNvSpPr>
          <p:nvPr>
            <p:ph sz="quarter" idx="12"/>
          </p:nvPr>
        </p:nvSpPr>
        <p:spPr>
          <a:xfrm>
            <a:off x="323528" y="1079743"/>
            <a:ext cx="4536504" cy="4809365"/>
          </a:xfrm>
        </p:spPr>
        <p:txBody>
          <a:bodyPr>
            <a:normAutofit/>
          </a:bodyPr>
          <a:lstStyle/>
          <a:p>
            <a:pPr algn="just">
              <a:lnSpc>
                <a:spcPct val="150000"/>
              </a:lnSpc>
            </a:pPr>
            <a:r>
              <a:rPr lang="en-US" dirty="0" smtClean="0"/>
              <a:t>Applications…   </a:t>
            </a:r>
          </a:p>
          <a:p>
            <a:pPr lvl="1" algn="just">
              <a:lnSpc>
                <a:spcPct val="150000"/>
              </a:lnSpc>
              <a:spcAft>
                <a:spcPts val="600"/>
              </a:spcAft>
              <a:buClr>
                <a:srgbClr val="666666"/>
              </a:buClr>
            </a:pPr>
            <a:r>
              <a:rPr lang="en-US" sz="1800" b="1" dirty="0" smtClean="0">
                <a:solidFill>
                  <a:prstClr val="black"/>
                </a:solidFill>
                <a:sym typeface="Symbol"/>
              </a:rPr>
              <a:t>Type  </a:t>
            </a:r>
            <a:r>
              <a:rPr lang="en-US" sz="1800" b="1" dirty="0">
                <a:solidFill>
                  <a:prstClr val="black"/>
                </a:solidFill>
                <a:sym typeface="Symbol"/>
              </a:rPr>
              <a:t>II SC : 3 main Phases </a:t>
            </a:r>
            <a:r>
              <a:rPr lang="en-US" sz="1800" b="1" dirty="0">
                <a:solidFill>
                  <a:prstClr val="black"/>
                </a:solidFill>
              </a:rPr>
              <a:t> </a:t>
            </a:r>
          </a:p>
          <a:p>
            <a:pPr marL="552450" lvl="2" indent="-238125">
              <a:lnSpc>
                <a:spcPct val="150000"/>
              </a:lnSpc>
              <a:buClr>
                <a:srgbClr val="666666"/>
              </a:buClr>
              <a:buBlip>
                <a:blip r:embed="rId3"/>
              </a:buBlip>
            </a:pPr>
            <a:r>
              <a:rPr lang="en-US" dirty="0" smtClean="0"/>
              <a:t>Meissner  state (SC, B=0 )</a:t>
            </a:r>
          </a:p>
          <a:p>
            <a:pPr marL="552450" lvl="2" indent="-238125">
              <a:lnSpc>
                <a:spcPct val="150000"/>
              </a:lnSpc>
              <a:buClr>
                <a:srgbClr val="666666"/>
              </a:buClr>
              <a:buBlip>
                <a:blip r:embed="rId3"/>
              </a:buBlip>
            </a:pPr>
            <a:r>
              <a:rPr lang="en-US" dirty="0" smtClean="0"/>
              <a:t>Mixed state (SC + vortices (B≠0) )</a:t>
            </a:r>
          </a:p>
          <a:p>
            <a:pPr marL="552450" lvl="2" indent="-238125">
              <a:lnSpc>
                <a:spcPct val="150000"/>
              </a:lnSpc>
              <a:buClr>
                <a:srgbClr val="666666"/>
              </a:buClr>
              <a:buBlip>
                <a:blip r:embed="rId3"/>
              </a:buBlip>
            </a:pPr>
            <a:r>
              <a:rPr lang="en-US" dirty="0" smtClean="0"/>
              <a:t>Normal conducting State</a:t>
            </a:r>
          </a:p>
          <a:p>
            <a:pPr marL="314325" lvl="2">
              <a:lnSpc>
                <a:spcPct val="150000"/>
              </a:lnSpc>
              <a:buClr>
                <a:srgbClr val="666666"/>
              </a:buClr>
            </a:pPr>
            <a:endParaRPr lang="en-US" sz="800" dirty="0" smtClean="0"/>
          </a:p>
          <a:p>
            <a:pPr marL="552450" lvl="2" indent="-238125">
              <a:lnSpc>
                <a:spcPct val="150000"/>
              </a:lnSpc>
              <a:buClr>
                <a:srgbClr val="666666"/>
              </a:buClr>
              <a:buBlip>
                <a:blip r:embed="rId3"/>
              </a:buBlip>
            </a:pPr>
            <a:endParaRPr lang="en-US" dirty="0" smtClean="0"/>
          </a:p>
          <a:p>
            <a:pPr marL="314325" lvl="2">
              <a:lnSpc>
                <a:spcPct val="150000"/>
              </a:lnSpc>
              <a:buClr>
                <a:srgbClr val="666666"/>
              </a:buClr>
            </a:pPr>
            <a:endParaRPr lang="en-US" sz="1200" dirty="0"/>
          </a:p>
        </p:txBody>
      </p:sp>
      <p:sp>
        <p:nvSpPr>
          <p:cNvPr id="2" name="Rectangle 1"/>
          <p:cNvSpPr/>
          <p:nvPr/>
        </p:nvSpPr>
        <p:spPr>
          <a:xfrm>
            <a:off x="4912376" y="2689256"/>
            <a:ext cx="216024"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pied de page 4"/>
          <p:cNvSpPr>
            <a:spLocks noGrp="1"/>
          </p:cNvSpPr>
          <p:nvPr>
            <p:ph type="ftr" sz="quarter" idx="14"/>
          </p:nvPr>
        </p:nvSpPr>
        <p:spPr/>
        <p:txBody>
          <a:bodyPr/>
          <a:lstStyle/>
          <a:p>
            <a:r>
              <a:rPr lang="fr-FR" smtClean="0"/>
              <a:t>JUAS 2025 - C.Z. Antoine- Superconductivity in accelerators- Magnet vs RF cavities-part I</a:t>
            </a:r>
            <a:endParaRPr lang="fr-FR" dirty="0"/>
          </a:p>
        </p:txBody>
      </p:sp>
      <p:sp>
        <p:nvSpPr>
          <p:cNvPr id="7" name="Espace réservé du numéro de diapositive 6"/>
          <p:cNvSpPr>
            <a:spLocks noGrp="1"/>
          </p:cNvSpPr>
          <p:nvPr>
            <p:ph type="sldNum" sz="quarter" idx="11"/>
          </p:nvPr>
        </p:nvSpPr>
        <p:spPr/>
        <p:txBody>
          <a:bodyPr/>
          <a:lstStyle/>
          <a:p>
            <a:r>
              <a:rPr lang="fr-FR" smtClean="0"/>
              <a:t>|  PAGE </a:t>
            </a:r>
            <a:fld id="{AEFB9B6D-867A-40B8-ACB0-35CC9F272C9C}" type="slidenum">
              <a:rPr lang="fr-FR" smtClean="0"/>
              <a:pPr/>
              <a:t>13</a:t>
            </a:fld>
            <a:endParaRPr lang="fr-FR" dirty="0"/>
          </a:p>
        </p:txBody>
      </p:sp>
      <p:pic>
        <p:nvPicPr>
          <p:cNvPr id="9" name="Image 8"/>
          <p:cNvPicPr>
            <a:picLocks noChangeAspect="1"/>
          </p:cNvPicPr>
          <p:nvPr/>
        </p:nvPicPr>
        <p:blipFill>
          <a:blip r:embed="rId4"/>
          <a:stretch>
            <a:fillRect/>
          </a:stretch>
        </p:blipFill>
        <p:spPr>
          <a:xfrm>
            <a:off x="3923928" y="1556792"/>
            <a:ext cx="4905345" cy="2992821"/>
          </a:xfrm>
          <a:prstGeom prst="rect">
            <a:avLst/>
          </a:prstGeom>
        </p:spPr>
      </p:pic>
      <p:sp>
        <p:nvSpPr>
          <p:cNvPr id="11" name="Rectangle 10"/>
          <p:cNvSpPr/>
          <p:nvPr/>
        </p:nvSpPr>
        <p:spPr>
          <a:xfrm>
            <a:off x="251520" y="3483759"/>
            <a:ext cx="8928992" cy="2781146"/>
          </a:xfrm>
          <a:prstGeom prst="rect">
            <a:avLst/>
          </a:prstGeom>
        </p:spPr>
        <p:txBody>
          <a:bodyPr wrap="square">
            <a:spAutoFit/>
          </a:bodyPr>
          <a:lstStyle/>
          <a:p>
            <a:pPr marL="360363" lvl="1" indent="-360363" algn="just" fontAlgn="auto">
              <a:lnSpc>
                <a:spcPct val="150000"/>
              </a:lnSpc>
              <a:spcBef>
                <a:spcPts val="0"/>
              </a:spcBef>
              <a:spcAft>
                <a:spcPts val="0"/>
              </a:spcAft>
              <a:buSzPct val="90000"/>
              <a:buBlip>
                <a:blip r:embed="rId5"/>
              </a:buBlip>
            </a:pPr>
            <a:r>
              <a:rPr lang="en-US" sz="1800" b="1" u="none" dirty="0">
                <a:solidFill>
                  <a:prstClr val="black"/>
                </a:solidFill>
                <a:latin typeface="Arial"/>
                <a:cs typeface="+mn-cs"/>
                <a:sym typeface="Symbol"/>
              </a:rPr>
              <a:t> thousands of SC</a:t>
            </a:r>
            <a:endParaRPr lang="en-US" sz="1800" b="1" u="none" dirty="0">
              <a:solidFill>
                <a:srgbClr val="666666"/>
              </a:solidFill>
              <a:latin typeface="Arial"/>
              <a:cs typeface="+mn-cs"/>
            </a:endParaRPr>
          </a:p>
          <a:p>
            <a:pPr marL="360363" lvl="1" indent="-360363" algn="just" fontAlgn="auto">
              <a:lnSpc>
                <a:spcPct val="150000"/>
              </a:lnSpc>
              <a:spcBef>
                <a:spcPts val="0"/>
              </a:spcBef>
              <a:spcAft>
                <a:spcPts val="0"/>
              </a:spcAft>
              <a:buSzPct val="90000"/>
              <a:buBlip>
                <a:blip r:embed="rId5"/>
              </a:buBlip>
            </a:pPr>
            <a:r>
              <a:rPr lang="en-US" sz="1800" b="1" u="none" dirty="0">
                <a:solidFill>
                  <a:prstClr val="black"/>
                </a:solidFill>
                <a:latin typeface="Arial"/>
                <a:cs typeface="+mn-cs"/>
              </a:rPr>
              <a:t>In practice:</a:t>
            </a:r>
          </a:p>
          <a:p>
            <a:pPr marL="533400" lvl="3" indent="-295275" algn="just" eaLnBrk="0" fontAlgn="auto" hangingPunct="0">
              <a:lnSpc>
                <a:spcPct val="150000"/>
              </a:lnSpc>
              <a:spcBef>
                <a:spcPts val="0"/>
              </a:spcBef>
              <a:spcAft>
                <a:spcPts val="0"/>
              </a:spcAft>
              <a:buClr>
                <a:srgbClr val="666666"/>
              </a:buClr>
              <a:buSzPct val="36000"/>
              <a:buBlip>
                <a:blip r:embed="rId3"/>
              </a:buBlip>
            </a:pPr>
            <a:r>
              <a:rPr lang="en-US" sz="1600" u="none" dirty="0">
                <a:solidFill>
                  <a:srgbClr val="666666"/>
                </a:solidFill>
                <a:latin typeface="Arial"/>
                <a:cs typeface="+mn-cs"/>
              </a:rPr>
              <a:t>&lt;10 are actually used</a:t>
            </a:r>
          </a:p>
          <a:p>
            <a:pPr marL="533400" lvl="3" indent="-295275" algn="just" eaLnBrk="0" fontAlgn="auto" hangingPunct="0">
              <a:lnSpc>
                <a:spcPct val="150000"/>
              </a:lnSpc>
              <a:spcBef>
                <a:spcPts val="0"/>
              </a:spcBef>
              <a:spcAft>
                <a:spcPts val="0"/>
              </a:spcAft>
              <a:buClr>
                <a:srgbClr val="666666"/>
              </a:buClr>
              <a:buSzPct val="36000"/>
              <a:buBlip>
                <a:blip r:embed="rId3"/>
              </a:buBlip>
            </a:pPr>
            <a:r>
              <a:rPr lang="en-US" sz="1600" u="none" dirty="0">
                <a:solidFill>
                  <a:srgbClr val="666666"/>
                </a:solidFill>
                <a:latin typeface="Arial"/>
                <a:cs typeface="+mn-cs"/>
              </a:rPr>
              <a:t>They are all type II : low H</a:t>
            </a:r>
            <a:r>
              <a:rPr lang="en-US" sz="1600" u="none" baseline="-25000" dirty="0">
                <a:solidFill>
                  <a:srgbClr val="666666"/>
                </a:solidFill>
                <a:latin typeface="Arial"/>
                <a:cs typeface="+mn-cs"/>
              </a:rPr>
              <a:t>C1</a:t>
            </a:r>
            <a:r>
              <a:rPr lang="en-US" sz="1600" u="none" dirty="0">
                <a:solidFill>
                  <a:srgbClr val="666666"/>
                </a:solidFill>
                <a:latin typeface="Arial"/>
                <a:cs typeface="+mn-cs"/>
              </a:rPr>
              <a:t> and high H</a:t>
            </a:r>
            <a:r>
              <a:rPr lang="en-US" sz="1600" u="none" baseline="-25000" dirty="0">
                <a:solidFill>
                  <a:srgbClr val="666666"/>
                </a:solidFill>
                <a:latin typeface="Arial"/>
                <a:cs typeface="+mn-cs"/>
              </a:rPr>
              <a:t>C2</a:t>
            </a:r>
            <a:r>
              <a:rPr lang="en-US" sz="1600" u="none" dirty="0">
                <a:solidFill>
                  <a:srgbClr val="666666"/>
                </a:solidFill>
                <a:latin typeface="Arial"/>
                <a:cs typeface="+mn-cs"/>
              </a:rPr>
              <a:t> =&gt; mixed state… </a:t>
            </a:r>
            <a:r>
              <a:rPr lang="en-US" sz="1600" b="1" u="none" dirty="0">
                <a:solidFill>
                  <a:prstClr val="black"/>
                </a:solidFill>
                <a:latin typeface="Arial"/>
                <a:cs typeface="+mn-cs"/>
              </a:rPr>
              <a:t>EXCEPT </a:t>
            </a:r>
            <a:r>
              <a:rPr lang="en-US" sz="1600" b="1" u="none" dirty="0" err="1">
                <a:solidFill>
                  <a:prstClr val="black"/>
                </a:solidFill>
                <a:latin typeface="Arial"/>
                <a:cs typeface="+mn-cs"/>
              </a:rPr>
              <a:t>Nb</a:t>
            </a:r>
            <a:r>
              <a:rPr lang="en-US" sz="1600" b="1" u="none" dirty="0">
                <a:solidFill>
                  <a:prstClr val="black"/>
                </a:solidFill>
                <a:latin typeface="Arial"/>
                <a:cs typeface="+mn-cs"/>
              </a:rPr>
              <a:t> ! </a:t>
            </a:r>
            <a:r>
              <a:rPr lang="en-US" sz="1600" u="none" dirty="0">
                <a:solidFill>
                  <a:srgbClr val="666666"/>
                </a:solidFill>
                <a:latin typeface="Arial"/>
                <a:cs typeface="+mn-cs"/>
              </a:rPr>
              <a:t>(RF </a:t>
            </a:r>
            <a:r>
              <a:rPr lang="en-US" sz="1600" u="none" dirty="0" err="1">
                <a:solidFill>
                  <a:srgbClr val="666666"/>
                </a:solidFill>
                <a:latin typeface="Arial"/>
                <a:cs typeface="+mn-cs"/>
              </a:rPr>
              <a:t>appli</a:t>
            </a:r>
            <a:r>
              <a:rPr lang="en-US" sz="1600" u="none" dirty="0">
                <a:solidFill>
                  <a:srgbClr val="666666"/>
                </a:solidFill>
                <a:latin typeface="Arial"/>
                <a:cs typeface="+mn-cs"/>
              </a:rPr>
              <a:t>.) </a:t>
            </a:r>
          </a:p>
          <a:p>
            <a:pPr marL="314325" lvl="2" fontAlgn="auto">
              <a:lnSpc>
                <a:spcPct val="150000"/>
              </a:lnSpc>
              <a:spcBef>
                <a:spcPts val="0"/>
              </a:spcBef>
              <a:spcAft>
                <a:spcPts val="0"/>
              </a:spcAft>
              <a:buClr>
                <a:srgbClr val="666666"/>
              </a:buClr>
              <a:buSzPct val="36000"/>
            </a:pPr>
            <a:endParaRPr lang="en-US" sz="1200" u="none" dirty="0">
              <a:solidFill>
                <a:srgbClr val="666666"/>
              </a:solidFill>
              <a:latin typeface="Arial"/>
              <a:cs typeface="+mn-cs"/>
            </a:endParaRPr>
          </a:p>
          <a:p>
            <a:pPr marL="0" lvl="2" algn="ctr" fontAlgn="auto">
              <a:lnSpc>
                <a:spcPct val="114000"/>
              </a:lnSpc>
              <a:spcBef>
                <a:spcPts val="0"/>
              </a:spcBef>
              <a:spcAft>
                <a:spcPts val="0"/>
              </a:spcAft>
              <a:buClr>
                <a:srgbClr val="666666"/>
              </a:buClr>
              <a:buSzPct val="36000"/>
            </a:pPr>
            <a:r>
              <a:rPr lang="en-US" sz="1600" i="1" u="none" dirty="0">
                <a:solidFill>
                  <a:srgbClr val="666666"/>
                </a:solidFill>
                <a:latin typeface="Arial"/>
                <a:cs typeface="+mn-cs"/>
              </a:rPr>
              <a:t>NB  : J</a:t>
            </a:r>
            <a:r>
              <a:rPr lang="en-US" sz="1600" i="1" u="none" baseline="-25000" dirty="0">
                <a:solidFill>
                  <a:srgbClr val="666666"/>
                </a:solidFill>
                <a:latin typeface="Arial"/>
                <a:cs typeface="+mn-cs"/>
              </a:rPr>
              <a:t>D</a:t>
            </a:r>
            <a:r>
              <a:rPr lang="en-US" sz="1600" i="1" u="none" dirty="0">
                <a:solidFill>
                  <a:srgbClr val="666666"/>
                </a:solidFill>
                <a:latin typeface="Arial"/>
                <a:cs typeface="+mn-cs"/>
              </a:rPr>
              <a:t> depairing current dens. (intrinsic) </a:t>
            </a:r>
          </a:p>
          <a:p>
            <a:pPr marL="0" lvl="2" algn="ctr" fontAlgn="auto">
              <a:lnSpc>
                <a:spcPct val="114000"/>
              </a:lnSpc>
              <a:spcBef>
                <a:spcPts val="0"/>
              </a:spcBef>
              <a:spcAft>
                <a:spcPts val="0"/>
              </a:spcAft>
              <a:buClr>
                <a:srgbClr val="666666"/>
              </a:buClr>
              <a:buSzPct val="36000"/>
            </a:pPr>
            <a:r>
              <a:rPr lang="en-US" sz="1600" i="1" u="none" dirty="0">
                <a:solidFill>
                  <a:srgbClr val="666666"/>
                </a:solidFill>
                <a:latin typeface="Arial"/>
                <a:cs typeface="+mn-cs"/>
              </a:rPr>
              <a:t>≠ J</a:t>
            </a:r>
            <a:r>
              <a:rPr lang="en-US" sz="1600" i="1" u="none" baseline="-25000" dirty="0">
                <a:solidFill>
                  <a:srgbClr val="666666"/>
                </a:solidFill>
                <a:latin typeface="Arial"/>
                <a:cs typeface="+mn-cs"/>
              </a:rPr>
              <a:t>C</a:t>
            </a:r>
            <a:r>
              <a:rPr lang="en-US" sz="1600" i="1" u="none" dirty="0">
                <a:solidFill>
                  <a:srgbClr val="666666"/>
                </a:solidFill>
                <a:latin typeface="Arial"/>
                <a:cs typeface="+mn-cs"/>
              </a:rPr>
              <a:t> critical current density (technical limit)</a:t>
            </a:r>
          </a:p>
          <a:p>
            <a:pPr marL="0" lvl="2" algn="ctr" fontAlgn="auto">
              <a:lnSpc>
                <a:spcPct val="114000"/>
              </a:lnSpc>
              <a:spcBef>
                <a:spcPts val="0"/>
              </a:spcBef>
              <a:spcAft>
                <a:spcPts val="0"/>
              </a:spcAft>
              <a:buClr>
                <a:srgbClr val="666666"/>
              </a:buClr>
              <a:buSzPct val="36000"/>
            </a:pPr>
            <a:r>
              <a:rPr lang="en-US" sz="1600" i="1" u="none" dirty="0" err="1">
                <a:solidFill>
                  <a:srgbClr val="666666"/>
                </a:solidFill>
                <a:latin typeface="Arial"/>
                <a:cs typeface="+mn-cs"/>
              </a:rPr>
              <a:t>Jc</a:t>
            </a:r>
            <a:r>
              <a:rPr lang="en-US" sz="1600" i="1" u="none" dirty="0">
                <a:solidFill>
                  <a:srgbClr val="666666"/>
                </a:solidFill>
                <a:latin typeface="Arial"/>
                <a:cs typeface="+mn-cs"/>
              </a:rPr>
              <a:t> has no meaning in RF (see part II)</a:t>
            </a:r>
          </a:p>
        </p:txBody>
      </p:sp>
    </p:spTree>
    <p:extLst>
      <p:ext uri="{BB962C8B-B14F-4D97-AF65-F5344CB8AC3E}">
        <p14:creationId xmlns:p14="http://schemas.microsoft.com/office/powerpoint/2010/main" val="20201415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24" name="Image 92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047" y="3058176"/>
            <a:ext cx="2893037" cy="3135833"/>
          </a:xfrm>
          <a:prstGeom prst="rect">
            <a:avLst/>
          </a:prstGeom>
        </p:spPr>
      </p:pic>
      <p:sp>
        <p:nvSpPr>
          <p:cNvPr id="26" name="Titre 25"/>
          <p:cNvSpPr>
            <a:spLocks noGrp="1"/>
          </p:cNvSpPr>
          <p:nvPr>
            <p:ph type="title"/>
          </p:nvPr>
        </p:nvSpPr>
        <p:spPr>
          <a:xfrm>
            <a:off x="1043608" y="22935"/>
            <a:ext cx="7236464" cy="908720"/>
          </a:xfrm>
        </p:spPr>
        <p:txBody>
          <a:bodyPr/>
          <a:lstStyle/>
          <a:p>
            <a:r>
              <a:rPr lang="en-US" noProof="0" dirty="0" smtClean="0"/>
              <a:t>A complex phase diagram</a:t>
            </a:r>
            <a:endParaRPr lang="en-US" noProof="0" dirty="0"/>
          </a:p>
        </p:txBody>
      </p:sp>
      <p:sp>
        <p:nvSpPr>
          <p:cNvPr id="2" name="Espace réservé du contenu 1"/>
          <p:cNvSpPr>
            <a:spLocks noGrp="1"/>
          </p:cNvSpPr>
          <p:nvPr>
            <p:ph sz="quarter" idx="12"/>
          </p:nvPr>
        </p:nvSpPr>
        <p:spPr>
          <a:xfrm>
            <a:off x="825830" y="1532689"/>
            <a:ext cx="7477127" cy="3573915"/>
          </a:xfrm>
        </p:spPr>
        <p:txBody>
          <a:bodyPr/>
          <a:lstStyle/>
          <a:p>
            <a:pPr lvl="1" eaLnBrk="0" hangingPunct="0">
              <a:lnSpc>
                <a:spcPct val="114000"/>
              </a:lnSpc>
              <a:buClr>
                <a:srgbClr val="666666"/>
              </a:buClr>
            </a:pPr>
            <a:r>
              <a:rPr kumimoji="1" lang="en-US" sz="1800" b="1" dirty="0" smtClean="0">
                <a:solidFill>
                  <a:prstClr val="black"/>
                </a:solidFill>
                <a:latin typeface="Calibri" pitchFamily="34" charset="0"/>
                <a:sym typeface="Symbol"/>
              </a:rPr>
              <a:t>Vortex (Vx) in an ideal material</a:t>
            </a:r>
            <a:endParaRPr kumimoji="1" lang="en-US" sz="1800" b="1" dirty="0" smtClean="0">
              <a:solidFill>
                <a:prstClr val="black"/>
              </a:solidFill>
              <a:latin typeface="Calibri" pitchFamily="34" charset="0"/>
            </a:endParaRPr>
          </a:p>
          <a:p>
            <a:pPr marL="552450" lvl="2" indent="-238125">
              <a:buClr>
                <a:srgbClr val="666666"/>
              </a:buClr>
              <a:buBlip>
                <a:blip r:embed="rId4"/>
              </a:buBlip>
            </a:pPr>
            <a:r>
              <a:rPr lang="en-US" dirty="0" smtClean="0"/>
              <a:t> Centered hexagonal lattice (triangular)</a:t>
            </a:r>
          </a:p>
          <a:p>
            <a:pPr marL="552450" lvl="2" indent="-238125">
              <a:buClr>
                <a:srgbClr val="666666"/>
              </a:buClr>
              <a:buBlip>
                <a:blip r:embed="rId4"/>
              </a:buBlip>
            </a:pPr>
            <a:r>
              <a:rPr lang="en-US" dirty="0" smtClean="0"/>
              <a:t> Can be pinned on </a:t>
            </a:r>
            <a:r>
              <a:rPr lang="en-US" dirty="0" err="1" smtClean="0"/>
              <a:t>cryst</a:t>
            </a:r>
            <a:r>
              <a:rPr lang="en-US" dirty="0" smtClean="0"/>
              <a:t>. defects (see part II)</a:t>
            </a:r>
          </a:p>
          <a:p>
            <a:pPr marL="552450" lvl="2" indent="-238125">
              <a:buClr>
                <a:srgbClr val="666666"/>
              </a:buClr>
              <a:buBlip>
                <a:blip r:embed="rId4"/>
              </a:buBlip>
            </a:pPr>
            <a:r>
              <a:rPr lang="en-US" dirty="0" smtClean="0"/>
              <a:t> Several ≠ states</a:t>
            </a:r>
          </a:p>
          <a:p>
            <a:pPr marL="552450" lvl="2" indent="-238125">
              <a:buClr>
                <a:srgbClr val="666666"/>
              </a:buClr>
              <a:buBlip>
                <a:blip r:embed="rId4"/>
              </a:buBlip>
            </a:pPr>
            <a:r>
              <a:rPr lang="en-US" dirty="0" smtClean="0"/>
              <a:t> H&gt;H</a:t>
            </a:r>
            <a:r>
              <a:rPr lang="en-US" baseline="-25000" dirty="0" smtClean="0"/>
              <a:t>M</a:t>
            </a:r>
            <a:r>
              <a:rPr lang="en-US" dirty="0" smtClean="0"/>
              <a:t> =&gt; R≠ 0 !</a:t>
            </a:r>
          </a:p>
          <a:p>
            <a:pPr algn="just"/>
            <a:endParaRPr lang="en-US" dirty="0"/>
          </a:p>
        </p:txBody>
      </p:sp>
      <p:grpSp>
        <p:nvGrpSpPr>
          <p:cNvPr id="9221" name="Groupe 9220"/>
          <p:cNvGrpSpPr/>
          <p:nvPr/>
        </p:nvGrpSpPr>
        <p:grpSpPr>
          <a:xfrm>
            <a:off x="4427984" y="2924944"/>
            <a:ext cx="3959463" cy="3396930"/>
            <a:chOff x="3285186" y="3177143"/>
            <a:chExt cx="3959463" cy="3396930"/>
          </a:xfrm>
        </p:grpSpPr>
        <p:grpSp>
          <p:nvGrpSpPr>
            <p:cNvPr id="27" name="Groupe 26"/>
            <p:cNvGrpSpPr/>
            <p:nvPr/>
          </p:nvGrpSpPr>
          <p:grpSpPr>
            <a:xfrm>
              <a:off x="3285186" y="3177143"/>
              <a:ext cx="3959463" cy="3396930"/>
              <a:chOff x="5365065" y="1673437"/>
              <a:chExt cx="3959463" cy="3396930"/>
            </a:xfrm>
          </p:grpSpPr>
          <p:sp>
            <p:nvSpPr>
              <p:cNvPr id="12" name="Forme libre 11"/>
              <p:cNvSpPr/>
              <p:nvPr/>
            </p:nvSpPr>
            <p:spPr>
              <a:xfrm>
                <a:off x="7173797" y="2036189"/>
                <a:ext cx="1827973" cy="2589651"/>
              </a:xfrm>
              <a:custGeom>
                <a:avLst/>
                <a:gdLst>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607126"/>
                  <a:gd name="connsiteY0" fmla="*/ 0 h 1585841"/>
                  <a:gd name="connsiteX1" fmla="*/ 607126 w 607126"/>
                  <a:gd name="connsiteY1" fmla="*/ 1585841 h 1585841"/>
                  <a:gd name="connsiteX0" fmla="*/ 0 w 607126"/>
                  <a:gd name="connsiteY0" fmla="*/ 0 h 1585841"/>
                  <a:gd name="connsiteX1" fmla="*/ 607126 w 607126"/>
                  <a:gd name="connsiteY1" fmla="*/ 1585841 h 1585841"/>
                  <a:gd name="connsiteX0" fmla="*/ 0 w 607126"/>
                  <a:gd name="connsiteY0" fmla="*/ 0 h 1585841"/>
                  <a:gd name="connsiteX1" fmla="*/ 607126 w 607126"/>
                  <a:gd name="connsiteY1" fmla="*/ 1585841 h 1585841"/>
                </a:gdLst>
                <a:ahLst/>
                <a:cxnLst>
                  <a:cxn ang="0">
                    <a:pos x="connsiteX0" y="connsiteY0"/>
                  </a:cxn>
                  <a:cxn ang="0">
                    <a:pos x="connsiteX1" y="connsiteY1"/>
                  </a:cxn>
                </a:cxnLst>
                <a:rect l="l" t="t" r="r" b="b"/>
                <a:pathLst>
                  <a:path w="607126" h="1585841">
                    <a:moveTo>
                      <a:pt x="0" y="0"/>
                    </a:moveTo>
                    <a:cubicBezTo>
                      <a:pt x="78612" y="495702"/>
                      <a:pt x="302172" y="1564969"/>
                      <a:pt x="607126" y="1585841"/>
                    </a:cubicBezTo>
                  </a:path>
                </a:pathLst>
              </a:custGeom>
              <a:noFill/>
              <a:ln>
                <a:solidFill>
                  <a:srgbClr val="FF66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6920977" y="1673437"/>
                <a:ext cx="857927" cy="307777"/>
              </a:xfrm>
              <a:prstGeom prst="rect">
                <a:avLst/>
              </a:prstGeom>
              <a:solidFill>
                <a:schemeClr val="bg1"/>
              </a:solidFill>
              <a:ln>
                <a:solidFill>
                  <a:schemeClr val="accent4">
                    <a:lumMod val="75000"/>
                  </a:schemeClr>
                </a:solidFill>
              </a:ln>
            </p:spPr>
            <p:txBody>
              <a:bodyPr wrap="none" rtlCol="0">
                <a:spAutoFit/>
              </a:bodyPr>
              <a:lstStyle/>
              <a:p>
                <a:r>
                  <a:rPr lang="fr-FR" b="1" u="none" dirty="0" smtClean="0"/>
                  <a:t>H</a:t>
                </a:r>
                <a:r>
                  <a:rPr lang="fr-FR" b="1" u="none" baseline="-25000" dirty="0" smtClean="0"/>
                  <a:t>M </a:t>
                </a:r>
                <a:r>
                  <a:rPr lang="fr-FR" b="1" u="none" dirty="0" smtClean="0"/>
                  <a:t>≡ </a:t>
                </a:r>
                <a:r>
                  <a:rPr lang="fr-FR" b="1" u="none" dirty="0" err="1" smtClean="0"/>
                  <a:t>H</a:t>
                </a:r>
                <a:r>
                  <a:rPr lang="fr-FR" b="1" u="none" baseline="-25000" dirty="0" err="1" smtClean="0"/>
                  <a:t>Irr</a:t>
                </a:r>
                <a:endParaRPr lang="fr-FR" b="1" u="none" baseline="-25000" dirty="0"/>
              </a:p>
            </p:txBody>
          </p:sp>
          <p:cxnSp>
            <p:nvCxnSpPr>
              <p:cNvPr id="6" name="Connecteur droit avec flèche 5"/>
              <p:cNvCxnSpPr/>
              <p:nvPr/>
            </p:nvCxnSpPr>
            <p:spPr>
              <a:xfrm flipV="1">
                <a:off x="5796136" y="1988840"/>
                <a:ext cx="0" cy="26642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rot="5400000" flipV="1">
                <a:off x="7524528" y="2829180"/>
                <a:ext cx="0" cy="36000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Forme libre 6"/>
              <p:cNvSpPr/>
              <p:nvPr/>
            </p:nvSpPr>
            <p:spPr>
              <a:xfrm>
                <a:off x="5854045" y="3598270"/>
                <a:ext cx="3120273" cy="1030292"/>
              </a:xfrm>
              <a:custGeom>
                <a:avLst/>
                <a:gdLst>
                  <a:gd name="connsiteX0" fmla="*/ 0 w 3120273"/>
                  <a:gd name="connsiteY0" fmla="*/ 229406 h 1030685"/>
                  <a:gd name="connsiteX1" fmla="*/ 933254 w 3120273"/>
                  <a:gd name="connsiteY1" fmla="*/ 191699 h 1030685"/>
                  <a:gd name="connsiteX2" fmla="*/ 1866508 w 3120273"/>
                  <a:gd name="connsiteY2" fmla="*/ 22017 h 1030685"/>
                  <a:gd name="connsiteX3" fmla="*/ 2441543 w 3120273"/>
                  <a:gd name="connsiteY3" fmla="*/ 747881 h 1030685"/>
                  <a:gd name="connsiteX4" fmla="*/ 3120273 w 3120273"/>
                  <a:gd name="connsiteY4" fmla="*/ 1030685 h 1030685"/>
                  <a:gd name="connsiteX0" fmla="*/ 0 w 3120273"/>
                  <a:gd name="connsiteY0" fmla="*/ 229013 h 1030292"/>
                  <a:gd name="connsiteX1" fmla="*/ 933254 w 3120273"/>
                  <a:gd name="connsiteY1" fmla="*/ 191306 h 1030292"/>
                  <a:gd name="connsiteX2" fmla="*/ 1866508 w 3120273"/>
                  <a:gd name="connsiteY2" fmla="*/ 21624 h 1030292"/>
                  <a:gd name="connsiteX3" fmla="*/ 2489310 w 3120273"/>
                  <a:gd name="connsiteY3" fmla="*/ 740665 h 1030292"/>
                  <a:gd name="connsiteX4" fmla="*/ 3120273 w 3120273"/>
                  <a:gd name="connsiteY4" fmla="*/ 1030292 h 1030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0273" h="1030292">
                    <a:moveTo>
                      <a:pt x="0" y="229013"/>
                    </a:moveTo>
                    <a:cubicBezTo>
                      <a:pt x="311084" y="227442"/>
                      <a:pt x="622169" y="225871"/>
                      <a:pt x="933254" y="191306"/>
                    </a:cubicBezTo>
                    <a:cubicBezTo>
                      <a:pt x="1244339" y="156741"/>
                      <a:pt x="1607165" y="-69936"/>
                      <a:pt x="1866508" y="21624"/>
                    </a:cubicBezTo>
                    <a:cubicBezTo>
                      <a:pt x="2125851" y="113184"/>
                      <a:pt x="2280349" y="572554"/>
                      <a:pt x="2489310" y="740665"/>
                    </a:cubicBezTo>
                    <a:cubicBezTo>
                      <a:pt x="2698271" y="908776"/>
                      <a:pt x="2885388" y="972945"/>
                      <a:pt x="3120273" y="1030292"/>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orme libre 18"/>
              <p:cNvSpPr/>
              <p:nvPr/>
            </p:nvSpPr>
            <p:spPr>
              <a:xfrm>
                <a:off x="8429182" y="1997715"/>
                <a:ext cx="603043" cy="2630846"/>
              </a:xfrm>
              <a:custGeom>
                <a:avLst/>
                <a:gdLst>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Lst>
                <a:ahLst/>
                <a:cxnLst>
                  <a:cxn ang="0">
                    <a:pos x="connsiteX0" y="connsiteY0"/>
                  </a:cxn>
                  <a:cxn ang="0">
                    <a:pos x="connsiteX1" y="connsiteY1"/>
                  </a:cxn>
                </a:cxnLst>
                <a:rect l="l" t="t" r="r" b="b"/>
                <a:pathLst>
                  <a:path w="584462" h="1602556">
                    <a:moveTo>
                      <a:pt x="0" y="0"/>
                    </a:moveTo>
                    <a:cubicBezTo>
                      <a:pt x="218611" y="533665"/>
                      <a:pt x="454099" y="1218086"/>
                      <a:pt x="584462" y="1602556"/>
                    </a:cubicBezTo>
                  </a:path>
                </a:pathLst>
              </a:custGeom>
              <a:noFill/>
              <a:ln>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orme libre 21"/>
              <p:cNvSpPr/>
              <p:nvPr/>
            </p:nvSpPr>
            <p:spPr>
              <a:xfrm>
                <a:off x="5796136" y="4360604"/>
                <a:ext cx="3116815" cy="265094"/>
              </a:xfrm>
              <a:custGeom>
                <a:avLst/>
                <a:gdLst>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8326"/>
                  <a:gd name="connsiteY0" fmla="*/ 0 h 1736671"/>
                  <a:gd name="connsiteX1" fmla="*/ 588326 w 588326"/>
                  <a:gd name="connsiteY1" fmla="*/ 1736671 h 1736671"/>
                  <a:gd name="connsiteX0" fmla="*/ 0 w 588326"/>
                  <a:gd name="connsiteY0" fmla="*/ 0 h 1736671"/>
                  <a:gd name="connsiteX1" fmla="*/ 588326 w 588326"/>
                  <a:gd name="connsiteY1" fmla="*/ 1736671 h 1736671"/>
                </a:gdLst>
                <a:ahLst/>
                <a:cxnLst>
                  <a:cxn ang="0">
                    <a:pos x="connsiteX0" y="connsiteY0"/>
                  </a:cxn>
                  <a:cxn ang="0">
                    <a:pos x="connsiteX1" y="connsiteY1"/>
                  </a:cxn>
                </a:cxnLst>
                <a:rect l="l" t="t" r="r" b="b"/>
                <a:pathLst>
                  <a:path w="588326" h="1736671">
                    <a:moveTo>
                      <a:pt x="0" y="0"/>
                    </a:moveTo>
                    <a:cubicBezTo>
                      <a:pt x="125870" y="41914"/>
                      <a:pt x="503045" y="1128678"/>
                      <a:pt x="588326" y="1736671"/>
                    </a:cubicBezTo>
                  </a:path>
                </a:pathLst>
              </a:custGeom>
              <a:noFill/>
              <a:ln>
                <a:solidFill>
                  <a:schemeClr val="accent5">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5410018" y="2088828"/>
                <a:ext cx="332142" cy="338554"/>
              </a:xfrm>
              <a:prstGeom prst="rect">
                <a:avLst/>
              </a:prstGeom>
              <a:noFill/>
            </p:spPr>
            <p:txBody>
              <a:bodyPr wrap="none" rtlCol="0">
                <a:spAutoFit/>
              </a:bodyPr>
              <a:lstStyle/>
              <a:p>
                <a:r>
                  <a:rPr lang="fr-FR" sz="1600" b="1" u="none" dirty="0" smtClean="0"/>
                  <a:t>H</a:t>
                </a:r>
                <a:endParaRPr lang="fr-FR" sz="1600" b="1" u="none" dirty="0"/>
              </a:p>
            </p:txBody>
          </p:sp>
          <p:sp>
            <p:nvSpPr>
              <p:cNvPr id="23" name="ZoneTexte 22"/>
              <p:cNvSpPr txBox="1"/>
              <p:nvPr/>
            </p:nvSpPr>
            <p:spPr>
              <a:xfrm>
                <a:off x="8874970" y="4731813"/>
                <a:ext cx="385042" cy="338554"/>
              </a:xfrm>
              <a:prstGeom prst="rect">
                <a:avLst/>
              </a:prstGeom>
              <a:noFill/>
            </p:spPr>
            <p:txBody>
              <a:bodyPr wrap="none" rtlCol="0">
                <a:spAutoFit/>
              </a:bodyPr>
              <a:lstStyle/>
              <a:p>
                <a:r>
                  <a:rPr lang="fr-FR" sz="1600" b="1" u="none" dirty="0" smtClean="0"/>
                  <a:t>T</a:t>
                </a:r>
                <a:r>
                  <a:rPr lang="fr-FR" sz="1600" b="1" u="none" baseline="30000" dirty="0" smtClean="0"/>
                  <a:t>2</a:t>
                </a:r>
                <a:endParaRPr lang="fr-FR" sz="1600" b="1" u="none" baseline="30000" dirty="0"/>
              </a:p>
            </p:txBody>
          </p:sp>
          <p:sp>
            <p:nvSpPr>
              <p:cNvPr id="24" name="ZoneTexte 23"/>
              <p:cNvSpPr txBox="1"/>
              <p:nvPr/>
            </p:nvSpPr>
            <p:spPr>
              <a:xfrm>
                <a:off x="5365065" y="4187594"/>
                <a:ext cx="506870" cy="338554"/>
              </a:xfrm>
              <a:prstGeom prst="rect">
                <a:avLst/>
              </a:prstGeom>
              <a:noFill/>
            </p:spPr>
            <p:txBody>
              <a:bodyPr wrap="none" rtlCol="0">
                <a:spAutoFit/>
              </a:bodyPr>
              <a:lstStyle/>
              <a:p>
                <a:r>
                  <a:rPr lang="fr-FR" sz="1600" b="1" u="none" dirty="0" smtClean="0"/>
                  <a:t>H</a:t>
                </a:r>
                <a:r>
                  <a:rPr lang="fr-FR" sz="1600" b="1" u="none" baseline="-25000" dirty="0" smtClean="0"/>
                  <a:t>C1</a:t>
                </a:r>
                <a:endParaRPr lang="fr-FR" sz="1600" b="1" u="none" baseline="-25000" dirty="0"/>
              </a:p>
            </p:txBody>
          </p:sp>
          <p:sp>
            <p:nvSpPr>
              <p:cNvPr id="25" name="ZoneTexte 24"/>
              <p:cNvSpPr txBox="1"/>
              <p:nvPr/>
            </p:nvSpPr>
            <p:spPr>
              <a:xfrm>
                <a:off x="8700266" y="2853170"/>
                <a:ext cx="506870" cy="338554"/>
              </a:xfrm>
              <a:prstGeom prst="rect">
                <a:avLst/>
              </a:prstGeom>
              <a:noFill/>
            </p:spPr>
            <p:txBody>
              <a:bodyPr wrap="none" rtlCol="0">
                <a:spAutoFit/>
              </a:bodyPr>
              <a:lstStyle/>
              <a:p>
                <a:r>
                  <a:rPr lang="fr-FR" sz="1600" b="1" u="none" dirty="0" smtClean="0"/>
                  <a:t>H</a:t>
                </a:r>
                <a:r>
                  <a:rPr lang="fr-FR" sz="1600" b="1" u="none" baseline="-25000" dirty="0" smtClean="0"/>
                  <a:t>C2</a:t>
                </a:r>
                <a:endParaRPr lang="fr-FR" sz="1600" b="1" u="none" baseline="-25000" dirty="0"/>
              </a:p>
            </p:txBody>
          </p:sp>
          <p:cxnSp>
            <p:nvCxnSpPr>
              <p:cNvPr id="20" name="Connecteur droit 19"/>
              <p:cNvCxnSpPr/>
              <p:nvPr/>
            </p:nvCxnSpPr>
            <p:spPr>
              <a:xfrm>
                <a:off x="7236296" y="3775822"/>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6054300" y="2492481"/>
                <a:ext cx="926125" cy="307777"/>
              </a:xfrm>
              <a:prstGeom prst="rect">
                <a:avLst/>
              </a:prstGeom>
              <a:noFill/>
            </p:spPr>
            <p:txBody>
              <a:bodyPr wrap="square" rtlCol="0">
                <a:spAutoFit/>
              </a:bodyPr>
              <a:lstStyle/>
              <a:p>
                <a:r>
                  <a:rPr lang="fr-FR" i="1" u="none" dirty="0" smtClean="0"/>
                  <a:t>Vx glass</a:t>
                </a:r>
                <a:endParaRPr lang="fr-FR" i="1" u="none" baseline="-25000" dirty="0"/>
              </a:p>
            </p:txBody>
          </p:sp>
          <p:sp>
            <p:nvSpPr>
              <p:cNvPr id="29" name="ZoneTexte 28"/>
              <p:cNvSpPr txBox="1"/>
              <p:nvPr/>
            </p:nvSpPr>
            <p:spPr>
              <a:xfrm>
                <a:off x="7479125" y="2176269"/>
                <a:ext cx="926125" cy="307777"/>
              </a:xfrm>
              <a:prstGeom prst="rect">
                <a:avLst/>
              </a:prstGeom>
              <a:noFill/>
            </p:spPr>
            <p:txBody>
              <a:bodyPr wrap="square" rtlCol="0">
                <a:spAutoFit/>
              </a:bodyPr>
              <a:lstStyle/>
              <a:p>
                <a:r>
                  <a:rPr lang="fr-FR" i="1" u="none" dirty="0" smtClean="0"/>
                  <a:t>Vx </a:t>
                </a:r>
                <a:r>
                  <a:rPr lang="fr-FR" i="1" u="none" dirty="0" err="1" smtClean="0"/>
                  <a:t>Liquid</a:t>
                </a:r>
                <a:endParaRPr lang="fr-FR" i="1" u="none" baseline="-25000" dirty="0"/>
              </a:p>
            </p:txBody>
          </p:sp>
          <p:sp>
            <p:nvSpPr>
              <p:cNvPr id="30" name="ZoneTexte 29"/>
              <p:cNvSpPr txBox="1"/>
              <p:nvPr/>
            </p:nvSpPr>
            <p:spPr>
              <a:xfrm>
                <a:off x="5966876" y="3934909"/>
                <a:ext cx="1091219" cy="307777"/>
              </a:xfrm>
              <a:prstGeom prst="rect">
                <a:avLst/>
              </a:prstGeom>
              <a:noFill/>
            </p:spPr>
            <p:txBody>
              <a:bodyPr wrap="square" rtlCol="0">
                <a:spAutoFit/>
              </a:bodyPr>
              <a:lstStyle/>
              <a:p>
                <a:r>
                  <a:rPr lang="fr-FR" i="1" u="none" dirty="0" smtClean="0"/>
                  <a:t>Vx </a:t>
                </a:r>
                <a:r>
                  <a:rPr lang="fr-FR" i="1" u="none" dirty="0" err="1" smtClean="0"/>
                  <a:t>Lattice</a:t>
                </a:r>
                <a:endParaRPr lang="fr-FR" i="1" u="none" baseline="-25000" dirty="0"/>
              </a:p>
            </p:txBody>
          </p:sp>
          <p:cxnSp>
            <p:nvCxnSpPr>
              <p:cNvPr id="32" name="Connecteur droit 31"/>
              <p:cNvCxnSpPr/>
              <p:nvPr/>
            </p:nvCxnSpPr>
            <p:spPr>
              <a:xfrm>
                <a:off x="7378149" y="3635214"/>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7521699" y="3782966"/>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a:off x="7671260" y="3869973"/>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a:off x="7825765" y="3739273"/>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7969315" y="3887025"/>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a:off x="7696163" y="3625604"/>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9220" name="Groupe 9219"/>
            <p:cNvGrpSpPr/>
            <p:nvPr/>
          </p:nvGrpSpPr>
          <p:grpSpPr>
            <a:xfrm>
              <a:off x="5008790" y="4190322"/>
              <a:ext cx="900602" cy="758457"/>
              <a:chOff x="4835954" y="4365380"/>
              <a:chExt cx="900602" cy="758457"/>
            </a:xfrm>
          </p:grpSpPr>
          <p:grpSp>
            <p:nvGrpSpPr>
              <p:cNvPr id="9219" name="Groupe 9218"/>
              <p:cNvGrpSpPr/>
              <p:nvPr/>
            </p:nvGrpSpPr>
            <p:grpSpPr>
              <a:xfrm>
                <a:off x="4835954" y="4365380"/>
                <a:ext cx="900602" cy="758457"/>
                <a:chOff x="4835954" y="4365380"/>
                <a:chExt cx="900602" cy="758457"/>
              </a:xfrm>
            </p:grpSpPr>
            <p:sp>
              <p:nvSpPr>
                <p:cNvPr id="9217" name="Rectangle 9216"/>
                <p:cNvSpPr/>
                <p:nvPr/>
              </p:nvSpPr>
              <p:spPr>
                <a:xfrm>
                  <a:off x="4835954" y="4365380"/>
                  <a:ext cx="900602" cy="758457"/>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16" name="Forme libre 9215"/>
                <p:cNvSpPr/>
                <p:nvPr/>
              </p:nvSpPr>
              <p:spPr>
                <a:xfrm>
                  <a:off x="5032846" y="4417417"/>
                  <a:ext cx="189230"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230" h="613093">
                      <a:moveTo>
                        <a:pt x="154867" y="0"/>
                      </a:moveTo>
                      <a:cubicBezTo>
                        <a:pt x="74737" y="40610"/>
                        <a:pt x="-5393" y="81221"/>
                        <a:pt x="284" y="128382"/>
                      </a:cubicBezTo>
                      <a:cubicBezTo>
                        <a:pt x="5961" y="175543"/>
                        <a:pt x="181505" y="216591"/>
                        <a:pt x="188928" y="282966"/>
                      </a:cubicBezTo>
                      <a:cubicBezTo>
                        <a:pt x="196351" y="349341"/>
                        <a:pt x="64912" y="471610"/>
                        <a:pt x="44825" y="526631"/>
                      </a:cubicBezTo>
                      <a:cubicBezTo>
                        <a:pt x="24738" y="581652"/>
                        <a:pt x="46572" y="597372"/>
                        <a:pt x="68406"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0" name="Forme libre 39"/>
                <p:cNvSpPr/>
                <p:nvPr/>
              </p:nvSpPr>
              <p:spPr>
                <a:xfrm flipH="1">
                  <a:off x="5135441" y="4469052"/>
                  <a:ext cx="189230"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230" h="613093">
                      <a:moveTo>
                        <a:pt x="154867" y="0"/>
                      </a:moveTo>
                      <a:cubicBezTo>
                        <a:pt x="74737" y="40610"/>
                        <a:pt x="-5393" y="81221"/>
                        <a:pt x="284" y="128382"/>
                      </a:cubicBezTo>
                      <a:cubicBezTo>
                        <a:pt x="5961" y="175543"/>
                        <a:pt x="181505" y="216591"/>
                        <a:pt x="188928" y="282966"/>
                      </a:cubicBezTo>
                      <a:cubicBezTo>
                        <a:pt x="196351" y="349341"/>
                        <a:pt x="64912" y="471610"/>
                        <a:pt x="44825" y="526631"/>
                      </a:cubicBezTo>
                      <a:cubicBezTo>
                        <a:pt x="24738" y="581652"/>
                        <a:pt x="46572" y="597372"/>
                        <a:pt x="68406"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2" name="Forme libre 41"/>
                <p:cNvSpPr/>
                <p:nvPr/>
              </p:nvSpPr>
              <p:spPr>
                <a:xfrm flipH="1" flipV="1">
                  <a:off x="4951181" y="4437573"/>
                  <a:ext cx="140901"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 name="connsiteX0" fmla="*/ 117976 w 152132"/>
                    <a:gd name="connsiteY0" fmla="*/ 0 h 613093"/>
                    <a:gd name="connsiteX1" fmla="*/ 31515 w 152132"/>
                    <a:gd name="connsiteY1" fmla="*/ 136242 h 613093"/>
                    <a:gd name="connsiteX2" fmla="*/ 152037 w 152132"/>
                    <a:gd name="connsiteY2" fmla="*/ 282966 h 613093"/>
                    <a:gd name="connsiteX3" fmla="*/ 7934 w 152132"/>
                    <a:gd name="connsiteY3" fmla="*/ 526631 h 613093"/>
                    <a:gd name="connsiteX4" fmla="*/ 31515 w 152132"/>
                    <a:gd name="connsiteY4" fmla="*/ 613093 h 613093"/>
                    <a:gd name="connsiteX0" fmla="*/ 117218 w 140901"/>
                    <a:gd name="connsiteY0" fmla="*/ 0 h 613093"/>
                    <a:gd name="connsiteX1" fmla="*/ 30757 w 140901"/>
                    <a:gd name="connsiteY1" fmla="*/ 136242 h 613093"/>
                    <a:gd name="connsiteX2" fmla="*/ 140799 w 140901"/>
                    <a:gd name="connsiteY2" fmla="*/ 450650 h 613093"/>
                    <a:gd name="connsiteX3" fmla="*/ 7176 w 140901"/>
                    <a:gd name="connsiteY3" fmla="*/ 526631 h 613093"/>
                    <a:gd name="connsiteX4" fmla="*/ 30757 w 140901"/>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01" h="613093">
                      <a:moveTo>
                        <a:pt x="117218" y="0"/>
                      </a:moveTo>
                      <a:cubicBezTo>
                        <a:pt x="37088" y="40610"/>
                        <a:pt x="26827" y="61134"/>
                        <a:pt x="30757" y="136242"/>
                      </a:cubicBezTo>
                      <a:cubicBezTo>
                        <a:pt x="34687" y="211350"/>
                        <a:pt x="144729" y="385585"/>
                        <a:pt x="140799" y="450650"/>
                      </a:cubicBezTo>
                      <a:cubicBezTo>
                        <a:pt x="136869" y="515715"/>
                        <a:pt x="25516" y="499557"/>
                        <a:pt x="7176" y="526631"/>
                      </a:cubicBezTo>
                      <a:cubicBezTo>
                        <a:pt x="-11164" y="553705"/>
                        <a:pt x="8923" y="597372"/>
                        <a:pt x="30757"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3" name="Forme libre 42"/>
                <p:cNvSpPr/>
                <p:nvPr/>
              </p:nvSpPr>
              <p:spPr>
                <a:xfrm flipV="1">
                  <a:off x="5437267" y="4432354"/>
                  <a:ext cx="153883"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 name="connsiteX0" fmla="*/ 117976 w 152329"/>
                    <a:gd name="connsiteY0" fmla="*/ 0 h 613093"/>
                    <a:gd name="connsiteX1" fmla="*/ 47235 w 152329"/>
                    <a:gd name="connsiteY1" fmla="*/ 128382 h 613093"/>
                    <a:gd name="connsiteX2" fmla="*/ 152037 w 152329"/>
                    <a:gd name="connsiteY2" fmla="*/ 282966 h 613093"/>
                    <a:gd name="connsiteX3" fmla="*/ 7934 w 152329"/>
                    <a:gd name="connsiteY3" fmla="*/ 526631 h 613093"/>
                    <a:gd name="connsiteX4" fmla="*/ 31515 w 152329"/>
                    <a:gd name="connsiteY4" fmla="*/ 613093 h 613093"/>
                    <a:gd name="connsiteX0" fmla="*/ 115813 w 153883"/>
                    <a:gd name="connsiteY0" fmla="*/ 0 h 613093"/>
                    <a:gd name="connsiteX1" fmla="*/ 45072 w 153883"/>
                    <a:gd name="connsiteY1" fmla="*/ 128382 h 613093"/>
                    <a:gd name="connsiteX2" fmla="*/ 149874 w 153883"/>
                    <a:gd name="connsiteY2" fmla="*/ 282966 h 613093"/>
                    <a:gd name="connsiteX3" fmla="*/ 119876 w 153883"/>
                    <a:gd name="connsiteY3" fmla="*/ 436766 h 613093"/>
                    <a:gd name="connsiteX4" fmla="*/ 5771 w 153883"/>
                    <a:gd name="connsiteY4" fmla="*/ 526631 h 613093"/>
                    <a:gd name="connsiteX5" fmla="*/ 29352 w 153883"/>
                    <a:gd name="connsiteY5" fmla="*/ 613093 h 613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83" h="613093">
                      <a:moveTo>
                        <a:pt x="115813" y="0"/>
                      </a:moveTo>
                      <a:cubicBezTo>
                        <a:pt x="35683" y="40610"/>
                        <a:pt x="39395" y="81221"/>
                        <a:pt x="45072" y="128382"/>
                      </a:cubicBezTo>
                      <a:cubicBezTo>
                        <a:pt x="50749" y="175543"/>
                        <a:pt x="137407" y="231569"/>
                        <a:pt x="149874" y="282966"/>
                      </a:cubicBezTo>
                      <a:cubicBezTo>
                        <a:pt x="162341" y="334363"/>
                        <a:pt x="143893" y="396155"/>
                        <a:pt x="119876" y="436766"/>
                      </a:cubicBezTo>
                      <a:cubicBezTo>
                        <a:pt x="95859" y="477377"/>
                        <a:pt x="20858" y="497243"/>
                        <a:pt x="5771" y="526631"/>
                      </a:cubicBezTo>
                      <a:cubicBezTo>
                        <a:pt x="-9316" y="556019"/>
                        <a:pt x="7518" y="597372"/>
                        <a:pt x="29352"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41" name="Forme libre 40"/>
              <p:cNvSpPr/>
              <p:nvPr/>
            </p:nvSpPr>
            <p:spPr>
              <a:xfrm flipH="1">
                <a:off x="5291541" y="4447713"/>
                <a:ext cx="140901"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 name="connsiteX0" fmla="*/ 117976 w 152132"/>
                  <a:gd name="connsiteY0" fmla="*/ 0 h 613093"/>
                  <a:gd name="connsiteX1" fmla="*/ 31515 w 152132"/>
                  <a:gd name="connsiteY1" fmla="*/ 136242 h 613093"/>
                  <a:gd name="connsiteX2" fmla="*/ 152037 w 152132"/>
                  <a:gd name="connsiteY2" fmla="*/ 282966 h 613093"/>
                  <a:gd name="connsiteX3" fmla="*/ 7934 w 152132"/>
                  <a:gd name="connsiteY3" fmla="*/ 526631 h 613093"/>
                  <a:gd name="connsiteX4" fmla="*/ 31515 w 152132"/>
                  <a:gd name="connsiteY4" fmla="*/ 613093 h 613093"/>
                  <a:gd name="connsiteX0" fmla="*/ 117218 w 140901"/>
                  <a:gd name="connsiteY0" fmla="*/ 0 h 613093"/>
                  <a:gd name="connsiteX1" fmla="*/ 30757 w 140901"/>
                  <a:gd name="connsiteY1" fmla="*/ 136242 h 613093"/>
                  <a:gd name="connsiteX2" fmla="*/ 140799 w 140901"/>
                  <a:gd name="connsiteY2" fmla="*/ 450650 h 613093"/>
                  <a:gd name="connsiteX3" fmla="*/ 7176 w 140901"/>
                  <a:gd name="connsiteY3" fmla="*/ 526631 h 613093"/>
                  <a:gd name="connsiteX4" fmla="*/ 30757 w 140901"/>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01" h="613093">
                    <a:moveTo>
                      <a:pt x="117218" y="0"/>
                    </a:moveTo>
                    <a:cubicBezTo>
                      <a:pt x="37088" y="40610"/>
                      <a:pt x="26827" y="61134"/>
                      <a:pt x="30757" y="136242"/>
                    </a:cubicBezTo>
                    <a:cubicBezTo>
                      <a:pt x="34687" y="211350"/>
                      <a:pt x="144729" y="385585"/>
                      <a:pt x="140799" y="450650"/>
                    </a:cubicBezTo>
                    <a:cubicBezTo>
                      <a:pt x="136869" y="515715"/>
                      <a:pt x="25516" y="499557"/>
                      <a:pt x="7176" y="526631"/>
                    </a:cubicBezTo>
                    <a:cubicBezTo>
                      <a:pt x="-11164" y="553705"/>
                      <a:pt x="8923" y="597372"/>
                      <a:pt x="30757"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sp>
        <p:nvSpPr>
          <p:cNvPr id="9226" name="Rectangle 9225"/>
          <p:cNvSpPr/>
          <p:nvPr/>
        </p:nvSpPr>
        <p:spPr>
          <a:xfrm>
            <a:off x="113568" y="1026014"/>
            <a:ext cx="8673794" cy="430887"/>
          </a:xfrm>
          <a:prstGeom prst="rect">
            <a:avLst/>
          </a:prstGeom>
        </p:spPr>
        <p:txBody>
          <a:bodyPr wrap="square">
            <a:spAutoFit/>
          </a:bodyPr>
          <a:lstStyle/>
          <a:p>
            <a:pPr marL="442913" lvl="0" algn="just" fontAlgn="auto">
              <a:spcBef>
                <a:spcPts val="0"/>
              </a:spcBef>
              <a:spcAft>
                <a:spcPts val="400"/>
              </a:spcAft>
            </a:pPr>
            <a:r>
              <a:rPr lang="en-US" sz="2200" u="none" dirty="0" smtClean="0">
                <a:solidFill>
                  <a:srgbClr val="DC0528"/>
                </a:solidFill>
                <a:latin typeface="Arial"/>
                <a:cs typeface="+mn-cs"/>
              </a:rPr>
              <a:t>Vortex behavior is conditioning the application limits</a:t>
            </a:r>
            <a:endParaRPr lang="en-US" sz="2200" u="none" dirty="0">
              <a:solidFill>
                <a:srgbClr val="DC0528"/>
              </a:solidFill>
              <a:latin typeface="Arial"/>
              <a:cs typeface="+mn-cs"/>
            </a:endParaRPr>
          </a:p>
        </p:txBody>
      </p:sp>
      <p:sp>
        <p:nvSpPr>
          <p:cNvPr id="3" name="Espace réservé du pied de page 2"/>
          <p:cNvSpPr>
            <a:spLocks noGrp="1"/>
          </p:cNvSpPr>
          <p:nvPr>
            <p:ph type="ftr" sz="quarter" idx="14"/>
          </p:nvPr>
        </p:nvSpPr>
        <p:spPr/>
        <p:txBody>
          <a:bodyPr/>
          <a:lstStyle/>
          <a:p>
            <a:r>
              <a:rPr lang="fr-FR" smtClean="0"/>
              <a:t>JUAS 2025 - C.Z. Antoine- Superconductivity in accelerators- Magnet vs RF cavities-part I</a:t>
            </a:r>
            <a:endParaRPr lang="fr-FR" dirty="0"/>
          </a:p>
        </p:txBody>
      </p:sp>
      <p:sp>
        <p:nvSpPr>
          <p:cNvPr id="4" name="Espace réservé du numéro de diapositive 3"/>
          <p:cNvSpPr>
            <a:spLocks noGrp="1"/>
          </p:cNvSpPr>
          <p:nvPr>
            <p:ph type="sldNum" sz="quarter" idx="11"/>
          </p:nvPr>
        </p:nvSpPr>
        <p:spPr/>
        <p:txBody>
          <a:bodyPr/>
          <a:lstStyle/>
          <a:p>
            <a:r>
              <a:rPr lang="fr-FR" smtClean="0"/>
              <a:t>|  PAGE </a:t>
            </a:r>
            <a:fld id="{AEFB9B6D-867A-40B8-ACB0-35CC9F272C9C}" type="slidenum">
              <a:rPr lang="fr-FR" smtClean="0"/>
              <a:pPr/>
              <a:t>14</a:t>
            </a:fld>
            <a:endParaRPr lang="fr-FR" dirty="0"/>
          </a:p>
        </p:txBody>
      </p:sp>
    </p:spTree>
    <p:extLst>
      <p:ext uri="{BB962C8B-B14F-4D97-AF65-F5344CB8AC3E}">
        <p14:creationId xmlns:p14="http://schemas.microsoft.com/office/powerpoint/2010/main" val="4848133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a:xfrm>
            <a:off x="1115616" y="52752"/>
            <a:ext cx="7632848" cy="908720"/>
          </a:xfrm>
        </p:spPr>
        <p:txBody>
          <a:bodyPr/>
          <a:lstStyle/>
          <a:p>
            <a:pPr algn="ctr"/>
            <a:r>
              <a:rPr lang="en-US" noProof="0" dirty="0" smtClean="0"/>
              <a:t>   another way to look at… </a:t>
            </a:r>
            <a:endParaRPr lang="en-US" noProof="0" dirty="0"/>
          </a:p>
        </p:txBody>
      </p:sp>
      <p:sp>
        <p:nvSpPr>
          <p:cNvPr id="12" name="Espace réservé du contenu 11"/>
          <p:cNvSpPr>
            <a:spLocks noGrp="1"/>
          </p:cNvSpPr>
          <p:nvPr>
            <p:ph idx="1"/>
          </p:nvPr>
        </p:nvSpPr>
        <p:spPr>
          <a:xfrm>
            <a:off x="206696" y="2634139"/>
            <a:ext cx="3981006" cy="2916053"/>
          </a:xfrm>
        </p:spPr>
        <p:txBody>
          <a:bodyPr/>
          <a:lstStyle/>
          <a:p>
            <a:pPr marL="533400" lvl="3" indent="-295275" algn="just">
              <a:lnSpc>
                <a:spcPct val="150000"/>
              </a:lnSpc>
            </a:pPr>
            <a:r>
              <a:rPr lang="en-US" dirty="0" smtClean="0"/>
              <a:t>Type I =&gt;  type II  : depends on </a:t>
            </a:r>
            <a:r>
              <a:rPr lang="en-US" dirty="0" smtClean="0">
                <a:latin typeface="Symbol" panose="05050102010706020507" pitchFamily="18" charset="2"/>
              </a:rPr>
              <a:t>k</a:t>
            </a:r>
          </a:p>
          <a:p>
            <a:pPr marL="533400" lvl="3" indent="-295275" algn="just">
              <a:lnSpc>
                <a:spcPct val="150000"/>
              </a:lnSpc>
            </a:pPr>
            <a:r>
              <a:rPr lang="en-US" dirty="0" err="1" smtClean="0"/>
              <a:t>Nb</a:t>
            </a:r>
            <a:r>
              <a:rPr lang="en-US" dirty="0" smtClean="0"/>
              <a:t>: type II but close to type I</a:t>
            </a:r>
          </a:p>
          <a:p>
            <a:pPr marL="533400" lvl="3" indent="-295275" algn="just">
              <a:lnSpc>
                <a:spcPct val="150000"/>
              </a:lnSpc>
            </a:pPr>
            <a:r>
              <a:rPr lang="en-US" dirty="0" smtClean="0"/>
              <a:t>Applications =&gt; type II SC : low H</a:t>
            </a:r>
            <a:r>
              <a:rPr lang="en-US" baseline="-25000" dirty="0" smtClean="0"/>
              <a:t>C1</a:t>
            </a:r>
            <a:r>
              <a:rPr lang="en-US" dirty="0" smtClean="0"/>
              <a:t> and high H</a:t>
            </a:r>
            <a:r>
              <a:rPr lang="en-US" baseline="-25000" dirty="0" smtClean="0"/>
              <a:t>C2</a:t>
            </a:r>
            <a:r>
              <a:rPr lang="en-US" dirty="0" smtClean="0"/>
              <a:t> =&gt; mixed state… </a:t>
            </a:r>
            <a:r>
              <a:rPr lang="en-US" b="1" dirty="0" smtClean="0">
                <a:solidFill>
                  <a:schemeClr val="tx1"/>
                </a:solidFill>
              </a:rPr>
              <a:t>except </a:t>
            </a:r>
            <a:r>
              <a:rPr lang="en-US" b="1" dirty="0" err="1" smtClean="0">
                <a:solidFill>
                  <a:schemeClr val="tx1"/>
                </a:solidFill>
              </a:rPr>
              <a:t>Nb</a:t>
            </a:r>
            <a:r>
              <a:rPr lang="en-US" b="1" dirty="0" smtClean="0">
                <a:solidFill>
                  <a:schemeClr val="tx1"/>
                </a:solidFill>
              </a:rPr>
              <a:t> ! </a:t>
            </a:r>
            <a:r>
              <a:rPr lang="en-US" dirty="0" smtClean="0"/>
              <a:t>(RF </a:t>
            </a:r>
            <a:r>
              <a:rPr lang="en-US" dirty="0" err="1" smtClean="0"/>
              <a:t>appli</a:t>
            </a:r>
            <a:r>
              <a:rPr lang="en-US" dirty="0" smtClean="0"/>
              <a:t>.) </a:t>
            </a:r>
          </a:p>
          <a:p>
            <a:pPr marL="533400" lvl="3" indent="-295275" algn="just">
              <a:lnSpc>
                <a:spcPct val="150000"/>
              </a:lnSpc>
            </a:pPr>
            <a:r>
              <a:rPr lang="en-US" dirty="0" smtClean="0"/>
              <a:t>        “superheating field” = metastable state (see “RF cavities” § )</a:t>
            </a:r>
          </a:p>
        </p:txBody>
      </p:sp>
      <p:graphicFrame>
        <p:nvGraphicFramePr>
          <p:cNvPr id="149" name="Object 69"/>
          <p:cNvGraphicFramePr>
            <a:graphicFrameLocks noChangeAspect="1"/>
          </p:cNvGraphicFramePr>
          <p:nvPr>
            <p:extLst>
              <p:ext uri="{D42A27DB-BD31-4B8C-83A1-F6EECF244321}">
                <p14:modId xmlns:p14="http://schemas.microsoft.com/office/powerpoint/2010/main" val="2563193452"/>
              </p:ext>
            </p:extLst>
          </p:nvPr>
        </p:nvGraphicFramePr>
        <p:xfrm>
          <a:off x="5507516" y="2289646"/>
          <a:ext cx="395288" cy="549275"/>
        </p:xfrm>
        <a:graphic>
          <a:graphicData uri="http://schemas.openxmlformats.org/presentationml/2006/ole">
            <mc:AlternateContent xmlns:mc="http://schemas.openxmlformats.org/markup-compatibility/2006">
              <mc:Choice xmlns:v="urn:schemas-microsoft-com:vml" Requires="v">
                <p:oleObj spid="_x0000_s16482" name="Equation" r:id="rId4" imgW="304668" imgH="431613" progId="Equation.3">
                  <p:embed/>
                </p:oleObj>
              </mc:Choice>
              <mc:Fallback>
                <p:oleObj name="Equation" r:id="rId4" imgW="304668" imgH="431613"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7516" y="2289646"/>
                        <a:ext cx="3952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5" name="Text Box 76"/>
          <p:cNvSpPr txBox="1">
            <a:spLocks noChangeArrowheads="1"/>
          </p:cNvSpPr>
          <p:nvPr/>
        </p:nvSpPr>
        <p:spPr bwMode="auto">
          <a:xfrm>
            <a:off x="6658454" y="4089871"/>
            <a:ext cx="122396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1200" b="0" i="0" u="none" strike="noStrike" kern="0" cap="none" spc="0" normalizeH="0" baseline="0" noProof="0" smtClean="0">
                <a:ln>
                  <a:noFill/>
                </a:ln>
                <a:solidFill>
                  <a:srgbClr val="000000"/>
                </a:solidFill>
                <a:effectLst/>
                <a:uLnTx/>
                <a:uFillTx/>
                <a:latin typeface="Arial" pitchFamily="34" charset="0"/>
              </a:rPr>
              <a:t>Superheated state</a:t>
            </a:r>
          </a:p>
        </p:txBody>
      </p:sp>
      <p:sp>
        <p:nvSpPr>
          <p:cNvPr id="156" name="Freeform 77"/>
          <p:cNvSpPr>
            <a:spLocks/>
          </p:cNvSpPr>
          <p:nvPr/>
        </p:nvSpPr>
        <p:spPr bwMode="auto">
          <a:xfrm>
            <a:off x="4905828" y="2340266"/>
            <a:ext cx="2848986" cy="2228849"/>
          </a:xfrm>
          <a:custGeom>
            <a:avLst/>
            <a:gdLst>
              <a:gd name="T0" fmla="*/ 174536 w 1442"/>
              <a:gd name="T1" fmla="*/ 1296 h 1296"/>
              <a:gd name="T2" fmla="*/ 129175 w 1442"/>
              <a:gd name="T3" fmla="*/ 1268 h 1296"/>
              <a:gd name="T4" fmla="*/ 92076 w 1442"/>
              <a:gd name="T5" fmla="*/ 1230 h 1296"/>
              <a:gd name="T6" fmla="*/ 57351 w 1442"/>
              <a:gd name="T7" fmla="*/ 1142 h 1296"/>
              <a:gd name="T8" fmla="*/ 24435 w 1442"/>
              <a:gd name="T9" fmla="*/ 916 h 1296"/>
              <a:gd name="T10" fmla="*/ 7899 w 1442"/>
              <a:gd name="T11" fmla="*/ 553 h 1296"/>
              <a:gd name="T12" fmla="*/ 2479 w 1442"/>
              <a:gd name="T13" fmla="*/ 235 h 1296"/>
              <a:gd name="T14" fmla="*/ 0 w 1442"/>
              <a:gd name="T15" fmla="*/ 0 h 12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42" h="1296">
                <a:moveTo>
                  <a:pt x="1442" y="1296"/>
                </a:moveTo>
                <a:cubicBezTo>
                  <a:pt x="1379" y="1291"/>
                  <a:pt x="1180" y="1279"/>
                  <a:pt x="1066" y="1268"/>
                </a:cubicBezTo>
                <a:cubicBezTo>
                  <a:pt x="952" y="1257"/>
                  <a:pt x="859" y="1251"/>
                  <a:pt x="760" y="1230"/>
                </a:cubicBezTo>
                <a:cubicBezTo>
                  <a:pt x="661" y="1209"/>
                  <a:pt x="567" y="1194"/>
                  <a:pt x="474" y="1142"/>
                </a:cubicBezTo>
                <a:cubicBezTo>
                  <a:pt x="381" y="1090"/>
                  <a:pt x="270" y="1014"/>
                  <a:pt x="202" y="916"/>
                </a:cubicBezTo>
                <a:cubicBezTo>
                  <a:pt x="134" y="818"/>
                  <a:pt x="96" y="666"/>
                  <a:pt x="66" y="553"/>
                </a:cubicBezTo>
                <a:cubicBezTo>
                  <a:pt x="36" y="440"/>
                  <a:pt x="31" y="327"/>
                  <a:pt x="20" y="235"/>
                </a:cubicBezTo>
                <a:cubicBezTo>
                  <a:pt x="9" y="143"/>
                  <a:pt x="4" y="71"/>
                  <a:pt x="0" y="0"/>
                </a:cubicBezTo>
              </a:path>
            </a:pathLst>
          </a:custGeom>
          <a:noFill/>
          <a:ln w="38100" cap="flat" cmpd="sng">
            <a:solidFill>
              <a:srgbClr val="0000FF"/>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grpSp>
        <p:nvGrpSpPr>
          <p:cNvPr id="6" name="Groupe 5"/>
          <p:cNvGrpSpPr/>
          <p:nvPr/>
        </p:nvGrpSpPr>
        <p:grpSpPr>
          <a:xfrm>
            <a:off x="4188667" y="1114844"/>
            <a:ext cx="4827041" cy="5129085"/>
            <a:chOff x="4111449" y="460155"/>
            <a:chExt cx="4827041" cy="5129085"/>
          </a:xfrm>
        </p:grpSpPr>
        <p:sp>
          <p:nvSpPr>
            <p:cNvPr id="85" name="Rectangle 5"/>
            <p:cNvSpPr>
              <a:spLocks noChangeArrowheads="1"/>
            </p:cNvSpPr>
            <p:nvPr/>
          </p:nvSpPr>
          <p:spPr bwMode="auto">
            <a:xfrm>
              <a:off x="4781996" y="1496665"/>
              <a:ext cx="2911475" cy="353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fr-FR" altLang="en-US" sz="1600" b="0" i="0" u="none" strike="noStrike" kern="0" cap="none" spc="0" normalizeH="0" baseline="0" noProof="0" smtClean="0">
                <a:ln>
                  <a:noFill/>
                </a:ln>
                <a:solidFill>
                  <a:srgbClr val="000000"/>
                </a:solidFill>
                <a:effectLst/>
                <a:uLnTx/>
                <a:uFillTx/>
                <a:latin typeface="Arial" pitchFamily="34" charset="0"/>
              </a:endParaRPr>
            </a:p>
          </p:txBody>
        </p:sp>
        <p:sp>
          <p:nvSpPr>
            <p:cNvPr id="86" name="Line 6"/>
            <p:cNvSpPr>
              <a:spLocks noChangeShapeType="1"/>
            </p:cNvSpPr>
            <p:nvPr/>
          </p:nvSpPr>
          <p:spPr bwMode="auto">
            <a:xfrm>
              <a:off x="4781996" y="3830290"/>
              <a:ext cx="1008063"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87" name="Rectangle 7"/>
            <p:cNvSpPr>
              <a:spLocks noChangeArrowheads="1"/>
            </p:cNvSpPr>
            <p:nvPr/>
          </p:nvSpPr>
          <p:spPr bwMode="auto">
            <a:xfrm>
              <a:off x="4781996" y="1496665"/>
              <a:ext cx="2895600" cy="3541713"/>
            </a:xfrm>
            <a:prstGeom prst="rect">
              <a:avLst/>
            </a:prstGeom>
            <a:noFill/>
            <a:ln w="285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fr-FR" altLang="en-US" sz="1600" b="0" i="0" u="none" strike="noStrike" kern="0" cap="none" spc="0" normalizeH="0" baseline="0" noProof="0" smtClean="0">
                <a:ln>
                  <a:noFill/>
                </a:ln>
                <a:solidFill>
                  <a:srgbClr val="000000"/>
                </a:solidFill>
                <a:effectLst/>
                <a:uLnTx/>
                <a:uFillTx/>
                <a:latin typeface="Arial" pitchFamily="34" charset="0"/>
              </a:endParaRPr>
            </a:p>
          </p:txBody>
        </p:sp>
        <p:sp>
          <p:nvSpPr>
            <p:cNvPr id="88" name="Line 8"/>
            <p:cNvSpPr>
              <a:spLocks noChangeShapeType="1"/>
            </p:cNvSpPr>
            <p:nvPr/>
          </p:nvSpPr>
          <p:spPr bwMode="auto">
            <a:xfrm>
              <a:off x="493915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89" name="Line 9"/>
            <p:cNvSpPr>
              <a:spLocks noChangeShapeType="1"/>
            </p:cNvSpPr>
            <p:nvPr/>
          </p:nvSpPr>
          <p:spPr bwMode="auto">
            <a:xfrm>
              <a:off x="508203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0" name="Line 10"/>
            <p:cNvSpPr>
              <a:spLocks noChangeShapeType="1"/>
            </p:cNvSpPr>
            <p:nvPr/>
          </p:nvSpPr>
          <p:spPr bwMode="auto">
            <a:xfrm>
              <a:off x="522490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1" name="Line 11"/>
            <p:cNvSpPr>
              <a:spLocks noChangeShapeType="1"/>
            </p:cNvSpPr>
            <p:nvPr/>
          </p:nvSpPr>
          <p:spPr bwMode="auto">
            <a:xfrm>
              <a:off x="537413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2" name="Line 12"/>
            <p:cNvSpPr>
              <a:spLocks noChangeShapeType="1"/>
            </p:cNvSpPr>
            <p:nvPr/>
          </p:nvSpPr>
          <p:spPr bwMode="auto">
            <a:xfrm>
              <a:off x="552653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3" name="Line 13"/>
            <p:cNvSpPr>
              <a:spLocks noChangeShapeType="1"/>
            </p:cNvSpPr>
            <p:nvPr/>
          </p:nvSpPr>
          <p:spPr bwMode="auto">
            <a:xfrm>
              <a:off x="565353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4" name="Line 14"/>
            <p:cNvSpPr>
              <a:spLocks noChangeShapeType="1"/>
            </p:cNvSpPr>
            <p:nvPr/>
          </p:nvSpPr>
          <p:spPr bwMode="auto">
            <a:xfrm>
              <a:off x="579640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5" name="Line 15"/>
            <p:cNvSpPr>
              <a:spLocks noChangeShapeType="1"/>
            </p:cNvSpPr>
            <p:nvPr/>
          </p:nvSpPr>
          <p:spPr bwMode="auto">
            <a:xfrm>
              <a:off x="593928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6" name="Line 16"/>
            <p:cNvSpPr>
              <a:spLocks noChangeShapeType="1"/>
            </p:cNvSpPr>
            <p:nvPr/>
          </p:nvSpPr>
          <p:spPr bwMode="auto">
            <a:xfrm>
              <a:off x="608850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7" name="Line 17"/>
            <p:cNvSpPr>
              <a:spLocks noChangeShapeType="1"/>
            </p:cNvSpPr>
            <p:nvPr/>
          </p:nvSpPr>
          <p:spPr bwMode="auto">
            <a:xfrm>
              <a:off x="624090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8" name="Line 18"/>
            <p:cNvSpPr>
              <a:spLocks noChangeShapeType="1"/>
            </p:cNvSpPr>
            <p:nvPr/>
          </p:nvSpPr>
          <p:spPr bwMode="auto">
            <a:xfrm>
              <a:off x="638378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99" name="Line 19"/>
            <p:cNvSpPr>
              <a:spLocks noChangeShapeType="1"/>
            </p:cNvSpPr>
            <p:nvPr/>
          </p:nvSpPr>
          <p:spPr bwMode="auto">
            <a:xfrm>
              <a:off x="652665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0" name="Line 20"/>
            <p:cNvSpPr>
              <a:spLocks noChangeShapeType="1"/>
            </p:cNvSpPr>
            <p:nvPr/>
          </p:nvSpPr>
          <p:spPr bwMode="auto">
            <a:xfrm>
              <a:off x="666953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1" name="Line 21"/>
            <p:cNvSpPr>
              <a:spLocks noChangeShapeType="1"/>
            </p:cNvSpPr>
            <p:nvPr/>
          </p:nvSpPr>
          <p:spPr bwMode="auto">
            <a:xfrm>
              <a:off x="681875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2" name="Line 22"/>
            <p:cNvSpPr>
              <a:spLocks noChangeShapeType="1"/>
            </p:cNvSpPr>
            <p:nvPr/>
          </p:nvSpPr>
          <p:spPr bwMode="auto">
            <a:xfrm>
              <a:off x="697115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3" name="Line 23"/>
            <p:cNvSpPr>
              <a:spLocks noChangeShapeType="1"/>
            </p:cNvSpPr>
            <p:nvPr/>
          </p:nvSpPr>
          <p:spPr bwMode="auto">
            <a:xfrm>
              <a:off x="711403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4" name="Line 24"/>
            <p:cNvSpPr>
              <a:spLocks noChangeShapeType="1"/>
            </p:cNvSpPr>
            <p:nvPr/>
          </p:nvSpPr>
          <p:spPr bwMode="auto">
            <a:xfrm>
              <a:off x="725690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5" name="Line 25"/>
            <p:cNvSpPr>
              <a:spLocks noChangeShapeType="1"/>
            </p:cNvSpPr>
            <p:nvPr/>
          </p:nvSpPr>
          <p:spPr bwMode="auto">
            <a:xfrm>
              <a:off x="7399783"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6" name="Line 26"/>
            <p:cNvSpPr>
              <a:spLocks noChangeShapeType="1"/>
            </p:cNvSpPr>
            <p:nvPr/>
          </p:nvSpPr>
          <p:spPr bwMode="auto">
            <a:xfrm>
              <a:off x="7549008" y="4971703"/>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7" name="Line 27"/>
            <p:cNvSpPr>
              <a:spLocks noChangeShapeType="1"/>
            </p:cNvSpPr>
            <p:nvPr/>
          </p:nvSpPr>
          <p:spPr bwMode="auto">
            <a:xfrm>
              <a:off x="493280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8" name="Line 28"/>
            <p:cNvSpPr>
              <a:spLocks noChangeShapeType="1"/>
            </p:cNvSpPr>
            <p:nvPr/>
          </p:nvSpPr>
          <p:spPr bwMode="auto">
            <a:xfrm>
              <a:off x="507568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09" name="Line 29"/>
            <p:cNvSpPr>
              <a:spLocks noChangeShapeType="1"/>
            </p:cNvSpPr>
            <p:nvPr/>
          </p:nvSpPr>
          <p:spPr bwMode="auto">
            <a:xfrm>
              <a:off x="521855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0" name="Line 30"/>
            <p:cNvSpPr>
              <a:spLocks noChangeShapeType="1"/>
            </p:cNvSpPr>
            <p:nvPr/>
          </p:nvSpPr>
          <p:spPr bwMode="auto">
            <a:xfrm>
              <a:off x="536778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1" name="Line 31"/>
            <p:cNvSpPr>
              <a:spLocks noChangeShapeType="1"/>
            </p:cNvSpPr>
            <p:nvPr/>
          </p:nvSpPr>
          <p:spPr bwMode="auto">
            <a:xfrm>
              <a:off x="552018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2" name="Line 32"/>
            <p:cNvSpPr>
              <a:spLocks noChangeShapeType="1"/>
            </p:cNvSpPr>
            <p:nvPr/>
          </p:nvSpPr>
          <p:spPr bwMode="auto">
            <a:xfrm>
              <a:off x="564718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3" name="Line 33"/>
            <p:cNvSpPr>
              <a:spLocks noChangeShapeType="1"/>
            </p:cNvSpPr>
            <p:nvPr/>
          </p:nvSpPr>
          <p:spPr bwMode="auto">
            <a:xfrm>
              <a:off x="579005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4" name="Line 34"/>
            <p:cNvSpPr>
              <a:spLocks noChangeShapeType="1"/>
            </p:cNvSpPr>
            <p:nvPr/>
          </p:nvSpPr>
          <p:spPr bwMode="auto">
            <a:xfrm>
              <a:off x="593293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5" name="Line 35"/>
            <p:cNvSpPr>
              <a:spLocks noChangeShapeType="1"/>
            </p:cNvSpPr>
            <p:nvPr/>
          </p:nvSpPr>
          <p:spPr bwMode="auto">
            <a:xfrm>
              <a:off x="608215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6" name="Line 36"/>
            <p:cNvSpPr>
              <a:spLocks noChangeShapeType="1"/>
            </p:cNvSpPr>
            <p:nvPr/>
          </p:nvSpPr>
          <p:spPr bwMode="auto">
            <a:xfrm>
              <a:off x="623455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7" name="Line 37"/>
            <p:cNvSpPr>
              <a:spLocks noChangeShapeType="1"/>
            </p:cNvSpPr>
            <p:nvPr/>
          </p:nvSpPr>
          <p:spPr bwMode="auto">
            <a:xfrm>
              <a:off x="637743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8" name="Line 38"/>
            <p:cNvSpPr>
              <a:spLocks noChangeShapeType="1"/>
            </p:cNvSpPr>
            <p:nvPr/>
          </p:nvSpPr>
          <p:spPr bwMode="auto">
            <a:xfrm>
              <a:off x="652030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19" name="Line 39"/>
            <p:cNvSpPr>
              <a:spLocks noChangeShapeType="1"/>
            </p:cNvSpPr>
            <p:nvPr/>
          </p:nvSpPr>
          <p:spPr bwMode="auto">
            <a:xfrm>
              <a:off x="666318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0" name="Line 40"/>
            <p:cNvSpPr>
              <a:spLocks noChangeShapeType="1"/>
            </p:cNvSpPr>
            <p:nvPr/>
          </p:nvSpPr>
          <p:spPr bwMode="auto">
            <a:xfrm>
              <a:off x="681240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1" name="Line 41"/>
            <p:cNvSpPr>
              <a:spLocks noChangeShapeType="1"/>
            </p:cNvSpPr>
            <p:nvPr/>
          </p:nvSpPr>
          <p:spPr bwMode="auto">
            <a:xfrm>
              <a:off x="696480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2" name="Line 42"/>
            <p:cNvSpPr>
              <a:spLocks noChangeShapeType="1"/>
            </p:cNvSpPr>
            <p:nvPr/>
          </p:nvSpPr>
          <p:spPr bwMode="auto">
            <a:xfrm>
              <a:off x="710768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3" name="Line 43"/>
            <p:cNvSpPr>
              <a:spLocks noChangeShapeType="1"/>
            </p:cNvSpPr>
            <p:nvPr/>
          </p:nvSpPr>
          <p:spPr bwMode="auto">
            <a:xfrm>
              <a:off x="725055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4" name="Line 44"/>
            <p:cNvSpPr>
              <a:spLocks noChangeShapeType="1"/>
            </p:cNvSpPr>
            <p:nvPr/>
          </p:nvSpPr>
          <p:spPr bwMode="auto">
            <a:xfrm>
              <a:off x="7393433"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5" name="Line 45"/>
            <p:cNvSpPr>
              <a:spLocks noChangeShapeType="1"/>
            </p:cNvSpPr>
            <p:nvPr/>
          </p:nvSpPr>
          <p:spPr bwMode="auto">
            <a:xfrm>
              <a:off x="7542658" y="1496665"/>
              <a:ext cx="0" cy="730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6" name="Text Box 46"/>
            <p:cNvSpPr txBox="1">
              <a:spLocks noChangeArrowheads="1"/>
            </p:cNvSpPr>
            <p:nvPr/>
          </p:nvSpPr>
          <p:spPr bwMode="auto">
            <a:xfrm>
              <a:off x="4853433" y="4089053"/>
              <a:ext cx="100806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1200" b="0" i="0" u="none" strike="noStrike" kern="0" cap="none" spc="0" normalizeH="0" baseline="0" noProof="0" smtClean="0">
                  <a:ln>
                    <a:noFill/>
                  </a:ln>
                  <a:solidFill>
                    <a:srgbClr val="000000"/>
                  </a:solidFill>
                  <a:effectLst/>
                  <a:uLnTx/>
                  <a:uFillTx/>
                  <a:latin typeface="Arial" pitchFamily="34" charset="0"/>
                </a:rPr>
                <a:t>Meissner state</a:t>
              </a:r>
            </a:p>
          </p:txBody>
        </p:sp>
        <p:sp>
          <p:nvSpPr>
            <p:cNvPr id="127" name="Text Box 47"/>
            <p:cNvSpPr txBox="1">
              <a:spLocks noChangeArrowheads="1"/>
            </p:cNvSpPr>
            <p:nvPr/>
          </p:nvSpPr>
          <p:spPr bwMode="auto">
            <a:xfrm>
              <a:off x="4997896" y="5313015"/>
              <a:ext cx="244792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1200" b="0" i="0" u="none" strike="noStrike" kern="0" cap="none" spc="0" normalizeH="0" baseline="0" noProof="0" dirty="0" smtClean="0">
                  <a:ln>
                    <a:noFill/>
                  </a:ln>
                  <a:solidFill>
                    <a:srgbClr val="000000"/>
                  </a:solidFill>
                  <a:effectLst/>
                  <a:uLnTx/>
                  <a:uFillTx/>
                </a:rPr>
                <a:t>GL parameter </a:t>
              </a:r>
              <a:r>
                <a:rPr kumimoji="0" lang="en-US" altLang="en-US" sz="1200" b="0" i="0" u="none" strike="noStrike" kern="0" cap="none" spc="0" normalizeH="0" baseline="0" noProof="0" dirty="0" smtClean="0">
                  <a:ln>
                    <a:noFill/>
                  </a:ln>
                  <a:solidFill>
                    <a:srgbClr val="000000"/>
                  </a:solidFill>
                  <a:effectLst/>
                  <a:uLnTx/>
                  <a:uFillTx/>
                  <a:latin typeface="Symbol" pitchFamily="18" charset="2"/>
                </a:rPr>
                <a:t>k </a:t>
              </a:r>
              <a:r>
                <a:rPr kumimoji="0" lang="en-US" altLang="en-US" sz="1200" b="0" i="0" u="none" strike="noStrike" kern="0" cap="none" spc="0" normalizeH="0" baseline="0" noProof="0" dirty="0" smtClean="0">
                  <a:ln>
                    <a:noFill/>
                  </a:ln>
                  <a:solidFill>
                    <a:srgbClr val="000000"/>
                  </a:solidFill>
                  <a:effectLst/>
                  <a:uLnTx/>
                  <a:uFillTx/>
                </a:rPr>
                <a:t>(= </a:t>
              </a:r>
              <a:r>
                <a:rPr kumimoji="0" lang="en-US" altLang="en-US" sz="1200" b="0" i="0" u="none" strike="noStrike" kern="0" cap="none" spc="0" normalizeH="0" baseline="0" noProof="0" dirty="0" smtClean="0">
                  <a:ln>
                    <a:noFill/>
                  </a:ln>
                  <a:solidFill>
                    <a:srgbClr val="000000"/>
                  </a:solidFill>
                  <a:effectLst/>
                  <a:uLnTx/>
                  <a:uFillTx/>
                  <a:latin typeface="Symbol" pitchFamily="18" charset="2"/>
                </a:rPr>
                <a:t>l</a:t>
              </a:r>
              <a:r>
                <a:rPr kumimoji="0" lang="en-US" altLang="en-US" sz="1200" b="0" i="0" u="none" strike="noStrike" kern="0" cap="none" spc="0" normalizeH="0" baseline="0" noProof="0" dirty="0" smtClean="0">
                  <a:ln>
                    <a:noFill/>
                  </a:ln>
                  <a:solidFill>
                    <a:srgbClr val="000000"/>
                  </a:solidFill>
                  <a:effectLst/>
                  <a:uLnTx/>
                  <a:uFillTx/>
                </a:rPr>
                <a:t>/</a:t>
              </a:r>
              <a:r>
                <a:rPr kumimoji="0" lang="en-US" altLang="en-US" sz="1200" b="0" i="0" u="none" strike="noStrike" kern="0" cap="none" spc="0" normalizeH="0" baseline="0" noProof="0" dirty="0" smtClean="0">
                  <a:ln>
                    <a:noFill/>
                  </a:ln>
                  <a:solidFill>
                    <a:srgbClr val="000000"/>
                  </a:solidFill>
                  <a:effectLst/>
                  <a:uLnTx/>
                  <a:uFillTx/>
                  <a:latin typeface="Symbol" pitchFamily="18" charset="2"/>
                </a:rPr>
                <a:t>x</a:t>
              </a:r>
              <a:r>
                <a:rPr kumimoji="0" lang="en-US" altLang="en-US" sz="1200" b="0" i="0" u="none" strike="noStrike" kern="0" cap="none" spc="0" normalizeH="0" baseline="0" noProof="0" dirty="0" smtClean="0">
                  <a:ln>
                    <a:noFill/>
                  </a:ln>
                  <a:solidFill>
                    <a:srgbClr val="000000"/>
                  </a:solidFill>
                  <a:effectLst/>
                  <a:uLnTx/>
                  <a:uFillTx/>
                </a:rPr>
                <a:t>)</a:t>
              </a:r>
            </a:p>
          </p:txBody>
        </p:sp>
        <p:sp>
          <p:nvSpPr>
            <p:cNvPr id="128" name="Line 48"/>
            <p:cNvSpPr>
              <a:spLocks noChangeShapeType="1"/>
            </p:cNvSpPr>
            <p:nvPr/>
          </p:nvSpPr>
          <p:spPr bwMode="auto">
            <a:xfrm>
              <a:off x="4781996" y="4881215"/>
              <a:ext cx="1008063" cy="0"/>
            </a:xfrm>
            <a:prstGeom prst="line">
              <a:avLst/>
            </a:prstGeom>
            <a:noFill/>
            <a:ln w="9525">
              <a:solidFill>
                <a:srgbClr val="00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29" name="Line 49"/>
            <p:cNvSpPr>
              <a:spLocks noChangeShapeType="1"/>
            </p:cNvSpPr>
            <p:nvPr/>
          </p:nvSpPr>
          <p:spPr bwMode="auto">
            <a:xfrm flipV="1">
              <a:off x="5790058" y="1525240"/>
              <a:ext cx="1800225" cy="230505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30" name="Freeform 50"/>
            <p:cNvSpPr>
              <a:spLocks/>
            </p:cNvSpPr>
            <p:nvPr/>
          </p:nvSpPr>
          <p:spPr bwMode="auto">
            <a:xfrm>
              <a:off x="5790058" y="3830290"/>
              <a:ext cx="1871663" cy="527050"/>
            </a:xfrm>
            <a:custGeom>
              <a:avLst/>
              <a:gdLst>
                <a:gd name="T0" fmla="*/ 3650 w 1134"/>
                <a:gd name="T1" fmla="*/ 317 h 332"/>
                <a:gd name="T2" fmla="*/ 3348 w 1134"/>
                <a:gd name="T3" fmla="*/ 317 h 332"/>
                <a:gd name="T4" fmla="*/ 1889 w 1134"/>
                <a:gd name="T5" fmla="*/ 226 h 332"/>
                <a:gd name="T6" fmla="*/ 880 w 1134"/>
                <a:gd name="T7" fmla="*/ 136 h 332"/>
                <a:gd name="T8" fmla="*/ 0 w 1134"/>
                <a:gd name="T9" fmla="*/ 0 h 3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4" h="332">
                  <a:moveTo>
                    <a:pt x="1134" y="317"/>
                  </a:moveTo>
                  <a:cubicBezTo>
                    <a:pt x="1134" y="324"/>
                    <a:pt x="1134" y="332"/>
                    <a:pt x="1043" y="317"/>
                  </a:cubicBezTo>
                  <a:cubicBezTo>
                    <a:pt x="952" y="302"/>
                    <a:pt x="718" y="256"/>
                    <a:pt x="590" y="226"/>
                  </a:cubicBezTo>
                  <a:cubicBezTo>
                    <a:pt x="462" y="196"/>
                    <a:pt x="370" y="174"/>
                    <a:pt x="272" y="136"/>
                  </a:cubicBezTo>
                  <a:cubicBezTo>
                    <a:pt x="174" y="98"/>
                    <a:pt x="45" y="23"/>
                    <a:pt x="0" y="0"/>
                  </a:cubicBezTo>
                </a:path>
              </a:pathLst>
            </a:custGeom>
            <a:noFill/>
            <a:ln w="28575" cap="flat" cmpd="sng">
              <a:solidFill>
                <a:srgbClr val="FF00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31" name="Text Box 51"/>
            <p:cNvSpPr txBox="1">
              <a:spLocks noChangeArrowheads="1"/>
            </p:cNvSpPr>
            <p:nvPr/>
          </p:nvSpPr>
          <p:spPr bwMode="auto">
            <a:xfrm>
              <a:off x="6561583" y="2920653"/>
              <a:ext cx="969963"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en-US" sz="1200" b="0" i="0" u="none" strike="noStrike" kern="0" cap="none" spc="0" normalizeH="0" baseline="0" noProof="0" smtClean="0">
                  <a:ln>
                    <a:noFill/>
                  </a:ln>
                  <a:solidFill>
                    <a:srgbClr val="000000"/>
                  </a:solidFill>
                  <a:effectLst/>
                  <a:uLnTx/>
                  <a:uFillTx/>
                  <a:latin typeface="Arial" pitchFamily="34" charset="0"/>
                </a:rPr>
                <a:t>Mixed state</a:t>
              </a:r>
            </a:p>
          </p:txBody>
        </p:sp>
        <p:graphicFrame>
          <p:nvGraphicFramePr>
            <p:cNvPr id="132" name="Object 52"/>
            <p:cNvGraphicFramePr>
              <a:graphicFrameLocks noChangeAspect="1"/>
            </p:cNvGraphicFramePr>
            <p:nvPr>
              <p:extLst>
                <p:ext uri="{D42A27DB-BD31-4B8C-83A1-F6EECF244321}">
                  <p14:modId xmlns:p14="http://schemas.microsoft.com/office/powerpoint/2010/main" val="1347747859"/>
                </p:ext>
              </p:extLst>
            </p:nvPr>
          </p:nvGraphicFramePr>
          <p:xfrm>
            <a:off x="6293296" y="4233515"/>
            <a:ext cx="414338" cy="563563"/>
          </p:xfrm>
          <a:graphic>
            <a:graphicData uri="http://schemas.openxmlformats.org/presentationml/2006/ole">
              <mc:AlternateContent xmlns:mc="http://schemas.openxmlformats.org/markup-compatibility/2006">
                <mc:Choice xmlns:v="urn:schemas-microsoft-com:vml" Requires="v">
                  <p:oleObj spid="_x0000_s16483" name="Equation" r:id="rId6" imgW="317225" imgH="431425" progId="Equation.3">
                    <p:embed/>
                  </p:oleObj>
                </mc:Choice>
                <mc:Fallback>
                  <p:oleObj name="Equation" r:id="rId6" imgW="317225" imgH="431425"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3296" y="4233515"/>
                          <a:ext cx="414338"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 name="Text Box 53"/>
            <p:cNvSpPr txBox="1">
              <a:spLocks noChangeArrowheads="1"/>
            </p:cNvSpPr>
            <p:nvPr/>
          </p:nvSpPr>
          <p:spPr bwMode="auto">
            <a:xfrm>
              <a:off x="5777358" y="5068540"/>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0.6</a:t>
              </a:r>
            </a:p>
          </p:txBody>
        </p:sp>
        <p:sp>
          <p:nvSpPr>
            <p:cNvPr id="134" name="Text Box 54"/>
            <p:cNvSpPr txBox="1">
              <a:spLocks noChangeArrowheads="1"/>
            </p:cNvSpPr>
            <p:nvPr/>
          </p:nvSpPr>
          <p:spPr bwMode="auto">
            <a:xfrm>
              <a:off x="6340921" y="5066953"/>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1.2</a:t>
              </a:r>
            </a:p>
          </p:txBody>
        </p:sp>
        <p:sp>
          <p:nvSpPr>
            <p:cNvPr id="135" name="Text Box 55"/>
            <p:cNvSpPr txBox="1">
              <a:spLocks noChangeArrowheads="1"/>
            </p:cNvSpPr>
            <p:nvPr/>
          </p:nvSpPr>
          <p:spPr bwMode="auto">
            <a:xfrm>
              <a:off x="6904483" y="5066953"/>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1.6</a:t>
              </a:r>
            </a:p>
          </p:txBody>
        </p:sp>
        <p:sp>
          <p:nvSpPr>
            <p:cNvPr id="136" name="Text Box 56"/>
            <p:cNvSpPr txBox="1">
              <a:spLocks noChangeArrowheads="1"/>
            </p:cNvSpPr>
            <p:nvPr/>
          </p:nvSpPr>
          <p:spPr bwMode="auto">
            <a:xfrm>
              <a:off x="7468046" y="5066953"/>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2.0</a:t>
              </a:r>
            </a:p>
          </p:txBody>
        </p:sp>
        <p:sp>
          <p:nvSpPr>
            <p:cNvPr id="137" name="Text Box 57"/>
            <p:cNvSpPr txBox="1">
              <a:spLocks noChangeArrowheads="1"/>
            </p:cNvSpPr>
            <p:nvPr/>
          </p:nvSpPr>
          <p:spPr bwMode="auto">
            <a:xfrm>
              <a:off x="6726683" y="4665315"/>
              <a:ext cx="5762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Type II</a:t>
              </a:r>
            </a:p>
          </p:txBody>
        </p:sp>
        <p:sp>
          <p:nvSpPr>
            <p:cNvPr id="138" name="Line 58"/>
            <p:cNvSpPr>
              <a:spLocks noChangeShapeType="1"/>
            </p:cNvSpPr>
            <p:nvPr/>
          </p:nvSpPr>
          <p:spPr bwMode="auto">
            <a:xfrm>
              <a:off x="5861496" y="4881215"/>
              <a:ext cx="1800225" cy="0"/>
            </a:xfrm>
            <a:prstGeom prst="line">
              <a:avLst/>
            </a:prstGeom>
            <a:noFill/>
            <a:ln w="9525">
              <a:solidFill>
                <a:srgbClr val="00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sp>
          <p:nvSpPr>
            <p:cNvPr id="139" name="Line 59"/>
            <p:cNvSpPr>
              <a:spLocks noChangeShapeType="1"/>
            </p:cNvSpPr>
            <p:nvPr/>
          </p:nvSpPr>
          <p:spPr bwMode="auto">
            <a:xfrm>
              <a:off x="6077396" y="1496665"/>
              <a:ext cx="0" cy="3529013"/>
            </a:xfrm>
            <a:prstGeom prst="line">
              <a:avLst/>
            </a:prstGeom>
            <a:noFill/>
            <a:ln w="12700">
              <a:solidFill>
                <a:srgbClr val="0F85F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graphicFrame>
          <p:nvGraphicFramePr>
            <p:cNvPr id="140" name="Object 60"/>
            <p:cNvGraphicFramePr>
              <a:graphicFrameLocks noChangeAspect="1"/>
            </p:cNvGraphicFramePr>
            <p:nvPr>
              <p:extLst>
                <p:ext uri="{D42A27DB-BD31-4B8C-83A1-F6EECF244321}">
                  <p14:modId xmlns:p14="http://schemas.microsoft.com/office/powerpoint/2010/main" val="1386440086"/>
                </p:ext>
              </p:extLst>
            </p:nvPr>
          </p:nvGraphicFramePr>
          <p:xfrm>
            <a:off x="4111449" y="1081233"/>
            <a:ext cx="430213" cy="652463"/>
          </p:xfrm>
          <a:graphic>
            <a:graphicData uri="http://schemas.openxmlformats.org/presentationml/2006/ole">
              <mc:AlternateContent xmlns:mc="http://schemas.openxmlformats.org/markup-compatibility/2006">
                <mc:Choice xmlns:v="urn:schemas-microsoft-com:vml" Requires="v">
                  <p:oleObj spid="_x0000_s16484" name="Equation" r:id="rId8" imgW="279279" imgH="431613" progId="Equation.3">
                    <p:embed/>
                  </p:oleObj>
                </mc:Choice>
                <mc:Fallback>
                  <p:oleObj name="Equation" r:id="rId8" imgW="279279" imgH="431613"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1449" y="1081233"/>
                          <a:ext cx="430213"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1" name="Text Box 61"/>
            <p:cNvSpPr txBox="1">
              <a:spLocks noChangeArrowheads="1"/>
            </p:cNvSpPr>
            <p:nvPr/>
          </p:nvSpPr>
          <p:spPr bwMode="auto">
            <a:xfrm>
              <a:off x="4637533" y="5068540"/>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0</a:t>
              </a:r>
            </a:p>
          </p:txBody>
        </p:sp>
        <p:sp>
          <p:nvSpPr>
            <p:cNvPr id="142" name="Text Box 62"/>
            <p:cNvSpPr txBox="1">
              <a:spLocks noChangeArrowheads="1"/>
            </p:cNvSpPr>
            <p:nvPr/>
          </p:nvSpPr>
          <p:spPr bwMode="auto">
            <a:xfrm>
              <a:off x="5213796" y="5068540"/>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0.4</a:t>
              </a:r>
            </a:p>
          </p:txBody>
        </p:sp>
        <p:sp>
          <p:nvSpPr>
            <p:cNvPr id="143" name="Text Box 63"/>
            <p:cNvSpPr txBox="1">
              <a:spLocks noChangeArrowheads="1"/>
            </p:cNvSpPr>
            <p:nvPr/>
          </p:nvSpPr>
          <p:spPr bwMode="auto">
            <a:xfrm>
              <a:off x="4348608" y="4304953"/>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0.5</a:t>
              </a:r>
            </a:p>
          </p:txBody>
        </p:sp>
        <p:sp>
          <p:nvSpPr>
            <p:cNvPr id="144" name="Text Box 64"/>
            <p:cNvSpPr txBox="1">
              <a:spLocks noChangeArrowheads="1"/>
            </p:cNvSpPr>
            <p:nvPr/>
          </p:nvSpPr>
          <p:spPr bwMode="auto">
            <a:xfrm>
              <a:off x="4348608" y="3628678"/>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1.0</a:t>
              </a:r>
            </a:p>
          </p:txBody>
        </p:sp>
        <p:sp>
          <p:nvSpPr>
            <p:cNvPr id="145" name="Text Box 65"/>
            <p:cNvSpPr txBox="1">
              <a:spLocks noChangeArrowheads="1"/>
            </p:cNvSpPr>
            <p:nvPr/>
          </p:nvSpPr>
          <p:spPr bwMode="auto">
            <a:xfrm>
              <a:off x="4348608" y="3009553"/>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1.5</a:t>
              </a:r>
            </a:p>
          </p:txBody>
        </p:sp>
        <p:sp>
          <p:nvSpPr>
            <p:cNvPr id="146" name="Text Box 66"/>
            <p:cNvSpPr txBox="1">
              <a:spLocks noChangeArrowheads="1"/>
            </p:cNvSpPr>
            <p:nvPr/>
          </p:nvSpPr>
          <p:spPr bwMode="auto">
            <a:xfrm>
              <a:off x="5069333" y="4666903"/>
              <a:ext cx="5762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Type I</a:t>
              </a:r>
            </a:p>
          </p:txBody>
        </p:sp>
        <p:sp>
          <p:nvSpPr>
            <p:cNvPr id="147" name="Line 67"/>
            <p:cNvSpPr>
              <a:spLocks noChangeShapeType="1"/>
            </p:cNvSpPr>
            <p:nvPr/>
          </p:nvSpPr>
          <p:spPr bwMode="auto">
            <a:xfrm>
              <a:off x="5588446" y="1496665"/>
              <a:ext cx="0" cy="3529013"/>
            </a:xfrm>
            <a:prstGeom prst="line">
              <a:avLst/>
            </a:prstGeom>
            <a:noFill/>
            <a:ln w="12700">
              <a:solidFill>
                <a:srgbClr val="0F85F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smtClean="0">
                <a:ln>
                  <a:noFill/>
                </a:ln>
                <a:solidFill>
                  <a:srgbClr val="000000"/>
                </a:solidFill>
                <a:effectLst/>
                <a:uLnTx/>
                <a:uFillTx/>
              </a:endParaRPr>
            </a:p>
          </p:txBody>
        </p:sp>
        <p:graphicFrame>
          <p:nvGraphicFramePr>
            <p:cNvPr id="148" name="Object 68"/>
            <p:cNvGraphicFramePr>
              <a:graphicFrameLocks noChangeAspect="1"/>
            </p:cNvGraphicFramePr>
            <p:nvPr>
              <p:extLst>
                <p:ext uri="{D42A27DB-BD31-4B8C-83A1-F6EECF244321}">
                  <p14:modId xmlns:p14="http://schemas.microsoft.com/office/powerpoint/2010/main" val="3913827288"/>
                </p:ext>
              </p:extLst>
            </p:nvPr>
          </p:nvGraphicFramePr>
          <p:xfrm>
            <a:off x="6299646" y="2282478"/>
            <a:ext cx="1000125" cy="561975"/>
          </p:xfrm>
          <a:graphic>
            <a:graphicData uri="http://schemas.openxmlformats.org/presentationml/2006/ole">
              <mc:AlternateContent xmlns:mc="http://schemas.openxmlformats.org/markup-compatibility/2006">
                <mc:Choice xmlns:v="urn:schemas-microsoft-com:vml" Requires="v">
                  <p:oleObj spid="_x0000_s16485" name="Equation" r:id="rId10" imgW="761669" imgH="431613" progId="Equation.3">
                    <p:embed/>
                  </p:oleObj>
                </mc:Choice>
                <mc:Fallback>
                  <p:oleObj name="Equation" r:id="rId10" imgW="761669" imgH="431613"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99646" y="2282478"/>
                          <a:ext cx="1000125" cy="561975"/>
                        </a:xfrm>
                        <a:prstGeom prst="rect">
                          <a:avLst/>
                        </a:prstGeom>
                        <a:solidFill>
                          <a:srgbClr val="FFFFFF">
                            <a:alpha val="81960"/>
                          </a:srgbClr>
                        </a:solidFill>
                        <a:ln w="9525">
                          <a:solidFill>
                            <a:srgbClr val="0F85F1"/>
                          </a:solidFill>
                          <a:miter lim="800000"/>
                          <a:headEnd/>
                          <a:tailEnd/>
                        </a:ln>
                      </p:spPr>
                    </p:pic>
                  </p:oleObj>
                </mc:Fallback>
              </mc:AlternateContent>
            </a:graphicData>
          </a:graphic>
        </p:graphicFrame>
        <p:sp>
          <p:nvSpPr>
            <p:cNvPr id="150" name="Text Box 70"/>
            <p:cNvSpPr txBox="1">
              <a:spLocks noChangeArrowheads="1"/>
            </p:cNvSpPr>
            <p:nvPr/>
          </p:nvSpPr>
          <p:spPr bwMode="auto">
            <a:xfrm>
              <a:off x="5718621" y="1928465"/>
              <a:ext cx="1223963"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1200" b="0" i="0" u="none" strike="noStrike" kern="0" cap="none" spc="0" normalizeH="0" baseline="0" noProof="0" smtClean="0">
                  <a:ln>
                    <a:noFill/>
                  </a:ln>
                  <a:solidFill>
                    <a:srgbClr val="000000"/>
                  </a:solidFill>
                  <a:effectLst/>
                  <a:uLnTx/>
                  <a:uFillTx/>
                  <a:latin typeface="Arial" pitchFamily="34" charset="0"/>
                </a:rPr>
                <a:t>Normal state</a:t>
              </a:r>
            </a:p>
          </p:txBody>
        </p:sp>
        <p:sp>
          <p:nvSpPr>
            <p:cNvPr id="151" name="Text Box 71"/>
            <p:cNvSpPr txBox="1">
              <a:spLocks noChangeArrowheads="1"/>
            </p:cNvSpPr>
            <p:nvPr/>
          </p:nvSpPr>
          <p:spPr bwMode="auto">
            <a:xfrm>
              <a:off x="4348608" y="2366615"/>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2.0</a:t>
              </a:r>
            </a:p>
          </p:txBody>
        </p:sp>
        <p:sp>
          <p:nvSpPr>
            <p:cNvPr id="152" name="Text Box 72"/>
            <p:cNvSpPr txBox="1">
              <a:spLocks noChangeArrowheads="1"/>
            </p:cNvSpPr>
            <p:nvPr/>
          </p:nvSpPr>
          <p:spPr bwMode="auto">
            <a:xfrm>
              <a:off x="4348608" y="1755428"/>
              <a:ext cx="360363"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900" b="0" i="0" u="none" strike="noStrike" kern="0" cap="none" spc="0" normalizeH="0" baseline="0" noProof="0" smtClean="0">
                  <a:ln>
                    <a:noFill/>
                  </a:ln>
                  <a:solidFill>
                    <a:srgbClr val="000000"/>
                  </a:solidFill>
                  <a:effectLst/>
                  <a:uLnTx/>
                  <a:uFillTx/>
                  <a:latin typeface="Arial" pitchFamily="34" charset="0"/>
                </a:rPr>
                <a:t>2.5</a:t>
              </a:r>
            </a:p>
          </p:txBody>
        </p:sp>
        <p:sp>
          <p:nvSpPr>
            <p:cNvPr id="153" name="Text Box 73"/>
            <p:cNvSpPr txBox="1">
              <a:spLocks noChangeArrowheads="1"/>
            </p:cNvSpPr>
            <p:nvPr/>
          </p:nvSpPr>
          <p:spPr bwMode="auto">
            <a:xfrm>
              <a:off x="5501133" y="1560165"/>
              <a:ext cx="431800" cy="338138"/>
            </a:xfrm>
            <a:prstGeom prst="rect">
              <a:avLst/>
            </a:prstGeom>
            <a:solidFill>
              <a:srgbClr val="FFFFFF"/>
            </a:solidFill>
            <a:ln w="9525">
              <a:solidFill>
                <a:srgbClr val="0F85F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err="1" smtClean="0">
                  <a:ln>
                    <a:noFill/>
                  </a:ln>
                  <a:solidFill>
                    <a:srgbClr val="000000"/>
                  </a:solidFill>
                  <a:effectLst/>
                  <a:uLnTx/>
                  <a:uFillTx/>
                  <a:latin typeface="Arial" charset="0"/>
                </a:rPr>
                <a:t>Pb</a:t>
              </a:r>
              <a:endParaRPr kumimoji="0" lang="en-US" sz="1600" b="0" i="0" u="none" strike="noStrike" kern="0" cap="none" spc="0" normalizeH="0" baseline="0" noProof="0" dirty="0" smtClean="0">
                <a:ln>
                  <a:noFill/>
                </a:ln>
                <a:solidFill>
                  <a:srgbClr val="000000"/>
                </a:solidFill>
                <a:effectLst/>
                <a:uLnTx/>
                <a:uFillTx/>
                <a:latin typeface="Arial" charset="0"/>
              </a:endParaRPr>
            </a:p>
          </p:txBody>
        </p:sp>
        <p:sp>
          <p:nvSpPr>
            <p:cNvPr id="154" name="Text Box 74"/>
            <p:cNvSpPr txBox="1">
              <a:spLocks noChangeArrowheads="1"/>
            </p:cNvSpPr>
            <p:nvPr/>
          </p:nvSpPr>
          <p:spPr bwMode="auto">
            <a:xfrm>
              <a:off x="6005958" y="1614140"/>
              <a:ext cx="377825" cy="338138"/>
            </a:xfrm>
            <a:prstGeom prst="rect">
              <a:avLst/>
            </a:prstGeom>
            <a:solidFill>
              <a:srgbClr val="FFFFFF"/>
            </a:solidFill>
            <a:ln w="9525">
              <a:solidFill>
                <a:srgbClr val="0F85F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6800" rIns="468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Arial" charset="0"/>
                </a:rPr>
                <a:t>Nb</a:t>
              </a:r>
            </a:p>
          </p:txBody>
        </p:sp>
        <p:sp>
          <p:nvSpPr>
            <p:cNvPr id="157" name="Text Box 74"/>
            <p:cNvSpPr txBox="1">
              <a:spLocks noChangeArrowheads="1"/>
            </p:cNvSpPr>
            <p:nvPr/>
          </p:nvSpPr>
          <p:spPr bwMode="auto">
            <a:xfrm>
              <a:off x="7486678" y="460155"/>
              <a:ext cx="1451812" cy="1339850"/>
            </a:xfrm>
            <a:prstGeom prst="rect">
              <a:avLst/>
            </a:prstGeom>
            <a:solidFill>
              <a:srgbClr val="FFFFFF"/>
            </a:solidFill>
            <a:ln w="9525">
              <a:solidFill>
                <a:srgbClr val="0F85F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4000" tIns="54000" rIns="54000" bIns="54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rPr>
                <a:t>→</a:t>
              </a:r>
            </a:p>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rPr>
                <a:t>MgB</a:t>
              </a:r>
              <a:r>
                <a:rPr kumimoji="0" lang="en-US" sz="1600" b="0" i="0" u="none" strike="noStrike" kern="0" cap="none" spc="0" normalizeH="0" baseline="-25000" noProof="0" dirty="0" smtClean="0">
                  <a:ln>
                    <a:noFill/>
                  </a:ln>
                  <a:solidFill>
                    <a:srgbClr val="000000"/>
                  </a:solidFill>
                  <a:effectLst/>
                  <a:uLnTx/>
                  <a:uFillTx/>
                </a:rPr>
                <a:t>2</a:t>
              </a:r>
              <a:r>
                <a:rPr kumimoji="0" lang="en-US" sz="1600" b="0" i="0" u="none" strike="noStrike" kern="0" cap="none" spc="0" normalizeH="0" noProof="0" dirty="0" smtClean="0">
                  <a:ln>
                    <a:noFill/>
                  </a:ln>
                  <a:solidFill>
                    <a:srgbClr val="000000"/>
                  </a:solidFill>
                  <a:effectLst/>
                  <a:uLnTx/>
                  <a:uFillTx/>
                </a:rPr>
                <a:t>, </a:t>
              </a:r>
              <a:r>
                <a:rPr kumimoji="0" lang="en-US" sz="1600" b="0" i="0" u="none" strike="noStrike" kern="0" cap="none" spc="0" normalizeH="0" noProof="0" dirty="0" err="1" smtClean="0">
                  <a:ln>
                    <a:noFill/>
                  </a:ln>
                  <a:solidFill>
                    <a:srgbClr val="000000"/>
                  </a:solidFill>
                  <a:effectLst/>
                  <a:uLnTx/>
                  <a:uFillTx/>
                </a:rPr>
                <a:t>NbTi</a:t>
              </a:r>
              <a:r>
                <a:rPr kumimoji="0" lang="en-US" sz="1600" b="0" i="0" u="none" strike="noStrike" kern="0" cap="none" spc="0" normalizeH="0" baseline="0" noProof="0" dirty="0" smtClean="0">
                  <a:ln>
                    <a:noFill/>
                  </a:ln>
                  <a:solidFill>
                    <a:srgbClr val="000000"/>
                  </a:solidFill>
                  <a:effectLst/>
                  <a:uLnTx/>
                  <a:uFillTx/>
                </a:rPr>
                <a:t> (</a:t>
              </a:r>
              <a:r>
                <a:rPr kumimoji="0" lang="en-US" sz="1600" b="0" i="0" u="none" strike="noStrike" kern="0" cap="none" spc="0" normalizeH="0" baseline="0" noProof="0" dirty="0" smtClean="0">
                  <a:ln>
                    <a:noFill/>
                  </a:ln>
                  <a:solidFill>
                    <a:srgbClr val="000000"/>
                  </a:solidFill>
                  <a:effectLst/>
                  <a:uLnTx/>
                  <a:uFillTx/>
                  <a:latin typeface="Symbol" panose="05050102010706020507" pitchFamily="18" charset="2"/>
                </a:rPr>
                <a:t>k</a:t>
              </a:r>
              <a:r>
                <a:rPr kumimoji="0" lang="en-US" sz="1600" b="0" i="0" u="none" strike="noStrike" kern="0" cap="none" spc="0" normalizeH="0" baseline="0" noProof="0" dirty="0" smtClean="0">
                  <a:ln>
                    <a:noFill/>
                  </a:ln>
                  <a:solidFill>
                    <a:srgbClr val="000000"/>
                  </a:solidFill>
                  <a:effectLst/>
                  <a:uLnTx/>
                  <a:uFillTx/>
                </a:rPr>
                <a:t>~40-50)</a:t>
              </a:r>
            </a:p>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err="1" smtClean="0">
                  <a:ln>
                    <a:noFill/>
                  </a:ln>
                  <a:solidFill>
                    <a:srgbClr val="000000"/>
                  </a:solidFill>
                  <a:effectLst/>
                  <a:uLnTx/>
                  <a:uFillTx/>
                </a:rPr>
                <a:t>HTc</a:t>
              </a:r>
              <a:endParaRPr kumimoji="0" lang="en-US" sz="1600" b="0" i="0" u="none" strike="noStrike" kern="0" cap="none" spc="0" normalizeH="0" baseline="0" noProof="0" dirty="0" smtClean="0">
                <a:ln>
                  <a:noFill/>
                </a:ln>
                <a:solidFill>
                  <a:srgbClr val="00000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rPr>
                <a:t>(</a:t>
              </a:r>
              <a:r>
                <a:rPr kumimoji="0" lang="en-US" sz="1600" b="0" i="0" u="none" strike="noStrike" kern="0" cap="none" spc="0" normalizeH="0" baseline="0" noProof="0" dirty="0" smtClean="0">
                  <a:ln>
                    <a:noFill/>
                  </a:ln>
                  <a:solidFill>
                    <a:srgbClr val="000000"/>
                  </a:solidFill>
                  <a:effectLst/>
                  <a:uLnTx/>
                  <a:uFillTx/>
                  <a:latin typeface="Symbol" panose="05050102010706020507" pitchFamily="18" charset="2"/>
                </a:rPr>
                <a:t>k</a:t>
              </a:r>
              <a:r>
                <a:rPr kumimoji="0" lang="en-US" sz="1600" b="0" i="0" u="none" strike="noStrike" kern="0" cap="none" spc="0" normalizeH="0" baseline="0" noProof="0" dirty="0" smtClean="0">
                  <a:ln>
                    <a:noFill/>
                  </a:ln>
                  <a:solidFill>
                    <a:srgbClr val="000000"/>
                  </a:solidFill>
                  <a:effectLst/>
                  <a:uLnTx/>
                  <a:uFillTx/>
                </a:rPr>
                <a:t>~60-2000)</a:t>
              </a:r>
              <a:endParaRPr kumimoji="0" lang="en-US" sz="1600" b="0" i="0" u="none" strike="noStrike" kern="0" cap="none" spc="0" normalizeH="0" baseline="0" noProof="0" dirty="0">
                <a:ln>
                  <a:noFill/>
                </a:ln>
                <a:solidFill>
                  <a:srgbClr val="000000"/>
                </a:solidFill>
                <a:effectLst/>
                <a:uLnTx/>
                <a:uFillTx/>
              </a:endParaRPr>
            </a:p>
          </p:txBody>
        </p:sp>
      </p:grpSp>
      <p:pic>
        <p:nvPicPr>
          <p:cNvPr id="158" name="Picture 5" descr="C:\Users\clairant\AppData\Local\Microsoft\Windows\Temporary Internet Files\Content.IE5\M22Y0CJ8\Warning-Notification-4519-large[1].png"/>
          <p:cNvPicPr>
            <a:picLocks noChangeAspect="1" noChangeArrowheads="1"/>
          </p:cNvPicPr>
          <p:nvPr/>
        </p:nvPicPr>
        <p:blipFill>
          <a:blip r:embed="rId12" cstate="print">
            <a:duotone>
              <a:schemeClr val="bg2">
                <a:shade val="45000"/>
                <a:satMod val="135000"/>
              </a:schemeClr>
              <a:prstClr val="white"/>
            </a:duotone>
            <a:extLst>
              <a:ext uri="{BEBA8EAE-BF5A-486C-A8C5-ECC9F3942E4B}">
                <a14:imgProps xmlns:a14="http://schemas.microsoft.com/office/drawing/2010/main">
                  <a14:imgLayer r:embed="rId13">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809789" y="4513555"/>
            <a:ext cx="280800" cy="271908"/>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pied de page 1"/>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5" name="Espace réservé du numéro de diapositive 4"/>
          <p:cNvSpPr>
            <a:spLocks noGrp="1"/>
          </p:cNvSpPr>
          <p:nvPr>
            <p:ph type="sldNum" sz="quarter" idx="11"/>
          </p:nvPr>
        </p:nvSpPr>
        <p:spPr/>
        <p:txBody>
          <a:bodyPr/>
          <a:lstStyle/>
          <a:p>
            <a:r>
              <a:rPr lang="fr-FR" smtClean="0"/>
              <a:t>|  PAGE </a:t>
            </a:r>
            <a:fld id="{AEFB9B6D-867A-40B8-ACB0-35CC9F272C9C}" type="slidenum">
              <a:rPr lang="fr-FR" smtClean="0"/>
              <a:pPr/>
              <a:t>15</a:t>
            </a:fld>
            <a:endParaRPr lang="fr-FR" dirty="0"/>
          </a:p>
        </p:txBody>
      </p:sp>
      <p:sp>
        <p:nvSpPr>
          <p:cNvPr id="7" name="Rectangle 6"/>
          <p:cNvSpPr/>
          <p:nvPr/>
        </p:nvSpPr>
        <p:spPr>
          <a:xfrm>
            <a:off x="572576" y="1237802"/>
            <a:ext cx="3717572" cy="1107996"/>
          </a:xfrm>
          <a:prstGeom prst="rect">
            <a:avLst/>
          </a:prstGeom>
        </p:spPr>
        <p:txBody>
          <a:bodyPr wrap="square">
            <a:spAutoFit/>
          </a:bodyPr>
          <a:lstStyle/>
          <a:p>
            <a:pPr marL="715963" lvl="0" algn="just" fontAlgn="auto">
              <a:lnSpc>
                <a:spcPct val="150000"/>
              </a:lnSpc>
              <a:spcBef>
                <a:spcPts val="0"/>
              </a:spcBef>
              <a:spcAft>
                <a:spcPts val="400"/>
              </a:spcAft>
            </a:pPr>
            <a:r>
              <a:rPr lang="en-US" sz="2200" u="none" dirty="0">
                <a:solidFill>
                  <a:srgbClr val="DC0528"/>
                </a:solidFill>
                <a:latin typeface="Arial"/>
                <a:cs typeface="+mn-cs"/>
              </a:rPr>
              <a:t>Thermodynamic phase diagram  </a:t>
            </a:r>
          </a:p>
        </p:txBody>
      </p:sp>
    </p:spTree>
    <p:extLst>
      <p:ext uri="{BB962C8B-B14F-4D97-AF65-F5344CB8AC3E}">
        <p14:creationId xmlns:p14="http://schemas.microsoft.com/office/powerpoint/2010/main" val="189392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1000"/>
                                        <p:tgtEl>
                                          <p:spTgt spid="149"/>
                                        </p:tgtEl>
                                      </p:cBhvr>
                                    </p:animEffect>
                                    <p:anim calcmode="lin" valueType="num">
                                      <p:cBhvr>
                                        <p:cTn id="8" dur="1000" fill="hold"/>
                                        <p:tgtEl>
                                          <p:spTgt spid="149"/>
                                        </p:tgtEl>
                                        <p:attrNameLst>
                                          <p:attrName>ppt_x</p:attrName>
                                        </p:attrNameLst>
                                      </p:cBhvr>
                                      <p:tavLst>
                                        <p:tav tm="0">
                                          <p:val>
                                            <p:strVal val="#ppt_x"/>
                                          </p:val>
                                        </p:tav>
                                        <p:tav tm="100000">
                                          <p:val>
                                            <p:strVal val="#ppt_x"/>
                                          </p:val>
                                        </p:tav>
                                      </p:tavLst>
                                    </p:anim>
                                    <p:anim calcmode="lin" valueType="num">
                                      <p:cBhvr>
                                        <p:cTn id="9" dur="1000" fill="hold"/>
                                        <p:tgtEl>
                                          <p:spTgt spid="14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6"/>
                                        </p:tgtEl>
                                        <p:attrNameLst>
                                          <p:attrName>style.visibility</p:attrName>
                                        </p:attrNameLst>
                                      </p:cBhvr>
                                      <p:to>
                                        <p:strVal val="visible"/>
                                      </p:to>
                                    </p:set>
                                    <p:animEffect transition="in" filter="fade">
                                      <p:cBhvr>
                                        <p:cTn id="12" dur="1000"/>
                                        <p:tgtEl>
                                          <p:spTgt spid="156"/>
                                        </p:tgtEl>
                                      </p:cBhvr>
                                    </p:animEffect>
                                    <p:anim calcmode="lin" valueType="num">
                                      <p:cBhvr>
                                        <p:cTn id="13" dur="1000" fill="hold"/>
                                        <p:tgtEl>
                                          <p:spTgt spid="156"/>
                                        </p:tgtEl>
                                        <p:attrNameLst>
                                          <p:attrName>ppt_x</p:attrName>
                                        </p:attrNameLst>
                                      </p:cBhvr>
                                      <p:tavLst>
                                        <p:tav tm="0">
                                          <p:val>
                                            <p:strVal val="#ppt_x"/>
                                          </p:val>
                                        </p:tav>
                                        <p:tav tm="100000">
                                          <p:val>
                                            <p:strVal val="#ppt_x"/>
                                          </p:val>
                                        </p:tav>
                                      </p:tavLst>
                                    </p:anim>
                                    <p:anim calcmode="lin" valueType="num">
                                      <p:cBhvr>
                                        <p:cTn id="14" dur="1000" fill="hold"/>
                                        <p:tgtEl>
                                          <p:spTgt spid="15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5"/>
                                        </p:tgtEl>
                                        <p:attrNameLst>
                                          <p:attrName>style.visibility</p:attrName>
                                        </p:attrNameLst>
                                      </p:cBhvr>
                                      <p:to>
                                        <p:strVal val="visible"/>
                                      </p:to>
                                    </p:set>
                                    <p:animEffect transition="in" filter="fade">
                                      <p:cBhvr>
                                        <p:cTn id="17" dur="1000"/>
                                        <p:tgtEl>
                                          <p:spTgt spid="155"/>
                                        </p:tgtEl>
                                      </p:cBhvr>
                                    </p:animEffect>
                                    <p:anim calcmode="lin" valueType="num">
                                      <p:cBhvr>
                                        <p:cTn id="18" dur="1000" fill="hold"/>
                                        <p:tgtEl>
                                          <p:spTgt spid="155"/>
                                        </p:tgtEl>
                                        <p:attrNameLst>
                                          <p:attrName>ppt_x</p:attrName>
                                        </p:attrNameLst>
                                      </p:cBhvr>
                                      <p:tavLst>
                                        <p:tav tm="0">
                                          <p:val>
                                            <p:strVal val="#ppt_x"/>
                                          </p:val>
                                        </p:tav>
                                        <p:tav tm="100000">
                                          <p:val>
                                            <p:strVal val="#ppt_x"/>
                                          </p:val>
                                        </p:tav>
                                      </p:tavLst>
                                    </p:anim>
                                    <p:anim calcmode="lin" valueType="num">
                                      <p:cBhvr>
                                        <p:cTn id="19" dur="1000" fill="hold"/>
                                        <p:tgtEl>
                                          <p:spTgt spid="155"/>
                                        </p:tgtEl>
                                        <p:attrNameLst>
                                          <p:attrName>ppt_y</p:attrName>
                                        </p:attrNameLst>
                                      </p:cBhvr>
                                      <p:tavLst>
                                        <p:tav tm="0">
                                          <p:val>
                                            <p:strVal val="#ppt_y+.1"/>
                                          </p:val>
                                        </p:tav>
                                        <p:tav tm="100000">
                                          <p:val>
                                            <p:strVal val="#ppt_y"/>
                                          </p:val>
                                        </p:tav>
                                      </p:tavLst>
                                    </p:anim>
                                  </p:childTnLst>
                                </p:cTn>
                              </p:par>
                              <p:par>
                                <p:cTn id="20" presetID="1" presetClass="entr" presetSubtype="0" fill="hold" nodeType="withEffect">
                                  <p:stCondLst>
                                    <p:cond delay="0"/>
                                  </p:stCondLst>
                                  <p:iterate type="wd">
                                    <p:tmAbs val="100"/>
                                  </p:iterate>
                                  <p:childTnLst>
                                    <p:set>
                                      <p:cBhvr>
                                        <p:cTn id="21"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5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3127422" y="2593584"/>
            <a:ext cx="4572000" cy="2854884"/>
          </a:xfrm>
          <a:prstGeom prst="rect">
            <a:avLst/>
          </a:prstGeom>
        </p:spPr>
        <p:txBody>
          <a:bodyPr>
            <a:spAutoFit/>
          </a:bodyPr>
          <a:lstStyle/>
          <a:p>
            <a:pPr marL="552450" lvl="2" indent="-238125" eaLnBrk="0" hangingPunct="0">
              <a:lnSpc>
                <a:spcPct val="400000"/>
              </a:lnSpc>
              <a:buClr>
                <a:srgbClr val="666666"/>
              </a:buClr>
              <a:buSzPct val="36000"/>
              <a:buBlip>
                <a:blip r:embed="rId3"/>
              </a:buBlip>
            </a:pPr>
            <a:r>
              <a:rPr lang="en-US" sz="1600" u="none" dirty="0" smtClean="0">
                <a:solidFill>
                  <a:prstClr val="black"/>
                </a:solidFill>
                <a:latin typeface="Calibri" pitchFamily="34" charset="0"/>
              </a:rPr>
              <a:t>Infinitively thin strip </a:t>
            </a:r>
            <a:r>
              <a:rPr lang="en-US" sz="1600" b="1" u="none" dirty="0" smtClean="0">
                <a:solidFill>
                  <a:prstClr val="black"/>
                </a:solidFill>
                <a:latin typeface="Calibri" pitchFamily="34" charset="0"/>
              </a:rPr>
              <a:t>D </a:t>
            </a:r>
            <a:r>
              <a:rPr lang="en-US" sz="1600" b="1" u="none" dirty="0" smtClean="0">
                <a:solidFill>
                  <a:prstClr val="black"/>
                </a:solidFill>
                <a:latin typeface="Calibri" pitchFamily="34" charset="0"/>
                <a:sym typeface="Symbol" panose="05050102010706020507" pitchFamily="18" charset="2"/>
              </a:rPr>
              <a:t> 1</a:t>
            </a:r>
            <a:endParaRPr lang="en-US" sz="1600" b="1" u="none" dirty="0">
              <a:solidFill>
                <a:prstClr val="black"/>
              </a:solidFill>
              <a:latin typeface="Calibri" pitchFamily="34" charset="0"/>
              <a:sym typeface="Symbol"/>
            </a:endParaRPr>
          </a:p>
          <a:p>
            <a:pPr marL="552450" lvl="2" indent="-238125" eaLnBrk="0" hangingPunct="0">
              <a:lnSpc>
                <a:spcPct val="400000"/>
              </a:lnSpc>
              <a:buClr>
                <a:srgbClr val="666666"/>
              </a:buClr>
              <a:buSzPct val="36000"/>
              <a:buBlip>
                <a:blip r:embed="rId3"/>
              </a:buBlip>
            </a:pPr>
            <a:r>
              <a:rPr lang="en-US" sz="1600" u="none" dirty="0" smtClean="0">
                <a:solidFill>
                  <a:prstClr val="black"/>
                </a:solidFill>
                <a:latin typeface="Calibri" pitchFamily="34" charset="0"/>
                <a:sym typeface="Symbol"/>
              </a:rPr>
              <a:t>Sphere : </a:t>
            </a:r>
            <a:r>
              <a:rPr lang="en-US" sz="1600" b="1" u="none" dirty="0" smtClean="0">
                <a:solidFill>
                  <a:prstClr val="black"/>
                </a:solidFill>
                <a:latin typeface="Calibri" pitchFamily="34" charset="0"/>
                <a:sym typeface="Symbol"/>
              </a:rPr>
              <a:t>D = 1/3</a:t>
            </a:r>
          </a:p>
          <a:p>
            <a:pPr marL="552450" lvl="2" indent="-238125" eaLnBrk="0" hangingPunct="0">
              <a:lnSpc>
                <a:spcPct val="400000"/>
              </a:lnSpc>
              <a:buClr>
                <a:srgbClr val="666666"/>
              </a:buClr>
              <a:buSzPct val="36000"/>
              <a:buBlip>
                <a:blip r:embed="rId3"/>
              </a:buBlip>
            </a:pPr>
            <a:r>
              <a:rPr lang="en-US" sz="1600" u="none" dirty="0" smtClean="0">
                <a:solidFill>
                  <a:prstClr val="black"/>
                </a:solidFill>
                <a:latin typeface="Calibri" pitchFamily="34" charset="0"/>
                <a:sym typeface="Symbol"/>
              </a:rPr>
              <a:t>Infinite cylinder: </a:t>
            </a:r>
            <a:r>
              <a:rPr lang="en-US" sz="1600" b="1" u="none" dirty="0" smtClean="0">
                <a:solidFill>
                  <a:prstClr val="black"/>
                </a:solidFill>
                <a:latin typeface="Calibri" pitchFamily="34" charset="0"/>
                <a:sym typeface="Symbol"/>
              </a:rPr>
              <a:t>D = 0</a:t>
            </a:r>
            <a:endParaRPr lang="en-US" sz="1600" b="1" u="none" dirty="0">
              <a:solidFill>
                <a:prstClr val="black"/>
              </a:solidFill>
              <a:latin typeface="Calibri" pitchFamily="34" charset="0"/>
              <a:sym typeface="Symbol"/>
            </a:endParaRPr>
          </a:p>
        </p:txBody>
      </p:sp>
      <p:sp>
        <p:nvSpPr>
          <p:cNvPr id="2" name="Titre 1"/>
          <p:cNvSpPr>
            <a:spLocks noGrp="1"/>
          </p:cNvSpPr>
          <p:nvPr>
            <p:ph type="title"/>
          </p:nvPr>
        </p:nvSpPr>
        <p:spPr/>
        <p:txBody>
          <a:bodyPr/>
          <a:lstStyle/>
          <a:p>
            <a:r>
              <a:rPr lang="en-US" noProof="0" dirty="0" smtClean="0">
                <a:sym typeface="Symbol" panose="05050102010706020507" pitchFamily="18" charset="2"/>
              </a:rPr>
              <a:t>Demagnetization</a:t>
            </a:r>
            <a:r>
              <a:rPr lang="en-US" dirty="0" smtClean="0">
                <a:sym typeface="Symbol" panose="05050102010706020507" pitchFamily="18" charset="2"/>
              </a:rPr>
              <a:t> coefficient </a:t>
            </a:r>
            <a:endParaRPr lang="en-US" noProof="0" dirty="0"/>
          </a:p>
        </p:txBody>
      </p:sp>
      <p:sp>
        <p:nvSpPr>
          <p:cNvPr id="7" name="Ellipse 6"/>
          <p:cNvSpPr/>
          <p:nvPr/>
        </p:nvSpPr>
        <p:spPr>
          <a:xfrm>
            <a:off x="1163736" y="1574374"/>
            <a:ext cx="630488" cy="1008112"/>
          </a:xfrm>
          <a:prstGeom prst="ellipse">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e 32"/>
          <p:cNvGrpSpPr/>
          <p:nvPr/>
        </p:nvGrpSpPr>
        <p:grpSpPr>
          <a:xfrm>
            <a:off x="205097" y="3513639"/>
            <a:ext cx="2451846" cy="2075601"/>
            <a:chOff x="253057" y="2697678"/>
            <a:chExt cx="2451846" cy="2075601"/>
          </a:xfrm>
        </p:grpSpPr>
        <p:sp>
          <p:nvSpPr>
            <p:cNvPr id="9" name="Rectangle 8"/>
            <p:cNvSpPr/>
            <p:nvPr/>
          </p:nvSpPr>
          <p:spPr>
            <a:xfrm>
              <a:off x="434864" y="3496847"/>
              <a:ext cx="2088232" cy="291048"/>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e 20"/>
            <p:cNvGrpSpPr/>
            <p:nvPr/>
          </p:nvGrpSpPr>
          <p:grpSpPr>
            <a:xfrm>
              <a:off x="253057" y="2697678"/>
              <a:ext cx="2451846" cy="2075601"/>
              <a:chOff x="1688106" y="2234623"/>
              <a:chExt cx="2451846" cy="2075601"/>
            </a:xfrm>
          </p:grpSpPr>
          <p:grpSp>
            <p:nvGrpSpPr>
              <p:cNvPr id="15" name="Groupe 14"/>
              <p:cNvGrpSpPr/>
              <p:nvPr/>
            </p:nvGrpSpPr>
            <p:grpSpPr>
              <a:xfrm>
                <a:off x="1688106" y="2234623"/>
                <a:ext cx="1079634" cy="2075601"/>
                <a:chOff x="1688106" y="1378383"/>
                <a:chExt cx="1079634" cy="2075601"/>
              </a:xfrm>
            </p:grpSpPr>
            <p:sp>
              <p:nvSpPr>
                <p:cNvPr id="10" name="Forme libre 9"/>
                <p:cNvSpPr/>
                <p:nvPr/>
              </p:nvSpPr>
              <p:spPr>
                <a:xfrm>
                  <a:off x="1688106" y="1405376"/>
                  <a:ext cx="158279" cy="2048608"/>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79" h="2048608">
                      <a:moveTo>
                        <a:pt x="114317" y="2048608"/>
                      </a:moveTo>
                      <a:cubicBezTo>
                        <a:pt x="128238" y="1776779"/>
                        <a:pt x="142159" y="1504950"/>
                        <a:pt x="123109" y="1318846"/>
                      </a:cubicBezTo>
                      <a:cubicBezTo>
                        <a:pt x="104059" y="1132742"/>
                        <a:pt x="1482" y="1052146"/>
                        <a:pt x="17" y="931985"/>
                      </a:cubicBezTo>
                      <a:cubicBezTo>
                        <a:pt x="-1448" y="811824"/>
                        <a:pt x="87940" y="753208"/>
                        <a:pt x="114317" y="597877"/>
                      </a:cubicBezTo>
                      <a:cubicBezTo>
                        <a:pt x="140694" y="442546"/>
                        <a:pt x="149486" y="221273"/>
                        <a:pt x="158279"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orme libre 10"/>
                <p:cNvSpPr/>
                <p:nvPr/>
              </p:nvSpPr>
              <p:spPr>
                <a:xfrm>
                  <a:off x="1799235" y="1405375"/>
                  <a:ext cx="324493"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orme libre 11"/>
                <p:cNvSpPr/>
                <p:nvPr/>
              </p:nvSpPr>
              <p:spPr>
                <a:xfrm>
                  <a:off x="1925255" y="1405376"/>
                  <a:ext cx="513135"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75" h="2030246">
                      <a:moveTo>
                        <a:pt x="143904" y="2030246"/>
                      </a:moveTo>
                      <a:cubicBezTo>
                        <a:pt x="146949" y="1751073"/>
                        <a:pt x="149450" y="1502502"/>
                        <a:pt x="125506" y="1315174"/>
                      </a:cubicBezTo>
                      <a:cubicBezTo>
                        <a:pt x="101562" y="1127846"/>
                        <a:pt x="-5727" y="1126204"/>
                        <a:pt x="239" y="906279"/>
                      </a:cubicBezTo>
                      <a:cubicBezTo>
                        <a:pt x="6205" y="686354"/>
                        <a:pt x="79462" y="693840"/>
                        <a:pt x="102575" y="612567"/>
                      </a:cubicBezTo>
                      <a:cubicBezTo>
                        <a:pt x="125688" y="531294"/>
                        <a:pt x="144270" y="309408"/>
                        <a:pt x="151975"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orme libre 13"/>
                <p:cNvSpPr/>
                <p:nvPr/>
              </p:nvSpPr>
              <p:spPr>
                <a:xfrm>
                  <a:off x="2015914" y="1378383"/>
                  <a:ext cx="751826"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438 w 140065"/>
                    <a:gd name="connsiteY0" fmla="*/ 2101362 h 2101362"/>
                    <a:gd name="connsiteX1" fmla="*/ 123230 w 140065"/>
                    <a:gd name="connsiteY1" fmla="*/ 1371600 h 2101362"/>
                    <a:gd name="connsiteX2" fmla="*/ 138 w 140065"/>
                    <a:gd name="connsiteY2" fmla="*/ 984739 h 2101362"/>
                    <a:gd name="connsiteX3" fmla="*/ 99770 w 140065"/>
                    <a:gd name="connsiteY3" fmla="*/ 650631 h 2101362"/>
                    <a:gd name="connsiteX4" fmla="*/ 140065 w 140065"/>
                    <a:gd name="connsiteY4" fmla="*/ 0 h 2101362"/>
                    <a:gd name="connsiteX0" fmla="*/ 114447 w 140074"/>
                    <a:gd name="connsiteY0" fmla="*/ 2101362 h 2101362"/>
                    <a:gd name="connsiteX1" fmla="*/ 123239 w 140074"/>
                    <a:gd name="connsiteY1" fmla="*/ 1371600 h 2101362"/>
                    <a:gd name="connsiteX2" fmla="*/ 147 w 140074"/>
                    <a:gd name="connsiteY2" fmla="*/ 984739 h 2101362"/>
                    <a:gd name="connsiteX3" fmla="*/ 99779 w 140074"/>
                    <a:gd name="connsiteY3" fmla="*/ 650631 h 2101362"/>
                    <a:gd name="connsiteX4" fmla="*/ 140074 w 140074"/>
                    <a:gd name="connsiteY4" fmla="*/ 0 h 2101362"/>
                    <a:gd name="connsiteX0" fmla="*/ 136449 w 144377"/>
                    <a:gd name="connsiteY0" fmla="*/ 2057401 h 2057401"/>
                    <a:gd name="connsiteX1" fmla="*/ 123239 w 144377"/>
                    <a:gd name="connsiteY1" fmla="*/ 1371600 h 2057401"/>
                    <a:gd name="connsiteX2" fmla="*/ 147 w 144377"/>
                    <a:gd name="connsiteY2" fmla="*/ 984739 h 2057401"/>
                    <a:gd name="connsiteX3" fmla="*/ 99779 w 144377"/>
                    <a:gd name="connsiteY3" fmla="*/ 650631 h 2057401"/>
                    <a:gd name="connsiteX4" fmla="*/ 140074 w 144377"/>
                    <a:gd name="connsiteY4" fmla="*/ 0 h 2057401"/>
                    <a:gd name="connsiteX0" fmla="*/ 136449 w 140074"/>
                    <a:gd name="connsiteY0" fmla="*/ 2057401 h 2057401"/>
                    <a:gd name="connsiteX1" fmla="*/ 123239 w 140074"/>
                    <a:gd name="connsiteY1" fmla="*/ 1371600 h 2057401"/>
                    <a:gd name="connsiteX2" fmla="*/ 147 w 140074"/>
                    <a:gd name="connsiteY2" fmla="*/ 984739 h 2057401"/>
                    <a:gd name="connsiteX3" fmla="*/ 99779 w 140074"/>
                    <a:gd name="connsiteY3" fmla="*/ 650631 h 2057401"/>
                    <a:gd name="connsiteX4" fmla="*/ 140074 w 140074"/>
                    <a:gd name="connsiteY4" fmla="*/ 0 h 2057401"/>
                    <a:gd name="connsiteX0" fmla="*/ 130949 w 140074"/>
                    <a:gd name="connsiteY0" fmla="*/ 2048608 h 2048608"/>
                    <a:gd name="connsiteX1" fmla="*/ 123239 w 140074"/>
                    <a:gd name="connsiteY1" fmla="*/ 1371600 h 2048608"/>
                    <a:gd name="connsiteX2" fmla="*/ 147 w 140074"/>
                    <a:gd name="connsiteY2" fmla="*/ 984739 h 2048608"/>
                    <a:gd name="connsiteX3" fmla="*/ 99779 w 140074"/>
                    <a:gd name="connsiteY3" fmla="*/ 650631 h 2048608"/>
                    <a:gd name="connsiteX4" fmla="*/ 140074 w 14007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37 w 139962"/>
                    <a:gd name="connsiteY0" fmla="*/ 2048608 h 2048608"/>
                    <a:gd name="connsiteX1" fmla="*/ 113959 w 139962"/>
                    <a:gd name="connsiteY1" fmla="*/ 1362808 h 2048608"/>
                    <a:gd name="connsiteX2" fmla="*/ 35 w 139962"/>
                    <a:gd name="connsiteY2" fmla="*/ 984739 h 2048608"/>
                    <a:gd name="connsiteX3" fmla="*/ 102730 w 139962"/>
                    <a:gd name="connsiteY3" fmla="*/ 672665 h 2048608"/>
                    <a:gd name="connsiteX4" fmla="*/ 139962 w 139962"/>
                    <a:gd name="connsiteY4" fmla="*/ 0 h 2048608"/>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5 w 135365"/>
                    <a:gd name="connsiteY0" fmla="*/ 2030246 h 2030246"/>
                    <a:gd name="connsiteX1" fmla="*/ 113957 w 135365"/>
                    <a:gd name="connsiteY1" fmla="*/ 1344446 h 2030246"/>
                    <a:gd name="connsiteX2" fmla="*/ 33 w 135365"/>
                    <a:gd name="connsiteY2" fmla="*/ 966377 h 2030246"/>
                    <a:gd name="connsiteX3" fmla="*/ 102728 w 135365"/>
                    <a:gd name="connsiteY3" fmla="*/ 654303 h 2030246"/>
                    <a:gd name="connsiteX4" fmla="*/ 135365 w 135365"/>
                    <a:gd name="connsiteY4" fmla="*/ 0 h 2030246"/>
                    <a:gd name="connsiteX0" fmla="*/ 130836 w 135366"/>
                    <a:gd name="connsiteY0" fmla="*/ 2030246 h 2030246"/>
                    <a:gd name="connsiteX1" fmla="*/ 113958 w 135366"/>
                    <a:gd name="connsiteY1" fmla="*/ 1344446 h 2030246"/>
                    <a:gd name="connsiteX2" fmla="*/ 34 w 135366"/>
                    <a:gd name="connsiteY2" fmla="*/ 966377 h 2030246"/>
                    <a:gd name="connsiteX3" fmla="*/ 102729 w 135366"/>
                    <a:gd name="connsiteY3" fmla="*/ 654303 h 2030246"/>
                    <a:gd name="connsiteX4" fmla="*/ 135366 w 135366"/>
                    <a:gd name="connsiteY4" fmla="*/ 0 h 2030246"/>
                    <a:gd name="connsiteX0" fmla="*/ 152269 w 156799"/>
                    <a:gd name="connsiteY0" fmla="*/ 2030246 h 2030246"/>
                    <a:gd name="connsiteX1" fmla="*/ 135391 w 156799"/>
                    <a:gd name="connsiteY1" fmla="*/ 1344446 h 2030246"/>
                    <a:gd name="connsiteX2" fmla="*/ 25 w 156799"/>
                    <a:gd name="connsiteY2" fmla="*/ 925982 h 2030246"/>
                    <a:gd name="connsiteX3" fmla="*/ 124162 w 156799"/>
                    <a:gd name="connsiteY3" fmla="*/ 654303 h 2030246"/>
                    <a:gd name="connsiteX4" fmla="*/ 156799 w 156799"/>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82" h="2030246">
                      <a:moveTo>
                        <a:pt x="152252" y="2030246"/>
                      </a:moveTo>
                      <a:cubicBezTo>
                        <a:pt x="149671" y="1679286"/>
                        <a:pt x="155387" y="1480749"/>
                        <a:pt x="130013" y="1300378"/>
                      </a:cubicBezTo>
                      <a:cubicBezTo>
                        <a:pt x="104639" y="1120007"/>
                        <a:pt x="986" y="1081400"/>
                        <a:pt x="8" y="925982"/>
                      </a:cubicBezTo>
                      <a:cubicBezTo>
                        <a:pt x="-970" y="770564"/>
                        <a:pt x="98016" y="808633"/>
                        <a:pt x="124145" y="654303"/>
                      </a:cubicBezTo>
                      <a:cubicBezTo>
                        <a:pt x="150274" y="499973"/>
                        <a:pt x="146155" y="467457"/>
                        <a:pt x="15678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e 15"/>
              <p:cNvGrpSpPr/>
              <p:nvPr/>
            </p:nvGrpSpPr>
            <p:grpSpPr>
              <a:xfrm flipH="1">
                <a:off x="3060318" y="2234623"/>
                <a:ext cx="1079634" cy="2075601"/>
                <a:chOff x="1688106" y="1378383"/>
                <a:chExt cx="1079634" cy="2075601"/>
              </a:xfrm>
            </p:grpSpPr>
            <p:sp>
              <p:nvSpPr>
                <p:cNvPr id="17" name="Forme libre 16"/>
                <p:cNvSpPr/>
                <p:nvPr/>
              </p:nvSpPr>
              <p:spPr>
                <a:xfrm>
                  <a:off x="1688106" y="1405376"/>
                  <a:ext cx="158279" cy="2048608"/>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79" h="2048608">
                      <a:moveTo>
                        <a:pt x="114317" y="2048608"/>
                      </a:moveTo>
                      <a:cubicBezTo>
                        <a:pt x="128238" y="1776779"/>
                        <a:pt x="142159" y="1504950"/>
                        <a:pt x="123109" y="1318846"/>
                      </a:cubicBezTo>
                      <a:cubicBezTo>
                        <a:pt x="104059" y="1132742"/>
                        <a:pt x="1482" y="1052146"/>
                        <a:pt x="17" y="931985"/>
                      </a:cubicBezTo>
                      <a:cubicBezTo>
                        <a:pt x="-1448" y="811824"/>
                        <a:pt x="87940" y="753208"/>
                        <a:pt x="114317" y="597877"/>
                      </a:cubicBezTo>
                      <a:cubicBezTo>
                        <a:pt x="140694" y="442546"/>
                        <a:pt x="149486" y="221273"/>
                        <a:pt x="158279"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orme libre 17"/>
                <p:cNvSpPr/>
                <p:nvPr/>
              </p:nvSpPr>
              <p:spPr>
                <a:xfrm>
                  <a:off x="1799235" y="1405375"/>
                  <a:ext cx="324493"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orme libre 18"/>
                <p:cNvSpPr/>
                <p:nvPr/>
              </p:nvSpPr>
              <p:spPr>
                <a:xfrm>
                  <a:off x="1925255" y="1405376"/>
                  <a:ext cx="513135"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75" h="2030246">
                      <a:moveTo>
                        <a:pt x="143904" y="2030246"/>
                      </a:moveTo>
                      <a:cubicBezTo>
                        <a:pt x="146949" y="1751073"/>
                        <a:pt x="149450" y="1502502"/>
                        <a:pt x="125506" y="1315174"/>
                      </a:cubicBezTo>
                      <a:cubicBezTo>
                        <a:pt x="101562" y="1127846"/>
                        <a:pt x="-5727" y="1126204"/>
                        <a:pt x="239" y="906279"/>
                      </a:cubicBezTo>
                      <a:cubicBezTo>
                        <a:pt x="6205" y="686354"/>
                        <a:pt x="79462" y="693840"/>
                        <a:pt x="102575" y="612567"/>
                      </a:cubicBezTo>
                      <a:cubicBezTo>
                        <a:pt x="125688" y="531294"/>
                        <a:pt x="144270" y="309408"/>
                        <a:pt x="151975"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orme libre 19"/>
                <p:cNvSpPr/>
                <p:nvPr/>
              </p:nvSpPr>
              <p:spPr>
                <a:xfrm>
                  <a:off x="2015914" y="1378383"/>
                  <a:ext cx="751826"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438 w 140065"/>
                    <a:gd name="connsiteY0" fmla="*/ 2101362 h 2101362"/>
                    <a:gd name="connsiteX1" fmla="*/ 123230 w 140065"/>
                    <a:gd name="connsiteY1" fmla="*/ 1371600 h 2101362"/>
                    <a:gd name="connsiteX2" fmla="*/ 138 w 140065"/>
                    <a:gd name="connsiteY2" fmla="*/ 984739 h 2101362"/>
                    <a:gd name="connsiteX3" fmla="*/ 99770 w 140065"/>
                    <a:gd name="connsiteY3" fmla="*/ 650631 h 2101362"/>
                    <a:gd name="connsiteX4" fmla="*/ 140065 w 140065"/>
                    <a:gd name="connsiteY4" fmla="*/ 0 h 2101362"/>
                    <a:gd name="connsiteX0" fmla="*/ 114447 w 140074"/>
                    <a:gd name="connsiteY0" fmla="*/ 2101362 h 2101362"/>
                    <a:gd name="connsiteX1" fmla="*/ 123239 w 140074"/>
                    <a:gd name="connsiteY1" fmla="*/ 1371600 h 2101362"/>
                    <a:gd name="connsiteX2" fmla="*/ 147 w 140074"/>
                    <a:gd name="connsiteY2" fmla="*/ 984739 h 2101362"/>
                    <a:gd name="connsiteX3" fmla="*/ 99779 w 140074"/>
                    <a:gd name="connsiteY3" fmla="*/ 650631 h 2101362"/>
                    <a:gd name="connsiteX4" fmla="*/ 140074 w 140074"/>
                    <a:gd name="connsiteY4" fmla="*/ 0 h 2101362"/>
                    <a:gd name="connsiteX0" fmla="*/ 136449 w 144377"/>
                    <a:gd name="connsiteY0" fmla="*/ 2057401 h 2057401"/>
                    <a:gd name="connsiteX1" fmla="*/ 123239 w 144377"/>
                    <a:gd name="connsiteY1" fmla="*/ 1371600 h 2057401"/>
                    <a:gd name="connsiteX2" fmla="*/ 147 w 144377"/>
                    <a:gd name="connsiteY2" fmla="*/ 984739 h 2057401"/>
                    <a:gd name="connsiteX3" fmla="*/ 99779 w 144377"/>
                    <a:gd name="connsiteY3" fmla="*/ 650631 h 2057401"/>
                    <a:gd name="connsiteX4" fmla="*/ 140074 w 144377"/>
                    <a:gd name="connsiteY4" fmla="*/ 0 h 2057401"/>
                    <a:gd name="connsiteX0" fmla="*/ 136449 w 140074"/>
                    <a:gd name="connsiteY0" fmla="*/ 2057401 h 2057401"/>
                    <a:gd name="connsiteX1" fmla="*/ 123239 w 140074"/>
                    <a:gd name="connsiteY1" fmla="*/ 1371600 h 2057401"/>
                    <a:gd name="connsiteX2" fmla="*/ 147 w 140074"/>
                    <a:gd name="connsiteY2" fmla="*/ 984739 h 2057401"/>
                    <a:gd name="connsiteX3" fmla="*/ 99779 w 140074"/>
                    <a:gd name="connsiteY3" fmla="*/ 650631 h 2057401"/>
                    <a:gd name="connsiteX4" fmla="*/ 140074 w 140074"/>
                    <a:gd name="connsiteY4" fmla="*/ 0 h 2057401"/>
                    <a:gd name="connsiteX0" fmla="*/ 130949 w 140074"/>
                    <a:gd name="connsiteY0" fmla="*/ 2048608 h 2048608"/>
                    <a:gd name="connsiteX1" fmla="*/ 123239 w 140074"/>
                    <a:gd name="connsiteY1" fmla="*/ 1371600 h 2048608"/>
                    <a:gd name="connsiteX2" fmla="*/ 147 w 140074"/>
                    <a:gd name="connsiteY2" fmla="*/ 984739 h 2048608"/>
                    <a:gd name="connsiteX3" fmla="*/ 99779 w 140074"/>
                    <a:gd name="connsiteY3" fmla="*/ 650631 h 2048608"/>
                    <a:gd name="connsiteX4" fmla="*/ 140074 w 14007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37 w 139962"/>
                    <a:gd name="connsiteY0" fmla="*/ 2048608 h 2048608"/>
                    <a:gd name="connsiteX1" fmla="*/ 113959 w 139962"/>
                    <a:gd name="connsiteY1" fmla="*/ 1362808 h 2048608"/>
                    <a:gd name="connsiteX2" fmla="*/ 35 w 139962"/>
                    <a:gd name="connsiteY2" fmla="*/ 984739 h 2048608"/>
                    <a:gd name="connsiteX3" fmla="*/ 102730 w 139962"/>
                    <a:gd name="connsiteY3" fmla="*/ 672665 h 2048608"/>
                    <a:gd name="connsiteX4" fmla="*/ 139962 w 139962"/>
                    <a:gd name="connsiteY4" fmla="*/ 0 h 2048608"/>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5 w 135365"/>
                    <a:gd name="connsiteY0" fmla="*/ 2030246 h 2030246"/>
                    <a:gd name="connsiteX1" fmla="*/ 113957 w 135365"/>
                    <a:gd name="connsiteY1" fmla="*/ 1344446 h 2030246"/>
                    <a:gd name="connsiteX2" fmla="*/ 33 w 135365"/>
                    <a:gd name="connsiteY2" fmla="*/ 966377 h 2030246"/>
                    <a:gd name="connsiteX3" fmla="*/ 102728 w 135365"/>
                    <a:gd name="connsiteY3" fmla="*/ 654303 h 2030246"/>
                    <a:gd name="connsiteX4" fmla="*/ 135365 w 135365"/>
                    <a:gd name="connsiteY4" fmla="*/ 0 h 2030246"/>
                    <a:gd name="connsiteX0" fmla="*/ 130836 w 135366"/>
                    <a:gd name="connsiteY0" fmla="*/ 2030246 h 2030246"/>
                    <a:gd name="connsiteX1" fmla="*/ 113958 w 135366"/>
                    <a:gd name="connsiteY1" fmla="*/ 1344446 h 2030246"/>
                    <a:gd name="connsiteX2" fmla="*/ 34 w 135366"/>
                    <a:gd name="connsiteY2" fmla="*/ 966377 h 2030246"/>
                    <a:gd name="connsiteX3" fmla="*/ 102729 w 135366"/>
                    <a:gd name="connsiteY3" fmla="*/ 654303 h 2030246"/>
                    <a:gd name="connsiteX4" fmla="*/ 135366 w 135366"/>
                    <a:gd name="connsiteY4" fmla="*/ 0 h 2030246"/>
                    <a:gd name="connsiteX0" fmla="*/ 152269 w 156799"/>
                    <a:gd name="connsiteY0" fmla="*/ 2030246 h 2030246"/>
                    <a:gd name="connsiteX1" fmla="*/ 135391 w 156799"/>
                    <a:gd name="connsiteY1" fmla="*/ 1344446 h 2030246"/>
                    <a:gd name="connsiteX2" fmla="*/ 25 w 156799"/>
                    <a:gd name="connsiteY2" fmla="*/ 925982 h 2030246"/>
                    <a:gd name="connsiteX3" fmla="*/ 124162 w 156799"/>
                    <a:gd name="connsiteY3" fmla="*/ 654303 h 2030246"/>
                    <a:gd name="connsiteX4" fmla="*/ 156799 w 156799"/>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82" h="2030246">
                      <a:moveTo>
                        <a:pt x="152252" y="2030246"/>
                      </a:moveTo>
                      <a:cubicBezTo>
                        <a:pt x="149671" y="1679286"/>
                        <a:pt x="155387" y="1480749"/>
                        <a:pt x="130013" y="1300378"/>
                      </a:cubicBezTo>
                      <a:cubicBezTo>
                        <a:pt x="104639" y="1120007"/>
                        <a:pt x="986" y="1081400"/>
                        <a:pt x="8" y="925982"/>
                      </a:cubicBezTo>
                      <a:cubicBezTo>
                        <a:pt x="-970" y="770564"/>
                        <a:pt x="98016" y="808633"/>
                        <a:pt x="124145" y="654303"/>
                      </a:cubicBezTo>
                      <a:cubicBezTo>
                        <a:pt x="150274" y="499973"/>
                        <a:pt x="146155" y="467457"/>
                        <a:pt x="15678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
        <p:nvSpPr>
          <p:cNvPr id="30" name="Forme libre 29"/>
          <p:cNvSpPr/>
          <p:nvPr/>
        </p:nvSpPr>
        <p:spPr>
          <a:xfrm>
            <a:off x="640719" y="1208034"/>
            <a:ext cx="54071"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orme libre 30"/>
          <p:cNvSpPr/>
          <p:nvPr/>
        </p:nvSpPr>
        <p:spPr>
          <a:xfrm>
            <a:off x="850184" y="1208035"/>
            <a:ext cx="159269"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 name="connsiteX0" fmla="*/ 143800 w 151871"/>
              <a:gd name="connsiteY0" fmla="*/ 2030246 h 2030246"/>
              <a:gd name="connsiteX1" fmla="*/ 125402 w 151871"/>
              <a:gd name="connsiteY1" fmla="*/ 1315174 h 2030246"/>
              <a:gd name="connsiteX2" fmla="*/ 135 w 151871"/>
              <a:gd name="connsiteY2" fmla="*/ 906279 h 2030246"/>
              <a:gd name="connsiteX3" fmla="*/ 151871 w 151871"/>
              <a:gd name="connsiteY3" fmla="*/ 0 h 2030246"/>
              <a:gd name="connsiteX0" fmla="*/ 143677 w 151748"/>
              <a:gd name="connsiteY0" fmla="*/ 2030246 h 2030246"/>
              <a:gd name="connsiteX1" fmla="*/ 12 w 151748"/>
              <a:gd name="connsiteY1" fmla="*/ 906279 h 2030246"/>
              <a:gd name="connsiteX2" fmla="*/ 151748 w 151748"/>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10852 w 118923"/>
              <a:gd name="connsiteY0" fmla="*/ 2030246 h 2030246"/>
              <a:gd name="connsiteX1" fmla="*/ 12 w 118923"/>
              <a:gd name="connsiteY1" fmla="*/ 976617 h 2030246"/>
              <a:gd name="connsiteX2" fmla="*/ 118923 w 118923"/>
              <a:gd name="connsiteY2" fmla="*/ 0 h 2030246"/>
              <a:gd name="connsiteX0" fmla="*/ 110853 w 118924"/>
              <a:gd name="connsiteY0" fmla="*/ 2030246 h 2030246"/>
              <a:gd name="connsiteX1" fmla="*/ 13 w 118924"/>
              <a:gd name="connsiteY1" fmla="*/ 976617 h 2030246"/>
              <a:gd name="connsiteX2" fmla="*/ 118924 w 118924"/>
              <a:gd name="connsiteY2" fmla="*/ 0 h 2030246"/>
            </a:gdLst>
            <a:ahLst/>
            <a:cxnLst>
              <a:cxn ang="0">
                <a:pos x="connsiteX0" y="connsiteY0"/>
              </a:cxn>
              <a:cxn ang="0">
                <a:pos x="connsiteX1" y="connsiteY1"/>
              </a:cxn>
              <a:cxn ang="0">
                <a:pos x="connsiteX2" y="connsiteY2"/>
              </a:cxn>
            </a:cxnLst>
            <a:rect l="l" t="t" r="r" b="b"/>
            <a:pathLst>
              <a:path w="118924" h="2030246">
                <a:moveTo>
                  <a:pt x="110853" y="2030246"/>
                </a:moveTo>
                <a:cubicBezTo>
                  <a:pt x="100619" y="1198209"/>
                  <a:pt x="-1332" y="1314991"/>
                  <a:pt x="13" y="976617"/>
                </a:cubicBezTo>
                <a:cubicBezTo>
                  <a:pt x="4425" y="757421"/>
                  <a:pt x="87312" y="698762"/>
                  <a:pt x="118924"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orme libre 34"/>
          <p:cNvSpPr/>
          <p:nvPr/>
        </p:nvSpPr>
        <p:spPr>
          <a:xfrm>
            <a:off x="1072543" y="1208034"/>
            <a:ext cx="237511" cy="1995760"/>
          </a:xfrm>
          <a:custGeom>
            <a:avLst/>
            <a:gdLst>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245 w 307999"/>
              <a:gd name="connsiteY0" fmla="*/ 1969477 h 1969477"/>
              <a:gd name="connsiteX1" fmla="*/ 268 w 307999"/>
              <a:gd name="connsiteY1" fmla="*/ 896816 h 1969477"/>
              <a:gd name="connsiteX2" fmla="*/ 307999 w 307999"/>
              <a:gd name="connsiteY2" fmla="*/ 0 h 1969477"/>
              <a:gd name="connsiteX0" fmla="*/ 255163 w 307917"/>
              <a:gd name="connsiteY0" fmla="*/ 1969477 h 1969477"/>
              <a:gd name="connsiteX1" fmla="*/ 186 w 307917"/>
              <a:gd name="connsiteY1" fmla="*/ 896816 h 1969477"/>
              <a:gd name="connsiteX2" fmla="*/ 307917 w 307917"/>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468"/>
              <a:gd name="connsiteY0" fmla="*/ 1969477 h 1969477"/>
              <a:gd name="connsiteX1" fmla="*/ 223 w 290468"/>
              <a:gd name="connsiteY1" fmla="*/ 808893 h 1969477"/>
              <a:gd name="connsiteX2" fmla="*/ 290369 w 290468"/>
              <a:gd name="connsiteY2" fmla="*/ 0 h 1969477"/>
              <a:gd name="connsiteX0" fmla="*/ 237622 w 290475"/>
              <a:gd name="connsiteY0" fmla="*/ 1969477 h 1969477"/>
              <a:gd name="connsiteX1" fmla="*/ 230 w 290475"/>
              <a:gd name="connsiteY1" fmla="*/ 808893 h 1969477"/>
              <a:gd name="connsiteX2" fmla="*/ 290376 w 290475"/>
              <a:gd name="connsiteY2" fmla="*/ 0 h 1969477"/>
              <a:gd name="connsiteX0" fmla="*/ 237511 w 237511"/>
              <a:gd name="connsiteY0" fmla="*/ 1978270 h 1978270"/>
              <a:gd name="connsiteX1" fmla="*/ 119 w 237511"/>
              <a:gd name="connsiteY1" fmla="*/ 817686 h 1978270"/>
              <a:gd name="connsiteX2" fmla="*/ 202342 w 237511"/>
              <a:gd name="connsiteY2" fmla="*/ 0 h 1978270"/>
            </a:gdLst>
            <a:ahLst/>
            <a:cxnLst>
              <a:cxn ang="0">
                <a:pos x="connsiteX0" y="connsiteY0"/>
              </a:cxn>
              <a:cxn ang="0">
                <a:pos x="connsiteX1" y="connsiteY1"/>
              </a:cxn>
              <a:cxn ang="0">
                <a:pos x="connsiteX2" y="connsiteY2"/>
              </a:cxn>
            </a:cxnLst>
            <a:rect l="l" t="t" r="r" b="b"/>
            <a:pathLst>
              <a:path w="237511" h="1978270">
                <a:moveTo>
                  <a:pt x="237511" y="1978270"/>
                </a:moveTo>
                <a:cubicBezTo>
                  <a:pt x="237144" y="1306391"/>
                  <a:pt x="5981" y="1147398"/>
                  <a:pt x="119" y="817686"/>
                </a:cubicBezTo>
                <a:cubicBezTo>
                  <a:pt x="-5743" y="487974"/>
                  <a:pt x="208571" y="415436"/>
                  <a:pt x="20234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orme libre 38"/>
          <p:cNvSpPr/>
          <p:nvPr/>
        </p:nvSpPr>
        <p:spPr>
          <a:xfrm flipH="1">
            <a:off x="2260848" y="1209383"/>
            <a:ext cx="54071"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orme libre 39"/>
          <p:cNvSpPr/>
          <p:nvPr/>
        </p:nvSpPr>
        <p:spPr>
          <a:xfrm flipH="1">
            <a:off x="1946185" y="1209384"/>
            <a:ext cx="159269"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 name="connsiteX0" fmla="*/ 143800 w 151871"/>
              <a:gd name="connsiteY0" fmla="*/ 2030246 h 2030246"/>
              <a:gd name="connsiteX1" fmla="*/ 125402 w 151871"/>
              <a:gd name="connsiteY1" fmla="*/ 1315174 h 2030246"/>
              <a:gd name="connsiteX2" fmla="*/ 135 w 151871"/>
              <a:gd name="connsiteY2" fmla="*/ 906279 h 2030246"/>
              <a:gd name="connsiteX3" fmla="*/ 151871 w 151871"/>
              <a:gd name="connsiteY3" fmla="*/ 0 h 2030246"/>
              <a:gd name="connsiteX0" fmla="*/ 143677 w 151748"/>
              <a:gd name="connsiteY0" fmla="*/ 2030246 h 2030246"/>
              <a:gd name="connsiteX1" fmla="*/ 12 w 151748"/>
              <a:gd name="connsiteY1" fmla="*/ 906279 h 2030246"/>
              <a:gd name="connsiteX2" fmla="*/ 151748 w 151748"/>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10852 w 118923"/>
              <a:gd name="connsiteY0" fmla="*/ 2030246 h 2030246"/>
              <a:gd name="connsiteX1" fmla="*/ 12 w 118923"/>
              <a:gd name="connsiteY1" fmla="*/ 976617 h 2030246"/>
              <a:gd name="connsiteX2" fmla="*/ 118923 w 118923"/>
              <a:gd name="connsiteY2" fmla="*/ 0 h 2030246"/>
              <a:gd name="connsiteX0" fmla="*/ 110853 w 118924"/>
              <a:gd name="connsiteY0" fmla="*/ 2030246 h 2030246"/>
              <a:gd name="connsiteX1" fmla="*/ 13 w 118924"/>
              <a:gd name="connsiteY1" fmla="*/ 976617 h 2030246"/>
              <a:gd name="connsiteX2" fmla="*/ 118924 w 118924"/>
              <a:gd name="connsiteY2" fmla="*/ 0 h 2030246"/>
            </a:gdLst>
            <a:ahLst/>
            <a:cxnLst>
              <a:cxn ang="0">
                <a:pos x="connsiteX0" y="connsiteY0"/>
              </a:cxn>
              <a:cxn ang="0">
                <a:pos x="connsiteX1" y="connsiteY1"/>
              </a:cxn>
              <a:cxn ang="0">
                <a:pos x="connsiteX2" y="connsiteY2"/>
              </a:cxn>
            </a:cxnLst>
            <a:rect l="l" t="t" r="r" b="b"/>
            <a:pathLst>
              <a:path w="118924" h="2030246">
                <a:moveTo>
                  <a:pt x="110853" y="2030246"/>
                </a:moveTo>
                <a:cubicBezTo>
                  <a:pt x="100619" y="1198209"/>
                  <a:pt x="-1332" y="1314991"/>
                  <a:pt x="13" y="976617"/>
                </a:cubicBezTo>
                <a:cubicBezTo>
                  <a:pt x="4425" y="757421"/>
                  <a:pt x="87312" y="698762"/>
                  <a:pt x="118924"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Forme libre 40"/>
          <p:cNvSpPr/>
          <p:nvPr/>
        </p:nvSpPr>
        <p:spPr>
          <a:xfrm flipH="1">
            <a:off x="1636677" y="1209384"/>
            <a:ext cx="246306" cy="1995760"/>
          </a:xfrm>
          <a:custGeom>
            <a:avLst/>
            <a:gdLst>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245 w 307999"/>
              <a:gd name="connsiteY0" fmla="*/ 1969477 h 1969477"/>
              <a:gd name="connsiteX1" fmla="*/ 268 w 307999"/>
              <a:gd name="connsiteY1" fmla="*/ 896816 h 1969477"/>
              <a:gd name="connsiteX2" fmla="*/ 307999 w 307999"/>
              <a:gd name="connsiteY2" fmla="*/ 0 h 1969477"/>
              <a:gd name="connsiteX0" fmla="*/ 255163 w 307917"/>
              <a:gd name="connsiteY0" fmla="*/ 1969477 h 1969477"/>
              <a:gd name="connsiteX1" fmla="*/ 186 w 307917"/>
              <a:gd name="connsiteY1" fmla="*/ 896816 h 1969477"/>
              <a:gd name="connsiteX2" fmla="*/ 307917 w 307917"/>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468"/>
              <a:gd name="connsiteY0" fmla="*/ 1969477 h 1969477"/>
              <a:gd name="connsiteX1" fmla="*/ 223 w 290468"/>
              <a:gd name="connsiteY1" fmla="*/ 808893 h 1969477"/>
              <a:gd name="connsiteX2" fmla="*/ 290369 w 290468"/>
              <a:gd name="connsiteY2" fmla="*/ 0 h 1969477"/>
              <a:gd name="connsiteX0" fmla="*/ 237622 w 290475"/>
              <a:gd name="connsiteY0" fmla="*/ 1969477 h 1969477"/>
              <a:gd name="connsiteX1" fmla="*/ 230 w 290475"/>
              <a:gd name="connsiteY1" fmla="*/ 808893 h 1969477"/>
              <a:gd name="connsiteX2" fmla="*/ 290376 w 290475"/>
              <a:gd name="connsiteY2" fmla="*/ 0 h 1969477"/>
              <a:gd name="connsiteX0" fmla="*/ 237399 w 246306"/>
              <a:gd name="connsiteY0" fmla="*/ 1951892 h 1951892"/>
              <a:gd name="connsiteX1" fmla="*/ 7 w 246306"/>
              <a:gd name="connsiteY1" fmla="*/ 791308 h 1951892"/>
              <a:gd name="connsiteX2" fmla="*/ 246192 w 246306"/>
              <a:gd name="connsiteY2" fmla="*/ 0 h 1951892"/>
            </a:gdLst>
            <a:ahLst/>
            <a:cxnLst>
              <a:cxn ang="0">
                <a:pos x="connsiteX0" y="connsiteY0"/>
              </a:cxn>
              <a:cxn ang="0">
                <a:pos x="connsiteX1" y="connsiteY1"/>
              </a:cxn>
              <a:cxn ang="0">
                <a:pos x="connsiteX2" y="connsiteY2"/>
              </a:cxn>
            </a:cxnLst>
            <a:rect l="l" t="t" r="r" b="b"/>
            <a:pathLst>
              <a:path w="246306" h="1951892">
                <a:moveTo>
                  <a:pt x="237399" y="1951892"/>
                </a:moveTo>
                <a:cubicBezTo>
                  <a:pt x="237032" y="1280013"/>
                  <a:pt x="-1459" y="1116623"/>
                  <a:pt x="7" y="791308"/>
                </a:cubicBezTo>
                <a:cubicBezTo>
                  <a:pt x="1473" y="465993"/>
                  <a:pt x="252421" y="415436"/>
                  <a:pt x="24619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42" name="ZoneTexte 41"/>
              <p:cNvSpPr txBox="1"/>
              <p:nvPr/>
            </p:nvSpPr>
            <p:spPr>
              <a:xfrm>
                <a:off x="6084168" y="2492896"/>
                <a:ext cx="2304256" cy="310598"/>
              </a:xfrm>
              <a:prstGeom prst="rect">
                <a:avLst/>
              </a:prstGeom>
              <a:noFill/>
            </p:spPr>
            <p:txBody>
              <a:bodyPr wrap="square" lIns="0" tIns="0" rIns="0" bIns="0" rtlCol="0">
                <a:spAutoFit/>
              </a:bodyPr>
              <a:lstStyle/>
              <a:p>
                <a:pPr algn="ctr"/>
                <a14:m>
                  <m:oMath xmlns:m="http://schemas.openxmlformats.org/officeDocument/2006/math">
                    <m:acc>
                      <m:accPr>
                        <m:chr m:val="⃗"/>
                        <m:ctrlPr>
                          <a:rPr lang="en-US" sz="1800" i="1" u="none" smtClean="0">
                            <a:latin typeface="Cambria Math" panose="02040503050406030204" pitchFamily="18" charset="0"/>
                          </a:rPr>
                        </m:ctrlPr>
                      </m:accPr>
                      <m:e>
                        <m:r>
                          <a:rPr lang="en-US" sz="1800" b="0" i="1" u="none" smtClean="0">
                            <a:latin typeface="Cambria Math"/>
                          </a:rPr>
                          <m:t>𝐵</m:t>
                        </m:r>
                        <m:r>
                          <a:rPr lang="en-US" sz="1800" b="0" i="1" u="none" smtClean="0">
                            <a:latin typeface="Cambria Math"/>
                          </a:rPr>
                          <m:t> </m:t>
                        </m:r>
                      </m:e>
                    </m:acc>
                    <m:r>
                      <a:rPr lang="en-US" sz="1800" i="1" u="none">
                        <a:latin typeface="Cambria Math"/>
                      </a:rPr>
                      <m:t>= </m:t>
                    </m:r>
                    <m:sSub>
                      <m:sSubPr>
                        <m:ctrlPr>
                          <a:rPr lang="en-US" sz="1800" i="1" u="none">
                            <a:latin typeface="Cambria Math" panose="02040503050406030204" pitchFamily="18" charset="0"/>
                          </a:rPr>
                        </m:ctrlPr>
                      </m:sSubPr>
                      <m:e>
                        <m:r>
                          <a:rPr lang="en-US" sz="1800" i="1" u="none">
                            <a:latin typeface="Cambria Math"/>
                            <a:ea typeface="Cambria Math"/>
                          </a:rPr>
                          <m:t>𝜇</m:t>
                        </m:r>
                      </m:e>
                      <m:sub>
                        <m:r>
                          <a:rPr lang="en-US" sz="1800" i="1" u="none">
                            <a:latin typeface="Cambria Math"/>
                          </a:rPr>
                          <m:t>0  </m:t>
                        </m:r>
                      </m:sub>
                    </m:sSub>
                    <m:r>
                      <a:rPr lang="en-US" sz="1800" b="0" i="1" u="none" smtClean="0">
                        <a:latin typeface="Cambria Math"/>
                      </a:rPr>
                      <m:t>(</m:t>
                    </m:r>
                    <m:acc>
                      <m:accPr>
                        <m:chr m:val="⃗"/>
                        <m:ctrlPr>
                          <a:rPr lang="en-US" sz="1800" i="1" u="none">
                            <a:latin typeface="Cambria Math" panose="02040503050406030204" pitchFamily="18" charset="0"/>
                          </a:rPr>
                        </m:ctrlPr>
                      </m:accPr>
                      <m:e>
                        <m:r>
                          <a:rPr lang="en-US" sz="1800" b="0" i="1" u="none" smtClean="0">
                            <a:latin typeface="Cambria Math"/>
                          </a:rPr>
                          <m:t>𝐻</m:t>
                        </m:r>
                        <m:r>
                          <a:rPr lang="en-US" sz="1800" i="1" u="none">
                            <a:latin typeface="Cambria Math"/>
                          </a:rPr>
                          <m:t> </m:t>
                        </m:r>
                      </m:e>
                    </m:acc>
                  </m:oMath>
                </a14:m>
                <a:r>
                  <a:rPr lang="en-US" sz="1800" u="none" dirty="0" smtClean="0"/>
                  <a:t> +(1-D) </a:t>
                </a:r>
                <a14:m>
                  <m:oMath xmlns:m="http://schemas.openxmlformats.org/officeDocument/2006/math">
                    <m:acc>
                      <m:accPr>
                        <m:chr m:val="⃗"/>
                        <m:ctrlPr>
                          <a:rPr lang="en-US" sz="1800" i="1" u="none">
                            <a:latin typeface="Cambria Math" panose="02040503050406030204" pitchFamily="18" charset="0"/>
                          </a:rPr>
                        </m:ctrlPr>
                      </m:accPr>
                      <m:e>
                        <m:r>
                          <a:rPr lang="en-US" sz="1800" b="0" i="1" u="none" smtClean="0">
                            <a:latin typeface="Cambria Math"/>
                          </a:rPr>
                          <m:t>𝑀</m:t>
                        </m:r>
                        <m:r>
                          <a:rPr lang="en-US" sz="1800" i="1" u="none">
                            <a:latin typeface="Cambria Math"/>
                          </a:rPr>
                          <m:t> </m:t>
                        </m:r>
                      </m:e>
                    </m:acc>
                  </m:oMath>
                </a14:m>
                <a:r>
                  <a:rPr lang="en-US" sz="1800" u="none" dirty="0" smtClean="0"/>
                  <a:t>) </a:t>
                </a:r>
              </a:p>
            </p:txBody>
          </p:sp>
        </mc:Choice>
        <mc:Fallback xmlns="">
          <p:sp>
            <p:nvSpPr>
              <p:cNvPr id="42" name="ZoneTexte 41"/>
              <p:cNvSpPr txBox="1">
                <a:spLocks noRot="1" noChangeAspect="1" noMove="1" noResize="1" noEditPoints="1" noAdjustHandles="1" noChangeArrowheads="1" noChangeShapeType="1" noTextEdit="1"/>
              </p:cNvSpPr>
              <p:nvPr/>
            </p:nvSpPr>
            <p:spPr>
              <a:xfrm>
                <a:off x="6084168" y="2492896"/>
                <a:ext cx="2304256" cy="310598"/>
              </a:xfrm>
              <a:prstGeom prst="rect">
                <a:avLst/>
              </a:prstGeom>
              <a:blipFill rotWithShape="0">
                <a:blip r:embed="rId5"/>
                <a:stretch>
                  <a:fillRect l="-3175" t="-13725" r="-8730" b="-4509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ZoneTexte 42"/>
              <p:cNvSpPr txBox="1"/>
              <p:nvPr/>
            </p:nvSpPr>
            <p:spPr>
              <a:xfrm>
                <a:off x="3301242" y="2492896"/>
                <a:ext cx="2579407" cy="310598"/>
              </a:xfrm>
              <a:prstGeom prst="rect">
                <a:avLst/>
              </a:prstGeom>
              <a:noFill/>
            </p:spPr>
            <p:txBody>
              <a:bodyPr wrap="square" lIns="0" tIns="0" rIns="0" bIns="0" rtlCol="0">
                <a:spAutoFit/>
              </a:bodyPr>
              <a:lstStyle/>
              <a:p>
                <a:pPr algn="ctr"/>
                <a14:m>
                  <m:oMath xmlns:m="http://schemas.openxmlformats.org/officeDocument/2006/math">
                    <m:acc>
                      <m:accPr>
                        <m:chr m:val="⃗"/>
                        <m:ctrlPr>
                          <a:rPr lang="en-US" sz="1800" i="1" u="none" smtClean="0">
                            <a:latin typeface="Cambria Math" panose="02040503050406030204" pitchFamily="18" charset="0"/>
                          </a:rPr>
                        </m:ctrlPr>
                      </m:accPr>
                      <m:e>
                        <m:r>
                          <a:rPr lang="en-US" sz="1800" b="0" i="1" u="none" smtClean="0">
                            <a:latin typeface="Cambria Math"/>
                          </a:rPr>
                          <m:t>𝐵</m:t>
                        </m:r>
                        <m:r>
                          <a:rPr lang="en-US" sz="1800" b="0" i="1" u="none" smtClean="0">
                            <a:latin typeface="Cambria Math"/>
                          </a:rPr>
                          <m:t> </m:t>
                        </m:r>
                      </m:e>
                    </m:acc>
                    <m:r>
                      <a:rPr lang="en-US" sz="1800" i="1" u="none">
                        <a:latin typeface="Cambria Math"/>
                      </a:rPr>
                      <m:t>= </m:t>
                    </m:r>
                    <m:sSub>
                      <m:sSubPr>
                        <m:ctrlPr>
                          <a:rPr lang="en-US" sz="1800" i="1" u="none">
                            <a:latin typeface="Cambria Math" panose="02040503050406030204" pitchFamily="18" charset="0"/>
                          </a:rPr>
                        </m:ctrlPr>
                      </m:sSubPr>
                      <m:e>
                        <m:r>
                          <a:rPr lang="en-US" sz="1800" i="1" u="none">
                            <a:latin typeface="Cambria Math"/>
                            <a:ea typeface="Cambria Math"/>
                          </a:rPr>
                          <m:t>𝜇</m:t>
                        </m:r>
                      </m:e>
                      <m:sub>
                        <m:r>
                          <a:rPr lang="en-US" sz="1800" i="1" u="none">
                            <a:latin typeface="Cambria Math"/>
                          </a:rPr>
                          <m:t>0  </m:t>
                        </m:r>
                      </m:sub>
                    </m:sSub>
                    <m:r>
                      <a:rPr lang="en-US" sz="1800" b="0" i="1" u="none" smtClean="0">
                        <a:latin typeface="Cambria Math"/>
                      </a:rPr>
                      <m:t>(</m:t>
                    </m:r>
                    <m:acc>
                      <m:accPr>
                        <m:chr m:val="⃗"/>
                        <m:ctrlPr>
                          <a:rPr lang="en-US" sz="1800" i="1" u="none">
                            <a:latin typeface="Cambria Math" panose="02040503050406030204" pitchFamily="18" charset="0"/>
                          </a:rPr>
                        </m:ctrlPr>
                      </m:accPr>
                      <m:e>
                        <m:r>
                          <a:rPr lang="en-US" sz="1800" b="0" i="1" u="none" smtClean="0">
                            <a:latin typeface="Cambria Math"/>
                          </a:rPr>
                          <m:t>𝐻</m:t>
                        </m:r>
                        <m:r>
                          <a:rPr lang="en-US" sz="1800" i="1" u="none">
                            <a:latin typeface="Cambria Math"/>
                          </a:rPr>
                          <m:t> </m:t>
                        </m:r>
                      </m:e>
                    </m:acc>
                  </m:oMath>
                </a14:m>
                <a:r>
                  <a:rPr lang="en-US" sz="1800" u="none" dirty="0" smtClean="0"/>
                  <a:t> + </a:t>
                </a:r>
                <a14:m>
                  <m:oMath xmlns:m="http://schemas.openxmlformats.org/officeDocument/2006/math">
                    <m:acc>
                      <m:accPr>
                        <m:chr m:val="⃗"/>
                        <m:ctrlPr>
                          <a:rPr lang="en-US" sz="1800" i="1" u="none">
                            <a:latin typeface="Cambria Math" panose="02040503050406030204" pitchFamily="18" charset="0"/>
                          </a:rPr>
                        </m:ctrlPr>
                      </m:accPr>
                      <m:e>
                        <m:r>
                          <a:rPr lang="en-US" sz="1800" b="0" i="1" u="none" smtClean="0">
                            <a:latin typeface="Cambria Math"/>
                          </a:rPr>
                          <m:t>𝑀</m:t>
                        </m:r>
                        <m:r>
                          <a:rPr lang="en-US" sz="1800" i="1" u="none">
                            <a:latin typeface="Cambria Math"/>
                          </a:rPr>
                          <m:t> </m:t>
                        </m:r>
                      </m:e>
                    </m:acc>
                  </m:oMath>
                </a14:m>
                <a:r>
                  <a:rPr lang="en-US" sz="1800" u="none" dirty="0" smtClean="0"/>
                  <a:t>)     =&gt; </a:t>
                </a:r>
              </a:p>
            </p:txBody>
          </p:sp>
        </mc:Choice>
        <mc:Fallback xmlns="">
          <p:sp>
            <p:nvSpPr>
              <p:cNvPr id="43" name="ZoneTexte 42"/>
              <p:cNvSpPr txBox="1">
                <a:spLocks noRot="1" noChangeAspect="1" noMove="1" noResize="1" noEditPoints="1" noAdjustHandles="1" noChangeArrowheads="1" noChangeShapeType="1" noTextEdit="1"/>
              </p:cNvSpPr>
              <p:nvPr/>
            </p:nvSpPr>
            <p:spPr>
              <a:xfrm>
                <a:off x="3301242" y="2492896"/>
                <a:ext cx="2579407" cy="310598"/>
              </a:xfrm>
              <a:prstGeom prst="rect">
                <a:avLst/>
              </a:prstGeom>
              <a:blipFill rotWithShape="0">
                <a:blip r:embed="rId6"/>
                <a:stretch>
                  <a:fillRect t="-13725" r="-3310" b="-4509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Rectangle 44"/>
              <p:cNvSpPr/>
              <p:nvPr/>
            </p:nvSpPr>
            <p:spPr>
              <a:xfrm>
                <a:off x="2652292" y="1469386"/>
                <a:ext cx="475130" cy="402931"/>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en-US" sz="1800" i="1" u="none" smtClean="0">
                              <a:solidFill>
                                <a:srgbClr val="7030A0"/>
                              </a:solidFill>
                              <a:latin typeface="Cambria Math" panose="02040503050406030204" pitchFamily="18" charset="0"/>
                            </a:rPr>
                          </m:ctrlPr>
                        </m:accPr>
                        <m:e>
                          <m:r>
                            <a:rPr lang="en-US" sz="1800" i="1" u="none">
                              <a:solidFill>
                                <a:srgbClr val="7030A0"/>
                              </a:solidFill>
                              <a:latin typeface="Cambria Math"/>
                            </a:rPr>
                            <m:t>𝐻</m:t>
                          </m:r>
                          <m:r>
                            <a:rPr lang="en-US" sz="1800" i="1" u="none">
                              <a:solidFill>
                                <a:srgbClr val="7030A0"/>
                              </a:solidFill>
                              <a:latin typeface="Cambria Math"/>
                            </a:rPr>
                            <m:t> </m:t>
                          </m:r>
                        </m:e>
                      </m:acc>
                    </m:oMath>
                  </m:oMathPara>
                </a14:m>
                <a:endParaRPr lang="en-US" b="1" u="none" dirty="0">
                  <a:solidFill>
                    <a:srgbClr val="7030A0"/>
                  </a:solidFill>
                </a:endParaRPr>
              </a:p>
            </p:txBody>
          </p:sp>
        </mc:Choice>
        <mc:Fallback xmlns="">
          <p:sp>
            <p:nvSpPr>
              <p:cNvPr id="45" name="Rectangle 44"/>
              <p:cNvSpPr>
                <a:spLocks noRot="1" noChangeAspect="1" noMove="1" noResize="1" noEditPoints="1" noAdjustHandles="1" noChangeArrowheads="1" noChangeShapeType="1" noTextEdit="1"/>
              </p:cNvSpPr>
              <p:nvPr/>
            </p:nvSpPr>
            <p:spPr>
              <a:xfrm>
                <a:off x="2652292" y="1469386"/>
                <a:ext cx="475130" cy="402931"/>
              </a:xfrm>
              <a:prstGeom prst="rect">
                <a:avLst/>
              </a:prstGeom>
              <a:blipFill rotWithShape="0">
                <a:blip r:embed="rId7"/>
                <a:stretch>
                  <a:fillRect/>
                </a:stretch>
              </a:blipFill>
            </p:spPr>
            <p:txBody>
              <a:bodyPr/>
              <a:lstStyle/>
              <a:p>
                <a:r>
                  <a:rPr lang="en-US">
                    <a:noFill/>
                  </a:rPr>
                  <a:t> </a:t>
                </a:r>
              </a:p>
            </p:txBody>
          </p:sp>
        </mc:Fallback>
      </mc:AlternateContent>
      <p:cxnSp>
        <p:nvCxnSpPr>
          <p:cNvPr id="47" name="Connecteur droit avec flèche 46"/>
          <p:cNvCxnSpPr/>
          <p:nvPr/>
        </p:nvCxnSpPr>
        <p:spPr>
          <a:xfrm flipV="1">
            <a:off x="2498664" y="1211869"/>
            <a:ext cx="19773" cy="2028537"/>
          </a:xfrm>
          <a:prstGeom prst="straightConnector1">
            <a:avLst/>
          </a:pr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cxnSp>
        <p:nvCxnSpPr>
          <p:cNvPr id="50" name="Connecteur droit avec flèche 49"/>
          <p:cNvCxnSpPr/>
          <p:nvPr/>
        </p:nvCxnSpPr>
        <p:spPr>
          <a:xfrm flipV="1">
            <a:off x="416639" y="1219303"/>
            <a:ext cx="19773" cy="2028537"/>
          </a:xfrm>
          <a:prstGeom prst="straightConnector1">
            <a:avLst/>
          </a:pr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sp>
        <p:nvSpPr>
          <p:cNvPr id="51" name="Parallélogramme 50"/>
          <p:cNvSpPr/>
          <p:nvPr/>
        </p:nvSpPr>
        <p:spPr>
          <a:xfrm>
            <a:off x="6403605" y="3250019"/>
            <a:ext cx="1984819" cy="219132"/>
          </a:xfrm>
          <a:prstGeom prst="parallelogram">
            <a:avLst>
              <a:gd name="adj" fmla="val 74831"/>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Ellipse 51"/>
          <p:cNvSpPr/>
          <p:nvPr/>
        </p:nvSpPr>
        <p:spPr>
          <a:xfrm>
            <a:off x="5324178" y="3997304"/>
            <a:ext cx="720080" cy="720080"/>
          </a:xfrm>
          <a:prstGeom prst="ellipse">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Cylindre 52"/>
          <p:cNvSpPr/>
          <p:nvPr/>
        </p:nvSpPr>
        <p:spPr>
          <a:xfrm>
            <a:off x="6562557" y="4345076"/>
            <a:ext cx="599821" cy="1188368"/>
          </a:xfrm>
          <a:prstGeom prst="can">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55" name="Rectangle 54"/>
              <p:cNvSpPr/>
              <p:nvPr/>
            </p:nvSpPr>
            <p:spPr>
              <a:xfrm>
                <a:off x="8460432" y="4364609"/>
                <a:ext cx="475130" cy="402931"/>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en-US" sz="1800" i="1" u="none" smtClean="0">
                              <a:solidFill>
                                <a:srgbClr val="7030A0"/>
                              </a:solidFill>
                              <a:latin typeface="Cambria Math" panose="02040503050406030204" pitchFamily="18" charset="0"/>
                            </a:rPr>
                          </m:ctrlPr>
                        </m:accPr>
                        <m:e>
                          <m:r>
                            <a:rPr lang="en-US" sz="1800" i="1" u="none">
                              <a:solidFill>
                                <a:srgbClr val="7030A0"/>
                              </a:solidFill>
                              <a:latin typeface="Cambria Math"/>
                            </a:rPr>
                            <m:t>𝐻</m:t>
                          </m:r>
                          <m:r>
                            <a:rPr lang="en-US" sz="1800" i="1" u="none">
                              <a:solidFill>
                                <a:srgbClr val="7030A0"/>
                              </a:solidFill>
                              <a:latin typeface="Cambria Math"/>
                            </a:rPr>
                            <m:t> </m:t>
                          </m:r>
                        </m:e>
                      </m:acc>
                    </m:oMath>
                  </m:oMathPara>
                </a14:m>
                <a:endParaRPr lang="en-US" b="1" u="none" dirty="0">
                  <a:solidFill>
                    <a:srgbClr val="7030A0"/>
                  </a:solidFill>
                </a:endParaRPr>
              </a:p>
            </p:txBody>
          </p:sp>
        </mc:Choice>
        <mc:Fallback xmlns="">
          <p:sp>
            <p:nvSpPr>
              <p:cNvPr id="55" name="Rectangle 54"/>
              <p:cNvSpPr>
                <a:spLocks noRot="1" noChangeAspect="1" noMove="1" noResize="1" noEditPoints="1" noAdjustHandles="1" noChangeArrowheads="1" noChangeShapeType="1" noTextEdit="1"/>
              </p:cNvSpPr>
              <p:nvPr/>
            </p:nvSpPr>
            <p:spPr>
              <a:xfrm>
                <a:off x="8460432" y="4364609"/>
                <a:ext cx="475130" cy="402931"/>
              </a:xfrm>
              <a:prstGeom prst="rect">
                <a:avLst/>
              </a:prstGeom>
              <a:blipFill rotWithShape="0">
                <a:blip r:embed="rId8"/>
                <a:stretch>
                  <a:fillRect/>
                </a:stretch>
              </a:blipFill>
            </p:spPr>
            <p:txBody>
              <a:bodyPr/>
              <a:lstStyle/>
              <a:p>
                <a:r>
                  <a:rPr lang="en-US">
                    <a:noFill/>
                  </a:rPr>
                  <a:t> </a:t>
                </a:r>
              </a:p>
            </p:txBody>
          </p:sp>
        </mc:Fallback>
      </mc:AlternateContent>
      <p:cxnSp>
        <p:nvCxnSpPr>
          <p:cNvPr id="56" name="Connecteur droit avec flèche 55"/>
          <p:cNvCxnSpPr/>
          <p:nvPr/>
        </p:nvCxnSpPr>
        <p:spPr>
          <a:xfrm flipV="1">
            <a:off x="8371901" y="3504907"/>
            <a:ext cx="19773" cy="2028537"/>
          </a:xfrm>
          <a:prstGeom prst="straightConnector1">
            <a:avLst/>
          </a:pr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3285036" y="1056927"/>
            <a:ext cx="5391420" cy="1075936"/>
          </a:xfrm>
          <a:prstGeom prst="rect">
            <a:avLst/>
          </a:prstGeom>
        </p:spPr>
        <p:txBody>
          <a:bodyPr wrap="square">
            <a:spAutoFit/>
          </a:bodyPr>
          <a:lstStyle/>
          <a:p>
            <a:pPr marL="923925" lvl="0" fontAlgn="auto">
              <a:spcBef>
                <a:spcPts val="0"/>
              </a:spcBef>
              <a:spcAft>
                <a:spcPts val="1200"/>
              </a:spcAft>
            </a:pPr>
            <a:r>
              <a:rPr lang="en-US" sz="2200" u="none" dirty="0" smtClean="0">
                <a:solidFill>
                  <a:srgbClr val="DC0528"/>
                </a:solidFill>
                <a:latin typeface="Arial"/>
              </a:rPr>
              <a:t>Geometrical </a:t>
            </a:r>
            <a:r>
              <a:rPr lang="en-US" sz="2200" u="none" dirty="0" err="1" smtClean="0">
                <a:solidFill>
                  <a:srgbClr val="DC0528"/>
                </a:solidFill>
                <a:latin typeface="Arial"/>
              </a:rPr>
              <a:t>efects</a:t>
            </a:r>
            <a:endParaRPr lang="en-US" sz="2200" u="none" dirty="0" smtClean="0">
              <a:solidFill>
                <a:srgbClr val="DC0528"/>
              </a:solidFill>
              <a:latin typeface="Arial"/>
            </a:endParaRPr>
          </a:p>
          <a:p>
            <a:pPr marL="360363" lvl="1" indent="-360363" eaLnBrk="0" hangingPunct="0">
              <a:lnSpc>
                <a:spcPct val="114000"/>
              </a:lnSpc>
              <a:buSzPct val="90000"/>
              <a:buBlip>
                <a:blip r:embed="rId9"/>
              </a:buBlip>
            </a:pPr>
            <a:r>
              <a:rPr kumimoji="1" lang="en-US" b="1" u="none" dirty="0" smtClean="0">
                <a:solidFill>
                  <a:prstClr val="black"/>
                </a:solidFill>
              </a:rPr>
              <a:t>Elliptical samples  : H = H</a:t>
            </a:r>
            <a:r>
              <a:rPr kumimoji="1" lang="en-US" b="1" u="none" baseline="-25000" dirty="0" smtClean="0">
                <a:solidFill>
                  <a:prstClr val="black"/>
                </a:solidFill>
              </a:rPr>
              <a:t>C</a:t>
            </a:r>
            <a:r>
              <a:rPr kumimoji="1" lang="en-US" b="1" u="none" dirty="0" smtClean="0">
                <a:solidFill>
                  <a:prstClr val="black"/>
                </a:solidFill>
              </a:rPr>
              <a:t> everywhere</a:t>
            </a:r>
          </a:p>
          <a:p>
            <a:pPr marL="360363" lvl="1" indent="-360363" eaLnBrk="0" hangingPunct="0">
              <a:lnSpc>
                <a:spcPct val="114000"/>
              </a:lnSpc>
              <a:buSzPct val="90000"/>
              <a:buBlip>
                <a:blip r:embed="rId9"/>
              </a:buBlip>
            </a:pPr>
            <a:r>
              <a:rPr kumimoji="1" lang="en-US" b="1" u="none" dirty="0" smtClean="0">
                <a:solidFill>
                  <a:prstClr val="black"/>
                </a:solidFill>
              </a:rPr>
              <a:t>Arbitrary shape : consider local deformation of flux lines</a:t>
            </a:r>
            <a:endParaRPr kumimoji="1" lang="en-US" b="1" u="none" dirty="0">
              <a:solidFill>
                <a:prstClr val="black"/>
              </a:solidFill>
            </a:endParaRPr>
          </a:p>
        </p:txBody>
      </p:sp>
      <p:sp>
        <p:nvSpPr>
          <p:cNvPr id="58" name="Rectangle 57"/>
          <p:cNvSpPr/>
          <p:nvPr/>
        </p:nvSpPr>
        <p:spPr>
          <a:xfrm>
            <a:off x="816189" y="5768439"/>
            <a:ext cx="8410885" cy="507831"/>
          </a:xfrm>
          <a:prstGeom prst="rect">
            <a:avLst/>
          </a:prstGeom>
        </p:spPr>
        <p:txBody>
          <a:bodyPr wrap="square">
            <a:spAutoFit/>
          </a:bodyPr>
          <a:lstStyle/>
          <a:p>
            <a:pPr marL="622300" lvl="0" indent="-285750" fontAlgn="auto">
              <a:lnSpc>
                <a:spcPct val="150000"/>
              </a:lnSpc>
              <a:spcBef>
                <a:spcPts val="0"/>
              </a:spcBef>
              <a:spcAft>
                <a:spcPts val="0"/>
              </a:spcAft>
              <a:buFont typeface="Symbol" panose="05050102010706020507" pitchFamily="18" charset="2"/>
              <a:buChar char="Þ"/>
            </a:pPr>
            <a:r>
              <a:rPr lang="en-US" sz="1800" u="none" dirty="0" smtClean="0">
                <a:solidFill>
                  <a:srgbClr val="DC0528"/>
                </a:solidFill>
                <a:latin typeface="Arial"/>
              </a:rPr>
              <a:t>If field/shape is not uniform, some areas may transit before others !!!</a:t>
            </a:r>
            <a:endParaRPr lang="en-US" sz="1800" u="none" dirty="0">
              <a:solidFill>
                <a:srgbClr val="DC0528"/>
              </a:solidFill>
              <a:latin typeface="Arial"/>
            </a:endParaRPr>
          </a:p>
        </p:txBody>
      </p:sp>
      <p:pic>
        <p:nvPicPr>
          <p:cNvPr id="59" name="Picture 5" descr="C:\Users\clairant\AppData\Local\Microsoft\Windows\Temporary Internet Files\Content.IE5\M22Y0CJ8\Warning-Notification-4519-large[1].png"/>
          <p:cNvPicPr>
            <a:picLocks noChangeAspect="1" noChangeArrowheads="1"/>
          </p:cNvPicPr>
          <p:nvPr/>
        </p:nvPicPr>
        <p:blipFill>
          <a:blip r:embed="rId10" cstate="print">
            <a:duotone>
              <a:schemeClr val="bg2">
                <a:shade val="45000"/>
                <a:satMod val="135000"/>
              </a:schemeClr>
              <a:prstClr val="white"/>
            </a:duotone>
            <a:lum bright="-10000"/>
            <a:extLst>
              <a:ext uri="{BEBA8EAE-BF5A-486C-A8C5-ECC9F3942E4B}">
                <a14:imgProps xmlns:a14="http://schemas.microsoft.com/office/drawing/2010/main">
                  <a14:imgLayer r:embed="rId11">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23876" y="5772903"/>
            <a:ext cx="439860" cy="425931"/>
          </a:xfrm>
          <a:prstGeom prst="rect">
            <a:avLst/>
          </a:prstGeom>
          <a:noFill/>
          <a:extLst>
            <a:ext uri="{909E8E84-426E-40DD-AFC4-6F175D3DCCD1}">
              <a14:hiddenFill xmlns:a14="http://schemas.microsoft.com/office/drawing/2010/main">
                <a:solidFill>
                  <a:srgbClr val="FFFFFF"/>
                </a:solidFill>
              </a14:hiddenFill>
            </a:ext>
          </a:extLst>
        </p:spPr>
      </p:pic>
      <p:sp>
        <p:nvSpPr>
          <p:cNvPr id="5" name="Espace réservé du pied de page 4"/>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6" name="Espace réservé du numéro de diapositive 5"/>
          <p:cNvSpPr>
            <a:spLocks noGrp="1"/>
          </p:cNvSpPr>
          <p:nvPr>
            <p:ph type="sldNum" sz="quarter" idx="12"/>
          </p:nvPr>
        </p:nvSpPr>
        <p:spPr/>
        <p:txBody>
          <a:bodyPr/>
          <a:lstStyle/>
          <a:p>
            <a:pPr>
              <a:defRPr/>
            </a:pPr>
            <a:r>
              <a:rPr lang="fr-FR" smtClean="0"/>
              <a:t>|  PAGE </a:t>
            </a:r>
            <a:fld id="{A40AF4AB-2A90-45D1-B14C-455B828CAC88}" type="slidenum">
              <a:rPr lang="fr-FR" smtClean="0"/>
              <a:pPr>
                <a:defRPr/>
              </a:pPr>
              <a:t>16</a:t>
            </a:fld>
            <a:endParaRPr lang="fr-FR"/>
          </a:p>
        </p:txBody>
      </p:sp>
    </p:spTree>
    <p:extLst>
      <p:ext uri="{BB962C8B-B14F-4D97-AF65-F5344CB8AC3E}">
        <p14:creationId xmlns:p14="http://schemas.microsoft.com/office/powerpoint/2010/main" val="3795864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iterate type="lt">
                                    <p:tmPct val="10000"/>
                                  </p:iterate>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intermediary STATE</a:t>
            </a:r>
            <a:br>
              <a:rPr lang="en-US" dirty="0" smtClean="0"/>
            </a:br>
            <a:r>
              <a:rPr lang="en-US" b="0" cap="none" dirty="0" smtClean="0"/>
              <a:t>(Mixed intermediary for </a:t>
            </a:r>
            <a:r>
              <a:rPr lang="en-US" b="0" cap="none" dirty="0" err="1" smtClean="0"/>
              <a:t>Nb</a:t>
            </a:r>
            <a:r>
              <a:rPr lang="en-US" b="0" cap="none" dirty="0" smtClean="0"/>
              <a:t>)</a:t>
            </a:r>
            <a:endParaRPr lang="en-US" b="0" cap="none" dirty="0"/>
          </a:p>
        </p:txBody>
      </p:sp>
      <p:pic>
        <p:nvPicPr>
          <p:cNvPr id="5" name="Image 4"/>
          <p:cNvPicPr/>
          <p:nvPr/>
        </p:nvPicPr>
        <p:blipFill>
          <a:blip r:embed="rId3">
            <a:extLst>
              <a:ext uri="{28A0092B-C50C-407E-A947-70E740481C1C}">
                <a14:useLocalDpi xmlns:a14="http://schemas.microsoft.com/office/drawing/2010/main" val="0"/>
              </a:ext>
            </a:extLst>
          </a:blip>
          <a:stretch>
            <a:fillRect/>
          </a:stretch>
        </p:blipFill>
        <p:spPr>
          <a:xfrm>
            <a:off x="653845" y="3513440"/>
            <a:ext cx="3731266" cy="2011132"/>
          </a:xfrm>
          <a:prstGeom prst="rect">
            <a:avLst/>
          </a:prstGeom>
        </p:spPr>
      </p:pic>
      <p:sp>
        <p:nvSpPr>
          <p:cNvPr id="6" name="Rectangle 5"/>
          <p:cNvSpPr/>
          <p:nvPr/>
        </p:nvSpPr>
        <p:spPr>
          <a:xfrm>
            <a:off x="701888" y="5686235"/>
            <a:ext cx="3635181" cy="684803"/>
          </a:xfrm>
          <a:prstGeom prst="rect">
            <a:avLst/>
          </a:prstGeom>
        </p:spPr>
        <p:txBody>
          <a:bodyPr wrap="square">
            <a:spAutoFit/>
          </a:bodyPr>
          <a:lstStyle/>
          <a:p>
            <a:pPr algn="ctr">
              <a:spcAft>
                <a:spcPts val="0"/>
              </a:spcAft>
            </a:pPr>
            <a:r>
              <a:rPr lang="en-US" sz="1100" i="1" u="none" dirty="0" smtClean="0"/>
              <a:t>Type I </a:t>
            </a:r>
            <a:r>
              <a:rPr lang="en-US" sz="1100" dirty="0" smtClean="0">
                <a:solidFill>
                  <a:srgbClr val="0070C0"/>
                </a:solidFill>
                <a:latin typeface="Calibri" panose="020F0502020204030204" pitchFamily="34" charset="0"/>
                <a:ea typeface="Times New Roman" panose="02020603050405020304" pitchFamily="18" charset="0"/>
                <a:cs typeface="Times New Roman" panose="02020603050405020304" pitchFamily="18" charset="0"/>
              </a:rPr>
              <a:t> </a:t>
            </a:r>
            <a:r>
              <a:rPr lang="en-US" i="1" u="none" dirty="0" smtClean="0"/>
              <a:t>SC : same T, same H, but</a:t>
            </a:r>
          </a:p>
          <a:p>
            <a:pPr algn="ctr">
              <a:spcAft>
                <a:spcPts val="0"/>
              </a:spcAft>
            </a:pPr>
            <a:r>
              <a:rPr lang="en-US" i="1" u="none" dirty="0" smtClean="0">
                <a:sym typeface="Symbol" panose="05050102010706020507" pitchFamily="18" charset="2"/>
              </a:rPr>
              <a:t></a:t>
            </a:r>
            <a:r>
              <a:rPr lang="en-US" i="1" u="none" dirty="0" smtClean="0"/>
              <a:t>  magnetic history</a:t>
            </a:r>
          </a:p>
          <a:p>
            <a:pPr algn="ctr">
              <a:spcAft>
                <a:spcPts val="0"/>
              </a:spcAft>
            </a:pPr>
            <a:r>
              <a:rPr lang="en-US" sz="1050" u="sng" kern="12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http://phys.org/news/2007-07-superconductivity.html</a:t>
            </a:r>
            <a:endParaRPr lang="en-US" sz="1600" dirty="0">
              <a:effectLst/>
              <a:latin typeface="Times New Roman" panose="02020603050405020304" pitchFamily="18" charset="0"/>
              <a:ea typeface="Times New Roman" panose="02020603050405020304" pitchFamily="18" charset="0"/>
            </a:endParaRPr>
          </a:p>
        </p:txBody>
      </p:sp>
      <p:sp>
        <p:nvSpPr>
          <p:cNvPr id="10" name="Rectangle 9"/>
          <p:cNvSpPr/>
          <p:nvPr/>
        </p:nvSpPr>
        <p:spPr>
          <a:xfrm>
            <a:off x="149177" y="1171631"/>
            <a:ext cx="4774006" cy="2449068"/>
          </a:xfrm>
          <a:prstGeom prst="rect">
            <a:avLst/>
          </a:prstGeom>
        </p:spPr>
        <p:txBody>
          <a:bodyPr wrap="square">
            <a:spAutoFit/>
          </a:bodyPr>
          <a:lstStyle/>
          <a:p>
            <a:pPr marL="360363" lvl="1" indent="-360363" algn="just" eaLnBrk="0" fontAlgn="auto" hangingPunct="0">
              <a:lnSpc>
                <a:spcPct val="114000"/>
              </a:lnSpc>
              <a:spcBef>
                <a:spcPts val="0"/>
              </a:spcBef>
              <a:spcAft>
                <a:spcPts val="0"/>
              </a:spcAft>
              <a:buClr>
                <a:srgbClr val="666666"/>
              </a:buClr>
              <a:buSzPct val="90000"/>
              <a:buBlip>
                <a:blip r:embed="rId5"/>
              </a:buBlip>
            </a:pPr>
            <a:r>
              <a:rPr kumimoji="1" lang="en-US" sz="2000" b="1" u="none" dirty="0" smtClean="0">
                <a:solidFill>
                  <a:prstClr val="black"/>
                </a:solidFill>
                <a:latin typeface="Calibri" pitchFamily="34" charset="0"/>
                <a:cs typeface="+mn-cs"/>
                <a:sym typeface="Symbol"/>
              </a:rPr>
              <a:t>Observed on type I SC </a:t>
            </a:r>
            <a:r>
              <a:rPr lang="en-US" sz="1050" i="1" u="none" dirty="0" smtClean="0">
                <a:solidFill>
                  <a:srgbClr val="0091C3">
                    <a:lumMod val="75000"/>
                  </a:srgbClr>
                </a:solidFill>
              </a:rPr>
              <a:t>(also called P</a:t>
            </a:r>
            <a:r>
              <a:rPr lang="en-US" sz="1200" i="1" u="none" dirty="0" smtClean="0">
                <a:solidFill>
                  <a:srgbClr val="0091C3">
                    <a:lumMod val="75000"/>
                  </a:srgbClr>
                </a:solidFill>
              </a:rPr>
              <a:t>aramagnetic Meissner Effect)</a:t>
            </a:r>
            <a:endParaRPr lang="en-US" i="1" u="none" dirty="0" smtClean="0">
              <a:solidFill>
                <a:srgbClr val="0091C3">
                  <a:lumMod val="75000"/>
                </a:srgbClr>
              </a:solidFill>
            </a:endParaRPr>
          </a:p>
          <a:p>
            <a:pPr marL="552450" lvl="2" indent="-238125" algn="just" fontAlgn="auto">
              <a:lnSpc>
                <a:spcPts val="2000"/>
              </a:lnSpc>
              <a:spcBef>
                <a:spcPts val="0"/>
              </a:spcBef>
              <a:spcAft>
                <a:spcPts val="0"/>
              </a:spcAft>
              <a:buClr>
                <a:srgbClr val="666666"/>
              </a:buClr>
              <a:buSzPct val="36000"/>
              <a:buBlip>
                <a:blip r:embed="rId6"/>
              </a:buBlip>
            </a:pPr>
            <a:r>
              <a:rPr lang="en-US" u="none" dirty="0" smtClean="0">
                <a:solidFill>
                  <a:srgbClr val="666666"/>
                </a:solidFill>
                <a:latin typeface="Arial"/>
                <a:cs typeface="+mn-cs"/>
              </a:rPr>
              <a:t> mixed normal and SC areas without Vx</a:t>
            </a:r>
          </a:p>
          <a:p>
            <a:pPr marL="552450" lvl="2" indent="-238125" algn="just" fontAlgn="auto">
              <a:lnSpc>
                <a:spcPts val="2000"/>
              </a:lnSpc>
              <a:spcBef>
                <a:spcPts val="0"/>
              </a:spcBef>
              <a:spcAft>
                <a:spcPts val="0"/>
              </a:spcAft>
              <a:buClr>
                <a:srgbClr val="666666"/>
              </a:buClr>
              <a:buSzPct val="36000"/>
              <a:buBlip>
                <a:blip r:embed="rId6"/>
              </a:buBlip>
            </a:pPr>
            <a:r>
              <a:rPr lang="en-US" u="none" dirty="0" smtClean="0">
                <a:solidFill>
                  <a:srgbClr val="666666"/>
                </a:solidFill>
                <a:latin typeface="Arial"/>
                <a:cs typeface="+mn-cs"/>
              </a:rPr>
              <a:t>due to demagnetization effect (shape factor =&gt; observed mostly on thin films),</a:t>
            </a:r>
          </a:p>
          <a:p>
            <a:pPr marL="552450" lvl="2" indent="-238125" algn="just" fontAlgn="auto">
              <a:lnSpc>
                <a:spcPts val="2000"/>
              </a:lnSpc>
              <a:spcBef>
                <a:spcPts val="0"/>
              </a:spcBef>
              <a:spcAft>
                <a:spcPts val="0"/>
              </a:spcAft>
              <a:buClr>
                <a:srgbClr val="666666"/>
              </a:buClr>
              <a:buSzPct val="36000"/>
              <a:buBlip>
                <a:blip r:embed="rId6"/>
              </a:buBlip>
            </a:pPr>
            <a:r>
              <a:rPr lang="en-US" u="none" dirty="0" smtClean="0">
                <a:solidFill>
                  <a:srgbClr val="666666"/>
                </a:solidFill>
                <a:latin typeface="Arial"/>
                <a:cs typeface="+mn-cs"/>
              </a:rPr>
              <a:t> Several metastable equivalent configurations,</a:t>
            </a:r>
          </a:p>
          <a:p>
            <a:pPr marL="552450" lvl="2" indent="-238125" algn="just" fontAlgn="auto">
              <a:lnSpc>
                <a:spcPts val="2000"/>
              </a:lnSpc>
              <a:spcBef>
                <a:spcPts val="0"/>
              </a:spcBef>
              <a:spcAft>
                <a:spcPts val="0"/>
              </a:spcAft>
              <a:buClr>
                <a:srgbClr val="666666"/>
              </a:buClr>
              <a:buSzPct val="36000"/>
              <a:buBlip>
                <a:blip r:embed="rId6"/>
              </a:buBlip>
            </a:pPr>
            <a:r>
              <a:rPr lang="en-US" u="none" dirty="0" smtClean="0">
                <a:solidFill>
                  <a:srgbClr val="666666"/>
                </a:solidFill>
                <a:latin typeface="Arial"/>
                <a:cs typeface="+mn-cs"/>
              </a:rPr>
              <a:t>Applications : fundamental </a:t>
            </a:r>
            <a:r>
              <a:rPr lang="en-US" u="none" dirty="0" smtClean="0">
                <a:solidFill>
                  <a:srgbClr val="666666"/>
                </a:solidFill>
                <a:latin typeface="Symbol" panose="05050102010706020507" pitchFamily="18" charset="2"/>
                <a:cs typeface="+mn-cs"/>
              </a:rPr>
              <a:t>j</a:t>
            </a:r>
            <a:r>
              <a:rPr lang="en-US" u="none" dirty="0" smtClean="0">
                <a:solidFill>
                  <a:srgbClr val="666666"/>
                </a:solidFill>
                <a:latin typeface="Arial"/>
                <a:cs typeface="+mn-cs"/>
              </a:rPr>
              <a:t>: competition between repulsive long distance interaction and small distance attractive interaction.</a:t>
            </a:r>
            <a:endParaRPr lang="en-US" u="none" dirty="0">
              <a:solidFill>
                <a:srgbClr val="666666"/>
              </a:solidFill>
              <a:latin typeface="Arial"/>
              <a:cs typeface="+mn-cs"/>
            </a:endParaRPr>
          </a:p>
        </p:txBody>
      </p:sp>
      <p:pic>
        <p:nvPicPr>
          <p:cNvPr id="12" name="Image 11"/>
          <p:cNvPicPr>
            <a:picLocks noChangeAspect="1"/>
          </p:cNvPicPr>
          <p:nvPr/>
        </p:nvPicPr>
        <p:blipFill>
          <a:blip r:embed="rId7"/>
          <a:stretch>
            <a:fillRect/>
          </a:stretch>
        </p:blipFill>
        <p:spPr>
          <a:xfrm>
            <a:off x="5345780" y="2091866"/>
            <a:ext cx="3624835" cy="2044658"/>
          </a:xfrm>
          <a:prstGeom prst="rect">
            <a:avLst/>
          </a:prstGeom>
        </p:spPr>
      </p:pic>
      <p:sp>
        <p:nvSpPr>
          <p:cNvPr id="13" name="Ellipse 12"/>
          <p:cNvSpPr/>
          <p:nvPr/>
        </p:nvSpPr>
        <p:spPr>
          <a:xfrm>
            <a:off x="6998644" y="2116073"/>
            <a:ext cx="489172" cy="9038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ZoneTexte 13"/>
          <p:cNvSpPr txBox="1"/>
          <p:nvPr/>
        </p:nvSpPr>
        <p:spPr>
          <a:xfrm>
            <a:off x="7487816" y="2018823"/>
            <a:ext cx="1656184" cy="738664"/>
          </a:xfrm>
          <a:prstGeom prst="rect">
            <a:avLst/>
          </a:prstGeom>
          <a:solidFill>
            <a:schemeClr val="bg1"/>
          </a:solidFill>
        </p:spPr>
        <p:txBody>
          <a:bodyPr wrap="square" rtlCol="0">
            <a:spAutoFit/>
          </a:bodyPr>
          <a:lstStyle/>
          <a:p>
            <a:r>
              <a:rPr lang="en-US" sz="1050" i="1" u="none" dirty="0" smtClean="0">
                <a:solidFill>
                  <a:srgbClr val="0091C3">
                    <a:lumMod val="75000"/>
                  </a:srgbClr>
                </a:solidFill>
              </a:rPr>
              <a:t>@ H~H</a:t>
            </a:r>
            <a:r>
              <a:rPr lang="en-US" sz="1050" i="1" u="none" baseline="-25000" dirty="0" smtClean="0">
                <a:solidFill>
                  <a:srgbClr val="0091C3">
                    <a:lumMod val="75000"/>
                  </a:srgbClr>
                </a:solidFill>
              </a:rPr>
              <a:t>C1</a:t>
            </a:r>
            <a:r>
              <a:rPr lang="en-US" sz="1050" i="1" u="none" dirty="0" smtClean="0">
                <a:solidFill>
                  <a:srgbClr val="0091C3">
                    <a:lumMod val="75000"/>
                  </a:srgbClr>
                </a:solidFill>
              </a:rPr>
              <a:t> behaves ~ type I SC</a:t>
            </a:r>
          </a:p>
          <a:p>
            <a:endParaRPr lang="en-US" sz="1050" i="1" u="none" dirty="0" smtClean="0">
              <a:solidFill>
                <a:srgbClr val="0091C3">
                  <a:lumMod val="75000"/>
                </a:srgbClr>
              </a:solidFill>
            </a:endParaRPr>
          </a:p>
          <a:p>
            <a:endParaRPr lang="en-US" sz="1050" i="1" u="none" dirty="0">
              <a:solidFill>
                <a:srgbClr val="0091C3">
                  <a:lumMod val="75000"/>
                </a:srgbClr>
              </a:solidFill>
            </a:endParaRPr>
          </a:p>
        </p:txBody>
      </p:sp>
      <p:sp>
        <p:nvSpPr>
          <p:cNvPr id="16" name="Rectangle 15"/>
          <p:cNvSpPr/>
          <p:nvPr/>
        </p:nvSpPr>
        <p:spPr>
          <a:xfrm>
            <a:off x="5632621" y="1176708"/>
            <a:ext cx="3051156" cy="794064"/>
          </a:xfrm>
          <a:prstGeom prst="rect">
            <a:avLst/>
          </a:prstGeom>
        </p:spPr>
        <p:txBody>
          <a:bodyPr wrap="none">
            <a:spAutoFit/>
          </a:bodyPr>
          <a:lstStyle/>
          <a:p>
            <a:pPr marL="360363" lvl="1" indent="-360363" algn="just" eaLnBrk="0" fontAlgn="auto" hangingPunct="0">
              <a:lnSpc>
                <a:spcPct val="114000"/>
              </a:lnSpc>
              <a:spcBef>
                <a:spcPts val="0"/>
              </a:spcBef>
              <a:spcAft>
                <a:spcPts val="0"/>
              </a:spcAft>
              <a:buClr>
                <a:srgbClr val="666666"/>
              </a:buClr>
              <a:buSzPct val="90000"/>
              <a:buBlip>
                <a:blip r:embed="rId5"/>
              </a:buBlip>
            </a:pPr>
            <a:r>
              <a:rPr kumimoji="1" lang="en-US" sz="2000" b="1" u="none" dirty="0" smtClean="0">
                <a:solidFill>
                  <a:prstClr val="black"/>
                </a:solidFill>
                <a:latin typeface="Calibri" pitchFamily="34" charset="0"/>
                <a:cs typeface="+mn-cs"/>
                <a:sym typeface="Symbol"/>
              </a:rPr>
              <a:t>Niobium = type II, but…</a:t>
            </a:r>
          </a:p>
          <a:p>
            <a:pPr marL="360363" lvl="1" indent="-360363" algn="just" eaLnBrk="0" fontAlgn="auto" hangingPunct="0">
              <a:lnSpc>
                <a:spcPct val="114000"/>
              </a:lnSpc>
              <a:spcBef>
                <a:spcPts val="0"/>
              </a:spcBef>
              <a:spcAft>
                <a:spcPts val="0"/>
              </a:spcAft>
              <a:buClr>
                <a:srgbClr val="666666"/>
              </a:buClr>
              <a:buSzPct val="90000"/>
              <a:buBlip>
                <a:blip r:embed="rId5"/>
              </a:buBlip>
            </a:pPr>
            <a:r>
              <a:rPr kumimoji="1" lang="en-US" sz="2000" b="1" u="none" dirty="0" smtClean="0">
                <a:solidFill>
                  <a:prstClr val="black"/>
                </a:solidFill>
                <a:latin typeface="Calibri" pitchFamily="34" charset="0"/>
                <a:cs typeface="+mn-cs"/>
                <a:sym typeface="Symbol"/>
              </a:rPr>
              <a:t>Close to H</a:t>
            </a:r>
            <a:r>
              <a:rPr kumimoji="1" lang="en-US" sz="2000" b="1" u="none" baseline="-25000" dirty="0" smtClean="0">
                <a:solidFill>
                  <a:prstClr val="black"/>
                </a:solidFill>
                <a:latin typeface="Calibri" pitchFamily="34" charset="0"/>
                <a:cs typeface="+mn-cs"/>
                <a:sym typeface="Symbol"/>
              </a:rPr>
              <a:t>C1</a:t>
            </a:r>
            <a:r>
              <a:rPr kumimoji="1" lang="en-US" sz="2000" b="1" u="none" dirty="0" smtClean="0">
                <a:solidFill>
                  <a:prstClr val="black"/>
                </a:solidFill>
                <a:latin typeface="Calibri" pitchFamily="34" charset="0"/>
                <a:cs typeface="+mn-cs"/>
                <a:sym typeface="Symbol"/>
              </a:rPr>
              <a:t>:</a:t>
            </a:r>
            <a:endParaRPr kumimoji="1" lang="en-US" sz="2000" b="1" u="none" dirty="0">
              <a:solidFill>
                <a:prstClr val="black"/>
              </a:solidFill>
              <a:latin typeface="Calibri" pitchFamily="34" charset="0"/>
              <a:cs typeface="+mn-cs"/>
            </a:endParaRPr>
          </a:p>
        </p:txBody>
      </p:sp>
      <p:grpSp>
        <p:nvGrpSpPr>
          <p:cNvPr id="31" name="Groupe 30"/>
          <p:cNvGrpSpPr/>
          <p:nvPr/>
        </p:nvGrpSpPr>
        <p:grpSpPr>
          <a:xfrm>
            <a:off x="6324244" y="4328198"/>
            <a:ext cx="2374468" cy="1410068"/>
            <a:chOff x="5843979" y="4365104"/>
            <a:chExt cx="2714423" cy="1665934"/>
          </a:xfrm>
        </p:grpSpPr>
        <p:sp>
          <p:nvSpPr>
            <p:cNvPr id="17" name="Rectangle à coins arrondis 16"/>
            <p:cNvSpPr/>
            <p:nvPr/>
          </p:nvSpPr>
          <p:spPr>
            <a:xfrm>
              <a:off x="5843979" y="4365104"/>
              <a:ext cx="2714423" cy="1665934"/>
            </a:xfrm>
            <a:prstGeom prst="roundRect">
              <a:avLst>
                <a:gd name="adj" fmla="val 2895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orme libre 18"/>
            <p:cNvSpPr/>
            <p:nvPr/>
          </p:nvSpPr>
          <p:spPr>
            <a:xfrm>
              <a:off x="7465856" y="4543988"/>
              <a:ext cx="548718" cy="451991"/>
            </a:xfrm>
            <a:custGeom>
              <a:avLst/>
              <a:gdLst>
                <a:gd name="connsiteX0" fmla="*/ 110756 w 713693"/>
                <a:gd name="connsiteY0" fmla="*/ 180885 h 478874"/>
                <a:gd name="connsiteX1" fmla="*/ 331819 w 713693"/>
                <a:gd name="connsiteY1" fmla="*/ 15 h 478874"/>
                <a:gd name="connsiteX2" fmla="*/ 583028 w 713693"/>
                <a:gd name="connsiteY2" fmla="*/ 170837 h 478874"/>
                <a:gd name="connsiteX3" fmla="*/ 713657 w 713693"/>
                <a:gd name="connsiteY3" fmla="*/ 241175 h 478874"/>
                <a:gd name="connsiteX4" fmla="*/ 593076 w 713693"/>
                <a:gd name="connsiteY4" fmla="*/ 472287 h 478874"/>
                <a:gd name="connsiteX5" fmla="*/ 321771 w 713693"/>
                <a:gd name="connsiteY5" fmla="*/ 411997 h 478874"/>
                <a:gd name="connsiteX6" fmla="*/ 10272 w 713693"/>
                <a:gd name="connsiteY6" fmla="*/ 371804 h 478874"/>
                <a:gd name="connsiteX7" fmla="*/ 110756 w 713693"/>
                <a:gd name="connsiteY7" fmla="*/ 180885 h 478874"/>
                <a:gd name="connsiteX0" fmla="*/ 119140 w 722077"/>
                <a:gd name="connsiteY0" fmla="*/ 180885 h 478874"/>
                <a:gd name="connsiteX1" fmla="*/ 340203 w 722077"/>
                <a:gd name="connsiteY1" fmla="*/ 15 h 478874"/>
                <a:gd name="connsiteX2" fmla="*/ 591412 w 722077"/>
                <a:gd name="connsiteY2" fmla="*/ 170837 h 478874"/>
                <a:gd name="connsiteX3" fmla="*/ 722041 w 722077"/>
                <a:gd name="connsiteY3" fmla="*/ 241175 h 478874"/>
                <a:gd name="connsiteX4" fmla="*/ 601460 w 722077"/>
                <a:gd name="connsiteY4" fmla="*/ 472287 h 478874"/>
                <a:gd name="connsiteX5" fmla="*/ 330155 w 722077"/>
                <a:gd name="connsiteY5" fmla="*/ 411997 h 478874"/>
                <a:gd name="connsiteX6" fmla="*/ 18656 w 722077"/>
                <a:gd name="connsiteY6" fmla="*/ 371804 h 478874"/>
                <a:gd name="connsiteX7" fmla="*/ 119140 w 722077"/>
                <a:gd name="connsiteY7" fmla="*/ 180885 h 478874"/>
                <a:gd name="connsiteX0" fmla="*/ 119140 w 732030"/>
                <a:gd name="connsiteY0" fmla="*/ 180885 h 478874"/>
                <a:gd name="connsiteX1" fmla="*/ 340203 w 732030"/>
                <a:gd name="connsiteY1" fmla="*/ 15 h 478874"/>
                <a:gd name="connsiteX2" fmla="*/ 591412 w 732030"/>
                <a:gd name="connsiteY2" fmla="*/ 170837 h 478874"/>
                <a:gd name="connsiteX3" fmla="*/ 722041 w 732030"/>
                <a:gd name="connsiteY3" fmla="*/ 241175 h 478874"/>
                <a:gd name="connsiteX4" fmla="*/ 601460 w 732030"/>
                <a:gd name="connsiteY4" fmla="*/ 472287 h 478874"/>
                <a:gd name="connsiteX5" fmla="*/ 330155 w 732030"/>
                <a:gd name="connsiteY5" fmla="*/ 411997 h 478874"/>
                <a:gd name="connsiteX6" fmla="*/ 18656 w 732030"/>
                <a:gd name="connsiteY6" fmla="*/ 371804 h 478874"/>
                <a:gd name="connsiteX7" fmla="*/ 119140 w 732030"/>
                <a:gd name="connsiteY7" fmla="*/ 180885 h 478874"/>
                <a:gd name="connsiteX0" fmla="*/ 119140 w 732770"/>
                <a:gd name="connsiteY0" fmla="*/ 181424 h 479413"/>
                <a:gd name="connsiteX1" fmla="*/ 340203 w 732770"/>
                <a:gd name="connsiteY1" fmla="*/ 554 h 479413"/>
                <a:gd name="connsiteX2" fmla="*/ 722041 w 732770"/>
                <a:gd name="connsiteY2" fmla="*/ 241714 h 479413"/>
                <a:gd name="connsiteX3" fmla="*/ 601460 w 732770"/>
                <a:gd name="connsiteY3" fmla="*/ 472826 h 479413"/>
                <a:gd name="connsiteX4" fmla="*/ 330155 w 732770"/>
                <a:gd name="connsiteY4" fmla="*/ 412536 h 479413"/>
                <a:gd name="connsiteX5" fmla="*/ 18656 w 732770"/>
                <a:gd name="connsiteY5" fmla="*/ 372343 h 479413"/>
                <a:gd name="connsiteX6" fmla="*/ 119140 w 732770"/>
                <a:gd name="connsiteY6" fmla="*/ 181424 h 479413"/>
                <a:gd name="connsiteX0" fmla="*/ 91784 w 705414"/>
                <a:gd name="connsiteY0" fmla="*/ 181420 h 479409"/>
                <a:gd name="connsiteX1" fmla="*/ 312847 w 705414"/>
                <a:gd name="connsiteY1" fmla="*/ 550 h 479409"/>
                <a:gd name="connsiteX2" fmla="*/ 694685 w 705414"/>
                <a:gd name="connsiteY2" fmla="*/ 241710 h 479409"/>
                <a:gd name="connsiteX3" fmla="*/ 574104 w 705414"/>
                <a:gd name="connsiteY3" fmla="*/ 472822 h 479409"/>
                <a:gd name="connsiteX4" fmla="*/ 302799 w 705414"/>
                <a:gd name="connsiteY4" fmla="*/ 412532 h 479409"/>
                <a:gd name="connsiteX5" fmla="*/ 22222 w 705414"/>
                <a:gd name="connsiteY5" fmla="*/ 364391 h 479409"/>
                <a:gd name="connsiteX6" fmla="*/ 91784 w 705414"/>
                <a:gd name="connsiteY6" fmla="*/ 181420 h 479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5414" h="479409">
                  <a:moveTo>
                    <a:pt x="91784" y="181420"/>
                  </a:moveTo>
                  <a:cubicBezTo>
                    <a:pt x="140221" y="120780"/>
                    <a:pt x="212364" y="-9498"/>
                    <a:pt x="312847" y="550"/>
                  </a:cubicBezTo>
                  <a:cubicBezTo>
                    <a:pt x="413330" y="10598"/>
                    <a:pt x="651142" y="162998"/>
                    <a:pt x="694685" y="241710"/>
                  </a:cubicBezTo>
                  <a:cubicBezTo>
                    <a:pt x="738228" y="320422"/>
                    <a:pt x="639418" y="444352"/>
                    <a:pt x="574104" y="472822"/>
                  </a:cubicBezTo>
                  <a:cubicBezTo>
                    <a:pt x="508790" y="501292"/>
                    <a:pt x="399933" y="429279"/>
                    <a:pt x="302799" y="412532"/>
                  </a:cubicBezTo>
                  <a:cubicBezTo>
                    <a:pt x="205665" y="395785"/>
                    <a:pt x="84503" y="493261"/>
                    <a:pt x="22222" y="364391"/>
                  </a:cubicBezTo>
                  <a:cubicBezTo>
                    <a:pt x="-40059" y="235521"/>
                    <a:pt x="43347" y="242060"/>
                    <a:pt x="91784" y="181420"/>
                  </a:cubicBezTo>
                  <a:close/>
                </a:path>
              </a:pathLst>
            </a:custGeom>
            <a:pattFill prst="pct40">
              <a:fgClr>
                <a:schemeClr val="tx1">
                  <a:lumMod val="85000"/>
                  <a:lumOff val="1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orme libre 19"/>
            <p:cNvSpPr/>
            <p:nvPr/>
          </p:nvSpPr>
          <p:spPr>
            <a:xfrm rot="5400000">
              <a:off x="6074955" y="4842766"/>
              <a:ext cx="517526" cy="562429"/>
            </a:xfrm>
            <a:custGeom>
              <a:avLst/>
              <a:gdLst>
                <a:gd name="connsiteX0" fmla="*/ 110756 w 713693"/>
                <a:gd name="connsiteY0" fmla="*/ 180885 h 478874"/>
                <a:gd name="connsiteX1" fmla="*/ 331819 w 713693"/>
                <a:gd name="connsiteY1" fmla="*/ 15 h 478874"/>
                <a:gd name="connsiteX2" fmla="*/ 583028 w 713693"/>
                <a:gd name="connsiteY2" fmla="*/ 170837 h 478874"/>
                <a:gd name="connsiteX3" fmla="*/ 713657 w 713693"/>
                <a:gd name="connsiteY3" fmla="*/ 241175 h 478874"/>
                <a:gd name="connsiteX4" fmla="*/ 593076 w 713693"/>
                <a:gd name="connsiteY4" fmla="*/ 472287 h 478874"/>
                <a:gd name="connsiteX5" fmla="*/ 321771 w 713693"/>
                <a:gd name="connsiteY5" fmla="*/ 411997 h 478874"/>
                <a:gd name="connsiteX6" fmla="*/ 10272 w 713693"/>
                <a:gd name="connsiteY6" fmla="*/ 371804 h 478874"/>
                <a:gd name="connsiteX7" fmla="*/ 110756 w 713693"/>
                <a:gd name="connsiteY7" fmla="*/ 180885 h 478874"/>
                <a:gd name="connsiteX0" fmla="*/ 119140 w 722077"/>
                <a:gd name="connsiteY0" fmla="*/ 180885 h 478874"/>
                <a:gd name="connsiteX1" fmla="*/ 340203 w 722077"/>
                <a:gd name="connsiteY1" fmla="*/ 15 h 478874"/>
                <a:gd name="connsiteX2" fmla="*/ 591412 w 722077"/>
                <a:gd name="connsiteY2" fmla="*/ 170837 h 478874"/>
                <a:gd name="connsiteX3" fmla="*/ 722041 w 722077"/>
                <a:gd name="connsiteY3" fmla="*/ 241175 h 478874"/>
                <a:gd name="connsiteX4" fmla="*/ 601460 w 722077"/>
                <a:gd name="connsiteY4" fmla="*/ 472287 h 478874"/>
                <a:gd name="connsiteX5" fmla="*/ 330155 w 722077"/>
                <a:gd name="connsiteY5" fmla="*/ 411997 h 478874"/>
                <a:gd name="connsiteX6" fmla="*/ 18656 w 722077"/>
                <a:gd name="connsiteY6" fmla="*/ 371804 h 478874"/>
                <a:gd name="connsiteX7" fmla="*/ 119140 w 722077"/>
                <a:gd name="connsiteY7" fmla="*/ 180885 h 478874"/>
                <a:gd name="connsiteX0" fmla="*/ 119140 w 732030"/>
                <a:gd name="connsiteY0" fmla="*/ 180885 h 478874"/>
                <a:gd name="connsiteX1" fmla="*/ 340203 w 732030"/>
                <a:gd name="connsiteY1" fmla="*/ 15 h 478874"/>
                <a:gd name="connsiteX2" fmla="*/ 591412 w 732030"/>
                <a:gd name="connsiteY2" fmla="*/ 170837 h 478874"/>
                <a:gd name="connsiteX3" fmla="*/ 722041 w 732030"/>
                <a:gd name="connsiteY3" fmla="*/ 241175 h 478874"/>
                <a:gd name="connsiteX4" fmla="*/ 601460 w 732030"/>
                <a:gd name="connsiteY4" fmla="*/ 472287 h 478874"/>
                <a:gd name="connsiteX5" fmla="*/ 330155 w 732030"/>
                <a:gd name="connsiteY5" fmla="*/ 411997 h 478874"/>
                <a:gd name="connsiteX6" fmla="*/ 18656 w 732030"/>
                <a:gd name="connsiteY6" fmla="*/ 371804 h 478874"/>
                <a:gd name="connsiteX7" fmla="*/ 119140 w 732030"/>
                <a:gd name="connsiteY7" fmla="*/ 180885 h 478874"/>
                <a:gd name="connsiteX0" fmla="*/ 108974 w 721864"/>
                <a:gd name="connsiteY0" fmla="*/ 180885 h 501632"/>
                <a:gd name="connsiteX1" fmla="*/ 330037 w 721864"/>
                <a:gd name="connsiteY1" fmla="*/ 15 h 501632"/>
                <a:gd name="connsiteX2" fmla="*/ 581246 w 721864"/>
                <a:gd name="connsiteY2" fmla="*/ 170837 h 501632"/>
                <a:gd name="connsiteX3" fmla="*/ 711875 w 721864"/>
                <a:gd name="connsiteY3" fmla="*/ 241175 h 501632"/>
                <a:gd name="connsiteX4" fmla="*/ 591294 w 721864"/>
                <a:gd name="connsiteY4" fmla="*/ 472287 h 501632"/>
                <a:gd name="connsiteX5" fmla="*/ 319989 w 721864"/>
                <a:gd name="connsiteY5" fmla="*/ 487503 h 501632"/>
                <a:gd name="connsiteX6" fmla="*/ 8490 w 721864"/>
                <a:gd name="connsiteY6" fmla="*/ 371804 h 501632"/>
                <a:gd name="connsiteX7" fmla="*/ 108974 w 721864"/>
                <a:gd name="connsiteY7" fmla="*/ 180885 h 501632"/>
                <a:gd name="connsiteX0" fmla="*/ 108974 w 619358"/>
                <a:gd name="connsiteY0" fmla="*/ 180892 h 501639"/>
                <a:gd name="connsiteX1" fmla="*/ 330037 w 619358"/>
                <a:gd name="connsiteY1" fmla="*/ 22 h 501639"/>
                <a:gd name="connsiteX2" fmla="*/ 581246 w 619358"/>
                <a:gd name="connsiteY2" fmla="*/ 170844 h 501639"/>
                <a:gd name="connsiteX3" fmla="*/ 591294 w 619358"/>
                <a:gd name="connsiteY3" fmla="*/ 472294 h 501639"/>
                <a:gd name="connsiteX4" fmla="*/ 319989 w 619358"/>
                <a:gd name="connsiteY4" fmla="*/ 487510 h 501639"/>
                <a:gd name="connsiteX5" fmla="*/ 8490 w 619358"/>
                <a:gd name="connsiteY5" fmla="*/ 371811 h 501639"/>
                <a:gd name="connsiteX6" fmla="*/ 108974 w 619358"/>
                <a:gd name="connsiteY6" fmla="*/ 180892 h 501639"/>
                <a:gd name="connsiteX0" fmla="*/ 16493 w 526877"/>
                <a:gd name="connsiteY0" fmla="*/ 180892 h 501639"/>
                <a:gd name="connsiteX1" fmla="*/ 237556 w 526877"/>
                <a:gd name="connsiteY1" fmla="*/ 22 h 501639"/>
                <a:gd name="connsiteX2" fmla="*/ 488765 w 526877"/>
                <a:gd name="connsiteY2" fmla="*/ 170844 h 501639"/>
                <a:gd name="connsiteX3" fmla="*/ 498813 w 526877"/>
                <a:gd name="connsiteY3" fmla="*/ 472294 h 501639"/>
                <a:gd name="connsiteX4" fmla="*/ 227508 w 526877"/>
                <a:gd name="connsiteY4" fmla="*/ 487510 h 501639"/>
                <a:gd name="connsiteX5" fmla="*/ 39698 w 526877"/>
                <a:gd name="connsiteY5" fmla="*/ 367836 h 501639"/>
                <a:gd name="connsiteX6" fmla="*/ 16493 w 526877"/>
                <a:gd name="connsiteY6" fmla="*/ 180892 h 501639"/>
                <a:gd name="connsiteX0" fmla="*/ 16493 w 536186"/>
                <a:gd name="connsiteY0" fmla="*/ 180892 h 512414"/>
                <a:gd name="connsiteX1" fmla="*/ 237556 w 536186"/>
                <a:gd name="connsiteY1" fmla="*/ 22 h 512414"/>
                <a:gd name="connsiteX2" fmla="*/ 488765 w 536186"/>
                <a:gd name="connsiteY2" fmla="*/ 170844 h 512414"/>
                <a:gd name="connsiteX3" fmla="*/ 498813 w 536186"/>
                <a:gd name="connsiteY3" fmla="*/ 472294 h 512414"/>
                <a:gd name="connsiteX4" fmla="*/ 227508 w 536186"/>
                <a:gd name="connsiteY4" fmla="*/ 487510 h 512414"/>
                <a:gd name="connsiteX5" fmla="*/ 39698 w 536186"/>
                <a:gd name="connsiteY5" fmla="*/ 367836 h 512414"/>
                <a:gd name="connsiteX6" fmla="*/ 16493 w 536186"/>
                <a:gd name="connsiteY6" fmla="*/ 180892 h 512414"/>
                <a:gd name="connsiteX0" fmla="*/ 16493 w 517526"/>
                <a:gd name="connsiteY0" fmla="*/ 180892 h 505979"/>
                <a:gd name="connsiteX1" fmla="*/ 237556 w 517526"/>
                <a:gd name="connsiteY1" fmla="*/ 22 h 505979"/>
                <a:gd name="connsiteX2" fmla="*/ 488765 w 517526"/>
                <a:gd name="connsiteY2" fmla="*/ 170844 h 505979"/>
                <a:gd name="connsiteX3" fmla="*/ 467892 w 517526"/>
                <a:gd name="connsiteY3" fmla="*/ 460372 h 505979"/>
                <a:gd name="connsiteX4" fmla="*/ 227508 w 517526"/>
                <a:gd name="connsiteY4" fmla="*/ 487510 h 505979"/>
                <a:gd name="connsiteX5" fmla="*/ 39698 w 517526"/>
                <a:gd name="connsiteY5" fmla="*/ 367836 h 505979"/>
                <a:gd name="connsiteX6" fmla="*/ 16493 w 517526"/>
                <a:gd name="connsiteY6" fmla="*/ 180892 h 50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7526" h="505979">
                  <a:moveTo>
                    <a:pt x="16493" y="180892"/>
                  </a:moveTo>
                  <a:cubicBezTo>
                    <a:pt x="49469" y="119590"/>
                    <a:pt x="158844" y="1697"/>
                    <a:pt x="237556" y="22"/>
                  </a:cubicBezTo>
                  <a:cubicBezTo>
                    <a:pt x="316268" y="-1653"/>
                    <a:pt x="450376" y="94119"/>
                    <a:pt x="488765" y="170844"/>
                  </a:cubicBezTo>
                  <a:cubicBezTo>
                    <a:pt x="527154" y="247569"/>
                    <a:pt x="533522" y="391698"/>
                    <a:pt x="467892" y="460372"/>
                  </a:cubicBezTo>
                  <a:cubicBezTo>
                    <a:pt x="402262" y="529046"/>
                    <a:pt x="324642" y="504257"/>
                    <a:pt x="227508" y="487510"/>
                  </a:cubicBezTo>
                  <a:cubicBezTo>
                    <a:pt x="130374" y="470763"/>
                    <a:pt x="74867" y="418939"/>
                    <a:pt x="39698" y="367836"/>
                  </a:cubicBezTo>
                  <a:cubicBezTo>
                    <a:pt x="4529" y="316733"/>
                    <a:pt x="-16483" y="242194"/>
                    <a:pt x="16493" y="180892"/>
                  </a:cubicBezTo>
                  <a:close/>
                </a:path>
              </a:pathLst>
            </a:custGeom>
            <a:pattFill prst="pct40">
              <a:fgClr>
                <a:schemeClr val="tx1">
                  <a:lumMod val="85000"/>
                  <a:lumOff val="1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orme libre 20"/>
            <p:cNvSpPr/>
            <p:nvPr/>
          </p:nvSpPr>
          <p:spPr>
            <a:xfrm rot="5400000" flipH="1" flipV="1">
              <a:off x="7281339" y="5332159"/>
              <a:ext cx="487778" cy="648073"/>
            </a:xfrm>
            <a:custGeom>
              <a:avLst/>
              <a:gdLst>
                <a:gd name="connsiteX0" fmla="*/ 110756 w 713693"/>
                <a:gd name="connsiteY0" fmla="*/ 180885 h 478874"/>
                <a:gd name="connsiteX1" fmla="*/ 331819 w 713693"/>
                <a:gd name="connsiteY1" fmla="*/ 15 h 478874"/>
                <a:gd name="connsiteX2" fmla="*/ 583028 w 713693"/>
                <a:gd name="connsiteY2" fmla="*/ 170837 h 478874"/>
                <a:gd name="connsiteX3" fmla="*/ 713657 w 713693"/>
                <a:gd name="connsiteY3" fmla="*/ 241175 h 478874"/>
                <a:gd name="connsiteX4" fmla="*/ 593076 w 713693"/>
                <a:gd name="connsiteY4" fmla="*/ 472287 h 478874"/>
                <a:gd name="connsiteX5" fmla="*/ 321771 w 713693"/>
                <a:gd name="connsiteY5" fmla="*/ 411997 h 478874"/>
                <a:gd name="connsiteX6" fmla="*/ 10272 w 713693"/>
                <a:gd name="connsiteY6" fmla="*/ 371804 h 478874"/>
                <a:gd name="connsiteX7" fmla="*/ 110756 w 713693"/>
                <a:gd name="connsiteY7" fmla="*/ 180885 h 478874"/>
                <a:gd name="connsiteX0" fmla="*/ 119140 w 722077"/>
                <a:gd name="connsiteY0" fmla="*/ 180885 h 478874"/>
                <a:gd name="connsiteX1" fmla="*/ 340203 w 722077"/>
                <a:gd name="connsiteY1" fmla="*/ 15 h 478874"/>
                <a:gd name="connsiteX2" fmla="*/ 591412 w 722077"/>
                <a:gd name="connsiteY2" fmla="*/ 170837 h 478874"/>
                <a:gd name="connsiteX3" fmla="*/ 722041 w 722077"/>
                <a:gd name="connsiteY3" fmla="*/ 241175 h 478874"/>
                <a:gd name="connsiteX4" fmla="*/ 601460 w 722077"/>
                <a:gd name="connsiteY4" fmla="*/ 472287 h 478874"/>
                <a:gd name="connsiteX5" fmla="*/ 330155 w 722077"/>
                <a:gd name="connsiteY5" fmla="*/ 411997 h 478874"/>
                <a:gd name="connsiteX6" fmla="*/ 18656 w 722077"/>
                <a:gd name="connsiteY6" fmla="*/ 371804 h 478874"/>
                <a:gd name="connsiteX7" fmla="*/ 119140 w 722077"/>
                <a:gd name="connsiteY7" fmla="*/ 180885 h 478874"/>
                <a:gd name="connsiteX0" fmla="*/ 119140 w 732030"/>
                <a:gd name="connsiteY0" fmla="*/ 180885 h 478874"/>
                <a:gd name="connsiteX1" fmla="*/ 340203 w 732030"/>
                <a:gd name="connsiteY1" fmla="*/ 15 h 478874"/>
                <a:gd name="connsiteX2" fmla="*/ 591412 w 732030"/>
                <a:gd name="connsiteY2" fmla="*/ 170837 h 478874"/>
                <a:gd name="connsiteX3" fmla="*/ 722041 w 732030"/>
                <a:gd name="connsiteY3" fmla="*/ 241175 h 478874"/>
                <a:gd name="connsiteX4" fmla="*/ 601460 w 732030"/>
                <a:gd name="connsiteY4" fmla="*/ 472287 h 478874"/>
                <a:gd name="connsiteX5" fmla="*/ 330155 w 732030"/>
                <a:gd name="connsiteY5" fmla="*/ 411997 h 478874"/>
                <a:gd name="connsiteX6" fmla="*/ 18656 w 732030"/>
                <a:gd name="connsiteY6" fmla="*/ 371804 h 478874"/>
                <a:gd name="connsiteX7" fmla="*/ 119140 w 732030"/>
                <a:gd name="connsiteY7" fmla="*/ 180885 h 478874"/>
                <a:gd name="connsiteX0" fmla="*/ 108974 w 721864"/>
                <a:gd name="connsiteY0" fmla="*/ 180885 h 501632"/>
                <a:gd name="connsiteX1" fmla="*/ 330037 w 721864"/>
                <a:gd name="connsiteY1" fmla="*/ 15 h 501632"/>
                <a:gd name="connsiteX2" fmla="*/ 581246 w 721864"/>
                <a:gd name="connsiteY2" fmla="*/ 170837 h 501632"/>
                <a:gd name="connsiteX3" fmla="*/ 711875 w 721864"/>
                <a:gd name="connsiteY3" fmla="*/ 241175 h 501632"/>
                <a:gd name="connsiteX4" fmla="*/ 591294 w 721864"/>
                <a:gd name="connsiteY4" fmla="*/ 472287 h 501632"/>
                <a:gd name="connsiteX5" fmla="*/ 319989 w 721864"/>
                <a:gd name="connsiteY5" fmla="*/ 487503 h 501632"/>
                <a:gd name="connsiteX6" fmla="*/ 8490 w 721864"/>
                <a:gd name="connsiteY6" fmla="*/ 371804 h 501632"/>
                <a:gd name="connsiteX7" fmla="*/ 108974 w 721864"/>
                <a:gd name="connsiteY7" fmla="*/ 180885 h 501632"/>
                <a:gd name="connsiteX0" fmla="*/ 108974 w 619358"/>
                <a:gd name="connsiteY0" fmla="*/ 180892 h 501639"/>
                <a:gd name="connsiteX1" fmla="*/ 330037 w 619358"/>
                <a:gd name="connsiteY1" fmla="*/ 22 h 501639"/>
                <a:gd name="connsiteX2" fmla="*/ 581246 w 619358"/>
                <a:gd name="connsiteY2" fmla="*/ 170844 h 501639"/>
                <a:gd name="connsiteX3" fmla="*/ 591294 w 619358"/>
                <a:gd name="connsiteY3" fmla="*/ 472294 h 501639"/>
                <a:gd name="connsiteX4" fmla="*/ 319989 w 619358"/>
                <a:gd name="connsiteY4" fmla="*/ 487510 h 501639"/>
                <a:gd name="connsiteX5" fmla="*/ 8490 w 619358"/>
                <a:gd name="connsiteY5" fmla="*/ 371811 h 501639"/>
                <a:gd name="connsiteX6" fmla="*/ 108974 w 619358"/>
                <a:gd name="connsiteY6" fmla="*/ 180892 h 501639"/>
                <a:gd name="connsiteX0" fmla="*/ 16493 w 526877"/>
                <a:gd name="connsiteY0" fmla="*/ 180892 h 501639"/>
                <a:gd name="connsiteX1" fmla="*/ 237556 w 526877"/>
                <a:gd name="connsiteY1" fmla="*/ 22 h 501639"/>
                <a:gd name="connsiteX2" fmla="*/ 488765 w 526877"/>
                <a:gd name="connsiteY2" fmla="*/ 170844 h 501639"/>
                <a:gd name="connsiteX3" fmla="*/ 498813 w 526877"/>
                <a:gd name="connsiteY3" fmla="*/ 472294 h 501639"/>
                <a:gd name="connsiteX4" fmla="*/ 227508 w 526877"/>
                <a:gd name="connsiteY4" fmla="*/ 487510 h 501639"/>
                <a:gd name="connsiteX5" fmla="*/ 39698 w 526877"/>
                <a:gd name="connsiteY5" fmla="*/ 367836 h 501639"/>
                <a:gd name="connsiteX6" fmla="*/ 16493 w 526877"/>
                <a:gd name="connsiteY6" fmla="*/ 180892 h 501639"/>
                <a:gd name="connsiteX0" fmla="*/ 16493 w 536186"/>
                <a:gd name="connsiteY0" fmla="*/ 180892 h 512414"/>
                <a:gd name="connsiteX1" fmla="*/ 237556 w 536186"/>
                <a:gd name="connsiteY1" fmla="*/ 22 h 512414"/>
                <a:gd name="connsiteX2" fmla="*/ 488765 w 536186"/>
                <a:gd name="connsiteY2" fmla="*/ 170844 h 512414"/>
                <a:gd name="connsiteX3" fmla="*/ 498813 w 536186"/>
                <a:gd name="connsiteY3" fmla="*/ 472294 h 512414"/>
                <a:gd name="connsiteX4" fmla="*/ 227508 w 536186"/>
                <a:gd name="connsiteY4" fmla="*/ 487510 h 512414"/>
                <a:gd name="connsiteX5" fmla="*/ 39698 w 536186"/>
                <a:gd name="connsiteY5" fmla="*/ 367836 h 512414"/>
                <a:gd name="connsiteX6" fmla="*/ 16493 w 536186"/>
                <a:gd name="connsiteY6" fmla="*/ 180892 h 512414"/>
                <a:gd name="connsiteX0" fmla="*/ 16493 w 517526"/>
                <a:gd name="connsiteY0" fmla="*/ 180892 h 505979"/>
                <a:gd name="connsiteX1" fmla="*/ 237556 w 517526"/>
                <a:gd name="connsiteY1" fmla="*/ 22 h 505979"/>
                <a:gd name="connsiteX2" fmla="*/ 488765 w 517526"/>
                <a:gd name="connsiteY2" fmla="*/ 170844 h 505979"/>
                <a:gd name="connsiteX3" fmla="*/ 467892 w 517526"/>
                <a:gd name="connsiteY3" fmla="*/ 460372 h 505979"/>
                <a:gd name="connsiteX4" fmla="*/ 227508 w 517526"/>
                <a:gd name="connsiteY4" fmla="*/ 487510 h 505979"/>
                <a:gd name="connsiteX5" fmla="*/ 39698 w 517526"/>
                <a:gd name="connsiteY5" fmla="*/ 367836 h 505979"/>
                <a:gd name="connsiteX6" fmla="*/ 16493 w 517526"/>
                <a:gd name="connsiteY6" fmla="*/ 180892 h 50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7526" h="505979">
                  <a:moveTo>
                    <a:pt x="16493" y="180892"/>
                  </a:moveTo>
                  <a:cubicBezTo>
                    <a:pt x="49469" y="119590"/>
                    <a:pt x="158844" y="1697"/>
                    <a:pt x="237556" y="22"/>
                  </a:cubicBezTo>
                  <a:cubicBezTo>
                    <a:pt x="316268" y="-1653"/>
                    <a:pt x="450376" y="94119"/>
                    <a:pt x="488765" y="170844"/>
                  </a:cubicBezTo>
                  <a:cubicBezTo>
                    <a:pt x="527154" y="247569"/>
                    <a:pt x="533522" y="391698"/>
                    <a:pt x="467892" y="460372"/>
                  </a:cubicBezTo>
                  <a:cubicBezTo>
                    <a:pt x="402262" y="529046"/>
                    <a:pt x="324642" y="504257"/>
                    <a:pt x="227508" y="487510"/>
                  </a:cubicBezTo>
                  <a:cubicBezTo>
                    <a:pt x="130374" y="470763"/>
                    <a:pt x="74867" y="418939"/>
                    <a:pt x="39698" y="367836"/>
                  </a:cubicBezTo>
                  <a:cubicBezTo>
                    <a:pt x="4529" y="316733"/>
                    <a:pt x="-16483" y="242194"/>
                    <a:pt x="16493" y="180892"/>
                  </a:cubicBezTo>
                  <a:close/>
                </a:path>
              </a:pathLst>
            </a:custGeom>
            <a:pattFill prst="pct40">
              <a:fgClr>
                <a:schemeClr val="tx1">
                  <a:lumMod val="85000"/>
                  <a:lumOff val="1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Rectangle 21"/>
          <p:cNvSpPr/>
          <p:nvPr/>
        </p:nvSpPr>
        <p:spPr>
          <a:xfrm>
            <a:off x="5419294" y="4058652"/>
            <a:ext cx="904950" cy="400110"/>
          </a:xfrm>
          <a:prstGeom prst="rect">
            <a:avLst/>
          </a:prstGeom>
        </p:spPr>
        <p:txBody>
          <a:bodyPr wrap="square">
            <a:spAutoFit/>
          </a:bodyPr>
          <a:lstStyle/>
          <a:p>
            <a:r>
              <a:rPr lang="en-US" sz="1000" i="1" u="none" dirty="0" smtClean="0">
                <a:solidFill>
                  <a:srgbClr val="0070C0"/>
                </a:solidFill>
              </a:rPr>
              <a:t>Meissner Zones</a:t>
            </a:r>
            <a:endParaRPr lang="en-US" dirty="0"/>
          </a:p>
        </p:txBody>
      </p:sp>
      <p:cxnSp>
        <p:nvCxnSpPr>
          <p:cNvPr id="23" name="Connecteur droit avec flèche 22"/>
          <p:cNvCxnSpPr/>
          <p:nvPr/>
        </p:nvCxnSpPr>
        <p:spPr>
          <a:xfrm>
            <a:off x="6201135" y="4393967"/>
            <a:ext cx="833464" cy="2122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4842309" y="5241824"/>
            <a:ext cx="1318857" cy="615553"/>
          </a:xfrm>
          <a:prstGeom prst="rect">
            <a:avLst/>
          </a:prstGeom>
        </p:spPr>
        <p:txBody>
          <a:bodyPr wrap="square">
            <a:spAutoFit/>
          </a:bodyPr>
          <a:lstStyle/>
          <a:p>
            <a:r>
              <a:rPr lang="en-US" sz="1000" i="1" u="none" dirty="0" smtClean="0">
                <a:solidFill>
                  <a:srgbClr val="0070C0"/>
                </a:solidFill>
              </a:rPr>
              <a:t>Mixed Zones, with vortex lattice</a:t>
            </a:r>
          </a:p>
          <a:p>
            <a:endParaRPr lang="en-US" dirty="0"/>
          </a:p>
        </p:txBody>
      </p:sp>
      <p:cxnSp>
        <p:nvCxnSpPr>
          <p:cNvPr id="27" name="Connecteur droit avec flèche 26"/>
          <p:cNvCxnSpPr/>
          <p:nvPr/>
        </p:nvCxnSpPr>
        <p:spPr>
          <a:xfrm flipV="1">
            <a:off x="5950776" y="5031979"/>
            <a:ext cx="739390" cy="455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172266" y="6164046"/>
            <a:ext cx="4958209" cy="348813"/>
          </a:xfrm>
          <a:prstGeom prst="rect">
            <a:avLst/>
          </a:prstGeom>
        </p:spPr>
        <p:txBody>
          <a:bodyPr wrap="square">
            <a:spAutoFit/>
          </a:bodyPr>
          <a:lstStyle/>
          <a:p>
            <a:pPr marL="314325" lvl="2" algn="ctr">
              <a:lnSpc>
                <a:spcPts val="2000"/>
              </a:lnSpc>
              <a:spcAft>
                <a:spcPts val="0"/>
              </a:spcAft>
              <a:buClr>
                <a:srgbClr val="666666"/>
              </a:buClr>
              <a:buSzPct val="36000"/>
            </a:pPr>
            <a:r>
              <a:rPr lang="en-US" i="1" u="none" dirty="0" smtClean="0"/>
              <a:t>Depends on crystallographic quality, see part II</a:t>
            </a:r>
            <a:endParaRPr lang="en-US" i="1" u="none" dirty="0"/>
          </a:p>
        </p:txBody>
      </p:sp>
      <p:cxnSp>
        <p:nvCxnSpPr>
          <p:cNvPr id="33" name="Connecteur droit avec flèche 32"/>
          <p:cNvCxnSpPr/>
          <p:nvPr/>
        </p:nvCxnSpPr>
        <p:spPr>
          <a:xfrm flipV="1">
            <a:off x="5998089" y="5440330"/>
            <a:ext cx="1744908" cy="89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Espace réservé du pied de page 6"/>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8" name="Espace réservé du numéro de diapositive 7"/>
          <p:cNvSpPr>
            <a:spLocks noGrp="1"/>
          </p:cNvSpPr>
          <p:nvPr>
            <p:ph type="sldNum" sz="quarter" idx="12"/>
          </p:nvPr>
        </p:nvSpPr>
        <p:spPr/>
        <p:txBody>
          <a:bodyPr/>
          <a:lstStyle/>
          <a:p>
            <a:pPr>
              <a:defRPr/>
            </a:pPr>
            <a:r>
              <a:rPr lang="fr-FR" smtClean="0"/>
              <a:t>|  PAGE </a:t>
            </a:r>
            <a:fld id="{A40AF4AB-2A90-45D1-B14C-455B828CAC88}" type="slidenum">
              <a:rPr lang="fr-FR" smtClean="0"/>
              <a:pPr>
                <a:defRPr/>
              </a:pPr>
              <a:t>17</a:t>
            </a:fld>
            <a:endParaRPr lang="fr-FR"/>
          </a:p>
        </p:txBody>
      </p:sp>
    </p:spTree>
    <p:extLst>
      <p:ext uri="{BB962C8B-B14F-4D97-AF65-F5344CB8AC3E}">
        <p14:creationId xmlns:p14="http://schemas.microsoft.com/office/powerpoint/2010/main" val="3012141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dirty="0" err="1" smtClean="0"/>
              <a:t>mesophases</a:t>
            </a:r>
            <a:endParaRPr lang="en-US" noProof="0" dirty="0"/>
          </a:p>
        </p:txBody>
      </p:sp>
      <p:sp>
        <p:nvSpPr>
          <p:cNvPr id="5" name="Rectangle 4"/>
          <p:cNvSpPr/>
          <p:nvPr/>
        </p:nvSpPr>
        <p:spPr>
          <a:xfrm>
            <a:off x="755576" y="1704337"/>
            <a:ext cx="1440160" cy="1440160"/>
          </a:xfrm>
          <a:prstGeom prst="rect">
            <a:avLst/>
          </a:prstGeom>
          <a:solidFill>
            <a:srgbClr val="FFFF00">
              <a:alpha val="52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 name="Groupe 31"/>
          <p:cNvGrpSpPr/>
          <p:nvPr/>
        </p:nvGrpSpPr>
        <p:grpSpPr>
          <a:xfrm>
            <a:off x="2828387" y="1704337"/>
            <a:ext cx="1440160" cy="1440160"/>
            <a:chOff x="3548468" y="1719157"/>
            <a:chExt cx="1440160" cy="1440160"/>
          </a:xfrm>
        </p:grpSpPr>
        <p:sp>
          <p:nvSpPr>
            <p:cNvPr id="6" name="Rectangle 5"/>
            <p:cNvSpPr/>
            <p:nvPr/>
          </p:nvSpPr>
          <p:spPr>
            <a:xfrm>
              <a:off x="3548468" y="1719157"/>
              <a:ext cx="1440160" cy="14401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3998548" y="2169237"/>
              <a:ext cx="540000" cy="54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3" name="Groupe 22"/>
          <p:cNvGrpSpPr/>
          <p:nvPr/>
        </p:nvGrpSpPr>
        <p:grpSpPr>
          <a:xfrm>
            <a:off x="5438707" y="1704337"/>
            <a:ext cx="1440160" cy="1440160"/>
            <a:chOff x="1475656" y="3717032"/>
            <a:chExt cx="1440160" cy="1440160"/>
          </a:xfrm>
        </p:grpSpPr>
        <p:sp>
          <p:nvSpPr>
            <p:cNvPr id="7" name="Rectangle 6"/>
            <p:cNvSpPr/>
            <p:nvPr/>
          </p:nvSpPr>
          <p:spPr>
            <a:xfrm>
              <a:off x="1475656" y="3717032"/>
              <a:ext cx="1440160" cy="14401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1574120" y="3826734"/>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1829780" y="3998280"/>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2031342" y="4278560"/>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2238920" y="4421235"/>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a:off x="2642432" y="3839096"/>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2543720" y="4726035"/>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p:cNvSpPr/>
            <p:nvPr/>
          </p:nvSpPr>
          <p:spPr>
            <a:xfrm rot="5400000" flipH="1" flipV="1">
              <a:off x="1652024" y="4279528"/>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llipse 16"/>
            <p:cNvSpPr/>
            <p:nvPr/>
          </p:nvSpPr>
          <p:spPr>
            <a:xfrm rot="5400000" flipH="1" flipV="1">
              <a:off x="1547664" y="4617152"/>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rot="5400000" flipH="1" flipV="1">
              <a:off x="2006373" y="4625342"/>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rot="5400000" flipH="1" flipV="1">
              <a:off x="1754120" y="4842024"/>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Ellipse 19"/>
            <p:cNvSpPr/>
            <p:nvPr/>
          </p:nvSpPr>
          <p:spPr>
            <a:xfrm rot="5400000" flipH="1" flipV="1">
              <a:off x="2261624" y="4889128"/>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p:cNvSpPr/>
            <p:nvPr/>
          </p:nvSpPr>
          <p:spPr>
            <a:xfrm rot="5400000" flipH="1" flipV="1">
              <a:off x="2093150" y="3759928"/>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rot="5400000" flipH="1" flipV="1">
              <a:off x="2337427" y="4029631"/>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Ellipse 23"/>
            <p:cNvSpPr/>
            <p:nvPr/>
          </p:nvSpPr>
          <p:spPr>
            <a:xfrm rot="5400000" flipH="1" flipV="1">
              <a:off x="2550350" y="4217128"/>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Ellipse 24"/>
            <p:cNvSpPr/>
            <p:nvPr/>
          </p:nvSpPr>
          <p:spPr>
            <a:xfrm rot="5400000" flipH="1" flipV="1">
              <a:off x="2702750" y="4369528"/>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3" name="Groupe 32"/>
          <p:cNvGrpSpPr/>
          <p:nvPr/>
        </p:nvGrpSpPr>
        <p:grpSpPr>
          <a:xfrm>
            <a:off x="7511518" y="1704337"/>
            <a:ext cx="1440160" cy="1440160"/>
            <a:chOff x="3548468" y="3717032"/>
            <a:chExt cx="1440160" cy="1440160"/>
          </a:xfrm>
        </p:grpSpPr>
        <p:sp>
          <p:nvSpPr>
            <p:cNvPr id="8" name="Rectangle 7"/>
            <p:cNvSpPr/>
            <p:nvPr/>
          </p:nvSpPr>
          <p:spPr>
            <a:xfrm>
              <a:off x="3548468" y="3717032"/>
              <a:ext cx="1440160" cy="14401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p:cNvSpPr/>
            <p:nvPr/>
          </p:nvSpPr>
          <p:spPr>
            <a:xfrm>
              <a:off x="3779912" y="3735112"/>
              <a:ext cx="180000" cy="1404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4191356" y="3735112"/>
              <a:ext cx="180000" cy="1404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4589992" y="3735112"/>
              <a:ext cx="180000" cy="1404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9" name="Rectangle 28"/>
          <p:cNvSpPr/>
          <p:nvPr/>
        </p:nvSpPr>
        <p:spPr>
          <a:xfrm>
            <a:off x="539552" y="1077091"/>
            <a:ext cx="1872209" cy="605294"/>
          </a:xfrm>
          <a:prstGeom prst="rect">
            <a:avLst/>
          </a:prstGeom>
        </p:spPr>
        <p:txBody>
          <a:bodyPr wrap="square">
            <a:spAutoFit/>
          </a:bodyPr>
          <a:lstStyle/>
          <a:p>
            <a:pPr marL="0" lvl="2" algn="ctr">
              <a:lnSpc>
                <a:spcPts val="2000"/>
              </a:lnSpc>
              <a:spcAft>
                <a:spcPts val="0"/>
              </a:spcAft>
              <a:buClr>
                <a:srgbClr val="666666"/>
              </a:buClr>
              <a:buSzPct val="36000"/>
            </a:pPr>
            <a:r>
              <a:rPr lang="fr-FR" sz="1200" b="1" i="1" u="none" dirty="0" err="1" smtClean="0"/>
              <a:t>Repulsion</a:t>
            </a:r>
            <a:r>
              <a:rPr lang="fr-FR" sz="1200" b="1" i="1" u="none" dirty="0" smtClean="0"/>
              <a:t> </a:t>
            </a:r>
            <a:r>
              <a:rPr lang="fr-FR" sz="1200" b="1" i="1" u="none" dirty="0" err="1" smtClean="0"/>
              <a:t>only</a:t>
            </a:r>
            <a:r>
              <a:rPr lang="fr-FR" sz="1200" b="1" i="1" u="none" dirty="0" smtClean="0"/>
              <a:t>: </a:t>
            </a:r>
          </a:p>
          <a:p>
            <a:pPr marL="0" lvl="2" algn="ctr">
              <a:lnSpc>
                <a:spcPts val="2000"/>
              </a:lnSpc>
              <a:spcAft>
                <a:spcPts val="0"/>
              </a:spcAft>
              <a:buClr>
                <a:srgbClr val="666666"/>
              </a:buClr>
              <a:buSzPct val="36000"/>
            </a:pPr>
            <a:r>
              <a:rPr lang="fr-FR" sz="1200" i="1" u="none" dirty="0" err="1" smtClean="0"/>
              <a:t>Only</a:t>
            </a:r>
            <a:r>
              <a:rPr lang="fr-FR" sz="1200" i="1" u="none" dirty="0" smtClean="0"/>
              <a:t> 1</a:t>
            </a:r>
            <a:r>
              <a:rPr lang="fr-FR" sz="1200" i="1" u="none" dirty="0"/>
              <a:t>! </a:t>
            </a:r>
            <a:r>
              <a:rPr lang="fr-FR" sz="1200" i="1" u="none" dirty="0" err="1" smtClean="0"/>
              <a:t>uniform</a:t>
            </a:r>
            <a:r>
              <a:rPr lang="fr-FR" sz="1200" i="1" u="none" dirty="0" smtClean="0"/>
              <a:t> phase</a:t>
            </a:r>
            <a:endParaRPr lang="fr-FR" sz="1200" i="1" u="none" dirty="0"/>
          </a:p>
        </p:txBody>
      </p:sp>
      <p:sp>
        <p:nvSpPr>
          <p:cNvPr id="30" name="Rectangle 29"/>
          <p:cNvSpPr/>
          <p:nvPr/>
        </p:nvSpPr>
        <p:spPr>
          <a:xfrm>
            <a:off x="2612363" y="1062568"/>
            <a:ext cx="1872209" cy="605294"/>
          </a:xfrm>
          <a:prstGeom prst="rect">
            <a:avLst/>
          </a:prstGeom>
        </p:spPr>
        <p:txBody>
          <a:bodyPr wrap="square">
            <a:spAutoFit/>
          </a:bodyPr>
          <a:lstStyle/>
          <a:p>
            <a:pPr marL="0" lvl="2" algn="ctr">
              <a:lnSpc>
                <a:spcPts val="2000"/>
              </a:lnSpc>
              <a:spcAft>
                <a:spcPts val="0"/>
              </a:spcAft>
              <a:buClr>
                <a:srgbClr val="666666"/>
              </a:buClr>
              <a:buSzPct val="36000"/>
            </a:pPr>
            <a:r>
              <a:rPr lang="fr-FR" sz="1200" b="1" i="1" u="none" dirty="0" smtClean="0"/>
              <a:t>Attraction </a:t>
            </a:r>
            <a:r>
              <a:rPr lang="fr-FR" sz="1200" b="1" i="1" u="none" dirty="0" err="1" smtClean="0"/>
              <a:t>only</a:t>
            </a:r>
            <a:r>
              <a:rPr lang="fr-FR" sz="1200" b="1" i="1" u="none" dirty="0" smtClean="0"/>
              <a:t> : </a:t>
            </a:r>
          </a:p>
          <a:p>
            <a:pPr marL="0" lvl="2" algn="ctr">
              <a:lnSpc>
                <a:spcPts val="2000"/>
              </a:lnSpc>
              <a:spcAft>
                <a:spcPts val="0"/>
              </a:spcAft>
              <a:buClr>
                <a:srgbClr val="666666"/>
              </a:buClr>
              <a:buSzPct val="36000"/>
            </a:pPr>
            <a:r>
              <a:rPr lang="fr-FR" sz="1200" i="1" u="none" dirty="0" smtClean="0"/>
              <a:t>2 phases</a:t>
            </a:r>
            <a:endParaRPr lang="fr-FR" sz="1200" i="1" u="none" dirty="0"/>
          </a:p>
        </p:txBody>
      </p:sp>
      <p:sp>
        <p:nvSpPr>
          <p:cNvPr id="31" name="Rectangle 30"/>
          <p:cNvSpPr/>
          <p:nvPr/>
        </p:nvSpPr>
        <p:spPr>
          <a:xfrm>
            <a:off x="5400073" y="1098476"/>
            <a:ext cx="3551606" cy="533479"/>
          </a:xfrm>
          <a:prstGeom prst="rect">
            <a:avLst/>
          </a:prstGeom>
        </p:spPr>
        <p:txBody>
          <a:bodyPr wrap="square">
            <a:spAutoFit/>
          </a:bodyPr>
          <a:lstStyle/>
          <a:p>
            <a:pPr marL="0" lvl="2" algn="ctr">
              <a:spcAft>
                <a:spcPts val="0"/>
              </a:spcAft>
              <a:buClr>
                <a:srgbClr val="666666"/>
              </a:buClr>
              <a:buSzPct val="36000"/>
            </a:pPr>
            <a:r>
              <a:rPr lang="fr-FR" sz="1200" b="1" i="1" u="none" dirty="0" err="1" smtClean="0"/>
              <a:t>Competition</a:t>
            </a:r>
            <a:r>
              <a:rPr lang="fr-FR" sz="1200" b="1" i="1" u="none" dirty="0" smtClean="0"/>
              <a:t> </a:t>
            </a:r>
            <a:r>
              <a:rPr lang="fr-FR" sz="1200" b="1" i="1" u="none" dirty="0" err="1" smtClean="0"/>
              <a:t>between</a:t>
            </a:r>
            <a:r>
              <a:rPr lang="fr-FR" sz="1200" b="1" i="1" u="none" dirty="0" smtClean="0"/>
              <a:t> </a:t>
            </a:r>
            <a:r>
              <a:rPr lang="fr-FR" sz="1200" b="1" i="1" u="none" dirty="0" err="1" smtClean="0"/>
              <a:t>Repulsion</a:t>
            </a:r>
            <a:r>
              <a:rPr lang="fr-FR" sz="1200" b="1" i="1" u="none" dirty="0" smtClean="0"/>
              <a:t> et Attraction : </a:t>
            </a:r>
          </a:p>
          <a:p>
            <a:pPr marL="0" lvl="2" algn="ctr">
              <a:lnSpc>
                <a:spcPts val="2000"/>
              </a:lnSpc>
              <a:spcAft>
                <a:spcPts val="0"/>
              </a:spcAft>
              <a:buClr>
                <a:srgbClr val="666666"/>
              </a:buClr>
              <a:buSzPct val="36000"/>
            </a:pPr>
            <a:r>
              <a:rPr lang="fr-FR" sz="1200" b="1" i="1" u="none" dirty="0" smtClean="0">
                <a:solidFill>
                  <a:srgbClr val="FF0000"/>
                </a:solidFill>
              </a:rPr>
              <a:t>MESOPHASES</a:t>
            </a:r>
            <a:endParaRPr lang="fr-FR" sz="1200" b="1" i="1" u="none" dirty="0">
              <a:solidFill>
                <a:srgbClr val="FF0000"/>
              </a:solidFill>
            </a:endParaRPr>
          </a:p>
        </p:txBody>
      </p:sp>
      <p:sp>
        <p:nvSpPr>
          <p:cNvPr id="35" name="Rectangle 34"/>
          <p:cNvSpPr/>
          <p:nvPr/>
        </p:nvSpPr>
        <p:spPr>
          <a:xfrm>
            <a:off x="346742" y="3472144"/>
            <a:ext cx="6160029" cy="3067506"/>
          </a:xfrm>
          <a:prstGeom prst="rect">
            <a:avLst/>
          </a:prstGeom>
        </p:spPr>
        <p:txBody>
          <a:bodyPr wrap="square">
            <a:spAutoFit/>
          </a:bodyPr>
          <a:lstStyle/>
          <a:p>
            <a:pPr marL="360363" lvl="1" indent="-360363" fontAlgn="auto">
              <a:lnSpc>
                <a:spcPts val="2000"/>
              </a:lnSpc>
              <a:spcBef>
                <a:spcPts val="600"/>
              </a:spcBef>
              <a:spcAft>
                <a:spcPts val="0"/>
              </a:spcAft>
              <a:buSzPct val="90000"/>
              <a:buBlip>
                <a:blip r:embed="rId3"/>
              </a:buBlip>
            </a:pPr>
            <a:r>
              <a:rPr lang="en-US" sz="1600" u="none" dirty="0" smtClean="0">
                <a:solidFill>
                  <a:prstClr val="black"/>
                </a:solidFill>
                <a:latin typeface="Arial"/>
                <a:cs typeface="+mn-cs"/>
              </a:rPr>
              <a:t>Applies to numerous physical  phenomena:</a:t>
            </a:r>
          </a:p>
          <a:p>
            <a:pPr marL="720725"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cs typeface="+mn-cs"/>
              </a:rPr>
              <a:t>Intermediary state in type I SC</a:t>
            </a:r>
          </a:p>
          <a:p>
            <a:pPr marL="720725"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cs typeface="+mn-cs"/>
              </a:rPr>
              <a:t>Transient states in type II SC</a:t>
            </a:r>
          </a:p>
          <a:p>
            <a:pPr marL="896938" lvl="4" indent="-238125" fontAlgn="auto">
              <a:lnSpc>
                <a:spcPts val="2000"/>
              </a:lnSpc>
              <a:spcBef>
                <a:spcPts val="0"/>
              </a:spcBef>
              <a:spcAft>
                <a:spcPts val="0"/>
              </a:spcAft>
              <a:buClr>
                <a:srgbClr val="666666"/>
              </a:buClr>
              <a:buFont typeface="Arial" pitchFamily="34" charset="0"/>
              <a:buChar char="-"/>
            </a:pPr>
            <a:r>
              <a:rPr lang="en-US" sz="1200" u="none" dirty="0" smtClean="0">
                <a:solidFill>
                  <a:srgbClr val="666666"/>
                </a:solidFill>
                <a:latin typeface="Arial"/>
              </a:rPr>
              <a:t>Avalanche penetration, dendrites</a:t>
            </a:r>
          </a:p>
          <a:p>
            <a:pPr marL="720725"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cs typeface="+mn-cs"/>
              </a:rPr>
              <a:t>Magnetic materials, </a:t>
            </a:r>
            <a:r>
              <a:rPr lang="en-US" u="none" dirty="0" err="1" smtClean="0">
                <a:solidFill>
                  <a:srgbClr val="666666"/>
                </a:solidFill>
                <a:latin typeface="Arial"/>
                <a:cs typeface="+mn-cs"/>
              </a:rPr>
              <a:t>ferro</a:t>
            </a:r>
            <a:r>
              <a:rPr lang="en-US" u="none" dirty="0" smtClean="0">
                <a:solidFill>
                  <a:srgbClr val="666666"/>
                </a:solidFill>
                <a:latin typeface="Arial"/>
                <a:cs typeface="+mn-cs"/>
              </a:rPr>
              <a:t>-fluids</a:t>
            </a:r>
          </a:p>
          <a:p>
            <a:pPr marL="720725"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cs typeface="+mn-cs"/>
                <a:sym typeface="Symbol" panose="05050102010706020507" pitchFamily="18" charset="2"/>
              </a:rPr>
              <a:t>Solidification/alloying , dendritic growth</a:t>
            </a:r>
          </a:p>
          <a:p>
            <a:pPr marL="720725"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cs typeface="+mn-cs"/>
                <a:sym typeface="Symbol" panose="05050102010706020507" pitchFamily="18" charset="2"/>
              </a:rPr>
              <a:t>In a general way: propagation fronts, interfacial instabilities  (Mullins-</a:t>
            </a:r>
            <a:r>
              <a:rPr lang="en-US" u="none" dirty="0" err="1" smtClean="0">
                <a:solidFill>
                  <a:srgbClr val="666666"/>
                </a:solidFill>
                <a:latin typeface="Arial"/>
                <a:cs typeface="+mn-cs"/>
                <a:sym typeface="Symbol" panose="05050102010706020507" pitchFamily="18" charset="2"/>
              </a:rPr>
              <a:t>Sekerka</a:t>
            </a:r>
            <a:r>
              <a:rPr lang="en-US" u="none" dirty="0" smtClean="0">
                <a:solidFill>
                  <a:srgbClr val="666666"/>
                </a:solidFill>
                <a:latin typeface="Arial"/>
                <a:cs typeface="+mn-cs"/>
                <a:sym typeface="Symbol" panose="05050102010706020507" pitchFamily="18" charset="2"/>
              </a:rPr>
              <a:t> Instabilities type  )</a:t>
            </a:r>
          </a:p>
          <a:p>
            <a:pPr marL="360363" lvl="1" indent="-360363" fontAlgn="auto">
              <a:lnSpc>
                <a:spcPts val="2000"/>
              </a:lnSpc>
              <a:spcBef>
                <a:spcPts val="600"/>
              </a:spcBef>
              <a:spcAft>
                <a:spcPts val="0"/>
              </a:spcAft>
              <a:buSzPct val="90000"/>
              <a:buBlip>
                <a:blip r:embed="rId3"/>
              </a:buBlip>
            </a:pPr>
            <a:r>
              <a:rPr lang="en-US" sz="1600" u="none" dirty="0" smtClean="0">
                <a:solidFill>
                  <a:prstClr val="black"/>
                </a:solidFill>
                <a:latin typeface="Arial"/>
              </a:rPr>
              <a:t>Complex mathematics</a:t>
            </a:r>
          </a:p>
          <a:p>
            <a:pPr marL="720725"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Numerical treatment only</a:t>
            </a:r>
          </a:p>
          <a:p>
            <a:pPr marL="720725"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sym typeface="Symbol" panose="05050102010706020507" pitchFamily="18" charset="2"/>
              </a:rPr>
              <a:t>Results depend widely on initial conditions</a:t>
            </a:r>
            <a:endParaRPr lang="en-US" u="none" dirty="0" smtClean="0">
              <a:solidFill>
                <a:srgbClr val="666666"/>
              </a:solidFill>
              <a:latin typeface="Arial"/>
              <a:cs typeface="+mn-cs"/>
              <a:sym typeface="Symbol" panose="05050102010706020507" pitchFamily="18" charset="2"/>
            </a:endParaRPr>
          </a:p>
        </p:txBody>
      </p:sp>
      <p:sp>
        <p:nvSpPr>
          <p:cNvPr id="36" name="ZoneTexte 35"/>
          <p:cNvSpPr txBox="1"/>
          <p:nvPr/>
        </p:nvSpPr>
        <p:spPr>
          <a:xfrm>
            <a:off x="5332842" y="4144740"/>
            <a:ext cx="1206315" cy="400110"/>
          </a:xfrm>
          <a:prstGeom prst="rect">
            <a:avLst/>
          </a:prstGeom>
          <a:noFill/>
          <a:ln w="19050">
            <a:noFill/>
          </a:ln>
        </p:spPr>
        <p:txBody>
          <a:bodyPr wrap="square" rtlCol="0">
            <a:spAutoFit/>
          </a:bodyPr>
          <a:lstStyle/>
          <a:p>
            <a:pPr algn="ctr"/>
            <a:r>
              <a:rPr lang="en-US" sz="1000" i="1" u="none" dirty="0" smtClean="0">
                <a:solidFill>
                  <a:srgbClr val="0070C0"/>
                </a:solidFill>
              </a:rPr>
              <a:t>It is not the same thing!</a:t>
            </a:r>
            <a:endParaRPr lang="en-US" sz="1000" i="1" u="none" dirty="0">
              <a:solidFill>
                <a:srgbClr val="0070C0"/>
              </a:solidFill>
            </a:endParaRPr>
          </a:p>
        </p:txBody>
      </p:sp>
      <p:cxnSp>
        <p:nvCxnSpPr>
          <p:cNvPr id="37" name="Connecteur droit avec flèche 36"/>
          <p:cNvCxnSpPr/>
          <p:nvPr/>
        </p:nvCxnSpPr>
        <p:spPr>
          <a:xfrm flipV="1">
            <a:off x="5969424" y="3717032"/>
            <a:ext cx="909443" cy="1773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Accolade ouvrante 37"/>
          <p:cNvSpPr/>
          <p:nvPr/>
        </p:nvSpPr>
        <p:spPr>
          <a:xfrm flipH="1">
            <a:off x="5220072" y="3867909"/>
            <a:ext cx="180000" cy="468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39" name="Picture 5" descr="C:\Users\clairant\AppData\Local\Microsoft\Windows\Temporary Internet Files\Content.IE5\M22Y0CJ8\Warning-Notification-4519-large[1].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652431" y="3941036"/>
            <a:ext cx="280800" cy="271908"/>
          </a:xfrm>
          <a:prstGeom prst="rect">
            <a:avLst/>
          </a:prstGeom>
          <a:noFill/>
          <a:extLst>
            <a:ext uri="{909E8E84-426E-40DD-AFC4-6F175D3DCCD1}">
              <a14:hiddenFill xmlns:a14="http://schemas.microsoft.com/office/drawing/2010/main">
                <a:solidFill>
                  <a:srgbClr val="FFFFFF"/>
                </a:solidFill>
              </a14:hiddenFill>
            </a:ext>
          </a:extLst>
        </p:spPr>
      </p:pic>
      <p:pic>
        <p:nvPicPr>
          <p:cNvPr id="41" name="Image 40"/>
          <p:cNvPicPr>
            <a:picLocks noChangeAspect="1"/>
          </p:cNvPicPr>
          <p:nvPr/>
        </p:nvPicPr>
        <p:blipFill rotWithShape="1">
          <a:blip r:embed="rId7">
            <a:extLst>
              <a:ext uri="{28A0092B-C50C-407E-A947-70E740481C1C}">
                <a14:useLocalDpi xmlns:a14="http://schemas.microsoft.com/office/drawing/2010/main" val="0"/>
              </a:ext>
            </a:extLst>
          </a:blip>
          <a:srcRect l="53072" t="33201" r="-693" b="33200"/>
          <a:stretch/>
        </p:blipFill>
        <p:spPr>
          <a:xfrm rot="10800000">
            <a:off x="6776157" y="3216879"/>
            <a:ext cx="1763570" cy="1820462"/>
          </a:xfrm>
          <a:prstGeom prst="rect">
            <a:avLst/>
          </a:prstGeom>
        </p:spPr>
      </p:pic>
      <p:pic>
        <p:nvPicPr>
          <p:cNvPr id="40" name="Image 39"/>
          <p:cNvPicPr>
            <a:picLocks noChangeAspect="1"/>
          </p:cNvPicPr>
          <p:nvPr/>
        </p:nvPicPr>
        <p:blipFill rotWithShape="1">
          <a:blip r:embed="rId8">
            <a:extLst>
              <a:ext uri="{28A0092B-C50C-407E-A947-70E740481C1C}">
                <a14:useLocalDpi xmlns:a14="http://schemas.microsoft.com/office/drawing/2010/main" val="0"/>
              </a:ext>
            </a:extLst>
          </a:blip>
          <a:srcRect r="52589" b="13243"/>
          <a:stretch/>
        </p:blipFill>
        <p:spPr>
          <a:xfrm rot="5400000">
            <a:off x="6732840" y="4860818"/>
            <a:ext cx="1644882" cy="1558248"/>
          </a:xfrm>
          <a:prstGeom prst="rect">
            <a:avLst/>
          </a:prstGeom>
        </p:spPr>
      </p:pic>
      <p:cxnSp>
        <p:nvCxnSpPr>
          <p:cNvPr id="43" name="Connecteur droit avec flèche 42"/>
          <p:cNvCxnSpPr/>
          <p:nvPr/>
        </p:nvCxnSpPr>
        <p:spPr>
          <a:xfrm>
            <a:off x="5985963" y="4561825"/>
            <a:ext cx="579405" cy="610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Espace réservé du pied de page 33"/>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42" name="Espace réservé du numéro de diapositive 41"/>
          <p:cNvSpPr>
            <a:spLocks noGrp="1"/>
          </p:cNvSpPr>
          <p:nvPr>
            <p:ph type="sldNum" sz="quarter" idx="12"/>
          </p:nvPr>
        </p:nvSpPr>
        <p:spPr/>
        <p:txBody>
          <a:bodyPr/>
          <a:lstStyle/>
          <a:p>
            <a:pPr>
              <a:defRPr/>
            </a:pPr>
            <a:r>
              <a:rPr lang="fr-FR" smtClean="0"/>
              <a:t>|  PAGE </a:t>
            </a:r>
            <a:fld id="{A40AF4AB-2A90-45D1-B14C-455B828CAC88}" type="slidenum">
              <a:rPr lang="fr-FR" smtClean="0"/>
              <a:pPr>
                <a:defRPr/>
              </a:pPr>
              <a:t>18</a:t>
            </a:fld>
            <a:endParaRPr lang="fr-FR"/>
          </a:p>
        </p:txBody>
      </p:sp>
    </p:spTree>
    <p:extLst>
      <p:ext uri="{BB962C8B-B14F-4D97-AF65-F5344CB8AC3E}">
        <p14:creationId xmlns:p14="http://schemas.microsoft.com/office/powerpoint/2010/main" val="78376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en-US" noProof="0" dirty="0" smtClean="0"/>
              <a:t>Mixed state: Levitation + stability</a:t>
            </a:r>
            <a:endParaRPr lang="en-US" noProof="0" dirty="0"/>
          </a:p>
        </p:txBody>
      </p:sp>
      <p:pic>
        <p:nvPicPr>
          <p:cNvPr id="10" name="Image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99592" y="1412776"/>
            <a:ext cx="4176464" cy="4884542"/>
          </a:xfrm>
          <a:prstGeom prst="rect">
            <a:avLst/>
          </a:prstGeom>
        </p:spPr>
      </p:pic>
      <p:pic>
        <p:nvPicPr>
          <p:cNvPr id="8" name="Picture 6" descr="http://www.manipsupra.fr/images/stories/images/meissner%20gros%205%20-v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264" y="1189835"/>
            <a:ext cx="2009828" cy="144707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2" name="Imag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932040" y="1538258"/>
            <a:ext cx="3852276" cy="2485340"/>
          </a:xfrm>
          <a:prstGeom prst="rect">
            <a:avLst/>
          </a:prstGeom>
        </p:spPr>
      </p:pic>
      <p:grpSp>
        <p:nvGrpSpPr>
          <p:cNvPr id="29" name="Groupe 28"/>
          <p:cNvGrpSpPr/>
          <p:nvPr/>
        </p:nvGrpSpPr>
        <p:grpSpPr>
          <a:xfrm>
            <a:off x="5042528" y="1749382"/>
            <a:ext cx="4030918" cy="2076042"/>
            <a:chOff x="5042528" y="1749382"/>
            <a:chExt cx="4030918" cy="2076042"/>
          </a:xfrm>
        </p:grpSpPr>
        <p:grpSp>
          <p:nvGrpSpPr>
            <p:cNvPr id="24" name="Groupe 23"/>
            <p:cNvGrpSpPr/>
            <p:nvPr/>
          </p:nvGrpSpPr>
          <p:grpSpPr>
            <a:xfrm>
              <a:off x="5042528" y="1749417"/>
              <a:ext cx="1751505" cy="2076007"/>
              <a:chOff x="5042528" y="1765426"/>
              <a:chExt cx="1751505" cy="2076007"/>
            </a:xfrm>
          </p:grpSpPr>
          <p:sp>
            <p:nvSpPr>
              <p:cNvPr id="14" name="Forme libre 13"/>
              <p:cNvSpPr/>
              <p:nvPr/>
            </p:nvSpPr>
            <p:spPr>
              <a:xfrm>
                <a:off x="5042528" y="1765426"/>
                <a:ext cx="1751505" cy="2076007"/>
              </a:xfrm>
              <a:custGeom>
                <a:avLst/>
                <a:gdLst>
                  <a:gd name="connsiteX0" fmla="*/ 0 w 1629623"/>
                  <a:gd name="connsiteY0" fmla="*/ 2100404 h 2100404"/>
                  <a:gd name="connsiteX1" fmla="*/ 923453 w 1629623"/>
                  <a:gd name="connsiteY1" fmla="*/ 1801639 h 2100404"/>
                  <a:gd name="connsiteX2" fmla="*/ 1068309 w 1629623"/>
                  <a:gd name="connsiteY2" fmla="*/ 1312752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068309 w 1629623"/>
                  <a:gd name="connsiteY2" fmla="*/ 1312752 h 2100404"/>
                  <a:gd name="connsiteX3" fmla="*/ 1530035 w 1629623"/>
                  <a:gd name="connsiteY3" fmla="*/ 1167897 h 2100404"/>
                  <a:gd name="connsiteX4" fmla="*/ 1629623 w 1629623"/>
                  <a:gd name="connsiteY4" fmla="*/ 0 h 2100404"/>
                  <a:gd name="connsiteX0" fmla="*/ 63978 w 1693601"/>
                  <a:gd name="connsiteY0" fmla="*/ 2100404 h 2103821"/>
                  <a:gd name="connsiteX1" fmla="*/ 69699 w 1693601"/>
                  <a:gd name="connsiteY1" fmla="*/ 2073283 h 2103821"/>
                  <a:gd name="connsiteX2" fmla="*/ 987431 w 1693601"/>
                  <a:gd name="connsiteY2" fmla="*/ 1801639 h 2103821"/>
                  <a:gd name="connsiteX3" fmla="*/ 1132287 w 1693601"/>
                  <a:gd name="connsiteY3" fmla="*/ 1312752 h 2103821"/>
                  <a:gd name="connsiteX4" fmla="*/ 1594013 w 1693601"/>
                  <a:gd name="connsiteY4" fmla="*/ 1167897 h 2103821"/>
                  <a:gd name="connsiteX5" fmla="*/ 1693601 w 1693601"/>
                  <a:gd name="connsiteY5" fmla="*/ 0 h 2103821"/>
                  <a:gd name="connsiteX0" fmla="*/ 610 w 1757233"/>
                  <a:gd name="connsiteY0" fmla="*/ 1909904 h 2080691"/>
                  <a:gd name="connsiteX1" fmla="*/ 133331 w 1757233"/>
                  <a:gd name="connsiteY1" fmla="*/ 2073283 h 2080691"/>
                  <a:gd name="connsiteX2" fmla="*/ 1051063 w 1757233"/>
                  <a:gd name="connsiteY2" fmla="*/ 1801639 h 2080691"/>
                  <a:gd name="connsiteX3" fmla="*/ 1195919 w 1757233"/>
                  <a:gd name="connsiteY3" fmla="*/ 1312752 h 2080691"/>
                  <a:gd name="connsiteX4" fmla="*/ 1657645 w 1757233"/>
                  <a:gd name="connsiteY4" fmla="*/ 1167897 h 2080691"/>
                  <a:gd name="connsiteX5" fmla="*/ 1757233 w 1757233"/>
                  <a:gd name="connsiteY5" fmla="*/ 0 h 2080691"/>
                  <a:gd name="connsiteX0" fmla="*/ 2745 w 1759368"/>
                  <a:gd name="connsiteY0" fmla="*/ 1909904 h 2099218"/>
                  <a:gd name="connsiteX1" fmla="*/ 122766 w 1759368"/>
                  <a:gd name="connsiteY1" fmla="*/ 2092333 h 2099218"/>
                  <a:gd name="connsiteX2" fmla="*/ 1053198 w 1759368"/>
                  <a:gd name="connsiteY2" fmla="*/ 1801639 h 2099218"/>
                  <a:gd name="connsiteX3" fmla="*/ 1198054 w 1759368"/>
                  <a:gd name="connsiteY3" fmla="*/ 1312752 h 2099218"/>
                  <a:gd name="connsiteX4" fmla="*/ 1659780 w 1759368"/>
                  <a:gd name="connsiteY4" fmla="*/ 1167897 h 2099218"/>
                  <a:gd name="connsiteX5" fmla="*/ 1759368 w 1759368"/>
                  <a:gd name="connsiteY5" fmla="*/ 0 h 2099218"/>
                  <a:gd name="connsiteX0" fmla="*/ 2745 w 1759368"/>
                  <a:gd name="connsiteY0" fmla="*/ 1909904 h 2099218"/>
                  <a:gd name="connsiteX1" fmla="*/ 122766 w 1759368"/>
                  <a:gd name="connsiteY1" fmla="*/ 2092333 h 2099218"/>
                  <a:gd name="connsiteX2" fmla="*/ 1053198 w 1759368"/>
                  <a:gd name="connsiteY2" fmla="*/ 1801639 h 2099218"/>
                  <a:gd name="connsiteX3" fmla="*/ 1198054 w 1759368"/>
                  <a:gd name="connsiteY3" fmla="*/ 1312752 h 2099218"/>
                  <a:gd name="connsiteX4" fmla="*/ 1659780 w 1759368"/>
                  <a:gd name="connsiteY4" fmla="*/ 1167897 h 2099218"/>
                  <a:gd name="connsiteX5" fmla="*/ 1759368 w 1759368"/>
                  <a:gd name="connsiteY5" fmla="*/ 0 h 2099218"/>
                  <a:gd name="connsiteX0" fmla="*/ 2745 w 1759368"/>
                  <a:gd name="connsiteY0" fmla="*/ 1909904 h 2099218"/>
                  <a:gd name="connsiteX1" fmla="*/ 122766 w 1759368"/>
                  <a:gd name="connsiteY1" fmla="*/ 2092333 h 2099218"/>
                  <a:gd name="connsiteX2" fmla="*/ 1053198 w 1759368"/>
                  <a:gd name="connsiteY2" fmla="*/ 1801639 h 2099218"/>
                  <a:gd name="connsiteX3" fmla="*/ 1198054 w 1759368"/>
                  <a:gd name="connsiteY3" fmla="*/ 1312752 h 2099218"/>
                  <a:gd name="connsiteX4" fmla="*/ 1659780 w 1759368"/>
                  <a:gd name="connsiteY4" fmla="*/ 1167897 h 2099218"/>
                  <a:gd name="connsiteX5" fmla="*/ 1759368 w 1759368"/>
                  <a:gd name="connsiteY5" fmla="*/ 0 h 2099218"/>
                  <a:gd name="connsiteX0" fmla="*/ 2745 w 1759368"/>
                  <a:gd name="connsiteY0" fmla="*/ 1909904 h 2099218"/>
                  <a:gd name="connsiteX1" fmla="*/ 122766 w 1759368"/>
                  <a:gd name="connsiteY1" fmla="*/ 2092333 h 2099218"/>
                  <a:gd name="connsiteX2" fmla="*/ 1053198 w 1759368"/>
                  <a:gd name="connsiteY2" fmla="*/ 1801639 h 2099218"/>
                  <a:gd name="connsiteX3" fmla="*/ 1198054 w 1759368"/>
                  <a:gd name="connsiteY3" fmla="*/ 1312752 h 2099218"/>
                  <a:gd name="connsiteX4" fmla="*/ 1659780 w 1759368"/>
                  <a:gd name="connsiteY4" fmla="*/ 1167897 h 2099218"/>
                  <a:gd name="connsiteX5" fmla="*/ 1759368 w 1759368"/>
                  <a:gd name="connsiteY5" fmla="*/ 0 h 2099218"/>
                  <a:gd name="connsiteX0" fmla="*/ 2745 w 1759368"/>
                  <a:gd name="connsiteY0" fmla="*/ 1909904 h 2099218"/>
                  <a:gd name="connsiteX1" fmla="*/ 122766 w 1759368"/>
                  <a:gd name="connsiteY1" fmla="*/ 2092333 h 2099218"/>
                  <a:gd name="connsiteX2" fmla="*/ 1053198 w 1759368"/>
                  <a:gd name="connsiteY2" fmla="*/ 1801639 h 2099218"/>
                  <a:gd name="connsiteX3" fmla="*/ 1198054 w 1759368"/>
                  <a:gd name="connsiteY3" fmla="*/ 1312752 h 2099218"/>
                  <a:gd name="connsiteX4" fmla="*/ 1659780 w 1759368"/>
                  <a:gd name="connsiteY4" fmla="*/ 1167897 h 2099218"/>
                  <a:gd name="connsiteX5" fmla="*/ 1759368 w 1759368"/>
                  <a:gd name="connsiteY5" fmla="*/ 0 h 2099218"/>
                  <a:gd name="connsiteX0" fmla="*/ 7790 w 1764413"/>
                  <a:gd name="connsiteY0" fmla="*/ 1909904 h 2093458"/>
                  <a:gd name="connsiteX1" fmla="*/ 127811 w 1764413"/>
                  <a:gd name="connsiteY1" fmla="*/ 2092333 h 2093458"/>
                  <a:gd name="connsiteX2" fmla="*/ 1058243 w 1764413"/>
                  <a:gd name="connsiteY2" fmla="*/ 1801639 h 2093458"/>
                  <a:gd name="connsiteX3" fmla="*/ 1203099 w 1764413"/>
                  <a:gd name="connsiteY3" fmla="*/ 1312752 h 2093458"/>
                  <a:gd name="connsiteX4" fmla="*/ 1664825 w 1764413"/>
                  <a:gd name="connsiteY4" fmla="*/ 1167897 h 2093458"/>
                  <a:gd name="connsiteX5" fmla="*/ 1764413 w 1764413"/>
                  <a:gd name="connsiteY5" fmla="*/ 0 h 2093458"/>
                  <a:gd name="connsiteX0" fmla="*/ 0 w 1756623"/>
                  <a:gd name="connsiteY0" fmla="*/ 1909904 h 2074516"/>
                  <a:gd name="connsiteX1" fmla="*/ 291471 w 1756623"/>
                  <a:gd name="connsiteY1" fmla="*/ 2073283 h 2074516"/>
                  <a:gd name="connsiteX2" fmla="*/ 1050453 w 1756623"/>
                  <a:gd name="connsiteY2" fmla="*/ 1801639 h 2074516"/>
                  <a:gd name="connsiteX3" fmla="*/ 1195309 w 1756623"/>
                  <a:gd name="connsiteY3" fmla="*/ 1312752 h 2074516"/>
                  <a:gd name="connsiteX4" fmla="*/ 1657035 w 1756623"/>
                  <a:gd name="connsiteY4" fmla="*/ 1167897 h 2074516"/>
                  <a:gd name="connsiteX5" fmla="*/ 1756623 w 1756623"/>
                  <a:gd name="connsiteY5" fmla="*/ 0 h 2074516"/>
                  <a:gd name="connsiteX0" fmla="*/ 0 w 1756623"/>
                  <a:gd name="connsiteY0" fmla="*/ 1909904 h 2076005"/>
                  <a:gd name="connsiteX1" fmla="*/ 291471 w 1756623"/>
                  <a:gd name="connsiteY1" fmla="*/ 2073283 h 2076005"/>
                  <a:gd name="connsiteX2" fmla="*/ 1050453 w 1756623"/>
                  <a:gd name="connsiteY2" fmla="*/ 1801639 h 2076005"/>
                  <a:gd name="connsiteX3" fmla="*/ 1195309 w 1756623"/>
                  <a:gd name="connsiteY3" fmla="*/ 1312752 h 2076005"/>
                  <a:gd name="connsiteX4" fmla="*/ 1657035 w 1756623"/>
                  <a:gd name="connsiteY4" fmla="*/ 1167897 h 2076005"/>
                  <a:gd name="connsiteX5" fmla="*/ 1756623 w 1756623"/>
                  <a:gd name="connsiteY5" fmla="*/ 0 h 2076005"/>
                  <a:gd name="connsiteX0" fmla="*/ 0 w 1757170"/>
                  <a:gd name="connsiteY0" fmla="*/ 1909904 h 2076005"/>
                  <a:gd name="connsiteX1" fmla="*/ 291471 w 1757170"/>
                  <a:gd name="connsiteY1" fmla="*/ 2073283 h 2076005"/>
                  <a:gd name="connsiteX2" fmla="*/ 1050453 w 1757170"/>
                  <a:gd name="connsiteY2" fmla="*/ 1801639 h 2076005"/>
                  <a:gd name="connsiteX3" fmla="*/ 1195309 w 1757170"/>
                  <a:gd name="connsiteY3" fmla="*/ 1312752 h 2076005"/>
                  <a:gd name="connsiteX4" fmla="*/ 1657035 w 1757170"/>
                  <a:gd name="connsiteY4" fmla="*/ 1167897 h 2076005"/>
                  <a:gd name="connsiteX5" fmla="*/ 1756623 w 1757170"/>
                  <a:gd name="connsiteY5" fmla="*/ 0 h 2076005"/>
                  <a:gd name="connsiteX0" fmla="*/ 0 w 1674841"/>
                  <a:gd name="connsiteY0" fmla="*/ 1979754 h 2145855"/>
                  <a:gd name="connsiteX1" fmla="*/ 291471 w 1674841"/>
                  <a:gd name="connsiteY1" fmla="*/ 2143133 h 2145855"/>
                  <a:gd name="connsiteX2" fmla="*/ 1050453 w 1674841"/>
                  <a:gd name="connsiteY2" fmla="*/ 1871489 h 2145855"/>
                  <a:gd name="connsiteX3" fmla="*/ 1195309 w 1674841"/>
                  <a:gd name="connsiteY3" fmla="*/ 1382602 h 2145855"/>
                  <a:gd name="connsiteX4" fmla="*/ 1657035 w 1674841"/>
                  <a:gd name="connsiteY4" fmla="*/ 1237747 h 2145855"/>
                  <a:gd name="connsiteX5" fmla="*/ 1585173 w 1674841"/>
                  <a:gd name="connsiteY5" fmla="*/ 0 h 2145855"/>
                  <a:gd name="connsiteX0" fmla="*/ 0 w 1755500"/>
                  <a:gd name="connsiteY0" fmla="*/ 1979756 h 2145857"/>
                  <a:gd name="connsiteX1" fmla="*/ 291471 w 1755500"/>
                  <a:gd name="connsiteY1" fmla="*/ 2143135 h 2145857"/>
                  <a:gd name="connsiteX2" fmla="*/ 1050453 w 1755500"/>
                  <a:gd name="connsiteY2" fmla="*/ 1871491 h 2145857"/>
                  <a:gd name="connsiteX3" fmla="*/ 1195309 w 1755500"/>
                  <a:gd name="connsiteY3" fmla="*/ 1382604 h 2145857"/>
                  <a:gd name="connsiteX4" fmla="*/ 1657035 w 1755500"/>
                  <a:gd name="connsiteY4" fmla="*/ 1237749 h 2145857"/>
                  <a:gd name="connsiteX5" fmla="*/ 1585173 w 1755500"/>
                  <a:gd name="connsiteY5" fmla="*/ 2 h 2145857"/>
                  <a:gd name="connsiteX0" fmla="*/ 0 w 1751505"/>
                  <a:gd name="connsiteY0" fmla="*/ 1757507 h 1923608"/>
                  <a:gd name="connsiteX1" fmla="*/ 291471 w 1751505"/>
                  <a:gd name="connsiteY1" fmla="*/ 1920886 h 1923608"/>
                  <a:gd name="connsiteX2" fmla="*/ 1050453 w 1751505"/>
                  <a:gd name="connsiteY2" fmla="*/ 1649242 h 1923608"/>
                  <a:gd name="connsiteX3" fmla="*/ 1195309 w 1751505"/>
                  <a:gd name="connsiteY3" fmla="*/ 1160355 h 1923608"/>
                  <a:gd name="connsiteX4" fmla="*/ 1657035 w 1751505"/>
                  <a:gd name="connsiteY4" fmla="*/ 1015500 h 1923608"/>
                  <a:gd name="connsiteX5" fmla="*/ 1578823 w 1751505"/>
                  <a:gd name="connsiteY5" fmla="*/ 3 h 192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1505" h="1923608">
                    <a:moveTo>
                      <a:pt x="0" y="1757507"/>
                    </a:moveTo>
                    <a:cubicBezTo>
                      <a:pt x="954" y="1752987"/>
                      <a:pt x="65596" y="1894480"/>
                      <a:pt x="291471" y="1920886"/>
                    </a:cubicBezTo>
                    <a:cubicBezTo>
                      <a:pt x="517346" y="1947292"/>
                      <a:pt x="899813" y="1775997"/>
                      <a:pt x="1050453" y="1649242"/>
                    </a:cubicBezTo>
                    <a:cubicBezTo>
                      <a:pt x="1201093" y="1522487"/>
                      <a:pt x="1094212" y="1265979"/>
                      <a:pt x="1195309" y="1160355"/>
                    </a:cubicBezTo>
                    <a:cubicBezTo>
                      <a:pt x="1296406" y="1054731"/>
                      <a:pt x="1593116" y="1208892"/>
                      <a:pt x="1657035" y="1015500"/>
                    </a:cubicBezTo>
                    <a:cubicBezTo>
                      <a:pt x="1720954" y="822108"/>
                      <a:pt x="1867905" y="-1695"/>
                      <a:pt x="1578823" y="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droit avec flèche 16"/>
              <p:cNvCxnSpPr/>
              <p:nvPr/>
            </p:nvCxnSpPr>
            <p:spPr>
              <a:xfrm flipV="1">
                <a:off x="5736431" y="3681414"/>
                <a:ext cx="139886" cy="810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H="1" flipV="1">
                <a:off x="6782048" y="1996713"/>
                <a:ext cx="10754" cy="122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p:nvGrpSpPr>
          <p:grpSpPr>
            <a:xfrm flipH="1">
              <a:off x="7439640" y="1749382"/>
              <a:ext cx="1633806" cy="1997056"/>
              <a:chOff x="5137779" y="1765391"/>
              <a:chExt cx="1633806" cy="1997056"/>
            </a:xfrm>
          </p:grpSpPr>
          <p:sp>
            <p:nvSpPr>
              <p:cNvPr id="26" name="Forme libre 25"/>
              <p:cNvSpPr/>
              <p:nvPr/>
            </p:nvSpPr>
            <p:spPr>
              <a:xfrm>
                <a:off x="5137779" y="1765391"/>
                <a:ext cx="1633806" cy="1997056"/>
              </a:xfrm>
              <a:custGeom>
                <a:avLst/>
                <a:gdLst>
                  <a:gd name="connsiteX0" fmla="*/ 0 w 1629623"/>
                  <a:gd name="connsiteY0" fmla="*/ 2100404 h 2100404"/>
                  <a:gd name="connsiteX1" fmla="*/ 923453 w 1629623"/>
                  <a:gd name="connsiteY1" fmla="*/ 1801639 h 2100404"/>
                  <a:gd name="connsiteX2" fmla="*/ 1068309 w 1629623"/>
                  <a:gd name="connsiteY2" fmla="*/ 1312752 h 2100404"/>
                  <a:gd name="connsiteX3" fmla="*/ 1530035 w 1629623"/>
                  <a:gd name="connsiteY3" fmla="*/ 1167897 h 2100404"/>
                  <a:gd name="connsiteX4" fmla="*/ 1629623 w 1629623"/>
                  <a:gd name="connsiteY4" fmla="*/ 0 h 2100404"/>
                  <a:gd name="connsiteX0" fmla="*/ 0 w 1661373"/>
                  <a:gd name="connsiteY0" fmla="*/ 1833704 h 1833704"/>
                  <a:gd name="connsiteX1" fmla="*/ 955203 w 1661373"/>
                  <a:gd name="connsiteY1" fmla="*/ 1801639 h 1833704"/>
                  <a:gd name="connsiteX2" fmla="*/ 1100059 w 1661373"/>
                  <a:gd name="connsiteY2" fmla="*/ 1312752 h 1833704"/>
                  <a:gd name="connsiteX3" fmla="*/ 1561785 w 1661373"/>
                  <a:gd name="connsiteY3" fmla="*/ 1167897 h 1833704"/>
                  <a:gd name="connsiteX4" fmla="*/ 1661373 w 1661373"/>
                  <a:gd name="connsiteY4" fmla="*/ 0 h 1833704"/>
                  <a:gd name="connsiteX0" fmla="*/ 0 w 1661373"/>
                  <a:gd name="connsiteY0" fmla="*/ 1833704 h 1997021"/>
                  <a:gd name="connsiteX1" fmla="*/ 955203 w 1661373"/>
                  <a:gd name="connsiteY1" fmla="*/ 1801639 h 1997021"/>
                  <a:gd name="connsiteX2" fmla="*/ 1100059 w 1661373"/>
                  <a:gd name="connsiteY2" fmla="*/ 1312752 h 1997021"/>
                  <a:gd name="connsiteX3" fmla="*/ 1561785 w 1661373"/>
                  <a:gd name="connsiteY3" fmla="*/ 1167897 h 1997021"/>
                  <a:gd name="connsiteX4" fmla="*/ 1661373 w 1661373"/>
                  <a:gd name="connsiteY4" fmla="*/ 0 h 1997021"/>
                  <a:gd name="connsiteX0" fmla="*/ 0 w 1587335"/>
                  <a:gd name="connsiteY0" fmla="*/ 1833704 h 1997021"/>
                  <a:gd name="connsiteX1" fmla="*/ 955203 w 1587335"/>
                  <a:gd name="connsiteY1" fmla="*/ 1801639 h 1997021"/>
                  <a:gd name="connsiteX2" fmla="*/ 1100059 w 1587335"/>
                  <a:gd name="connsiteY2" fmla="*/ 1312752 h 1997021"/>
                  <a:gd name="connsiteX3" fmla="*/ 1561785 w 1587335"/>
                  <a:gd name="connsiteY3" fmla="*/ 1167897 h 1997021"/>
                  <a:gd name="connsiteX4" fmla="*/ 1533036 w 1587335"/>
                  <a:gd name="connsiteY4" fmla="*/ 0 h 1997021"/>
                  <a:gd name="connsiteX0" fmla="*/ 0 w 1633806"/>
                  <a:gd name="connsiteY0" fmla="*/ 1833739 h 1997056"/>
                  <a:gd name="connsiteX1" fmla="*/ 955203 w 1633806"/>
                  <a:gd name="connsiteY1" fmla="*/ 1801674 h 1997056"/>
                  <a:gd name="connsiteX2" fmla="*/ 1100059 w 1633806"/>
                  <a:gd name="connsiteY2" fmla="*/ 1312787 h 1997056"/>
                  <a:gd name="connsiteX3" fmla="*/ 1561785 w 1633806"/>
                  <a:gd name="connsiteY3" fmla="*/ 1167932 h 1997056"/>
                  <a:gd name="connsiteX4" fmla="*/ 1533036 w 1633806"/>
                  <a:gd name="connsiteY4" fmla="*/ 35 h 1997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806" h="1997056">
                    <a:moveTo>
                      <a:pt x="0" y="1833739"/>
                    </a:moveTo>
                    <a:cubicBezTo>
                      <a:pt x="283801" y="2175444"/>
                      <a:pt x="771860" y="1888499"/>
                      <a:pt x="955203" y="1801674"/>
                    </a:cubicBezTo>
                    <a:cubicBezTo>
                      <a:pt x="1138546" y="1714849"/>
                      <a:pt x="998962" y="1418411"/>
                      <a:pt x="1100059" y="1312787"/>
                    </a:cubicBezTo>
                    <a:cubicBezTo>
                      <a:pt x="1201156" y="1207163"/>
                      <a:pt x="1489622" y="1386724"/>
                      <a:pt x="1561785" y="1167932"/>
                    </a:cubicBezTo>
                    <a:cubicBezTo>
                      <a:pt x="1633948" y="949140"/>
                      <a:pt x="1690439" y="-6677"/>
                      <a:pt x="1533036" y="35"/>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7" name="Connecteur droit avec flèche 26"/>
              <p:cNvCxnSpPr/>
              <p:nvPr/>
            </p:nvCxnSpPr>
            <p:spPr>
              <a:xfrm flipV="1">
                <a:off x="5736431" y="3681413"/>
                <a:ext cx="133350" cy="452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flipV="1">
                <a:off x="6759014" y="1987777"/>
                <a:ext cx="11951" cy="1183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1" name="Groupe 30"/>
          <p:cNvGrpSpPr/>
          <p:nvPr/>
        </p:nvGrpSpPr>
        <p:grpSpPr>
          <a:xfrm>
            <a:off x="5736431" y="1914678"/>
            <a:ext cx="1209165" cy="2100404"/>
            <a:chOff x="5169529" y="1765426"/>
            <a:chExt cx="1629623" cy="2100404"/>
          </a:xfrm>
        </p:grpSpPr>
        <p:sp>
          <p:nvSpPr>
            <p:cNvPr id="36" name="Forme libre 35"/>
            <p:cNvSpPr/>
            <p:nvPr/>
          </p:nvSpPr>
          <p:spPr>
            <a:xfrm>
              <a:off x="5169529" y="1765426"/>
              <a:ext cx="1629623" cy="2100404"/>
            </a:xfrm>
            <a:custGeom>
              <a:avLst/>
              <a:gdLst>
                <a:gd name="connsiteX0" fmla="*/ 0 w 1629623"/>
                <a:gd name="connsiteY0" fmla="*/ 2100404 h 2100404"/>
                <a:gd name="connsiteX1" fmla="*/ 923453 w 1629623"/>
                <a:gd name="connsiteY1" fmla="*/ 1801639 h 2100404"/>
                <a:gd name="connsiteX2" fmla="*/ 1068309 w 1629623"/>
                <a:gd name="connsiteY2" fmla="*/ 1312752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068309 w 1629623"/>
                <a:gd name="connsiteY2" fmla="*/ 1312752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434728 w 1629623"/>
                <a:gd name="connsiteY2" fmla="*/ 1705914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434728 w 1629623"/>
                <a:gd name="connsiteY2" fmla="*/ 1705914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409458 w 1629623"/>
                <a:gd name="connsiteY2" fmla="*/ 1744635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2 w 1629623"/>
                <a:gd name="connsiteY1" fmla="*/ 1801639 h 2100404"/>
                <a:gd name="connsiteX2" fmla="*/ 1409458 w 1629623"/>
                <a:gd name="connsiteY2" fmla="*/ 1744635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2 w 1629623"/>
                <a:gd name="connsiteY1" fmla="*/ 1801639 h 2100404"/>
                <a:gd name="connsiteX2" fmla="*/ 1409458 w 1629623"/>
                <a:gd name="connsiteY2" fmla="*/ 1744635 h 2100404"/>
                <a:gd name="connsiteX3" fmla="*/ 1530035 w 1629623"/>
                <a:gd name="connsiteY3" fmla="*/ 1167897 h 2100404"/>
                <a:gd name="connsiteX4" fmla="*/ 1629623 w 1629623"/>
                <a:gd name="connsiteY4" fmla="*/ 0 h 2100404"/>
                <a:gd name="connsiteX0" fmla="*/ 0 w 1629623"/>
                <a:gd name="connsiteY0" fmla="*/ 2100404 h 2100404"/>
                <a:gd name="connsiteX1" fmla="*/ 1409458 w 1629623"/>
                <a:gd name="connsiteY1" fmla="*/ 1744635 h 2100404"/>
                <a:gd name="connsiteX2" fmla="*/ 1530035 w 1629623"/>
                <a:gd name="connsiteY2" fmla="*/ 1167897 h 2100404"/>
                <a:gd name="connsiteX3" fmla="*/ 1629623 w 1629623"/>
                <a:gd name="connsiteY3" fmla="*/ 0 h 2100404"/>
                <a:gd name="connsiteX0" fmla="*/ 0 w 1629623"/>
                <a:gd name="connsiteY0" fmla="*/ 2100404 h 2100404"/>
                <a:gd name="connsiteX1" fmla="*/ 1409458 w 1629623"/>
                <a:gd name="connsiteY1" fmla="*/ 1744635 h 2100404"/>
                <a:gd name="connsiteX2" fmla="*/ 1525824 w 1629623"/>
                <a:gd name="connsiteY2" fmla="*/ 1272144 h 2100404"/>
                <a:gd name="connsiteX3" fmla="*/ 1629623 w 1629623"/>
                <a:gd name="connsiteY3" fmla="*/ 0 h 2100404"/>
                <a:gd name="connsiteX0" fmla="*/ 0 w 1629623"/>
                <a:gd name="connsiteY0" fmla="*/ 2100404 h 2100404"/>
                <a:gd name="connsiteX1" fmla="*/ 1409458 w 1629623"/>
                <a:gd name="connsiteY1" fmla="*/ 1744635 h 2100404"/>
                <a:gd name="connsiteX2" fmla="*/ 1525824 w 1629623"/>
                <a:gd name="connsiteY2" fmla="*/ 1272144 h 2100404"/>
                <a:gd name="connsiteX3" fmla="*/ 1629623 w 1629623"/>
                <a:gd name="connsiteY3" fmla="*/ 0 h 2100404"/>
                <a:gd name="connsiteX0" fmla="*/ 0 w 1629623"/>
                <a:gd name="connsiteY0" fmla="*/ 2100404 h 2100404"/>
                <a:gd name="connsiteX1" fmla="*/ 1409458 w 1629623"/>
                <a:gd name="connsiteY1" fmla="*/ 1744635 h 2100404"/>
                <a:gd name="connsiteX2" fmla="*/ 1525824 w 1629623"/>
                <a:gd name="connsiteY2" fmla="*/ 1272144 h 2100404"/>
                <a:gd name="connsiteX3" fmla="*/ 1629623 w 1629623"/>
                <a:gd name="connsiteY3" fmla="*/ 0 h 2100404"/>
              </a:gdLst>
              <a:ahLst/>
              <a:cxnLst>
                <a:cxn ang="0">
                  <a:pos x="connsiteX0" y="connsiteY0"/>
                </a:cxn>
                <a:cxn ang="0">
                  <a:pos x="connsiteX1" y="connsiteY1"/>
                </a:cxn>
                <a:cxn ang="0">
                  <a:pos x="connsiteX2" y="connsiteY2"/>
                </a:cxn>
                <a:cxn ang="0">
                  <a:pos x="connsiteX3" y="connsiteY3"/>
                </a:cxn>
              </a:cxnLst>
              <a:rect l="l" t="t" r="r" b="b"/>
              <a:pathLst>
                <a:path w="1629623" h="2100404">
                  <a:moveTo>
                    <a:pt x="0" y="2100404"/>
                  </a:moveTo>
                  <a:cubicBezTo>
                    <a:pt x="293637" y="2026286"/>
                    <a:pt x="1260448" y="1808215"/>
                    <a:pt x="1409458" y="1744635"/>
                  </a:cubicBezTo>
                  <a:cubicBezTo>
                    <a:pt x="1558468" y="1681055"/>
                    <a:pt x="1497554" y="1408035"/>
                    <a:pt x="1525824" y="1272144"/>
                  </a:cubicBezTo>
                  <a:cubicBezTo>
                    <a:pt x="1554094" y="1136253"/>
                    <a:pt x="1626605" y="474552"/>
                    <a:pt x="1629623"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7" name="Connecteur droit avec flèche 36"/>
            <p:cNvCxnSpPr/>
            <p:nvPr/>
          </p:nvCxnSpPr>
          <p:spPr>
            <a:xfrm flipV="1">
              <a:off x="5837016" y="3676172"/>
              <a:ext cx="147325" cy="329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6786518" y="2018625"/>
              <a:ext cx="0" cy="1172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7" name="Groupe 46"/>
          <p:cNvGrpSpPr/>
          <p:nvPr/>
        </p:nvGrpSpPr>
        <p:grpSpPr>
          <a:xfrm flipH="1">
            <a:off x="7164288" y="1944108"/>
            <a:ext cx="1213960" cy="2100404"/>
            <a:chOff x="5169529" y="1765426"/>
            <a:chExt cx="1629623" cy="2100404"/>
          </a:xfrm>
        </p:grpSpPr>
        <p:sp>
          <p:nvSpPr>
            <p:cNvPr id="49" name="Forme libre 48"/>
            <p:cNvSpPr/>
            <p:nvPr/>
          </p:nvSpPr>
          <p:spPr>
            <a:xfrm>
              <a:off x="5169529" y="1765426"/>
              <a:ext cx="1629623" cy="2100404"/>
            </a:xfrm>
            <a:custGeom>
              <a:avLst/>
              <a:gdLst>
                <a:gd name="connsiteX0" fmla="*/ 0 w 1629623"/>
                <a:gd name="connsiteY0" fmla="*/ 2100404 h 2100404"/>
                <a:gd name="connsiteX1" fmla="*/ 923453 w 1629623"/>
                <a:gd name="connsiteY1" fmla="*/ 1801639 h 2100404"/>
                <a:gd name="connsiteX2" fmla="*/ 1068309 w 1629623"/>
                <a:gd name="connsiteY2" fmla="*/ 1312752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068309 w 1629623"/>
                <a:gd name="connsiteY2" fmla="*/ 1312752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434728 w 1629623"/>
                <a:gd name="connsiteY2" fmla="*/ 1705914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434728 w 1629623"/>
                <a:gd name="connsiteY2" fmla="*/ 1705914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3 w 1629623"/>
                <a:gd name="connsiteY1" fmla="*/ 1801639 h 2100404"/>
                <a:gd name="connsiteX2" fmla="*/ 1409458 w 1629623"/>
                <a:gd name="connsiteY2" fmla="*/ 1744635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2 w 1629623"/>
                <a:gd name="connsiteY1" fmla="*/ 1801639 h 2100404"/>
                <a:gd name="connsiteX2" fmla="*/ 1409458 w 1629623"/>
                <a:gd name="connsiteY2" fmla="*/ 1744635 h 2100404"/>
                <a:gd name="connsiteX3" fmla="*/ 1530035 w 1629623"/>
                <a:gd name="connsiteY3" fmla="*/ 1167897 h 2100404"/>
                <a:gd name="connsiteX4" fmla="*/ 1629623 w 1629623"/>
                <a:gd name="connsiteY4" fmla="*/ 0 h 2100404"/>
                <a:gd name="connsiteX0" fmla="*/ 0 w 1629623"/>
                <a:gd name="connsiteY0" fmla="*/ 2100404 h 2100404"/>
                <a:gd name="connsiteX1" fmla="*/ 923452 w 1629623"/>
                <a:gd name="connsiteY1" fmla="*/ 1801639 h 2100404"/>
                <a:gd name="connsiteX2" fmla="*/ 1409458 w 1629623"/>
                <a:gd name="connsiteY2" fmla="*/ 1744635 h 2100404"/>
                <a:gd name="connsiteX3" fmla="*/ 1530035 w 1629623"/>
                <a:gd name="connsiteY3" fmla="*/ 1167897 h 2100404"/>
                <a:gd name="connsiteX4" fmla="*/ 1629623 w 1629623"/>
                <a:gd name="connsiteY4" fmla="*/ 0 h 2100404"/>
                <a:gd name="connsiteX0" fmla="*/ 0 w 1629623"/>
                <a:gd name="connsiteY0" fmla="*/ 2100404 h 2100404"/>
                <a:gd name="connsiteX1" fmla="*/ 1409458 w 1629623"/>
                <a:gd name="connsiteY1" fmla="*/ 1744635 h 2100404"/>
                <a:gd name="connsiteX2" fmla="*/ 1530035 w 1629623"/>
                <a:gd name="connsiteY2" fmla="*/ 1167897 h 2100404"/>
                <a:gd name="connsiteX3" fmla="*/ 1629623 w 1629623"/>
                <a:gd name="connsiteY3" fmla="*/ 0 h 2100404"/>
                <a:gd name="connsiteX0" fmla="*/ 0 w 1629623"/>
                <a:gd name="connsiteY0" fmla="*/ 2100404 h 2100404"/>
                <a:gd name="connsiteX1" fmla="*/ 1409458 w 1629623"/>
                <a:gd name="connsiteY1" fmla="*/ 1744635 h 2100404"/>
                <a:gd name="connsiteX2" fmla="*/ 1525824 w 1629623"/>
                <a:gd name="connsiteY2" fmla="*/ 1272144 h 2100404"/>
                <a:gd name="connsiteX3" fmla="*/ 1629623 w 1629623"/>
                <a:gd name="connsiteY3" fmla="*/ 0 h 2100404"/>
                <a:gd name="connsiteX0" fmla="*/ 0 w 1629623"/>
                <a:gd name="connsiteY0" fmla="*/ 2100404 h 2100404"/>
                <a:gd name="connsiteX1" fmla="*/ 1409458 w 1629623"/>
                <a:gd name="connsiteY1" fmla="*/ 1744635 h 2100404"/>
                <a:gd name="connsiteX2" fmla="*/ 1525824 w 1629623"/>
                <a:gd name="connsiteY2" fmla="*/ 1272144 h 2100404"/>
                <a:gd name="connsiteX3" fmla="*/ 1629623 w 1629623"/>
                <a:gd name="connsiteY3" fmla="*/ 0 h 2100404"/>
                <a:gd name="connsiteX0" fmla="*/ 0 w 1629623"/>
                <a:gd name="connsiteY0" fmla="*/ 2100404 h 2100404"/>
                <a:gd name="connsiteX1" fmla="*/ 1409458 w 1629623"/>
                <a:gd name="connsiteY1" fmla="*/ 1744635 h 2100404"/>
                <a:gd name="connsiteX2" fmla="*/ 1525824 w 1629623"/>
                <a:gd name="connsiteY2" fmla="*/ 1272144 h 2100404"/>
                <a:gd name="connsiteX3" fmla="*/ 1629623 w 1629623"/>
                <a:gd name="connsiteY3" fmla="*/ 0 h 2100404"/>
              </a:gdLst>
              <a:ahLst/>
              <a:cxnLst>
                <a:cxn ang="0">
                  <a:pos x="connsiteX0" y="connsiteY0"/>
                </a:cxn>
                <a:cxn ang="0">
                  <a:pos x="connsiteX1" y="connsiteY1"/>
                </a:cxn>
                <a:cxn ang="0">
                  <a:pos x="connsiteX2" y="connsiteY2"/>
                </a:cxn>
                <a:cxn ang="0">
                  <a:pos x="connsiteX3" y="connsiteY3"/>
                </a:cxn>
              </a:cxnLst>
              <a:rect l="l" t="t" r="r" b="b"/>
              <a:pathLst>
                <a:path w="1629623" h="2100404">
                  <a:moveTo>
                    <a:pt x="0" y="2100404"/>
                  </a:moveTo>
                  <a:cubicBezTo>
                    <a:pt x="293637" y="2026286"/>
                    <a:pt x="1260448" y="1808215"/>
                    <a:pt x="1409458" y="1744635"/>
                  </a:cubicBezTo>
                  <a:cubicBezTo>
                    <a:pt x="1558468" y="1681055"/>
                    <a:pt x="1497554" y="1408035"/>
                    <a:pt x="1525824" y="1272144"/>
                  </a:cubicBezTo>
                  <a:cubicBezTo>
                    <a:pt x="1554094" y="1136253"/>
                    <a:pt x="1626605" y="474552"/>
                    <a:pt x="1629623"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0" name="Connecteur droit avec flèche 49"/>
            <p:cNvCxnSpPr/>
            <p:nvPr/>
          </p:nvCxnSpPr>
          <p:spPr>
            <a:xfrm flipV="1">
              <a:off x="5837016" y="3676172"/>
              <a:ext cx="147325" cy="329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flipV="1">
              <a:off x="6786518" y="2018625"/>
              <a:ext cx="0" cy="1172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52" name="Forme libre 51"/>
          <p:cNvSpPr/>
          <p:nvPr/>
        </p:nvSpPr>
        <p:spPr>
          <a:xfrm>
            <a:off x="6819727" y="3258481"/>
            <a:ext cx="45719" cy="330764"/>
          </a:xfrm>
          <a:custGeom>
            <a:avLst/>
            <a:gdLst>
              <a:gd name="connsiteX0" fmla="*/ 20849 w 20849"/>
              <a:gd name="connsiteY0" fmla="*/ 0 h 330764"/>
              <a:gd name="connsiteX1" fmla="*/ 11914 w 20849"/>
              <a:gd name="connsiteY1" fmla="*/ 300828 h 330764"/>
              <a:gd name="connsiteX2" fmla="*/ 0 w 20849"/>
              <a:gd name="connsiteY2" fmla="*/ 303807 h 330764"/>
            </a:gdLst>
            <a:ahLst/>
            <a:cxnLst>
              <a:cxn ang="0">
                <a:pos x="connsiteX0" y="connsiteY0"/>
              </a:cxn>
              <a:cxn ang="0">
                <a:pos x="connsiteX1" y="connsiteY1"/>
              </a:cxn>
              <a:cxn ang="0">
                <a:pos x="connsiteX2" y="connsiteY2"/>
              </a:cxn>
            </a:cxnLst>
            <a:rect l="l" t="t" r="r" b="b"/>
            <a:pathLst>
              <a:path w="20849" h="330764">
                <a:moveTo>
                  <a:pt x="20849" y="0"/>
                </a:moveTo>
                <a:cubicBezTo>
                  <a:pt x="18119" y="125097"/>
                  <a:pt x="15389" y="250194"/>
                  <a:pt x="11914" y="300828"/>
                </a:cubicBezTo>
                <a:cubicBezTo>
                  <a:pt x="8439" y="351462"/>
                  <a:pt x="4219" y="327634"/>
                  <a:pt x="0" y="303807"/>
                </a:cubicBezTo>
              </a:path>
            </a:pathLst>
          </a:custGeom>
          <a:noFill/>
          <a:ln w="38100">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Forme libre 52"/>
          <p:cNvSpPr/>
          <p:nvPr/>
        </p:nvSpPr>
        <p:spPr>
          <a:xfrm flipH="1">
            <a:off x="7241732" y="3283578"/>
            <a:ext cx="45719" cy="330764"/>
          </a:xfrm>
          <a:custGeom>
            <a:avLst/>
            <a:gdLst>
              <a:gd name="connsiteX0" fmla="*/ 20849 w 20849"/>
              <a:gd name="connsiteY0" fmla="*/ 0 h 330764"/>
              <a:gd name="connsiteX1" fmla="*/ 11914 w 20849"/>
              <a:gd name="connsiteY1" fmla="*/ 300828 h 330764"/>
              <a:gd name="connsiteX2" fmla="*/ 0 w 20849"/>
              <a:gd name="connsiteY2" fmla="*/ 303807 h 330764"/>
            </a:gdLst>
            <a:ahLst/>
            <a:cxnLst>
              <a:cxn ang="0">
                <a:pos x="connsiteX0" y="connsiteY0"/>
              </a:cxn>
              <a:cxn ang="0">
                <a:pos x="connsiteX1" y="connsiteY1"/>
              </a:cxn>
              <a:cxn ang="0">
                <a:pos x="connsiteX2" y="connsiteY2"/>
              </a:cxn>
            </a:cxnLst>
            <a:rect l="l" t="t" r="r" b="b"/>
            <a:pathLst>
              <a:path w="20849" h="330764">
                <a:moveTo>
                  <a:pt x="20849" y="0"/>
                </a:moveTo>
                <a:cubicBezTo>
                  <a:pt x="18119" y="125097"/>
                  <a:pt x="15389" y="250194"/>
                  <a:pt x="11914" y="300828"/>
                </a:cubicBezTo>
                <a:cubicBezTo>
                  <a:pt x="8439" y="351462"/>
                  <a:pt x="4219" y="327634"/>
                  <a:pt x="0" y="303807"/>
                </a:cubicBezTo>
              </a:path>
            </a:pathLst>
          </a:custGeom>
          <a:noFill/>
          <a:ln w="38100">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7" name="Connecteur droit 56"/>
          <p:cNvCxnSpPr/>
          <p:nvPr/>
        </p:nvCxnSpPr>
        <p:spPr>
          <a:xfrm>
            <a:off x="298990" y="1059653"/>
            <a:ext cx="1833102" cy="172127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rot="5400000">
            <a:off x="146530" y="1083470"/>
            <a:ext cx="1833102" cy="1721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9" name="ZoneTexte 58"/>
          <p:cNvSpPr txBox="1"/>
          <p:nvPr/>
        </p:nvSpPr>
        <p:spPr>
          <a:xfrm>
            <a:off x="1099359" y="5708506"/>
            <a:ext cx="3871230" cy="276999"/>
          </a:xfrm>
          <a:prstGeom prst="rect">
            <a:avLst/>
          </a:prstGeom>
          <a:solidFill>
            <a:schemeClr val="bg1"/>
          </a:solidFill>
          <a:ln>
            <a:solidFill>
              <a:schemeClr val="accent1"/>
            </a:solidFill>
          </a:ln>
        </p:spPr>
        <p:txBody>
          <a:bodyPr wrap="square" rtlCol="0">
            <a:spAutoFit/>
          </a:bodyPr>
          <a:lstStyle/>
          <a:p>
            <a:r>
              <a:rPr lang="fr-FR" sz="1200" b="1" u="none" dirty="0" err="1" smtClean="0"/>
              <a:t>Only</a:t>
            </a:r>
            <a:r>
              <a:rPr lang="fr-FR" sz="1200" b="1" u="none" dirty="0" smtClean="0"/>
              <a:t> application : …. </a:t>
            </a:r>
            <a:r>
              <a:rPr lang="fr-FR" sz="1200" b="1" u="none" dirty="0" err="1" smtClean="0"/>
              <a:t>Impress</a:t>
            </a:r>
            <a:r>
              <a:rPr lang="fr-FR" sz="1200" b="1" u="none" dirty="0" smtClean="0"/>
              <a:t> people </a:t>
            </a:r>
            <a:r>
              <a:rPr lang="fr-FR" sz="1200" b="1" u="none" dirty="0" smtClean="0">
                <a:sym typeface="Wingdings" panose="05000000000000000000" pitchFamily="2" charset="2"/>
              </a:rPr>
              <a:t></a:t>
            </a:r>
            <a:endParaRPr lang="fr-FR" sz="1200" b="1" u="none" dirty="0" smtClean="0"/>
          </a:p>
        </p:txBody>
      </p:sp>
      <p:sp>
        <p:nvSpPr>
          <p:cNvPr id="64" name="Rectangle 63"/>
          <p:cNvSpPr/>
          <p:nvPr/>
        </p:nvSpPr>
        <p:spPr>
          <a:xfrm>
            <a:off x="5170356" y="4188859"/>
            <a:ext cx="3688665" cy="1398973"/>
          </a:xfrm>
          <a:prstGeom prst="rect">
            <a:avLst/>
          </a:prstGeom>
        </p:spPr>
        <p:txBody>
          <a:bodyPr wrap="square">
            <a:spAutoFit/>
          </a:bodyPr>
          <a:lstStyle/>
          <a:p>
            <a:pPr marL="360363" lvl="1" indent="-360363" eaLnBrk="0" fontAlgn="auto" hangingPunct="0">
              <a:lnSpc>
                <a:spcPct val="114000"/>
              </a:lnSpc>
              <a:spcBef>
                <a:spcPts val="0"/>
              </a:spcBef>
              <a:spcAft>
                <a:spcPts val="0"/>
              </a:spcAft>
              <a:buClr>
                <a:srgbClr val="666666"/>
              </a:buClr>
              <a:buSzPct val="90000"/>
              <a:buBlip>
                <a:blip r:embed="rId6"/>
              </a:buBlip>
            </a:pPr>
            <a:r>
              <a:rPr kumimoji="1" lang="en-US" sz="1600" b="1" u="none" dirty="0" smtClean="0">
                <a:solidFill>
                  <a:prstClr val="black"/>
                </a:solidFill>
                <a:latin typeface="Calibri" pitchFamily="34" charset="0"/>
                <a:cs typeface="+mn-cs"/>
                <a:sym typeface="Symbol"/>
              </a:rPr>
              <a:t>Movement ≡ </a:t>
            </a:r>
            <a:r>
              <a:rPr kumimoji="1" lang="en-US" sz="1600" b="1" u="none" dirty="0" smtClean="0">
                <a:solidFill>
                  <a:prstClr val="black"/>
                </a:solidFill>
                <a:latin typeface="Symbol" panose="05050102010706020507" pitchFamily="18" charset="2"/>
                <a:cs typeface="+mn-cs"/>
                <a:sym typeface="Symbol"/>
              </a:rPr>
              <a:t>D</a:t>
            </a:r>
            <a:r>
              <a:rPr kumimoji="1" lang="en-US" sz="1600" b="1" u="none" dirty="0" smtClean="0">
                <a:solidFill>
                  <a:prstClr val="black"/>
                </a:solidFill>
                <a:latin typeface="Calibri" pitchFamily="34" charset="0"/>
                <a:cs typeface="+mn-cs"/>
                <a:sym typeface="Symbol"/>
              </a:rPr>
              <a:t>H</a:t>
            </a:r>
            <a:endParaRPr kumimoji="1" lang="en-US" sz="1600" b="1" u="none" dirty="0" smtClean="0">
              <a:solidFill>
                <a:prstClr val="black"/>
              </a:solidFill>
              <a:latin typeface="Calibri" pitchFamily="34" charset="0"/>
              <a:cs typeface="+mn-cs"/>
            </a:endParaRPr>
          </a:p>
          <a:p>
            <a:pPr marL="552450" lvl="2" indent="-238125" fontAlgn="auto">
              <a:lnSpc>
                <a:spcPts val="2000"/>
              </a:lnSpc>
              <a:spcBef>
                <a:spcPts val="0"/>
              </a:spcBef>
              <a:spcAft>
                <a:spcPts val="0"/>
              </a:spcAft>
              <a:buClr>
                <a:srgbClr val="666666"/>
              </a:buClr>
              <a:buSzPct val="36000"/>
              <a:buBlip>
                <a:blip r:embed="rId7"/>
              </a:buBlip>
            </a:pPr>
            <a:r>
              <a:rPr lang="en-US" u="none" dirty="0" smtClean="0">
                <a:solidFill>
                  <a:srgbClr val="666666"/>
                </a:solidFill>
                <a:latin typeface="Arial"/>
                <a:cs typeface="+mn-cs"/>
              </a:rPr>
              <a:t> supercurrents produce - </a:t>
            </a:r>
            <a:r>
              <a:rPr kumimoji="1" lang="en-US" b="1" u="none" dirty="0" smtClean="0">
                <a:solidFill>
                  <a:prstClr val="black"/>
                </a:solidFill>
                <a:latin typeface="Symbol" panose="05050102010706020507" pitchFamily="18" charset="2"/>
                <a:sym typeface="Symbol"/>
              </a:rPr>
              <a:t>D</a:t>
            </a:r>
            <a:r>
              <a:rPr kumimoji="1" lang="en-US" b="1" u="none" dirty="0" smtClean="0">
                <a:solidFill>
                  <a:prstClr val="black"/>
                </a:solidFill>
                <a:latin typeface="Calibri" pitchFamily="34" charset="0"/>
                <a:sym typeface="Symbol"/>
              </a:rPr>
              <a:t>M</a:t>
            </a:r>
            <a:endParaRPr lang="en-US" u="none" dirty="0" smtClean="0">
              <a:solidFill>
                <a:srgbClr val="666666"/>
              </a:solidFill>
              <a:latin typeface="Arial"/>
              <a:cs typeface="+mn-cs"/>
            </a:endParaRPr>
          </a:p>
          <a:p>
            <a:pPr marL="552450" lvl="2" indent="-238125" fontAlgn="auto">
              <a:lnSpc>
                <a:spcPts val="2000"/>
              </a:lnSpc>
              <a:spcBef>
                <a:spcPts val="0"/>
              </a:spcBef>
              <a:spcAft>
                <a:spcPts val="0"/>
              </a:spcAft>
              <a:buClr>
                <a:srgbClr val="666666"/>
              </a:buClr>
              <a:buSzPct val="36000"/>
              <a:buBlip>
                <a:blip r:embed="rId7"/>
              </a:buBlip>
            </a:pPr>
            <a:r>
              <a:rPr lang="en-US" u="none" dirty="0" smtClean="0">
                <a:solidFill>
                  <a:srgbClr val="666666"/>
                </a:solidFill>
                <a:latin typeface="Arial"/>
                <a:cs typeface="+mn-cs"/>
              </a:rPr>
              <a:t>opposes to position change</a:t>
            </a:r>
          </a:p>
          <a:p>
            <a:pPr marL="552450" lvl="2" indent="-238125" fontAlgn="auto">
              <a:lnSpc>
                <a:spcPts val="2000"/>
              </a:lnSpc>
              <a:spcBef>
                <a:spcPts val="0"/>
              </a:spcBef>
              <a:spcAft>
                <a:spcPts val="0"/>
              </a:spcAft>
              <a:buClr>
                <a:srgbClr val="666666"/>
              </a:buClr>
              <a:buSzPct val="36000"/>
              <a:buBlip>
                <a:blip r:embed="rId7"/>
              </a:buBlip>
            </a:pPr>
            <a:r>
              <a:rPr lang="en-US" u="none" dirty="0" smtClean="0">
                <a:solidFill>
                  <a:srgbClr val="666666"/>
                </a:solidFill>
                <a:latin typeface="Arial"/>
                <a:cs typeface="+mn-cs"/>
              </a:rPr>
              <a:t> brings back the SC in the position “frozen” during cooldown</a:t>
            </a:r>
            <a:endParaRPr lang="en-US" u="none" dirty="0">
              <a:solidFill>
                <a:srgbClr val="666666"/>
              </a:solidFill>
              <a:latin typeface="Arial"/>
              <a:cs typeface="+mn-cs"/>
            </a:endParaRPr>
          </a:p>
        </p:txBody>
      </p:sp>
      <p:sp>
        <p:nvSpPr>
          <p:cNvPr id="65" name="Rectangle 64"/>
          <p:cNvSpPr/>
          <p:nvPr/>
        </p:nvSpPr>
        <p:spPr>
          <a:xfrm>
            <a:off x="5176530" y="5889319"/>
            <a:ext cx="3896916" cy="400110"/>
          </a:xfrm>
          <a:prstGeom prst="rect">
            <a:avLst/>
          </a:prstGeom>
        </p:spPr>
        <p:txBody>
          <a:bodyPr wrap="square">
            <a:spAutoFit/>
          </a:bodyPr>
          <a:lstStyle/>
          <a:p>
            <a:r>
              <a:rPr lang="fr-FR" sz="1000" dirty="0">
                <a:hlinkClick r:id="rId8"/>
              </a:rPr>
              <a:t>http://</a:t>
            </a:r>
            <a:r>
              <a:rPr lang="fr-FR" sz="1000" dirty="0" smtClean="0">
                <a:hlinkClick r:id="rId8"/>
              </a:rPr>
              <a:t>hebergement.u-psud.fr/supraconductivite/videossupra.html</a:t>
            </a:r>
            <a:endParaRPr lang="fr-FR" sz="1000" dirty="0" smtClean="0"/>
          </a:p>
          <a:p>
            <a:endParaRPr lang="fr-FR" sz="1000" dirty="0"/>
          </a:p>
        </p:txBody>
      </p:sp>
      <p:sp>
        <p:nvSpPr>
          <p:cNvPr id="2" name="Espace réservé du pied de page 1"/>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19</a:t>
            </a:fld>
            <a:endParaRPr lang="fr-FR"/>
          </a:p>
        </p:txBody>
      </p:sp>
    </p:spTree>
    <p:extLst>
      <p:ext uri="{BB962C8B-B14F-4D97-AF65-F5344CB8AC3E}">
        <p14:creationId xmlns:p14="http://schemas.microsoft.com/office/powerpoint/2010/main" val="398047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2400" dirty="0">
                <a:effectLst>
                  <a:outerShdw blurRad="38100" dist="38100" dir="2700000" algn="tl">
                    <a:srgbClr val="000000">
                      <a:alpha val="43137"/>
                    </a:srgbClr>
                  </a:outerShdw>
                </a:effectLst>
                <a:latin typeface="Arial Narrow" panose="020B0606020202030204" pitchFamily="34" charset="0"/>
              </a:rPr>
              <a:t>Preamble :</a:t>
            </a:r>
            <a:endParaRPr lang="en-US"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2</a:t>
            </a:fld>
            <a:endParaRPr lang="fr-FR"/>
          </a:p>
        </p:txBody>
      </p:sp>
      <p:sp>
        <p:nvSpPr>
          <p:cNvPr id="4" name="Espace réservé du pied de page 3"/>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6" name="Rectangle 5"/>
          <p:cNvSpPr/>
          <p:nvPr/>
        </p:nvSpPr>
        <p:spPr>
          <a:xfrm>
            <a:off x="229383" y="1306921"/>
            <a:ext cx="8136904" cy="2521781"/>
          </a:xfrm>
          <a:prstGeom prst="rect">
            <a:avLst/>
          </a:prstGeom>
        </p:spPr>
        <p:txBody>
          <a:bodyPr wrap="square">
            <a:spAutoFit/>
          </a:bodyPr>
          <a:lstStyle/>
          <a:p>
            <a:pPr marL="360363" lvl="1" indent="-360363" algn="just" eaLnBrk="0" hangingPunct="0">
              <a:spcAft>
                <a:spcPts val="600"/>
              </a:spcAft>
              <a:buSzPct val="90000"/>
              <a:buBlip>
                <a:blip r:embed="rId3"/>
              </a:buBlip>
            </a:pPr>
            <a:r>
              <a:rPr kumimoji="1" lang="en-US" sz="1800" b="1" u="none" dirty="0">
                <a:solidFill>
                  <a:schemeClr val="tx1">
                    <a:lumMod val="65000"/>
                    <a:lumOff val="35000"/>
                  </a:schemeClr>
                </a:solidFill>
              </a:rPr>
              <a:t>The aim </a:t>
            </a:r>
            <a:r>
              <a:rPr kumimoji="1" lang="en-US" sz="1800" b="1" u="none" dirty="0" smtClean="0">
                <a:solidFill>
                  <a:schemeClr val="tx1">
                    <a:lumMod val="65000"/>
                    <a:lumOff val="35000"/>
                  </a:schemeClr>
                </a:solidFill>
              </a:rPr>
              <a:t>of this lecture is </a:t>
            </a:r>
            <a:r>
              <a:rPr kumimoji="1" lang="en-US" sz="1800" b="1" u="none" dirty="0">
                <a:solidFill>
                  <a:schemeClr val="tx1">
                    <a:lumMod val="65000"/>
                    <a:lumOff val="35000"/>
                  </a:schemeClr>
                </a:solidFill>
              </a:rPr>
              <a:t>to provide to physicists non expert in material science a glimpse on how materials are tailored (and must be chosen) for </a:t>
            </a:r>
            <a:r>
              <a:rPr kumimoji="1" lang="en-US" sz="1800" b="1" u="none" dirty="0" smtClean="0">
                <a:solidFill>
                  <a:schemeClr val="tx1">
                    <a:lumMod val="65000"/>
                    <a:lumOff val="35000"/>
                  </a:schemeClr>
                </a:solidFill>
              </a:rPr>
              <a:t>a </a:t>
            </a:r>
            <a:r>
              <a:rPr kumimoji="1" lang="en-US" sz="1800" b="1" u="none" dirty="0">
                <a:solidFill>
                  <a:schemeClr val="tx1">
                    <a:lumMod val="65000"/>
                    <a:lumOff val="35000"/>
                  </a:schemeClr>
                </a:solidFill>
              </a:rPr>
              <a:t>particular </a:t>
            </a:r>
            <a:r>
              <a:rPr kumimoji="1" lang="en-US" sz="1800" b="1" u="none" dirty="0" smtClean="0">
                <a:solidFill>
                  <a:schemeClr val="tx1">
                    <a:lumMod val="65000"/>
                    <a:lumOff val="35000"/>
                  </a:schemeClr>
                </a:solidFill>
              </a:rPr>
              <a:t>application</a:t>
            </a:r>
          </a:p>
          <a:p>
            <a:pPr marL="360363" lvl="1" indent="-360363" algn="just" eaLnBrk="0" hangingPunct="0">
              <a:spcAft>
                <a:spcPts val="600"/>
              </a:spcAft>
              <a:buSzPct val="90000"/>
              <a:buBlip>
                <a:blip r:embed="rId3"/>
              </a:buBlip>
            </a:pPr>
            <a:r>
              <a:rPr kumimoji="1" lang="en-US" sz="1800" b="1" u="none" dirty="0" smtClean="0">
                <a:solidFill>
                  <a:schemeClr val="tx1">
                    <a:lumMod val="65000"/>
                    <a:lumOff val="35000"/>
                  </a:schemeClr>
                </a:solidFill>
              </a:rPr>
              <a:t>The </a:t>
            </a:r>
            <a:r>
              <a:rPr kumimoji="1" lang="en-US" sz="1800" b="1" u="none" dirty="0" err="1">
                <a:solidFill>
                  <a:schemeClr val="tx1">
                    <a:lumMod val="65000"/>
                    <a:lumOff val="35000"/>
                  </a:schemeClr>
                </a:solidFill>
              </a:rPr>
              <a:t>pptx</a:t>
            </a:r>
            <a:r>
              <a:rPr kumimoji="1" lang="en-US" sz="1800" b="1" u="none" dirty="0">
                <a:solidFill>
                  <a:schemeClr val="tx1">
                    <a:lumMod val="65000"/>
                    <a:lumOff val="35000"/>
                  </a:schemeClr>
                </a:solidFill>
              </a:rPr>
              <a:t> files </a:t>
            </a:r>
            <a:r>
              <a:rPr kumimoji="1" lang="en-US" sz="1800" b="1" u="none" dirty="0" smtClean="0">
                <a:solidFill>
                  <a:schemeClr val="tx1">
                    <a:lumMod val="65000"/>
                    <a:lumOff val="35000"/>
                  </a:schemeClr>
                </a:solidFill>
              </a:rPr>
              <a:t>are meant to be a “handbook” to recall this kind of details, they contain complementary </a:t>
            </a:r>
            <a:r>
              <a:rPr kumimoji="1" lang="en-US" sz="1800" b="1" u="none" dirty="0">
                <a:solidFill>
                  <a:schemeClr val="tx1">
                    <a:lumMod val="65000"/>
                    <a:lumOff val="35000"/>
                  </a:schemeClr>
                </a:solidFill>
              </a:rPr>
              <a:t>notes  </a:t>
            </a:r>
            <a:r>
              <a:rPr kumimoji="1" lang="en-US" sz="1800" b="1" u="none" dirty="0" smtClean="0">
                <a:solidFill>
                  <a:schemeClr val="tx1">
                    <a:lumMod val="65000"/>
                    <a:lumOff val="35000"/>
                  </a:schemeClr>
                </a:solidFill>
              </a:rPr>
              <a:t>			         + </a:t>
            </a:r>
            <a:r>
              <a:rPr kumimoji="1" lang="en-US" sz="1800" b="1" u="none" dirty="0">
                <a:solidFill>
                  <a:schemeClr val="tx1">
                    <a:lumMod val="65000"/>
                    <a:lumOff val="35000"/>
                  </a:schemeClr>
                </a:solidFill>
              </a:rPr>
              <a:t>slides not shown during </a:t>
            </a:r>
            <a:r>
              <a:rPr kumimoji="1" lang="en-US" sz="1800" b="1" u="none" dirty="0" smtClean="0">
                <a:solidFill>
                  <a:schemeClr val="tx1">
                    <a:lumMod val="65000"/>
                    <a:lumOff val="35000"/>
                  </a:schemeClr>
                </a:solidFill>
              </a:rPr>
              <a:t>oral presentation  </a:t>
            </a:r>
            <a:endParaRPr kumimoji="1" lang="en-US" sz="1800" b="1" u="none" dirty="0">
              <a:solidFill>
                <a:schemeClr val="tx1">
                  <a:lumMod val="65000"/>
                  <a:lumOff val="35000"/>
                </a:schemeClr>
              </a:solidFill>
            </a:endParaRPr>
          </a:p>
          <a:p>
            <a:pPr marL="552450" lvl="2" indent="-238125" eaLnBrk="0" hangingPunct="0">
              <a:lnSpc>
                <a:spcPct val="114000"/>
              </a:lnSpc>
              <a:buClr>
                <a:srgbClr val="666666"/>
              </a:buClr>
              <a:buSzPct val="36000"/>
              <a:buBlip>
                <a:blip r:embed="rId4"/>
              </a:buBlip>
            </a:pPr>
            <a:endParaRPr lang="en-US" sz="1800" b="1" u="none" dirty="0" smtClean="0">
              <a:solidFill>
                <a:schemeClr val="tx1">
                  <a:lumMod val="65000"/>
                  <a:lumOff val="35000"/>
                </a:schemeClr>
              </a:solidFill>
              <a:latin typeface="Calibri" pitchFamily="34" charset="0"/>
            </a:endParaRPr>
          </a:p>
          <a:p>
            <a:pPr marL="552450" lvl="2" indent="-238125" eaLnBrk="0" hangingPunct="0">
              <a:lnSpc>
                <a:spcPct val="114000"/>
              </a:lnSpc>
              <a:buClr>
                <a:srgbClr val="666666"/>
              </a:buClr>
              <a:buSzPct val="36000"/>
              <a:buBlip>
                <a:blip r:embed="rId4"/>
              </a:buBlip>
            </a:pPr>
            <a:endParaRPr lang="en-US" sz="1800" b="1" u="none" dirty="0">
              <a:solidFill>
                <a:schemeClr val="tx1">
                  <a:lumMod val="65000"/>
                  <a:lumOff val="35000"/>
                </a:schemeClr>
              </a:solidFill>
              <a:latin typeface="Calibri" pitchFamily="34" charset="0"/>
            </a:endParaRPr>
          </a:p>
        </p:txBody>
      </p:sp>
      <p:pic>
        <p:nvPicPr>
          <p:cNvPr id="7" name="Image 6"/>
          <p:cNvPicPr>
            <a:picLocks noChangeAspect="1"/>
          </p:cNvPicPr>
          <p:nvPr/>
        </p:nvPicPr>
        <p:blipFill>
          <a:blip r:embed="rId5"/>
          <a:stretch>
            <a:fillRect/>
          </a:stretch>
        </p:blipFill>
        <p:spPr>
          <a:xfrm>
            <a:off x="6444208" y="2673559"/>
            <a:ext cx="2336823" cy="3362429"/>
          </a:xfrm>
          <a:prstGeom prst="rect">
            <a:avLst/>
          </a:prstGeom>
          <a:ln>
            <a:solidFill>
              <a:schemeClr val="accent1"/>
            </a:solidFill>
          </a:ln>
        </p:spPr>
      </p:pic>
      <p:sp>
        <p:nvSpPr>
          <p:cNvPr id="9" name="Rectangle 8"/>
          <p:cNvSpPr/>
          <p:nvPr/>
        </p:nvSpPr>
        <p:spPr>
          <a:xfrm>
            <a:off x="229383" y="3521443"/>
            <a:ext cx="6069857" cy="2931893"/>
          </a:xfrm>
          <a:prstGeom prst="rect">
            <a:avLst/>
          </a:prstGeom>
        </p:spPr>
        <p:txBody>
          <a:bodyPr wrap="square">
            <a:spAutoFit/>
          </a:bodyPr>
          <a:lstStyle/>
          <a:p>
            <a:pPr marL="360363" lvl="1" indent="-360363" eaLnBrk="0" hangingPunct="0">
              <a:lnSpc>
                <a:spcPct val="114000"/>
              </a:lnSpc>
              <a:spcAft>
                <a:spcPts val="0"/>
              </a:spcAft>
              <a:buSzPct val="90000"/>
              <a:buBlip>
                <a:blip r:embed="rId3"/>
              </a:buBlip>
            </a:pPr>
            <a:r>
              <a:rPr kumimoji="1" lang="en-US" sz="1800" b="1" u="none" dirty="0">
                <a:solidFill>
                  <a:prstClr val="black">
                    <a:lumMod val="65000"/>
                    <a:lumOff val="35000"/>
                  </a:prstClr>
                </a:solidFill>
              </a:rPr>
              <a:t>Outlook:</a:t>
            </a:r>
          </a:p>
          <a:p>
            <a:pPr marL="552450" lvl="2" indent="-238125" eaLnBrk="0" hangingPunct="0">
              <a:buClr>
                <a:srgbClr val="666666"/>
              </a:buClr>
              <a:buSzPct val="36000"/>
              <a:buBlip>
                <a:blip r:embed="rId4"/>
              </a:buBlip>
            </a:pPr>
            <a:r>
              <a:rPr lang="en-US" sz="2000" u="none" dirty="0">
                <a:solidFill>
                  <a:prstClr val="black">
                    <a:lumMod val="65000"/>
                    <a:lumOff val="35000"/>
                  </a:prstClr>
                </a:solidFill>
                <a:latin typeface="Calibri" pitchFamily="34" charset="0"/>
              </a:rPr>
              <a:t> </a:t>
            </a:r>
            <a:r>
              <a:rPr lang="en-US" sz="1800" u="none" dirty="0">
                <a:solidFill>
                  <a:prstClr val="black">
                    <a:lumMod val="65000"/>
                    <a:lumOff val="35000"/>
                  </a:prstClr>
                </a:solidFill>
                <a:latin typeface="Calibri" pitchFamily="34" charset="0"/>
              </a:rPr>
              <a:t>Introduction : where SC is found in accelerators and why </a:t>
            </a:r>
          </a:p>
          <a:p>
            <a:pPr marL="552450" lvl="2" indent="-238125" eaLnBrk="0" hangingPunct="0">
              <a:buClr>
                <a:srgbClr val="666666"/>
              </a:buClr>
              <a:buSzPct val="36000"/>
              <a:buBlip>
                <a:blip r:embed="rId4"/>
              </a:buBlip>
            </a:pPr>
            <a:r>
              <a:rPr lang="en-US" sz="1800" u="none" dirty="0">
                <a:solidFill>
                  <a:prstClr val="black">
                    <a:lumMod val="65000"/>
                    <a:lumOff val="35000"/>
                  </a:prstClr>
                </a:solidFill>
                <a:latin typeface="Calibri" pitchFamily="34" charset="0"/>
              </a:rPr>
              <a:t>Back to basics : main facts about </a:t>
            </a:r>
            <a:r>
              <a:rPr lang="en-US" sz="1800" u="none" dirty="0" smtClean="0">
                <a:solidFill>
                  <a:prstClr val="black">
                    <a:lumMod val="65000"/>
                    <a:lumOff val="35000"/>
                  </a:prstClr>
                </a:solidFill>
                <a:latin typeface="Calibri" pitchFamily="34" charset="0"/>
              </a:rPr>
              <a:t>superconductivity</a:t>
            </a:r>
            <a:endParaRPr lang="en-US" sz="1800" u="none" dirty="0">
              <a:solidFill>
                <a:prstClr val="black">
                  <a:lumMod val="65000"/>
                  <a:lumOff val="35000"/>
                </a:prstClr>
              </a:solidFill>
              <a:latin typeface="Calibri" pitchFamily="34" charset="0"/>
            </a:endParaRPr>
          </a:p>
          <a:p>
            <a:pPr marL="552450" lvl="2" indent="-238125" eaLnBrk="0" hangingPunct="0">
              <a:buClr>
                <a:srgbClr val="666666"/>
              </a:buClr>
              <a:buSzPct val="36000"/>
              <a:buBlip>
                <a:blip r:embed="rId4"/>
              </a:buBlip>
            </a:pPr>
            <a:r>
              <a:rPr lang="en-US" sz="1800" u="none" dirty="0">
                <a:solidFill>
                  <a:prstClr val="black">
                    <a:lumMod val="65000"/>
                    <a:lumOff val="35000"/>
                  </a:prstClr>
                </a:solidFill>
                <a:latin typeface="Calibri" pitchFamily="34" charset="0"/>
              </a:rPr>
              <a:t>Theories (no complete theory exists!)</a:t>
            </a:r>
          </a:p>
          <a:p>
            <a:pPr marL="552450" lvl="2" indent="-238125" eaLnBrk="0" hangingPunct="0">
              <a:buClr>
                <a:srgbClr val="666666"/>
              </a:buClr>
              <a:buSzPct val="36000"/>
              <a:buBlip>
                <a:blip r:embed="rId4"/>
              </a:buBlip>
            </a:pPr>
            <a:r>
              <a:rPr lang="en-US" sz="1800" u="none" dirty="0">
                <a:solidFill>
                  <a:prstClr val="black">
                    <a:lumMod val="65000"/>
                    <a:lumOff val="35000"/>
                  </a:prstClr>
                </a:solidFill>
                <a:latin typeface="Calibri" pitchFamily="34" charset="0"/>
              </a:rPr>
              <a:t> Vortex penetration </a:t>
            </a:r>
          </a:p>
          <a:p>
            <a:pPr marL="552450" lvl="2" indent="-238125" eaLnBrk="0" hangingPunct="0">
              <a:buClr>
                <a:srgbClr val="666666"/>
              </a:buClr>
              <a:buSzPct val="36000"/>
              <a:buBlip>
                <a:blip r:embed="rId4"/>
              </a:buBlip>
            </a:pPr>
            <a:r>
              <a:rPr lang="en-US" sz="1800" u="none" dirty="0">
                <a:solidFill>
                  <a:prstClr val="black">
                    <a:lumMod val="65000"/>
                    <a:lumOff val="35000"/>
                  </a:prstClr>
                </a:solidFill>
                <a:latin typeface="Calibri" pitchFamily="34" charset="0"/>
              </a:rPr>
              <a:t>Vortex in presence of electric field or current</a:t>
            </a:r>
          </a:p>
          <a:p>
            <a:pPr marL="552450" lvl="2" indent="-238125" eaLnBrk="0" hangingPunct="0">
              <a:buClr>
                <a:srgbClr val="666666"/>
              </a:buClr>
              <a:buSzPct val="36000"/>
              <a:buBlip>
                <a:blip r:embed="rId4"/>
              </a:buBlip>
            </a:pPr>
            <a:r>
              <a:rPr lang="en-US" sz="1800" u="none" dirty="0">
                <a:solidFill>
                  <a:prstClr val="black">
                    <a:lumMod val="65000"/>
                    <a:lumOff val="35000"/>
                  </a:prstClr>
                </a:solidFill>
                <a:latin typeface="Calibri" pitchFamily="34" charset="0"/>
              </a:rPr>
              <a:t>Pinning of vortex</a:t>
            </a:r>
          </a:p>
          <a:p>
            <a:pPr marL="552450" lvl="2" indent="-238125" eaLnBrk="0" hangingPunct="0">
              <a:buClr>
                <a:srgbClr val="666666"/>
              </a:buClr>
              <a:buSzPct val="36000"/>
              <a:buBlip>
                <a:blip r:embed="rId4"/>
              </a:buBlip>
            </a:pPr>
            <a:r>
              <a:rPr lang="en-US" sz="1800" u="none" dirty="0">
                <a:solidFill>
                  <a:prstClr val="black">
                    <a:lumMod val="65000"/>
                    <a:lumOff val="35000"/>
                  </a:prstClr>
                </a:solidFill>
                <a:latin typeface="Calibri" pitchFamily="34" charset="0"/>
              </a:rPr>
              <a:t>Optimization of SC cables</a:t>
            </a:r>
          </a:p>
          <a:p>
            <a:pPr marL="552450" lvl="2" indent="-238125" eaLnBrk="0" hangingPunct="0">
              <a:buClr>
                <a:srgbClr val="666666"/>
              </a:buClr>
              <a:buSzPct val="36000"/>
              <a:buBlip>
                <a:blip r:embed="rId4"/>
              </a:buBlip>
            </a:pPr>
            <a:r>
              <a:rPr lang="en-US" sz="1800" u="none" dirty="0">
                <a:solidFill>
                  <a:prstClr val="black">
                    <a:lumMod val="65000"/>
                    <a:lumOff val="35000"/>
                  </a:prstClr>
                </a:solidFill>
                <a:latin typeface="Calibri" pitchFamily="34" charset="0"/>
              </a:rPr>
              <a:t>Optimization of </a:t>
            </a:r>
            <a:r>
              <a:rPr lang="en-US" sz="1800" u="none" dirty="0" smtClean="0">
                <a:solidFill>
                  <a:prstClr val="black">
                    <a:lumMod val="65000"/>
                    <a:lumOff val="35000"/>
                  </a:prstClr>
                </a:solidFill>
                <a:latin typeface="Calibri" pitchFamily="34" charset="0"/>
              </a:rPr>
              <a:t>SRF material</a:t>
            </a:r>
            <a:endParaRPr lang="en-US" sz="1800" u="none" dirty="0">
              <a:solidFill>
                <a:prstClr val="black">
                  <a:lumMod val="65000"/>
                  <a:lumOff val="35000"/>
                </a:prstClr>
              </a:solidFill>
              <a:latin typeface="Calibri" pitchFamily="34" charset="0"/>
            </a:endParaRPr>
          </a:p>
          <a:p>
            <a:pPr marL="552450" lvl="2" indent="-238125" eaLnBrk="0" hangingPunct="0">
              <a:buClr>
                <a:srgbClr val="666666"/>
              </a:buClr>
              <a:buSzPct val="36000"/>
              <a:buBlip>
                <a:blip r:embed="rId4"/>
              </a:buBlip>
            </a:pPr>
            <a:r>
              <a:rPr lang="en-US" sz="1800" u="none" dirty="0" smtClean="0">
                <a:solidFill>
                  <a:prstClr val="black">
                    <a:lumMod val="65000"/>
                    <a:lumOff val="35000"/>
                  </a:prstClr>
                </a:solidFill>
                <a:latin typeface="Calibri" pitchFamily="34" charset="0"/>
              </a:rPr>
              <a:t>Some (impressive) </a:t>
            </a:r>
            <a:r>
              <a:rPr lang="en-US" sz="1800" u="none" dirty="0">
                <a:solidFill>
                  <a:prstClr val="black">
                    <a:lumMod val="65000"/>
                    <a:lumOff val="35000"/>
                  </a:prstClr>
                </a:solidFill>
                <a:latin typeface="Calibri" pitchFamily="34" charset="0"/>
              </a:rPr>
              <a:t>examples</a:t>
            </a:r>
          </a:p>
        </p:txBody>
      </p:sp>
      <p:cxnSp>
        <p:nvCxnSpPr>
          <p:cNvPr id="11" name="Connecteur droit avec flèche 10"/>
          <p:cNvCxnSpPr/>
          <p:nvPr/>
        </p:nvCxnSpPr>
        <p:spPr>
          <a:xfrm>
            <a:off x="5421803" y="2673559"/>
            <a:ext cx="1310437" cy="16096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660232" y="5689022"/>
            <a:ext cx="1795492" cy="338554"/>
          </a:xfrm>
          <a:prstGeom prst="rect">
            <a:avLst/>
          </a:prstGeom>
        </p:spPr>
        <p:txBody>
          <a:bodyPr wrap="none">
            <a:spAutoFit/>
          </a:bodyPr>
          <a:lstStyle/>
          <a:p>
            <a:pPr marL="314325" lvl="2" eaLnBrk="0" hangingPunct="0">
              <a:buClr>
                <a:srgbClr val="666666"/>
              </a:buClr>
              <a:buSzPct val="36000"/>
            </a:pPr>
            <a:r>
              <a:rPr lang="en-US" sz="1600" i="1" u="none" dirty="0" smtClean="0">
                <a:solidFill>
                  <a:srgbClr val="0070C0"/>
                </a:solidFill>
                <a:latin typeface="Calibri" pitchFamily="34" charset="0"/>
              </a:rPr>
              <a:t>Note page view</a:t>
            </a:r>
            <a:endParaRPr lang="en-US" sz="1600" i="1" u="none" dirty="0">
              <a:solidFill>
                <a:srgbClr val="0070C0"/>
              </a:solidFill>
              <a:latin typeface="Calibri" pitchFamily="34" charset="0"/>
            </a:endParaRPr>
          </a:p>
        </p:txBody>
      </p:sp>
      <p:cxnSp>
        <p:nvCxnSpPr>
          <p:cNvPr id="15" name="Connecteur droit 14"/>
          <p:cNvCxnSpPr/>
          <p:nvPr/>
        </p:nvCxnSpPr>
        <p:spPr>
          <a:xfrm>
            <a:off x="229383" y="4756728"/>
            <a:ext cx="5494745"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229383" y="5548816"/>
            <a:ext cx="5494745"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204568" y="4223055"/>
            <a:ext cx="234360" cy="307777"/>
          </a:xfrm>
          <a:prstGeom prst="rect">
            <a:avLst/>
          </a:prstGeom>
          <a:noFill/>
        </p:spPr>
        <p:txBody>
          <a:bodyPr wrap="none" rtlCol="0">
            <a:spAutoFit/>
          </a:bodyPr>
          <a:lstStyle/>
          <a:p>
            <a:r>
              <a:rPr lang="en-US" dirty="0">
                <a:solidFill>
                  <a:srgbClr val="FF0000"/>
                </a:solidFill>
              </a:rPr>
              <a:t>I</a:t>
            </a:r>
          </a:p>
        </p:txBody>
      </p:sp>
      <p:sp>
        <p:nvSpPr>
          <p:cNvPr id="18" name="ZoneTexte 17"/>
          <p:cNvSpPr txBox="1"/>
          <p:nvPr/>
        </p:nvSpPr>
        <p:spPr>
          <a:xfrm>
            <a:off x="214155" y="5030418"/>
            <a:ext cx="284052" cy="307777"/>
          </a:xfrm>
          <a:prstGeom prst="rect">
            <a:avLst/>
          </a:prstGeom>
          <a:noFill/>
        </p:spPr>
        <p:txBody>
          <a:bodyPr wrap="none" rtlCol="0">
            <a:spAutoFit/>
          </a:bodyPr>
          <a:lstStyle/>
          <a:p>
            <a:r>
              <a:rPr lang="en-US" dirty="0" smtClean="0">
                <a:solidFill>
                  <a:srgbClr val="FF0000"/>
                </a:solidFill>
              </a:rPr>
              <a:t>II</a:t>
            </a:r>
            <a:endParaRPr lang="en-US" dirty="0">
              <a:solidFill>
                <a:srgbClr val="FF0000"/>
              </a:solidFill>
            </a:endParaRPr>
          </a:p>
        </p:txBody>
      </p:sp>
      <p:sp>
        <p:nvSpPr>
          <p:cNvPr id="19" name="ZoneTexte 18"/>
          <p:cNvSpPr txBox="1"/>
          <p:nvPr/>
        </p:nvSpPr>
        <p:spPr>
          <a:xfrm>
            <a:off x="223742" y="5837781"/>
            <a:ext cx="333746" cy="307777"/>
          </a:xfrm>
          <a:prstGeom prst="rect">
            <a:avLst/>
          </a:prstGeom>
          <a:noFill/>
        </p:spPr>
        <p:txBody>
          <a:bodyPr wrap="none" rtlCol="0">
            <a:spAutoFit/>
          </a:bodyPr>
          <a:lstStyle/>
          <a:p>
            <a:r>
              <a:rPr lang="en-US" dirty="0" smtClean="0">
                <a:solidFill>
                  <a:srgbClr val="FF0000"/>
                </a:solidFill>
              </a:rPr>
              <a:t>III</a:t>
            </a:r>
            <a:endParaRPr lang="en-US" dirty="0">
              <a:solidFill>
                <a:srgbClr val="FF0000"/>
              </a:solidFill>
            </a:endParaRPr>
          </a:p>
        </p:txBody>
      </p:sp>
      <p:cxnSp>
        <p:nvCxnSpPr>
          <p:cNvPr id="20" name="Connecteur droit 19"/>
          <p:cNvCxnSpPr/>
          <p:nvPr/>
        </p:nvCxnSpPr>
        <p:spPr>
          <a:xfrm>
            <a:off x="223742" y="4481204"/>
            <a:ext cx="5494745"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229383" y="6152523"/>
            <a:ext cx="5494745"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255674" y="3111491"/>
            <a:ext cx="5951758" cy="307777"/>
          </a:xfrm>
          <a:prstGeom prst="rect">
            <a:avLst/>
          </a:prstGeom>
          <a:noFill/>
        </p:spPr>
        <p:txBody>
          <a:bodyPr wrap="none" rtlCol="0">
            <a:spAutoFit/>
          </a:bodyPr>
          <a:lstStyle/>
          <a:p>
            <a:r>
              <a:rPr lang="en-US" u="none" dirty="0" err="1" smtClean="0"/>
              <a:t>ArXiv</a:t>
            </a:r>
            <a:r>
              <a:rPr lang="en-US" u="none" dirty="0" smtClean="0"/>
              <a:t> : </a:t>
            </a:r>
            <a:r>
              <a:rPr lang="fr-FR" dirty="0">
                <a:hlinkClick r:id="rId6"/>
              </a:rPr>
              <a:t>[2310.09097] Superconductivity in </a:t>
            </a:r>
            <a:r>
              <a:rPr lang="fr-FR" dirty="0" err="1">
                <a:hlinkClick r:id="rId6"/>
              </a:rPr>
              <a:t>particle</a:t>
            </a:r>
            <a:r>
              <a:rPr lang="fr-FR" dirty="0">
                <a:hlinkClick r:id="rId6"/>
              </a:rPr>
              <a:t> </a:t>
            </a:r>
            <a:r>
              <a:rPr lang="fr-FR" dirty="0" err="1">
                <a:hlinkClick r:id="rId6"/>
              </a:rPr>
              <a:t>accelerators</a:t>
            </a:r>
            <a:r>
              <a:rPr lang="fr-FR" dirty="0">
                <a:hlinkClick r:id="rId6"/>
              </a:rPr>
              <a:t> (arxiv.org)</a:t>
            </a:r>
            <a:endParaRPr lang="en-US" u="none" dirty="0"/>
          </a:p>
        </p:txBody>
      </p:sp>
    </p:spTree>
    <p:extLst>
      <p:ext uri="{BB962C8B-B14F-4D97-AF65-F5344CB8AC3E}">
        <p14:creationId xmlns:p14="http://schemas.microsoft.com/office/powerpoint/2010/main" val="1008995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sz="3200" noProof="0" dirty="0" smtClean="0">
                <a:solidFill>
                  <a:schemeClr val="bg1"/>
                </a:solidFill>
                <a:effectLst>
                  <a:outerShdw blurRad="38100" dist="38100" dir="2700000" algn="tl">
                    <a:srgbClr val="000000">
                      <a:alpha val="43137"/>
                    </a:srgbClr>
                  </a:outerShdw>
                </a:effectLst>
                <a:latin typeface="Arial Narrow" panose="020B0606020202030204" pitchFamily="34" charset="0"/>
              </a:rPr>
              <a:t>Theories - Generalities</a:t>
            </a:r>
            <a:endParaRPr lang="en-US" sz="3200" noProof="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5" name="Espace réservé du pied de page 4"/>
          <p:cNvSpPr>
            <a:spLocks noGrp="1"/>
          </p:cNvSpPr>
          <p:nvPr>
            <p:ph type="ftr" sz="quarter" idx="12"/>
          </p:nvPr>
        </p:nvSpPr>
        <p:spPr/>
        <p:txBody>
          <a:bodyPr/>
          <a:lstStyle/>
          <a:p>
            <a:pPr algn="l"/>
            <a:r>
              <a:rPr lang="fr-FR" smtClean="0">
                <a:solidFill>
                  <a:prstClr val="white"/>
                </a:solidFill>
              </a:rPr>
              <a:t>JUAS 2025 - C.Z. Antoine- Superconductivity in accelerators- Magnet vs RF cavities-part I</a:t>
            </a:r>
            <a:endParaRPr lang="fr-FR" dirty="0">
              <a:solidFill>
                <a:prstClr val="white"/>
              </a:solidFill>
            </a:endParaRPr>
          </a:p>
        </p:txBody>
      </p:sp>
      <p:sp>
        <p:nvSpPr>
          <p:cNvPr id="6" name="Espace réservé du numéro de diapositive 5"/>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20</a:t>
            </a:fld>
            <a:endParaRPr lang="fr-FR" dirty="0">
              <a:solidFill>
                <a:prstClr val="white"/>
              </a:solidFill>
            </a:endParaRPr>
          </a:p>
        </p:txBody>
      </p:sp>
    </p:spTree>
    <p:extLst>
      <p:ext uri="{BB962C8B-B14F-4D97-AF65-F5344CB8AC3E}">
        <p14:creationId xmlns:p14="http://schemas.microsoft.com/office/powerpoint/2010/main" val="3822885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2119" y="1205122"/>
            <a:ext cx="2245973" cy="2043113"/>
          </a:xfrm>
          <a:prstGeom prst="rect">
            <a:avLst/>
          </a:prstGeom>
          <a:ln>
            <a:solidFill>
              <a:schemeClr val="accent1"/>
            </a:solidFill>
          </a:ln>
        </p:spPr>
      </p:pic>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9328" y="3979374"/>
            <a:ext cx="2548764" cy="2539291"/>
          </a:xfrm>
          <a:prstGeom prst="rect">
            <a:avLst/>
          </a:prstGeom>
        </p:spPr>
      </p:pic>
      <p:sp>
        <p:nvSpPr>
          <p:cNvPr id="11" name="Titre 10"/>
          <p:cNvSpPr>
            <a:spLocks noGrp="1"/>
          </p:cNvSpPr>
          <p:nvPr>
            <p:ph type="title"/>
          </p:nvPr>
        </p:nvSpPr>
        <p:spPr/>
        <p:txBody>
          <a:bodyPr/>
          <a:lstStyle/>
          <a:p>
            <a:r>
              <a:rPr lang="en-US" noProof="0" dirty="0" smtClean="0"/>
              <a:t>Other affected properties</a:t>
            </a:r>
            <a:endParaRPr lang="en-US" noProof="0" dirty="0"/>
          </a:p>
        </p:txBody>
      </p:sp>
      <mc:AlternateContent xmlns:mc="http://schemas.openxmlformats.org/markup-compatibility/2006">
        <mc:Choice xmlns:a14="http://schemas.microsoft.com/office/drawing/2010/main" Requires="a14">
          <p:sp>
            <p:nvSpPr>
              <p:cNvPr id="12" name="Espace réservé du contenu 11"/>
              <p:cNvSpPr>
                <a:spLocks noGrp="1"/>
              </p:cNvSpPr>
              <p:nvPr>
                <p:ph idx="1"/>
              </p:nvPr>
            </p:nvSpPr>
            <p:spPr>
              <a:xfrm>
                <a:off x="323528" y="1063690"/>
                <a:ext cx="6768752" cy="4968552"/>
              </a:xfrm>
            </p:spPr>
            <p:txBody>
              <a:bodyPr/>
              <a:lstStyle/>
              <a:p>
                <a:r>
                  <a:rPr lang="en-US" dirty="0" smtClean="0"/>
                  <a:t>Transition normal =&gt; SC</a:t>
                </a:r>
              </a:p>
              <a:p>
                <a:pPr lvl="1">
                  <a:spcBef>
                    <a:spcPts val="600"/>
                  </a:spcBef>
                </a:pPr>
                <a:r>
                  <a:rPr lang="en-US" dirty="0" smtClean="0">
                    <a:solidFill>
                      <a:schemeClr val="tx1"/>
                    </a:solidFill>
                  </a:rPr>
                  <a:t>Jump on specific heat but not on latent heat (@ B=0) </a:t>
                </a:r>
              </a:p>
              <a:p>
                <a:pPr lvl="3"/>
                <a:r>
                  <a:rPr lang="en-US" sz="1400" dirty="0"/>
                  <a:t>=&gt; </a:t>
                </a:r>
                <a:r>
                  <a:rPr lang="en-US" sz="1400" dirty="0" smtClean="0"/>
                  <a:t>2nd order transition (thermodynamics)</a:t>
                </a:r>
                <a:endParaRPr lang="en-US" sz="1400" dirty="0"/>
              </a:p>
              <a:p>
                <a:pPr lvl="3"/>
                <a:r>
                  <a:rPr lang="en-US" sz="1400" dirty="0" smtClean="0"/>
                  <a:t>Electronic contribution changes, but not the crystalline lattice one</a:t>
                </a:r>
                <a:endParaRPr lang="en-US" sz="1400" dirty="0"/>
              </a:p>
              <a:p>
                <a:pPr lvl="1"/>
                <a:r>
                  <a:rPr lang="en-US" dirty="0" smtClean="0">
                    <a:solidFill>
                      <a:schemeClr val="tx1"/>
                    </a:solidFill>
                  </a:rPr>
                  <a:t>Isotopic Effect  :</a:t>
                </a:r>
                <a:endParaRPr lang="en-US" sz="1400" dirty="0" smtClean="0">
                  <a:solidFill>
                    <a:schemeClr val="tx1"/>
                  </a:solidFill>
                </a:endParaRPr>
              </a:p>
              <a:p>
                <a:pPr lvl="3"/>
                <a:r>
                  <a:rPr lang="en-US" sz="1200" dirty="0" smtClean="0"/>
                  <a:t>Tc ~ </a:t>
                </a:r>
                <a14:m>
                  <m:oMath xmlns:m="http://schemas.openxmlformats.org/officeDocument/2006/math">
                    <m:f>
                      <m:fPr>
                        <m:type m:val="lin"/>
                        <m:ctrlPr>
                          <a:rPr lang="en-US" sz="1200" i="1" smtClean="0">
                            <a:latin typeface="Cambria Math" panose="02040503050406030204" pitchFamily="18" charset="0"/>
                          </a:rPr>
                        </m:ctrlPr>
                      </m:fPr>
                      <m:num>
                        <m:r>
                          <a:rPr lang="en-US" sz="1200" b="0" i="1" smtClean="0">
                            <a:latin typeface="Cambria Math" panose="02040503050406030204" pitchFamily="18" charset="0"/>
                          </a:rPr>
                          <m:t>1</m:t>
                        </m:r>
                      </m:num>
                      <m:den>
                        <m:rad>
                          <m:radPr>
                            <m:degHide m:val="on"/>
                            <m:ctrlPr>
                              <a:rPr lang="en-US" sz="1200" i="1" smtClean="0">
                                <a:latin typeface="Cambria Math" panose="02040503050406030204" pitchFamily="18" charset="0"/>
                              </a:rPr>
                            </m:ctrlPr>
                          </m:radPr>
                          <m:deg/>
                          <m:e>
                            <m:r>
                              <a:rPr lang="en-US" sz="1200" b="0" i="1" smtClean="0">
                                <a:latin typeface="Cambria Math" panose="02040503050406030204" pitchFamily="18" charset="0"/>
                              </a:rPr>
                              <m:t>𝑚</m:t>
                            </m:r>
                          </m:e>
                        </m:rad>
                      </m:den>
                    </m:f>
                  </m:oMath>
                </a14:m>
                <a:r>
                  <a:rPr lang="en-US" sz="1200" dirty="0" smtClean="0"/>
                  <a:t>  </a:t>
                </a:r>
                <a:r>
                  <a:rPr lang="en-US" sz="1400" dirty="0"/>
                  <a:t>(there is a link with crystalline structure, but X-rays                                        show  </a:t>
                </a:r>
                <a:r>
                  <a:rPr lang="en-US" sz="1400" dirty="0" smtClean="0"/>
                  <a:t>crystalline lattice is not affected) </a:t>
                </a:r>
              </a:p>
              <a:p>
                <a:pPr lvl="1"/>
                <a:r>
                  <a:rPr lang="en-US" dirty="0" smtClean="0">
                    <a:solidFill>
                      <a:schemeClr val="tx1"/>
                    </a:solidFill>
                  </a:rPr>
                  <a:t>e- : long range order :</a:t>
                </a:r>
                <a:endParaRPr lang="en-US" dirty="0">
                  <a:solidFill>
                    <a:schemeClr val="tx1"/>
                  </a:solidFill>
                </a:endParaRPr>
              </a:p>
              <a:p>
                <a:pPr lvl="3"/>
                <a:r>
                  <a:rPr lang="en-US" sz="1400" dirty="0" smtClean="0"/>
                  <a:t>Abrupt transition @ Tc : many e- concerned</a:t>
                </a:r>
              </a:p>
              <a:p>
                <a:pPr lvl="3"/>
                <a:r>
                  <a:rPr lang="en-US" sz="1400" dirty="0" smtClean="0"/>
                  <a:t>(Proximity </a:t>
                </a:r>
                <a:r>
                  <a:rPr lang="en-US" sz="1400" dirty="0" smtClean="0"/>
                  <a:t>effect (within </a:t>
                </a:r>
                <a:r>
                  <a:rPr lang="en-US" sz="1400" dirty="0" smtClean="0">
                    <a:latin typeface="Symbol" panose="05050102010706020507" pitchFamily="18" charset="2"/>
                  </a:rPr>
                  <a:t>x</a:t>
                </a:r>
                <a:r>
                  <a:rPr lang="en-US" sz="1400" dirty="0" smtClean="0"/>
                  <a:t> @ NC-SC interface</a:t>
                </a:r>
                <a:r>
                  <a:rPr lang="en-US" sz="1400" dirty="0" smtClean="0"/>
                  <a:t>))</a:t>
                </a:r>
                <a:endParaRPr lang="en-US" dirty="0" smtClean="0"/>
              </a:p>
              <a:p>
                <a:pPr lvl="1"/>
                <a:r>
                  <a:rPr lang="en-US" dirty="0" smtClean="0">
                    <a:solidFill>
                      <a:schemeClr val="tx1"/>
                    </a:solidFill>
                  </a:rPr>
                  <a:t>No change in visible light </a:t>
                </a:r>
                <a:r>
                  <a:rPr lang="en-US" dirty="0" err="1" smtClean="0">
                    <a:solidFill>
                      <a:schemeClr val="tx1"/>
                    </a:solidFill>
                  </a:rPr>
                  <a:t>absorp</a:t>
                </a:r>
                <a:r>
                  <a:rPr lang="en-US" baseline="30000" dirty="0" err="1" smtClean="0">
                    <a:solidFill>
                      <a:schemeClr val="tx1"/>
                    </a:solidFill>
                  </a:rPr>
                  <a:t>n</a:t>
                </a:r>
                <a:r>
                  <a:rPr lang="en-US" dirty="0" smtClean="0">
                    <a:solidFill>
                      <a:schemeClr val="tx1"/>
                    </a:solidFill>
                  </a:rPr>
                  <a:t> (related to </a:t>
                </a:r>
                <a:r>
                  <a:rPr lang="en-US" dirty="0" err="1" smtClean="0">
                    <a:solidFill>
                      <a:schemeClr val="tx1"/>
                    </a:solidFill>
                    <a:latin typeface="Symbol" panose="05050102010706020507" pitchFamily="18" charset="2"/>
                  </a:rPr>
                  <a:t>r</a:t>
                </a:r>
                <a:r>
                  <a:rPr lang="en-US" baseline="-25000" dirty="0" err="1" smtClean="0">
                    <a:solidFill>
                      <a:schemeClr val="tx1"/>
                    </a:solidFill>
                  </a:rPr>
                  <a:t>n</a:t>
                </a:r>
                <a:r>
                  <a:rPr lang="en-US" dirty="0" smtClean="0">
                    <a:solidFill>
                      <a:schemeClr val="tx1"/>
                    </a:solidFill>
                  </a:rPr>
                  <a:t>) </a:t>
                </a:r>
              </a:p>
              <a:p>
                <a:pPr lvl="3"/>
                <a:r>
                  <a:rPr lang="en-US" sz="1400" dirty="0" smtClean="0"/>
                  <a:t>But absorption band @ ~10</a:t>
                </a:r>
                <a:r>
                  <a:rPr lang="en-US" sz="1400" baseline="30000" dirty="0" smtClean="0"/>
                  <a:t>11</a:t>
                </a:r>
                <a:r>
                  <a:rPr lang="en-US" sz="1400" dirty="0" smtClean="0"/>
                  <a:t> </a:t>
                </a:r>
                <a:r>
                  <a:rPr lang="en-US" sz="1400" dirty="0"/>
                  <a:t>-</a:t>
                </a:r>
                <a:r>
                  <a:rPr lang="en-US" sz="1400" dirty="0" smtClean="0"/>
                  <a:t>10</a:t>
                </a:r>
                <a:r>
                  <a:rPr lang="en-US" sz="1400" baseline="30000" dirty="0" smtClean="0"/>
                  <a:t>12</a:t>
                </a:r>
                <a:r>
                  <a:rPr lang="en-US" sz="1400" dirty="0" smtClean="0"/>
                  <a:t> </a:t>
                </a:r>
                <a:r>
                  <a:rPr lang="en-US" sz="1400" dirty="0"/>
                  <a:t>Hz (~ 10</a:t>
                </a:r>
                <a:r>
                  <a:rPr lang="en-US" sz="1400" baseline="30000" dirty="0"/>
                  <a:t>-3</a:t>
                </a:r>
                <a:r>
                  <a:rPr lang="en-US" sz="1400" dirty="0"/>
                  <a:t> -10</a:t>
                </a:r>
                <a:r>
                  <a:rPr lang="en-US" sz="1400" baseline="30000" dirty="0"/>
                  <a:t>-4</a:t>
                </a:r>
                <a:r>
                  <a:rPr lang="en-US" sz="1400" dirty="0"/>
                  <a:t> </a:t>
                </a:r>
                <a:r>
                  <a:rPr lang="en-US" sz="1400" dirty="0" smtClean="0"/>
                  <a:t>eV~ some  </a:t>
                </a:r>
                <a:r>
                  <a:rPr lang="en-US" sz="1400" dirty="0"/>
                  <a:t>K~ T</a:t>
                </a:r>
                <a:r>
                  <a:rPr lang="en-US" sz="1400" baseline="-25000" dirty="0"/>
                  <a:t>C</a:t>
                </a:r>
                <a:r>
                  <a:rPr lang="en-US" sz="1400" dirty="0" smtClean="0"/>
                  <a:t>)    </a:t>
                </a:r>
                <a:r>
                  <a:rPr lang="en-US" sz="1400" dirty="0"/>
                  <a:t>=&gt; </a:t>
                </a:r>
                <a:r>
                  <a:rPr lang="en-US" sz="1400" dirty="0" smtClean="0"/>
                  <a:t>SC gap, bounding energy related to Tc</a:t>
                </a:r>
                <a:endParaRPr lang="en-US" sz="1400" dirty="0">
                  <a:solidFill>
                    <a:schemeClr val="tx1"/>
                  </a:solidFill>
                </a:endParaRPr>
              </a:p>
              <a:p>
                <a:pPr lvl="1"/>
                <a:r>
                  <a:rPr lang="en-US" dirty="0" smtClean="0">
                    <a:solidFill>
                      <a:schemeClr val="tx1"/>
                    </a:solidFill>
                  </a:rPr>
                  <a:t>Thermal conductivity ↓</a:t>
                </a:r>
                <a:endParaRPr lang="en-US" dirty="0">
                  <a:solidFill>
                    <a:schemeClr val="tx1"/>
                  </a:solidFill>
                </a:endParaRPr>
              </a:p>
              <a:p>
                <a:pPr lvl="3"/>
                <a:r>
                  <a:rPr lang="en-US" sz="1400" dirty="0" smtClean="0"/>
                  <a:t>Some of the e- that were involved in thermal conductivity are</a:t>
                </a:r>
                <a:r>
                  <a:rPr lang="en-US" sz="1400" dirty="0"/>
                  <a:t>	 </a:t>
                </a:r>
                <a:r>
                  <a:rPr lang="en-US" sz="1400" dirty="0" smtClean="0"/>
                  <a:t> now in the form of Cooper pairs</a:t>
                </a:r>
              </a:p>
              <a:p>
                <a:pPr lvl="1"/>
                <a:r>
                  <a:rPr lang="en-US" dirty="0" smtClean="0">
                    <a:solidFill>
                      <a:schemeClr val="tx1"/>
                    </a:solidFill>
                  </a:rPr>
                  <a:t>Mechanical state influence</a:t>
                </a:r>
                <a:endParaRPr lang="en-US" dirty="0">
                  <a:solidFill>
                    <a:schemeClr val="tx1"/>
                  </a:solidFill>
                </a:endParaRPr>
              </a:p>
              <a:p>
                <a:pPr lvl="3"/>
                <a:r>
                  <a:rPr lang="en-US" sz="1400" dirty="0" smtClean="0"/>
                  <a:t>Isostatic pressure can play on  Tc (</a:t>
                </a:r>
                <a:r>
                  <a:rPr lang="en-US" sz="1400" dirty="0" err="1" smtClean="0"/>
                  <a:t>e,g</a:t>
                </a:r>
                <a:r>
                  <a:rPr lang="en-US" sz="1400" dirty="0"/>
                  <a:t>, organic </a:t>
                </a:r>
                <a:r>
                  <a:rPr lang="en-US" sz="1400" dirty="0" smtClean="0"/>
                  <a:t>SC, RT SC) </a:t>
                </a:r>
              </a:p>
              <a:p>
                <a:pPr lvl="3"/>
                <a:r>
                  <a:rPr lang="en-US" sz="1400" dirty="0" smtClean="0"/>
                  <a:t>Deformation, residual stress: plays on </a:t>
                </a:r>
                <a:r>
                  <a:rPr lang="en-US" sz="1400" dirty="0" err="1" smtClean="0"/>
                  <a:t>m.f.p</a:t>
                </a:r>
                <a:r>
                  <a:rPr lang="en-US" sz="1400" dirty="0" smtClean="0"/>
                  <a:t>..  </a:t>
                </a:r>
                <a:r>
                  <a:rPr lang="en-US" sz="2400" dirty="0">
                    <a:latin typeface="Freestyle Script" panose="030804020302050B0404" pitchFamily="66" charset="0"/>
                  </a:rPr>
                  <a:t>l  </a:t>
                </a:r>
                <a:r>
                  <a:rPr lang="en-US" sz="1100" dirty="0"/>
                  <a:t>(</a:t>
                </a:r>
                <a:r>
                  <a:rPr lang="en-US" dirty="0">
                    <a:latin typeface="Freestyle Script" panose="030804020302050B0404" pitchFamily="66" charset="0"/>
                  </a:rPr>
                  <a:t>l</a:t>
                </a:r>
                <a:r>
                  <a:rPr lang="en-US" sz="1100" dirty="0">
                    <a:latin typeface="Freestyle Script" panose="030804020302050B0404" pitchFamily="66" charset="0"/>
                  </a:rPr>
                  <a:t>  </a:t>
                </a:r>
                <a:r>
                  <a:rPr lang="en-US" sz="1100" dirty="0" smtClean="0"/>
                  <a:t>huge role on SC properties)</a:t>
                </a:r>
                <a:endParaRPr lang="en-US" sz="1100" dirty="0"/>
              </a:p>
              <a:p>
                <a:pPr lvl="1"/>
                <a:r>
                  <a:rPr lang="en-US" dirty="0" smtClean="0">
                    <a:solidFill>
                      <a:schemeClr val="tx1"/>
                    </a:solidFill>
                  </a:rPr>
                  <a:t>No thermoelectric effects in type I SC</a:t>
                </a:r>
                <a:endParaRPr lang="en-US" dirty="0">
                  <a:solidFill>
                    <a:schemeClr val="tx1"/>
                  </a:solidFill>
                </a:endParaRPr>
              </a:p>
              <a:p>
                <a:pPr lvl="3"/>
                <a:r>
                  <a:rPr lang="en-US" sz="1400" dirty="0" smtClean="0"/>
                  <a:t>Because Cooper pairs do not transport entropy (but Vx do !)</a:t>
                </a:r>
                <a:endParaRPr lang="en-US" dirty="0">
                  <a:solidFill>
                    <a:schemeClr val="tx1"/>
                  </a:solidFill>
                </a:endParaRPr>
              </a:p>
            </p:txBody>
          </p:sp>
        </mc:Choice>
        <mc:Fallback>
          <p:sp>
            <p:nvSpPr>
              <p:cNvPr id="12" name="Espace réservé du contenu 11"/>
              <p:cNvSpPr>
                <a:spLocks noGrp="1" noRot="1" noChangeAspect="1" noMove="1" noResize="1" noEditPoints="1" noAdjustHandles="1" noChangeArrowheads="1" noChangeShapeType="1" noTextEdit="1"/>
              </p:cNvSpPr>
              <p:nvPr>
                <p:ph idx="1"/>
              </p:nvPr>
            </p:nvSpPr>
            <p:spPr>
              <a:xfrm>
                <a:off x="323528" y="1063690"/>
                <a:ext cx="6768752" cy="4968552"/>
              </a:xfrm>
              <a:blipFill>
                <a:blip r:embed="rId5"/>
                <a:stretch>
                  <a:fillRect t="-1593" r="-16036" b="-13235"/>
                </a:stretch>
              </a:blipFill>
            </p:spPr>
            <p:txBody>
              <a:bodyPr/>
              <a:lstStyle/>
              <a:p>
                <a:r>
                  <a:rPr lang="en-US">
                    <a:noFill/>
                  </a:rPr>
                  <a:t> </a:t>
                </a:r>
              </a:p>
            </p:txBody>
          </p:sp>
        </mc:Fallback>
      </mc:AlternateContent>
      <p:sp>
        <p:nvSpPr>
          <p:cNvPr id="6" name="Espace réservé du pied de page 5"/>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7" name="Espace réservé du numéro de diapositive 6"/>
          <p:cNvSpPr>
            <a:spLocks noGrp="1"/>
          </p:cNvSpPr>
          <p:nvPr>
            <p:ph type="sldNum" sz="quarter" idx="11"/>
          </p:nvPr>
        </p:nvSpPr>
        <p:spPr/>
        <p:txBody>
          <a:bodyPr/>
          <a:lstStyle/>
          <a:p>
            <a:r>
              <a:rPr lang="fr-FR" smtClean="0"/>
              <a:t>|  PAGE </a:t>
            </a:r>
            <a:fld id="{AEFB9B6D-867A-40B8-ACB0-35CC9F272C9C}" type="slidenum">
              <a:rPr lang="fr-FR" smtClean="0"/>
              <a:pPr/>
              <a:t>21</a:t>
            </a:fld>
            <a:endParaRPr lang="fr-FR" dirty="0"/>
          </a:p>
        </p:txBody>
      </p:sp>
    </p:spTree>
    <p:extLst>
      <p:ext uri="{BB962C8B-B14F-4D97-AF65-F5344CB8AC3E}">
        <p14:creationId xmlns:p14="http://schemas.microsoft.com/office/powerpoint/2010/main" val="2299511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p:txBody>
          <a:bodyPr/>
          <a:lstStyle/>
          <a:p>
            <a:r>
              <a:rPr lang="en-US" noProof="0" dirty="0" err="1" smtClean="0"/>
              <a:t>thEories</a:t>
            </a:r>
            <a:r>
              <a:rPr lang="en-US" noProof="0" dirty="0" smtClean="0"/>
              <a:t>… (1)</a:t>
            </a:r>
            <a:endParaRPr lang="en-US" noProof="0" dirty="0"/>
          </a:p>
        </p:txBody>
      </p:sp>
      <mc:AlternateContent xmlns:mc="http://schemas.openxmlformats.org/markup-compatibility/2006" xmlns:a14="http://schemas.microsoft.com/office/drawing/2010/main">
        <mc:Choice Requires="a14">
          <p:sp>
            <p:nvSpPr>
              <p:cNvPr id="8" name="Espace réservé du contenu 11"/>
              <p:cNvSpPr>
                <a:spLocks noGrp="1"/>
              </p:cNvSpPr>
              <p:nvPr>
                <p:ph idx="1"/>
              </p:nvPr>
            </p:nvSpPr>
            <p:spPr>
              <a:xfrm>
                <a:off x="576000" y="1130895"/>
                <a:ext cx="8028448" cy="4968552"/>
              </a:xfrm>
            </p:spPr>
            <p:txBody>
              <a:bodyPr/>
              <a:lstStyle/>
              <a:p>
                <a:r>
                  <a:rPr lang="en-US" dirty="0" smtClean="0"/>
                  <a:t>Macroscopic models (most used…)</a:t>
                </a:r>
              </a:p>
              <a:p>
                <a:pPr lvl="1">
                  <a:spcBef>
                    <a:spcPts val="600"/>
                  </a:spcBef>
                </a:pPr>
                <a:r>
                  <a:rPr lang="en-US" dirty="0" smtClean="0">
                    <a:solidFill>
                      <a:schemeClr val="tx1"/>
                    </a:solidFill>
                  </a:rPr>
                  <a:t>London (1935)</a:t>
                </a:r>
              </a:p>
              <a:p>
                <a:pPr lvl="3"/>
                <a:r>
                  <a:rPr lang="en-US" sz="1400" dirty="0" smtClean="0"/>
                  <a:t>2-fluids model, inspired from superfluid Helium behavior</a:t>
                </a:r>
              </a:p>
              <a:p>
                <a:pPr lvl="3"/>
                <a:r>
                  <a:rPr lang="en-US" sz="1400" dirty="0" smtClean="0"/>
                  <a:t>Classical theory, supposes uniform </a:t>
                </a:r>
                <a:r>
                  <a:rPr lang="en-US" sz="1400" dirty="0" err="1" smtClean="0"/>
                  <a:t>n</a:t>
                </a:r>
                <a:r>
                  <a:rPr lang="en-US" sz="1400" baseline="-25000" dirty="0" err="1" smtClean="0"/>
                  <a:t>S</a:t>
                </a:r>
                <a:r>
                  <a:rPr lang="en-US" sz="1400" baseline="-25000" dirty="0" smtClean="0"/>
                  <a:t>  </a:t>
                </a:r>
                <a:r>
                  <a:rPr lang="fr-FR" sz="1200" i="1" dirty="0" smtClean="0">
                    <a:solidFill>
                      <a:srgbClr val="0070C0"/>
                    </a:solidFill>
                  </a:rPr>
                  <a:t>(not </a:t>
                </a:r>
                <a:r>
                  <a:rPr lang="fr-FR" sz="1200" i="1" dirty="0" err="1" smtClean="0">
                    <a:solidFill>
                      <a:srgbClr val="0070C0"/>
                    </a:solidFill>
                  </a:rPr>
                  <a:t>always</a:t>
                </a:r>
                <a:r>
                  <a:rPr lang="fr-FR" sz="1200" i="1" dirty="0" smtClean="0">
                    <a:solidFill>
                      <a:srgbClr val="0070C0"/>
                    </a:solidFill>
                  </a:rPr>
                  <a:t> </a:t>
                </a:r>
                <a:r>
                  <a:rPr lang="fr-FR" sz="1200" i="1" dirty="0" err="1" smtClean="0">
                    <a:solidFill>
                      <a:srgbClr val="0070C0"/>
                    </a:solidFill>
                  </a:rPr>
                  <a:t>true</a:t>
                </a:r>
                <a:r>
                  <a:rPr lang="fr-FR" sz="1200" i="1" dirty="0" smtClean="0">
                    <a:solidFill>
                      <a:srgbClr val="0070C0"/>
                    </a:solidFill>
                  </a:rPr>
                  <a:t>)</a:t>
                </a:r>
              </a:p>
              <a:p>
                <a:pPr lvl="3"/>
                <a:r>
                  <a:rPr lang="en-US" sz="1400" dirty="0" smtClean="0">
                    <a:sym typeface="Symbol" panose="05050102010706020507" pitchFamily="18" charset="2"/>
                  </a:rPr>
                  <a:t>Does not work well for thin films</a:t>
                </a:r>
                <a:endParaRPr lang="en-US" sz="1400" dirty="0" smtClean="0"/>
              </a:p>
              <a:p>
                <a:pPr lvl="3"/>
                <a:r>
                  <a:rPr lang="en-US" sz="1400" dirty="0" smtClean="0"/>
                  <a:t>Valid </a:t>
                </a:r>
                <a:r>
                  <a:rPr lang="en-US" sz="1400" dirty="0" smtClean="0">
                    <a:sym typeface="Symbol" panose="05050102010706020507" pitchFamily="18" charset="2"/>
                  </a:rPr>
                  <a:t> T, but low B (at high B: non linear behavior)</a:t>
                </a:r>
              </a:p>
              <a:p>
                <a:pPr lvl="3"/>
                <a:r>
                  <a:rPr lang="en-US" sz="1400" dirty="0" smtClean="0">
                    <a:sym typeface="Symbol" panose="05050102010706020507" pitchFamily="18" charset="2"/>
                  </a:rPr>
                  <a:t>Explains Meissner state and predicts</a:t>
                </a:r>
                <a:r>
                  <a:rPr lang="en-US" sz="1400" dirty="0" smtClean="0">
                    <a:latin typeface="Symbol" panose="05050102010706020507" pitchFamily="18" charset="2"/>
                    <a:sym typeface="Symbol" panose="05050102010706020507" pitchFamily="18" charset="2"/>
                  </a:rPr>
                  <a:t> l </a:t>
                </a:r>
                <a:r>
                  <a:rPr lang="en-US" sz="1400" dirty="0" smtClean="0">
                    <a:sym typeface="Symbol" panose="05050102010706020507" pitchFamily="18" charset="2"/>
                  </a:rPr>
                  <a:t>(within a factor 2)</a:t>
                </a:r>
              </a:p>
              <a:p>
                <a:pPr lvl="1">
                  <a:lnSpc>
                    <a:spcPct val="200000"/>
                  </a:lnSpc>
                </a:pPr>
                <a:endParaRPr lang="en-US" dirty="0">
                  <a:solidFill>
                    <a:schemeClr val="tx1"/>
                  </a:solidFill>
                </a:endParaRPr>
              </a:p>
              <a:p>
                <a:pPr lvl="1">
                  <a:lnSpc>
                    <a:spcPct val="200000"/>
                  </a:lnSpc>
                </a:pPr>
                <a:r>
                  <a:rPr lang="en-US" dirty="0" err="1" smtClean="0">
                    <a:solidFill>
                      <a:schemeClr val="tx1"/>
                    </a:solidFill>
                  </a:rPr>
                  <a:t>Ginzburg</a:t>
                </a:r>
                <a:r>
                  <a:rPr lang="en-US" dirty="0" smtClean="0">
                    <a:solidFill>
                      <a:schemeClr val="tx1"/>
                    </a:solidFill>
                  </a:rPr>
                  <a:t> Landau (1950)</a:t>
                </a:r>
              </a:p>
              <a:p>
                <a:pPr lvl="3"/>
                <a:r>
                  <a:rPr lang="en-US" sz="1400" dirty="0" smtClean="0"/>
                  <a:t>Introduces quantum aspects : 1! Wave function, order parameter </a:t>
                </a:r>
                <a:r>
                  <a:rPr lang="en-US" sz="1400" dirty="0" smtClean="0">
                    <a:latin typeface="Symbol" panose="05050102010706020507" pitchFamily="18" charset="2"/>
                  </a:rPr>
                  <a:t>y</a:t>
                </a:r>
                <a:r>
                  <a:rPr lang="en-US" sz="1400" dirty="0" smtClean="0"/>
                  <a:t>, coherence length </a:t>
                </a:r>
                <a:r>
                  <a:rPr lang="en-US" sz="1400" dirty="0" smtClean="0">
                    <a:latin typeface="Symbol" panose="05050102010706020507" pitchFamily="18" charset="2"/>
                  </a:rPr>
                  <a:t>x</a:t>
                </a:r>
              </a:p>
              <a:p>
                <a:pPr lvl="3"/>
                <a:r>
                  <a:rPr lang="en-US" sz="1400" dirty="0" smtClean="0"/>
                  <a:t>Introduces non-linear behavior</a:t>
                </a:r>
              </a:p>
              <a:p>
                <a:pPr lvl="3"/>
                <a:r>
                  <a:rPr lang="en-US" sz="1400" dirty="0" smtClean="0"/>
                  <a:t>Expansion valid </a:t>
                </a:r>
                <a:r>
                  <a:rPr lang="en-US" sz="1400" dirty="0" smtClean="0">
                    <a:solidFill>
                      <a:srgbClr val="FF0000"/>
                    </a:solidFill>
                  </a:rPr>
                  <a:t>only at T~ T</a:t>
                </a:r>
                <a:r>
                  <a:rPr lang="en-US" sz="1400" baseline="-25000" dirty="0" smtClean="0">
                    <a:solidFill>
                      <a:srgbClr val="FF0000"/>
                    </a:solidFill>
                  </a:rPr>
                  <a:t>C </a:t>
                </a:r>
                <a:r>
                  <a:rPr lang="fr-FR" sz="1200" i="1" dirty="0" smtClean="0">
                    <a:solidFill>
                      <a:srgbClr val="0070C0"/>
                    </a:solidFill>
                  </a:rPr>
                  <a:t>(or if T~ 0 K , H~H</a:t>
                </a:r>
                <a:r>
                  <a:rPr lang="fr-FR" sz="1200" i="1" baseline="-25000" dirty="0" smtClean="0">
                    <a:solidFill>
                      <a:srgbClr val="0070C0"/>
                    </a:solidFill>
                  </a:rPr>
                  <a:t>C2</a:t>
                </a:r>
                <a:r>
                  <a:rPr lang="fr-FR" sz="1200" i="1" dirty="0" smtClean="0">
                    <a:solidFill>
                      <a:srgbClr val="0070C0"/>
                    </a:solidFill>
                  </a:rPr>
                  <a:t>)</a:t>
                </a:r>
                <a:endParaRPr lang="en-US" sz="1200" baseline="-25000" dirty="0" smtClean="0">
                  <a:solidFill>
                    <a:srgbClr val="FF0000"/>
                  </a:solidFill>
                </a:endParaRPr>
              </a:p>
              <a:p>
                <a:pPr lvl="3"/>
                <a:r>
                  <a:rPr lang="en-US" sz="1400" dirty="0" smtClean="0"/>
                  <a:t>Numerical predictions similar to London, but better prediction of thin films behavior</a:t>
                </a:r>
              </a:p>
              <a:p>
                <a:pPr lvl="3"/>
                <a:r>
                  <a:rPr lang="en-US" sz="1400" dirty="0" smtClean="0"/>
                  <a:t>GLAC (</a:t>
                </a:r>
                <a:r>
                  <a:rPr lang="en-US" sz="1400" dirty="0" err="1" smtClean="0"/>
                  <a:t>Ginzburg</a:t>
                </a:r>
                <a:r>
                  <a:rPr lang="en-US" sz="1400" dirty="0" smtClean="0"/>
                  <a:t>-Landau-</a:t>
                </a:r>
                <a:r>
                  <a:rPr lang="en-US" sz="1400" dirty="0" err="1" smtClean="0"/>
                  <a:t>Abrikosov</a:t>
                </a:r>
                <a:r>
                  <a:rPr lang="en-US" sz="1400" dirty="0" smtClean="0"/>
                  <a:t>- </a:t>
                </a:r>
                <a:r>
                  <a:rPr lang="en-US" sz="1400" dirty="0" err="1" smtClean="0"/>
                  <a:t>Gor’kov</a:t>
                </a:r>
                <a:r>
                  <a:rPr lang="en-US" sz="1400" dirty="0" smtClean="0"/>
                  <a:t>) : extension of G.L</a:t>
                </a:r>
                <a:r>
                  <a:rPr lang="en-US" sz="1400" dirty="0"/>
                  <a:t>. </a:t>
                </a:r>
                <a:r>
                  <a:rPr lang="en-US" sz="1400" dirty="0" smtClean="0"/>
                  <a:t>for </a:t>
                </a:r>
                <a:r>
                  <a:rPr lang="en-US" sz="1400" dirty="0" smtClean="0">
                    <a:latin typeface="Symbol" panose="05050102010706020507" pitchFamily="18" charset="2"/>
                  </a:rPr>
                  <a:t>k </a:t>
                </a:r>
                <a:r>
                  <a:rPr lang="en-US" sz="1400" dirty="0"/>
                  <a:t>&gt;&gt; </a:t>
                </a:r>
                <a:r>
                  <a:rPr lang="en-US" sz="1400" dirty="0" smtClean="0"/>
                  <a:t>1,2 	    (</a:t>
                </a:r>
                <a14:m>
                  <m:oMath xmlns:m="http://schemas.openxmlformats.org/officeDocument/2006/math">
                    <m:r>
                      <a:rPr lang="en-US" sz="1400">
                        <a:latin typeface="Cambria Math" panose="02040503050406030204" pitchFamily="18" charset="0"/>
                      </a:rPr>
                      <m:t>ℓ </m:t>
                    </m:r>
                  </m:oMath>
                </a14:m>
                <a:r>
                  <a:rPr lang="en-US" sz="1400" dirty="0" smtClean="0"/>
                  <a:t>very small ≡ “dirty” SC)</a:t>
                </a:r>
              </a:p>
              <a:p>
                <a:pPr marL="771525" lvl="3" indent="0">
                  <a:lnSpc>
                    <a:spcPct val="100000"/>
                  </a:lnSpc>
                  <a:buNone/>
                </a:pPr>
                <a:endParaRPr lang="en-US" sz="700" dirty="0" smtClean="0"/>
              </a:p>
            </p:txBody>
          </p:sp>
        </mc:Choice>
        <mc:Fallback xmlns="">
          <p:sp>
            <p:nvSpPr>
              <p:cNvPr id="8" name="Espace réservé du contenu 11"/>
              <p:cNvSpPr>
                <a:spLocks noGrp="1" noRot="1" noChangeAspect="1" noMove="1" noResize="1" noEditPoints="1" noAdjustHandles="1" noChangeArrowheads="1" noChangeShapeType="1" noTextEdit="1"/>
              </p:cNvSpPr>
              <p:nvPr>
                <p:ph idx="1"/>
              </p:nvPr>
            </p:nvSpPr>
            <p:spPr>
              <a:xfrm>
                <a:off x="576000" y="1130895"/>
                <a:ext cx="8028448" cy="4968552"/>
              </a:xfrm>
              <a:blipFill>
                <a:blip r:embed="rId3"/>
                <a:stretch>
                  <a:fillRect t="-1718"/>
                </a:stretch>
              </a:blipFill>
            </p:spPr>
            <p:txBody>
              <a:bodyPr/>
              <a:lstStyle/>
              <a:p>
                <a:r>
                  <a:rPr lang="en-US">
                    <a:noFill/>
                  </a:rPr>
                  <a:t> </a:t>
                </a:r>
              </a:p>
            </p:txBody>
          </p:sp>
        </mc:Fallback>
      </mc:AlternateContent>
      <p:grpSp>
        <p:nvGrpSpPr>
          <p:cNvPr id="3" name="Groupe 2"/>
          <p:cNvGrpSpPr/>
          <p:nvPr/>
        </p:nvGrpSpPr>
        <p:grpSpPr>
          <a:xfrm>
            <a:off x="6272817" y="1567930"/>
            <a:ext cx="2644714" cy="1983703"/>
            <a:chOff x="5679366" y="4584676"/>
            <a:chExt cx="2644714" cy="1983703"/>
          </a:xfrm>
        </p:grpSpPr>
        <p:sp>
          <p:nvSpPr>
            <p:cNvPr id="22" name="Rectangle 21"/>
            <p:cNvSpPr/>
            <p:nvPr/>
          </p:nvSpPr>
          <p:spPr>
            <a:xfrm>
              <a:off x="6066789" y="4901290"/>
              <a:ext cx="1733171" cy="1378741"/>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8" name="ZoneTexte 27"/>
            <p:cNvSpPr txBox="1"/>
            <p:nvPr/>
          </p:nvSpPr>
          <p:spPr>
            <a:xfrm>
              <a:off x="5679366" y="4584676"/>
              <a:ext cx="712054" cy="261610"/>
            </a:xfrm>
            <a:prstGeom prst="rect">
              <a:avLst/>
            </a:prstGeom>
            <a:noFill/>
          </p:spPr>
          <p:txBody>
            <a:bodyPr wrap="none" rtlCol="0">
              <a:spAutoFit/>
            </a:bodyPr>
            <a:lstStyle/>
            <a:p>
              <a:r>
                <a:rPr lang="fr-FR" sz="1100" b="1" u="none" dirty="0" smtClean="0"/>
                <a:t>-4</a:t>
              </a:r>
              <a:r>
                <a:rPr lang="fr-FR" sz="1100" b="1" u="none" dirty="0" smtClean="0">
                  <a:latin typeface="Symbol" panose="05050102010706020507" pitchFamily="18" charset="2"/>
                </a:rPr>
                <a:t>p</a:t>
              </a:r>
              <a:r>
                <a:rPr lang="fr-FR" sz="1100" b="1" u="none" dirty="0" smtClean="0"/>
                <a:t>M/H</a:t>
              </a:r>
              <a:r>
                <a:rPr lang="fr-FR" sz="1100" b="1" u="none" baseline="-25000" dirty="0" smtClean="0"/>
                <a:t>C</a:t>
              </a:r>
              <a:endParaRPr lang="fr-FR" sz="1100" b="1" u="none" baseline="-25000" dirty="0"/>
            </a:p>
          </p:txBody>
        </p:sp>
        <p:sp>
          <p:nvSpPr>
            <p:cNvPr id="29" name="ZoneTexte 28"/>
            <p:cNvSpPr txBox="1"/>
            <p:nvPr/>
          </p:nvSpPr>
          <p:spPr>
            <a:xfrm>
              <a:off x="5855051" y="6073199"/>
              <a:ext cx="263214" cy="261611"/>
            </a:xfrm>
            <a:prstGeom prst="rect">
              <a:avLst/>
            </a:prstGeom>
            <a:noFill/>
          </p:spPr>
          <p:txBody>
            <a:bodyPr wrap="none" rtlCol="0">
              <a:spAutoFit/>
            </a:bodyPr>
            <a:lstStyle/>
            <a:p>
              <a:r>
                <a:rPr lang="fr-FR" sz="1100" u="none" dirty="0" smtClean="0"/>
                <a:t>0</a:t>
              </a:r>
              <a:endParaRPr lang="fr-FR" sz="1100" u="none" dirty="0"/>
            </a:p>
          </p:txBody>
        </p:sp>
        <p:sp>
          <p:nvSpPr>
            <p:cNvPr id="30" name="ZoneTexte 29"/>
            <p:cNvSpPr txBox="1"/>
            <p:nvPr/>
          </p:nvSpPr>
          <p:spPr>
            <a:xfrm>
              <a:off x="5758332" y="5576467"/>
              <a:ext cx="380232" cy="261611"/>
            </a:xfrm>
            <a:prstGeom prst="rect">
              <a:avLst/>
            </a:prstGeom>
            <a:noFill/>
          </p:spPr>
          <p:txBody>
            <a:bodyPr wrap="none" rtlCol="0">
              <a:spAutoFit/>
            </a:bodyPr>
            <a:lstStyle/>
            <a:p>
              <a:r>
                <a:rPr lang="fr-FR" sz="1100" u="none" dirty="0" smtClean="0"/>
                <a:t>0,5</a:t>
              </a:r>
              <a:endParaRPr lang="fr-FR" sz="1100" u="none" dirty="0"/>
            </a:p>
          </p:txBody>
        </p:sp>
        <p:sp>
          <p:nvSpPr>
            <p:cNvPr id="32" name="ZoneTexte 31"/>
            <p:cNvSpPr txBox="1"/>
            <p:nvPr/>
          </p:nvSpPr>
          <p:spPr>
            <a:xfrm>
              <a:off x="5867561" y="5079736"/>
              <a:ext cx="263214" cy="261611"/>
            </a:xfrm>
            <a:prstGeom prst="rect">
              <a:avLst/>
            </a:prstGeom>
            <a:noFill/>
          </p:spPr>
          <p:txBody>
            <a:bodyPr wrap="none" rtlCol="0">
              <a:spAutoFit/>
            </a:bodyPr>
            <a:lstStyle/>
            <a:p>
              <a:r>
                <a:rPr lang="fr-FR" sz="1100" u="none" dirty="0" smtClean="0"/>
                <a:t>1</a:t>
              </a:r>
              <a:endParaRPr lang="fr-FR" sz="1100" u="none" dirty="0"/>
            </a:p>
          </p:txBody>
        </p:sp>
        <p:sp>
          <p:nvSpPr>
            <p:cNvPr id="34" name="ZoneTexte 33"/>
            <p:cNvSpPr txBox="1"/>
            <p:nvPr/>
          </p:nvSpPr>
          <p:spPr>
            <a:xfrm>
              <a:off x="6071668" y="6280512"/>
              <a:ext cx="263214" cy="261611"/>
            </a:xfrm>
            <a:prstGeom prst="rect">
              <a:avLst/>
            </a:prstGeom>
            <a:noFill/>
          </p:spPr>
          <p:txBody>
            <a:bodyPr wrap="none" rtlCol="0">
              <a:spAutoFit/>
            </a:bodyPr>
            <a:lstStyle/>
            <a:p>
              <a:r>
                <a:rPr lang="fr-FR" sz="1100" u="none" dirty="0" smtClean="0"/>
                <a:t>0</a:t>
              </a:r>
              <a:endParaRPr lang="fr-FR" sz="1100" u="none" dirty="0"/>
            </a:p>
          </p:txBody>
        </p:sp>
        <p:sp>
          <p:nvSpPr>
            <p:cNvPr id="35" name="ZoneTexte 34"/>
            <p:cNvSpPr txBox="1"/>
            <p:nvPr/>
          </p:nvSpPr>
          <p:spPr>
            <a:xfrm>
              <a:off x="7083999" y="6280512"/>
              <a:ext cx="263214" cy="261611"/>
            </a:xfrm>
            <a:prstGeom prst="rect">
              <a:avLst/>
            </a:prstGeom>
            <a:noFill/>
          </p:spPr>
          <p:txBody>
            <a:bodyPr wrap="none" rtlCol="0">
              <a:spAutoFit/>
            </a:bodyPr>
            <a:lstStyle/>
            <a:p>
              <a:r>
                <a:rPr lang="fr-FR" sz="1100" u="none" dirty="0" smtClean="0"/>
                <a:t>1</a:t>
              </a:r>
              <a:endParaRPr lang="fr-FR" sz="1100" u="none" dirty="0"/>
            </a:p>
          </p:txBody>
        </p:sp>
        <p:sp>
          <p:nvSpPr>
            <p:cNvPr id="36" name="ZoneTexte 35"/>
            <p:cNvSpPr txBox="1"/>
            <p:nvPr/>
          </p:nvSpPr>
          <p:spPr>
            <a:xfrm>
              <a:off x="7051165" y="6280512"/>
              <a:ext cx="184731" cy="261611"/>
            </a:xfrm>
            <a:prstGeom prst="rect">
              <a:avLst/>
            </a:prstGeom>
            <a:noFill/>
          </p:spPr>
          <p:txBody>
            <a:bodyPr wrap="none" rtlCol="0">
              <a:spAutoFit/>
            </a:bodyPr>
            <a:lstStyle/>
            <a:p>
              <a:endParaRPr lang="fr-FR" sz="1100" u="none" dirty="0"/>
            </a:p>
          </p:txBody>
        </p:sp>
        <p:sp>
          <p:nvSpPr>
            <p:cNvPr id="40" name="ZoneTexte 39"/>
            <p:cNvSpPr txBox="1"/>
            <p:nvPr/>
          </p:nvSpPr>
          <p:spPr>
            <a:xfrm>
              <a:off x="7571951" y="6306769"/>
              <a:ext cx="752129" cy="261610"/>
            </a:xfrm>
            <a:prstGeom prst="rect">
              <a:avLst/>
            </a:prstGeom>
            <a:noFill/>
          </p:spPr>
          <p:txBody>
            <a:bodyPr wrap="none" rtlCol="0">
              <a:spAutoFit/>
            </a:bodyPr>
            <a:lstStyle/>
            <a:p>
              <a:r>
                <a:rPr lang="fr-FR" sz="1100" b="1" u="none" dirty="0" smtClean="0"/>
                <a:t>h = H/</a:t>
              </a:r>
              <a:r>
                <a:rPr lang="fr-FR" sz="1100" b="1" u="none" dirty="0" err="1" smtClean="0"/>
                <a:t>Hc</a:t>
              </a:r>
              <a:endParaRPr lang="fr-FR" sz="1100" b="1" u="none" dirty="0"/>
            </a:p>
          </p:txBody>
        </p:sp>
        <p:grpSp>
          <p:nvGrpSpPr>
            <p:cNvPr id="15" name="Groupe 14"/>
            <p:cNvGrpSpPr/>
            <p:nvPr/>
          </p:nvGrpSpPr>
          <p:grpSpPr>
            <a:xfrm>
              <a:off x="6079299" y="5184232"/>
              <a:ext cx="1111191" cy="1086054"/>
              <a:chOff x="3774614" y="4003735"/>
              <a:chExt cx="724722" cy="1440000"/>
            </a:xfrm>
          </p:grpSpPr>
          <p:cxnSp>
            <p:nvCxnSpPr>
              <p:cNvPr id="19" name="Connecteur droit 18"/>
              <p:cNvCxnSpPr/>
              <p:nvPr/>
            </p:nvCxnSpPr>
            <p:spPr>
              <a:xfrm flipH="1">
                <a:off x="3774614" y="4008651"/>
                <a:ext cx="724722" cy="142341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flipH="1">
                <a:off x="4496854" y="4003735"/>
                <a:ext cx="2482" cy="144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Forme libre 4"/>
            <p:cNvSpPr/>
            <p:nvPr/>
          </p:nvSpPr>
          <p:spPr>
            <a:xfrm>
              <a:off x="6076437" y="5341347"/>
              <a:ext cx="1120889" cy="927595"/>
            </a:xfrm>
            <a:custGeom>
              <a:avLst/>
              <a:gdLst>
                <a:gd name="connsiteX0" fmla="*/ 0 w 1828800"/>
                <a:gd name="connsiteY0" fmla="*/ 1385180 h 1385180"/>
                <a:gd name="connsiteX1" fmla="*/ 1828800 w 1828800"/>
                <a:gd name="connsiteY1" fmla="*/ 0 h 1385180"/>
                <a:gd name="connsiteX0" fmla="*/ 0 w 1828800"/>
                <a:gd name="connsiteY0" fmla="*/ 1386176 h 1386176"/>
                <a:gd name="connsiteX1" fmla="*/ 1828800 w 1828800"/>
                <a:gd name="connsiteY1" fmla="*/ 996 h 1386176"/>
                <a:gd name="connsiteX0" fmla="*/ 0 w 1982709"/>
                <a:gd name="connsiteY0" fmla="*/ 1413311 h 1413311"/>
                <a:gd name="connsiteX1" fmla="*/ 1982709 w 1982709"/>
                <a:gd name="connsiteY1" fmla="*/ 970 h 1413311"/>
                <a:gd name="connsiteX0" fmla="*/ 0 w 1982709"/>
                <a:gd name="connsiteY0" fmla="*/ 1412592 h 1412592"/>
                <a:gd name="connsiteX1" fmla="*/ 1982709 w 1982709"/>
                <a:gd name="connsiteY1" fmla="*/ 251 h 1412592"/>
                <a:gd name="connsiteX0" fmla="*/ 0 w 1982709"/>
                <a:gd name="connsiteY0" fmla="*/ 1412341 h 1412341"/>
                <a:gd name="connsiteX1" fmla="*/ 1982709 w 1982709"/>
                <a:gd name="connsiteY1" fmla="*/ 0 h 1412341"/>
                <a:gd name="connsiteX0" fmla="*/ 0 w 2002677"/>
                <a:gd name="connsiteY0" fmla="*/ 1397873 h 1397873"/>
                <a:gd name="connsiteX1" fmla="*/ 2002677 w 2002677"/>
                <a:gd name="connsiteY1" fmla="*/ 0 h 1397873"/>
              </a:gdLst>
              <a:ahLst/>
              <a:cxnLst>
                <a:cxn ang="0">
                  <a:pos x="connsiteX0" y="connsiteY0"/>
                </a:cxn>
                <a:cxn ang="0">
                  <a:pos x="connsiteX1" y="connsiteY1"/>
                </a:cxn>
              </a:cxnLst>
              <a:rect l="l" t="t" r="r" b="b"/>
              <a:pathLst>
                <a:path w="2002677" h="1397873">
                  <a:moveTo>
                    <a:pt x="0" y="1397873"/>
                  </a:moveTo>
                  <a:cubicBezTo>
                    <a:pt x="609600" y="936146"/>
                    <a:pt x="1557053" y="7937"/>
                    <a:pt x="2002677" y="0"/>
                  </a:cubicBezTo>
                </a:path>
              </a:pathLst>
            </a:custGeom>
            <a:ln>
              <a:prstDash val="dash"/>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fr-FR" sz="1200"/>
            </a:p>
          </p:txBody>
        </p:sp>
        <p:sp>
          <p:nvSpPr>
            <p:cNvPr id="23" name="Forme libre 22"/>
            <p:cNvSpPr/>
            <p:nvPr/>
          </p:nvSpPr>
          <p:spPr>
            <a:xfrm flipV="1">
              <a:off x="7157507" y="5359971"/>
              <a:ext cx="251558" cy="920060"/>
            </a:xfrm>
            <a:custGeom>
              <a:avLst/>
              <a:gdLst>
                <a:gd name="connsiteX0" fmla="*/ 0 w 1828800"/>
                <a:gd name="connsiteY0" fmla="*/ 1385180 h 1385180"/>
                <a:gd name="connsiteX1" fmla="*/ 1828800 w 1828800"/>
                <a:gd name="connsiteY1" fmla="*/ 0 h 1385180"/>
                <a:gd name="connsiteX0" fmla="*/ 0 w 1828800"/>
                <a:gd name="connsiteY0" fmla="*/ 1386176 h 1386176"/>
                <a:gd name="connsiteX1" fmla="*/ 1828800 w 1828800"/>
                <a:gd name="connsiteY1" fmla="*/ 996 h 1386176"/>
                <a:gd name="connsiteX0" fmla="*/ 0 w 1982709"/>
                <a:gd name="connsiteY0" fmla="*/ 1413311 h 1413311"/>
                <a:gd name="connsiteX1" fmla="*/ 1982709 w 1982709"/>
                <a:gd name="connsiteY1" fmla="*/ 970 h 1413311"/>
                <a:gd name="connsiteX0" fmla="*/ 0 w 1982709"/>
                <a:gd name="connsiteY0" fmla="*/ 1412592 h 1412592"/>
                <a:gd name="connsiteX1" fmla="*/ 1982709 w 1982709"/>
                <a:gd name="connsiteY1" fmla="*/ 251 h 1412592"/>
                <a:gd name="connsiteX0" fmla="*/ 0 w 1982709"/>
                <a:gd name="connsiteY0" fmla="*/ 1412341 h 1412341"/>
                <a:gd name="connsiteX1" fmla="*/ 1982709 w 1982709"/>
                <a:gd name="connsiteY1" fmla="*/ 0 h 1412341"/>
                <a:gd name="connsiteX0" fmla="*/ 0 w 2002677"/>
                <a:gd name="connsiteY0" fmla="*/ 1397873 h 1397873"/>
                <a:gd name="connsiteX1" fmla="*/ 2002677 w 2002677"/>
                <a:gd name="connsiteY1" fmla="*/ 0 h 1397873"/>
                <a:gd name="connsiteX0" fmla="*/ 0 w 2002677"/>
                <a:gd name="connsiteY0" fmla="*/ 1397873 h 1397873"/>
                <a:gd name="connsiteX1" fmla="*/ 2002677 w 2002677"/>
                <a:gd name="connsiteY1" fmla="*/ 0 h 1397873"/>
                <a:gd name="connsiteX0" fmla="*/ 0 w 2002677"/>
                <a:gd name="connsiteY0" fmla="*/ 1397873 h 1397873"/>
                <a:gd name="connsiteX1" fmla="*/ 2002677 w 2002677"/>
                <a:gd name="connsiteY1" fmla="*/ 0 h 1397873"/>
                <a:gd name="connsiteX0" fmla="*/ 0 w 2244353"/>
                <a:gd name="connsiteY0" fmla="*/ 1382687 h 1382687"/>
                <a:gd name="connsiteX1" fmla="*/ 2244353 w 2244353"/>
                <a:gd name="connsiteY1" fmla="*/ 0 h 1382687"/>
              </a:gdLst>
              <a:ahLst/>
              <a:cxnLst>
                <a:cxn ang="0">
                  <a:pos x="connsiteX0" y="connsiteY0"/>
                </a:cxn>
                <a:cxn ang="0">
                  <a:pos x="connsiteX1" y="connsiteY1"/>
                </a:cxn>
              </a:cxnLst>
              <a:rect l="l" t="t" r="r" b="b"/>
              <a:pathLst>
                <a:path w="2244353" h="1382687">
                  <a:moveTo>
                    <a:pt x="0" y="1382687"/>
                  </a:moveTo>
                  <a:cubicBezTo>
                    <a:pt x="319587" y="1186720"/>
                    <a:pt x="1363714" y="15530"/>
                    <a:pt x="2244353" y="0"/>
                  </a:cubicBezTo>
                </a:path>
              </a:pathLst>
            </a:custGeom>
            <a:ln>
              <a:prstDash val="dash"/>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fr-FR" sz="1200"/>
            </a:p>
          </p:txBody>
        </p:sp>
      </p:grpSp>
      <p:sp>
        <p:nvSpPr>
          <p:cNvPr id="7" name="ZoneTexte 6"/>
          <p:cNvSpPr txBox="1"/>
          <p:nvPr/>
        </p:nvSpPr>
        <p:spPr>
          <a:xfrm>
            <a:off x="5003161" y="3332441"/>
            <a:ext cx="2823995" cy="415498"/>
          </a:xfrm>
          <a:prstGeom prst="rect">
            <a:avLst/>
          </a:prstGeom>
          <a:noFill/>
        </p:spPr>
        <p:txBody>
          <a:bodyPr wrap="square" rtlCol="0">
            <a:spAutoFit/>
          </a:bodyPr>
          <a:lstStyle/>
          <a:p>
            <a:r>
              <a:rPr lang="fr-FR" sz="1100" i="1" u="none" dirty="0" err="1" smtClean="0"/>
              <a:t>Thin</a:t>
            </a:r>
            <a:r>
              <a:rPr lang="fr-FR" sz="1100" i="1" u="none" dirty="0" smtClean="0"/>
              <a:t> film </a:t>
            </a:r>
            <a:r>
              <a:rPr lang="fr-FR" sz="1100" i="1" u="none" dirty="0" err="1" smtClean="0"/>
              <a:t>magnetization</a:t>
            </a:r>
            <a:endParaRPr lang="fr-FR" sz="1100" i="1" u="none" dirty="0" smtClean="0"/>
          </a:p>
          <a:p>
            <a:r>
              <a:rPr lang="fr-FR" sz="1000" i="1" dirty="0" smtClean="0">
                <a:solidFill>
                  <a:srgbClr val="0070C0"/>
                </a:solidFill>
              </a:rPr>
              <a:t>(</a:t>
            </a:r>
            <a:r>
              <a:rPr lang="fr-FR" sz="1000" i="1" u="none" dirty="0" err="1" smtClean="0">
                <a:solidFill>
                  <a:srgbClr val="0070C0"/>
                </a:solidFill>
              </a:rPr>
              <a:t>also</a:t>
            </a:r>
            <a:r>
              <a:rPr lang="fr-FR" sz="1000" i="1" u="none" dirty="0" smtClean="0">
                <a:solidFill>
                  <a:srgbClr val="0070C0"/>
                </a:solidFill>
              </a:rPr>
              <a:t> </a:t>
            </a:r>
            <a:r>
              <a:rPr lang="fr-FR" sz="1000" i="1" u="none" dirty="0" err="1">
                <a:solidFill>
                  <a:srgbClr val="0070C0"/>
                </a:solidFill>
              </a:rPr>
              <a:t>exists</a:t>
            </a:r>
            <a:r>
              <a:rPr lang="fr-FR" sz="1000" i="1" u="none" dirty="0">
                <a:solidFill>
                  <a:srgbClr val="0070C0"/>
                </a:solidFill>
              </a:rPr>
              <a:t> for </a:t>
            </a:r>
            <a:r>
              <a:rPr lang="fr-FR" sz="1000" i="1" u="none" dirty="0" err="1">
                <a:solidFill>
                  <a:srgbClr val="0070C0"/>
                </a:solidFill>
              </a:rPr>
              <a:t>bulk</a:t>
            </a:r>
            <a:r>
              <a:rPr lang="fr-FR" sz="1000" i="1" u="none" dirty="0">
                <a:solidFill>
                  <a:srgbClr val="0070C0"/>
                </a:solidFill>
              </a:rPr>
              <a:t> mater. in a </a:t>
            </a:r>
            <a:r>
              <a:rPr lang="fr-FR" sz="1000" i="1" u="none" dirty="0" err="1">
                <a:solidFill>
                  <a:srgbClr val="0070C0"/>
                </a:solidFill>
              </a:rPr>
              <a:t>lesser</a:t>
            </a:r>
            <a:r>
              <a:rPr lang="fr-FR" sz="1000" i="1" u="none" dirty="0">
                <a:solidFill>
                  <a:srgbClr val="0070C0"/>
                </a:solidFill>
              </a:rPr>
              <a:t> </a:t>
            </a:r>
            <a:r>
              <a:rPr lang="fr-FR" sz="1000" i="1" u="none" dirty="0" err="1">
                <a:solidFill>
                  <a:srgbClr val="0070C0"/>
                </a:solidFill>
              </a:rPr>
              <a:t>extent</a:t>
            </a:r>
            <a:r>
              <a:rPr lang="fr-FR" sz="1000" i="1" u="none" dirty="0">
                <a:solidFill>
                  <a:srgbClr val="0070C0"/>
                </a:solidFill>
              </a:rPr>
              <a:t>)</a:t>
            </a:r>
          </a:p>
        </p:txBody>
      </p:sp>
      <p:sp>
        <p:nvSpPr>
          <p:cNvPr id="2" name="Espace réservé du pied de page 1"/>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9" name="Espace réservé du numéro de diapositive 8"/>
          <p:cNvSpPr>
            <a:spLocks noGrp="1"/>
          </p:cNvSpPr>
          <p:nvPr>
            <p:ph type="sldNum" sz="quarter" idx="11"/>
          </p:nvPr>
        </p:nvSpPr>
        <p:spPr/>
        <p:txBody>
          <a:bodyPr/>
          <a:lstStyle/>
          <a:p>
            <a:r>
              <a:rPr lang="fr-FR" smtClean="0"/>
              <a:t>|  PAGE </a:t>
            </a:r>
            <a:fld id="{AEFB9B6D-867A-40B8-ACB0-35CC9F272C9C}" type="slidenum">
              <a:rPr lang="fr-FR" smtClean="0"/>
              <a:pPr/>
              <a:t>22</a:t>
            </a:fld>
            <a:endParaRPr lang="fr-FR" dirty="0"/>
          </a:p>
        </p:txBody>
      </p:sp>
      <p:sp>
        <p:nvSpPr>
          <p:cNvPr id="6" name="Rectangle 5"/>
          <p:cNvSpPr/>
          <p:nvPr/>
        </p:nvSpPr>
        <p:spPr>
          <a:xfrm>
            <a:off x="4446015" y="5483739"/>
            <a:ext cx="4572000" cy="957955"/>
          </a:xfrm>
          <a:prstGeom prst="rect">
            <a:avLst/>
          </a:prstGeom>
        </p:spPr>
        <p:txBody>
          <a:bodyPr>
            <a:spAutoFit/>
          </a:bodyPr>
          <a:lstStyle/>
          <a:p>
            <a:pPr marL="123825" lvl="2" fontAlgn="auto">
              <a:lnSpc>
                <a:spcPct val="125000"/>
              </a:lnSpc>
              <a:spcBef>
                <a:spcPts val="0"/>
              </a:spcBef>
              <a:spcAft>
                <a:spcPts val="0"/>
              </a:spcAft>
              <a:buSzPct val="36000"/>
            </a:pPr>
            <a:r>
              <a:rPr lang="en-US" sz="1200" i="1" u="none" dirty="0">
                <a:solidFill>
                  <a:srgbClr val="666666"/>
                </a:solidFill>
                <a:latin typeface="Arial"/>
                <a:cs typeface="+mn-cs"/>
              </a:rPr>
              <a:t>Notes:</a:t>
            </a:r>
          </a:p>
          <a:p>
            <a:pPr marL="273050" lvl="4" eaLnBrk="0" hangingPunct="0">
              <a:lnSpc>
                <a:spcPct val="125000"/>
              </a:lnSpc>
              <a:buClr>
                <a:srgbClr val="666666"/>
              </a:buClr>
            </a:pPr>
            <a:r>
              <a:rPr lang="en-US" sz="1100" i="1" u="none" dirty="0">
                <a:solidFill>
                  <a:prstClr val="black">
                    <a:lumMod val="65000"/>
                    <a:lumOff val="35000"/>
                  </a:prstClr>
                </a:solidFill>
                <a:latin typeface="Arial"/>
                <a:cs typeface="+mn-cs"/>
              </a:rPr>
              <a:t>Both model apply to low J (J&lt;&lt;J</a:t>
            </a:r>
            <a:r>
              <a:rPr lang="en-US" sz="1100" i="1" u="none" baseline="-25000" dirty="0">
                <a:solidFill>
                  <a:prstClr val="black">
                    <a:lumMod val="65000"/>
                    <a:lumOff val="35000"/>
                  </a:prstClr>
                </a:solidFill>
                <a:latin typeface="Arial"/>
                <a:cs typeface="+mn-cs"/>
              </a:rPr>
              <a:t>D</a:t>
            </a:r>
            <a:r>
              <a:rPr lang="en-US" sz="1100" i="1" u="none" dirty="0">
                <a:solidFill>
                  <a:prstClr val="black">
                    <a:lumMod val="65000"/>
                    <a:lumOff val="35000"/>
                  </a:prstClr>
                </a:solidFill>
                <a:latin typeface="Arial"/>
                <a:cs typeface="+mn-cs"/>
              </a:rPr>
              <a:t>)</a:t>
            </a:r>
          </a:p>
          <a:p>
            <a:pPr marL="273050" lvl="4" eaLnBrk="0" hangingPunct="0">
              <a:lnSpc>
                <a:spcPct val="125000"/>
              </a:lnSpc>
              <a:buClr>
                <a:srgbClr val="666666"/>
              </a:buClr>
            </a:pPr>
            <a:r>
              <a:rPr lang="en-US" sz="1100" i="1" u="none" dirty="0">
                <a:solidFill>
                  <a:prstClr val="black">
                    <a:lumMod val="65000"/>
                    <a:lumOff val="35000"/>
                  </a:prstClr>
                </a:solidFill>
                <a:latin typeface="Arial"/>
                <a:cs typeface="+mn-cs"/>
              </a:rPr>
              <a:t>Rather apply to types II (for types I : </a:t>
            </a:r>
            <a:r>
              <a:rPr lang="en-US" sz="1100" i="1" u="none" dirty="0" err="1">
                <a:solidFill>
                  <a:prstClr val="black">
                    <a:lumMod val="65000"/>
                    <a:lumOff val="35000"/>
                  </a:prstClr>
                </a:solidFill>
                <a:latin typeface="Arial"/>
                <a:cs typeface="+mn-cs"/>
              </a:rPr>
              <a:t>Pippard</a:t>
            </a:r>
            <a:r>
              <a:rPr lang="en-US" sz="1100" i="1" u="none" dirty="0">
                <a:solidFill>
                  <a:prstClr val="black">
                    <a:lumMod val="65000"/>
                    <a:lumOff val="35000"/>
                  </a:prstClr>
                </a:solidFill>
                <a:latin typeface="Arial"/>
                <a:cs typeface="+mn-cs"/>
              </a:rPr>
              <a:t>)</a:t>
            </a:r>
          </a:p>
          <a:p>
            <a:pPr marL="273050" lvl="4" eaLnBrk="0" hangingPunct="0">
              <a:lnSpc>
                <a:spcPct val="125000"/>
              </a:lnSpc>
              <a:buClr>
                <a:srgbClr val="666666"/>
              </a:buClr>
            </a:pPr>
            <a:r>
              <a:rPr lang="en-US" sz="1100" i="1" u="none" dirty="0">
                <a:solidFill>
                  <a:prstClr val="black">
                    <a:lumMod val="65000"/>
                    <a:lumOff val="35000"/>
                  </a:prstClr>
                </a:solidFill>
                <a:latin typeface="Arial"/>
                <a:cs typeface="+mn-cs"/>
              </a:rPr>
              <a:t>GLAC also works at low T</a:t>
            </a:r>
          </a:p>
        </p:txBody>
      </p:sp>
    </p:spTree>
    <p:extLst>
      <p:ext uri="{BB962C8B-B14F-4D97-AF65-F5344CB8AC3E}">
        <p14:creationId xmlns:p14="http://schemas.microsoft.com/office/powerpoint/2010/main" val="587223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p:txBody>
          <a:bodyPr/>
          <a:lstStyle/>
          <a:p>
            <a:r>
              <a:rPr lang="en-US" noProof="0" dirty="0" smtClean="0"/>
              <a:t>theories… (2)</a:t>
            </a:r>
            <a:endParaRPr lang="en-US" noProof="0" dirty="0"/>
          </a:p>
        </p:txBody>
      </p:sp>
      <p:sp>
        <p:nvSpPr>
          <p:cNvPr id="8" name="Espace réservé du contenu 11"/>
          <p:cNvSpPr>
            <a:spLocks noGrp="1"/>
          </p:cNvSpPr>
          <p:nvPr>
            <p:ph idx="1"/>
          </p:nvPr>
        </p:nvSpPr>
        <p:spPr>
          <a:xfrm>
            <a:off x="575941" y="1190073"/>
            <a:ext cx="7812424" cy="5328592"/>
          </a:xfrm>
        </p:spPr>
        <p:txBody>
          <a:bodyPr/>
          <a:lstStyle/>
          <a:p>
            <a:r>
              <a:rPr lang="en-US" sz="2000" dirty="0" smtClean="0"/>
              <a:t>Most complete…</a:t>
            </a:r>
          </a:p>
          <a:p>
            <a:pPr lvl="1"/>
            <a:r>
              <a:rPr lang="en-US" sz="1400" dirty="0" smtClean="0">
                <a:solidFill>
                  <a:schemeClr val="tx1"/>
                </a:solidFill>
              </a:rPr>
              <a:t>BCS (Bardeen-Schrieffer-Cooper) : (1957)</a:t>
            </a:r>
          </a:p>
          <a:p>
            <a:pPr lvl="3"/>
            <a:r>
              <a:rPr lang="en-US" sz="1200" dirty="0" smtClean="0"/>
              <a:t>Local, quantum theory</a:t>
            </a:r>
          </a:p>
          <a:p>
            <a:pPr lvl="3"/>
            <a:r>
              <a:rPr lang="en-US" sz="1200" dirty="0" smtClean="0"/>
              <a:t>In general not used for engineering predictions (too complex),</a:t>
            </a:r>
          </a:p>
          <a:p>
            <a:pPr lvl="3"/>
            <a:r>
              <a:rPr lang="en-US" sz="1200" dirty="0" smtClean="0"/>
              <a:t>Cooper pairs = electrons with opposed moments p and spins (at t)</a:t>
            </a:r>
          </a:p>
          <a:p>
            <a:pPr lvl="3"/>
            <a:r>
              <a:rPr lang="en-US" sz="1200" dirty="0" smtClean="0"/>
              <a:t>1 ! Wave function for all SC e-, correlated system, many exchanges between pairs</a:t>
            </a:r>
          </a:p>
          <a:p>
            <a:pPr lvl="3"/>
            <a:r>
              <a:rPr lang="en-US" sz="1200" dirty="0" smtClean="0"/>
              <a:t>Works for low coupling factor (type II)</a:t>
            </a:r>
          </a:p>
          <a:p>
            <a:pPr lvl="3"/>
            <a:r>
              <a:rPr lang="en-US" sz="1200" dirty="0" smtClean="0"/>
              <a:t>Allows to explain the main aspects of SC (gap, T</a:t>
            </a:r>
            <a:r>
              <a:rPr lang="en-US" sz="1200" baseline="-25000" dirty="0" smtClean="0"/>
              <a:t>C</a:t>
            </a:r>
            <a:r>
              <a:rPr lang="en-US" sz="1200" dirty="0" smtClean="0"/>
              <a:t>, ….)</a:t>
            </a:r>
          </a:p>
          <a:p>
            <a:pPr lvl="0">
              <a:spcBef>
                <a:spcPts val="900"/>
              </a:spcBef>
              <a:spcAft>
                <a:spcPts val="300"/>
              </a:spcAft>
            </a:pPr>
            <a:r>
              <a:rPr lang="en-US" sz="2000" dirty="0" smtClean="0">
                <a:solidFill>
                  <a:srgbClr val="DC0528"/>
                </a:solidFill>
              </a:rPr>
              <a:t>Other refinements</a:t>
            </a:r>
          </a:p>
          <a:p>
            <a:pPr lvl="1"/>
            <a:r>
              <a:rPr lang="en-US" sz="1400" dirty="0" err="1" smtClean="0">
                <a:solidFill>
                  <a:schemeClr val="tx1"/>
                </a:solidFill>
              </a:rPr>
              <a:t>Eliashberg</a:t>
            </a:r>
            <a:endParaRPr lang="en-US" sz="1400" dirty="0" smtClean="0">
              <a:solidFill>
                <a:schemeClr val="tx1"/>
              </a:solidFill>
            </a:endParaRPr>
          </a:p>
          <a:p>
            <a:pPr lvl="3"/>
            <a:r>
              <a:rPr lang="en-US" sz="1200" dirty="0" smtClean="0"/>
              <a:t>Valid </a:t>
            </a:r>
            <a:r>
              <a:rPr lang="en-US" sz="1200" dirty="0" smtClean="0">
                <a:sym typeface="Symbol" panose="05050102010706020507" pitchFamily="18" charset="2"/>
              </a:rPr>
              <a:t> T , complex calculation</a:t>
            </a:r>
          </a:p>
          <a:p>
            <a:pPr lvl="3"/>
            <a:r>
              <a:rPr lang="en-US" sz="1200" dirty="0" smtClean="0"/>
              <a:t>High coupling factor (applies to Nb, although type II ?)</a:t>
            </a:r>
          </a:p>
          <a:p>
            <a:pPr lvl="1"/>
            <a:r>
              <a:rPr lang="en-US" sz="1400" dirty="0" err="1" smtClean="0">
                <a:solidFill>
                  <a:schemeClr val="tx1"/>
                </a:solidFill>
              </a:rPr>
              <a:t>Eilenberg</a:t>
            </a:r>
            <a:endParaRPr lang="en-US" sz="1400" dirty="0" smtClean="0">
              <a:solidFill>
                <a:schemeClr val="tx1"/>
              </a:solidFill>
            </a:endParaRPr>
          </a:p>
          <a:p>
            <a:pPr lvl="3"/>
            <a:r>
              <a:rPr lang="en-US" sz="1200" dirty="0" smtClean="0"/>
              <a:t>Semi-classical theory, still not valid </a:t>
            </a:r>
            <a:r>
              <a:rPr lang="en-US" sz="1200" dirty="0" smtClean="0">
                <a:sym typeface="Symbol" panose="05050102010706020507" pitchFamily="18" charset="2"/>
              </a:rPr>
              <a:t>at lower T</a:t>
            </a:r>
            <a:endParaRPr lang="en-US" sz="1200" dirty="0" smtClean="0"/>
          </a:p>
          <a:p>
            <a:pPr lvl="3"/>
            <a:r>
              <a:rPr lang="en-US" sz="1200" dirty="0" smtClean="0">
                <a:solidFill>
                  <a:schemeClr val="tx1"/>
                </a:solidFill>
              </a:rPr>
              <a:t> </a:t>
            </a:r>
            <a:r>
              <a:rPr lang="en-US" sz="1200" dirty="0" smtClean="0"/>
              <a:t>“clean “ type II : takes into account some inhomogeneity </a:t>
            </a:r>
            <a:endParaRPr lang="en-US" sz="1200" dirty="0" smtClean="0">
              <a:solidFill>
                <a:schemeClr val="tx1"/>
              </a:solidFill>
            </a:endParaRPr>
          </a:p>
          <a:p>
            <a:pPr lvl="1"/>
            <a:r>
              <a:rPr lang="en-US" sz="1400" dirty="0" smtClean="0">
                <a:solidFill>
                  <a:schemeClr val="tx1"/>
                </a:solidFill>
              </a:rPr>
              <a:t>RF :</a:t>
            </a:r>
          </a:p>
          <a:p>
            <a:pPr lvl="3"/>
            <a:r>
              <a:rPr lang="en-US" sz="1200" dirty="0" smtClean="0"/>
              <a:t>Response to EM wave: </a:t>
            </a:r>
            <a:r>
              <a:rPr lang="en-US" sz="1200" dirty="0" err="1" smtClean="0"/>
              <a:t>Mattis</a:t>
            </a:r>
            <a:r>
              <a:rPr lang="en-US" sz="1200" dirty="0" smtClean="0"/>
              <a:t>-Bardeen @ weak field</a:t>
            </a:r>
          </a:p>
          <a:p>
            <a:pPr lvl="3"/>
            <a:r>
              <a:rPr lang="en-US" sz="1200" dirty="0" smtClean="0"/>
              <a:t>High current density (J~J</a:t>
            </a:r>
            <a:r>
              <a:rPr lang="en-US" sz="1200" baseline="-25000" dirty="0" smtClean="0"/>
              <a:t>D</a:t>
            </a:r>
            <a:r>
              <a:rPr lang="en-US" sz="1200" dirty="0" smtClean="0"/>
              <a:t>) : “non linear R</a:t>
            </a:r>
            <a:r>
              <a:rPr lang="en-US" sz="1200" baseline="-25000" dirty="0" smtClean="0"/>
              <a:t>BCS</a:t>
            </a:r>
            <a:r>
              <a:rPr lang="en-US" sz="1200" dirty="0" smtClean="0"/>
              <a:t>”</a:t>
            </a:r>
          </a:p>
          <a:p>
            <a:pPr marL="771525" lvl="3" indent="0">
              <a:buNone/>
            </a:pPr>
            <a:r>
              <a:rPr lang="en-US" sz="1200" dirty="0" smtClean="0"/>
              <a:t>	(clean type II)</a:t>
            </a:r>
          </a:p>
          <a:p>
            <a:pPr lvl="3"/>
            <a:endParaRPr lang="en-US" sz="1200" dirty="0" smtClean="0"/>
          </a:p>
          <a:p>
            <a:pPr marL="771525" lvl="3" indent="0">
              <a:buNone/>
            </a:pPr>
            <a:endParaRPr lang="en-US" sz="1200" dirty="0" smtClean="0"/>
          </a:p>
          <a:p>
            <a:pPr lvl="3"/>
            <a:endParaRPr lang="en-US" sz="1200" dirty="0" smtClean="0"/>
          </a:p>
          <a:p>
            <a:pPr marL="771525" lvl="3" indent="0">
              <a:buNone/>
            </a:pPr>
            <a:endParaRPr lang="en-US" sz="1200" dirty="0" smtClean="0"/>
          </a:p>
          <a:p>
            <a:pPr lvl="3"/>
            <a:endParaRPr lang="en-US" sz="1200" dirty="0" smtClean="0"/>
          </a:p>
          <a:p>
            <a:pPr lvl="3"/>
            <a:endParaRPr lang="en-US" sz="1200" dirty="0" smtClean="0"/>
          </a:p>
        </p:txBody>
      </p:sp>
      <p:sp>
        <p:nvSpPr>
          <p:cNvPr id="2" name="ZoneTexte 1"/>
          <p:cNvSpPr txBox="1"/>
          <p:nvPr/>
        </p:nvSpPr>
        <p:spPr>
          <a:xfrm>
            <a:off x="5652120" y="4328877"/>
            <a:ext cx="3241144" cy="1610697"/>
          </a:xfrm>
          <a:prstGeom prst="rect">
            <a:avLst/>
          </a:prstGeom>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u="none" dirty="0" smtClean="0"/>
              <a:t>SC: </a:t>
            </a:r>
          </a:p>
          <a:p>
            <a:pPr marL="358775" lvl="3" indent="-238125">
              <a:lnSpc>
                <a:spcPts val="2000"/>
              </a:lnSpc>
              <a:spcBef>
                <a:spcPts val="0"/>
              </a:spcBef>
              <a:buClr>
                <a:srgbClr val="666666"/>
              </a:buClr>
              <a:buSzPct val="36000"/>
              <a:buBlip>
                <a:blip r:embed="rId3"/>
              </a:buBlip>
            </a:pPr>
            <a:r>
              <a:rPr lang="en-US" sz="1200" u="none" dirty="0" smtClean="0"/>
              <a:t>No complete theory </a:t>
            </a:r>
            <a:r>
              <a:rPr lang="en-US" sz="1200" u="none" dirty="0" smtClean="0">
                <a:sym typeface="Wingdings" panose="05000000000000000000" pitchFamily="2" charset="2"/>
              </a:rPr>
              <a:t> </a:t>
            </a:r>
            <a:endParaRPr lang="en-US" sz="1200" u="none" dirty="0" smtClean="0"/>
          </a:p>
          <a:p>
            <a:pPr marL="358775" lvl="3" indent="-238125">
              <a:lnSpc>
                <a:spcPts val="2000"/>
              </a:lnSpc>
              <a:spcBef>
                <a:spcPts val="0"/>
              </a:spcBef>
              <a:buClr>
                <a:srgbClr val="666666"/>
              </a:buClr>
              <a:buSzPct val="36000"/>
              <a:buBlip>
                <a:blip r:embed="rId3"/>
              </a:buBlip>
            </a:pPr>
            <a:r>
              <a:rPr lang="en-US" sz="1200" u="none" dirty="0" smtClean="0"/>
              <a:t>Many particular, complex developments</a:t>
            </a:r>
          </a:p>
          <a:p>
            <a:pPr marL="358775" lvl="3" indent="-238125">
              <a:lnSpc>
                <a:spcPts val="2000"/>
              </a:lnSpc>
              <a:spcBef>
                <a:spcPts val="0"/>
              </a:spcBef>
              <a:buClr>
                <a:srgbClr val="666666"/>
              </a:buClr>
              <a:buSzPct val="36000"/>
              <a:buBlip>
                <a:blip r:embed="rId3"/>
              </a:buBlip>
            </a:pPr>
            <a:r>
              <a:rPr lang="en-US" sz="1200" u="none" dirty="0" smtClean="0"/>
              <a:t>Be careful : limited range of validity</a:t>
            </a:r>
          </a:p>
          <a:p>
            <a:pPr marL="358775" lvl="3" indent="-238125">
              <a:lnSpc>
                <a:spcPts val="2000"/>
              </a:lnSpc>
              <a:spcBef>
                <a:spcPts val="0"/>
              </a:spcBef>
              <a:buClr>
                <a:srgbClr val="666666"/>
              </a:buClr>
              <a:buSzPct val="36000"/>
              <a:buBlip>
                <a:blip r:embed="rId3"/>
              </a:buBlip>
            </a:pPr>
            <a:r>
              <a:rPr lang="en-US" sz="1200" u="none" dirty="0" smtClean="0"/>
              <a:t>Many contradictions in literature</a:t>
            </a:r>
          </a:p>
          <a:p>
            <a:pPr marL="358775" lvl="3" indent="-238125">
              <a:lnSpc>
                <a:spcPct val="150000"/>
              </a:lnSpc>
              <a:spcBef>
                <a:spcPts val="0"/>
              </a:spcBef>
              <a:buClr>
                <a:srgbClr val="666666"/>
              </a:buClr>
              <a:buSzPct val="36000"/>
              <a:buBlip>
                <a:blip r:embed="rId3"/>
              </a:buBlip>
            </a:pPr>
            <a:r>
              <a:rPr lang="en-US" sz="1200" u="none" dirty="0" smtClean="0"/>
              <a:t>Sometimes far from real world</a:t>
            </a:r>
            <a:endParaRPr lang="en-US" sz="1200" u="none" dirty="0"/>
          </a:p>
        </p:txBody>
      </p:sp>
      <p:pic>
        <p:nvPicPr>
          <p:cNvPr id="9" name="Picture 5" descr="C:\Users\clairant\AppData\Local\Microsoft\Windows\Temporary Internet Files\Content.IE5\M22Y0CJ8\Warning-Notification-4519-large[1].png"/>
          <p:cNvPicPr>
            <a:picLocks noChangeAspect="1" noChangeArrowheads="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8212064" y="4532910"/>
            <a:ext cx="280800" cy="271908"/>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oupe 25"/>
          <p:cNvGrpSpPr/>
          <p:nvPr/>
        </p:nvGrpSpPr>
        <p:grpSpPr>
          <a:xfrm>
            <a:off x="6768694" y="1254040"/>
            <a:ext cx="2375306" cy="2795828"/>
            <a:chOff x="6768694" y="1254040"/>
            <a:chExt cx="2375306" cy="2795828"/>
          </a:xfrm>
        </p:grpSpPr>
        <p:pic>
          <p:nvPicPr>
            <p:cNvPr id="10" name="Imag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70970" y="1254040"/>
              <a:ext cx="1782472" cy="1872206"/>
            </a:xfrm>
            <a:prstGeom prst="rect">
              <a:avLst/>
            </a:prstGeom>
          </p:spPr>
        </p:pic>
        <p:sp>
          <p:nvSpPr>
            <p:cNvPr id="12" name="ZoneTexte 11"/>
            <p:cNvSpPr txBox="1"/>
            <p:nvPr/>
          </p:nvSpPr>
          <p:spPr>
            <a:xfrm>
              <a:off x="8078837" y="2367060"/>
              <a:ext cx="263214" cy="261610"/>
            </a:xfrm>
            <a:prstGeom prst="rect">
              <a:avLst/>
            </a:prstGeom>
            <a:noFill/>
          </p:spPr>
          <p:txBody>
            <a:bodyPr wrap="none" rtlCol="0">
              <a:spAutoFit/>
            </a:bodyPr>
            <a:lstStyle/>
            <a:p>
              <a:r>
                <a:rPr lang="fr-FR" sz="1100" u="none" dirty="0" smtClean="0"/>
                <a:t>q</a:t>
              </a:r>
              <a:endParaRPr lang="fr-FR" sz="1100" u="none" dirty="0"/>
            </a:p>
          </p:txBody>
        </p:sp>
        <p:sp>
          <p:nvSpPr>
            <p:cNvPr id="13" name="ZoneTexte 12"/>
            <p:cNvSpPr txBox="1"/>
            <p:nvPr/>
          </p:nvSpPr>
          <p:spPr>
            <a:xfrm>
              <a:off x="7524328" y="2728602"/>
              <a:ext cx="316112" cy="261610"/>
            </a:xfrm>
            <a:prstGeom prst="rect">
              <a:avLst/>
            </a:prstGeom>
            <a:noFill/>
          </p:spPr>
          <p:txBody>
            <a:bodyPr wrap="none" rtlCol="0">
              <a:spAutoFit/>
            </a:bodyPr>
            <a:lstStyle/>
            <a:p>
              <a:r>
                <a:rPr lang="fr-FR" sz="1100" u="none" dirty="0" smtClean="0"/>
                <a:t>p</a:t>
              </a:r>
              <a:r>
                <a:rPr lang="fr-FR" sz="1100" u="none" baseline="-25000" dirty="0" smtClean="0"/>
                <a:t>1</a:t>
              </a:r>
              <a:endParaRPr lang="fr-FR" sz="1100" u="none" baseline="-25000" dirty="0"/>
            </a:p>
          </p:txBody>
        </p:sp>
        <p:sp>
          <p:nvSpPr>
            <p:cNvPr id="14" name="ZoneTexte 13"/>
            <p:cNvSpPr txBox="1"/>
            <p:nvPr/>
          </p:nvSpPr>
          <p:spPr>
            <a:xfrm>
              <a:off x="7366272" y="1395166"/>
              <a:ext cx="348172" cy="261610"/>
            </a:xfrm>
            <a:prstGeom prst="rect">
              <a:avLst/>
            </a:prstGeom>
            <a:noFill/>
          </p:spPr>
          <p:txBody>
            <a:bodyPr wrap="none" rtlCol="0">
              <a:spAutoFit/>
            </a:bodyPr>
            <a:lstStyle/>
            <a:p>
              <a:r>
                <a:rPr lang="fr-FR" sz="1100" u="none" dirty="0" smtClean="0"/>
                <a:t>p’</a:t>
              </a:r>
              <a:r>
                <a:rPr lang="fr-FR" sz="1100" u="none" baseline="-25000" dirty="0" smtClean="0"/>
                <a:t>1</a:t>
              </a:r>
              <a:endParaRPr lang="fr-FR" sz="1100" u="none" baseline="-25000" dirty="0"/>
            </a:p>
          </p:txBody>
        </p:sp>
        <p:sp>
          <p:nvSpPr>
            <p:cNvPr id="15" name="ZoneTexte 14"/>
            <p:cNvSpPr txBox="1"/>
            <p:nvPr/>
          </p:nvSpPr>
          <p:spPr>
            <a:xfrm>
              <a:off x="8795828" y="1395166"/>
              <a:ext cx="348172" cy="261610"/>
            </a:xfrm>
            <a:prstGeom prst="rect">
              <a:avLst/>
            </a:prstGeom>
            <a:noFill/>
          </p:spPr>
          <p:txBody>
            <a:bodyPr wrap="none" rtlCol="0">
              <a:spAutoFit/>
            </a:bodyPr>
            <a:lstStyle/>
            <a:p>
              <a:r>
                <a:rPr lang="fr-FR" sz="1100" u="none" dirty="0" smtClean="0"/>
                <a:t>p’</a:t>
              </a:r>
              <a:r>
                <a:rPr lang="fr-FR" sz="1100" u="none" baseline="-25000" dirty="0" smtClean="0"/>
                <a:t>2</a:t>
              </a:r>
              <a:endParaRPr lang="fr-FR" sz="1100" u="none" baseline="-25000" dirty="0"/>
            </a:p>
          </p:txBody>
        </p:sp>
        <p:sp>
          <p:nvSpPr>
            <p:cNvPr id="16" name="ZoneTexte 15"/>
            <p:cNvSpPr txBox="1"/>
            <p:nvPr/>
          </p:nvSpPr>
          <p:spPr>
            <a:xfrm>
              <a:off x="8818129" y="2741282"/>
              <a:ext cx="316112" cy="261610"/>
            </a:xfrm>
            <a:prstGeom prst="rect">
              <a:avLst/>
            </a:prstGeom>
            <a:noFill/>
          </p:spPr>
          <p:txBody>
            <a:bodyPr wrap="none" rtlCol="0">
              <a:spAutoFit/>
            </a:bodyPr>
            <a:lstStyle/>
            <a:p>
              <a:r>
                <a:rPr lang="fr-FR" sz="1100" u="none" dirty="0" smtClean="0"/>
                <a:t>p</a:t>
              </a:r>
              <a:r>
                <a:rPr lang="fr-FR" sz="1100" u="none" baseline="-25000" dirty="0" smtClean="0"/>
                <a:t>2</a:t>
              </a:r>
              <a:endParaRPr lang="fr-FR" sz="1100" u="none" baseline="-25000" dirty="0"/>
            </a:p>
          </p:txBody>
        </p:sp>
        <p:sp>
          <p:nvSpPr>
            <p:cNvPr id="17" name="ZoneTexte 16"/>
            <p:cNvSpPr txBox="1"/>
            <p:nvPr/>
          </p:nvSpPr>
          <p:spPr>
            <a:xfrm>
              <a:off x="7524328" y="3098095"/>
              <a:ext cx="1087157" cy="338554"/>
            </a:xfrm>
            <a:prstGeom prst="rect">
              <a:avLst/>
            </a:prstGeom>
            <a:noFill/>
          </p:spPr>
          <p:txBody>
            <a:bodyPr wrap="none" rtlCol="0">
              <a:spAutoFit/>
            </a:bodyPr>
            <a:lstStyle/>
            <a:p>
              <a:r>
                <a:rPr lang="fr-FR" sz="1600" i="1" u="none" dirty="0" smtClean="0"/>
                <a:t>q = </a:t>
              </a:r>
              <a:r>
                <a:rPr lang="fr-FR" sz="1600" i="1" u="none" dirty="0" err="1" smtClean="0"/>
                <a:t>h</a:t>
              </a:r>
              <a:r>
                <a:rPr lang="fr-FR" sz="1600" i="1" u="none" dirty="0" err="1" smtClean="0">
                  <a:latin typeface="Symbol" panose="05050102010706020507" pitchFamily="18" charset="2"/>
                </a:rPr>
                <a:t>n</a:t>
              </a:r>
              <a:r>
                <a:rPr lang="fr-FR" sz="1600" i="1" u="none" baseline="-25000" dirty="0" err="1" smtClean="0"/>
                <a:t>q</a:t>
              </a:r>
              <a:r>
                <a:rPr lang="fr-FR" sz="1600" i="1" u="none" baseline="-25000" dirty="0" smtClean="0"/>
                <a:t> </a:t>
              </a:r>
              <a:r>
                <a:rPr lang="fr-FR" sz="1600" i="1" u="none" dirty="0" smtClean="0"/>
                <a:t>/ s</a:t>
              </a:r>
              <a:endParaRPr lang="fr-FR" sz="1600" i="1" u="none" dirty="0"/>
            </a:p>
          </p:txBody>
        </p:sp>
        <p:cxnSp>
          <p:nvCxnSpPr>
            <p:cNvPr id="19" name="Connecteur droit avec flèche 18"/>
            <p:cNvCxnSpPr>
              <a:stCxn id="17" idx="2"/>
            </p:cNvCxnSpPr>
            <p:nvPr/>
          </p:nvCxnSpPr>
          <p:spPr>
            <a:xfrm flipH="1">
              <a:off x="7524328" y="3436649"/>
              <a:ext cx="543579" cy="333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6768694" y="3618981"/>
              <a:ext cx="794314" cy="430887"/>
            </a:xfrm>
            <a:prstGeom prst="rect">
              <a:avLst/>
            </a:prstGeom>
            <a:noFill/>
          </p:spPr>
          <p:txBody>
            <a:bodyPr wrap="square" rtlCol="0">
              <a:spAutoFit/>
            </a:bodyPr>
            <a:lstStyle/>
            <a:p>
              <a:pPr algn="ctr"/>
              <a:r>
                <a:rPr lang="fr-FR" sz="1100" i="1" u="none" dirty="0" err="1" smtClean="0"/>
                <a:t>Fréq</a:t>
              </a:r>
              <a:r>
                <a:rPr lang="fr-FR" sz="1100" i="1" u="none" dirty="0" smtClean="0"/>
                <a:t>, phonons</a:t>
              </a:r>
              <a:endParaRPr lang="fr-FR" sz="1100" i="1" u="none" dirty="0"/>
            </a:p>
          </p:txBody>
        </p:sp>
        <p:sp>
          <p:nvSpPr>
            <p:cNvPr id="21" name="ZoneTexte 20"/>
            <p:cNvSpPr txBox="1"/>
            <p:nvPr/>
          </p:nvSpPr>
          <p:spPr>
            <a:xfrm>
              <a:off x="8067907" y="3770221"/>
              <a:ext cx="849913" cy="261610"/>
            </a:xfrm>
            <a:prstGeom prst="rect">
              <a:avLst/>
            </a:prstGeom>
            <a:noFill/>
          </p:spPr>
          <p:txBody>
            <a:bodyPr wrap="none" rtlCol="0">
              <a:spAutoFit/>
            </a:bodyPr>
            <a:lstStyle/>
            <a:p>
              <a:r>
                <a:rPr lang="fr-FR" sz="1100" i="1" u="none" dirty="0" smtClean="0"/>
                <a:t>Vit, du son</a:t>
              </a:r>
              <a:endParaRPr lang="fr-FR" sz="1100" i="1" u="none" dirty="0"/>
            </a:p>
          </p:txBody>
        </p:sp>
        <p:cxnSp>
          <p:nvCxnSpPr>
            <p:cNvPr id="23" name="Connecteur droit avec flèche 22"/>
            <p:cNvCxnSpPr>
              <a:endCxn id="21" idx="0"/>
            </p:cNvCxnSpPr>
            <p:nvPr/>
          </p:nvCxnSpPr>
          <p:spPr>
            <a:xfrm>
              <a:off x="8460433" y="3436649"/>
              <a:ext cx="32431" cy="333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5" name="Espace réservé du pied de page 4"/>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6" name="Espace réservé du numéro de diapositive 5"/>
          <p:cNvSpPr>
            <a:spLocks noGrp="1"/>
          </p:cNvSpPr>
          <p:nvPr>
            <p:ph type="sldNum" sz="quarter" idx="11"/>
          </p:nvPr>
        </p:nvSpPr>
        <p:spPr/>
        <p:txBody>
          <a:bodyPr/>
          <a:lstStyle/>
          <a:p>
            <a:r>
              <a:rPr lang="fr-FR" smtClean="0"/>
              <a:t>|  PAGE </a:t>
            </a:r>
            <a:fld id="{AEFB9B6D-867A-40B8-ACB0-35CC9F272C9C}" type="slidenum">
              <a:rPr lang="fr-FR" smtClean="0"/>
              <a:pPr/>
              <a:t>23</a:t>
            </a:fld>
            <a:endParaRPr lang="fr-FR" dirty="0"/>
          </a:p>
        </p:txBody>
      </p:sp>
    </p:spTree>
    <p:extLst>
      <p:ext uri="{BB962C8B-B14F-4D97-AF65-F5344CB8AC3E}">
        <p14:creationId xmlns:p14="http://schemas.microsoft.com/office/powerpoint/2010/main" val="2563998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sz="3200" noProof="0" dirty="0" smtClean="0">
                <a:solidFill>
                  <a:schemeClr val="bg1"/>
                </a:solidFill>
                <a:effectLst>
                  <a:outerShdw blurRad="38100" dist="38100" dir="2700000" algn="tl">
                    <a:srgbClr val="000000">
                      <a:alpha val="43137"/>
                    </a:srgbClr>
                  </a:outerShdw>
                </a:effectLst>
                <a:latin typeface="Arial Narrow" panose="020B0606020202030204" pitchFamily="34" charset="0"/>
              </a:rPr>
              <a:t>Theories – more details</a:t>
            </a:r>
            <a:endParaRPr lang="en-US" sz="3200" noProof="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5" name="Espace réservé du pied de page 4"/>
          <p:cNvSpPr>
            <a:spLocks noGrp="1"/>
          </p:cNvSpPr>
          <p:nvPr>
            <p:ph type="ftr" sz="quarter" idx="12"/>
          </p:nvPr>
        </p:nvSpPr>
        <p:spPr/>
        <p:txBody>
          <a:bodyPr/>
          <a:lstStyle/>
          <a:p>
            <a:pPr algn="l"/>
            <a:r>
              <a:rPr lang="fr-FR" smtClean="0">
                <a:solidFill>
                  <a:prstClr val="white"/>
                </a:solidFill>
              </a:rPr>
              <a:t>JUAS 2025 - C.Z. Antoine- Superconductivity in accelerators- Magnet vs RF cavities-part I</a:t>
            </a:r>
            <a:endParaRPr lang="fr-FR" dirty="0">
              <a:solidFill>
                <a:prstClr val="white"/>
              </a:solidFill>
            </a:endParaRPr>
          </a:p>
        </p:txBody>
      </p:sp>
      <p:sp>
        <p:nvSpPr>
          <p:cNvPr id="6" name="Espace réservé du numéro de diapositive 5"/>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24</a:t>
            </a:fld>
            <a:endParaRPr lang="fr-FR" dirty="0">
              <a:solidFill>
                <a:prstClr val="white"/>
              </a:solidFill>
            </a:endParaRPr>
          </a:p>
        </p:txBody>
      </p:sp>
    </p:spTree>
    <p:extLst>
      <p:ext uri="{BB962C8B-B14F-4D97-AF65-F5344CB8AC3E}">
        <p14:creationId xmlns:p14="http://schemas.microsoft.com/office/powerpoint/2010/main" val="16460630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576001" y="1219001"/>
                <a:ext cx="5508168" cy="5299664"/>
              </a:xfrm>
            </p:spPr>
            <p:txBody>
              <a:bodyPr/>
              <a:lstStyle/>
              <a:p>
                <a:r>
                  <a:rPr lang="en-US" dirty="0" smtClean="0"/>
                  <a:t>2 fluids model</a:t>
                </a:r>
              </a:p>
              <a:p>
                <a:pPr lvl="1">
                  <a:spcBef>
                    <a:spcPts val="600"/>
                  </a:spcBef>
                </a:pPr>
                <a:r>
                  <a:rPr lang="en-US" dirty="0" smtClean="0">
                    <a:solidFill>
                      <a:schemeClr val="tx1"/>
                    </a:solidFill>
                  </a:rPr>
                  <a:t>Conductivity has 2 components</a:t>
                </a:r>
                <a:endParaRPr lang="en-US" dirty="0">
                  <a:solidFill>
                    <a:schemeClr val="tx1"/>
                  </a:solidFill>
                </a:endParaRPr>
              </a:p>
              <a:p>
                <a:pPr lvl="3">
                  <a:lnSpc>
                    <a:spcPct val="110000"/>
                  </a:lnSpc>
                </a:pPr>
                <a:r>
                  <a:rPr lang="en-US" sz="1400" dirty="0" smtClean="0"/>
                  <a:t>Normal electron density </a:t>
                </a:r>
                <a:r>
                  <a:rPr lang="en-US" sz="1400" dirty="0" err="1" smtClean="0"/>
                  <a:t>n</a:t>
                </a:r>
                <a:r>
                  <a:rPr lang="en-US" sz="1400" baseline="-25000" dirty="0" err="1" smtClean="0"/>
                  <a:t>n</a:t>
                </a:r>
                <a:r>
                  <a:rPr lang="en-US" sz="1400" dirty="0" smtClean="0"/>
                  <a:t>/n</a:t>
                </a:r>
                <a:r>
                  <a:rPr lang="en-US" sz="1400" baseline="-25000" dirty="0" smtClean="0"/>
                  <a:t> </a:t>
                </a:r>
                <a:r>
                  <a:rPr lang="en-US" sz="1400" dirty="0"/>
                  <a:t>= </a:t>
                </a:r>
                <a:r>
                  <a:rPr lang="en-US" sz="1400" dirty="0" smtClean="0"/>
                  <a:t>n</a:t>
                </a:r>
                <a:r>
                  <a:rPr lang="en-US" sz="1400" baseline="-25000" dirty="0" smtClean="0"/>
                  <a:t> </a:t>
                </a:r>
                <a14:m>
                  <m:oMath xmlns:m="http://schemas.openxmlformats.org/officeDocument/2006/math">
                    <m:d>
                      <m:dPr>
                        <m:ctrlPr>
                          <a:rPr lang="fr-FR" sz="1400" i="1" dirty="0">
                            <a:latin typeface="Cambria Math" panose="02040503050406030204" pitchFamily="18" charset="0"/>
                          </a:rPr>
                        </m:ctrlPr>
                      </m:dPr>
                      <m:e>
                        <m:f>
                          <m:fPr>
                            <m:ctrlPr>
                              <a:rPr lang="fr-FR" sz="1400" i="1" dirty="0">
                                <a:latin typeface="Cambria Math" panose="02040503050406030204" pitchFamily="18" charset="0"/>
                              </a:rPr>
                            </m:ctrlPr>
                          </m:fPr>
                          <m:num>
                            <m:sSup>
                              <m:sSupPr>
                                <m:ctrlPr>
                                  <a:rPr lang="fr-FR" sz="1400" i="1" dirty="0">
                                    <a:latin typeface="Cambria Math" panose="02040503050406030204" pitchFamily="18" charset="0"/>
                                  </a:rPr>
                                </m:ctrlPr>
                              </m:sSupPr>
                              <m:e>
                                <m:r>
                                  <a:rPr lang="fr-FR" sz="1400" i="1" dirty="0">
                                    <a:latin typeface="Cambria Math" panose="02040503050406030204" pitchFamily="18" charset="0"/>
                                  </a:rPr>
                                  <m:t>𝑇</m:t>
                                </m:r>
                              </m:e>
                              <m:sup>
                                <m:r>
                                  <a:rPr lang="fr-FR" sz="1400" i="1" dirty="0">
                                    <a:latin typeface="Cambria Math" panose="02040503050406030204" pitchFamily="18" charset="0"/>
                                  </a:rPr>
                                  <m:t>4</m:t>
                                </m:r>
                              </m:sup>
                            </m:sSup>
                          </m:num>
                          <m:den>
                            <m:sSubSup>
                              <m:sSubSupPr>
                                <m:ctrlPr>
                                  <a:rPr lang="fr-FR" sz="1400" i="1" dirty="0">
                                    <a:latin typeface="Cambria Math" panose="02040503050406030204" pitchFamily="18" charset="0"/>
                                  </a:rPr>
                                </m:ctrlPr>
                              </m:sSubSupPr>
                              <m:e>
                                <m:r>
                                  <a:rPr lang="fr-FR" sz="1400" i="1" dirty="0">
                                    <a:latin typeface="Cambria Math" panose="02040503050406030204" pitchFamily="18" charset="0"/>
                                  </a:rPr>
                                  <m:t>𝑇</m:t>
                                </m:r>
                              </m:e>
                              <m:sub>
                                <m:r>
                                  <a:rPr lang="fr-FR" sz="1400" i="1" dirty="0">
                                    <a:latin typeface="Cambria Math" panose="02040503050406030204" pitchFamily="18" charset="0"/>
                                  </a:rPr>
                                  <m:t>𝑐</m:t>
                                </m:r>
                              </m:sub>
                              <m:sup>
                                <m:r>
                                  <a:rPr lang="fr-FR" sz="1400" i="1" dirty="0">
                                    <a:latin typeface="Cambria Math" panose="02040503050406030204" pitchFamily="18" charset="0"/>
                                  </a:rPr>
                                  <m:t>4</m:t>
                                </m:r>
                              </m:sup>
                            </m:sSubSup>
                          </m:den>
                        </m:f>
                      </m:e>
                    </m:d>
                  </m:oMath>
                </a14:m>
                <a:endParaRPr lang="en-US" sz="1400" baseline="-25000" dirty="0"/>
              </a:p>
              <a:p>
                <a:pPr lvl="3">
                  <a:lnSpc>
                    <a:spcPct val="110000"/>
                  </a:lnSpc>
                </a:pPr>
                <a:r>
                  <a:rPr lang="en-US" sz="1400" dirty="0" smtClean="0"/>
                  <a:t>Superfluid electrons density n</a:t>
                </a:r>
                <a:r>
                  <a:rPr lang="en-US" sz="1400" baseline="-25000" dirty="0" smtClean="0"/>
                  <a:t>s</a:t>
                </a:r>
                <a:r>
                  <a:rPr lang="en-US" sz="1400" dirty="0" smtClean="0"/>
                  <a:t>/n =1-n</a:t>
                </a:r>
                <a:r>
                  <a:rPr lang="en-US" sz="1400" baseline="-25000" dirty="0" smtClean="0"/>
                  <a:t>n</a:t>
                </a:r>
                <a:r>
                  <a:rPr lang="en-US" sz="1400" dirty="0" smtClean="0"/>
                  <a:t>/n</a:t>
                </a:r>
                <a:r>
                  <a:rPr lang="en-US" sz="1100" dirty="0" smtClean="0"/>
                  <a:t> = </a:t>
                </a:r>
                <a:r>
                  <a:rPr lang="en-US" sz="1400" dirty="0" smtClean="0"/>
                  <a:t>n</a:t>
                </a:r>
                <a:r>
                  <a:rPr lang="en-US" sz="1400" baseline="-25000" dirty="0" smtClean="0"/>
                  <a:t> </a:t>
                </a:r>
                <a14:m>
                  <m:oMath xmlns:m="http://schemas.openxmlformats.org/officeDocument/2006/math">
                    <m:d>
                      <m:dPr>
                        <m:ctrlPr>
                          <a:rPr lang="fr-FR" sz="1400" i="1" dirty="0">
                            <a:latin typeface="Cambria Math" panose="02040503050406030204" pitchFamily="18" charset="0"/>
                          </a:rPr>
                        </m:ctrlPr>
                      </m:dPr>
                      <m:e>
                        <m:r>
                          <a:rPr lang="fr-FR" sz="1400" i="1" dirty="0">
                            <a:latin typeface="Cambria Math" panose="02040503050406030204" pitchFamily="18" charset="0"/>
                          </a:rPr>
                          <m:t>1−</m:t>
                        </m:r>
                        <m:f>
                          <m:fPr>
                            <m:ctrlPr>
                              <a:rPr lang="fr-FR" sz="1400" i="1" dirty="0">
                                <a:latin typeface="Cambria Math" panose="02040503050406030204" pitchFamily="18" charset="0"/>
                              </a:rPr>
                            </m:ctrlPr>
                          </m:fPr>
                          <m:num>
                            <m:sSup>
                              <m:sSupPr>
                                <m:ctrlPr>
                                  <a:rPr lang="fr-FR" sz="1400" i="1" dirty="0">
                                    <a:latin typeface="Cambria Math" panose="02040503050406030204" pitchFamily="18" charset="0"/>
                                  </a:rPr>
                                </m:ctrlPr>
                              </m:sSupPr>
                              <m:e>
                                <m:r>
                                  <a:rPr lang="fr-FR" sz="1400" i="1" dirty="0">
                                    <a:latin typeface="Cambria Math" panose="02040503050406030204" pitchFamily="18" charset="0"/>
                                  </a:rPr>
                                  <m:t>𝑇</m:t>
                                </m:r>
                              </m:e>
                              <m:sup>
                                <m:r>
                                  <a:rPr lang="fr-FR" sz="1400" i="1" dirty="0">
                                    <a:latin typeface="Cambria Math" panose="02040503050406030204" pitchFamily="18" charset="0"/>
                                  </a:rPr>
                                  <m:t>4</m:t>
                                </m:r>
                              </m:sup>
                            </m:sSup>
                          </m:num>
                          <m:den>
                            <m:sSubSup>
                              <m:sSubSupPr>
                                <m:ctrlPr>
                                  <a:rPr lang="fr-FR" sz="1400" i="1" dirty="0">
                                    <a:latin typeface="Cambria Math" panose="02040503050406030204" pitchFamily="18" charset="0"/>
                                  </a:rPr>
                                </m:ctrlPr>
                              </m:sSubSupPr>
                              <m:e>
                                <m:r>
                                  <a:rPr lang="fr-FR" sz="1400" i="1" dirty="0">
                                    <a:latin typeface="Cambria Math" panose="02040503050406030204" pitchFamily="18" charset="0"/>
                                  </a:rPr>
                                  <m:t>𝑇</m:t>
                                </m:r>
                              </m:e>
                              <m:sub>
                                <m:r>
                                  <a:rPr lang="fr-FR" sz="1400" i="1" dirty="0">
                                    <a:latin typeface="Cambria Math" panose="02040503050406030204" pitchFamily="18" charset="0"/>
                                  </a:rPr>
                                  <m:t>𝑐</m:t>
                                </m:r>
                              </m:sub>
                              <m:sup>
                                <m:r>
                                  <a:rPr lang="fr-FR" sz="1400" i="1" dirty="0">
                                    <a:latin typeface="Cambria Math" panose="02040503050406030204" pitchFamily="18" charset="0"/>
                                  </a:rPr>
                                  <m:t>4</m:t>
                                </m:r>
                              </m:sup>
                            </m:sSubSup>
                          </m:den>
                        </m:f>
                      </m:e>
                    </m:d>
                  </m:oMath>
                </a14:m>
                <a:endParaRPr lang="fr-FR" sz="1400" i="1" dirty="0" smtClean="0">
                  <a:latin typeface="Cambria Math" panose="02040503050406030204" pitchFamily="18" charset="0"/>
                </a:endParaRPr>
              </a:p>
              <a:p>
                <a:pPr lvl="3">
                  <a:lnSpc>
                    <a:spcPct val="110000"/>
                  </a:lnSpc>
                </a:pPr>
                <a14:m>
                  <m:oMath xmlns:m="http://schemas.openxmlformats.org/officeDocument/2006/math">
                    <m:acc>
                      <m:accPr>
                        <m:chr m:val="⃗"/>
                        <m:ctrlPr>
                          <a:rPr lang="en-US" sz="1400" i="1">
                            <a:latin typeface="Cambria Math" panose="02040503050406030204" pitchFamily="18" charset="0"/>
                          </a:rPr>
                        </m:ctrlPr>
                      </m:accPr>
                      <m:e>
                        <m:r>
                          <a:rPr lang="en-US" sz="1400" i="1">
                            <a:latin typeface="Cambria Math" panose="02040503050406030204" pitchFamily="18" charset="0"/>
                          </a:rPr>
                          <m:t>𝑗</m:t>
                        </m:r>
                      </m:e>
                    </m:acc>
                    <m:r>
                      <a:rPr lang="en-US" sz="1400" i="1">
                        <a:latin typeface="Cambria Math" panose="02040503050406030204" pitchFamily="18" charset="0"/>
                      </a:rPr>
                      <m:t>=</m:t>
                    </m:r>
                    <m:acc>
                      <m:accPr>
                        <m:chr m:val="⃗"/>
                        <m:ctrlPr>
                          <a:rPr lang="en-US" sz="1400" i="1">
                            <a:latin typeface="Cambria Math" panose="02040503050406030204" pitchFamily="18" charset="0"/>
                          </a:rPr>
                        </m:ctrlPr>
                      </m:accPr>
                      <m:e>
                        <m:sSub>
                          <m:sSubPr>
                            <m:ctrlPr>
                              <a:rPr lang="en-US" sz="1400" i="1">
                                <a:latin typeface="Cambria Math" panose="02040503050406030204" pitchFamily="18" charset="0"/>
                              </a:rPr>
                            </m:ctrlPr>
                          </m:sSubPr>
                          <m:e>
                            <m:r>
                              <a:rPr lang="en-US" sz="1400" i="1">
                                <a:latin typeface="Cambria Math" panose="02040503050406030204" pitchFamily="18" charset="0"/>
                              </a:rPr>
                              <m:t>𝑗</m:t>
                            </m:r>
                          </m:e>
                          <m:sub>
                            <m:r>
                              <a:rPr lang="en-US" sz="1400" i="1">
                                <a:latin typeface="Cambria Math" panose="02040503050406030204" pitchFamily="18" charset="0"/>
                              </a:rPr>
                              <m:t>𝑛</m:t>
                            </m:r>
                          </m:sub>
                        </m:sSub>
                      </m:e>
                    </m:acc>
                    <m:r>
                      <a:rPr lang="en-US" sz="1400" i="1">
                        <a:latin typeface="Cambria Math" panose="02040503050406030204" pitchFamily="18" charset="0"/>
                      </a:rPr>
                      <m:t>+</m:t>
                    </m:r>
                    <m:acc>
                      <m:accPr>
                        <m:chr m:val="⃗"/>
                        <m:ctrlPr>
                          <a:rPr lang="en-US" sz="1400" i="1">
                            <a:latin typeface="Cambria Math" panose="02040503050406030204" pitchFamily="18" charset="0"/>
                          </a:rPr>
                        </m:ctrlPr>
                      </m:accPr>
                      <m:e>
                        <m:sSub>
                          <m:sSubPr>
                            <m:ctrlPr>
                              <a:rPr lang="en-US" sz="1400" i="1">
                                <a:latin typeface="Cambria Math" panose="02040503050406030204" pitchFamily="18" charset="0"/>
                              </a:rPr>
                            </m:ctrlPr>
                          </m:sSubPr>
                          <m:e>
                            <m:r>
                              <a:rPr lang="en-US" sz="1400" i="1">
                                <a:latin typeface="Cambria Math" panose="02040503050406030204" pitchFamily="18" charset="0"/>
                              </a:rPr>
                              <m:t>𝑗</m:t>
                            </m:r>
                          </m:e>
                          <m:sub>
                            <m:r>
                              <a:rPr lang="en-US" sz="1400" i="1">
                                <a:latin typeface="Cambria Math" panose="02040503050406030204" pitchFamily="18" charset="0"/>
                              </a:rPr>
                              <m:t>𝑠</m:t>
                            </m:r>
                          </m:sub>
                        </m:sSub>
                      </m:e>
                    </m:acc>
                  </m:oMath>
                </a14:m>
                <a:r>
                  <a:rPr lang="en-US" sz="1400" dirty="0"/>
                  <a:t> </a:t>
                </a:r>
                <a:endParaRPr lang="en-US" sz="1400" dirty="0" smtClean="0"/>
              </a:p>
              <a:p>
                <a:pPr lvl="3">
                  <a:lnSpc>
                    <a:spcPct val="110000"/>
                  </a:lnSpc>
                </a:pPr>
                <a:r>
                  <a:rPr lang="en-US" sz="1400" dirty="0" smtClean="0"/>
                  <a:t> </a:t>
                </a:r>
                <a:r>
                  <a:rPr lang="fr-FR" sz="1400" dirty="0">
                    <a:latin typeface="Symbol" panose="05050102010706020507" pitchFamily="18" charset="2"/>
                  </a:rPr>
                  <a:t>s</a:t>
                </a:r>
                <a:r>
                  <a:rPr lang="fr-FR" sz="1400" dirty="0"/>
                  <a:t> = </a:t>
                </a:r>
                <a:r>
                  <a:rPr lang="fr-FR" sz="1400" dirty="0" smtClean="0">
                    <a:latin typeface="Symbol" panose="05050102010706020507" pitchFamily="18" charset="2"/>
                  </a:rPr>
                  <a:t>s</a:t>
                </a:r>
                <a:r>
                  <a:rPr lang="fr-FR" sz="1400" baseline="-25000" dirty="0" smtClean="0"/>
                  <a:t>1 </a:t>
                </a:r>
                <a:r>
                  <a:rPr lang="fr-FR" sz="1400" dirty="0"/>
                  <a:t>+i </a:t>
                </a:r>
                <a:r>
                  <a:rPr lang="fr-FR" sz="1400" dirty="0" smtClean="0">
                    <a:latin typeface="Symbol" panose="05050102010706020507" pitchFamily="18" charset="2"/>
                  </a:rPr>
                  <a:t>s</a:t>
                </a:r>
                <a:r>
                  <a:rPr lang="fr-FR" sz="1400" baseline="-25000" dirty="0" smtClean="0"/>
                  <a:t>2 </a:t>
                </a:r>
                <a:r>
                  <a:rPr lang="fr-FR" sz="1400" dirty="0"/>
                  <a:t>= </a:t>
                </a:r>
                <a14:m>
                  <m:oMath xmlns:m="http://schemas.openxmlformats.org/officeDocument/2006/math">
                    <m:f>
                      <m:fPr>
                        <m:ctrlPr>
                          <a:rPr lang="fr-FR" sz="1400" i="1" dirty="0" smtClean="0">
                            <a:latin typeface="Cambria Math" panose="02040503050406030204" pitchFamily="18" charset="0"/>
                          </a:rPr>
                        </m:ctrlPr>
                      </m:fPr>
                      <m:num>
                        <m:r>
                          <m:rPr>
                            <m:nor/>
                          </m:rPr>
                          <a:rPr lang="fr-FR" sz="1400" i="1" dirty="0"/>
                          <m:t>n</m:t>
                        </m:r>
                        <m:r>
                          <m:rPr>
                            <m:nor/>
                          </m:rPr>
                          <a:rPr lang="fr-FR" sz="1400" dirty="0"/>
                          <m:t>e</m:t>
                        </m:r>
                        <m:r>
                          <m:rPr>
                            <m:nor/>
                          </m:rPr>
                          <a:rPr lang="fr-FR" sz="1400" baseline="30000" dirty="0"/>
                          <m:t>2</m:t>
                        </m:r>
                        <m:r>
                          <m:rPr>
                            <m:nor/>
                          </m:rPr>
                          <a:rPr lang="fr-FR" sz="1400" dirty="0">
                            <a:latin typeface="Symbol" panose="05050102010706020507" pitchFamily="18" charset="2"/>
                          </a:rPr>
                          <m:t>t</m:t>
                        </m:r>
                      </m:num>
                      <m:den>
                        <m:r>
                          <a:rPr lang="fr-FR" sz="1400" b="0" i="1" dirty="0" smtClean="0">
                            <a:latin typeface="Cambria Math" panose="02040503050406030204" pitchFamily="18" charset="0"/>
                          </a:rPr>
                          <m:t>𝑚</m:t>
                        </m:r>
                      </m:den>
                    </m:f>
                    <m:d>
                      <m:dPr>
                        <m:ctrlPr>
                          <a:rPr lang="fr-FR" sz="1400" b="0" i="1" dirty="0" smtClean="0">
                            <a:latin typeface="Cambria Math" panose="02040503050406030204" pitchFamily="18" charset="0"/>
                          </a:rPr>
                        </m:ctrlPr>
                      </m:dPr>
                      <m:e>
                        <m:f>
                          <m:fPr>
                            <m:ctrlPr>
                              <a:rPr lang="fr-FR" sz="1400" b="0" i="1" dirty="0" smtClean="0">
                                <a:latin typeface="Cambria Math" panose="02040503050406030204" pitchFamily="18" charset="0"/>
                              </a:rPr>
                            </m:ctrlPr>
                          </m:fPr>
                          <m:num>
                            <m:sSup>
                              <m:sSupPr>
                                <m:ctrlPr>
                                  <a:rPr lang="fr-FR" sz="1400" b="0" i="1" dirty="0" smtClean="0">
                                    <a:latin typeface="Cambria Math" panose="02040503050406030204" pitchFamily="18" charset="0"/>
                                  </a:rPr>
                                </m:ctrlPr>
                              </m:sSupPr>
                              <m:e>
                                <m:r>
                                  <a:rPr lang="fr-FR" sz="1400" b="0" i="1" dirty="0" smtClean="0">
                                    <a:latin typeface="Cambria Math" panose="02040503050406030204" pitchFamily="18" charset="0"/>
                                  </a:rPr>
                                  <m:t>𝑇</m:t>
                                </m:r>
                              </m:e>
                              <m:sup>
                                <m:r>
                                  <a:rPr lang="fr-FR" sz="1400" b="0" i="1" dirty="0" smtClean="0">
                                    <a:latin typeface="Cambria Math" panose="02040503050406030204" pitchFamily="18" charset="0"/>
                                  </a:rPr>
                                  <m:t>4</m:t>
                                </m:r>
                              </m:sup>
                            </m:sSup>
                          </m:num>
                          <m:den>
                            <m:sSubSup>
                              <m:sSubSupPr>
                                <m:ctrlPr>
                                  <a:rPr lang="fr-FR" sz="1400" b="0" i="1" dirty="0" smtClean="0">
                                    <a:latin typeface="Cambria Math" panose="02040503050406030204" pitchFamily="18" charset="0"/>
                                  </a:rPr>
                                </m:ctrlPr>
                              </m:sSubSupPr>
                              <m:e>
                                <m:r>
                                  <a:rPr lang="fr-FR" sz="1400" b="0" i="1" dirty="0" smtClean="0">
                                    <a:latin typeface="Cambria Math" panose="02040503050406030204" pitchFamily="18" charset="0"/>
                                  </a:rPr>
                                  <m:t>𝑇</m:t>
                                </m:r>
                              </m:e>
                              <m:sub>
                                <m:r>
                                  <a:rPr lang="fr-FR" sz="1400" b="0" i="1" dirty="0" smtClean="0">
                                    <a:latin typeface="Cambria Math" panose="02040503050406030204" pitchFamily="18" charset="0"/>
                                  </a:rPr>
                                  <m:t>𝑐</m:t>
                                </m:r>
                              </m:sub>
                              <m:sup>
                                <m:r>
                                  <a:rPr lang="fr-FR" sz="1400" b="0" i="1" dirty="0" smtClean="0">
                                    <a:latin typeface="Cambria Math" panose="02040503050406030204" pitchFamily="18" charset="0"/>
                                  </a:rPr>
                                  <m:t>4</m:t>
                                </m:r>
                              </m:sup>
                            </m:sSubSup>
                          </m:den>
                        </m:f>
                      </m:e>
                    </m:d>
                    <m:r>
                      <a:rPr lang="fr-FR" sz="1400" b="0" i="1" dirty="0" smtClean="0">
                        <a:latin typeface="Cambria Math" panose="02040503050406030204" pitchFamily="18" charset="0"/>
                      </a:rPr>
                      <m:t>−</m:t>
                    </m:r>
                    <m:r>
                      <a:rPr lang="fr-FR" sz="1400" b="0" i="1" dirty="0" smtClean="0">
                        <a:latin typeface="Cambria Math" panose="02040503050406030204" pitchFamily="18" charset="0"/>
                      </a:rPr>
                      <m:t>𝑖</m:t>
                    </m:r>
                    <m:f>
                      <m:fPr>
                        <m:ctrlPr>
                          <a:rPr lang="fr-FR" sz="1400" i="1" dirty="0">
                            <a:latin typeface="Cambria Math" panose="02040503050406030204" pitchFamily="18" charset="0"/>
                          </a:rPr>
                        </m:ctrlPr>
                      </m:fPr>
                      <m:num>
                        <m:r>
                          <m:rPr>
                            <m:nor/>
                          </m:rPr>
                          <a:rPr lang="fr-FR" sz="1400" i="1" dirty="0"/>
                          <m:t>n</m:t>
                        </m:r>
                        <m:r>
                          <m:rPr>
                            <m:nor/>
                          </m:rPr>
                          <a:rPr lang="fr-FR" sz="1400" dirty="0"/>
                          <m:t>e</m:t>
                        </m:r>
                        <m:r>
                          <m:rPr>
                            <m:nor/>
                          </m:rPr>
                          <a:rPr lang="fr-FR" sz="1400" baseline="30000" dirty="0"/>
                          <m:t>2</m:t>
                        </m:r>
                      </m:num>
                      <m:den>
                        <m:r>
                          <a:rPr lang="fr-FR" sz="1400" i="1" dirty="0">
                            <a:latin typeface="Cambria Math" panose="02040503050406030204" pitchFamily="18" charset="0"/>
                          </a:rPr>
                          <m:t>𝑚</m:t>
                        </m:r>
                        <m:r>
                          <a:rPr lang="fr-FR" sz="1400" i="1" dirty="0" smtClean="0">
                            <a:latin typeface="Cambria Math" panose="02040503050406030204" pitchFamily="18" charset="0"/>
                            <a:ea typeface="Cambria Math" panose="02040503050406030204" pitchFamily="18" charset="0"/>
                          </a:rPr>
                          <m:t>𝜔</m:t>
                        </m:r>
                      </m:den>
                    </m:f>
                    <m:d>
                      <m:dPr>
                        <m:ctrlPr>
                          <a:rPr lang="fr-FR" sz="1400" i="1" dirty="0">
                            <a:latin typeface="Cambria Math" panose="02040503050406030204" pitchFamily="18" charset="0"/>
                          </a:rPr>
                        </m:ctrlPr>
                      </m:dPr>
                      <m:e>
                        <m:r>
                          <a:rPr lang="fr-FR" sz="1400" b="0" i="1" dirty="0" smtClean="0">
                            <a:latin typeface="Cambria Math" panose="02040503050406030204" pitchFamily="18" charset="0"/>
                          </a:rPr>
                          <m:t>1−</m:t>
                        </m:r>
                        <m:f>
                          <m:fPr>
                            <m:ctrlPr>
                              <a:rPr lang="fr-FR" sz="1400" i="1" dirty="0">
                                <a:latin typeface="Cambria Math" panose="02040503050406030204" pitchFamily="18" charset="0"/>
                              </a:rPr>
                            </m:ctrlPr>
                          </m:fPr>
                          <m:num>
                            <m:sSup>
                              <m:sSupPr>
                                <m:ctrlPr>
                                  <a:rPr lang="fr-FR" sz="1400" i="1" dirty="0">
                                    <a:latin typeface="Cambria Math" panose="02040503050406030204" pitchFamily="18" charset="0"/>
                                  </a:rPr>
                                </m:ctrlPr>
                              </m:sSupPr>
                              <m:e>
                                <m:r>
                                  <a:rPr lang="fr-FR" sz="1400" i="1" dirty="0">
                                    <a:latin typeface="Cambria Math" panose="02040503050406030204" pitchFamily="18" charset="0"/>
                                  </a:rPr>
                                  <m:t>𝑇</m:t>
                                </m:r>
                              </m:e>
                              <m:sup>
                                <m:r>
                                  <a:rPr lang="fr-FR" sz="1400" i="1" dirty="0">
                                    <a:latin typeface="Cambria Math" panose="02040503050406030204" pitchFamily="18" charset="0"/>
                                  </a:rPr>
                                  <m:t>4</m:t>
                                </m:r>
                              </m:sup>
                            </m:sSup>
                          </m:num>
                          <m:den>
                            <m:sSubSup>
                              <m:sSubSupPr>
                                <m:ctrlPr>
                                  <a:rPr lang="fr-FR" sz="1400" i="1" dirty="0">
                                    <a:latin typeface="Cambria Math" panose="02040503050406030204" pitchFamily="18" charset="0"/>
                                  </a:rPr>
                                </m:ctrlPr>
                              </m:sSubSupPr>
                              <m:e>
                                <m:r>
                                  <a:rPr lang="fr-FR" sz="1400" i="1" dirty="0">
                                    <a:latin typeface="Cambria Math" panose="02040503050406030204" pitchFamily="18" charset="0"/>
                                  </a:rPr>
                                  <m:t>𝑇</m:t>
                                </m:r>
                              </m:e>
                              <m:sub>
                                <m:r>
                                  <a:rPr lang="fr-FR" sz="1400" i="1" dirty="0">
                                    <a:latin typeface="Cambria Math" panose="02040503050406030204" pitchFamily="18" charset="0"/>
                                  </a:rPr>
                                  <m:t>𝑐</m:t>
                                </m:r>
                              </m:sub>
                              <m:sup>
                                <m:r>
                                  <a:rPr lang="fr-FR" sz="1400" i="1" dirty="0">
                                    <a:latin typeface="Cambria Math" panose="02040503050406030204" pitchFamily="18" charset="0"/>
                                  </a:rPr>
                                  <m:t>4</m:t>
                                </m:r>
                              </m:sup>
                            </m:sSubSup>
                          </m:den>
                        </m:f>
                      </m:e>
                    </m:d>
                  </m:oMath>
                </a14:m>
                <a:r>
                  <a:rPr lang="en-US" sz="1400" baseline="-25000" dirty="0"/>
                  <a:t>  </a:t>
                </a:r>
                <a:r>
                  <a:rPr lang="en-US" sz="1000" i="1" dirty="0" smtClean="0">
                    <a:solidFill>
                      <a:srgbClr val="0070C0"/>
                    </a:solidFill>
                    <a:latin typeface="Arial" pitchFamily="34" charset="0"/>
                    <a:cs typeface="Arial" pitchFamily="34" charset="0"/>
                  </a:rPr>
                  <a:t>with m effective </a:t>
                </a:r>
                <a:r>
                  <a:rPr lang="en-US" sz="1000" i="1" dirty="0">
                    <a:solidFill>
                      <a:srgbClr val="0070C0"/>
                    </a:solidFill>
                    <a:latin typeface="Arial" pitchFamily="34" charset="0"/>
                    <a:cs typeface="Arial" pitchFamily="34" charset="0"/>
                  </a:rPr>
                  <a:t>electron </a:t>
                </a:r>
                <a:r>
                  <a:rPr lang="en-US" sz="1000" i="1" dirty="0" smtClean="0">
                    <a:solidFill>
                      <a:srgbClr val="0070C0"/>
                    </a:solidFill>
                    <a:latin typeface="Arial" pitchFamily="34" charset="0"/>
                    <a:cs typeface="Arial" pitchFamily="34" charset="0"/>
                  </a:rPr>
                  <a:t>mass, </a:t>
                </a:r>
                <a:r>
                  <a:rPr lang="en-US" sz="1000" i="1" dirty="0">
                    <a:solidFill>
                      <a:srgbClr val="0070C0"/>
                    </a:solidFill>
                    <a:latin typeface="Arial" pitchFamily="34" charset="0"/>
                    <a:cs typeface="Arial" pitchFamily="34" charset="0"/>
                  </a:rPr>
                  <a:t>e elementary charge, </a:t>
                </a:r>
                <a:r>
                  <a:rPr lang="en-US" sz="1000" i="1" dirty="0" smtClean="0">
                    <a:solidFill>
                      <a:srgbClr val="0070C0"/>
                    </a:solidFill>
                    <a:latin typeface="Symbol" panose="05050102010706020507" pitchFamily="18" charset="2"/>
                    <a:cs typeface="Arial" pitchFamily="34" charset="0"/>
                  </a:rPr>
                  <a:t>t</a:t>
                </a:r>
                <a:r>
                  <a:rPr lang="en-US" sz="1000" i="1" dirty="0" smtClean="0">
                    <a:solidFill>
                      <a:srgbClr val="0070C0"/>
                    </a:solidFill>
                    <a:latin typeface="Arial" pitchFamily="34" charset="0"/>
                    <a:cs typeface="Arial" pitchFamily="34" charset="0"/>
                  </a:rPr>
                  <a:t> relaxation time constant, </a:t>
                </a:r>
                <a:r>
                  <a:rPr lang="en-US" sz="1000" i="1" dirty="0" smtClean="0">
                    <a:solidFill>
                      <a:srgbClr val="0070C0"/>
                    </a:solidFill>
                    <a:latin typeface="Symbol" panose="05050102010706020507" pitchFamily="18" charset="2"/>
                    <a:cs typeface="Arial" pitchFamily="34" charset="0"/>
                  </a:rPr>
                  <a:t>w</a:t>
                </a:r>
                <a:r>
                  <a:rPr lang="en-US" sz="1000" i="1" dirty="0" smtClean="0">
                    <a:solidFill>
                      <a:srgbClr val="0070C0"/>
                    </a:solidFill>
                    <a:latin typeface="Arial" pitchFamily="34" charset="0"/>
                    <a:cs typeface="Arial" pitchFamily="34" charset="0"/>
                  </a:rPr>
                  <a:t> RF frequency</a:t>
                </a:r>
                <a:endParaRPr lang="en-US" sz="1000" i="1" dirty="0">
                  <a:solidFill>
                    <a:srgbClr val="0070C0"/>
                  </a:solidFill>
                  <a:latin typeface="Arial" pitchFamily="34" charset="0"/>
                  <a:cs typeface="Arial" pitchFamily="34" charset="0"/>
                </a:endParaRPr>
              </a:p>
              <a:p>
                <a:pPr lvl="1">
                  <a:lnSpc>
                    <a:spcPct val="100000"/>
                  </a:lnSpc>
                  <a:spcBef>
                    <a:spcPts val="600"/>
                  </a:spcBef>
                </a:pPr>
                <a:r>
                  <a:rPr lang="en-US" dirty="0" smtClean="0">
                    <a:solidFill>
                      <a:schemeClr val="tx1"/>
                    </a:solidFill>
                  </a:rPr>
                  <a:t>Equivalent circuit:</a:t>
                </a:r>
              </a:p>
              <a:p>
                <a:pPr lvl="3">
                  <a:lnSpc>
                    <a:spcPct val="114000"/>
                  </a:lnSpc>
                </a:pPr>
                <a:r>
                  <a:rPr lang="en-US" sz="1400" dirty="0"/>
                  <a:t>NC component is short </a:t>
                </a:r>
                <a:r>
                  <a:rPr lang="en-US" sz="1400" dirty="0" smtClean="0"/>
                  <a:t>circuited in DC</a:t>
                </a:r>
              </a:p>
              <a:p>
                <a:pPr lvl="3">
                  <a:lnSpc>
                    <a:spcPct val="114000"/>
                  </a:lnSpc>
                </a:pPr>
                <a:r>
                  <a:rPr lang="en-US" sz="1400" dirty="0" smtClean="0"/>
                  <a:t>Only </a:t>
                </a:r>
                <a:r>
                  <a:rPr lang="en-US" sz="1400" dirty="0"/>
                  <a:t>SC component is accelerated by E, </a:t>
                </a:r>
                <a:endParaRPr lang="en-US" sz="1400" dirty="0" smtClean="0"/>
              </a:p>
              <a:p>
                <a:pPr lvl="3">
                  <a:lnSpc>
                    <a:spcPct val="114000"/>
                  </a:lnSpc>
                </a:pPr>
                <a:r>
                  <a:rPr lang="en-US" sz="1400"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𝑠</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𝑠</m:t>
                        </m:r>
                      </m:sub>
                    </m:sSub>
                    <m:r>
                      <a:rPr lang="en-US" i="1">
                        <a:latin typeface="Cambria Math" panose="02040503050406030204" pitchFamily="18" charset="0"/>
                      </a:rPr>
                      <m:t> </m:t>
                    </m:r>
                    <m:r>
                      <a:rPr lang="en-US" i="1">
                        <a:latin typeface="Cambria Math" panose="02040503050406030204" pitchFamily="18" charset="0"/>
                      </a:rPr>
                      <m:t>𝑒</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𝑠</m:t>
                        </m:r>
                      </m:sub>
                    </m:sSub>
                  </m:oMath>
                </a14:m>
                <a:endParaRPr lang="en-US" sz="1400" dirty="0" smtClean="0"/>
              </a:p>
              <a:p>
                <a:pPr lvl="3"/>
                <a:r>
                  <a:rPr lang="en-US" sz="1400" dirty="0" smtClean="0">
                    <a:latin typeface="Cambria Math" panose="02040503050406030204" pitchFamily="18" charset="0"/>
                    <a:ea typeface="Cambria Math" panose="02040503050406030204" pitchFamily="18" charset="0"/>
                  </a:rPr>
                  <a:t> </a:t>
                </a:r>
                <a:r>
                  <a:rPr lang="en-US" i="1" dirty="0" smtClean="0">
                    <a:latin typeface="Cambria Math" panose="02040503050406030204" pitchFamily="18" charset="0"/>
                    <a:ea typeface="Cambria Math" panose="02040503050406030204" pitchFamily="18" charset="0"/>
                  </a:rPr>
                  <a:t>m</a:t>
                </a:r>
                <a14:m>
                  <m:oMath xmlns:m="http://schemas.openxmlformats.org/officeDocument/2006/math">
                    <m:acc>
                      <m:accPr>
                        <m:chr m:val="̇"/>
                        <m:ctrlPr>
                          <a:rPr lang="en-US" i="1">
                            <a:latin typeface="Cambria Math" panose="02040503050406030204" pitchFamily="18" charset="0"/>
                            <a:ea typeface="Cambria Math" panose="02040503050406030204" pitchFamily="18" charset="0"/>
                          </a:rPr>
                        </m:ctrlPr>
                      </m:accPr>
                      <m:e>
                        <m:acc>
                          <m:accPr>
                            <m:chr m:val="⃗"/>
                            <m:ctrlPr>
                              <a:rPr lang="en-US" i="1">
                                <a:latin typeface="Cambria Math" panose="02040503050406030204" pitchFamily="18" charset="0"/>
                                <a:ea typeface="Cambria Math" panose="02040503050406030204" pitchFamily="18" charset="0"/>
                              </a:rPr>
                            </m:ctrlPr>
                          </m:acc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 </m:t>
                                </m:r>
                                <m:r>
                                  <a:rPr lang="en-US" b="0" i="1">
                                    <a:latin typeface="Cambria Math" panose="02040503050406030204" pitchFamily="18" charset="0"/>
                                    <a:ea typeface="Cambria Math" panose="02040503050406030204" pitchFamily="18" charset="0"/>
                                  </a:rPr>
                                  <m:t>𝑣</m:t>
                                </m:r>
                              </m:e>
                              <m:sub>
                                <m:r>
                                  <a:rPr lang="en-US" i="1">
                                    <a:latin typeface="Cambria Math" panose="02040503050406030204" pitchFamily="18" charset="0"/>
                                    <a:ea typeface="Cambria Math" panose="02040503050406030204" pitchFamily="18" charset="0"/>
                                  </a:rPr>
                                  <m:t>𝒔</m:t>
                                </m:r>
                              </m:sub>
                            </m:sSub>
                          </m:e>
                        </m:acc>
                      </m:e>
                    </m:acc>
                    <m:r>
                      <a:rPr lang="en-US" i="1">
                        <a:latin typeface="Cambria Math" panose="02040503050406030204" pitchFamily="18" charset="0"/>
                        <a:ea typeface="Cambria Math" panose="02040503050406030204" pitchFamily="18" charset="0"/>
                      </a:rPr>
                      <m:t>=−</m:t>
                    </m:r>
                    <m:r>
                      <a:rPr lang="en-US" b="0" i="1">
                        <a:latin typeface="Cambria Math" panose="02040503050406030204" pitchFamily="18" charset="0"/>
                        <a:ea typeface="Cambria Math" panose="02040503050406030204" pitchFamily="18" charset="0"/>
                      </a:rPr>
                      <m:t>𝑒</m:t>
                    </m:r>
                    <m:acc>
                      <m:accPr>
                        <m:chr m:val="⃗"/>
                        <m:ctrlPr>
                          <a:rPr lang="en-US" i="1">
                            <a:latin typeface="Cambria Math" panose="02040503050406030204" pitchFamily="18" charset="0"/>
                            <a:ea typeface="Cambria Math" panose="02040503050406030204" pitchFamily="18" charset="0"/>
                          </a:rPr>
                        </m:ctrlPr>
                      </m:accPr>
                      <m:e>
                        <m:r>
                          <a:rPr lang="en-US" b="0" i="1">
                            <a:latin typeface="Cambria Math" panose="02040503050406030204" pitchFamily="18" charset="0"/>
                            <a:ea typeface="Cambria Math" panose="02040503050406030204" pitchFamily="18" charset="0"/>
                          </a:rPr>
                          <m:t>𝐸</m:t>
                        </m:r>
                      </m:e>
                    </m:acc>
                  </m:oMath>
                </a14:m>
                <a:r>
                  <a:rPr lang="en-US" sz="1400" i="1" dirty="0" smtClean="0">
                    <a:latin typeface="Cambria Math" panose="02040503050406030204" pitchFamily="18" charset="0"/>
                    <a:ea typeface="Cambria Math" panose="02040503050406030204" pitchFamily="18" charset="0"/>
                  </a:rPr>
                  <a:t> </a:t>
                </a:r>
                <a:r>
                  <a:rPr lang="en-US" sz="1400" i="1" dirty="0" smtClean="0">
                    <a:solidFill>
                      <a:schemeClr val="accent4">
                        <a:lumMod val="75000"/>
                      </a:schemeClr>
                    </a:solidFill>
                    <a:latin typeface="Cambria Math" panose="02040503050406030204" pitchFamily="18" charset="0"/>
                    <a:ea typeface="Cambria Math" panose="02040503050406030204" pitchFamily="18" charset="0"/>
                  </a:rPr>
                  <a:t> </a:t>
                </a:r>
                <a:r>
                  <a:rPr lang="en-US" sz="1000" i="1" dirty="0" smtClean="0">
                    <a:solidFill>
                      <a:srgbClr val="0070C0"/>
                    </a:solidFill>
                    <a:latin typeface="Arial" pitchFamily="34" charset="0"/>
                    <a:cs typeface="Arial" pitchFamily="34" charset="0"/>
                  </a:rPr>
                  <a:t>e- electrodynamics (acceleration b</a:t>
                </a:r>
                <a14:m>
                  <m:oMath xmlns:m="http://schemas.openxmlformats.org/officeDocument/2006/math">
                    <m:r>
                      <a:rPr lang="fr-FR" sz="1000" b="0" i="1" smtClean="0">
                        <a:solidFill>
                          <a:srgbClr val="0070C0"/>
                        </a:solidFill>
                        <a:latin typeface="Cambria Math" panose="02040503050406030204" pitchFamily="18" charset="0"/>
                        <a:cs typeface="Arial" pitchFamily="34" charset="0"/>
                      </a:rPr>
                      <m:t>𝑦</m:t>
                    </m:r>
                    <m:r>
                      <a:rPr lang="fr-FR" sz="1000" b="0" i="1" smtClean="0">
                        <a:solidFill>
                          <a:srgbClr val="0070C0"/>
                        </a:solidFill>
                        <a:latin typeface="Cambria Math" panose="02040503050406030204" pitchFamily="18" charset="0"/>
                        <a:cs typeface="Arial" pitchFamily="34" charset="0"/>
                      </a:rPr>
                      <m:t> </m:t>
                    </m:r>
                    <m:acc>
                      <m:accPr>
                        <m:chr m:val="⃗"/>
                        <m:ctrlPr>
                          <a:rPr lang="en-US" sz="1000" i="1">
                            <a:solidFill>
                              <a:srgbClr val="0070C0"/>
                            </a:solidFill>
                            <a:latin typeface="Cambria Math" panose="02040503050406030204" pitchFamily="18" charset="0"/>
                            <a:cs typeface="Arial" pitchFamily="34" charset="0"/>
                          </a:rPr>
                        </m:ctrlPr>
                      </m:accPr>
                      <m:e>
                        <m:r>
                          <a:rPr lang="en-US" sz="1000" i="1">
                            <a:solidFill>
                              <a:srgbClr val="0070C0"/>
                            </a:solidFill>
                            <a:latin typeface="Cambria Math" panose="02040503050406030204" pitchFamily="18" charset="0"/>
                            <a:cs typeface="Arial" pitchFamily="34" charset="0"/>
                          </a:rPr>
                          <m:t>𝐸</m:t>
                        </m:r>
                      </m:e>
                    </m:acc>
                  </m:oMath>
                </a14:m>
                <a:r>
                  <a:rPr lang="en-US" sz="1000" i="1" dirty="0" smtClean="0">
                    <a:solidFill>
                      <a:srgbClr val="0070C0"/>
                    </a:solidFill>
                    <a:latin typeface="Arial" pitchFamily="34" charset="0"/>
                    <a:cs typeface="Arial" pitchFamily="34" charset="0"/>
                  </a:rPr>
                  <a:t>)</a:t>
                </a:r>
              </a:p>
              <a:p>
                <a:pPr lvl="1">
                  <a:lnSpc>
                    <a:spcPct val="100000"/>
                  </a:lnSpc>
                  <a:spcBef>
                    <a:spcPts val="600"/>
                  </a:spcBef>
                </a:pPr>
                <a:r>
                  <a:rPr lang="en-US" dirty="0">
                    <a:solidFill>
                      <a:schemeClr val="tx1"/>
                    </a:solidFill>
                  </a:rPr>
                  <a:t>1</a:t>
                </a:r>
                <a:r>
                  <a:rPr lang="en-US" baseline="30000" dirty="0">
                    <a:solidFill>
                      <a:schemeClr val="tx1"/>
                    </a:solidFill>
                  </a:rPr>
                  <a:t>rst</a:t>
                </a:r>
                <a:r>
                  <a:rPr lang="en-US" dirty="0">
                    <a:solidFill>
                      <a:schemeClr val="tx1"/>
                    </a:solidFill>
                  </a:rPr>
                  <a:t> London </a:t>
                </a:r>
                <a:r>
                  <a:rPr lang="en-US" sz="1400" dirty="0">
                    <a:solidFill>
                      <a:schemeClr val="tx1"/>
                    </a:solidFill>
                  </a:rPr>
                  <a:t>Equation </a:t>
                </a:r>
                <a:r>
                  <a:rPr lang="en-US" sz="1400" dirty="0"/>
                  <a:t>(≡ Maxwell + 2 fluids)     </a:t>
                </a:r>
                <a:r>
                  <a:rPr lang="en-US" sz="1000" i="1" dirty="0">
                    <a:solidFill>
                      <a:srgbClr val="0070C0"/>
                    </a:solidFill>
                    <a:latin typeface="Arial" pitchFamily="34" charset="0"/>
                    <a:cs typeface="Arial" pitchFamily="34" charset="0"/>
                  </a:rPr>
                  <a:t>replaces Ohm’s law , for </a:t>
                </a:r>
                <a:r>
                  <a:rPr lang="en-US" sz="1000" i="1" dirty="0" smtClean="0">
                    <a:solidFill>
                      <a:srgbClr val="0070C0"/>
                    </a:solidFill>
                    <a:latin typeface="Arial" pitchFamily="34" charset="0"/>
                    <a:cs typeface="Arial" pitchFamily="34" charset="0"/>
                  </a:rPr>
                  <a:t>					            SC </a:t>
                </a:r>
                <a:r>
                  <a:rPr lang="en-US" sz="1000" i="1" dirty="0">
                    <a:solidFill>
                      <a:srgbClr val="0070C0"/>
                    </a:solidFill>
                    <a:latin typeface="Arial" pitchFamily="34" charset="0"/>
                    <a:cs typeface="Arial" pitchFamily="34" charset="0"/>
                  </a:rPr>
                  <a:t>(no e- scattering)</a:t>
                </a:r>
              </a:p>
              <a:p>
                <a:pPr marL="0" lvl="1" indent="0">
                  <a:spcBef>
                    <a:spcPts val="600"/>
                  </a:spcBef>
                  <a:buNone/>
                </a:pPr>
                <a:r>
                  <a:rPr lang="en-US" sz="1400" dirty="0">
                    <a:solidFill>
                      <a:srgbClr val="0070C0"/>
                    </a:solidFill>
                  </a:rPr>
                  <a:t> </a:t>
                </a:r>
              </a:p>
              <a:p>
                <a:pPr lvl="2"/>
                <a:r>
                  <a:rPr lang="en-US" sz="1400" dirty="0"/>
                  <a:t>			 </a:t>
                </a:r>
                <a:r>
                  <a:rPr lang="en-US" sz="1100" dirty="0"/>
                  <a:t>or</a:t>
                </a:r>
                <a:r>
                  <a:rPr lang="en-US" sz="1400" dirty="0"/>
                  <a:t>	</a:t>
                </a:r>
                <a:endParaRPr lang="en-US" sz="1000" i="1" dirty="0">
                  <a:solidFill>
                    <a:srgbClr val="0070C0"/>
                  </a:solidFill>
                  <a:latin typeface="Arial" pitchFamily="34" charset="0"/>
                  <a:cs typeface="Arial" pitchFamily="34" charset="0"/>
                </a:endParaRP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576001" y="1219001"/>
                <a:ext cx="5508168" cy="5299664"/>
              </a:xfrm>
              <a:blipFill>
                <a:blip r:embed="rId3"/>
                <a:stretch>
                  <a:fillRect t="-1496" r="-1770"/>
                </a:stretch>
              </a:blipFill>
            </p:spPr>
            <p:txBody>
              <a:bodyPr/>
              <a:lstStyle/>
              <a:p>
                <a:r>
                  <a:rPr lang="en-US">
                    <a:noFill/>
                  </a:rPr>
                  <a:t> </a:t>
                </a:r>
              </a:p>
            </p:txBody>
          </p:sp>
        </mc:Fallback>
      </mc:AlternateContent>
      <p:sp>
        <p:nvSpPr>
          <p:cNvPr id="2" name="Titre 1"/>
          <p:cNvSpPr>
            <a:spLocks noGrp="1"/>
          </p:cNvSpPr>
          <p:nvPr>
            <p:ph type="title"/>
          </p:nvPr>
        </p:nvSpPr>
        <p:spPr/>
        <p:txBody>
          <a:bodyPr/>
          <a:lstStyle/>
          <a:p>
            <a:r>
              <a:rPr lang="en-US" noProof="0" dirty="0" smtClean="0"/>
              <a:t>London (I)</a:t>
            </a:r>
            <a:endParaRPr lang="en-US" noProof="0" dirty="0"/>
          </a:p>
        </p:txBody>
      </p:sp>
      <p:pic>
        <p:nvPicPr>
          <p:cNvPr id="67" name="Image 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1098396"/>
            <a:ext cx="2802793" cy="1972840"/>
          </a:xfrm>
          <a:prstGeom prst="rect">
            <a:avLst/>
          </a:prstGeom>
        </p:spPr>
      </p:pic>
      <p:grpSp>
        <p:nvGrpSpPr>
          <p:cNvPr id="68" name="Group 21"/>
          <p:cNvGrpSpPr>
            <a:grpSpLocks/>
          </p:cNvGrpSpPr>
          <p:nvPr/>
        </p:nvGrpSpPr>
        <p:grpSpPr bwMode="auto">
          <a:xfrm>
            <a:off x="2936875" y="-848388"/>
            <a:ext cx="2474913" cy="0"/>
            <a:chOff x="357" y="2415"/>
            <a:chExt cx="1559" cy="0"/>
          </a:xfrm>
        </p:grpSpPr>
        <p:sp>
          <p:nvSpPr>
            <p:cNvPr id="70" name="Line 23"/>
            <p:cNvSpPr>
              <a:spLocks noChangeShapeType="1"/>
            </p:cNvSpPr>
            <p:nvPr/>
          </p:nvSpPr>
          <p:spPr bwMode="auto">
            <a:xfrm>
              <a:off x="357" y="2415"/>
              <a:ext cx="170" cy="0"/>
            </a:xfrm>
            <a:prstGeom prst="line">
              <a:avLst/>
            </a:prstGeom>
            <a:noFill/>
            <a:ln w="28575">
              <a:solidFill>
                <a:schemeClr val="tx1"/>
              </a:solidFill>
              <a:round/>
              <a:headEnd/>
              <a:tailEnd type="triangle" w="med" len="med"/>
            </a:ln>
            <a:effectLst/>
          </p:spPr>
          <p:txBody>
            <a:bodyPr wrap="none" anchor="ctr"/>
            <a:lstStyle/>
            <a:p>
              <a:endParaRPr lang="en-US" sz="1050" u="none"/>
            </a:p>
          </p:txBody>
        </p:sp>
        <p:sp>
          <p:nvSpPr>
            <p:cNvPr id="71" name="Line 24"/>
            <p:cNvSpPr>
              <a:spLocks noChangeShapeType="1"/>
            </p:cNvSpPr>
            <p:nvPr/>
          </p:nvSpPr>
          <p:spPr bwMode="auto">
            <a:xfrm>
              <a:off x="1009" y="2415"/>
              <a:ext cx="170" cy="0"/>
            </a:xfrm>
            <a:prstGeom prst="line">
              <a:avLst/>
            </a:prstGeom>
            <a:noFill/>
            <a:ln w="28575">
              <a:solidFill>
                <a:srgbClr val="E80A0A"/>
              </a:solidFill>
              <a:round/>
              <a:headEnd/>
              <a:tailEnd type="triangle" w="med" len="med"/>
            </a:ln>
            <a:effectLst/>
          </p:spPr>
          <p:txBody>
            <a:bodyPr wrap="none" anchor="ctr"/>
            <a:lstStyle/>
            <a:p>
              <a:endParaRPr lang="en-US" sz="1050" u="none"/>
            </a:p>
          </p:txBody>
        </p:sp>
        <p:sp>
          <p:nvSpPr>
            <p:cNvPr id="72" name="Line 25"/>
            <p:cNvSpPr>
              <a:spLocks noChangeShapeType="1"/>
            </p:cNvSpPr>
            <p:nvPr/>
          </p:nvSpPr>
          <p:spPr bwMode="auto">
            <a:xfrm>
              <a:off x="1746" y="2415"/>
              <a:ext cx="170" cy="0"/>
            </a:xfrm>
            <a:prstGeom prst="line">
              <a:avLst/>
            </a:prstGeom>
            <a:noFill/>
            <a:ln w="28575">
              <a:solidFill>
                <a:schemeClr val="accent2"/>
              </a:solidFill>
              <a:round/>
              <a:headEnd/>
              <a:tailEnd type="triangle" w="med" len="med"/>
            </a:ln>
            <a:effectLst/>
          </p:spPr>
          <p:txBody>
            <a:bodyPr wrap="none" anchor="ctr"/>
            <a:lstStyle/>
            <a:p>
              <a:endParaRPr lang="en-US" sz="1050" u="none"/>
            </a:p>
          </p:txBody>
        </p:sp>
      </p:grpSp>
      <p:sp>
        <p:nvSpPr>
          <p:cNvPr id="10" name="Espace réservé du pied de page 9"/>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12" name="Espace réservé du numéro de diapositive 11"/>
          <p:cNvSpPr>
            <a:spLocks noGrp="1"/>
          </p:cNvSpPr>
          <p:nvPr>
            <p:ph type="sldNum" sz="quarter" idx="11"/>
          </p:nvPr>
        </p:nvSpPr>
        <p:spPr/>
        <p:txBody>
          <a:bodyPr/>
          <a:lstStyle/>
          <a:p>
            <a:r>
              <a:rPr lang="fr-FR" smtClean="0"/>
              <a:t>|  PAGE </a:t>
            </a:r>
            <a:fld id="{AEFB9B6D-867A-40B8-ACB0-35CC9F272C9C}" type="slidenum">
              <a:rPr lang="fr-FR" smtClean="0"/>
              <a:pPr/>
              <a:t>25</a:t>
            </a:fld>
            <a:endParaRPr lang="fr-FR" dirty="0"/>
          </a:p>
        </p:txBody>
      </p:sp>
      <p:grpSp>
        <p:nvGrpSpPr>
          <p:cNvPr id="51" name="Groupe 50"/>
          <p:cNvGrpSpPr/>
          <p:nvPr/>
        </p:nvGrpSpPr>
        <p:grpSpPr>
          <a:xfrm>
            <a:off x="5276850" y="3806239"/>
            <a:ext cx="3512806" cy="908306"/>
            <a:chOff x="5106928" y="3651447"/>
            <a:chExt cx="3687993" cy="908307"/>
          </a:xfrm>
        </p:grpSpPr>
        <p:sp>
          <p:nvSpPr>
            <p:cNvPr id="4" name="Ellipse 3"/>
            <p:cNvSpPr/>
            <p:nvPr/>
          </p:nvSpPr>
          <p:spPr>
            <a:xfrm>
              <a:off x="6479923"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Ellipse 31"/>
            <p:cNvSpPr/>
            <p:nvPr/>
          </p:nvSpPr>
          <p:spPr>
            <a:xfrm>
              <a:off x="6574125"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Ellipse 32"/>
            <p:cNvSpPr/>
            <p:nvPr/>
          </p:nvSpPr>
          <p:spPr>
            <a:xfrm>
              <a:off x="6668327"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Ellipse 33"/>
            <p:cNvSpPr/>
            <p:nvPr/>
          </p:nvSpPr>
          <p:spPr>
            <a:xfrm>
              <a:off x="6856731"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Ellipse 34"/>
            <p:cNvSpPr/>
            <p:nvPr/>
          </p:nvSpPr>
          <p:spPr>
            <a:xfrm>
              <a:off x="6762529"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479923" y="3918262"/>
              <a:ext cx="520824"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399066" y="3821825"/>
              <a:ext cx="130206" cy="868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6961812" y="3831460"/>
              <a:ext cx="130206" cy="868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cteur droit 13"/>
            <p:cNvCxnSpPr>
              <a:stCxn id="4" idx="2"/>
            </p:cNvCxnSpPr>
            <p:nvPr/>
          </p:nvCxnSpPr>
          <p:spPr>
            <a:xfrm flipH="1">
              <a:off x="5794367" y="3795463"/>
              <a:ext cx="685556"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9" name="Connecteur droit 38"/>
            <p:cNvCxnSpPr/>
            <p:nvPr/>
          </p:nvCxnSpPr>
          <p:spPr>
            <a:xfrm flipH="1">
              <a:off x="6988413" y="3815185"/>
              <a:ext cx="1116000"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Connecteur droit 39"/>
            <p:cNvCxnSpPr/>
            <p:nvPr/>
          </p:nvCxnSpPr>
          <p:spPr>
            <a:xfrm flipH="1">
              <a:off x="5785600" y="4497284"/>
              <a:ext cx="1008000"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Connecteur droit 40"/>
            <p:cNvCxnSpPr/>
            <p:nvPr/>
          </p:nvCxnSpPr>
          <p:spPr>
            <a:xfrm flipH="1">
              <a:off x="7346975" y="4497284"/>
              <a:ext cx="759559"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Connecteur droit 41"/>
            <p:cNvCxnSpPr/>
            <p:nvPr/>
          </p:nvCxnSpPr>
          <p:spPr>
            <a:xfrm flipH="1">
              <a:off x="5106928" y="4144898"/>
              <a:ext cx="690508"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Connecteur droit 42"/>
            <p:cNvCxnSpPr/>
            <p:nvPr/>
          </p:nvCxnSpPr>
          <p:spPr>
            <a:xfrm flipH="1">
              <a:off x="8104413" y="4144898"/>
              <a:ext cx="690508"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4" name="Connecteur droit 43"/>
            <p:cNvCxnSpPr/>
            <p:nvPr/>
          </p:nvCxnSpPr>
          <p:spPr>
            <a:xfrm flipV="1">
              <a:off x="8104413" y="3806308"/>
              <a:ext cx="0" cy="69840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Connecteur droit 44"/>
            <p:cNvCxnSpPr/>
            <p:nvPr/>
          </p:nvCxnSpPr>
          <p:spPr>
            <a:xfrm rot="5400000" flipH="1">
              <a:off x="5452072" y="4140717"/>
              <a:ext cx="690508"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Connecteur droit 48"/>
            <p:cNvCxnSpPr/>
            <p:nvPr/>
          </p:nvCxnSpPr>
          <p:spPr>
            <a:xfrm flipH="1">
              <a:off x="6780778" y="4432700"/>
              <a:ext cx="63130" cy="72008"/>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3" name="Connecteur droit 52"/>
            <p:cNvCxnSpPr/>
            <p:nvPr/>
          </p:nvCxnSpPr>
          <p:spPr>
            <a:xfrm flipH="1">
              <a:off x="7296667" y="4485971"/>
              <a:ext cx="63130" cy="72008"/>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4" name="Connecteur droit 53"/>
            <p:cNvCxnSpPr/>
            <p:nvPr/>
          </p:nvCxnSpPr>
          <p:spPr>
            <a:xfrm>
              <a:off x="7196245" y="4432700"/>
              <a:ext cx="114418"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6" name="Connecteur droit 55"/>
            <p:cNvCxnSpPr/>
            <p:nvPr/>
          </p:nvCxnSpPr>
          <p:spPr>
            <a:xfrm>
              <a:off x="6842958" y="4419289"/>
              <a:ext cx="114418" cy="140465"/>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7" name="Connecteur droit 56"/>
            <p:cNvCxnSpPr/>
            <p:nvPr/>
          </p:nvCxnSpPr>
          <p:spPr>
            <a:xfrm>
              <a:off x="7033754" y="4432700"/>
              <a:ext cx="93965"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8" name="Connecteur droit 57"/>
            <p:cNvCxnSpPr/>
            <p:nvPr/>
          </p:nvCxnSpPr>
          <p:spPr>
            <a:xfrm flipH="1">
              <a:off x="6940158" y="4432700"/>
              <a:ext cx="105039"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9" name="Connecteur droit 58"/>
            <p:cNvCxnSpPr/>
            <p:nvPr/>
          </p:nvCxnSpPr>
          <p:spPr>
            <a:xfrm flipH="1">
              <a:off x="7113723" y="4432700"/>
              <a:ext cx="93600"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52" name="ZoneTexte 51"/>
          <p:cNvSpPr txBox="1"/>
          <p:nvPr/>
        </p:nvSpPr>
        <p:spPr>
          <a:xfrm>
            <a:off x="6709959" y="4746469"/>
            <a:ext cx="2079415" cy="307777"/>
          </a:xfrm>
          <a:prstGeom prst="rect">
            <a:avLst/>
          </a:prstGeom>
          <a:noFill/>
        </p:spPr>
        <p:txBody>
          <a:bodyPr wrap="none" rtlCol="0">
            <a:spAutoFit/>
          </a:bodyPr>
          <a:lstStyle/>
          <a:p>
            <a:r>
              <a:rPr lang="en-US" u="none" dirty="0" err="1" smtClean="0">
                <a:latin typeface="Symbol" panose="05050102010706020507" pitchFamily="18" charset="2"/>
              </a:rPr>
              <a:t>r</a:t>
            </a:r>
            <a:r>
              <a:rPr lang="en-US" u="none" baseline="-25000" dirty="0" err="1" smtClean="0">
                <a:latin typeface="+mn-lt"/>
              </a:rPr>
              <a:t>n</a:t>
            </a:r>
            <a:r>
              <a:rPr lang="en-US" u="none" baseline="-25000" dirty="0" smtClean="0">
                <a:latin typeface="+mn-lt"/>
              </a:rPr>
              <a:t>  </a:t>
            </a:r>
            <a:r>
              <a:rPr lang="en-US" sz="1000" i="1" u="none" dirty="0"/>
              <a:t>Normal conducting resistivity </a:t>
            </a:r>
          </a:p>
        </p:txBody>
      </p:sp>
      <mc:AlternateContent xmlns:mc="http://schemas.openxmlformats.org/markup-compatibility/2006" xmlns:a14="http://schemas.microsoft.com/office/drawing/2010/main">
        <mc:Choice Requires="a14">
          <p:sp>
            <p:nvSpPr>
              <p:cNvPr id="66" name="ZoneTexte 65"/>
              <p:cNvSpPr txBox="1"/>
              <p:nvPr/>
            </p:nvSpPr>
            <p:spPr>
              <a:xfrm>
                <a:off x="6631630" y="3396880"/>
                <a:ext cx="1927131" cy="307777"/>
              </a:xfrm>
              <a:prstGeom prst="rect">
                <a:avLst/>
              </a:prstGeom>
              <a:noFill/>
            </p:spPr>
            <p:txBody>
              <a:bodyPr wrap="none" rtlCol="0">
                <a:spAutoFit/>
              </a:bodyPr>
              <a:lstStyle/>
              <a:p>
                <a:r>
                  <a:rPr lang="en-US" u="none" dirty="0" smtClean="0">
                    <a:solidFill>
                      <a:schemeClr val="tx1"/>
                    </a:solidFill>
                    <a:latin typeface="Symbol" panose="05050102010706020507" pitchFamily="18" charset="2"/>
                  </a:rPr>
                  <a:t>L</a:t>
                </a:r>
                <a:r>
                  <a:rPr lang="en-US" u="none" baseline="-25000" dirty="0" smtClean="0">
                    <a:solidFill>
                      <a:schemeClr val="tx1"/>
                    </a:solidFill>
                    <a:latin typeface="+mn-lt"/>
                  </a:rPr>
                  <a:t>  </a:t>
                </a:r>
                <a:r>
                  <a:rPr lang="en-US" sz="1000" i="1" u="none" dirty="0" smtClean="0">
                    <a:solidFill>
                      <a:schemeClr val="tx1"/>
                    </a:solidFill>
                  </a:rPr>
                  <a:t>Specific inductance, </a:t>
                </a:r>
                <a:r>
                  <a:rPr lang="en-US" sz="1000" u="none" dirty="0" smtClean="0">
                    <a:solidFill>
                      <a:schemeClr val="tx1"/>
                    </a:solidFill>
                    <a:latin typeface="Symbol" panose="05050102010706020507" pitchFamily="18" charset="2"/>
                  </a:rPr>
                  <a:t>L=</a:t>
                </a:r>
                <a14:m>
                  <m:oMath xmlns:m="http://schemas.openxmlformats.org/officeDocument/2006/math">
                    <m:f>
                      <m:fPr>
                        <m:ctrlPr>
                          <a:rPr lang="en-US" sz="1000" i="1" u="none" smtClean="0">
                            <a:solidFill>
                              <a:schemeClr val="tx1"/>
                            </a:solidFill>
                            <a:latin typeface="Cambria Math" panose="02040503050406030204" pitchFamily="18" charset="0"/>
                          </a:rPr>
                        </m:ctrlPr>
                      </m:fPr>
                      <m:num>
                        <m:r>
                          <a:rPr lang="fr-FR" sz="1000" b="0" i="1" u="none" smtClean="0">
                            <a:solidFill>
                              <a:schemeClr val="tx1"/>
                            </a:solidFill>
                            <a:latin typeface="Cambria Math" panose="02040503050406030204" pitchFamily="18" charset="0"/>
                          </a:rPr>
                          <m:t>𝑚</m:t>
                        </m:r>
                      </m:num>
                      <m:den>
                        <m:r>
                          <m:rPr>
                            <m:nor/>
                          </m:rPr>
                          <a:rPr lang="fr-FR" sz="1000" i="1" u="none" dirty="0">
                            <a:solidFill>
                              <a:schemeClr val="tx1"/>
                            </a:solidFill>
                          </a:rPr>
                          <m:t>n</m:t>
                        </m:r>
                        <m:r>
                          <m:rPr>
                            <m:nor/>
                          </m:rPr>
                          <a:rPr lang="fr-FR" sz="1000" u="none" dirty="0">
                            <a:solidFill>
                              <a:schemeClr val="tx1"/>
                            </a:solidFill>
                          </a:rPr>
                          <m:t>e</m:t>
                        </m:r>
                        <m:r>
                          <m:rPr>
                            <m:nor/>
                          </m:rPr>
                          <a:rPr lang="fr-FR" sz="1000" u="none" baseline="30000" dirty="0">
                            <a:solidFill>
                              <a:schemeClr val="tx1"/>
                            </a:solidFill>
                          </a:rPr>
                          <m:t>2</m:t>
                        </m:r>
                      </m:den>
                    </m:f>
                  </m:oMath>
                </a14:m>
                <a:r>
                  <a:rPr lang="en-US" sz="1000" i="1" u="none" dirty="0" smtClean="0">
                    <a:solidFill>
                      <a:schemeClr val="tx1"/>
                    </a:solidFill>
                  </a:rPr>
                  <a:t> </a:t>
                </a:r>
                <a:endParaRPr lang="en-US" sz="1000" i="1" u="none" dirty="0">
                  <a:solidFill>
                    <a:schemeClr val="tx1"/>
                  </a:solidFill>
                </a:endParaRPr>
              </a:p>
            </p:txBody>
          </p:sp>
        </mc:Choice>
        <mc:Fallback xmlns="">
          <p:sp>
            <p:nvSpPr>
              <p:cNvPr id="66" name="ZoneTexte 65"/>
              <p:cNvSpPr txBox="1">
                <a:spLocks noRot="1" noChangeAspect="1" noMove="1" noResize="1" noEditPoints="1" noAdjustHandles="1" noChangeArrowheads="1" noChangeShapeType="1" noTextEdit="1"/>
              </p:cNvSpPr>
              <p:nvPr/>
            </p:nvSpPr>
            <p:spPr>
              <a:xfrm>
                <a:off x="6631630" y="3396880"/>
                <a:ext cx="1927131" cy="307777"/>
              </a:xfrm>
              <a:prstGeom prst="rect">
                <a:avLst/>
              </a:prstGeom>
              <a:blipFill>
                <a:blip r:embed="rId5"/>
                <a:stretch>
                  <a:fillRect l="-949" t="-11765"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9" name="ZoneTexte 68"/>
              <p:cNvSpPr txBox="1"/>
              <p:nvPr/>
            </p:nvSpPr>
            <p:spPr>
              <a:xfrm>
                <a:off x="6293720" y="5585060"/>
                <a:ext cx="1612428" cy="4533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b="0" i="1" u="none" smtClean="0">
                          <a:latin typeface="Cambria Math" panose="02040503050406030204" pitchFamily="18" charset="0"/>
                        </a:rPr>
                        <m:t>𝐽</m:t>
                      </m:r>
                      <m:d>
                        <m:dPr>
                          <m:ctrlPr>
                            <a:rPr lang="fr-FR" b="0" i="1" u="none" smtClean="0">
                              <a:latin typeface="Cambria Math" panose="02040503050406030204" pitchFamily="18" charset="0"/>
                            </a:rPr>
                          </m:ctrlPr>
                        </m:dPr>
                        <m:e>
                          <m:r>
                            <a:rPr lang="fr-FR" b="0" i="1" u="none" smtClean="0">
                              <a:latin typeface="Cambria Math" panose="02040503050406030204" pitchFamily="18" charset="0"/>
                            </a:rPr>
                            <m:t>𝑥</m:t>
                          </m:r>
                        </m:e>
                      </m:d>
                      <m:r>
                        <a:rPr lang="fr-FR" b="0" i="1" u="none" smtClean="0">
                          <a:latin typeface="Cambria Math" panose="02040503050406030204" pitchFamily="18" charset="0"/>
                        </a:rPr>
                        <m:t>=</m:t>
                      </m:r>
                      <m:f>
                        <m:fPr>
                          <m:ctrlPr>
                            <a:rPr lang="fr-FR" b="0" i="1" u="none" smtClean="0">
                              <a:latin typeface="Cambria Math" panose="02040503050406030204" pitchFamily="18" charset="0"/>
                            </a:rPr>
                          </m:ctrlPr>
                        </m:fPr>
                        <m:num>
                          <m:r>
                            <a:rPr lang="fr-FR" b="0" i="1" u="none" smtClean="0">
                              <a:latin typeface="Cambria Math" panose="02040503050406030204" pitchFamily="18" charset="0"/>
                            </a:rPr>
                            <m:t>𝐻</m:t>
                          </m:r>
                          <m:d>
                            <m:dPr>
                              <m:ctrlPr>
                                <a:rPr lang="fr-FR" i="1" u="none">
                                  <a:latin typeface="Cambria Math" panose="02040503050406030204" pitchFamily="18" charset="0"/>
                                </a:rPr>
                              </m:ctrlPr>
                            </m:dPr>
                            <m:e>
                              <m:r>
                                <a:rPr lang="fr-FR" i="1" u="none">
                                  <a:latin typeface="Cambria Math" panose="02040503050406030204" pitchFamily="18" charset="0"/>
                                </a:rPr>
                                <m:t>0</m:t>
                              </m:r>
                            </m:e>
                          </m:d>
                        </m:num>
                        <m:den>
                          <m:sSub>
                            <m:sSubPr>
                              <m:ctrlPr>
                                <a:rPr lang="fr-FR" b="0" i="1" u="none" smtClean="0">
                                  <a:latin typeface="Cambria Math" panose="02040503050406030204" pitchFamily="18" charset="0"/>
                                </a:rPr>
                              </m:ctrlPr>
                            </m:sSubPr>
                            <m:e>
                              <m:r>
                                <a:rPr lang="fr-FR" b="0" i="1" u="none" smtClean="0">
                                  <a:latin typeface="Cambria Math" panose="02040503050406030204" pitchFamily="18" charset="0"/>
                                  <a:ea typeface="Cambria Math" panose="02040503050406030204" pitchFamily="18" charset="0"/>
                                </a:rPr>
                                <m:t>𝜆</m:t>
                              </m:r>
                            </m:e>
                            <m:sub>
                              <m:r>
                                <a:rPr lang="fr-FR" b="0" i="1" u="none" smtClean="0">
                                  <a:latin typeface="Cambria Math" panose="02040503050406030204" pitchFamily="18" charset="0"/>
                                </a:rPr>
                                <m:t>𝐿</m:t>
                              </m:r>
                            </m:sub>
                          </m:sSub>
                        </m:den>
                      </m:f>
                      <m:sSup>
                        <m:sSupPr>
                          <m:ctrlPr>
                            <a:rPr lang="fr-FR" b="0" i="1" u="none" smtClean="0">
                              <a:latin typeface="Cambria Math" panose="02040503050406030204" pitchFamily="18" charset="0"/>
                            </a:rPr>
                          </m:ctrlPr>
                        </m:sSupPr>
                        <m:e>
                          <m:r>
                            <a:rPr lang="fr-FR" b="0" i="1" u="none" smtClean="0">
                              <a:latin typeface="Cambria Math" panose="02040503050406030204" pitchFamily="18" charset="0"/>
                            </a:rPr>
                            <m:t>𝑒</m:t>
                          </m:r>
                        </m:e>
                        <m:sup>
                          <m:r>
                            <a:rPr lang="fr-FR" b="0" i="1" u="none" smtClean="0">
                              <a:latin typeface="Cambria Math" panose="02040503050406030204" pitchFamily="18" charset="0"/>
                            </a:rPr>
                            <m:t>(</m:t>
                          </m:r>
                          <m:f>
                            <m:fPr>
                              <m:type m:val="skw"/>
                              <m:ctrlPr>
                                <a:rPr lang="fr-FR" b="0" i="1" u="none" smtClean="0">
                                  <a:latin typeface="Cambria Math" panose="02040503050406030204" pitchFamily="18" charset="0"/>
                                </a:rPr>
                              </m:ctrlPr>
                            </m:fPr>
                            <m:num>
                              <m:r>
                                <a:rPr lang="fr-FR" b="0" i="1" u="none" smtClean="0">
                                  <a:latin typeface="Cambria Math" panose="02040503050406030204" pitchFamily="18" charset="0"/>
                                </a:rPr>
                                <m:t>−</m:t>
                              </m:r>
                              <m:r>
                                <a:rPr lang="fr-FR" b="0" i="1" u="none" smtClean="0">
                                  <a:latin typeface="Cambria Math" panose="02040503050406030204" pitchFamily="18" charset="0"/>
                                </a:rPr>
                                <m:t>𝑥</m:t>
                              </m:r>
                            </m:num>
                            <m:den>
                              <m:sSub>
                                <m:sSubPr>
                                  <m:ctrlPr>
                                    <a:rPr lang="fr-FR" b="0" i="1" u="none" smtClean="0">
                                      <a:latin typeface="Cambria Math" panose="02040503050406030204" pitchFamily="18" charset="0"/>
                                    </a:rPr>
                                  </m:ctrlPr>
                                </m:sSubPr>
                                <m:e>
                                  <m:r>
                                    <a:rPr lang="fr-FR" b="0" i="1" u="none" smtClean="0">
                                      <a:latin typeface="Cambria Math" panose="02040503050406030204" pitchFamily="18" charset="0"/>
                                      <a:ea typeface="Cambria Math" panose="02040503050406030204" pitchFamily="18" charset="0"/>
                                    </a:rPr>
                                    <m:t>𝜆</m:t>
                                  </m:r>
                                </m:e>
                                <m:sub>
                                  <m:r>
                                    <a:rPr lang="fr-FR" b="0" i="1" u="none" smtClean="0">
                                      <a:latin typeface="Cambria Math" panose="02040503050406030204" pitchFamily="18" charset="0"/>
                                    </a:rPr>
                                    <m:t>𝐿</m:t>
                                  </m:r>
                                </m:sub>
                              </m:sSub>
                            </m:den>
                          </m:f>
                          <m:r>
                            <a:rPr lang="fr-FR" b="0" i="1" u="none" smtClean="0">
                              <a:latin typeface="Cambria Math" panose="02040503050406030204" pitchFamily="18" charset="0"/>
                            </a:rPr>
                            <m:t>)</m:t>
                          </m:r>
                        </m:sup>
                      </m:sSup>
                    </m:oMath>
                  </m:oMathPara>
                </a14:m>
                <a:endParaRPr lang="fr-FR" u="none" dirty="0"/>
              </a:p>
            </p:txBody>
          </p:sp>
        </mc:Choice>
        <mc:Fallback xmlns="">
          <p:sp>
            <p:nvSpPr>
              <p:cNvPr id="69" name="ZoneTexte 68"/>
              <p:cNvSpPr txBox="1">
                <a:spLocks noRot="1" noChangeAspect="1" noMove="1" noResize="1" noEditPoints="1" noAdjustHandles="1" noChangeArrowheads="1" noChangeShapeType="1" noTextEdit="1"/>
              </p:cNvSpPr>
              <p:nvPr/>
            </p:nvSpPr>
            <p:spPr>
              <a:xfrm>
                <a:off x="6293720" y="5585060"/>
                <a:ext cx="1612428" cy="453329"/>
              </a:xfrm>
              <a:prstGeom prst="rect">
                <a:avLst/>
              </a:prstGeom>
              <a:blipFill>
                <a:blip r:embed="rId6"/>
                <a:stretch>
                  <a:fillRect l="-2642" t="-57333" r="-15849" b="-68000"/>
                </a:stretch>
              </a:blipFill>
            </p:spPr>
            <p:txBody>
              <a:bodyPr/>
              <a:lstStyle/>
              <a:p>
                <a:r>
                  <a:rPr lang="en-US">
                    <a:noFill/>
                  </a:rPr>
                  <a:t> </a:t>
                </a:r>
              </a:p>
            </p:txBody>
          </p:sp>
        </mc:Fallback>
      </mc:AlternateContent>
      <p:sp>
        <p:nvSpPr>
          <p:cNvPr id="73" name="AutoShape 51"/>
          <p:cNvSpPr>
            <a:spLocks noChangeArrowheads="1"/>
          </p:cNvSpPr>
          <p:nvPr/>
        </p:nvSpPr>
        <p:spPr bwMode="auto">
          <a:xfrm>
            <a:off x="5133916" y="5722030"/>
            <a:ext cx="684000" cy="179388"/>
          </a:xfrm>
          <a:prstGeom prst="rightArrow">
            <a:avLst>
              <a:gd name="adj1" fmla="val 50000"/>
              <a:gd name="adj2" fmla="val 163053"/>
            </a:avLst>
          </a:prstGeom>
          <a:solidFill>
            <a:srgbClr val="C00000"/>
          </a:solidFill>
          <a:ln w="28575" algn="ctr">
            <a:noFill/>
            <a:miter lim="800000"/>
            <a:headEnd/>
            <a:tailEnd/>
          </a:ln>
          <a:effectLst/>
        </p:spPr>
        <p:txBody>
          <a:bodyPr wrap="none" anchor="ctr"/>
          <a:lstStyle/>
          <a:p>
            <a:endParaRPr lang="en-US"/>
          </a:p>
        </p:txBody>
      </p:sp>
      <p:sp>
        <p:nvSpPr>
          <p:cNvPr id="74" name="ZoneTexte 73"/>
          <p:cNvSpPr txBox="1"/>
          <p:nvPr/>
        </p:nvSpPr>
        <p:spPr>
          <a:xfrm>
            <a:off x="1230990" y="5730933"/>
            <a:ext cx="65" cy="161583"/>
          </a:xfrm>
          <a:prstGeom prst="rect">
            <a:avLst/>
          </a:prstGeom>
          <a:noFill/>
          <a:ln w="12700">
            <a:noFill/>
          </a:ln>
        </p:spPr>
        <p:txBody>
          <a:bodyPr wrap="none" lIns="0" tIns="0" rIns="0" bIns="0" rtlCol="0">
            <a:spAutoFit/>
          </a:bodyPr>
          <a:lstStyle/>
          <a:p>
            <a:endParaRPr lang="fr-FR" sz="1050" u="none" dirty="0">
              <a:solidFill>
                <a:schemeClr val="tx1">
                  <a:lumMod val="65000"/>
                  <a:lumOff val="35000"/>
                </a:schemeClr>
              </a:solidFill>
            </a:endParaRPr>
          </a:p>
        </p:txBody>
      </p:sp>
      <p:sp>
        <p:nvSpPr>
          <p:cNvPr id="75" name="Rectangle 74"/>
          <p:cNvSpPr/>
          <p:nvPr/>
        </p:nvSpPr>
        <p:spPr>
          <a:xfrm>
            <a:off x="1053452" y="5517232"/>
            <a:ext cx="2100168" cy="6074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76" name="ZoneTexte 75"/>
              <p:cNvSpPr txBox="1"/>
              <p:nvPr/>
            </p:nvSpPr>
            <p:spPr>
              <a:xfrm>
                <a:off x="1254584" y="5549345"/>
                <a:ext cx="1801582" cy="5247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fr-FR" sz="1600" i="1" u="none" smtClean="0">
                              <a:latin typeface="Cambria Math" panose="02040503050406030204" pitchFamily="18" charset="0"/>
                            </a:rPr>
                          </m:ctrlPr>
                        </m:fPr>
                        <m:num>
                          <m:r>
                            <a:rPr lang="fr-FR" sz="1600" i="1" u="none">
                              <a:latin typeface="Cambria Math" panose="02040503050406030204" pitchFamily="18" charset="0"/>
                            </a:rPr>
                            <m:t>𝑑</m:t>
                          </m:r>
                          <m:acc>
                            <m:accPr>
                              <m:chr m:val="⃗"/>
                              <m:ctrlPr>
                                <a:rPr lang="fr-FR" sz="1600" i="1" u="none">
                                  <a:latin typeface="Cambria Math" panose="02040503050406030204" pitchFamily="18" charset="0"/>
                                </a:rPr>
                              </m:ctrlPr>
                            </m:accPr>
                            <m:e>
                              <m:sSub>
                                <m:sSubPr>
                                  <m:ctrlPr>
                                    <a:rPr lang="fr-FR" sz="1600" i="1" u="none">
                                      <a:latin typeface="Cambria Math" panose="02040503050406030204" pitchFamily="18" charset="0"/>
                                    </a:rPr>
                                  </m:ctrlPr>
                                </m:sSubPr>
                                <m:e>
                                  <m:r>
                                    <a:rPr lang="fr-FR" sz="1600" i="1" u="none">
                                      <a:latin typeface="Cambria Math" panose="02040503050406030204" pitchFamily="18" charset="0"/>
                                    </a:rPr>
                                    <m:t>𝐽</m:t>
                                  </m:r>
                                </m:e>
                                <m:sub>
                                  <m:r>
                                    <a:rPr lang="fr-FR" sz="1600" i="1" u="none">
                                      <a:latin typeface="Cambria Math" panose="02040503050406030204" pitchFamily="18" charset="0"/>
                                    </a:rPr>
                                    <m:t>𝑆</m:t>
                                  </m:r>
                                </m:sub>
                              </m:sSub>
                            </m:e>
                          </m:acc>
                        </m:num>
                        <m:den>
                          <m:r>
                            <a:rPr lang="fr-FR" sz="1600" i="1" u="none">
                              <a:latin typeface="Cambria Math" panose="02040503050406030204" pitchFamily="18" charset="0"/>
                            </a:rPr>
                            <m:t>𝑑</m:t>
                          </m:r>
                          <m:r>
                            <a:rPr lang="fr-FR" sz="1600" b="0" i="1" u="none" smtClean="0">
                              <a:latin typeface="Cambria Math" panose="02040503050406030204" pitchFamily="18" charset="0"/>
                            </a:rPr>
                            <m:t>𝑡</m:t>
                          </m:r>
                        </m:den>
                      </m:f>
                      <m:r>
                        <a:rPr lang="fr-FR" sz="1600" b="0" i="0" u="none" smtClean="0">
                          <a:latin typeface="Cambria Math" panose="02040503050406030204" pitchFamily="18" charset="0"/>
                        </a:rPr>
                        <m:t>=</m:t>
                      </m:r>
                      <m:f>
                        <m:fPr>
                          <m:ctrlPr>
                            <a:rPr lang="fr-FR" sz="1600" b="0" i="1" u="none" smtClean="0">
                              <a:latin typeface="Cambria Math" panose="02040503050406030204" pitchFamily="18" charset="0"/>
                            </a:rPr>
                          </m:ctrlPr>
                        </m:fPr>
                        <m:num>
                          <m:sSup>
                            <m:sSupPr>
                              <m:ctrlPr>
                                <a:rPr lang="fr-FR" sz="1600" b="0" i="1" u="none" smtClean="0">
                                  <a:latin typeface="Cambria Math" panose="02040503050406030204" pitchFamily="18" charset="0"/>
                                </a:rPr>
                              </m:ctrlPr>
                            </m:sSupPr>
                            <m:e>
                              <m:r>
                                <a:rPr lang="fr-FR" sz="1600" b="0" i="1" u="none" smtClean="0">
                                  <a:latin typeface="Cambria Math" panose="02040503050406030204" pitchFamily="18" charset="0"/>
                                </a:rPr>
                                <m:t>𝑒</m:t>
                              </m:r>
                            </m:e>
                            <m:sup>
                              <m:r>
                                <a:rPr lang="fr-FR" sz="1600" b="0" i="1" u="none" smtClean="0">
                                  <a:latin typeface="Cambria Math" panose="02040503050406030204" pitchFamily="18" charset="0"/>
                                </a:rPr>
                                <m:t>2</m:t>
                              </m:r>
                            </m:sup>
                          </m:sSup>
                          <m:sSub>
                            <m:sSubPr>
                              <m:ctrlPr>
                                <a:rPr lang="fr-FR" sz="1600" b="0" i="1" u="none" smtClean="0">
                                  <a:latin typeface="Cambria Math" panose="02040503050406030204" pitchFamily="18" charset="0"/>
                                </a:rPr>
                              </m:ctrlPr>
                            </m:sSubPr>
                            <m:e>
                              <m:r>
                                <a:rPr lang="fr-FR" sz="1600" b="0" i="1" u="none" smtClean="0">
                                  <a:latin typeface="Cambria Math" panose="02040503050406030204" pitchFamily="18" charset="0"/>
                                </a:rPr>
                                <m:t>𝑛</m:t>
                              </m:r>
                            </m:e>
                            <m:sub>
                              <m:r>
                                <a:rPr lang="fr-FR" sz="1600" b="0" i="1" u="none" smtClean="0">
                                  <a:latin typeface="Cambria Math" panose="02040503050406030204" pitchFamily="18" charset="0"/>
                                </a:rPr>
                                <m:t>𝑆</m:t>
                              </m:r>
                            </m:sub>
                          </m:sSub>
                        </m:num>
                        <m:den>
                          <m:r>
                            <a:rPr lang="fr-FR" sz="1600" b="0" i="1" u="none" smtClean="0">
                              <a:latin typeface="Cambria Math" panose="02040503050406030204" pitchFamily="18" charset="0"/>
                            </a:rPr>
                            <m:t>𝑚</m:t>
                          </m:r>
                        </m:den>
                      </m:f>
                      <m:acc>
                        <m:accPr>
                          <m:chr m:val="⃗"/>
                          <m:ctrlPr>
                            <a:rPr lang="fr-FR" sz="1600" b="0" i="1" u="none" smtClean="0">
                              <a:latin typeface="Cambria Math" panose="02040503050406030204" pitchFamily="18" charset="0"/>
                            </a:rPr>
                          </m:ctrlPr>
                        </m:accPr>
                        <m:e>
                          <m:r>
                            <a:rPr lang="fr-FR" sz="1600" b="0" i="1" u="none" smtClean="0">
                              <a:latin typeface="Cambria Math" panose="02040503050406030204" pitchFamily="18" charset="0"/>
                            </a:rPr>
                            <m:t>𝐸</m:t>
                          </m:r>
                        </m:e>
                      </m:acc>
                      <m:r>
                        <a:rPr lang="fr-FR" sz="1600" b="0" i="0" u="none" smtClean="0">
                          <a:latin typeface="Cambria Math" panose="02040503050406030204" pitchFamily="18" charset="0"/>
                        </a:rPr>
                        <m:t>=</m:t>
                      </m:r>
                      <m:sSubSup>
                        <m:sSubSupPr>
                          <m:ctrlPr>
                            <a:rPr lang="fr-FR" sz="1600" i="1" u="none">
                              <a:latin typeface="Cambria Math" panose="02040503050406030204" pitchFamily="18" charset="0"/>
                            </a:rPr>
                          </m:ctrlPr>
                        </m:sSubSupPr>
                        <m:e>
                          <m:r>
                            <a:rPr lang="fr-FR" sz="1600" i="1" u="none">
                              <a:latin typeface="Cambria Math" panose="02040503050406030204" pitchFamily="18" charset="0"/>
                              <a:ea typeface="Cambria Math" panose="02040503050406030204" pitchFamily="18" charset="0"/>
                            </a:rPr>
                            <m:t>𝜆</m:t>
                          </m:r>
                        </m:e>
                        <m:sub>
                          <m:r>
                            <a:rPr lang="fr-FR" sz="1600" i="1" u="none">
                              <a:latin typeface="Cambria Math" panose="02040503050406030204" pitchFamily="18" charset="0"/>
                            </a:rPr>
                            <m:t>𝐿</m:t>
                          </m:r>
                        </m:sub>
                        <m:sup>
                          <m:r>
                            <a:rPr lang="fr-FR" sz="1600" i="1" u="none">
                              <a:latin typeface="Cambria Math" panose="02040503050406030204" pitchFamily="18" charset="0"/>
                            </a:rPr>
                            <m:t>2</m:t>
                          </m:r>
                        </m:sup>
                      </m:sSubSup>
                      <m:acc>
                        <m:accPr>
                          <m:chr m:val="⃗"/>
                          <m:ctrlPr>
                            <a:rPr lang="fr-FR" sz="1600" i="1" u="none">
                              <a:latin typeface="Cambria Math" panose="02040503050406030204" pitchFamily="18" charset="0"/>
                            </a:rPr>
                          </m:ctrlPr>
                        </m:accPr>
                        <m:e>
                          <m:r>
                            <a:rPr lang="fr-FR" sz="1600" i="1" u="none">
                              <a:latin typeface="Cambria Math" panose="02040503050406030204" pitchFamily="18" charset="0"/>
                            </a:rPr>
                            <m:t>𝐸</m:t>
                          </m:r>
                        </m:e>
                      </m:acc>
                    </m:oMath>
                  </m:oMathPara>
                </a14:m>
                <a:endParaRPr lang="fr-FR" sz="1600" u="none" dirty="0"/>
              </a:p>
            </p:txBody>
          </p:sp>
        </mc:Choice>
        <mc:Fallback xmlns="">
          <p:sp>
            <p:nvSpPr>
              <p:cNvPr id="76" name="ZoneTexte 75"/>
              <p:cNvSpPr txBox="1">
                <a:spLocks noRot="1" noChangeAspect="1" noMove="1" noResize="1" noEditPoints="1" noAdjustHandles="1" noChangeArrowheads="1" noChangeShapeType="1" noTextEdit="1"/>
              </p:cNvSpPr>
              <p:nvPr/>
            </p:nvSpPr>
            <p:spPr>
              <a:xfrm>
                <a:off x="1254584" y="5549345"/>
                <a:ext cx="1801582" cy="524759"/>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7" name="ZoneTexte 76"/>
              <p:cNvSpPr txBox="1"/>
              <p:nvPr/>
            </p:nvSpPr>
            <p:spPr>
              <a:xfrm>
                <a:off x="3794594" y="5518984"/>
                <a:ext cx="894411" cy="5854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sz="1600" i="1" u="none" smtClean="0">
                              <a:latin typeface="Cambria Math" panose="02040503050406030204" pitchFamily="18" charset="0"/>
                            </a:rPr>
                          </m:ctrlPr>
                        </m:accPr>
                        <m:e>
                          <m:sSub>
                            <m:sSubPr>
                              <m:ctrlPr>
                                <a:rPr lang="fr-FR" sz="1600" i="1" u="none">
                                  <a:latin typeface="Cambria Math" panose="02040503050406030204" pitchFamily="18" charset="0"/>
                                </a:rPr>
                              </m:ctrlPr>
                            </m:sSubPr>
                            <m:e>
                              <m:r>
                                <a:rPr lang="fr-FR" sz="1600" i="1" u="none">
                                  <a:latin typeface="Cambria Math" panose="02040503050406030204" pitchFamily="18" charset="0"/>
                                </a:rPr>
                                <m:t>𝐽</m:t>
                              </m:r>
                            </m:e>
                            <m:sub>
                              <m:r>
                                <a:rPr lang="fr-FR" sz="1600" i="1" u="none">
                                  <a:latin typeface="Cambria Math" panose="02040503050406030204" pitchFamily="18" charset="0"/>
                                </a:rPr>
                                <m:t>𝑆</m:t>
                              </m:r>
                            </m:sub>
                          </m:sSub>
                        </m:e>
                      </m:acc>
                      <m:r>
                        <a:rPr lang="fr-FR" sz="1600" b="0" i="0" u="none" smtClean="0">
                          <a:latin typeface="Cambria Math" panose="02040503050406030204" pitchFamily="18" charset="0"/>
                        </a:rPr>
                        <m:t>=</m:t>
                      </m:r>
                      <m:f>
                        <m:fPr>
                          <m:ctrlPr>
                            <a:rPr lang="fr-FR" sz="1600" b="0" i="1" u="none" smtClean="0">
                              <a:latin typeface="Cambria Math" panose="02040503050406030204" pitchFamily="18" charset="0"/>
                            </a:rPr>
                          </m:ctrlPr>
                        </m:fPr>
                        <m:num>
                          <m:acc>
                            <m:accPr>
                              <m:chr m:val="⃗"/>
                              <m:ctrlPr>
                                <a:rPr lang="fr-FR" sz="1600" i="1" u="none">
                                  <a:latin typeface="Cambria Math" panose="02040503050406030204" pitchFamily="18" charset="0"/>
                                </a:rPr>
                              </m:ctrlPr>
                            </m:accPr>
                            <m:e>
                              <m:r>
                                <a:rPr lang="fr-FR" sz="1600" b="0" i="1" u="none" smtClean="0">
                                  <a:latin typeface="Cambria Math" panose="02040503050406030204" pitchFamily="18" charset="0"/>
                                </a:rPr>
                                <m:t>𝐴</m:t>
                              </m:r>
                            </m:e>
                          </m:acc>
                        </m:num>
                        <m:den>
                          <m:sSubSup>
                            <m:sSubSupPr>
                              <m:ctrlPr>
                                <a:rPr lang="fr-FR" sz="1600" i="1" u="none">
                                  <a:latin typeface="Cambria Math" panose="02040503050406030204" pitchFamily="18" charset="0"/>
                                </a:rPr>
                              </m:ctrlPr>
                            </m:sSubSupPr>
                            <m:e>
                              <m:sSub>
                                <m:sSubPr>
                                  <m:ctrlPr>
                                    <a:rPr lang="fr-FR" sz="1600" i="1" u="none" smtClean="0">
                                      <a:latin typeface="Cambria Math" panose="02040503050406030204" pitchFamily="18" charset="0"/>
                                    </a:rPr>
                                  </m:ctrlPr>
                                </m:sSubPr>
                                <m:e>
                                  <m:r>
                                    <a:rPr lang="fr-FR" sz="1600" i="1" u="none" smtClean="0">
                                      <a:latin typeface="Cambria Math" panose="02040503050406030204" pitchFamily="18" charset="0"/>
                                      <a:ea typeface="Cambria Math" panose="02040503050406030204" pitchFamily="18" charset="0"/>
                                    </a:rPr>
                                    <m:t>𝜇</m:t>
                                  </m:r>
                                </m:e>
                                <m:sub>
                                  <m:r>
                                    <a:rPr lang="fr-FR" sz="1600" b="0" i="1" u="none" smtClean="0">
                                      <a:latin typeface="Cambria Math" panose="02040503050406030204" pitchFamily="18" charset="0"/>
                                    </a:rPr>
                                    <m:t>0</m:t>
                                  </m:r>
                                </m:sub>
                              </m:sSub>
                              <m:r>
                                <a:rPr lang="fr-FR" sz="1600" i="1" u="none">
                                  <a:latin typeface="Cambria Math" panose="02040503050406030204" pitchFamily="18" charset="0"/>
                                  <a:ea typeface="Cambria Math" panose="02040503050406030204" pitchFamily="18" charset="0"/>
                                </a:rPr>
                                <m:t>𝜆</m:t>
                              </m:r>
                            </m:e>
                            <m:sub>
                              <m:r>
                                <a:rPr lang="fr-FR" sz="1600" i="1" u="none">
                                  <a:latin typeface="Cambria Math" panose="02040503050406030204" pitchFamily="18" charset="0"/>
                                </a:rPr>
                                <m:t>𝐿</m:t>
                              </m:r>
                            </m:sub>
                            <m:sup>
                              <m:r>
                                <a:rPr lang="fr-FR" sz="1600" i="1" u="none">
                                  <a:latin typeface="Cambria Math" panose="02040503050406030204" pitchFamily="18" charset="0"/>
                                </a:rPr>
                                <m:t>2</m:t>
                              </m:r>
                            </m:sup>
                          </m:sSubSup>
                        </m:den>
                      </m:f>
                    </m:oMath>
                  </m:oMathPara>
                </a14:m>
                <a:endParaRPr lang="fr-FR" sz="1600" u="none" dirty="0"/>
              </a:p>
            </p:txBody>
          </p:sp>
        </mc:Choice>
        <mc:Fallback xmlns="">
          <p:sp>
            <p:nvSpPr>
              <p:cNvPr id="77" name="ZoneTexte 76"/>
              <p:cNvSpPr txBox="1">
                <a:spLocks noRot="1" noChangeAspect="1" noMove="1" noResize="1" noEditPoints="1" noAdjustHandles="1" noChangeArrowheads="1" noChangeShapeType="1" noTextEdit="1"/>
              </p:cNvSpPr>
              <p:nvPr/>
            </p:nvSpPr>
            <p:spPr>
              <a:xfrm>
                <a:off x="3794594" y="5518984"/>
                <a:ext cx="894411" cy="585481"/>
              </a:xfrm>
              <a:prstGeom prst="rect">
                <a:avLst/>
              </a:prstGeom>
              <a:blipFill>
                <a:blip r:embed="rId8"/>
                <a:stretch>
                  <a:fillRect b="-1042"/>
                </a:stretch>
              </a:blipFill>
            </p:spPr>
            <p:txBody>
              <a:bodyPr/>
              <a:lstStyle/>
              <a:p>
                <a:r>
                  <a:rPr lang="en-US">
                    <a:noFill/>
                  </a:rPr>
                  <a:t> </a:t>
                </a:r>
              </a:p>
            </p:txBody>
          </p:sp>
        </mc:Fallback>
      </mc:AlternateContent>
      <p:sp>
        <p:nvSpPr>
          <p:cNvPr id="78" name="Rectangle 77"/>
          <p:cNvSpPr/>
          <p:nvPr/>
        </p:nvSpPr>
        <p:spPr>
          <a:xfrm>
            <a:off x="3277000" y="6152352"/>
            <a:ext cx="5365319" cy="246221"/>
          </a:xfrm>
          <a:prstGeom prst="rect">
            <a:avLst/>
          </a:prstGeom>
        </p:spPr>
        <p:txBody>
          <a:bodyPr wrap="square">
            <a:spAutoFit/>
          </a:bodyPr>
          <a:lstStyle/>
          <a:p>
            <a:r>
              <a:rPr lang="en-US" sz="1000" i="1" u="none" dirty="0" smtClean="0">
                <a:solidFill>
                  <a:srgbClr val="0070C0"/>
                </a:solidFill>
              </a:rPr>
              <a:t>Electric field differs from 0 only if current density varies</a:t>
            </a:r>
            <a:endParaRPr lang="en-US" sz="1000" i="1" u="none" dirty="0">
              <a:solidFill>
                <a:srgbClr val="0070C0"/>
              </a:solidFill>
            </a:endParaRPr>
          </a:p>
        </p:txBody>
      </p:sp>
      <p:sp>
        <p:nvSpPr>
          <p:cNvPr id="79" name="Forme libre 78"/>
          <p:cNvSpPr/>
          <p:nvPr/>
        </p:nvSpPr>
        <p:spPr>
          <a:xfrm rot="20626349" flipV="1">
            <a:off x="2858905" y="6216128"/>
            <a:ext cx="425813" cy="159813"/>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140677"/>
              <a:gd name="connsiteY0" fmla="*/ 311499 h 311499"/>
              <a:gd name="connsiteX1" fmla="*/ 140677 w 140677"/>
              <a:gd name="connsiteY1" fmla="*/ 0 h 311499"/>
              <a:gd name="connsiteX2" fmla="*/ 140677 w 140677"/>
              <a:gd name="connsiteY2" fmla="*/ 0 h 311499"/>
              <a:gd name="connsiteX0" fmla="*/ 0 w 209503"/>
              <a:gd name="connsiteY0" fmla="*/ 154183 h 154183"/>
              <a:gd name="connsiteX1" fmla="*/ 209503 w 209503"/>
              <a:gd name="connsiteY1" fmla="*/ 0 h 154183"/>
              <a:gd name="connsiteX2" fmla="*/ 209503 w 209503"/>
              <a:gd name="connsiteY2" fmla="*/ 0 h 154183"/>
              <a:gd name="connsiteX0" fmla="*/ 0 w 425813"/>
              <a:gd name="connsiteY0" fmla="*/ 173848 h 173848"/>
              <a:gd name="connsiteX1" fmla="*/ 209503 w 425813"/>
              <a:gd name="connsiteY1" fmla="*/ 19665 h 173848"/>
              <a:gd name="connsiteX2" fmla="*/ 425813 w 425813"/>
              <a:gd name="connsiteY2" fmla="*/ 0 h 173848"/>
              <a:gd name="connsiteX0" fmla="*/ 0 w 425813"/>
              <a:gd name="connsiteY0" fmla="*/ 203344 h 203344"/>
              <a:gd name="connsiteX1" fmla="*/ 91516 w 425813"/>
              <a:gd name="connsiteY1" fmla="*/ 0 h 203344"/>
              <a:gd name="connsiteX2" fmla="*/ 425813 w 425813"/>
              <a:gd name="connsiteY2" fmla="*/ 29496 h 203344"/>
              <a:gd name="connsiteX0" fmla="*/ 0 w 425813"/>
              <a:gd name="connsiteY0" fmla="*/ 228888 h 228888"/>
              <a:gd name="connsiteX1" fmla="*/ 91516 w 425813"/>
              <a:gd name="connsiteY1" fmla="*/ 25544 h 228888"/>
              <a:gd name="connsiteX2" fmla="*/ 425813 w 425813"/>
              <a:gd name="connsiteY2" fmla="*/ 55040 h 228888"/>
              <a:gd name="connsiteX0" fmla="*/ 0 w 425813"/>
              <a:gd name="connsiteY0" fmla="*/ 228888 h 228888"/>
              <a:gd name="connsiteX1" fmla="*/ 91516 w 425813"/>
              <a:gd name="connsiteY1" fmla="*/ 25544 h 228888"/>
              <a:gd name="connsiteX2" fmla="*/ 425813 w 425813"/>
              <a:gd name="connsiteY2" fmla="*/ 55040 h 228888"/>
            </a:gdLst>
            <a:ahLst/>
            <a:cxnLst>
              <a:cxn ang="0">
                <a:pos x="connsiteX0" y="connsiteY0"/>
              </a:cxn>
              <a:cxn ang="0">
                <a:pos x="connsiteX1" y="connsiteY1"/>
              </a:cxn>
              <a:cxn ang="0">
                <a:pos x="connsiteX2" y="connsiteY2"/>
              </a:cxn>
            </a:cxnLst>
            <a:rect l="l" t="t" r="r" b="b"/>
            <a:pathLst>
              <a:path w="425813" h="228888">
                <a:moveTo>
                  <a:pt x="0" y="228888"/>
                </a:moveTo>
                <a:cubicBezTo>
                  <a:pt x="30505" y="161107"/>
                  <a:pt x="-37311" y="93325"/>
                  <a:pt x="91516" y="25544"/>
                </a:cubicBezTo>
                <a:cubicBezTo>
                  <a:pt x="220343" y="-42237"/>
                  <a:pt x="314381" y="45208"/>
                  <a:pt x="425813" y="5504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Forme libre 79"/>
          <p:cNvSpPr/>
          <p:nvPr/>
        </p:nvSpPr>
        <p:spPr>
          <a:xfrm rot="1477012">
            <a:off x="2791597" y="3609220"/>
            <a:ext cx="2419518" cy="642818"/>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140677"/>
              <a:gd name="connsiteY0" fmla="*/ 311499 h 311499"/>
              <a:gd name="connsiteX1" fmla="*/ 140677 w 140677"/>
              <a:gd name="connsiteY1" fmla="*/ 0 h 311499"/>
              <a:gd name="connsiteX2" fmla="*/ 140677 w 140677"/>
              <a:gd name="connsiteY2" fmla="*/ 0 h 311499"/>
              <a:gd name="connsiteX0" fmla="*/ 0 w 209503"/>
              <a:gd name="connsiteY0" fmla="*/ 154183 h 154183"/>
              <a:gd name="connsiteX1" fmla="*/ 209503 w 209503"/>
              <a:gd name="connsiteY1" fmla="*/ 0 h 154183"/>
              <a:gd name="connsiteX2" fmla="*/ 209503 w 209503"/>
              <a:gd name="connsiteY2" fmla="*/ 0 h 154183"/>
              <a:gd name="connsiteX0" fmla="*/ 0 w 425813"/>
              <a:gd name="connsiteY0" fmla="*/ 173848 h 173848"/>
              <a:gd name="connsiteX1" fmla="*/ 209503 w 425813"/>
              <a:gd name="connsiteY1" fmla="*/ 19665 h 173848"/>
              <a:gd name="connsiteX2" fmla="*/ 425813 w 425813"/>
              <a:gd name="connsiteY2" fmla="*/ 0 h 173848"/>
              <a:gd name="connsiteX0" fmla="*/ 0 w 425813"/>
              <a:gd name="connsiteY0" fmla="*/ 203344 h 203344"/>
              <a:gd name="connsiteX1" fmla="*/ 91516 w 425813"/>
              <a:gd name="connsiteY1" fmla="*/ 0 h 203344"/>
              <a:gd name="connsiteX2" fmla="*/ 425813 w 425813"/>
              <a:gd name="connsiteY2" fmla="*/ 29496 h 203344"/>
              <a:gd name="connsiteX0" fmla="*/ 0 w 425813"/>
              <a:gd name="connsiteY0" fmla="*/ 228888 h 228888"/>
              <a:gd name="connsiteX1" fmla="*/ 91516 w 425813"/>
              <a:gd name="connsiteY1" fmla="*/ 25544 h 228888"/>
              <a:gd name="connsiteX2" fmla="*/ 425813 w 425813"/>
              <a:gd name="connsiteY2" fmla="*/ 55040 h 228888"/>
              <a:gd name="connsiteX0" fmla="*/ 0 w 425813"/>
              <a:gd name="connsiteY0" fmla="*/ 228888 h 228888"/>
              <a:gd name="connsiteX1" fmla="*/ 91516 w 425813"/>
              <a:gd name="connsiteY1" fmla="*/ 25544 h 228888"/>
              <a:gd name="connsiteX2" fmla="*/ 425813 w 425813"/>
              <a:gd name="connsiteY2" fmla="*/ 55040 h 228888"/>
              <a:gd name="connsiteX0" fmla="*/ 0 w 530461"/>
              <a:gd name="connsiteY0" fmla="*/ 455488 h 455488"/>
              <a:gd name="connsiteX1" fmla="*/ 196164 w 530461"/>
              <a:gd name="connsiteY1" fmla="*/ 25544 h 455488"/>
              <a:gd name="connsiteX2" fmla="*/ 530461 w 530461"/>
              <a:gd name="connsiteY2" fmla="*/ 55040 h 455488"/>
              <a:gd name="connsiteX0" fmla="*/ 0 w 530461"/>
              <a:gd name="connsiteY0" fmla="*/ 482687 h 482687"/>
              <a:gd name="connsiteX1" fmla="*/ 284200 w 530461"/>
              <a:gd name="connsiteY1" fmla="*/ 20706 h 482687"/>
              <a:gd name="connsiteX2" fmla="*/ 530461 w 530461"/>
              <a:gd name="connsiteY2" fmla="*/ 82239 h 482687"/>
              <a:gd name="connsiteX0" fmla="*/ 0 w 530461"/>
              <a:gd name="connsiteY0" fmla="*/ 463840 h 463840"/>
              <a:gd name="connsiteX1" fmla="*/ 284200 w 530461"/>
              <a:gd name="connsiteY1" fmla="*/ 1859 h 463840"/>
              <a:gd name="connsiteX2" fmla="*/ 530461 w 530461"/>
              <a:gd name="connsiteY2" fmla="*/ 63392 h 463840"/>
              <a:gd name="connsiteX0" fmla="*/ 0 w 530461"/>
              <a:gd name="connsiteY0" fmla="*/ 463840 h 463840"/>
              <a:gd name="connsiteX1" fmla="*/ 284200 w 530461"/>
              <a:gd name="connsiteY1" fmla="*/ 1859 h 463840"/>
              <a:gd name="connsiteX2" fmla="*/ 530461 w 530461"/>
              <a:gd name="connsiteY2" fmla="*/ 63392 h 463840"/>
              <a:gd name="connsiteX0" fmla="*/ 0 w 530461"/>
              <a:gd name="connsiteY0" fmla="*/ 463840 h 463840"/>
              <a:gd name="connsiteX1" fmla="*/ 284200 w 530461"/>
              <a:gd name="connsiteY1" fmla="*/ 1859 h 463840"/>
              <a:gd name="connsiteX2" fmla="*/ 530461 w 530461"/>
              <a:gd name="connsiteY2" fmla="*/ 63392 h 463840"/>
              <a:gd name="connsiteX0" fmla="*/ 0 w 530461"/>
              <a:gd name="connsiteY0" fmla="*/ 484181 h 484181"/>
              <a:gd name="connsiteX1" fmla="*/ 284200 w 530461"/>
              <a:gd name="connsiteY1" fmla="*/ 22200 h 484181"/>
              <a:gd name="connsiteX2" fmla="*/ 530461 w 530461"/>
              <a:gd name="connsiteY2" fmla="*/ 83733 h 484181"/>
              <a:gd name="connsiteX0" fmla="*/ 0 w 530461"/>
              <a:gd name="connsiteY0" fmla="*/ 534750 h 534750"/>
              <a:gd name="connsiteX1" fmla="*/ 323171 w 530461"/>
              <a:gd name="connsiteY1" fmla="*/ 16804 h 534750"/>
              <a:gd name="connsiteX2" fmla="*/ 530461 w 530461"/>
              <a:gd name="connsiteY2" fmla="*/ 134302 h 534750"/>
              <a:gd name="connsiteX0" fmla="*/ 0 w 530461"/>
              <a:gd name="connsiteY0" fmla="*/ 519067 h 519067"/>
              <a:gd name="connsiteX1" fmla="*/ 323171 w 530461"/>
              <a:gd name="connsiteY1" fmla="*/ 1121 h 519067"/>
              <a:gd name="connsiteX2" fmla="*/ 530461 w 530461"/>
              <a:gd name="connsiteY2" fmla="*/ 118619 h 519067"/>
              <a:gd name="connsiteX0" fmla="*/ 0 w 530461"/>
              <a:gd name="connsiteY0" fmla="*/ 518615 h 518615"/>
              <a:gd name="connsiteX1" fmla="*/ 323171 w 530461"/>
              <a:gd name="connsiteY1" fmla="*/ 669 h 518615"/>
              <a:gd name="connsiteX2" fmla="*/ 530461 w 530461"/>
              <a:gd name="connsiteY2" fmla="*/ 118167 h 518615"/>
              <a:gd name="connsiteX0" fmla="*/ 0 w 530461"/>
              <a:gd name="connsiteY0" fmla="*/ 518615 h 518615"/>
              <a:gd name="connsiteX1" fmla="*/ 323171 w 530461"/>
              <a:gd name="connsiteY1" fmla="*/ 669 h 518615"/>
              <a:gd name="connsiteX2" fmla="*/ 530461 w 530461"/>
              <a:gd name="connsiteY2" fmla="*/ 118167 h 518615"/>
              <a:gd name="connsiteX0" fmla="*/ 0 w 530461"/>
              <a:gd name="connsiteY0" fmla="*/ 511061 h 511061"/>
              <a:gd name="connsiteX1" fmla="*/ 355631 w 530461"/>
              <a:gd name="connsiteY1" fmla="*/ 693 h 511061"/>
              <a:gd name="connsiteX2" fmla="*/ 530461 w 530461"/>
              <a:gd name="connsiteY2" fmla="*/ 110613 h 511061"/>
            </a:gdLst>
            <a:ahLst/>
            <a:cxnLst>
              <a:cxn ang="0">
                <a:pos x="connsiteX0" y="connsiteY0"/>
              </a:cxn>
              <a:cxn ang="0">
                <a:pos x="connsiteX1" y="connsiteY1"/>
              </a:cxn>
              <a:cxn ang="0">
                <a:pos x="connsiteX2" y="connsiteY2"/>
              </a:cxn>
            </a:cxnLst>
            <a:rect l="l" t="t" r="r" b="b"/>
            <a:pathLst>
              <a:path w="530461" h="511061">
                <a:moveTo>
                  <a:pt x="0" y="511061"/>
                </a:moveTo>
                <a:cubicBezTo>
                  <a:pt x="122131" y="343765"/>
                  <a:pt x="258305" y="12471"/>
                  <a:pt x="355631" y="693"/>
                </a:cubicBezTo>
                <a:cubicBezTo>
                  <a:pt x="471314" y="-13307"/>
                  <a:pt x="423115" y="190653"/>
                  <a:pt x="530461" y="110613"/>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Forme libre 45"/>
          <p:cNvSpPr/>
          <p:nvPr/>
        </p:nvSpPr>
        <p:spPr>
          <a:xfrm rot="541884">
            <a:off x="5707148" y="2213877"/>
            <a:ext cx="683466" cy="180626"/>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140677"/>
              <a:gd name="connsiteY0" fmla="*/ 311499 h 311499"/>
              <a:gd name="connsiteX1" fmla="*/ 140677 w 140677"/>
              <a:gd name="connsiteY1" fmla="*/ 0 h 311499"/>
              <a:gd name="connsiteX2" fmla="*/ 140677 w 140677"/>
              <a:gd name="connsiteY2" fmla="*/ 0 h 311499"/>
              <a:gd name="connsiteX0" fmla="*/ 0 w 209503"/>
              <a:gd name="connsiteY0" fmla="*/ 154183 h 154183"/>
              <a:gd name="connsiteX1" fmla="*/ 209503 w 209503"/>
              <a:gd name="connsiteY1" fmla="*/ 0 h 154183"/>
              <a:gd name="connsiteX2" fmla="*/ 209503 w 209503"/>
              <a:gd name="connsiteY2" fmla="*/ 0 h 154183"/>
              <a:gd name="connsiteX0" fmla="*/ 0 w 425813"/>
              <a:gd name="connsiteY0" fmla="*/ 173848 h 173848"/>
              <a:gd name="connsiteX1" fmla="*/ 209503 w 425813"/>
              <a:gd name="connsiteY1" fmla="*/ 19665 h 173848"/>
              <a:gd name="connsiteX2" fmla="*/ 425813 w 425813"/>
              <a:gd name="connsiteY2" fmla="*/ 0 h 173848"/>
              <a:gd name="connsiteX0" fmla="*/ 0 w 425813"/>
              <a:gd name="connsiteY0" fmla="*/ 203344 h 203344"/>
              <a:gd name="connsiteX1" fmla="*/ 91516 w 425813"/>
              <a:gd name="connsiteY1" fmla="*/ 0 h 203344"/>
              <a:gd name="connsiteX2" fmla="*/ 425813 w 425813"/>
              <a:gd name="connsiteY2" fmla="*/ 29496 h 203344"/>
              <a:gd name="connsiteX0" fmla="*/ 0 w 425813"/>
              <a:gd name="connsiteY0" fmla="*/ 228888 h 228888"/>
              <a:gd name="connsiteX1" fmla="*/ 91516 w 425813"/>
              <a:gd name="connsiteY1" fmla="*/ 25544 h 228888"/>
              <a:gd name="connsiteX2" fmla="*/ 425813 w 425813"/>
              <a:gd name="connsiteY2" fmla="*/ 55040 h 228888"/>
              <a:gd name="connsiteX0" fmla="*/ 0 w 425813"/>
              <a:gd name="connsiteY0" fmla="*/ 228888 h 228888"/>
              <a:gd name="connsiteX1" fmla="*/ 91516 w 425813"/>
              <a:gd name="connsiteY1" fmla="*/ 25544 h 228888"/>
              <a:gd name="connsiteX2" fmla="*/ 425813 w 425813"/>
              <a:gd name="connsiteY2" fmla="*/ 55040 h 228888"/>
            </a:gdLst>
            <a:ahLst/>
            <a:cxnLst>
              <a:cxn ang="0">
                <a:pos x="connsiteX0" y="connsiteY0"/>
              </a:cxn>
              <a:cxn ang="0">
                <a:pos x="connsiteX1" y="connsiteY1"/>
              </a:cxn>
              <a:cxn ang="0">
                <a:pos x="connsiteX2" y="connsiteY2"/>
              </a:cxn>
            </a:cxnLst>
            <a:rect l="l" t="t" r="r" b="b"/>
            <a:pathLst>
              <a:path w="425813" h="228888">
                <a:moveTo>
                  <a:pt x="0" y="228888"/>
                </a:moveTo>
                <a:cubicBezTo>
                  <a:pt x="30505" y="161107"/>
                  <a:pt x="-37311" y="93325"/>
                  <a:pt x="91516" y="25544"/>
                </a:cubicBezTo>
                <a:cubicBezTo>
                  <a:pt x="220343" y="-42237"/>
                  <a:pt x="314381" y="45208"/>
                  <a:pt x="425813" y="5504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27743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dirty="0" smtClean="0"/>
              <a:t>London (II)</a:t>
            </a:r>
            <a:endParaRPr lang="en-US" noProof="0" dirty="0"/>
          </a:p>
        </p:txBody>
      </p:sp>
      <p:sp>
        <p:nvSpPr>
          <p:cNvPr id="3" name="Espace réservé du contenu 2"/>
          <p:cNvSpPr>
            <a:spLocks noGrp="1"/>
          </p:cNvSpPr>
          <p:nvPr>
            <p:ph idx="1"/>
          </p:nvPr>
        </p:nvSpPr>
        <p:spPr>
          <a:xfrm>
            <a:off x="576000" y="1219001"/>
            <a:ext cx="8038435" cy="4477759"/>
          </a:xfrm>
        </p:spPr>
        <p:txBody>
          <a:bodyPr/>
          <a:lstStyle/>
          <a:p>
            <a:pPr lvl="1">
              <a:lnSpc>
                <a:spcPct val="200000"/>
              </a:lnSpc>
              <a:spcBef>
                <a:spcPts val="600"/>
              </a:spcBef>
            </a:pPr>
            <a:r>
              <a:rPr lang="en-US" dirty="0" smtClean="0">
                <a:solidFill>
                  <a:prstClr val="black"/>
                </a:solidFill>
              </a:rPr>
              <a:t>2</a:t>
            </a:r>
            <a:r>
              <a:rPr lang="en-US" baseline="30000" dirty="0" smtClean="0">
                <a:solidFill>
                  <a:prstClr val="black"/>
                </a:solidFill>
              </a:rPr>
              <a:t>nd</a:t>
            </a:r>
            <a:r>
              <a:rPr lang="en-US" dirty="0" smtClean="0">
                <a:solidFill>
                  <a:prstClr val="black"/>
                </a:solidFill>
              </a:rPr>
              <a:t> London Equation  </a:t>
            </a:r>
            <a:r>
              <a:rPr lang="en-US" sz="1400" dirty="0" smtClean="0"/>
              <a:t>(</a:t>
            </a:r>
            <a:r>
              <a:rPr lang="en-US" sz="1400" dirty="0"/>
              <a:t>rot </a:t>
            </a:r>
            <a:r>
              <a:rPr lang="en-US" sz="1400" dirty="0" smtClean="0"/>
              <a:t>1</a:t>
            </a:r>
            <a:r>
              <a:rPr lang="en-US" sz="1400" baseline="30000" dirty="0" smtClean="0"/>
              <a:t>rst</a:t>
            </a:r>
            <a:r>
              <a:rPr lang="en-US" sz="1400" dirty="0" smtClean="0"/>
              <a:t> eq. + Maxwell)</a:t>
            </a:r>
          </a:p>
          <a:p>
            <a:pPr lvl="1">
              <a:lnSpc>
                <a:spcPct val="200000"/>
              </a:lnSpc>
              <a:spcBef>
                <a:spcPts val="600"/>
              </a:spcBef>
            </a:pPr>
            <a:endParaRPr lang="en-US" sz="1400" i="1" baseline="-25000" dirty="0">
              <a:solidFill>
                <a:srgbClr val="0070C0"/>
              </a:solidFill>
              <a:latin typeface="Arial" pitchFamily="34" charset="0"/>
              <a:cs typeface="Arial" pitchFamily="34" charset="0"/>
            </a:endParaRPr>
          </a:p>
          <a:p>
            <a:pPr marL="0" lvl="1" indent="0">
              <a:lnSpc>
                <a:spcPct val="200000"/>
              </a:lnSpc>
              <a:spcBef>
                <a:spcPts val="600"/>
              </a:spcBef>
              <a:buNone/>
            </a:pPr>
            <a:endParaRPr lang="en-US" sz="1400" i="1" baseline="-25000" dirty="0">
              <a:solidFill>
                <a:srgbClr val="0070C0"/>
              </a:solidFill>
              <a:latin typeface="Arial" pitchFamily="34" charset="0"/>
              <a:cs typeface="Arial" pitchFamily="34" charset="0"/>
            </a:endParaRPr>
          </a:p>
          <a:p>
            <a:pPr lvl="3">
              <a:lnSpc>
                <a:spcPct val="114000"/>
              </a:lnSpc>
            </a:pPr>
            <a:endParaRPr lang="en-US" sz="1400" dirty="0"/>
          </a:p>
          <a:p>
            <a:pPr lvl="1">
              <a:lnSpc>
                <a:spcPts val="2700"/>
              </a:lnSpc>
            </a:pPr>
            <a:r>
              <a:rPr lang="en-US" dirty="0" smtClean="0">
                <a:solidFill>
                  <a:schemeClr val="tx1"/>
                </a:solidFill>
              </a:rPr>
              <a:t>London </a:t>
            </a:r>
            <a:r>
              <a:rPr lang="en-US" dirty="0">
                <a:solidFill>
                  <a:schemeClr val="tx1"/>
                </a:solidFill>
              </a:rPr>
              <a:t>explains Meissner state</a:t>
            </a:r>
          </a:p>
          <a:p>
            <a:pPr marL="452438" lvl="3" indent="0">
              <a:lnSpc>
                <a:spcPct val="114000"/>
              </a:lnSpc>
            </a:pPr>
            <a:r>
              <a:rPr lang="en-US" sz="1400" dirty="0" smtClean="0"/>
              <a:t> Field </a:t>
            </a:r>
            <a:r>
              <a:rPr lang="en-US" sz="1400" dirty="0"/>
              <a:t>penetrates over </a:t>
            </a:r>
            <a:r>
              <a:rPr lang="en-US" sz="1400" dirty="0" err="1" smtClean="0">
                <a:latin typeface="Symbol" panose="05050102010706020507" pitchFamily="18" charset="2"/>
              </a:rPr>
              <a:t>l</a:t>
            </a:r>
            <a:r>
              <a:rPr lang="en-US" sz="1400" baseline="-25000" dirty="0" err="1" smtClean="0"/>
              <a:t>L</a:t>
            </a:r>
            <a:endParaRPr lang="en-US" sz="1400" baseline="-25000" dirty="0"/>
          </a:p>
          <a:p>
            <a:pPr marL="452438" lvl="3" indent="0">
              <a:lnSpc>
                <a:spcPct val="114000"/>
              </a:lnSpc>
            </a:pPr>
            <a:r>
              <a:rPr lang="en-US" sz="1400" dirty="0" smtClean="0"/>
              <a:t> Within </a:t>
            </a:r>
            <a:r>
              <a:rPr lang="en-US" sz="1400" dirty="0"/>
              <a:t>this depth =&gt; complete screening of H</a:t>
            </a:r>
            <a:r>
              <a:rPr lang="en-US" sz="1400" baseline="-25000" dirty="0"/>
              <a:t>0</a:t>
            </a:r>
            <a:r>
              <a:rPr lang="en-US" sz="1400" dirty="0"/>
              <a:t> </a:t>
            </a:r>
          </a:p>
          <a:p>
            <a:pPr marL="452438" lvl="3" indent="0">
              <a:lnSpc>
                <a:spcPct val="114000"/>
              </a:lnSpc>
            </a:pPr>
            <a:r>
              <a:rPr lang="en-US" sz="1400" dirty="0" smtClean="0"/>
              <a:t> B </a:t>
            </a:r>
            <a:r>
              <a:rPr lang="en-US" sz="1400" dirty="0"/>
              <a:t>= 0 in the core of the SC</a:t>
            </a:r>
          </a:p>
          <a:p>
            <a:pPr marL="452438" lvl="3" indent="0">
              <a:lnSpc>
                <a:spcPct val="114000"/>
              </a:lnSpc>
            </a:pPr>
            <a:r>
              <a:rPr lang="en-US" sz="1400" dirty="0" smtClean="0"/>
              <a:t> Maximum </a:t>
            </a:r>
            <a:r>
              <a:rPr lang="en-US" sz="1400" dirty="0"/>
              <a:t>current density cannot exceed J</a:t>
            </a:r>
            <a:r>
              <a:rPr lang="en-US" sz="1400" baseline="-25000" dirty="0"/>
              <a:t>D</a:t>
            </a:r>
            <a:r>
              <a:rPr lang="en-US" sz="1400" dirty="0"/>
              <a:t>   </a:t>
            </a:r>
            <a:endParaRPr lang="en-US" sz="1400" dirty="0" smtClean="0"/>
          </a:p>
          <a:p>
            <a:pPr marL="452438" lvl="3" indent="0">
              <a:lnSpc>
                <a:spcPct val="114000"/>
              </a:lnSpc>
              <a:buNone/>
            </a:pPr>
            <a:r>
              <a:rPr lang="en-US" sz="1400" dirty="0" smtClean="0"/>
              <a:t> </a:t>
            </a:r>
            <a:r>
              <a:rPr lang="en-US" sz="1400" dirty="0"/>
              <a:t>(depairing current density</a:t>
            </a:r>
            <a:r>
              <a:rPr lang="en-US" sz="1400" dirty="0" smtClean="0"/>
              <a:t>):</a:t>
            </a:r>
            <a:endParaRPr lang="en-US" sz="1400" dirty="0"/>
          </a:p>
          <a:p>
            <a:pPr marL="452438" lvl="1" indent="0">
              <a:lnSpc>
                <a:spcPct val="200000"/>
              </a:lnSpc>
              <a:spcBef>
                <a:spcPts val="600"/>
              </a:spcBef>
            </a:pPr>
            <a:endParaRPr lang="en-US" sz="1000" i="1" baseline="-25000" dirty="0">
              <a:solidFill>
                <a:srgbClr val="0070C0"/>
              </a:solidFill>
              <a:latin typeface="Arial" pitchFamily="34" charset="0"/>
              <a:cs typeface="Arial" pitchFamily="34" charset="0"/>
            </a:endParaRPr>
          </a:p>
        </p:txBody>
      </p:sp>
      <p:sp>
        <p:nvSpPr>
          <p:cNvPr id="25" name="AutoShape 48"/>
          <p:cNvSpPr>
            <a:spLocks noChangeArrowheads="1"/>
          </p:cNvSpPr>
          <p:nvPr/>
        </p:nvSpPr>
        <p:spPr bwMode="auto">
          <a:xfrm>
            <a:off x="5792308" y="2060910"/>
            <a:ext cx="684000" cy="179387"/>
          </a:xfrm>
          <a:prstGeom prst="rightArrow">
            <a:avLst>
              <a:gd name="adj1" fmla="val 50000"/>
              <a:gd name="adj2" fmla="val 163054"/>
            </a:avLst>
          </a:prstGeom>
          <a:solidFill>
            <a:srgbClr val="C00000"/>
          </a:solidFill>
          <a:ln w="28575" algn="ctr">
            <a:noFill/>
            <a:miter lim="800000"/>
            <a:headEnd/>
            <a:tailEnd/>
          </a:ln>
          <a:effectLst/>
        </p:spPr>
        <p:txBody>
          <a:bodyPr wrap="none" anchor="ctr"/>
          <a:lstStyle/>
          <a:p>
            <a:endParaRPr lang="en-US"/>
          </a:p>
        </p:txBody>
      </p:sp>
      <mc:AlternateContent xmlns:mc="http://schemas.openxmlformats.org/markup-compatibility/2006" xmlns:a14="http://schemas.microsoft.com/office/drawing/2010/main">
        <mc:Choice Requires="a14">
          <p:sp>
            <p:nvSpPr>
              <p:cNvPr id="26" name="ZoneTexte 25"/>
              <p:cNvSpPr txBox="1"/>
              <p:nvPr/>
            </p:nvSpPr>
            <p:spPr>
              <a:xfrm>
                <a:off x="6684217" y="1989213"/>
                <a:ext cx="1880323" cy="3227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1600" b="0" i="1" u="none" smtClean="0">
                          <a:latin typeface="Cambria Math" panose="02040503050406030204" pitchFamily="18" charset="0"/>
                        </a:rPr>
                        <m:t>𝐻</m:t>
                      </m:r>
                      <m:d>
                        <m:dPr>
                          <m:ctrlPr>
                            <a:rPr lang="fr-FR" sz="1600" b="0" i="1" u="none" smtClean="0">
                              <a:latin typeface="Cambria Math" panose="02040503050406030204" pitchFamily="18" charset="0"/>
                            </a:rPr>
                          </m:ctrlPr>
                        </m:dPr>
                        <m:e>
                          <m:r>
                            <a:rPr lang="fr-FR" sz="1600" b="0" i="1" u="none" smtClean="0">
                              <a:latin typeface="Cambria Math" panose="02040503050406030204" pitchFamily="18" charset="0"/>
                            </a:rPr>
                            <m:t>𝑥</m:t>
                          </m:r>
                        </m:e>
                      </m:d>
                      <m:r>
                        <a:rPr lang="fr-FR" sz="1600" b="0" i="1" u="none" smtClean="0">
                          <a:latin typeface="Cambria Math" panose="02040503050406030204" pitchFamily="18" charset="0"/>
                        </a:rPr>
                        <m:t>=</m:t>
                      </m:r>
                      <m:r>
                        <a:rPr lang="fr-FR" sz="1600" b="0" i="1" u="none" smtClean="0">
                          <a:latin typeface="Cambria Math" panose="02040503050406030204" pitchFamily="18" charset="0"/>
                        </a:rPr>
                        <m:t>𝐻</m:t>
                      </m:r>
                      <m:d>
                        <m:dPr>
                          <m:ctrlPr>
                            <a:rPr lang="fr-FR" sz="1600" b="0" i="1" u="none" smtClean="0">
                              <a:latin typeface="Cambria Math" panose="02040503050406030204" pitchFamily="18" charset="0"/>
                            </a:rPr>
                          </m:ctrlPr>
                        </m:dPr>
                        <m:e>
                          <m:r>
                            <a:rPr lang="fr-FR" sz="1600" b="0" i="1" u="none" smtClean="0">
                              <a:latin typeface="Cambria Math" panose="02040503050406030204" pitchFamily="18" charset="0"/>
                            </a:rPr>
                            <m:t>0</m:t>
                          </m:r>
                        </m:e>
                      </m:d>
                      <m:sSup>
                        <m:sSupPr>
                          <m:ctrlPr>
                            <a:rPr lang="fr-FR" sz="1600" b="0" i="1" u="none" smtClean="0">
                              <a:latin typeface="Cambria Math" panose="02040503050406030204" pitchFamily="18" charset="0"/>
                            </a:rPr>
                          </m:ctrlPr>
                        </m:sSupPr>
                        <m:e>
                          <m:r>
                            <a:rPr lang="fr-FR" sz="1600" b="0" i="1" u="none" smtClean="0">
                              <a:latin typeface="Cambria Math" panose="02040503050406030204" pitchFamily="18" charset="0"/>
                            </a:rPr>
                            <m:t>𝑒</m:t>
                          </m:r>
                        </m:e>
                        <m:sup>
                          <m:r>
                            <a:rPr lang="fr-FR" sz="1600" b="0" i="1" u="none" smtClean="0">
                              <a:latin typeface="Cambria Math" panose="02040503050406030204" pitchFamily="18" charset="0"/>
                            </a:rPr>
                            <m:t>(</m:t>
                          </m:r>
                          <m:f>
                            <m:fPr>
                              <m:type m:val="skw"/>
                              <m:ctrlPr>
                                <a:rPr lang="fr-FR" sz="1600" b="0" i="1" u="none" smtClean="0">
                                  <a:latin typeface="Cambria Math" panose="02040503050406030204" pitchFamily="18" charset="0"/>
                                </a:rPr>
                              </m:ctrlPr>
                            </m:fPr>
                            <m:num>
                              <m:r>
                                <a:rPr lang="fr-FR" sz="1600" b="0" i="1" u="none" smtClean="0">
                                  <a:latin typeface="Cambria Math" panose="02040503050406030204" pitchFamily="18" charset="0"/>
                                </a:rPr>
                                <m:t>−</m:t>
                              </m:r>
                              <m:r>
                                <a:rPr lang="fr-FR" sz="1600" b="0" i="1" u="none" smtClean="0">
                                  <a:latin typeface="Cambria Math" panose="02040503050406030204" pitchFamily="18" charset="0"/>
                                </a:rPr>
                                <m:t>𝑥</m:t>
                              </m:r>
                            </m:num>
                            <m:den>
                              <m:sSub>
                                <m:sSubPr>
                                  <m:ctrlPr>
                                    <a:rPr lang="fr-FR" sz="1600" b="0" i="1" u="none" smtClean="0">
                                      <a:latin typeface="Cambria Math" panose="02040503050406030204" pitchFamily="18" charset="0"/>
                                    </a:rPr>
                                  </m:ctrlPr>
                                </m:sSubPr>
                                <m:e>
                                  <m:r>
                                    <a:rPr lang="fr-FR" sz="1600" b="0" i="1" u="none" smtClean="0">
                                      <a:latin typeface="Cambria Math" panose="02040503050406030204" pitchFamily="18" charset="0"/>
                                      <a:ea typeface="Cambria Math" panose="02040503050406030204" pitchFamily="18" charset="0"/>
                                    </a:rPr>
                                    <m:t>𝜆</m:t>
                                  </m:r>
                                </m:e>
                                <m:sub>
                                  <m:r>
                                    <a:rPr lang="fr-FR" sz="1600" b="0" i="1" u="none" smtClean="0">
                                      <a:latin typeface="Cambria Math" panose="02040503050406030204" pitchFamily="18" charset="0"/>
                                    </a:rPr>
                                    <m:t>𝐿</m:t>
                                  </m:r>
                                </m:sub>
                              </m:sSub>
                            </m:den>
                          </m:f>
                          <m:r>
                            <a:rPr lang="fr-FR" sz="1600" b="0" i="1" u="none" smtClean="0">
                              <a:latin typeface="Cambria Math" panose="02040503050406030204" pitchFamily="18" charset="0"/>
                            </a:rPr>
                            <m:t>)</m:t>
                          </m:r>
                        </m:sup>
                      </m:sSup>
                    </m:oMath>
                  </m:oMathPara>
                </a14:m>
                <a:endParaRPr lang="fr-FR" sz="1600" u="none" dirty="0"/>
              </a:p>
            </p:txBody>
          </p:sp>
        </mc:Choice>
        <mc:Fallback xmlns="">
          <p:sp>
            <p:nvSpPr>
              <p:cNvPr id="26" name="ZoneTexte 25"/>
              <p:cNvSpPr txBox="1">
                <a:spLocks noRot="1" noChangeAspect="1" noMove="1" noResize="1" noEditPoints="1" noAdjustHandles="1" noChangeArrowheads="1" noChangeShapeType="1" noTextEdit="1"/>
              </p:cNvSpPr>
              <p:nvPr/>
            </p:nvSpPr>
            <p:spPr>
              <a:xfrm>
                <a:off x="6684217" y="1989213"/>
                <a:ext cx="1880323" cy="322781"/>
              </a:xfrm>
              <a:prstGeom prst="rect">
                <a:avLst/>
              </a:prstGeom>
              <a:blipFill>
                <a:blip r:embed="rId3"/>
                <a:stretch>
                  <a:fillRect l="-1618" t="-109434" r="-16181" b="-1490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ZoneTexte 8"/>
              <p:cNvSpPr txBox="1"/>
              <p:nvPr/>
            </p:nvSpPr>
            <p:spPr>
              <a:xfrm>
                <a:off x="4777995" y="1930671"/>
                <a:ext cx="865750" cy="439864"/>
              </a:xfrm>
              <a:prstGeom prst="rect">
                <a:avLst/>
              </a:prstGeom>
              <a:noFill/>
            </p:spPr>
            <p:txBody>
              <a:bodyPr wrap="none" lIns="0" tIns="0" rIns="0" bIns="0" rtlCol="0">
                <a:spAutoFit/>
              </a:bodyPr>
              <a:lstStyle/>
              <a:p>
                <a14:m>
                  <m:oMath xmlns:m="http://schemas.openxmlformats.org/officeDocument/2006/math">
                    <m:sSup>
                      <m:sSupPr>
                        <m:ctrlPr>
                          <a:rPr lang="fr-FR" sz="1600" i="1" u="none" smtClean="0">
                            <a:latin typeface="Cambria Math" panose="02040503050406030204" pitchFamily="18" charset="0"/>
                          </a:rPr>
                        </m:ctrlPr>
                      </m:sSupPr>
                      <m:e>
                        <m:r>
                          <a:rPr lang="fr-FR" sz="1600" i="1" u="none" smtClean="0">
                            <a:latin typeface="Cambria Math" panose="02040503050406030204" pitchFamily="18" charset="0"/>
                            <a:ea typeface="Cambria Math" panose="02040503050406030204" pitchFamily="18" charset="0"/>
                          </a:rPr>
                          <m:t>𝛻</m:t>
                        </m:r>
                      </m:e>
                      <m:sup>
                        <m:r>
                          <a:rPr lang="fr-FR" sz="1600" b="0" i="1" u="none" smtClean="0">
                            <a:latin typeface="Cambria Math" panose="02040503050406030204" pitchFamily="18" charset="0"/>
                          </a:rPr>
                          <m:t>2</m:t>
                        </m:r>
                      </m:sup>
                    </m:sSup>
                    <m:acc>
                      <m:accPr>
                        <m:chr m:val="⃗"/>
                        <m:ctrlPr>
                          <a:rPr lang="fr-FR" sz="1600" i="1" u="none" smtClean="0">
                            <a:latin typeface="Cambria Math" panose="02040503050406030204" pitchFamily="18" charset="0"/>
                          </a:rPr>
                        </m:ctrlPr>
                      </m:accPr>
                      <m:e>
                        <m:r>
                          <a:rPr lang="fr-FR" sz="1600" b="0" i="1" u="none" smtClean="0">
                            <a:latin typeface="Cambria Math" panose="02040503050406030204" pitchFamily="18" charset="0"/>
                          </a:rPr>
                          <m:t>𝐻</m:t>
                        </m:r>
                      </m:e>
                    </m:acc>
                    <m:r>
                      <a:rPr lang="fr-FR" sz="1600" b="0" i="1" u="none" smtClean="0">
                        <a:latin typeface="Cambria Math" panose="02040503050406030204" pitchFamily="18" charset="0"/>
                      </a:rPr>
                      <m:t>=</m:t>
                    </m:r>
                    <m:f>
                      <m:fPr>
                        <m:ctrlPr>
                          <a:rPr lang="fr-FR" sz="1600" b="0" i="1" u="none" smtClean="0">
                            <a:latin typeface="Cambria Math" panose="02040503050406030204" pitchFamily="18" charset="0"/>
                          </a:rPr>
                        </m:ctrlPr>
                      </m:fPr>
                      <m:num>
                        <m:acc>
                          <m:accPr>
                            <m:chr m:val="⃗"/>
                            <m:ctrlPr>
                              <a:rPr lang="fr-FR" sz="1600" b="0" i="1" u="none" smtClean="0">
                                <a:latin typeface="Cambria Math" panose="02040503050406030204" pitchFamily="18" charset="0"/>
                              </a:rPr>
                            </m:ctrlPr>
                          </m:accPr>
                          <m:e>
                            <m:r>
                              <a:rPr lang="fr-FR" sz="1600" b="0" i="1" u="none" smtClean="0">
                                <a:latin typeface="Cambria Math" panose="02040503050406030204" pitchFamily="18" charset="0"/>
                              </a:rPr>
                              <m:t>𝐻</m:t>
                            </m:r>
                          </m:e>
                        </m:acc>
                      </m:num>
                      <m:den>
                        <m:sSubSup>
                          <m:sSubSupPr>
                            <m:ctrlPr>
                              <a:rPr lang="fr-FR" sz="1600" b="0" i="1" u="none" smtClean="0">
                                <a:latin typeface="Cambria Math" panose="02040503050406030204" pitchFamily="18" charset="0"/>
                              </a:rPr>
                            </m:ctrlPr>
                          </m:sSubSupPr>
                          <m:e>
                            <m:r>
                              <a:rPr lang="fr-FR" sz="1600" i="1" u="none">
                                <a:latin typeface="Cambria Math" panose="02040503050406030204" pitchFamily="18" charset="0"/>
                                <a:ea typeface="Cambria Math" panose="02040503050406030204" pitchFamily="18" charset="0"/>
                              </a:rPr>
                              <m:t>𝜆</m:t>
                            </m:r>
                          </m:e>
                          <m:sub>
                            <m:r>
                              <a:rPr lang="fr-FR" sz="1600" b="0" i="1" u="none" smtClean="0">
                                <a:latin typeface="Cambria Math" panose="02040503050406030204" pitchFamily="18" charset="0"/>
                              </a:rPr>
                              <m:t>𝐿</m:t>
                            </m:r>
                          </m:sub>
                          <m:sup>
                            <m:r>
                              <a:rPr lang="fr-FR" sz="1600" b="0" i="1" u="none" smtClean="0">
                                <a:latin typeface="Cambria Math" panose="02040503050406030204" pitchFamily="18" charset="0"/>
                              </a:rPr>
                              <m:t>2</m:t>
                            </m:r>
                          </m:sup>
                        </m:sSubSup>
                      </m:den>
                    </m:f>
                  </m:oMath>
                </a14:m>
                <a:r>
                  <a:rPr lang="fr-FR" sz="1600" u="none" dirty="0" smtClean="0"/>
                  <a:t> </a:t>
                </a:r>
                <a:endParaRPr lang="fr-FR" sz="1600" u="none" dirty="0"/>
              </a:p>
            </p:txBody>
          </p:sp>
        </mc:Choice>
        <mc:Fallback xmlns="">
          <p:sp>
            <p:nvSpPr>
              <p:cNvPr id="9" name="ZoneTexte 8"/>
              <p:cNvSpPr txBox="1">
                <a:spLocks noRot="1" noChangeAspect="1" noMove="1" noResize="1" noEditPoints="1" noAdjustHandles="1" noChangeArrowheads="1" noChangeShapeType="1" noTextEdit="1"/>
              </p:cNvSpPr>
              <p:nvPr/>
            </p:nvSpPr>
            <p:spPr>
              <a:xfrm>
                <a:off x="4777995" y="1930671"/>
                <a:ext cx="865750" cy="439864"/>
              </a:xfrm>
              <a:prstGeom prst="rect">
                <a:avLst/>
              </a:prstGeom>
              <a:blipFill>
                <a:blip r:embed="rId4"/>
                <a:stretch>
                  <a:fillRect l="-8451" b="-97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ZoneTexte 5"/>
              <p:cNvSpPr txBox="1"/>
              <p:nvPr/>
            </p:nvSpPr>
            <p:spPr>
              <a:xfrm>
                <a:off x="881695" y="1888224"/>
                <a:ext cx="1675715" cy="5247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1600" i="1" u="none" smtClean="0">
                          <a:latin typeface="Cambria Math" panose="02040503050406030204" pitchFamily="18" charset="0"/>
                          <a:ea typeface="Cambria Math" panose="02040503050406030204" pitchFamily="18" charset="0"/>
                        </a:rPr>
                        <m:t>𝛻</m:t>
                      </m:r>
                      <m:r>
                        <a:rPr lang="fr-FR" sz="1600" i="1" u="none" smtClean="0">
                          <a:latin typeface="Cambria Math" panose="02040503050406030204" pitchFamily="18" charset="0"/>
                          <a:ea typeface="Cambria Math" panose="02040503050406030204" pitchFamily="18" charset="0"/>
                        </a:rPr>
                        <m:t>×</m:t>
                      </m:r>
                      <m:f>
                        <m:fPr>
                          <m:ctrlPr>
                            <a:rPr lang="fr-FR" sz="1600" i="1" u="none" smtClean="0">
                              <a:latin typeface="Cambria Math" panose="02040503050406030204" pitchFamily="18" charset="0"/>
                            </a:rPr>
                          </m:ctrlPr>
                        </m:fPr>
                        <m:num>
                          <m:r>
                            <a:rPr lang="fr-FR" sz="1600" i="1" u="none">
                              <a:latin typeface="Cambria Math" panose="02040503050406030204" pitchFamily="18" charset="0"/>
                            </a:rPr>
                            <m:t>𝑑</m:t>
                          </m:r>
                          <m:acc>
                            <m:accPr>
                              <m:chr m:val="⃗"/>
                              <m:ctrlPr>
                                <a:rPr lang="fr-FR" sz="1600" i="1" u="none">
                                  <a:latin typeface="Cambria Math" panose="02040503050406030204" pitchFamily="18" charset="0"/>
                                </a:rPr>
                              </m:ctrlPr>
                            </m:accPr>
                            <m:e>
                              <m:sSub>
                                <m:sSubPr>
                                  <m:ctrlPr>
                                    <a:rPr lang="fr-FR" sz="1600" i="1" u="none">
                                      <a:latin typeface="Cambria Math" panose="02040503050406030204" pitchFamily="18" charset="0"/>
                                    </a:rPr>
                                  </m:ctrlPr>
                                </m:sSubPr>
                                <m:e>
                                  <m:r>
                                    <a:rPr lang="fr-FR" sz="1600" i="1" u="none">
                                      <a:latin typeface="Cambria Math" panose="02040503050406030204" pitchFamily="18" charset="0"/>
                                    </a:rPr>
                                    <m:t>𝐽</m:t>
                                  </m:r>
                                </m:e>
                                <m:sub>
                                  <m:r>
                                    <a:rPr lang="fr-FR" sz="1600" i="1" u="none">
                                      <a:latin typeface="Cambria Math" panose="02040503050406030204" pitchFamily="18" charset="0"/>
                                    </a:rPr>
                                    <m:t>𝑆</m:t>
                                  </m:r>
                                </m:sub>
                              </m:sSub>
                            </m:e>
                          </m:acc>
                        </m:num>
                        <m:den>
                          <m:r>
                            <a:rPr lang="fr-FR" sz="1600" i="1" u="none">
                              <a:latin typeface="Cambria Math" panose="02040503050406030204" pitchFamily="18" charset="0"/>
                            </a:rPr>
                            <m:t>𝑑</m:t>
                          </m:r>
                          <m:r>
                            <a:rPr lang="fr-FR" sz="1600" b="0" i="1" u="none" smtClean="0">
                              <a:latin typeface="Cambria Math" panose="02040503050406030204" pitchFamily="18" charset="0"/>
                            </a:rPr>
                            <m:t>𝑡</m:t>
                          </m:r>
                        </m:den>
                      </m:f>
                      <m:r>
                        <a:rPr lang="fr-FR" sz="1600" b="0" i="0" u="none" smtClean="0">
                          <a:latin typeface="Cambria Math" panose="02040503050406030204" pitchFamily="18" charset="0"/>
                        </a:rPr>
                        <m:t>=</m:t>
                      </m:r>
                      <m:r>
                        <a:rPr lang="fr-FR" sz="1600" i="1" u="none">
                          <a:latin typeface="Cambria Math" panose="02040503050406030204" pitchFamily="18" charset="0"/>
                          <a:ea typeface="Cambria Math" panose="02040503050406030204" pitchFamily="18" charset="0"/>
                        </a:rPr>
                        <m:t>𝛻</m:t>
                      </m:r>
                      <m:r>
                        <a:rPr lang="fr-FR" sz="1600" i="1" u="none">
                          <a:latin typeface="Cambria Math" panose="02040503050406030204" pitchFamily="18" charset="0"/>
                          <a:ea typeface="Cambria Math" panose="02040503050406030204" pitchFamily="18" charset="0"/>
                        </a:rPr>
                        <m:t>×</m:t>
                      </m:r>
                      <m:sSubSup>
                        <m:sSubSupPr>
                          <m:ctrlPr>
                            <a:rPr lang="fr-FR" sz="1600" i="1" u="none">
                              <a:latin typeface="Cambria Math" panose="02040503050406030204" pitchFamily="18" charset="0"/>
                            </a:rPr>
                          </m:ctrlPr>
                        </m:sSubSupPr>
                        <m:e>
                          <m:r>
                            <a:rPr lang="fr-FR" sz="1600" i="1" u="none">
                              <a:latin typeface="Cambria Math" panose="02040503050406030204" pitchFamily="18" charset="0"/>
                              <a:ea typeface="Cambria Math" panose="02040503050406030204" pitchFamily="18" charset="0"/>
                            </a:rPr>
                            <m:t>𝜆</m:t>
                          </m:r>
                        </m:e>
                        <m:sub>
                          <m:r>
                            <a:rPr lang="fr-FR" sz="1600" i="1" u="none">
                              <a:latin typeface="Cambria Math" panose="02040503050406030204" pitchFamily="18" charset="0"/>
                            </a:rPr>
                            <m:t>𝐿</m:t>
                          </m:r>
                        </m:sub>
                        <m:sup>
                          <m:r>
                            <a:rPr lang="fr-FR" sz="1600" i="1" u="none">
                              <a:latin typeface="Cambria Math" panose="02040503050406030204" pitchFamily="18" charset="0"/>
                            </a:rPr>
                            <m:t>2</m:t>
                          </m:r>
                        </m:sup>
                      </m:sSubSup>
                      <m:acc>
                        <m:accPr>
                          <m:chr m:val="⃗"/>
                          <m:ctrlPr>
                            <a:rPr lang="fr-FR" sz="1600" b="0" i="1" u="none" smtClean="0">
                              <a:latin typeface="Cambria Math" panose="02040503050406030204" pitchFamily="18" charset="0"/>
                            </a:rPr>
                          </m:ctrlPr>
                        </m:accPr>
                        <m:e>
                          <m:r>
                            <a:rPr lang="fr-FR" sz="1600" b="0" i="1" u="none" smtClean="0">
                              <a:latin typeface="Cambria Math" panose="02040503050406030204" pitchFamily="18" charset="0"/>
                            </a:rPr>
                            <m:t>𝐸</m:t>
                          </m:r>
                        </m:e>
                      </m:acc>
                    </m:oMath>
                  </m:oMathPara>
                </a14:m>
                <a:endParaRPr lang="fr-FR" sz="1600" u="none" dirty="0"/>
              </a:p>
            </p:txBody>
          </p:sp>
        </mc:Choice>
        <mc:Fallback xmlns="">
          <p:sp>
            <p:nvSpPr>
              <p:cNvPr id="6" name="ZoneTexte 5"/>
              <p:cNvSpPr txBox="1">
                <a:spLocks noRot="1" noChangeAspect="1" noMove="1" noResize="1" noEditPoints="1" noAdjustHandles="1" noChangeArrowheads="1" noChangeShapeType="1" noTextEdit="1"/>
              </p:cNvSpPr>
              <p:nvPr/>
            </p:nvSpPr>
            <p:spPr>
              <a:xfrm>
                <a:off x="881695" y="1888224"/>
                <a:ext cx="1675715" cy="52475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ZoneTexte 23"/>
              <p:cNvSpPr txBox="1"/>
              <p:nvPr/>
            </p:nvSpPr>
            <p:spPr>
              <a:xfrm>
                <a:off x="3079791" y="1702752"/>
                <a:ext cx="885434" cy="2416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i="1" u="none">
                          <a:latin typeface="Cambria Math" panose="02040503050406030204" pitchFamily="18" charset="0"/>
                          <a:ea typeface="Cambria Math" panose="02040503050406030204" pitchFamily="18" charset="0"/>
                        </a:rPr>
                        <m:t>𝛻</m:t>
                      </m:r>
                      <m:r>
                        <a:rPr lang="fr-FR" i="1" u="none" smtClean="0">
                          <a:latin typeface="Cambria Math" panose="02040503050406030204" pitchFamily="18" charset="0"/>
                          <a:ea typeface="Cambria Math" panose="02040503050406030204" pitchFamily="18" charset="0"/>
                        </a:rPr>
                        <m:t>×</m:t>
                      </m:r>
                      <m:acc>
                        <m:accPr>
                          <m:chr m:val="⃗"/>
                          <m:ctrlPr>
                            <a:rPr lang="fr-FR" i="1" u="none" smtClean="0">
                              <a:latin typeface="Cambria Math" panose="02040503050406030204" pitchFamily="18" charset="0"/>
                            </a:rPr>
                          </m:ctrlPr>
                        </m:accPr>
                        <m:e>
                          <m:r>
                            <a:rPr lang="fr-FR" b="0" i="1" u="none" smtClean="0">
                              <a:latin typeface="Cambria Math" panose="02040503050406030204" pitchFamily="18" charset="0"/>
                            </a:rPr>
                            <m:t>𝐻</m:t>
                          </m:r>
                        </m:e>
                      </m:acc>
                      <m:r>
                        <a:rPr lang="fr-FR" b="0" i="1" u="none" smtClean="0">
                          <a:latin typeface="Cambria Math" panose="02040503050406030204" pitchFamily="18" charset="0"/>
                        </a:rPr>
                        <m:t>=</m:t>
                      </m:r>
                      <m:acc>
                        <m:accPr>
                          <m:chr m:val="⃗"/>
                          <m:ctrlPr>
                            <a:rPr lang="fr-FR" i="1" u="none">
                              <a:latin typeface="Cambria Math" panose="02040503050406030204" pitchFamily="18" charset="0"/>
                            </a:rPr>
                          </m:ctrlPr>
                        </m:accPr>
                        <m:e>
                          <m:sSub>
                            <m:sSubPr>
                              <m:ctrlPr>
                                <a:rPr lang="fr-FR" i="1" u="none">
                                  <a:latin typeface="Cambria Math" panose="02040503050406030204" pitchFamily="18" charset="0"/>
                                </a:rPr>
                              </m:ctrlPr>
                            </m:sSubPr>
                            <m:e>
                              <m:r>
                                <a:rPr lang="fr-FR" i="1" u="none">
                                  <a:latin typeface="Cambria Math" panose="02040503050406030204" pitchFamily="18" charset="0"/>
                                </a:rPr>
                                <m:t>𝐽</m:t>
                              </m:r>
                            </m:e>
                            <m:sub>
                              <m:r>
                                <a:rPr lang="fr-FR" i="1" u="none">
                                  <a:latin typeface="Cambria Math" panose="02040503050406030204" pitchFamily="18" charset="0"/>
                                </a:rPr>
                                <m:t>𝑆</m:t>
                              </m:r>
                            </m:sub>
                          </m:sSub>
                        </m:e>
                      </m:acc>
                    </m:oMath>
                  </m:oMathPara>
                </a14:m>
                <a:endParaRPr lang="fr-FR" u="none" dirty="0"/>
              </a:p>
            </p:txBody>
          </p:sp>
        </mc:Choice>
        <mc:Fallback xmlns="">
          <p:sp>
            <p:nvSpPr>
              <p:cNvPr id="24" name="ZoneTexte 23"/>
              <p:cNvSpPr txBox="1">
                <a:spLocks noRot="1" noChangeAspect="1" noMove="1" noResize="1" noEditPoints="1" noAdjustHandles="1" noChangeArrowheads="1" noChangeShapeType="1" noTextEdit="1"/>
              </p:cNvSpPr>
              <p:nvPr/>
            </p:nvSpPr>
            <p:spPr>
              <a:xfrm>
                <a:off x="3079791" y="1702752"/>
                <a:ext cx="885434" cy="241605"/>
              </a:xfrm>
              <a:prstGeom prst="rect">
                <a:avLst/>
              </a:prstGeom>
              <a:blipFill>
                <a:blip r:embed="rId6"/>
                <a:stretch>
                  <a:fillRect l="-3448" r="-1379" b="-2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ZoneTexte 26"/>
              <p:cNvSpPr txBox="1"/>
              <p:nvPr/>
            </p:nvSpPr>
            <p:spPr>
              <a:xfrm>
                <a:off x="3082457" y="2205852"/>
                <a:ext cx="1319143" cy="4591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i="1" u="none" smtClean="0">
                          <a:latin typeface="Cambria Math" panose="02040503050406030204" pitchFamily="18" charset="0"/>
                          <a:ea typeface="Cambria Math" panose="02040503050406030204" pitchFamily="18" charset="0"/>
                        </a:rPr>
                        <m:t>𝛻</m:t>
                      </m:r>
                      <m:r>
                        <a:rPr lang="fr-FR" i="1" u="none" smtClean="0">
                          <a:latin typeface="Cambria Math" panose="02040503050406030204" pitchFamily="18" charset="0"/>
                          <a:ea typeface="Cambria Math" panose="02040503050406030204" pitchFamily="18" charset="0"/>
                        </a:rPr>
                        <m:t>×</m:t>
                      </m:r>
                      <m:acc>
                        <m:accPr>
                          <m:chr m:val="⃗"/>
                          <m:ctrlPr>
                            <a:rPr lang="fr-FR" i="1" u="none" smtClean="0">
                              <a:latin typeface="Cambria Math" panose="02040503050406030204" pitchFamily="18" charset="0"/>
                            </a:rPr>
                          </m:ctrlPr>
                        </m:accPr>
                        <m:e>
                          <m:r>
                            <a:rPr lang="fr-FR" b="0" i="1" u="none" smtClean="0">
                              <a:latin typeface="Cambria Math" panose="02040503050406030204" pitchFamily="18" charset="0"/>
                            </a:rPr>
                            <m:t>𝐸</m:t>
                          </m:r>
                        </m:e>
                      </m:acc>
                      <m:r>
                        <a:rPr lang="fr-FR" b="0" i="1" u="none" smtClean="0">
                          <a:latin typeface="Cambria Math" panose="02040503050406030204" pitchFamily="18" charset="0"/>
                        </a:rPr>
                        <m:t>=−</m:t>
                      </m:r>
                      <m:sSub>
                        <m:sSubPr>
                          <m:ctrlPr>
                            <a:rPr lang="fr-FR" i="1" u="none">
                              <a:latin typeface="Cambria Math" panose="02040503050406030204" pitchFamily="18" charset="0"/>
                            </a:rPr>
                          </m:ctrlPr>
                        </m:sSubPr>
                        <m:e>
                          <m:r>
                            <a:rPr lang="fr-FR" i="1" u="none">
                              <a:latin typeface="Cambria Math" panose="02040503050406030204" pitchFamily="18" charset="0"/>
                              <a:ea typeface="Cambria Math" panose="02040503050406030204" pitchFamily="18" charset="0"/>
                            </a:rPr>
                            <m:t>𝜇</m:t>
                          </m:r>
                        </m:e>
                        <m:sub>
                          <m:r>
                            <a:rPr lang="fr-FR" i="1" u="none">
                              <a:latin typeface="Cambria Math" panose="02040503050406030204" pitchFamily="18" charset="0"/>
                            </a:rPr>
                            <m:t>0</m:t>
                          </m:r>
                        </m:sub>
                      </m:sSub>
                      <m:f>
                        <m:fPr>
                          <m:ctrlPr>
                            <a:rPr lang="fr-FR" i="1" u="none">
                              <a:latin typeface="Cambria Math" panose="02040503050406030204" pitchFamily="18" charset="0"/>
                            </a:rPr>
                          </m:ctrlPr>
                        </m:fPr>
                        <m:num>
                          <m:r>
                            <a:rPr lang="fr-FR" i="1" u="none">
                              <a:latin typeface="Cambria Math" panose="02040503050406030204" pitchFamily="18" charset="0"/>
                            </a:rPr>
                            <m:t>𝑑</m:t>
                          </m:r>
                          <m:acc>
                            <m:accPr>
                              <m:chr m:val="⃗"/>
                              <m:ctrlPr>
                                <a:rPr lang="fr-FR" i="1" u="none">
                                  <a:latin typeface="Cambria Math" panose="02040503050406030204" pitchFamily="18" charset="0"/>
                                </a:rPr>
                              </m:ctrlPr>
                            </m:accPr>
                            <m:e>
                              <m:r>
                                <a:rPr lang="fr-FR" b="0" i="1" u="none" smtClean="0">
                                  <a:latin typeface="Cambria Math" panose="02040503050406030204" pitchFamily="18" charset="0"/>
                                </a:rPr>
                                <m:t>𝐻</m:t>
                              </m:r>
                            </m:e>
                          </m:acc>
                        </m:num>
                        <m:den>
                          <m:r>
                            <a:rPr lang="fr-FR" i="1" u="none">
                              <a:latin typeface="Cambria Math" panose="02040503050406030204" pitchFamily="18" charset="0"/>
                            </a:rPr>
                            <m:t>𝑑𝑡</m:t>
                          </m:r>
                        </m:den>
                      </m:f>
                    </m:oMath>
                  </m:oMathPara>
                </a14:m>
                <a:endParaRPr lang="fr-FR" u="none" dirty="0"/>
              </a:p>
            </p:txBody>
          </p:sp>
        </mc:Choice>
        <mc:Fallback xmlns="">
          <p:sp>
            <p:nvSpPr>
              <p:cNvPr id="27" name="ZoneTexte 26"/>
              <p:cNvSpPr txBox="1">
                <a:spLocks noRot="1" noChangeAspect="1" noMove="1" noResize="1" noEditPoints="1" noAdjustHandles="1" noChangeArrowheads="1" noChangeShapeType="1" noTextEdit="1"/>
              </p:cNvSpPr>
              <p:nvPr/>
            </p:nvSpPr>
            <p:spPr>
              <a:xfrm>
                <a:off x="3082457" y="2205852"/>
                <a:ext cx="1319143" cy="459100"/>
              </a:xfrm>
              <a:prstGeom prst="rect">
                <a:avLst/>
              </a:prstGeom>
              <a:blipFill>
                <a:blip r:embed="rId7"/>
                <a:stretch>
                  <a:fillRect/>
                </a:stretch>
              </a:blipFill>
            </p:spPr>
            <p:txBody>
              <a:bodyPr/>
              <a:lstStyle/>
              <a:p>
                <a:r>
                  <a:rPr lang="en-US">
                    <a:noFill/>
                  </a:rPr>
                  <a:t> </a:t>
                </a:r>
              </a:p>
            </p:txBody>
          </p:sp>
        </mc:Fallback>
      </mc:AlternateContent>
      <p:sp>
        <p:nvSpPr>
          <p:cNvPr id="29" name="AutoShape 51"/>
          <p:cNvSpPr>
            <a:spLocks noChangeArrowheads="1"/>
          </p:cNvSpPr>
          <p:nvPr/>
        </p:nvSpPr>
        <p:spPr bwMode="auto">
          <a:xfrm>
            <a:off x="3225086" y="2060909"/>
            <a:ext cx="684000" cy="179388"/>
          </a:xfrm>
          <a:prstGeom prst="rightArrow">
            <a:avLst>
              <a:gd name="adj1" fmla="val 50000"/>
              <a:gd name="adj2" fmla="val 163053"/>
            </a:avLst>
          </a:prstGeom>
          <a:solidFill>
            <a:srgbClr val="C00000"/>
          </a:solidFill>
          <a:ln w="28575" algn="ctr">
            <a:noFill/>
            <a:miter lim="800000"/>
            <a:headEnd/>
            <a:tailEnd/>
          </a:ln>
          <a:effectLst/>
        </p:spPr>
        <p:txBody>
          <a:bodyPr wrap="none" anchor="ctr"/>
          <a:lstStyle/>
          <a:p>
            <a:endParaRPr lang="en-US"/>
          </a:p>
        </p:txBody>
      </p:sp>
      <p:sp>
        <p:nvSpPr>
          <p:cNvPr id="31" name="Rectangle 30"/>
          <p:cNvSpPr/>
          <p:nvPr/>
        </p:nvSpPr>
        <p:spPr>
          <a:xfrm>
            <a:off x="4699324" y="1855136"/>
            <a:ext cx="999561" cy="6074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Forme libre 29"/>
          <p:cNvSpPr/>
          <p:nvPr/>
        </p:nvSpPr>
        <p:spPr>
          <a:xfrm rot="21446837">
            <a:off x="5601192" y="1591764"/>
            <a:ext cx="557278" cy="156298"/>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140677"/>
              <a:gd name="connsiteY0" fmla="*/ 311499 h 311499"/>
              <a:gd name="connsiteX1" fmla="*/ 140677 w 140677"/>
              <a:gd name="connsiteY1" fmla="*/ 0 h 311499"/>
              <a:gd name="connsiteX2" fmla="*/ 140677 w 140677"/>
              <a:gd name="connsiteY2" fmla="*/ 0 h 311499"/>
              <a:gd name="connsiteX0" fmla="*/ 0 w 209503"/>
              <a:gd name="connsiteY0" fmla="*/ 154183 h 154183"/>
              <a:gd name="connsiteX1" fmla="*/ 209503 w 209503"/>
              <a:gd name="connsiteY1" fmla="*/ 0 h 154183"/>
              <a:gd name="connsiteX2" fmla="*/ 209503 w 209503"/>
              <a:gd name="connsiteY2" fmla="*/ 0 h 154183"/>
              <a:gd name="connsiteX0" fmla="*/ 0 w 425813"/>
              <a:gd name="connsiteY0" fmla="*/ 173848 h 173848"/>
              <a:gd name="connsiteX1" fmla="*/ 209503 w 425813"/>
              <a:gd name="connsiteY1" fmla="*/ 19665 h 173848"/>
              <a:gd name="connsiteX2" fmla="*/ 425813 w 425813"/>
              <a:gd name="connsiteY2" fmla="*/ 0 h 173848"/>
              <a:gd name="connsiteX0" fmla="*/ 0 w 425813"/>
              <a:gd name="connsiteY0" fmla="*/ 203344 h 203344"/>
              <a:gd name="connsiteX1" fmla="*/ 91516 w 425813"/>
              <a:gd name="connsiteY1" fmla="*/ 0 h 203344"/>
              <a:gd name="connsiteX2" fmla="*/ 425813 w 425813"/>
              <a:gd name="connsiteY2" fmla="*/ 29496 h 203344"/>
              <a:gd name="connsiteX0" fmla="*/ 0 w 425813"/>
              <a:gd name="connsiteY0" fmla="*/ 228888 h 228888"/>
              <a:gd name="connsiteX1" fmla="*/ 91516 w 425813"/>
              <a:gd name="connsiteY1" fmla="*/ 25544 h 228888"/>
              <a:gd name="connsiteX2" fmla="*/ 425813 w 425813"/>
              <a:gd name="connsiteY2" fmla="*/ 55040 h 228888"/>
              <a:gd name="connsiteX0" fmla="*/ 0 w 425813"/>
              <a:gd name="connsiteY0" fmla="*/ 228888 h 228888"/>
              <a:gd name="connsiteX1" fmla="*/ 91516 w 425813"/>
              <a:gd name="connsiteY1" fmla="*/ 25544 h 228888"/>
              <a:gd name="connsiteX2" fmla="*/ 425813 w 425813"/>
              <a:gd name="connsiteY2" fmla="*/ 55040 h 228888"/>
            </a:gdLst>
            <a:ahLst/>
            <a:cxnLst>
              <a:cxn ang="0">
                <a:pos x="connsiteX0" y="connsiteY0"/>
              </a:cxn>
              <a:cxn ang="0">
                <a:pos x="connsiteX1" y="connsiteY1"/>
              </a:cxn>
              <a:cxn ang="0">
                <a:pos x="connsiteX2" y="connsiteY2"/>
              </a:cxn>
            </a:cxnLst>
            <a:rect l="l" t="t" r="r" b="b"/>
            <a:pathLst>
              <a:path w="425813" h="228888">
                <a:moveTo>
                  <a:pt x="0" y="228888"/>
                </a:moveTo>
                <a:cubicBezTo>
                  <a:pt x="30505" y="161107"/>
                  <a:pt x="-37311" y="93325"/>
                  <a:pt x="91516" y="25544"/>
                </a:cubicBezTo>
                <a:cubicBezTo>
                  <a:pt x="220343" y="-42237"/>
                  <a:pt x="314381" y="45208"/>
                  <a:pt x="425813" y="5504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6155922" y="1425316"/>
            <a:ext cx="2127505" cy="400110"/>
          </a:xfrm>
          <a:prstGeom prst="rect">
            <a:avLst/>
          </a:prstGeom>
        </p:spPr>
        <p:txBody>
          <a:bodyPr wrap="none">
            <a:spAutoFit/>
          </a:bodyPr>
          <a:lstStyle/>
          <a:p>
            <a:pPr marL="0" lvl="1" fontAlgn="auto">
              <a:lnSpc>
                <a:spcPct val="200000"/>
              </a:lnSpc>
              <a:spcBef>
                <a:spcPts val="600"/>
              </a:spcBef>
              <a:spcAft>
                <a:spcPts val="0"/>
              </a:spcAft>
              <a:buSzPct val="90000"/>
            </a:pPr>
            <a:r>
              <a:rPr lang="fr-FR" sz="1000" i="1" u="none" dirty="0" err="1" smtClean="0">
                <a:solidFill>
                  <a:srgbClr val="0070C0"/>
                </a:solidFill>
              </a:rPr>
              <a:t>Perfect</a:t>
            </a:r>
            <a:r>
              <a:rPr lang="fr-FR" sz="1000" i="1" u="none" dirty="0" smtClean="0">
                <a:solidFill>
                  <a:srgbClr val="0070C0"/>
                </a:solidFill>
              </a:rPr>
              <a:t> </a:t>
            </a:r>
            <a:r>
              <a:rPr lang="fr-FR" sz="1000" i="1" u="none" dirty="0" err="1" smtClean="0">
                <a:solidFill>
                  <a:srgbClr val="0070C0"/>
                </a:solidFill>
              </a:rPr>
              <a:t>diamagnetism</a:t>
            </a:r>
            <a:r>
              <a:rPr lang="fr-FR" sz="1000" i="1" u="none" dirty="0" smtClean="0">
                <a:solidFill>
                  <a:srgbClr val="0070C0"/>
                </a:solidFill>
              </a:rPr>
              <a:t> </a:t>
            </a:r>
            <a:r>
              <a:rPr lang="fr-FR" sz="1000" i="1" u="none" dirty="0" err="1" smtClean="0">
                <a:solidFill>
                  <a:srgbClr val="0070C0"/>
                </a:solidFill>
              </a:rPr>
              <a:t>when</a:t>
            </a:r>
            <a:r>
              <a:rPr lang="fr-FR" sz="1000" i="1" u="none" dirty="0" smtClean="0">
                <a:solidFill>
                  <a:srgbClr val="0070C0"/>
                </a:solidFill>
              </a:rPr>
              <a:t> x</a:t>
            </a:r>
            <a:r>
              <a:rPr lang="fr-FR" sz="1000" i="1" u="none" dirty="0">
                <a:solidFill>
                  <a:srgbClr val="0070C0"/>
                </a:solidFill>
              </a:rPr>
              <a:t>&gt;&gt;</a:t>
            </a:r>
            <a:r>
              <a:rPr lang="fr-FR" sz="1000" i="1" u="none" dirty="0" err="1">
                <a:solidFill>
                  <a:srgbClr val="0070C0"/>
                </a:solidFill>
                <a:latin typeface="Symbol" panose="05050102010706020507" pitchFamily="18" charset="2"/>
              </a:rPr>
              <a:t>l</a:t>
            </a:r>
            <a:r>
              <a:rPr lang="fr-FR" sz="1000" i="1" u="none" baseline="-25000" dirty="0" err="1">
                <a:solidFill>
                  <a:srgbClr val="0070C0"/>
                </a:solidFill>
              </a:rPr>
              <a:t>L</a:t>
            </a:r>
            <a:endParaRPr lang="fr-FR" sz="1000" i="1" u="none" baseline="-25000" dirty="0">
              <a:solidFill>
                <a:srgbClr val="0070C0"/>
              </a:solidFill>
            </a:endParaRPr>
          </a:p>
        </p:txBody>
      </p:sp>
      <p:sp>
        <p:nvSpPr>
          <p:cNvPr id="10" name="Espace réservé du pied de page 9"/>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12" name="Espace réservé du numéro de diapositive 11"/>
          <p:cNvSpPr>
            <a:spLocks noGrp="1"/>
          </p:cNvSpPr>
          <p:nvPr>
            <p:ph type="sldNum" sz="quarter" idx="11"/>
          </p:nvPr>
        </p:nvSpPr>
        <p:spPr/>
        <p:txBody>
          <a:bodyPr/>
          <a:lstStyle/>
          <a:p>
            <a:r>
              <a:rPr lang="fr-FR" smtClean="0"/>
              <a:t>|  PAGE </a:t>
            </a:r>
            <a:fld id="{AEFB9B6D-867A-40B8-ACB0-35CC9F272C9C}" type="slidenum">
              <a:rPr lang="fr-FR" smtClean="0"/>
              <a:pPr/>
              <a:t>26</a:t>
            </a:fld>
            <a:endParaRPr lang="fr-FR" dirty="0"/>
          </a:p>
        </p:txBody>
      </p:sp>
      <p:grpSp>
        <p:nvGrpSpPr>
          <p:cNvPr id="4" name="Groupe 3"/>
          <p:cNvGrpSpPr/>
          <p:nvPr/>
        </p:nvGrpSpPr>
        <p:grpSpPr>
          <a:xfrm>
            <a:off x="1043877" y="4356642"/>
            <a:ext cx="2953676" cy="709226"/>
            <a:chOff x="787670" y="5580693"/>
            <a:chExt cx="2953676" cy="709226"/>
          </a:xfrm>
        </p:grpSpPr>
        <mc:AlternateContent xmlns:mc="http://schemas.openxmlformats.org/markup-compatibility/2006" xmlns:a14="http://schemas.microsoft.com/office/drawing/2010/main">
          <mc:Choice Requires="a14">
            <p:sp>
              <p:nvSpPr>
                <p:cNvPr id="32" name="ZoneTexte 31"/>
                <p:cNvSpPr txBox="1"/>
                <p:nvPr/>
              </p:nvSpPr>
              <p:spPr>
                <a:xfrm>
                  <a:off x="971751" y="5648529"/>
                  <a:ext cx="2585515" cy="573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u="none" smtClean="0">
                                <a:latin typeface="Cambria Math" panose="02040503050406030204" pitchFamily="18" charset="0"/>
                              </a:rPr>
                            </m:ctrlPr>
                          </m:sSubPr>
                          <m:e>
                            <m:r>
                              <a:rPr lang="en-US" b="0" i="1" u="none" smtClean="0">
                                <a:latin typeface="Cambria Math" panose="02040503050406030204" pitchFamily="18" charset="0"/>
                              </a:rPr>
                              <m:t>𝐽</m:t>
                            </m:r>
                          </m:e>
                          <m:sub>
                            <m:r>
                              <a:rPr lang="en-US" b="0" i="1" u="none" smtClean="0">
                                <a:latin typeface="Cambria Math" panose="02040503050406030204" pitchFamily="18" charset="0"/>
                              </a:rPr>
                              <m:t>𝐷</m:t>
                            </m:r>
                          </m:sub>
                        </m:sSub>
                        <m:d>
                          <m:dPr>
                            <m:ctrlPr>
                              <a:rPr lang="en-US" b="0" i="1" u="none" smtClean="0">
                                <a:latin typeface="Cambria Math" panose="02040503050406030204" pitchFamily="18" charset="0"/>
                              </a:rPr>
                            </m:ctrlPr>
                          </m:dPr>
                          <m:e>
                            <m:r>
                              <a:rPr lang="en-US" b="0" i="1" u="none" smtClean="0">
                                <a:latin typeface="Cambria Math" panose="02040503050406030204" pitchFamily="18" charset="0"/>
                              </a:rPr>
                              <m:t>𝑇</m:t>
                            </m:r>
                          </m:e>
                        </m:d>
                        <m:r>
                          <a:rPr lang="en-US" b="0" i="1" u="none" smtClean="0">
                            <a:latin typeface="Cambria Math" panose="02040503050406030204" pitchFamily="18" charset="0"/>
                          </a:rPr>
                          <m:t>=</m:t>
                        </m:r>
                        <m:f>
                          <m:fPr>
                            <m:ctrlPr>
                              <a:rPr lang="en-US" b="0" i="1" u="none" smtClean="0">
                                <a:latin typeface="Cambria Math" panose="02040503050406030204" pitchFamily="18" charset="0"/>
                              </a:rPr>
                            </m:ctrlPr>
                          </m:fPr>
                          <m:num>
                            <m:sSub>
                              <m:sSubPr>
                                <m:ctrlPr>
                                  <a:rPr lang="en-US" b="0" i="1" u="none" smtClean="0">
                                    <a:latin typeface="Cambria Math" panose="02040503050406030204" pitchFamily="18" charset="0"/>
                                  </a:rPr>
                                </m:ctrlPr>
                              </m:sSubPr>
                              <m:e>
                                <m:r>
                                  <a:rPr lang="en-US" b="0" i="1" u="none" smtClean="0">
                                    <a:latin typeface="Cambria Math" panose="02040503050406030204" pitchFamily="18" charset="0"/>
                                  </a:rPr>
                                  <m:t>𝐻</m:t>
                                </m:r>
                              </m:e>
                              <m:sub>
                                <m:r>
                                  <a:rPr lang="en-US" b="0" i="1" u="none" smtClean="0">
                                    <a:latin typeface="Cambria Math" panose="02040503050406030204" pitchFamily="18" charset="0"/>
                                  </a:rPr>
                                  <m:t>𝐶</m:t>
                                </m:r>
                              </m:sub>
                            </m:sSub>
                            <m:d>
                              <m:dPr>
                                <m:ctrlPr>
                                  <a:rPr lang="en-US" i="1" u="none">
                                    <a:latin typeface="Cambria Math" panose="02040503050406030204" pitchFamily="18" charset="0"/>
                                  </a:rPr>
                                </m:ctrlPr>
                              </m:dPr>
                              <m:e>
                                <m:r>
                                  <a:rPr lang="en-US" b="0" i="1" u="none" smtClean="0">
                                    <a:latin typeface="Cambria Math" panose="02040503050406030204" pitchFamily="18" charset="0"/>
                                  </a:rPr>
                                  <m:t>𝑇</m:t>
                                </m:r>
                              </m:e>
                            </m:d>
                          </m:num>
                          <m:den>
                            <m:sSub>
                              <m:sSubPr>
                                <m:ctrlPr>
                                  <a:rPr lang="en-US" b="0" i="1" u="none" smtClean="0">
                                    <a:latin typeface="Cambria Math" panose="02040503050406030204" pitchFamily="18" charset="0"/>
                                  </a:rPr>
                                </m:ctrlPr>
                              </m:sSubPr>
                              <m:e>
                                <m:r>
                                  <a:rPr lang="en-US" b="0" i="1" u="none" smtClean="0">
                                    <a:latin typeface="Cambria Math" panose="02040503050406030204" pitchFamily="18" charset="0"/>
                                    <a:ea typeface="Cambria Math" panose="02040503050406030204" pitchFamily="18" charset="0"/>
                                  </a:rPr>
                                  <m:t>𝜆</m:t>
                                </m:r>
                              </m:e>
                              <m:sub>
                                <m:r>
                                  <a:rPr lang="en-US" b="0" i="1" u="none" smtClean="0">
                                    <a:latin typeface="Cambria Math" panose="02040503050406030204" pitchFamily="18" charset="0"/>
                                  </a:rPr>
                                  <m:t>𝐿</m:t>
                                </m:r>
                              </m:sub>
                            </m:sSub>
                            <m:r>
                              <a:rPr lang="en-US" b="0" i="1" u="none" smtClean="0">
                                <a:latin typeface="Cambria Math" panose="02040503050406030204" pitchFamily="18" charset="0"/>
                              </a:rPr>
                              <m:t>(</m:t>
                            </m:r>
                            <m:r>
                              <a:rPr lang="en-US" b="0" i="1" u="none" smtClean="0">
                                <a:latin typeface="Cambria Math" panose="02040503050406030204" pitchFamily="18" charset="0"/>
                              </a:rPr>
                              <m:t>𝑇</m:t>
                            </m:r>
                            <m:r>
                              <a:rPr lang="en-US" b="0" i="1" u="none" smtClean="0">
                                <a:latin typeface="Cambria Math" panose="02040503050406030204" pitchFamily="18" charset="0"/>
                              </a:rPr>
                              <m:t>)</m:t>
                            </m:r>
                          </m:den>
                        </m:f>
                        <m:r>
                          <a:rPr lang="en-US" b="0" i="1" u="none" smtClean="0">
                            <a:latin typeface="Cambria Math" panose="02040503050406030204" pitchFamily="18" charset="0"/>
                          </a:rPr>
                          <m:t> ~ </m:t>
                        </m:r>
                        <m:sSub>
                          <m:sSubPr>
                            <m:ctrlPr>
                              <a:rPr lang="en-US" b="0" i="1" u="none" smtClean="0">
                                <a:latin typeface="Cambria Math" panose="02040503050406030204" pitchFamily="18" charset="0"/>
                              </a:rPr>
                            </m:ctrlPr>
                          </m:sSubPr>
                          <m:e>
                            <m:r>
                              <a:rPr lang="en-US" b="0" i="1" u="none" smtClean="0">
                                <a:latin typeface="Cambria Math" panose="02040503050406030204" pitchFamily="18" charset="0"/>
                              </a:rPr>
                              <m:t>𝐽</m:t>
                            </m:r>
                          </m:e>
                          <m:sub>
                            <m:r>
                              <a:rPr lang="en-US" b="0" i="1" u="none" smtClean="0">
                                <a:latin typeface="Cambria Math" panose="02040503050406030204" pitchFamily="18" charset="0"/>
                              </a:rPr>
                              <m:t>0</m:t>
                            </m:r>
                          </m:sub>
                        </m:sSub>
                        <m:sSup>
                          <m:sSupPr>
                            <m:ctrlPr>
                              <a:rPr lang="en-US" b="0" i="1" u="none" smtClean="0">
                                <a:latin typeface="Cambria Math" panose="02040503050406030204" pitchFamily="18" charset="0"/>
                              </a:rPr>
                            </m:ctrlPr>
                          </m:sSupPr>
                          <m:e>
                            <m:d>
                              <m:dPr>
                                <m:ctrlPr>
                                  <a:rPr lang="en-US" b="0" i="1" u="none" smtClean="0">
                                    <a:latin typeface="Cambria Math" panose="02040503050406030204" pitchFamily="18" charset="0"/>
                                  </a:rPr>
                                </m:ctrlPr>
                              </m:dPr>
                              <m:e>
                                <m:r>
                                  <a:rPr lang="en-US" i="1" u="none">
                                    <a:latin typeface="Cambria Math" panose="02040503050406030204" pitchFamily="18" charset="0"/>
                                  </a:rPr>
                                  <m:t>1−</m:t>
                                </m:r>
                                <m:f>
                                  <m:fPr>
                                    <m:ctrlPr>
                                      <a:rPr lang="en-US" i="1" u="none">
                                        <a:latin typeface="Cambria Math" panose="02040503050406030204" pitchFamily="18" charset="0"/>
                                      </a:rPr>
                                    </m:ctrlPr>
                                  </m:fPr>
                                  <m:num>
                                    <m:sSup>
                                      <m:sSupPr>
                                        <m:ctrlPr>
                                          <a:rPr lang="en-US" i="1" u="none">
                                            <a:latin typeface="Cambria Math" panose="02040503050406030204" pitchFamily="18" charset="0"/>
                                          </a:rPr>
                                        </m:ctrlPr>
                                      </m:sSupPr>
                                      <m:e>
                                        <m:r>
                                          <a:rPr lang="en-US" i="1" u="none">
                                            <a:latin typeface="Cambria Math" panose="02040503050406030204" pitchFamily="18" charset="0"/>
                                          </a:rPr>
                                          <m:t>𝑇</m:t>
                                        </m:r>
                                      </m:e>
                                      <m:sup>
                                        <m:r>
                                          <a:rPr lang="en-US" i="1" u="none">
                                            <a:latin typeface="Cambria Math" panose="02040503050406030204" pitchFamily="18" charset="0"/>
                                          </a:rPr>
                                          <m:t>2</m:t>
                                        </m:r>
                                      </m:sup>
                                    </m:sSup>
                                  </m:num>
                                  <m:den>
                                    <m:sSup>
                                      <m:sSupPr>
                                        <m:ctrlPr>
                                          <a:rPr lang="en-US" i="1" u="none">
                                            <a:latin typeface="Cambria Math" panose="02040503050406030204" pitchFamily="18" charset="0"/>
                                          </a:rPr>
                                        </m:ctrlPr>
                                      </m:sSupPr>
                                      <m:e>
                                        <m:sSub>
                                          <m:sSubPr>
                                            <m:ctrlPr>
                                              <a:rPr lang="en-US" i="1" u="none">
                                                <a:latin typeface="Cambria Math" panose="02040503050406030204" pitchFamily="18" charset="0"/>
                                              </a:rPr>
                                            </m:ctrlPr>
                                          </m:sSubPr>
                                          <m:e>
                                            <m:r>
                                              <a:rPr lang="en-US" i="1" u="none">
                                                <a:latin typeface="Cambria Math" panose="02040503050406030204" pitchFamily="18" charset="0"/>
                                              </a:rPr>
                                              <m:t>𝑇</m:t>
                                            </m:r>
                                          </m:e>
                                          <m:sub>
                                            <m:r>
                                              <a:rPr lang="en-US" i="1" u="none">
                                                <a:latin typeface="Cambria Math" panose="02040503050406030204" pitchFamily="18" charset="0"/>
                                              </a:rPr>
                                              <m:t>𝐶</m:t>
                                            </m:r>
                                          </m:sub>
                                        </m:sSub>
                                      </m:e>
                                      <m:sup>
                                        <m:r>
                                          <a:rPr lang="en-US" i="1" u="none">
                                            <a:latin typeface="Cambria Math" panose="02040503050406030204" pitchFamily="18" charset="0"/>
                                          </a:rPr>
                                          <m:t>2</m:t>
                                        </m:r>
                                      </m:sup>
                                    </m:sSup>
                                  </m:den>
                                </m:f>
                              </m:e>
                            </m:d>
                          </m:e>
                          <m:sup>
                            <m:f>
                              <m:fPr>
                                <m:type m:val="skw"/>
                                <m:ctrlPr>
                                  <a:rPr lang="en-US" b="0" i="1" u="none" smtClean="0">
                                    <a:latin typeface="Cambria Math" panose="02040503050406030204" pitchFamily="18" charset="0"/>
                                  </a:rPr>
                                </m:ctrlPr>
                              </m:fPr>
                              <m:num>
                                <m:r>
                                  <a:rPr lang="en-US" b="0" i="1" u="none" smtClean="0">
                                    <a:latin typeface="Cambria Math" panose="02040503050406030204" pitchFamily="18" charset="0"/>
                                  </a:rPr>
                                  <m:t>3</m:t>
                                </m:r>
                              </m:num>
                              <m:den>
                                <m:r>
                                  <a:rPr lang="en-US" b="0" i="1" u="none" smtClean="0">
                                    <a:latin typeface="Cambria Math" panose="02040503050406030204" pitchFamily="18" charset="0"/>
                                  </a:rPr>
                                  <m:t>2</m:t>
                                </m:r>
                              </m:den>
                            </m:f>
                          </m:sup>
                        </m:sSup>
                      </m:oMath>
                    </m:oMathPara>
                  </a14:m>
                  <a:endParaRPr lang="en-US" u="none" dirty="0"/>
                </a:p>
              </p:txBody>
            </p:sp>
          </mc:Choice>
          <mc:Fallback xmlns="">
            <p:sp>
              <p:nvSpPr>
                <p:cNvPr id="32" name="ZoneTexte 31"/>
                <p:cNvSpPr txBox="1">
                  <a:spLocks noRot="1" noChangeAspect="1" noMove="1" noResize="1" noEditPoints="1" noAdjustHandles="1" noChangeArrowheads="1" noChangeShapeType="1" noTextEdit="1"/>
                </p:cNvSpPr>
                <p:nvPr/>
              </p:nvSpPr>
              <p:spPr>
                <a:xfrm>
                  <a:off x="971751" y="5648529"/>
                  <a:ext cx="2585515" cy="573555"/>
                </a:xfrm>
                <a:prstGeom prst="rect">
                  <a:avLst/>
                </a:prstGeom>
                <a:blipFill>
                  <a:blip r:embed="rId8"/>
                  <a:stretch>
                    <a:fillRect/>
                  </a:stretch>
                </a:blipFill>
              </p:spPr>
              <p:txBody>
                <a:bodyPr/>
                <a:lstStyle/>
                <a:p>
                  <a:r>
                    <a:rPr lang="en-US">
                      <a:noFill/>
                    </a:rPr>
                    <a:t> </a:t>
                  </a:r>
                </a:p>
              </p:txBody>
            </p:sp>
          </mc:Fallback>
        </mc:AlternateContent>
        <p:sp>
          <p:nvSpPr>
            <p:cNvPr id="33" name="Rectangle 32"/>
            <p:cNvSpPr/>
            <p:nvPr/>
          </p:nvSpPr>
          <p:spPr>
            <a:xfrm>
              <a:off x="787670" y="5580693"/>
              <a:ext cx="2953676" cy="7092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34" name="Groupe 33"/>
          <p:cNvGrpSpPr/>
          <p:nvPr/>
        </p:nvGrpSpPr>
        <p:grpSpPr>
          <a:xfrm>
            <a:off x="6364419" y="2673034"/>
            <a:ext cx="2045679" cy="1872208"/>
            <a:chOff x="6486761" y="2854020"/>
            <a:chExt cx="2045679" cy="1872208"/>
          </a:xfrm>
        </p:grpSpPr>
        <p:sp>
          <p:nvSpPr>
            <p:cNvPr id="35" name="Rectangle 34"/>
            <p:cNvSpPr/>
            <p:nvPr/>
          </p:nvSpPr>
          <p:spPr>
            <a:xfrm>
              <a:off x="7236296" y="2854020"/>
              <a:ext cx="1296144" cy="1872208"/>
            </a:xfrm>
            <a:prstGeom prst="rect">
              <a:avLst/>
            </a:prstGeom>
            <a:gradFill flip="none" rotWithShape="1">
              <a:gsLst>
                <a:gs pos="64000">
                  <a:schemeClr val="bg1"/>
                </a:gs>
                <a:gs pos="100000">
                  <a:schemeClr val="accent4"/>
                </a:gs>
                <a:gs pos="100000">
                  <a:schemeClr val="accent4">
                    <a:lumMod val="30000"/>
                    <a:lumOff val="70000"/>
                    <a:alpha val="25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1" u="none" dirty="0">
                <a:solidFill>
                  <a:srgbClr val="7030A0"/>
                </a:solidFill>
                <a:latin typeface="Cambria Math" panose="02040503050406030204" pitchFamily="18" charset="0"/>
              </a:endParaRPr>
            </a:p>
          </p:txBody>
        </p:sp>
        <mc:AlternateContent xmlns:mc="http://schemas.openxmlformats.org/markup-compatibility/2006" xmlns:a14="http://schemas.microsoft.com/office/drawing/2010/main">
          <mc:Choice Requires="a14">
            <p:sp>
              <p:nvSpPr>
                <p:cNvPr id="36" name="ZoneTexte 35"/>
                <p:cNvSpPr txBox="1"/>
                <p:nvPr/>
              </p:nvSpPr>
              <p:spPr>
                <a:xfrm>
                  <a:off x="6845126" y="3682401"/>
                  <a:ext cx="227626"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0" u="none" smtClean="0">
                            <a:latin typeface="Cambria Math" panose="02040503050406030204" pitchFamily="18" charset="0"/>
                            <a:ea typeface="Cambria Math" panose="02040503050406030204" pitchFamily="18" charset="0"/>
                          </a:rPr>
                          <m:t>⊗</m:t>
                        </m:r>
                      </m:oMath>
                    </m:oMathPara>
                  </a14:m>
                  <a:endParaRPr lang="en-US" b="1" u="none" dirty="0"/>
                </a:p>
              </p:txBody>
            </p:sp>
          </mc:Choice>
          <mc:Fallback xmlns="">
            <p:sp>
              <p:nvSpPr>
                <p:cNvPr id="8" name="ZoneTexte 7"/>
                <p:cNvSpPr txBox="1">
                  <a:spLocks noRot="1" noChangeAspect="1" noMove="1" noResize="1" noEditPoints="1" noAdjustHandles="1" noChangeArrowheads="1" noChangeShapeType="1" noTextEdit="1"/>
                </p:cNvSpPr>
                <p:nvPr/>
              </p:nvSpPr>
              <p:spPr>
                <a:xfrm>
                  <a:off x="6845126" y="3682401"/>
                  <a:ext cx="227626" cy="215444"/>
                </a:xfrm>
                <a:prstGeom prst="rect">
                  <a:avLst/>
                </a:prstGeom>
                <a:blipFill rotWithShape="0">
                  <a:blip r:embed="rId9"/>
                  <a:stretch>
                    <a:fillRect l="-24324" r="-21622" b="-2857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7" name="Rectangle 36"/>
                <p:cNvSpPr/>
                <p:nvPr/>
              </p:nvSpPr>
              <p:spPr>
                <a:xfrm>
                  <a:off x="6486761" y="3636235"/>
                  <a:ext cx="375423" cy="307777"/>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r>
                          <a:rPr lang="en-US" b="1" i="1" u="none" smtClean="0">
                            <a:solidFill>
                              <a:srgbClr val="7030A0"/>
                            </a:solidFill>
                            <a:latin typeface="Cambria Math" panose="02040503050406030204" pitchFamily="18" charset="0"/>
                          </a:rPr>
                          <m:t>𝑯</m:t>
                        </m:r>
                      </m:oMath>
                    </m:oMathPara>
                  </a14:m>
                  <a:endParaRPr lang="en-US" b="1" u="none" dirty="0">
                    <a:solidFill>
                      <a:srgbClr val="7030A0"/>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6486761" y="3636235"/>
                  <a:ext cx="375423" cy="307777"/>
                </a:xfrm>
                <a:prstGeom prst="rect">
                  <a:avLst/>
                </a:prstGeom>
                <a:blipFill rotWithShape="0">
                  <a:blip r:embed="rId10"/>
                  <a:stretch>
                    <a:fillRect/>
                  </a:stretch>
                </a:blipFill>
              </p:spPr>
              <p:txBody>
                <a:bodyPr/>
                <a:lstStyle/>
                <a:p>
                  <a:r>
                    <a:rPr lang="fr-FR">
                      <a:noFill/>
                    </a:rPr>
                    <a:t> </a:t>
                  </a:r>
                </a:p>
              </p:txBody>
            </p:sp>
          </mc:Fallback>
        </mc:AlternateContent>
        <p:cxnSp>
          <p:nvCxnSpPr>
            <p:cNvPr id="38" name="Connecteur droit avec flèche 37"/>
            <p:cNvCxnSpPr/>
            <p:nvPr/>
          </p:nvCxnSpPr>
          <p:spPr>
            <a:xfrm>
              <a:off x="7317911" y="3441050"/>
              <a:ext cx="0" cy="698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8460432" y="3441050"/>
              <a:ext cx="0" cy="698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rot="5400000">
              <a:off x="7842675" y="2604890"/>
              <a:ext cx="0" cy="698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rot="5400000" flipV="1">
              <a:off x="7842676" y="4268581"/>
              <a:ext cx="0" cy="698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Rectangle 41"/>
                <p:cNvSpPr/>
                <p:nvPr/>
              </p:nvSpPr>
              <p:spPr>
                <a:xfrm>
                  <a:off x="7192654" y="4368630"/>
                  <a:ext cx="360996" cy="302840"/>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r>
                          <a:rPr lang="en-US" b="1" i="1" u="none" smtClean="0">
                            <a:solidFill>
                              <a:srgbClr val="7030A0"/>
                            </a:solidFill>
                            <a:latin typeface="Cambria Math" panose="02040503050406030204" pitchFamily="18" charset="0"/>
                          </a:rPr>
                          <m:t>𝑱</m:t>
                        </m:r>
                        <m:r>
                          <a:rPr lang="en-US" b="1" i="1" u="none" baseline="-25000" smtClean="0">
                            <a:solidFill>
                              <a:srgbClr val="7030A0"/>
                            </a:solidFill>
                            <a:latin typeface="Cambria Math" panose="02040503050406030204" pitchFamily="18" charset="0"/>
                          </a:rPr>
                          <m:t>𝑺</m:t>
                        </m:r>
                      </m:oMath>
                    </m:oMathPara>
                  </a14:m>
                  <a:endParaRPr lang="en-US" b="1" u="none" baseline="-25000" dirty="0">
                    <a:solidFill>
                      <a:srgbClr val="7030A0"/>
                    </a:solidFill>
                  </a:endParaRPr>
                </a:p>
              </p:txBody>
            </p:sp>
          </mc:Choice>
          <mc:Fallback xmlns="">
            <p:sp>
              <p:nvSpPr>
                <p:cNvPr id="35" name="Rectangle 34"/>
                <p:cNvSpPr>
                  <a:spLocks noRot="1" noChangeAspect="1" noMove="1" noResize="1" noEditPoints="1" noAdjustHandles="1" noChangeArrowheads="1" noChangeShapeType="1" noTextEdit="1"/>
                </p:cNvSpPr>
                <p:nvPr/>
              </p:nvSpPr>
              <p:spPr>
                <a:xfrm>
                  <a:off x="7192654" y="4368630"/>
                  <a:ext cx="360996" cy="302840"/>
                </a:xfrm>
                <a:prstGeom prst="rect">
                  <a:avLst/>
                </a:prstGeom>
                <a:blipFill rotWithShape="0">
                  <a:blip r:embed="rId11"/>
                  <a:stretch>
                    <a:fillRect b="-10204"/>
                  </a:stretch>
                </a:blipFill>
              </p:spPr>
              <p:txBody>
                <a:bodyPr/>
                <a:lstStyle/>
                <a:p>
                  <a:r>
                    <a:rPr lang="fr-FR">
                      <a:noFill/>
                    </a:rPr>
                    <a:t> </a:t>
                  </a:r>
                </a:p>
              </p:txBody>
            </p:sp>
          </mc:Fallback>
        </mc:AlternateContent>
        <p:cxnSp>
          <p:nvCxnSpPr>
            <p:cNvPr id="43" name="Connecteur droit avec flèche 42"/>
            <p:cNvCxnSpPr/>
            <p:nvPr/>
          </p:nvCxnSpPr>
          <p:spPr>
            <a:xfrm>
              <a:off x="6674472" y="2953964"/>
              <a:ext cx="3982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rot="5400000">
              <a:off x="6475332" y="3153104"/>
              <a:ext cx="3982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ZoneTexte 44"/>
            <p:cNvSpPr txBox="1"/>
            <p:nvPr/>
          </p:nvSpPr>
          <p:spPr>
            <a:xfrm>
              <a:off x="6537255" y="3270879"/>
              <a:ext cx="261610" cy="276999"/>
            </a:xfrm>
            <a:prstGeom prst="rect">
              <a:avLst/>
            </a:prstGeom>
            <a:noFill/>
          </p:spPr>
          <p:txBody>
            <a:bodyPr wrap="none" rtlCol="0">
              <a:spAutoFit/>
            </a:bodyPr>
            <a:lstStyle/>
            <a:p>
              <a:r>
                <a:rPr lang="en-US" sz="1200" i="1" u="none" dirty="0" smtClean="0"/>
                <a:t>x</a:t>
              </a:r>
              <a:endParaRPr lang="en-US" sz="1200" i="1" u="none" dirty="0"/>
            </a:p>
          </p:txBody>
        </p:sp>
        <p:sp>
          <p:nvSpPr>
            <p:cNvPr id="46" name="ZoneTexte 45"/>
            <p:cNvSpPr txBox="1"/>
            <p:nvPr/>
          </p:nvSpPr>
          <p:spPr>
            <a:xfrm>
              <a:off x="6884279" y="2985941"/>
              <a:ext cx="261610" cy="276999"/>
            </a:xfrm>
            <a:prstGeom prst="rect">
              <a:avLst/>
            </a:prstGeom>
            <a:noFill/>
          </p:spPr>
          <p:txBody>
            <a:bodyPr wrap="none" rtlCol="0">
              <a:spAutoFit/>
            </a:bodyPr>
            <a:lstStyle/>
            <a:p>
              <a:r>
                <a:rPr lang="en-US" sz="1200" i="1" u="none" dirty="0" smtClean="0"/>
                <a:t>y</a:t>
              </a:r>
              <a:endParaRPr lang="en-US" sz="1200" i="1" u="none" dirty="0"/>
            </a:p>
          </p:txBody>
        </p:sp>
      </p:grpSp>
      <mc:AlternateContent xmlns:mc="http://schemas.openxmlformats.org/markup-compatibility/2006" xmlns:a14="http://schemas.microsoft.com/office/drawing/2010/main">
        <mc:Choice Requires="a14">
          <p:sp>
            <p:nvSpPr>
              <p:cNvPr id="47" name="ZoneTexte 46"/>
              <p:cNvSpPr txBox="1"/>
              <p:nvPr/>
            </p:nvSpPr>
            <p:spPr>
              <a:xfrm>
                <a:off x="7070312" y="4686474"/>
                <a:ext cx="1613903" cy="3227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0" i="1" u="none" smtClean="0">
                              <a:latin typeface="Cambria Math" panose="02040503050406030204" pitchFamily="18" charset="0"/>
                              <a:ea typeface="Cambria Math" panose="02040503050406030204" pitchFamily="18" charset="0"/>
                            </a:rPr>
                          </m:ctrlPr>
                        </m:accPr>
                        <m:e>
                          <m:r>
                            <a:rPr lang="en-US" sz="1600" b="0" i="1" u="none" smtClean="0">
                              <a:latin typeface="Cambria Math" panose="02040503050406030204" pitchFamily="18" charset="0"/>
                              <a:ea typeface="Cambria Math" panose="02040503050406030204" pitchFamily="18" charset="0"/>
                            </a:rPr>
                            <m:t>𝐵</m:t>
                          </m:r>
                        </m:e>
                      </m:acc>
                      <m:r>
                        <a:rPr lang="en-US" sz="1600" b="0" i="1" u="none" smtClean="0">
                          <a:latin typeface="Cambria Math" panose="02040503050406030204" pitchFamily="18" charset="0"/>
                        </a:rPr>
                        <m:t>=</m:t>
                      </m:r>
                      <m:acc>
                        <m:accPr>
                          <m:chr m:val="⃗"/>
                          <m:ctrlPr>
                            <a:rPr lang="en-US" sz="1600" b="0" i="1" u="none" smtClean="0">
                              <a:latin typeface="Cambria Math" panose="02040503050406030204" pitchFamily="18" charset="0"/>
                              <a:ea typeface="Cambria Math" panose="02040503050406030204" pitchFamily="18" charset="0"/>
                            </a:rPr>
                          </m:ctrlPr>
                        </m:accPr>
                        <m:e>
                          <m:r>
                            <a:rPr lang="en-US" sz="1600" i="1" u="none">
                              <a:latin typeface="Cambria Math" panose="02040503050406030204" pitchFamily="18" charset="0"/>
                            </a:rPr>
                            <m:t>𝐵</m:t>
                          </m:r>
                        </m:e>
                      </m:acc>
                      <m:d>
                        <m:dPr>
                          <m:ctrlPr>
                            <a:rPr lang="en-US" sz="1600" b="0" i="1" u="none" smtClean="0">
                              <a:latin typeface="Cambria Math" panose="02040503050406030204" pitchFamily="18" charset="0"/>
                            </a:rPr>
                          </m:ctrlPr>
                        </m:dPr>
                        <m:e>
                          <m:r>
                            <a:rPr lang="en-US" sz="1600" b="0" i="1" u="none" smtClean="0">
                              <a:latin typeface="Cambria Math" panose="02040503050406030204" pitchFamily="18" charset="0"/>
                            </a:rPr>
                            <m:t>0</m:t>
                          </m:r>
                        </m:e>
                      </m:d>
                      <m:sSup>
                        <m:sSupPr>
                          <m:ctrlPr>
                            <a:rPr lang="en-US" sz="1600" b="0" i="1" u="none" smtClean="0">
                              <a:latin typeface="Cambria Math" panose="02040503050406030204" pitchFamily="18" charset="0"/>
                            </a:rPr>
                          </m:ctrlPr>
                        </m:sSupPr>
                        <m:e>
                          <m:r>
                            <a:rPr lang="en-US" sz="1600" b="0" i="1" u="none" smtClean="0">
                              <a:latin typeface="Cambria Math" panose="02040503050406030204" pitchFamily="18" charset="0"/>
                            </a:rPr>
                            <m:t>𝑒</m:t>
                          </m:r>
                        </m:e>
                        <m:sup>
                          <m:r>
                            <a:rPr lang="en-US" sz="1600" b="0" i="1" u="none" smtClean="0">
                              <a:latin typeface="Cambria Math" panose="02040503050406030204" pitchFamily="18" charset="0"/>
                            </a:rPr>
                            <m:t>(</m:t>
                          </m:r>
                          <m:f>
                            <m:fPr>
                              <m:type m:val="skw"/>
                              <m:ctrlPr>
                                <a:rPr lang="en-US" sz="1600" b="0" i="1" u="none" smtClean="0">
                                  <a:latin typeface="Cambria Math" panose="02040503050406030204" pitchFamily="18" charset="0"/>
                                </a:rPr>
                              </m:ctrlPr>
                            </m:fPr>
                            <m:num>
                              <m:r>
                                <a:rPr lang="en-US" sz="1600" b="0" i="1" u="none" smtClean="0">
                                  <a:latin typeface="Cambria Math" panose="02040503050406030204" pitchFamily="18" charset="0"/>
                                </a:rPr>
                                <m:t>−</m:t>
                              </m:r>
                              <m:r>
                                <a:rPr lang="en-US" sz="1600" b="0" i="1" u="none" smtClean="0">
                                  <a:latin typeface="Cambria Math" panose="02040503050406030204" pitchFamily="18" charset="0"/>
                                </a:rPr>
                                <m:t>𝑥</m:t>
                              </m:r>
                            </m:num>
                            <m:den>
                              <m:sSub>
                                <m:sSubPr>
                                  <m:ctrlPr>
                                    <a:rPr lang="en-US" sz="1600" b="0" i="1" u="none" smtClean="0">
                                      <a:latin typeface="Cambria Math" panose="02040503050406030204" pitchFamily="18" charset="0"/>
                                    </a:rPr>
                                  </m:ctrlPr>
                                </m:sSubPr>
                                <m:e>
                                  <m:r>
                                    <a:rPr lang="en-US" sz="1600" b="0" i="1" u="none" smtClean="0">
                                      <a:latin typeface="Cambria Math" panose="02040503050406030204" pitchFamily="18" charset="0"/>
                                      <a:ea typeface="Cambria Math" panose="02040503050406030204" pitchFamily="18" charset="0"/>
                                    </a:rPr>
                                    <m:t>𝜆</m:t>
                                  </m:r>
                                </m:e>
                                <m:sub>
                                  <m:r>
                                    <a:rPr lang="en-US" sz="1600" b="0" i="1" u="none" smtClean="0">
                                      <a:latin typeface="Cambria Math" panose="02040503050406030204" pitchFamily="18" charset="0"/>
                                    </a:rPr>
                                    <m:t>𝐿</m:t>
                                  </m:r>
                                </m:sub>
                              </m:sSub>
                            </m:den>
                          </m:f>
                          <m:r>
                            <a:rPr lang="en-US" sz="1600" b="0" i="1" u="none" smtClean="0">
                              <a:latin typeface="Cambria Math" panose="02040503050406030204" pitchFamily="18" charset="0"/>
                            </a:rPr>
                            <m:t>)</m:t>
                          </m:r>
                        </m:sup>
                      </m:sSup>
                    </m:oMath>
                  </m:oMathPara>
                </a14:m>
                <a:endParaRPr lang="en-US" sz="1600" u="none" dirty="0"/>
              </a:p>
            </p:txBody>
          </p:sp>
        </mc:Choice>
        <mc:Fallback xmlns="">
          <p:sp>
            <p:nvSpPr>
              <p:cNvPr id="47" name="ZoneTexte 46"/>
              <p:cNvSpPr txBox="1">
                <a:spLocks noRot="1" noChangeAspect="1" noMove="1" noResize="1" noEditPoints="1" noAdjustHandles="1" noChangeArrowheads="1" noChangeShapeType="1" noTextEdit="1"/>
              </p:cNvSpPr>
              <p:nvPr/>
            </p:nvSpPr>
            <p:spPr>
              <a:xfrm>
                <a:off x="7070312" y="4686474"/>
                <a:ext cx="1613903" cy="322781"/>
              </a:xfrm>
              <a:prstGeom prst="rect">
                <a:avLst/>
              </a:prstGeom>
              <a:blipFill>
                <a:blip r:embed="rId12"/>
                <a:stretch>
                  <a:fillRect l="-755" t="-111321" r="-17358" b="-1471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Rectangle 47"/>
              <p:cNvSpPr/>
              <p:nvPr/>
            </p:nvSpPr>
            <p:spPr>
              <a:xfrm>
                <a:off x="7437559" y="3449587"/>
                <a:ext cx="698012" cy="307777"/>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r>
                        <a:rPr lang="en-US" b="1" i="1" u="none" smtClean="0">
                          <a:solidFill>
                            <a:srgbClr val="7030A0"/>
                          </a:solidFill>
                          <a:latin typeface="Cambria Math" panose="02040503050406030204" pitchFamily="18" charset="0"/>
                        </a:rPr>
                        <m:t>𝑩</m:t>
                      </m:r>
                      <m:r>
                        <a:rPr lang="en-US" i="1" u="none">
                          <a:solidFill>
                            <a:srgbClr val="7030A0"/>
                          </a:solidFill>
                          <a:latin typeface="Cambria Math" panose="02040503050406030204" pitchFamily="18" charset="0"/>
                        </a:rPr>
                        <m:t>=0</m:t>
                      </m:r>
                    </m:oMath>
                  </m:oMathPara>
                </a14:m>
                <a:endParaRPr lang="en-US" u="none" dirty="0">
                  <a:solidFill>
                    <a:srgbClr val="7030A0"/>
                  </a:solidFill>
                </a:endParaRPr>
              </a:p>
            </p:txBody>
          </p:sp>
        </mc:Choice>
        <mc:Fallback xmlns="">
          <p:sp>
            <p:nvSpPr>
              <p:cNvPr id="48" name="Rectangle 47"/>
              <p:cNvSpPr>
                <a:spLocks noRot="1" noChangeAspect="1" noMove="1" noResize="1" noEditPoints="1" noAdjustHandles="1" noChangeArrowheads="1" noChangeShapeType="1" noTextEdit="1"/>
              </p:cNvSpPr>
              <p:nvPr/>
            </p:nvSpPr>
            <p:spPr>
              <a:xfrm>
                <a:off x="7437559" y="3449587"/>
                <a:ext cx="698012" cy="307777"/>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ZoneTexte 48"/>
              <p:cNvSpPr txBox="1"/>
              <p:nvPr/>
            </p:nvSpPr>
            <p:spPr>
              <a:xfrm>
                <a:off x="1789542" y="5359300"/>
                <a:ext cx="1608646" cy="4653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i="1" u="none" smtClean="0">
                              <a:latin typeface="Cambria Math" panose="02040503050406030204" pitchFamily="18" charset="0"/>
                              <a:ea typeface="Cambria Math" panose="02040503050406030204" pitchFamily="18" charset="0"/>
                            </a:rPr>
                          </m:ctrlPr>
                        </m:sSubPr>
                        <m:e>
                          <m:r>
                            <a:rPr lang="en-US" sz="1600" i="1" u="none">
                              <a:latin typeface="Cambria Math" panose="02040503050406030204" pitchFamily="18" charset="0"/>
                              <a:ea typeface="Cambria Math" panose="02040503050406030204" pitchFamily="18" charset="0"/>
                            </a:rPr>
                            <m:t>𝜆</m:t>
                          </m:r>
                        </m:e>
                        <m:sub>
                          <m:r>
                            <a:rPr lang="en-US" sz="1600" b="0" i="1" u="none" smtClean="0">
                              <a:latin typeface="Cambria Math" panose="02040503050406030204" pitchFamily="18" charset="0"/>
                              <a:ea typeface="Cambria Math" panose="02040503050406030204" pitchFamily="18" charset="0"/>
                            </a:rPr>
                            <m:t>𝐿</m:t>
                          </m:r>
                        </m:sub>
                      </m:sSub>
                      <m:r>
                        <a:rPr lang="en-US" sz="1600" b="0" i="1" u="none" smtClean="0">
                          <a:latin typeface="Cambria Math" panose="02040503050406030204" pitchFamily="18" charset="0"/>
                          <a:ea typeface="Cambria Math" panose="02040503050406030204" pitchFamily="18" charset="0"/>
                        </a:rPr>
                        <m:t>=(</m:t>
                      </m:r>
                      <m:f>
                        <m:fPr>
                          <m:ctrlPr>
                            <a:rPr lang="en-US" sz="1600" b="0" i="1" u="none" smtClean="0">
                              <a:latin typeface="Cambria Math" panose="02040503050406030204" pitchFamily="18" charset="0"/>
                              <a:ea typeface="Cambria Math" panose="02040503050406030204" pitchFamily="18" charset="0"/>
                            </a:rPr>
                          </m:ctrlPr>
                        </m:fPr>
                        <m:num>
                          <m:r>
                            <a:rPr lang="en-US" sz="1600" b="0" i="1" u="none" smtClean="0">
                              <a:latin typeface="Cambria Math" panose="02040503050406030204" pitchFamily="18" charset="0"/>
                              <a:ea typeface="Cambria Math" panose="02040503050406030204" pitchFamily="18" charset="0"/>
                            </a:rPr>
                            <m:t>𝑚</m:t>
                          </m:r>
                        </m:num>
                        <m:den>
                          <m:sSup>
                            <m:sSupPr>
                              <m:ctrlPr>
                                <a:rPr lang="en-US" sz="1600" b="0" i="1" u="none" smtClean="0">
                                  <a:latin typeface="Cambria Math" panose="02040503050406030204" pitchFamily="18" charset="0"/>
                                  <a:ea typeface="Cambria Math" panose="02040503050406030204" pitchFamily="18" charset="0"/>
                                </a:rPr>
                              </m:ctrlPr>
                            </m:sSupPr>
                            <m:e>
                              <m:r>
                                <a:rPr lang="en-US" sz="1600" b="0" i="1" u="none" smtClean="0">
                                  <a:latin typeface="Cambria Math" panose="02040503050406030204" pitchFamily="18" charset="0"/>
                                  <a:ea typeface="Cambria Math" panose="02040503050406030204" pitchFamily="18" charset="0"/>
                                </a:rPr>
                                <m:t>𝑒</m:t>
                              </m:r>
                            </m:e>
                            <m:sup>
                              <m:r>
                                <a:rPr lang="en-US" sz="1600" b="0" i="1" u="none" smtClean="0">
                                  <a:latin typeface="Cambria Math" panose="02040503050406030204" pitchFamily="18" charset="0"/>
                                  <a:ea typeface="Cambria Math" panose="02040503050406030204" pitchFamily="18" charset="0"/>
                                </a:rPr>
                                <m:t>2</m:t>
                              </m:r>
                            </m:sup>
                          </m:sSup>
                          <m:sSub>
                            <m:sSubPr>
                              <m:ctrlPr>
                                <a:rPr lang="en-US" sz="1600" b="0" i="1" u="none" smtClean="0">
                                  <a:latin typeface="Cambria Math" panose="02040503050406030204" pitchFamily="18" charset="0"/>
                                  <a:ea typeface="Cambria Math" panose="02040503050406030204" pitchFamily="18" charset="0"/>
                                </a:rPr>
                              </m:ctrlPr>
                            </m:sSubPr>
                            <m:e>
                              <m:r>
                                <a:rPr lang="en-US" sz="1600" b="0" i="1" u="none" smtClean="0">
                                  <a:latin typeface="Cambria Math" panose="02040503050406030204" pitchFamily="18" charset="0"/>
                                  <a:ea typeface="Cambria Math" panose="02040503050406030204" pitchFamily="18" charset="0"/>
                                </a:rPr>
                                <m:t>𝑛</m:t>
                              </m:r>
                            </m:e>
                            <m:sub>
                              <m:r>
                                <a:rPr lang="en-US" sz="1600" b="0" i="1" u="none" smtClean="0">
                                  <a:latin typeface="Cambria Math" panose="02040503050406030204" pitchFamily="18" charset="0"/>
                                  <a:ea typeface="Cambria Math" panose="02040503050406030204" pitchFamily="18" charset="0"/>
                                </a:rPr>
                                <m:t>𝑠</m:t>
                              </m:r>
                            </m:sub>
                          </m:sSub>
                          <m:r>
                            <a:rPr lang="en-US" sz="1600" b="0" i="1" u="none" smtClean="0">
                              <a:latin typeface="Cambria Math" panose="02040503050406030204" pitchFamily="18" charset="0"/>
                              <a:ea typeface="Cambria Math" panose="02040503050406030204" pitchFamily="18" charset="0"/>
                            </a:rPr>
                            <m:t>(</m:t>
                          </m:r>
                          <m:r>
                            <a:rPr lang="en-US" sz="1600" b="0" i="1" u="none" smtClean="0">
                              <a:latin typeface="Cambria Math" panose="02040503050406030204" pitchFamily="18" charset="0"/>
                              <a:ea typeface="Cambria Math" panose="02040503050406030204" pitchFamily="18" charset="0"/>
                            </a:rPr>
                            <m:t>𝑇</m:t>
                          </m:r>
                          <m:r>
                            <a:rPr lang="en-US" sz="1600" b="0" i="1" u="none" smtClean="0">
                              <a:latin typeface="Cambria Math" panose="02040503050406030204" pitchFamily="18" charset="0"/>
                              <a:ea typeface="Cambria Math" panose="02040503050406030204" pitchFamily="18" charset="0"/>
                            </a:rPr>
                            <m:t>)</m:t>
                          </m:r>
                          <m:sSub>
                            <m:sSubPr>
                              <m:ctrlPr>
                                <a:rPr lang="en-US" sz="1600" b="0" i="1" u="none" smtClean="0">
                                  <a:latin typeface="Cambria Math" panose="02040503050406030204" pitchFamily="18" charset="0"/>
                                  <a:ea typeface="Cambria Math" panose="02040503050406030204" pitchFamily="18" charset="0"/>
                                </a:rPr>
                              </m:ctrlPr>
                            </m:sSubPr>
                            <m:e>
                              <m:r>
                                <a:rPr lang="en-US" sz="1600" b="0" i="1" u="none" smtClean="0">
                                  <a:latin typeface="Cambria Math" panose="02040503050406030204" pitchFamily="18" charset="0"/>
                                  <a:ea typeface="Cambria Math" panose="02040503050406030204" pitchFamily="18" charset="0"/>
                                </a:rPr>
                                <m:t>µ</m:t>
                              </m:r>
                            </m:e>
                            <m:sub>
                              <m:r>
                                <a:rPr lang="en-US" sz="1600" b="0" i="1" u="none" smtClean="0">
                                  <a:latin typeface="Cambria Math" panose="02040503050406030204" pitchFamily="18" charset="0"/>
                                  <a:ea typeface="Cambria Math" panose="02040503050406030204" pitchFamily="18" charset="0"/>
                                </a:rPr>
                                <m:t>0</m:t>
                              </m:r>
                            </m:sub>
                          </m:sSub>
                        </m:den>
                      </m:f>
                      <m:r>
                        <a:rPr lang="en-US" sz="1600" b="0" i="1" u="none" smtClean="0">
                          <a:latin typeface="Cambria Math" panose="02040503050406030204" pitchFamily="18" charset="0"/>
                          <a:ea typeface="Cambria Math" panose="02040503050406030204" pitchFamily="18" charset="0"/>
                        </a:rPr>
                        <m:t>)</m:t>
                      </m:r>
                    </m:oMath>
                  </m:oMathPara>
                </a14:m>
                <a:endParaRPr lang="en-US" sz="1600" u="none" dirty="0"/>
              </a:p>
            </p:txBody>
          </p:sp>
        </mc:Choice>
        <mc:Fallback xmlns="">
          <p:sp>
            <p:nvSpPr>
              <p:cNvPr id="49" name="ZoneTexte 48"/>
              <p:cNvSpPr txBox="1">
                <a:spLocks noRot="1" noChangeAspect="1" noMove="1" noResize="1" noEditPoints="1" noAdjustHandles="1" noChangeArrowheads="1" noChangeShapeType="1" noTextEdit="1"/>
              </p:cNvSpPr>
              <p:nvPr/>
            </p:nvSpPr>
            <p:spPr>
              <a:xfrm>
                <a:off x="1789542" y="5359300"/>
                <a:ext cx="1608646" cy="465384"/>
              </a:xfrm>
              <a:prstGeom prst="rect">
                <a:avLst/>
              </a:prstGeom>
              <a:blipFill>
                <a:blip r:embed="rId14"/>
                <a:stretch>
                  <a:fillRect l="-2281" r="-3802" b="-19737"/>
                </a:stretch>
              </a:blipFill>
            </p:spPr>
            <p:txBody>
              <a:bodyPr/>
              <a:lstStyle/>
              <a:p>
                <a:r>
                  <a:rPr lang="en-US">
                    <a:noFill/>
                  </a:rPr>
                  <a:t> </a:t>
                </a:r>
              </a:p>
            </p:txBody>
          </p:sp>
        </mc:Fallback>
      </mc:AlternateContent>
      <p:pic>
        <p:nvPicPr>
          <p:cNvPr id="50" name="Image 4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477493" y="4490484"/>
            <a:ext cx="2374395" cy="1505060"/>
          </a:xfrm>
          <a:prstGeom prst="rect">
            <a:avLst/>
          </a:prstGeom>
        </p:spPr>
      </p:pic>
      <mc:AlternateContent xmlns:mc="http://schemas.openxmlformats.org/markup-compatibility/2006" xmlns:a14="http://schemas.microsoft.com/office/drawing/2010/main">
        <mc:Choice Requires="a14">
          <p:sp>
            <p:nvSpPr>
              <p:cNvPr id="51" name="ZoneTexte 50"/>
              <p:cNvSpPr txBox="1"/>
              <p:nvPr/>
            </p:nvSpPr>
            <p:spPr>
              <a:xfrm>
                <a:off x="1227958" y="6091338"/>
                <a:ext cx="7607506" cy="261610"/>
              </a:xfrm>
              <a:prstGeom prst="rect">
                <a:avLst/>
              </a:prstGeom>
              <a:noFill/>
            </p:spPr>
            <p:txBody>
              <a:bodyPr wrap="square" rtlCol="0">
                <a:spAutoFit/>
              </a:bodyPr>
              <a:lstStyle/>
              <a:p>
                <a:r>
                  <a:rPr lang="en-US" sz="1100" i="1" u="none" dirty="0" smtClean="0">
                    <a:solidFill>
                      <a:srgbClr val="0070C0"/>
                    </a:solidFill>
                  </a:rPr>
                  <a:t>Note: </a:t>
                </a:r>
                <a14:m>
                  <m:oMath xmlns:m="http://schemas.openxmlformats.org/officeDocument/2006/math">
                    <m:r>
                      <a:rPr lang="en-US" sz="1100" i="1" u="none">
                        <a:solidFill>
                          <a:srgbClr val="0070C0"/>
                        </a:solidFill>
                        <a:latin typeface="Cambria Math" panose="02040503050406030204" pitchFamily="18" charset="0"/>
                        <a:ea typeface="Cambria Math" panose="02040503050406030204" pitchFamily="18" charset="0"/>
                      </a:rPr>
                      <m:t>𝑝𝑟𝑒𝑑𝑖𝑐𝑡𝑒𝑑</m:t>
                    </m:r>
                    <m:r>
                      <a:rPr lang="en-US" sz="1100" i="1" u="none">
                        <a:solidFill>
                          <a:srgbClr val="0070C0"/>
                        </a:solidFill>
                        <a:latin typeface="Cambria Math" panose="02040503050406030204" pitchFamily="18" charset="0"/>
                        <a:ea typeface="Cambria Math" panose="02040503050406030204" pitchFamily="18" charset="0"/>
                      </a:rPr>
                      <m:t> </m:t>
                    </m:r>
                  </m:oMath>
                </a14:m>
                <a:r>
                  <a:rPr lang="en-US" sz="1100" i="1" u="none" dirty="0" smtClean="0">
                    <a:solidFill>
                      <a:srgbClr val="0070C0"/>
                    </a:solidFill>
                  </a:rPr>
                  <a:t> </a:t>
                </a:r>
                <a:r>
                  <a:rPr lang="en-US" sz="1100" i="1" u="none" dirty="0" err="1" smtClean="0">
                    <a:solidFill>
                      <a:srgbClr val="0070C0"/>
                    </a:solidFill>
                    <a:latin typeface="Symbol" panose="05050102010706020507" pitchFamily="18" charset="2"/>
                  </a:rPr>
                  <a:t>l</a:t>
                </a:r>
                <a:r>
                  <a:rPr lang="en-US" sz="1100" i="1" u="none" baseline="-25000" dirty="0" err="1" smtClean="0">
                    <a:solidFill>
                      <a:srgbClr val="0070C0"/>
                    </a:solidFill>
                  </a:rPr>
                  <a:t>L</a:t>
                </a:r>
                <a14:m>
                  <m:oMath xmlns:m="http://schemas.openxmlformats.org/officeDocument/2006/math">
                    <m:r>
                      <a:rPr lang="en-US" sz="1100" b="0" i="1" u="none" smtClean="0">
                        <a:solidFill>
                          <a:srgbClr val="0070C0"/>
                        </a:solidFill>
                        <a:latin typeface="Cambria Math" panose="02040503050406030204" pitchFamily="18" charset="0"/>
                        <a:ea typeface="Cambria Math" panose="02040503050406030204" pitchFamily="18" charset="0"/>
                      </a:rPr>
                      <m:t> </m:t>
                    </m:r>
                  </m:oMath>
                </a14:m>
                <a:r>
                  <a:rPr lang="en-US" sz="1100" i="1" u="none" dirty="0" smtClean="0">
                    <a:solidFill>
                      <a:srgbClr val="0070C0"/>
                    </a:solidFill>
                  </a:rPr>
                  <a:t>&lt; </a:t>
                </a:r>
                <a:r>
                  <a:rPr lang="en-US" sz="1100" i="1" u="none" dirty="0">
                    <a:solidFill>
                      <a:srgbClr val="0070C0"/>
                    </a:solidFill>
                  </a:rPr>
                  <a:t>&lt;</a:t>
                </a:r>
                <a:r>
                  <a:rPr lang="en-US" sz="1100" i="1" u="none" dirty="0" smtClean="0">
                    <a:solidFill>
                      <a:srgbClr val="0070C0"/>
                    </a:solidFill>
                  </a:rPr>
                  <a:t> </a:t>
                </a:r>
                <a:r>
                  <a:rPr lang="en-US" sz="1100" i="1" u="none" dirty="0" smtClean="0">
                    <a:solidFill>
                      <a:srgbClr val="0070C0"/>
                    </a:solidFill>
                    <a:latin typeface="Symbol" panose="05050102010706020507" pitchFamily="18" charset="2"/>
                  </a:rPr>
                  <a:t>l </a:t>
                </a:r>
                <a:r>
                  <a:rPr lang="en-US" sz="1100" i="1" u="none" dirty="0" smtClean="0">
                    <a:solidFill>
                      <a:srgbClr val="0070C0"/>
                    </a:solidFill>
                  </a:rPr>
                  <a:t>experimental (London does not take into account non –local effects)</a:t>
                </a:r>
                <a:endParaRPr lang="en-US" sz="1100" i="1" u="none" dirty="0">
                  <a:solidFill>
                    <a:srgbClr val="0070C0"/>
                  </a:solidFill>
                </a:endParaRPr>
              </a:p>
            </p:txBody>
          </p:sp>
        </mc:Choice>
        <mc:Fallback xmlns="">
          <p:sp>
            <p:nvSpPr>
              <p:cNvPr id="51" name="ZoneTexte 50"/>
              <p:cNvSpPr txBox="1">
                <a:spLocks noRot="1" noChangeAspect="1" noMove="1" noResize="1" noEditPoints="1" noAdjustHandles="1" noChangeArrowheads="1" noChangeShapeType="1" noTextEdit="1"/>
              </p:cNvSpPr>
              <p:nvPr/>
            </p:nvSpPr>
            <p:spPr>
              <a:xfrm>
                <a:off x="1227958" y="6091338"/>
                <a:ext cx="7607506" cy="261610"/>
              </a:xfrm>
              <a:prstGeom prst="rect">
                <a:avLst/>
              </a:prstGeom>
              <a:blipFill>
                <a:blip r:embed="rId16"/>
                <a:stretch>
                  <a:fillRect t="-2326" b="-13953"/>
                </a:stretch>
              </a:blipFill>
            </p:spPr>
            <p:txBody>
              <a:bodyPr/>
              <a:lstStyle/>
              <a:p>
                <a:r>
                  <a:rPr lang="en-US">
                    <a:noFill/>
                  </a:rPr>
                  <a:t> </a:t>
                </a:r>
              </a:p>
            </p:txBody>
          </p:sp>
        </mc:Fallback>
      </mc:AlternateContent>
      <p:sp>
        <p:nvSpPr>
          <p:cNvPr id="52" name="AutoShape 48"/>
          <p:cNvSpPr>
            <a:spLocks noChangeArrowheads="1"/>
          </p:cNvSpPr>
          <p:nvPr/>
        </p:nvSpPr>
        <p:spPr bwMode="auto">
          <a:xfrm>
            <a:off x="3515819" y="5488998"/>
            <a:ext cx="684000" cy="179387"/>
          </a:xfrm>
          <a:prstGeom prst="rightArrow">
            <a:avLst>
              <a:gd name="adj1" fmla="val 50000"/>
              <a:gd name="adj2" fmla="val 163054"/>
            </a:avLst>
          </a:prstGeom>
          <a:solidFill>
            <a:srgbClr val="C00000"/>
          </a:solidFill>
          <a:ln w="28575" algn="ctr">
            <a:noFill/>
            <a:miter lim="800000"/>
            <a:headEnd/>
            <a:tailEnd/>
          </a:ln>
          <a:effectLst/>
        </p:spPr>
        <p:txBody>
          <a:bodyPr wrap="none" anchor="ctr"/>
          <a:lstStyle/>
          <a:p>
            <a:endParaRPr lang="en-US" dirty="0"/>
          </a:p>
        </p:txBody>
      </p:sp>
    </p:spTree>
    <p:extLst>
      <p:ext uri="{BB962C8B-B14F-4D97-AF65-F5344CB8AC3E}">
        <p14:creationId xmlns:p14="http://schemas.microsoft.com/office/powerpoint/2010/main" val="12393176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smtClean="0"/>
              <a:t>Ginzburg</a:t>
            </a:r>
            <a:r>
              <a:rPr lang="en-US" dirty="0" smtClean="0"/>
              <a:t>-Landau Model (I)</a:t>
            </a:r>
            <a:endParaRPr lang="en-US" dirty="0"/>
          </a:p>
        </p:txBody>
      </p:sp>
      <p:sp>
        <p:nvSpPr>
          <p:cNvPr id="13" name="Rectangle 12"/>
          <p:cNvSpPr/>
          <p:nvPr/>
        </p:nvSpPr>
        <p:spPr>
          <a:xfrm>
            <a:off x="962270" y="2980158"/>
            <a:ext cx="6778082" cy="2858924"/>
          </a:xfrm>
          <a:prstGeom prst="rect">
            <a:avLst/>
          </a:prstGeom>
          <a:ln>
            <a:solidFill>
              <a:schemeClr val="accent1"/>
            </a:solidFill>
          </a:ln>
        </p:spPr>
        <p:txBody>
          <a:bodyPr wrap="square">
            <a:spAutoFit/>
          </a:bodyPr>
          <a:lstStyle/>
          <a:p>
            <a:pPr algn="just">
              <a:lnSpc>
                <a:spcPct val="150000"/>
              </a:lnSpc>
              <a:spcBef>
                <a:spcPts val="600"/>
              </a:spcBef>
            </a:pPr>
            <a:r>
              <a:rPr lang="en-US" sz="1200" b="1" u="none" dirty="0" smtClean="0"/>
              <a:t>1rst order Transitions </a:t>
            </a:r>
            <a:r>
              <a:rPr lang="en-US" sz="1200" u="none" dirty="0" smtClean="0"/>
              <a:t>:  discontinuous free energy derivatives, heterogeneous systems, transition does not happen everywhere at the same time, e.g. boiling water= liquid + gas mixture. Involves latent heat</a:t>
            </a:r>
          </a:p>
          <a:p>
            <a:pPr algn="just">
              <a:lnSpc>
                <a:spcPct val="150000"/>
              </a:lnSpc>
              <a:spcBef>
                <a:spcPts val="600"/>
              </a:spcBef>
            </a:pPr>
            <a:r>
              <a:rPr lang="en-US" sz="1200" b="1" u="none" dirty="0" smtClean="0"/>
              <a:t>2</a:t>
            </a:r>
            <a:r>
              <a:rPr lang="en-US" sz="1200" b="1" u="none" baseline="30000" dirty="0" smtClean="0"/>
              <a:t>nd</a:t>
            </a:r>
            <a:r>
              <a:rPr lang="en-US" sz="1200" b="1" u="none" dirty="0" smtClean="0"/>
              <a:t> order transition: </a:t>
            </a:r>
            <a:r>
              <a:rPr lang="en-US" sz="1200" u="none" dirty="0" smtClean="0"/>
              <a:t>continuous free energy derivative, homogeneous system, all parts transit at the same time, e.g. ferromagnetic transition </a:t>
            </a:r>
            <a:r>
              <a:rPr lang="en-US" sz="1200" u="none" dirty="0"/>
              <a:t>, </a:t>
            </a:r>
            <a:r>
              <a:rPr lang="en-US" sz="1200" u="none" dirty="0" smtClean="0"/>
              <a:t>nematic transition in liq. Crystals. Second derivative like </a:t>
            </a:r>
            <a:r>
              <a:rPr lang="en-US" sz="1200" u="none" dirty="0" err="1" smtClean="0"/>
              <a:t>Cp</a:t>
            </a:r>
            <a:r>
              <a:rPr lang="en-US" sz="1200" u="none" dirty="0" smtClean="0"/>
              <a:t> might diverge.</a:t>
            </a:r>
            <a:endParaRPr lang="en-US" sz="1200" b="1" u="none" dirty="0" smtClean="0"/>
          </a:p>
          <a:p>
            <a:pPr algn="just">
              <a:lnSpc>
                <a:spcPct val="150000"/>
              </a:lnSpc>
              <a:spcBef>
                <a:spcPts val="600"/>
              </a:spcBef>
            </a:pPr>
            <a:r>
              <a:rPr lang="en-US" sz="1200" b="1" u="none" dirty="0"/>
              <a:t>P</a:t>
            </a:r>
            <a:r>
              <a:rPr lang="en-US" sz="1200" b="1" u="none" dirty="0" smtClean="0"/>
              <a:t>hases before and after transition have different symmetries.</a:t>
            </a:r>
          </a:p>
          <a:p>
            <a:pPr algn="just">
              <a:lnSpc>
                <a:spcPct val="150000"/>
              </a:lnSpc>
              <a:spcBef>
                <a:spcPts val="600"/>
              </a:spcBef>
            </a:pPr>
            <a:r>
              <a:rPr lang="en-US" sz="1200" b="1" u="none" dirty="0" smtClean="0"/>
              <a:t>High energy phases are always uniform (s symmetry)</a:t>
            </a:r>
          </a:p>
          <a:p>
            <a:pPr algn="just">
              <a:lnSpc>
                <a:spcPct val="150000"/>
              </a:lnSpc>
              <a:spcBef>
                <a:spcPts val="600"/>
              </a:spcBef>
            </a:pPr>
            <a:r>
              <a:rPr lang="en-US" sz="1200" b="1" u="none" dirty="0" smtClean="0"/>
              <a:t>Low temperature phase present some order (specific symmetry appears)</a:t>
            </a:r>
            <a:endParaRPr lang="en-US" sz="1200" b="1" u="none" dirty="0"/>
          </a:p>
        </p:txBody>
      </p:sp>
      <p:sp>
        <p:nvSpPr>
          <p:cNvPr id="3" name="Rectangle 2"/>
          <p:cNvSpPr/>
          <p:nvPr/>
        </p:nvSpPr>
        <p:spPr>
          <a:xfrm>
            <a:off x="438676" y="1001157"/>
            <a:ext cx="4753224" cy="430887"/>
          </a:xfrm>
          <a:prstGeom prst="rect">
            <a:avLst/>
          </a:prstGeom>
        </p:spPr>
        <p:txBody>
          <a:bodyPr wrap="none">
            <a:spAutoFit/>
          </a:bodyPr>
          <a:lstStyle/>
          <a:p>
            <a:r>
              <a:rPr lang="en-US" sz="2200" u="none" dirty="0" smtClean="0">
                <a:solidFill>
                  <a:schemeClr val="tx2"/>
                </a:solidFill>
                <a:latin typeface="+mn-lt"/>
                <a:cs typeface="+mn-cs"/>
              </a:rPr>
              <a:t>Reminder on 1</a:t>
            </a:r>
            <a:r>
              <a:rPr lang="en-US" sz="2200" u="none" baseline="30000" dirty="0" smtClean="0">
                <a:solidFill>
                  <a:schemeClr val="tx2"/>
                </a:solidFill>
                <a:latin typeface="+mn-lt"/>
                <a:cs typeface="+mn-cs"/>
              </a:rPr>
              <a:t>er</a:t>
            </a:r>
            <a:r>
              <a:rPr lang="en-US" sz="2200" u="none" dirty="0" smtClean="0">
                <a:solidFill>
                  <a:schemeClr val="tx2"/>
                </a:solidFill>
                <a:latin typeface="+mn-lt"/>
                <a:cs typeface="+mn-cs"/>
              </a:rPr>
              <a:t>/2</a:t>
            </a:r>
            <a:r>
              <a:rPr lang="en-US" sz="2200" u="none" baseline="30000" dirty="0" smtClean="0">
                <a:solidFill>
                  <a:schemeClr val="tx2"/>
                </a:solidFill>
                <a:latin typeface="+mn-lt"/>
                <a:cs typeface="+mn-cs"/>
              </a:rPr>
              <a:t>nd</a:t>
            </a:r>
            <a:r>
              <a:rPr lang="en-US" sz="2200" u="none" dirty="0" smtClean="0">
                <a:solidFill>
                  <a:schemeClr val="tx2"/>
                </a:solidFill>
                <a:latin typeface="+mn-lt"/>
                <a:cs typeface="+mn-cs"/>
              </a:rPr>
              <a:t> order transitions</a:t>
            </a:r>
            <a:endParaRPr lang="en-US" sz="2200" u="none" dirty="0">
              <a:solidFill>
                <a:schemeClr val="tx2"/>
              </a:solidFill>
              <a:latin typeface="+mn-lt"/>
              <a:cs typeface="+mn-cs"/>
            </a:endParaRPr>
          </a:p>
        </p:txBody>
      </p:sp>
      <p:sp>
        <p:nvSpPr>
          <p:cNvPr id="11" name="Rectangle 10"/>
          <p:cNvSpPr/>
          <p:nvPr/>
        </p:nvSpPr>
        <p:spPr>
          <a:xfrm>
            <a:off x="1023519" y="1464724"/>
            <a:ext cx="5080490" cy="887422"/>
          </a:xfrm>
          <a:prstGeom prst="rect">
            <a:avLst/>
          </a:prstGeom>
        </p:spPr>
        <p:txBody>
          <a:bodyPr wrap="square">
            <a:spAutoFit/>
          </a:bodyPr>
          <a:lstStyle/>
          <a:p>
            <a:pPr marL="360363" lvl="1" indent="-360363" fontAlgn="auto">
              <a:lnSpc>
                <a:spcPts val="1800"/>
              </a:lnSpc>
              <a:spcBef>
                <a:spcPts val="600"/>
              </a:spcBef>
              <a:spcAft>
                <a:spcPts val="0"/>
              </a:spcAft>
              <a:buSzPct val="90000"/>
              <a:buBlip>
                <a:blip r:embed="rId3"/>
              </a:buBlip>
            </a:pPr>
            <a:r>
              <a:rPr lang="en-US" sz="2000" u="none" dirty="0" smtClean="0">
                <a:solidFill>
                  <a:prstClr val="black"/>
                </a:solidFill>
                <a:latin typeface="Arial"/>
                <a:cs typeface="+mn-cs"/>
              </a:rPr>
              <a:t>SC</a:t>
            </a:r>
          </a:p>
          <a:p>
            <a:pPr marL="1009650" lvl="3" indent="-238125" fontAlgn="auto">
              <a:lnSpc>
                <a:spcPts val="1800"/>
              </a:lnSpc>
              <a:spcBef>
                <a:spcPts val="0"/>
              </a:spcBef>
              <a:spcAft>
                <a:spcPts val="0"/>
              </a:spcAft>
              <a:buClr>
                <a:srgbClr val="666666"/>
              </a:buClr>
              <a:buSzPct val="36000"/>
              <a:buBlip>
                <a:blip r:embed="rId4"/>
              </a:buBlip>
            </a:pPr>
            <a:r>
              <a:rPr lang="en-US" sz="1800" u="none" dirty="0" smtClean="0">
                <a:solidFill>
                  <a:srgbClr val="666666"/>
                </a:solidFill>
                <a:latin typeface="Arial"/>
                <a:cs typeface="+mn-cs"/>
              </a:rPr>
              <a:t> transition = 2</a:t>
            </a:r>
            <a:r>
              <a:rPr lang="en-US" sz="1800" u="none" baseline="30000" dirty="0" smtClean="0">
                <a:solidFill>
                  <a:srgbClr val="666666"/>
                </a:solidFill>
                <a:latin typeface="Arial"/>
                <a:cs typeface="+mn-cs"/>
              </a:rPr>
              <a:t>nd</a:t>
            </a:r>
            <a:r>
              <a:rPr lang="en-US" sz="1800" u="none" dirty="0" smtClean="0">
                <a:solidFill>
                  <a:srgbClr val="666666"/>
                </a:solidFill>
                <a:latin typeface="Arial"/>
                <a:cs typeface="+mn-cs"/>
              </a:rPr>
              <a:t> order if B = 0</a:t>
            </a:r>
          </a:p>
          <a:p>
            <a:pPr marL="1009650" lvl="3" indent="-238125" fontAlgn="auto">
              <a:lnSpc>
                <a:spcPts val="1800"/>
              </a:lnSpc>
              <a:spcBef>
                <a:spcPts val="600"/>
              </a:spcBef>
              <a:spcAft>
                <a:spcPts val="0"/>
              </a:spcAft>
              <a:buClr>
                <a:srgbClr val="666666"/>
              </a:buClr>
              <a:buSzPct val="36000"/>
              <a:buBlip>
                <a:blip r:embed="rId4"/>
              </a:buBlip>
            </a:pPr>
            <a:r>
              <a:rPr lang="en-US" sz="1800" u="none" dirty="0" smtClean="0">
                <a:solidFill>
                  <a:srgbClr val="666666"/>
                </a:solidFill>
                <a:latin typeface="Arial"/>
              </a:rPr>
              <a:t> transition =1</a:t>
            </a:r>
            <a:r>
              <a:rPr lang="en-US" sz="1800" u="none" baseline="30000" dirty="0" smtClean="0">
                <a:solidFill>
                  <a:srgbClr val="666666"/>
                </a:solidFill>
                <a:latin typeface="Arial"/>
              </a:rPr>
              <a:t>rst</a:t>
            </a:r>
            <a:r>
              <a:rPr lang="en-US" sz="1800" u="none" dirty="0" smtClean="0">
                <a:solidFill>
                  <a:srgbClr val="666666"/>
                </a:solidFill>
                <a:latin typeface="Arial"/>
              </a:rPr>
              <a:t> order if B ≠ 0</a:t>
            </a:r>
            <a:endParaRPr lang="en-US" sz="1800" u="none" dirty="0">
              <a:solidFill>
                <a:srgbClr val="666666"/>
              </a:solidFill>
              <a:latin typeface="Arial"/>
            </a:endParaRPr>
          </a:p>
        </p:txBody>
      </p:sp>
      <p:sp>
        <p:nvSpPr>
          <p:cNvPr id="6" name="Espace réservé du pied de page 5"/>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9" name="Espace réservé du numéro de diapositive 8"/>
          <p:cNvSpPr>
            <a:spLocks noGrp="1"/>
          </p:cNvSpPr>
          <p:nvPr>
            <p:ph type="sldNum" sz="quarter" idx="12"/>
          </p:nvPr>
        </p:nvSpPr>
        <p:spPr/>
        <p:txBody>
          <a:bodyPr/>
          <a:lstStyle/>
          <a:p>
            <a:pPr>
              <a:defRPr/>
            </a:pPr>
            <a:r>
              <a:rPr lang="fr-FR" smtClean="0"/>
              <a:t>|  PAGE </a:t>
            </a:r>
            <a:fld id="{A40AF4AB-2A90-45D1-B14C-455B828CAC88}" type="slidenum">
              <a:rPr lang="fr-FR" smtClean="0"/>
              <a:pPr>
                <a:defRPr/>
              </a:pPr>
              <a:t>27</a:t>
            </a:fld>
            <a:endParaRPr lang="fr-FR"/>
          </a:p>
        </p:txBody>
      </p:sp>
    </p:spTree>
    <p:extLst>
      <p:ext uri="{BB962C8B-B14F-4D97-AF65-F5344CB8AC3E}">
        <p14:creationId xmlns:p14="http://schemas.microsoft.com/office/powerpoint/2010/main" val="34593275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Thermodynamics reminders </a:t>
            </a:r>
            <a:endParaRPr lang="en-US" dirty="0"/>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646774994"/>
              </p:ext>
            </p:extLst>
          </p:nvPr>
        </p:nvGraphicFramePr>
        <p:xfrm>
          <a:off x="1156813" y="1635067"/>
          <a:ext cx="6496065" cy="1201056"/>
        </p:xfrm>
        <a:graphic>
          <a:graphicData uri="http://schemas.openxmlformats.org/drawingml/2006/table">
            <a:tbl>
              <a:tblPr firstRow="1" firstCol="1" bandRow="1">
                <a:tableStyleId>{B301B821-A1FF-4177-AEE7-76D212191A09}</a:tableStyleId>
              </a:tblPr>
              <a:tblGrid>
                <a:gridCol w="2164877">
                  <a:extLst>
                    <a:ext uri="{9D8B030D-6E8A-4147-A177-3AD203B41FA5}">
                      <a16:colId xmlns:a16="http://schemas.microsoft.com/office/drawing/2014/main" val="20000"/>
                    </a:ext>
                  </a:extLst>
                </a:gridCol>
                <a:gridCol w="2165594">
                  <a:extLst>
                    <a:ext uri="{9D8B030D-6E8A-4147-A177-3AD203B41FA5}">
                      <a16:colId xmlns:a16="http://schemas.microsoft.com/office/drawing/2014/main" val="20001"/>
                    </a:ext>
                  </a:extLst>
                </a:gridCol>
                <a:gridCol w="2165594">
                  <a:extLst>
                    <a:ext uri="{9D8B030D-6E8A-4147-A177-3AD203B41FA5}">
                      <a16:colId xmlns:a16="http://schemas.microsoft.com/office/drawing/2014/main" val="20002"/>
                    </a:ext>
                  </a:extLst>
                </a:gridCol>
              </a:tblGrid>
              <a:tr h="246258">
                <a:tc>
                  <a:txBody>
                    <a:bodyPr/>
                    <a:lstStyle/>
                    <a:p>
                      <a:pP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200" dirty="0" err="1" smtClean="0">
                          <a:effectLst/>
                        </a:rPr>
                        <a:t>Helmotz</a:t>
                      </a:r>
                      <a:r>
                        <a:rPr lang="fr-FR" sz="1200" dirty="0" smtClean="0">
                          <a:effectLst/>
                        </a:rPr>
                        <a:t> free </a:t>
                      </a:r>
                      <a:r>
                        <a:rPr lang="fr-FR" sz="1200" dirty="0" err="1" smtClean="0">
                          <a:effectLst/>
                        </a:rPr>
                        <a:t>energy</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200" dirty="0" smtClean="0">
                          <a:effectLst/>
                        </a:rPr>
                        <a:t>Gibbs free </a:t>
                      </a:r>
                      <a:r>
                        <a:rPr lang="fr-FR" sz="1200" dirty="0" err="1" smtClean="0">
                          <a:effectLst/>
                        </a:rPr>
                        <a:t>energy</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318266">
                <a:tc>
                  <a:txBody>
                    <a:bodyPr/>
                    <a:lstStyle/>
                    <a:p>
                      <a:pPr>
                        <a:lnSpc>
                          <a:spcPct val="107000"/>
                        </a:lnSpc>
                        <a:spcAft>
                          <a:spcPts val="0"/>
                        </a:spcAft>
                      </a:pPr>
                      <a:r>
                        <a:rPr lang="fr-FR" sz="1200" dirty="0" err="1" smtClean="0">
                          <a:effectLst/>
                        </a:rPr>
                        <a:t>Order</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200" dirty="0" smtClean="0">
                          <a:effectLst/>
                        </a:rPr>
                        <a:t>2</a:t>
                      </a:r>
                      <a:r>
                        <a:rPr lang="fr-FR" sz="1200" baseline="30000" dirty="0" smtClean="0">
                          <a:effectLst/>
                        </a:rPr>
                        <a:t>nd</a:t>
                      </a:r>
                      <a:r>
                        <a:rPr lang="fr-FR" sz="1200" dirty="0" smtClean="0">
                          <a:effectLst/>
                        </a:rPr>
                        <a:t> </a:t>
                      </a:r>
                      <a:r>
                        <a:rPr lang="fr-FR" sz="1200" dirty="0" err="1" smtClean="0">
                          <a:effectLst/>
                        </a:rPr>
                        <a:t>order</a:t>
                      </a:r>
                      <a:r>
                        <a:rPr lang="fr-FR" sz="1200" dirty="0" smtClean="0">
                          <a:effectLst/>
                        </a:rPr>
                        <a:t> (</a:t>
                      </a:r>
                      <a:r>
                        <a:rPr lang="fr-FR" sz="1200" dirty="0" err="1" smtClean="0">
                          <a:effectLst/>
                        </a:rPr>
                        <a:t>field</a:t>
                      </a:r>
                      <a:r>
                        <a:rPr lang="fr-FR" sz="1200" dirty="0" smtClean="0">
                          <a:effectLst/>
                        </a:rPr>
                        <a:t> H</a:t>
                      </a:r>
                      <a:r>
                        <a:rPr lang="fr-FR" sz="1200" baseline="-25000" dirty="0" smtClean="0">
                          <a:effectLst/>
                        </a:rPr>
                        <a:t>a</a:t>
                      </a:r>
                      <a:r>
                        <a:rPr lang="fr-FR" sz="1200" dirty="0" smtClean="0">
                          <a:effectLst/>
                        </a:rPr>
                        <a:t>=0</a:t>
                      </a:r>
                      <a:r>
                        <a:rPr lang="fr-FR" sz="1200" dirty="0">
                          <a:effectLst/>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200" dirty="0" smtClean="0">
                          <a:effectLst/>
                        </a:rPr>
                        <a:t>1</a:t>
                      </a:r>
                      <a:r>
                        <a:rPr lang="fr-FR" sz="1200" baseline="30000" dirty="0" smtClean="0">
                          <a:effectLst/>
                        </a:rPr>
                        <a:t>rst</a:t>
                      </a:r>
                      <a:r>
                        <a:rPr lang="fr-FR" sz="1200" dirty="0" smtClean="0">
                          <a:effectLst/>
                        </a:rPr>
                        <a:t> </a:t>
                      </a:r>
                      <a:r>
                        <a:rPr lang="fr-FR" sz="1200" dirty="0" err="1" smtClean="0">
                          <a:effectLst/>
                        </a:rPr>
                        <a:t>order</a:t>
                      </a:r>
                      <a:r>
                        <a:rPr lang="fr-FR" sz="1200" dirty="0" smtClean="0">
                          <a:effectLst/>
                        </a:rPr>
                        <a:t> (</a:t>
                      </a:r>
                      <a:r>
                        <a:rPr lang="fr-FR" sz="1200" dirty="0" err="1" smtClean="0">
                          <a:effectLst/>
                        </a:rPr>
                        <a:t>field</a:t>
                      </a:r>
                      <a:r>
                        <a:rPr lang="fr-FR" sz="1200" dirty="0" smtClean="0">
                          <a:effectLst/>
                        </a:rPr>
                        <a:t> H</a:t>
                      </a:r>
                      <a:r>
                        <a:rPr lang="fr-FR" sz="1200" baseline="-25000" dirty="0" smtClean="0">
                          <a:effectLst/>
                        </a:rPr>
                        <a:t>a</a:t>
                      </a:r>
                      <a:r>
                        <a:rPr lang="fr-FR" sz="1200" dirty="0" smtClean="0">
                          <a:effectLst/>
                        </a:rPr>
                        <a:t>≠</a:t>
                      </a:r>
                      <a:r>
                        <a:rPr lang="fr-FR" sz="1200" dirty="0">
                          <a:effectLst/>
                        </a:rPr>
                        <a:t>0)</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18266">
                <a:tc>
                  <a:txBody>
                    <a:bodyPr/>
                    <a:lstStyle/>
                    <a:p>
                      <a:pPr>
                        <a:lnSpc>
                          <a:spcPct val="107000"/>
                        </a:lnSpc>
                        <a:spcAft>
                          <a:spcPts val="0"/>
                        </a:spcAft>
                      </a:pPr>
                      <a:r>
                        <a:rPr lang="fr-FR" sz="1200" dirty="0" smtClean="0">
                          <a:effectLst/>
                        </a:rPr>
                        <a:t>System Variables</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200" dirty="0">
                          <a:effectLst/>
                        </a:rPr>
                        <a:t>T, U </a:t>
                      </a:r>
                      <a:r>
                        <a:rPr lang="fr-FR" sz="1200" dirty="0" smtClean="0">
                          <a:effectLst/>
                        </a:rPr>
                        <a:t>(</a:t>
                      </a:r>
                      <a:r>
                        <a:rPr lang="fr-FR" sz="1200" dirty="0" err="1" smtClean="0">
                          <a:effectLst/>
                        </a:rPr>
                        <a:t>internal</a:t>
                      </a:r>
                      <a:r>
                        <a:rPr lang="fr-FR" sz="1200" dirty="0" smtClean="0">
                          <a:effectLst/>
                        </a:rPr>
                        <a:t> </a:t>
                      </a:r>
                      <a:r>
                        <a:rPr lang="fr-FR" sz="1200" dirty="0" err="1" smtClean="0">
                          <a:effectLst/>
                        </a:rPr>
                        <a:t>energy</a:t>
                      </a:r>
                      <a:r>
                        <a:rPr lang="fr-FR" sz="1200" dirty="0" smtClean="0">
                          <a:effectLst/>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200" dirty="0">
                          <a:effectLst/>
                        </a:rPr>
                        <a:t>T, H (</a:t>
                      </a:r>
                      <a:r>
                        <a:rPr lang="fr-FR" sz="1200" dirty="0" err="1" smtClean="0">
                          <a:effectLst/>
                        </a:rPr>
                        <a:t>enthalpy</a:t>
                      </a:r>
                      <a:r>
                        <a:rPr lang="fr-FR" sz="1200" dirty="0" smtClean="0">
                          <a:effectLst/>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18266">
                <a:tc>
                  <a:txBody>
                    <a:bodyPr/>
                    <a:lstStyle/>
                    <a:p>
                      <a:pPr>
                        <a:lnSpc>
                          <a:spcPct val="107000"/>
                        </a:lnSpc>
                        <a:spcAft>
                          <a:spcPts val="0"/>
                        </a:spcAft>
                      </a:pPr>
                      <a:r>
                        <a:rPr lang="fr-FR" sz="1200" dirty="0" smtClean="0">
                          <a:effectLst/>
                        </a:rPr>
                        <a:t>Formula</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200" dirty="0">
                          <a:effectLst/>
                        </a:rPr>
                        <a:t>F= </a:t>
                      </a:r>
                      <a:r>
                        <a:rPr lang="fr-FR" sz="1200" dirty="0" smtClean="0">
                          <a:effectLst/>
                        </a:rPr>
                        <a:t>U-TS</a:t>
                      </a:r>
                      <a:r>
                        <a:rPr lang="fr-FR" sz="1200" dirty="0" smtClean="0">
                          <a:solidFill>
                            <a:schemeClr val="bg1">
                              <a:lumMod val="50000"/>
                            </a:schemeClr>
                          </a:solidFill>
                          <a:effectLst/>
                        </a:rPr>
                        <a:t>+PV</a:t>
                      </a:r>
                      <a:endParaRPr lang="fr-FR" sz="12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fr-FR" sz="1200" dirty="0">
                          <a:effectLst/>
                        </a:rPr>
                        <a:t>G= </a:t>
                      </a:r>
                      <a:r>
                        <a:rPr lang="fr-FR" sz="1200" dirty="0" smtClean="0">
                          <a:effectLst/>
                        </a:rPr>
                        <a:t>H-TS</a:t>
                      </a:r>
                      <a:r>
                        <a:rPr lang="fr-FR" sz="1200" dirty="0" smtClean="0">
                          <a:solidFill>
                            <a:schemeClr val="bg1">
                              <a:lumMod val="50000"/>
                            </a:schemeClr>
                          </a:solidFill>
                          <a:effectLst/>
                        </a:rPr>
                        <a:t>+PV</a:t>
                      </a:r>
                      <a:r>
                        <a:rPr lang="fr-FR" sz="1200" baseline="0" dirty="0">
                          <a:solidFill>
                            <a:schemeClr val="dk1"/>
                          </a:solidFill>
                          <a:effectLst/>
                          <a:latin typeface="Calibri" panose="020F0502020204030204" pitchFamily="34" charset="0"/>
                          <a:cs typeface="Times New Roman" panose="02020603050405020304" pitchFamily="18" charset="0"/>
                        </a:rPr>
                        <a:t> </a:t>
                      </a:r>
                      <a:r>
                        <a:rPr lang="fr-FR" sz="1200" kern="1200" dirty="0" smtClean="0">
                          <a:solidFill>
                            <a:schemeClr val="dk1"/>
                          </a:solidFill>
                          <a:effectLst/>
                          <a:latin typeface="+mn-lt"/>
                          <a:ea typeface="+mn-ea"/>
                          <a:cs typeface="+mn-cs"/>
                        </a:rPr>
                        <a:t>-µ</a:t>
                      </a:r>
                      <a:r>
                        <a:rPr lang="fr-FR" sz="1200" kern="1200" baseline="-25000" dirty="0" smtClean="0">
                          <a:solidFill>
                            <a:schemeClr val="dk1"/>
                          </a:solidFill>
                          <a:effectLst/>
                          <a:latin typeface="+mn-lt"/>
                          <a:ea typeface="+mn-ea"/>
                          <a:cs typeface="+mn-cs"/>
                        </a:rPr>
                        <a:t>0</a:t>
                      </a:r>
                      <a:r>
                        <a:rPr lang="fr-FR" sz="1200" kern="1200" dirty="0" smtClean="0">
                          <a:solidFill>
                            <a:schemeClr val="dk1"/>
                          </a:solidFill>
                          <a:effectLst/>
                          <a:latin typeface="+mn-lt"/>
                          <a:ea typeface="+mn-ea"/>
                          <a:cs typeface="+mn-cs"/>
                        </a:rPr>
                        <a:t>H</a:t>
                      </a:r>
                      <a:r>
                        <a:rPr lang="fr-FR" sz="1200" kern="1200" baseline="-25000" dirty="0" smtClean="0">
                          <a:solidFill>
                            <a:schemeClr val="dk1"/>
                          </a:solidFill>
                          <a:effectLst/>
                          <a:latin typeface="+mn-lt"/>
                          <a:ea typeface="+mn-ea"/>
                          <a:cs typeface="+mn-cs"/>
                        </a:rPr>
                        <a:t>a</a:t>
                      </a:r>
                      <a:r>
                        <a:rPr lang="fr-FR" sz="1200" kern="1200" dirty="0" smtClean="0">
                          <a:solidFill>
                            <a:schemeClr val="dk1"/>
                          </a:solidFill>
                          <a:effectLst/>
                          <a:latin typeface="+mn-lt"/>
                          <a:ea typeface="+mn-ea"/>
                          <a:cs typeface="+mn-cs"/>
                        </a:rPr>
                        <a:t>M</a:t>
                      </a:r>
                    </a:p>
                  </a:txBody>
                  <a:tcPr marL="68580" marR="68580" marT="0" marB="0" anchor="ctr"/>
                </a:tc>
                <a:extLst>
                  <a:ext uri="{0D108BD9-81ED-4DB2-BD59-A6C34878D82A}">
                    <a16:rowId xmlns:a16="http://schemas.microsoft.com/office/drawing/2014/main" val="10003"/>
                  </a:ext>
                </a:extLst>
              </a:tr>
            </a:tbl>
          </a:graphicData>
        </a:graphic>
      </p:graphicFrame>
      <mc:AlternateContent xmlns:mc="http://schemas.openxmlformats.org/markup-compatibility/2006" xmlns:a14="http://schemas.microsoft.com/office/drawing/2010/main">
        <mc:Choice Requires="a14">
          <p:sp>
            <p:nvSpPr>
              <p:cNvPr id="8" name="Rectangle 7"/>
              <p:cNvSpPr/>
              <p:nvPr/>
            </p:nvSpPr>
            <p:spPr>
              <a:xfrm>
                <a:off x="495231" y="3461636"/>
                <a:ext cx="8225546" cy="2502929"/>
              </a:xfrm>
              <a:prstGeom prst="rect">
                <a:avLst/>
              </a:prstGeom>
            </p:spPr>
            <p:txBody>
              <a:bodyPr wrap="square">
                <a:spAutoFit/>
              </a:bodyPr>
              <a:lstStyle/>
              <a:p>
                <a:pPr marL="360363" lvl="1" indent="-360363" fontAlgn="auto">
                  <a:lnSpc>
                    <a:spcPts val="2000"/>
                  </a:lnSpc>
                  <a:spcBef>
                    <a:spcPts val="600"/>
                  </a:spcBef>
                  <a:spcAft>
                    <a:spcPts val="0"/>
                  </a:spcAft>
                  <a:buSzPct val="90000"/>
                  <a:buBlip>
                    <a:blip r:embed="rId3"/>
                  </a:buBlip>
                </a:pPr>
                <a:r>
                  <a:rPr lang="en-US" sz="1600" u="none" dirty="0" smtClean="0">
                    <a:solidFill>
                      <a:prstClr val="black"/>
                    </a:solidFill>
                    <a:latin typeface="Arial"/>
                    <a:cs typeface="+mn-cs"/>
                  </a:rPr>
                  <a:t>Ha </a:t>
                </a:r>
                <a:r>
                  <a:rPr lang="en-US" sz="1600" u="none" dirty="0">
                    <a:solidFill>
                      <a:prstClr val="black"/>
                    </a:solidFill>
                    <a:latin typeface="Arial"/>
                    <a:cs typeface="+mn-cs"/>
                  </a:rPr>
                  <a:t>=0 </a:t>
                </a:r>
                <a:r>
                  <a:rPr lang="en-US" sz="1600" u="none" dirty="0" smtClean="0">
                    <a:solidFill>
                      <a:prstClr val="black"/>
                    </a:solidFill>
                    <a:latin typeface="Arial"/>
                    <a:cs typeface="+mn-cs"/>
                  </a:rPr>
                  <a:t>=&gt; G </a:t>
                </a:r>
                <a:r>
                  <a:rPr lang="en-US" sz="1600" u="none" dirty="0">
                    <a:solidFill>
                      <a:prstClr val="black"/>
                    </a:solidFill>
                    <a:latin typeface="Arial"/>
                    <a:cs typeface="+mn-cs"/>
                  </a:rPr>
                  <a:t>≡ F</a:t>
                </a:r>
              </a:p>
              <a:p>
                <a:pPr marL="360363" lvl="1" indent="-360363" fontAlgn="auto">
                  <a:lnSpc>
                    <a:spcPts val="2000"/>
                  </a:lnSpc>
                  <a:spcBef>
                    <a:spcPts val="0"/>
                  </a:spcBef>
                  <a:spcAft>
                    <a:spcPts val="0"/>
                  </a:spcAft>
                  <a:buSzPct val="90000"/>
                  <a:buBlip>
                    <a:blip r:embed="rId3"/>
                  </a:buBlip>
                </a:pPr>
                <a:r>
                  <a:rPr lang="en-US" sz="1600" u="none" dirty="0">
                    <a:solidFill>
                      <a:prstClr val="black"/>
                    </a:solidFill>
                    <a:latin typeface="Arial"/>
                  </a:rPr>
                  <a:t>Ha </a:t>
                </a:r>
                <a:r>
                  <a:rPr lang="en-US" sz="1600" u="none" dirty="0" smtClean="0">
                    <a:solidFill>
                      <a:prstClr val="black"/>
                    </a:solidFill>
                    <a:latin typeface="Arial"/>
                  </a:rPr>
                  <a:t>≠0 =&gt; </a:t>
                </a:r>
                <a:r>
                  <a:rPr lang="en-US" sz="1600" u="none" dirty="0" err="1" smtClean="0">
                    <a:solidFill>
                      <a:prstClr val="black"/>
                    </a:solidFill>
                    <a:latin typeface="Arial"/>
                    <a:cs typeface="+mn-cs"/>
                  </a:rPr>
                  <a:t>Helmotz</a:t>
                </a:r>
                <a:r>
                  <a:rPr lang="en-US" sz="1600" u="none" dirty="0" smtClean="0">
                    <a:solidFill>
                      <a:prstClr val="black"/>
                    </a:solidFill>
                    <a:latin typeface="Arial"/>
                    <a:cs typeface="+mn-cs"/>
                  </a:rPr>
                  <a:t> free energy =&gt; Gibbs free energy G = F-</a:t>
                </a:r>
                <a:r>
                  <a:rPr lang="en-US" sz="1600" u="none" dirty="0" err="1" smtClean="0">
                    <a:solidFill>
                      <a:prstClr val="black"/>
                    </a:solidFill>
                    <a:latin typeface="Arial"/>
                    <a:cs typeface="+mn-cs"/>
                  </a:rPr>
                  <a:t>BH</a:t>
                </a:r>
                <a:r>
                  <a:rPr lang="en-US" sz="1600" u="none" baseline="-25000" dirty="0" err="1" smtClean="0">
                    <a:solidFill>
                      <a:prstClr val="black"/>
                    </a:solidFill>
                    <a:latin typeface="Arial"/>
                    <a:cs typeface="+mn-cs"/>
                  </a:rPr>
                  <a:t>a</a:t>
                </a:r>
                <a:r>
                  <a:rPr lang="en-US" sz="1600" u="none" dirty="0" smtClean="0">
                    <a:solidFill>
                      <a:prstClr val="black"/>
                    </a:solidFill>
                    <a:latin typeface="Arial"/>
                    <a:cs typeface="+mn-cs"/>
                  </a:rPr>
                  <a:t> </a:t>
                </a:r>
                <a:r>
                  <a:rPr lang="en-US" sz="1100" i="1" u="none" dirty="0" smtClean="0">
                    <a:solidFill>
                      <a:srgbClr val="0091C3">
                        <a:lumMod val="75000"/>
                      </a:srgbClr>
                    </a:solidFill>
                  </a:rPr>
                  <a:t>there Ha = magnetic field, not enthalpy ; </a:t>
                </a:r>
                <a:r>
                  <a:rPr lang="en-US" sz="1100" i="1" u="none" dirty="0" err="1" smtClean="0">
                    <a:solidFill>
                      <a:srgbClr val="0091C3">
                        <a:lumMod val="75000"/>
                      </a:srgbClr>
                    </a:solidFill>
                  </a:rPr>
                  <a:t>BHa</a:t>
                </a:r>
                <a:r>
                  <a:rPr lang="en-US" sz="1100" i="1" u="none" dirty="0" smtClean="0">
                    <a:solidFill>
                      <a:srgbClr val="0091C3">
                        <a:lumMod val="75000"/>
                      </a:srgbClr>
                    </a:solidFill>
                  </a:rPr>
                  <a:t> term  corresponds to magnetic forces work</a:t>
                </a:r>
                <a:endParaRPr lang="en-US" sz="2000" u="none" dirty="0" smtClean="0">
                  <a:solidFill>
                    <a:prstClr val="black"/>
                  </a:solidFill>
                  <a:latin typeface="Arial"/>
                  <a:cs typeface="+mn-cs"/>
                </a:endParaRPr>
              </a:p>
              <a:p>
                <a:pPr marL="360363" lvl="1" indent="-360363" fontAlgn="auto">
                  <a:lnSpc>
                    <a:spcPct val="150000"/>
                  </a:lnSpc>
                  <a:spcBef>
                    <a:spcPts val="0"/>
                  </a:spcBef>
                  <a:spcAft>
                    <a:spcPts val="0"/>
                  </a:spcAft>
                  <a:buSzPct val="90000"/>
                  <a:buBlip>
                    <a:blip r:embed="rId3"/>
                  </a:buBlip>
                </a:pPr>
                <a:r>
                  <a:rPr lang="en-US" sz="1600" u="none" dirty="0" smtClean="0">
                    <a:solidFill>
                      <a:prstClr val="black"/>
                    </a:solidFill>
                    <a:latin typeface="Arial"/>
                    <a:cs typeface="+mn-cs"/>
                  </a:rPr>
                  <a:t>At the transition </a:t>
                </a:r>
                <a:r>
                  <a:rPr lang="en-US" sz="1600" u="none" dirty="0" err="1" smtClean="0">
                    <a:solidFill>
                      <a:prstClr val="black"/>
                    </a:solidFill>
                    <a:latin typeface="Arial"/>
                  </a:rPr>
                  <a:t>G</a:t>
                </a:r>
                <a:r>
                  <a:rPr lang="en-US" sz="1600" u="none" baseline="-25000" dirty="0" err="1" smtClean="0">
                    <a:solidFill>
                      <a:prstClr val="black"/>
                    </a:solidFill>
                    <a:latin typeface="Arial"/>
                  </a:rPr>
                  <a:t>s</a:t>
                </a:r>
                <a:r>
                  <a:rPr lang="en-US" sz="1600" u="none" dirty="0" smtClean="0">
                    <a:solidFill>
                      <a:prstClr val="black"/>
                    </a:solidFill>
                    <a:latin typeface="Arial"/>
                  </a:rPr>
                  <a:t> = </a:t>
                </a:r>
                <a:r>
                  <a:rPr lang="en-US" sz="1600" u="none" dirty="0" err="1" smtClean="0">
                    <a:solidFill>
                      <a:prstClr val="black"/>
                    </a:solidFill>
                    <a:latin typeface="Arial"/>
                  </a:rPr>
                  <a:t>G</a:t>
                </a:r>
                <a:r>
                  <a:rPr lang="en-US" sz="1600" u="none" baseline="-25000" dirty="0" err="1" smtClean="0">
                    <a:solidFill>
                      <a:prstClr val="black"/>
                    </a:solidFill>
                    <a:latin typeface="Arial"/>
                  </a:rPr>
                  <a:t>n</a:t>
                </a:r>
                <a:r>
                  <a:rPr lang="en-US" sz="1600" u="none" baseline="-25000" dirty="0" smtClean="0">
                    <a:solidFill>
                      <a:prstClr val="black"/>
                    </a:solidFill>
                    <a:latin typeface="Arial"/>
                  </a:rPr>
                  <a:t>  </a:t>
                </a:r>
                <a:r>
                  <a:rPr lang="en-US" sz="1600" u="none" dirty="0" smtClean="0">
                    <a:solidFill>
                      <a:prstClr val="black"/>
                    </a:solidFill>
                    <a:latin typeface="Arial"/>
                  </a:rPr>
                  <a:t>and free energy is minimal 			</a:t>
                </a:r>
                <a:endParaRPr lang="en-US" sz="1600" u="none" dirty="0" smtClean="0">
                  <a:solidFill>
                    <a:prstClr val="black"/>
                  </a:solidFill>
                  <a:latin typeface="Arial"/>
                  <a:cs typeface="+mn-cs"/>
                </a:endParaRPr>
              </a:p>
              <a:p>
                <a:pPr marL="712788" lvl="3" indent="-238125" fontAlgn="auto">
                  <a:lnSpc>
                    <a:spcPct val="150000"/>
                  </a:lnSpc>
                  <a:spcBef>
                    <a:spcPts val="0"/>
                  </a:spcBef>
                  <a:spcAft>
                    <a:spcPts val="0"/>
                  </a:spcAft>
                  <a:buClr>
                    <a:srgbClr val="666666"/>
                  </a:buClr>
                  <a:buSzPct val="36000"/>
                  <a:buBlip>
                    <a:blip r:embed="rId4"/>
                  </a:buBlip>
                </a:pPr>
                <a:r>
                  <a:rPr lang="en-US" sz="1600" u="none" dirty="0" err="1" smtClean="0">
                    <a:solidFill>
                      <a:prstClr val="black"/>
                    </a:solidFill>
                    <a:latin typeface="Arial"/>
                    <a:cs typeface="+mn-cs"/>
                  </a:rPr>
                  <a:t>G</a:t>
                </a:r>
                <a:r>
                  <a:rPr lang="en-US" sz="1600" u="none" baseline="-25000" dirty="0" err="1" smtClean="0">
                    <a:solidFill>
                      <a:prstClr val="black"/>
                    </a:solidFill>
                    <a:latin typeface="Arial"/>
                    <a:cs typeface="+mn-cs"/>
                  </a:rPr>
                  <a:t>s</a:t>
                </a:r>
                <a:r>
                  <a:rPr lang="en-US" sz="1600" u="none" dirty="0" smtClean="0">
                    <a:solidFill>
                      <a:prstClr val="black"/>
                    </a:solidFill>
                    <a:latin typeface="Arial"/>
                    <a:cs typeface="+mn-cs"/>
                  </a:rPr>
                  <a:t> =					   </a:t>
                </a:r>
                <a:r>
                  <a:rPr lang="en-US" sz="1100" i="1" u="none" dirty="0" smtClean="0">
                    <a:solidFill>
                      <a:srgbClr val="0091C3">
                        <a:lumMod val="75000"/>
                      </a:srgbClr>
                    </a:solidFill>
                  </a:rPr>
                  <a:t>Taylor </a:t>
                </a:r>
                <a:r>
                  <a:rPr lang="en-US" sz="1100" i="1" u="none" dirty="0">
                    <a:solidFill>
                      <a:srgbClr val="0091C3">
                        <a:lumMod val="75000"/>
                      </a:srgbClr>
                    </a:solidFill>
                  </a:rPr>
                  <a:t>expansion valid only close to the </a:t>
                </a:r>
                <a:r>
                  <a:rPr lang="en-US" sz="1100" i="1" u="none" dirty="0" smtClean="0">
                    <a:solidFill>
                      <a:srgbClr val="0091C3">
                        <a:lumMod val="75000"/>
                      </a:srgbClr>
                    </a:solidFill>
                  </a:rPr>
                  <a:t>transition, where </a:t>
                </a:r>
                <a:r>
                  <a:rPr lang="el-GR" sz="1100" i="1" u="none" dirty="0" smtClean="0">
                    <a:solidFill>
                      <a:srgbClr val="0091C3">
                        <a:lumMod val="75000"/>
                      </a:srgbClr>
                    </a:solidFill>
                    <a:latin typeface="Times New Roman" panose="02020603050405020304" pitchFamily="18" charset="0"/>
                    <a:cs typeface="Times New Roman" panose="02020603050405020304" pitchFamily="18" charset="0"/>
                  </a:rPr>
                  <a:t>ψ</a:t>
                </a:r>
                <a:r>
                  <a:rPr lang="fr-FR" sz="1100" i="1" u="none" dirty="0" smtClean="0">
                    <a:solidFill>
                      <a:srgbClr val="0091C3">
                        <a:lumMod val="75000"/>
                      </a:srgbClr>
                    </a:solidFill>
                    <a:latin typeface="Times New Roman" panose="02020603050405020304" pitchFamily="18" charset="0"/>
                    <a:cs typeface="Times New Roman" panose="02020603050405020304" pitchFamily="18" charset="0"/>
                  </a:rPr>
                  <a:t> </a:t>
                </a:r>
                <a:r>
                  <a:rPr lang="fr-FR" sz="1100" i="1" u="none" dirty="0" err="1" smtClean="0">
                    <a:solidFill>
                      <a:srgbClr val="0091C3">
                        <a:lumMod val="75000"/>
                      </a:srgbClr>
                    </a:solidFill>
                    <a:latin typeface="Times New Roman" panose="02020603050405020304" pitchFamily="18" charset="0"/>
                    <a:cs typeface="Times New Roman" panose="02020603050405020304" pitchFamily="18" charset="0"/>
                  </a:rPr>
                  <a:t>is</a:t>
                </a:r>
                <a:r>
                  <a:rPr lang="fr-FR" sz="1100" i="1" u="none" dirty="0" smtClean="0">
                    <a:solidFill>
                      <a:srgbClr val="0091C3">
                        <a:lumMod val="75000"/>
                      </a:srgbClr>
                    </a:solidFill>
                    <a:latin typeface="Times New Roman" panose="02020603050405020304" pitchFamily="18" charset="0"/>
                    <a:cs typeface="Times New Roman" panose="02020603050405020304" pitchFamily="18" charset="0"/>
                  </a:rPr>
                  <a:t> </a:t>
                </a:r>
                <a:r>
                  <a:rPr lang="fr-FR" sz="1100" i="1" u="none" dirty="0" err="1" smtClean="0">
                    <a:solidFill>
                      <a:srgbClr val="0091C3">
                        <a:lumMod val="75000"/>
                      </a:srgbClr>
                    </a:solidFill>
                    <a:latin typeface="Times New Roman" panose="02020603050405020304" pitchFamily="18" charset="0"/>
                    <a:cs typeface="Times New Roman" panose="02020603050405020304" pitchFamily="18" charset="0"/>
                  </a:rPr>
                  <a:t>small</a:t>
                </a:r>
                <a:r>
                  <a:rPr lang="fr-FR" sz="1100" i="1" u="none" dirty="0" smtClean="0">
                    <a:solidFill>
                      <a:srgbClr val="0091C3">
                        <a:lumMod val="75000"/>
                      </a:srgbClr>
                    </a:solidFill>
                    <a:latin typeface="Times New Roman" panose="02020603050405020304" pitchFamily="18" charset="0"/>
                    <a:cs typeface="Times New Roman" panose="02020603050405020304" pitchFamily="18" charset="0"/>
                  </a:rPr>
                  <a:t>.</a:t>
                </a:r>
                <a:endParaRPr lang="en-US" sz="1800" u="none" dirty="0">
                  <a:solidFill>
                    <a:prstClr val="black"/>
                  </a:solidFill>
                  <a:latin typeface="Arial"/>
                  <a:cs typeface="+mn-cs"/>
                </a:endParaRPr>
              </a:p>
              <a:p>
                <a:pPr marL="712788" lvl="3" indent="-238125" fontAlgn="auto">
                  <a:lnSpc>
                    <a:spcPct val="150000"/>
                  </a:lnSpc>
                  <a:spcBef>
                    <a:spcPts val="0"/>
                  </a:spcBef>
                  <a:spcAft>
                    <a:spcPts val="0"/>
                  </a:spcAft>
                  <a:buClr>
                    <a:srgbClr val="666666"/>
                  </a:buClr>
                  <a:buSzPct val="36000"/>
                  <a:buBlip>
                    <a:blip r:embed="rId4"/>
                  </a:buBlip>
                </a:pPr>
                <a:r>
                  <a:rPr lang="en-US" sz="1600" u="none" dirty="0" err="1">
                    <a:solidFill>
                      <a:prstClr val="black"/>
                    </a:solidFill>
                    <a:latin typeface="Arial"/>
                    <a:cs typeface="+mn-cs"/>
                  </a:rPr>
                  <a:t>G</a:t>
                </a:r>
                <a:r>
                  <a:rPr lang="en-US" sz="1600" u="none" baseline="-25000" dirty="0" err="1">
                    <a:solidFill>
                      <a:prstClr val="black"/>
                    </a:solidFill>
                    <a:latin typeface="Arial"/>
                    <a:cs typeface="+mn-cs"/>
                  </a:rPr>
                  <a:t>n</a:t>
                </a:r>
                <a:r>
                  <a:rPr lang="en-US" sz="1600" u="none" dirty="0">
                    <a:solidFill>
                      <a:prstClr val="black"/>
                    </a:solidFill>
                    <a:latin typeface="Arial"/>
                    <a:cs typeface="+mn-cs"/>
                  </a:rPr>
                  <a:t> = </a:t>
                </a:r>
                <a:r>
                  <a:rPr lang="en-US" sz="1600" b="1" i="1" u="none" dirty="0" err="1" smtClean="0">
                    <a:solidFill>
                      <a:prstClr val="black"/>
                    </a:solidFill>
                    <a:latin typeface="Cambria Math" panose="02040503050406030204" pitchFamily="18" charset="0"/>
                    <a:cs typeface="+mn-cs"/>
                  </a:rPr>
                  <a:t>F</a:t>
                </a:r>
                <a:r>
                  <a:rPr lang="en-US" sz="1600" b="1" i="1" u="none" baseline="-25000" dirty="0" err="1" smtClean="0">
                    <a:solidFill>
                      <a:prstClr val="black"/>
                    </a:solidFill>
                    <a:latin typeface="Cambria Math" panose="02040503050406030204" pitchFamily="18" charset="0"/>
                    <a:cs typeface="+mn-cs"/>
                  </a:rPr>
                  <a:t>n</a:t>
                </a:r>
                <a:r>
                  <a:rPr lang="en-US" sz="1600" b="1" i="1" u="none" dirty="0" smtClean="0">
                    <a:solidFill>
                      <a:prstClr val="black"/>
                    </a:solidFill>
                    <a:latin typeface="Cambria Math" panose="02040503050406030204" pitchFamily="18" charset="0"/>
                    <a:cs typeface="+mn-cs"/>
                  </a:rPr>
                  <a:t> </a:t>
                </a:r>
                <a:r>
                  <a:rPr lang="en-US" sz="1800" b="1" i="1" u="none" dirty="0">
                    <a:solidFill>
                      <a:prstClr val="black"/>
                    </a:solidFill>
                    <a:latin typeface="Cambria Math" panose="02040503050406030204" pitchFamily="18" charset="0"/>
                    <a:cs typeface="+mn-cs"/>
                  </a:rPr>
                  <a:t>- </a:t>
                </a:r>
                <a14:m>
                  <m:oMath xmlns:m="http://schemas.openxmlformats.org/officeDocument/2006/math">
                    <m:f>
                      <m:fPr>
                        <m:ctrlPr>
                          <a:rPr lang="en-US" sz="1800" b="1" i="1" u="none">
                            <a:solidFill>
                              <a:prstClr val="black"/>
                            </a:solidFill>
                            <a:latin typeface="Cambria Math" panose="02040503050406030204" pitchFamily="18" charset="0"/>
                            <a:cs typeface="+mn-cs"/>
                          </a:rPr>
                        </m:ctrlPr>
                      </m:fPr>
                      <m:num>
                        <m:sSub>
                          <m:sSubPr>
                            <m:ctrlPr>
                              <a:rPr lang="en-US" sz="1800" b="1" i="1" u="none">
                                <a:solidFill>
                                  <a:prstClr val="black"/>
                                </a:solidFill>
                                <a:latin typeface="Cambria Math" panose="02040503050406030204" pitchFamily="18" charset="0"/>
                                <a:cs typeface="+mn-cs"/>
                              </a:rPr>
                            </m:ctrlPr>
                          </m:sSubPr>
                          <m:e>
                            <m:r>
                              <a:rPr lang="en-US" sz="1800" b="1" u="none">
                                <a:solidFill>
                                  <a:prstClr val="black"/>
                                </a:solidFill>
                                <a:latin typeface="Cambria Math" panose="02040503050406030204" pitchFamily="18" charset="0"/>
                                <a:cs typeface="+mn-cs"/>
                              </a:rPr>
                              <m:t>µ</m:t>
                            </m:r>
                          </m:e>
                          <m:sub>
                            <m:r>
                              <a:rPr lang="en-US" sz="1800" b="1" i="1" u="none">
                                <a:solidFill>
                                  <a:prstClr val="black"/>
                                </a:solidFill>
                                <a:latin typeface="Cambria Math" panose="02040503050406030204" pitchFamily="18" charset="0"/>
                                <a:cs typeface="+mn-cs"/>
                              </a:rPr>
                              <m:t>𝟎</m:t>
                            </m:r>
                          </m:sub>
                        </m:sSub>
                        <m:sSup>
                          <m:sSupPr>
                            <m:ctrlPr>
                              <a:rPr lang="en-US" sz="1800" b="1" i="1" u="none" smtClean="0">
                                <a:solidFill>
                                  <a:prstClr val="black"/>
                                </a:solidFill>
                                <a:latin typeface="Cambria Math" panose="02040503050406030204" pitchFamily="18" charset="0"/>
                                <a:cs typeface="+mn-cs"/>
                              </a:rPr>
                            </m:ctrlPr>
                          </m:sSupPr>
                          <m:e>
                            <m:r>
                              <a:rPr lang="en-US" sz="1800" b="1" i="1" u="none" smtClean="0">
                                <a:solidFill>
                                  <a:prstClr val="black"/>
                                </a:solidFill>
                                <a:latin typeface="Cambria Math" panose="02040503050406030204" pitchFamily="18" charset="0"/>
                                <a:cs typeface="+mn-cs"/>
                              </a:rPr>
                              <m:t>𝑯</m:t>
                            </m:r>
                          </m:e>
                          <m:sup>
                            <m:r>
                              <a:rPr lang="en-US" sz="1800" b="1" i="1" u="none" smtClean="0">
                                <a:solidFill>
                                  <a:prstClr val="black"/>
                                </a:solidFill>
                                <a:latin typeface="Cambria Math" panose="02040503050406030204" pitchFamily="18" charset="0"/>
                                <a:cs typeface="+mn-cs"/>
                              </a:rPr>
                              <m:t>𝟐</m:t>
                            </m:r>
                          </m:sup>
                        </m:sSup>
                      </m:num>
                      <m:den>
                        <m:r>
                          <a:rPr lang="en-US" sz="1800" b="1" i="1" u="none">
                            <a:solidFill>
                              <a:prstClr val="black"/>
                            </a:solidFill>
                            <a:latin typeface="Cambria Math" panose="02040503050406030204" pitchFamily="18" charset="0"/>
                            <a:cs typeface="+mn-cs"/>
                          </a:rPr>
                          <m:t>𝟐</m:t>
                        </m:r>
                      </m:den>
                    </m:f>
                  </m:oMath>
                </a14:m>
                <a:endParaRPr lang="en-US" sz="1600" b="1" u="none" dirty="0" smtClean="0">
                  <a:solidFill>
                    <a:prstClr val="black"/>
                  </a:solidFill>
                  <a:latin typeface="Arial"/>
                  <a:cs typeface="+mn-cs"/>
                </a:endParaRPr>
              </a:p>
            </p:txBody>
          </p:sp>
        </mc:Choice>
        <mc:Fallback xmlns="">
          <p:sp>
            <p:nvSpPr>
              <p:cNvPr id="8" name="Rectangle 7"/>
              <p:cNvSpPr>
                <a:spLocks noRot="1" noChangeAspect="1" noMove="1" noResize="1" noEditPoints="1" noAdjustHandles="1" noChangeArrowheads="1" noChangeShapeType="1" noTextEdit="1"/>
              </p:cNvSpPr>
              <p:nvPr/>
            </p:nvSpPr>
            <p:spPr>
              <a:xfrm>
                <a:off x="495231" y="3461636"/>
                <a:ext cx="8225546" cy="2502929"/>
              </a:xfrm>
              <a:prstGeom prst="rect">
                <a:avLst/>
              </a:prstGeom>
              <a:blipFill>
                <a:blip r:embed="rId5"/>
                <a:stretch>
                  <a:fillRect t="-976"/>
                </a:stretch>
              </a:blipFill>
            </p:spPr>
            <p:txBody>
              <a:bodyPr/>
              <a:lstStyle/>
              <a:p>
                <a:r>
                  <a:rPr lang="en-US">
                    <a:noFill/>
                  </a:rPr>
                  <a:t> </a:t>
                </a:r>
              </a:p>
            </p:txBody>
          </p:sp>
        </mc:Fallback>
      </mc:AlternateContent>
      <p:grpSp>
        <p:nvGrpSpPr>
          <p:cNvPr id="7" name="Groupe 6"/>
          <p:cNvGrpSpPr/>
          <p:nvPr/>
        </p:nvGrpSpPr>
        <p:grpSpPr>
          <a:xfrm>
            <a:off x="1909019" y="4590806"/>
            <a:ext cx="4342858" cy="468000"/>
            <a:chOff x="1753723" y="5106129"/>
            <a:chExt cx="4342858" cy="468000"/>
          </a:xfrm>
        </p:grpSpPr>
        <p:pic>
          <p:nvPicPr>
            <p:cNvPr id="9" name="Image 8"/>
            <p:cNvPicPr>
              <a:picLocks noChangeAspect="1"/>
            </p:cNvPicPr>
            <p:nvPr/>
          </p:nvPicPr>
          <p:blipFill rotWithShape="1">
            <a:blip r:embed="rId6" cstate="print">
              <a:grayscl/>
              <a:extLst>
                <a:ext uri="{28A0092B-C50C-407E-A947-70E740481C1C}">
                  <a14:useLocalDpi xmlns:a14="http://schemas.microsoft.com/office/drawing/2010/main" val="0"/>
                </a:ext>
              </a:extLst>
            </a:blip>
            <a:srcRect l="20489" b="-12"/>
            <a:stretch/>
          </p:blipFill>
          <p:spPr>
            <a:xfrm>
              <a:off x="1753723" y="5106129"/>
              <a:ext cx="4342858" cy="468000"/>
            </a:xfrm>
            <a:prstGeom prst="rect">
              <a:avLst/>
            </a:prstGeom>
          </p:spPr>
        </p:pic>
        <p:sp>
          <p:nvSpPr>
            <p:cNvPr id="10" name="ZoneTexte 9"/>
            <p:cNvSpPr txBox="1"/>
            <p:nvPr/>
          </p:nvSpPr>
          <p:spPr>
            <a:xfrm>
              <a:off x="1908638" y="5351182"/>
              <a:ext cx="91789" cy="184666"/>
            </a:xfrm>
            <a:prstGeom prst="rect">
              <a:avLst/>
            </a:prstGeom>
            <a:solidFill>
              <a:schemeClr val="bg1"/>
            </a:solidFill>
          </p:spPr>
          <p:txBody>
            <a:bodyPr wrap="square" lIns="18000" tIns="0" rIns="18000" bIns="0" rtlCol="0">
              <a:spAutoFit/>
            </a:bodyPr>
            <a:lstStyle/>
            <a:p>
              <a:r>
                <a:rPr lang="en-US" sz="1800" b="1" i="1" u="none" baseline="30000" dirty="0" smtClean="0">
                  <a:solidFill>
                    <a:schemeClr val="tx1">
                      <a:lumMod val="85000"/>
                      <a:lumOff val="15000"/>
                    </a:schemeClr>
                  </a:solidFill>
                  <a:latin typeface="Times New Roman" panose="02020603050405020304" pitchFamily="18" charset="0"/>
                  <a:cs typeface="Times New Roman" panose="02020603050405020304" pitchFamily="18" charset="0"/>
                </a:rPr>
                <a:t>n </a:t>
              </a:r>
              <a:endParaRPr lang="en-US" sz="1800" b="1" i="1" u="none" baseline="300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grpSp>
      <p:sp>
        <p:nvSpPr>
          <p:cNvPr id="3" name="Rectangle 2"/>
          <p:cNvSpPr/>
          <p:nvPr/>
        </p:nvSpPr>
        <p:spPr>
          <a:xfrm>
            <a:off x="1733840" y="1079009"/>
            <a:ext cx="5507983" cy="430887"/>
          </a:xfrm>
          <a:prstGeom prst="rect">
            <a:avLst/>
          </a:prstGeom>
        </p:spPr>
        <p:txBody>
          <a:bodyPr wrap="none">
            <a:spAutoFit/>
          </a:bodyPr>
          <a:lstStyle/>
          <a:p>
            <a:pPr marL="923925" fontAlgn="auto">
              <a:spcBef>
                <a:spcPts val="0"/>
              </a:spcBef>
              <a:spcAft>
                <a:spcPts val="1200"/>
              </a:spcAft>
            </a:pPr>
            <a:r>
              <a:rPr lang="en-US" sz="2200" u="none" dirty="0" smtClean="0">
                <a:solidFill>
                  <a:srgbClr val="DC0528"/>
                </a:solidFill>
                <a:latin typeface="Arial"/>
                <a:cs typeface="+mn-cs"/>
              </a:rPr>
              <a:t>Notations may differ with authors…</a:t>
            </a:r>
            <a:endParaRPr lang="en-US" sz="2200" u="none" dirty="0">
              <a:solidFill>
                <a:srgbClr val="DC0528"/>
              </a:solidFill>
              <a:latin typeface="Arial"/>
              <a:cs typeface="+mn-cs"/>
            </a:endParaRPr>
          </a:p>
        </p:txBody>
      </p:sp>
      <p:pic>
        <p:nvPicPr>
          <p:cNvPr id="11" name="Picture 5" descr="C:\Users\clairant\AppData\Local\Microsoft\Windows\Temporary Internet Files\Content.IE5\M22Y0CJ8\Warning-Notification-4519-large[1].png"/>
          <p:cNvPicPr>
            <a:picLocks noChangeAspect="1" noChangeArrowheads="1"/>
          </p:cNvPicPr>
          <p:nvPr/>
        </p:nvPicPr>
        <p:blipFill>
          <a:blip r:embed="rId7" cstate="print">
            <a:duotone>
              <a:schemeClr val="bg2">
                <a:shade val="45000"/>
                <a:satMod val="135000"/>
              </a:schemeClr>
              <a:prstClr val="white"/>
            </a:duotone>
            <a:extLst>
              <a:ext uri="{BEBA8EAE-BF5A-486C-A8C5-ECC9F3942E4B}">
                <a14:imgProps xmlns:a14="http://schemas.microsoft.com/office/drawing/2010/main">
                  <a14:imgLayer r:embed="rId8">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230138" y="1130168"/>
            <a:ext cx="280800" cy="271908"/>
          </a:xfrm>
          <a:prstGeom prst="rect">
            <a:avLst/>
          </a:prstGeom>
          <a:noFill/>
          <a:extLst>
            <a:ext uri="{909E8E84-426E-40DD-AFC4-6F175D3DCCD1}">
              <a14:hiddenFill xmlns:a14="http://schemas.microsoft.com/office/drawing/2010/main">
                <a:solidFill>
                  <a:srgbClr val="FFFFFF"/>
                </a:solidFill>
              </a14:hiddenFill>
            </a:ext>
          </a:extLst>
        </p:spPr>
      </p:pic>
      <p:sp>
        <p:nvSpPr>
          <p:cNvPr id="12" name="Espace réservé du pied de page 11"/>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13" name="Espace réservé du numéro de diapositive 12"/>
          <p:cNvSpPr>
            <a:spLocks noGrp="1"/>
          </p:cNvSpPr>
          <p:nvPr>
            <p:ph type="sldNum" sz="quarter" idx="11"/>
          </p:nvPr>
        </p:nvSpPr>
        <p:spPr/>
        <p:txBody>
          <a:bodyPr/>
          <a:lstStyle/>
          <a:p>
            <a:r>
              <a:rPr lang="fr-FR" smtClean="0"/>
              <a:t>|  PAGE </a:t>
            </a:r>
            <a:fld id="{AEFB9B6D-867A-40B8-ACB0-35CC9F272C9C}" type="slidenum">
              <a:rPr lang="fr-FR" smtClean="0"/>
              <a:pPr/>
              <a:t>28</a:t>
            </a:fld>
            <a:endParaRPr lang="fr-FR" dirty="0"/>
          </a:p>
        </p:txBody>
      </p:sp>
    </p:spTree>
    <p:extLst>
      <p:ext uri="{BB962C8B-B14F-4D97-AF65-F5344CB8AC3E}">
        <p14:creationId xmlns:p14="http://schemas.microsoft.com/office/powerpoint/2010/main" val="3666162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Espace réservé du contenu 11"/>
              <p:cNvSpPr>
                <a:spLocks noGrp="1"/>
              </p:cNvSpPr>
              <p:nvPr>
                <p:ph idx="1"/>
              </p:nvPr>
            </p:nvSpPr>
            <p:spPr>
              <a:xfrm>
                <a:off x="251520" y="1124744"/>
                <a:ext cx="8607081" cy="5112568"/>
              </a:xfrm>
            </p:spPr>
            <p:txBody>
              <a:bodyPr/>
              <a:lstStyle/>
              <a:p>
                <a:pPr>
                  <a:spcAft>
                    <a:spcPts val="600"/>
                  </a:spcAft>
                </a:pPr>
                <a:r>
                  <a:rPr lang="en-US" dirty="0" smtClean="0"/>
                  <a:t>Gauge theory/ Landau approach/ mean field 	</a:t>
                </a:r>
                <a:r>
                  <a:rPr lang="en-US" sz="800" dirty="0" smtClean="0"/>
                  <a:t>	</a:t>
                </a:r>
                <a:r>
                  <a:rPr lang="en-US" sz="1400" i="1" dirty="0" smtClean="0">
                    <a:solidFill>
                      <a:srgbClr val="666666"/>
                    </a:solidFill>
                  </a:rPr>
                  <a:t>(universal approach for all critical phenomena, </a:t>
                </a:r>
                <a:r>
                  <a:rPr lang="en-US" sz="1400" i="1" dirty="0">
                    <a:solidFill>
                      <a:srgbClr val="666666"/>
                    </a:solidFill>
                  </a:rPr>
                  <a:t>e.g. </a:t>
                </a:r>
                <a:r>
                  <a:rPr lang="en-US" sz="1400" i="1" dirty="0" smtClean="0">
                    <a:solidFill>
                      <a:srgbClr val="666666"/>
                    </a:solidFill>
                  </a:rPr>
                  <a:t>phase transitions </a:t>
                </a:r>
                <a:r>
                  <a:rPr lang="en-US" sz="1400" i="1" dirty="0">
                    <a:solidFill>
                      <a:srgbClr val="666666"/>
                    </a:solidFill>
                  </a:rPr>
                  <a:t>)</a:t>
                </a:r>
              </a:p>
              <a:p>
                <a:pPr lvl="1"/>
                <a:r>
                  <a:rPr lang="en-US" dirty="0" smtClean="0">
                    <a:solidFill>
                      <a:schemeClr val="tx1"/>
                    </a:solidFill>
                  </a:rPr>
                  <a:t>Find a macroscopic order parameter </a:t>
                </a:r>
                <a:r>
                  <a:rPr lang="en-US" dirty="0" smtClean="0">
                    <a:solidFill>
                      <a:schemeClr val="tx1"/>
                    </a:solidFill>
                    <a:latin typeface="Symbol" panose="05050102010706020507" pitchFamily="18" charset="2"/>
                  </a:rPr>
                  <a:t>y</a:t>
                </a:r>
                <a:endParaRPr lang="en-US" dirty="0" smtClean="0">
                  <a:solidFill>
                    <a:schemeClr val="tx1"/>
                  </a:solidFill>
                </a:endParaRPr>
              </a:p>
              <a:p>
                <a:pPr marL="712788" lvl="3"/>
                <a:r>
                  <a:rPr lang="en-US" sz="1400" dirty="0" smtClean="0"/>
                  <a:t>Describes all freedom degrees from the critical point</a:t>
                </a:r>
              </a:p>
              <a:p>
                <a:pPr marL="712788" lvl="3"/>
                <a:r>
                  <a:rPr lang="en-US" sz="1400" dirty="0" smtClean="0"/>
                  <a:t>Can be guided by geometrical consideration </a:t>
                </a:r>
                <a:r>
                  <a:rPr lang="en-US" sz="1200" dirty="0" smtClean="0"/>
                  <a:t>(Gauge theory)</a:t>
                </a:r>
              </a:p>
              <a:p>
                <a:pPr lvl="4"/>
                <a:r>
                  <a:rPr lang="en-US" sz="1200" dirty="0"/>
                  <a:t>Gauge theory : </a:t>
                </a:r>
                <a:r>
                  <a:rPr lang="en-US" sz="1200" dirty="0" smtClean="0"/>
                  <a:t>field theory based on a local symmetry group (Gauge group) which defines a “gauge invariance” . Applies well for phase transition: usually the high temperature side is symmetric, and there is a  symmetry breaking at the transition (decreasing T).</a:t>
                </a:r>
              </a:p>
              <a:p>
                <a:pPr lvl="1">
                  <a:spcBef>
                    <a:spcPts val="1200"/>
                  </a:spcBef>
                </a:pPr>
                <a:r>
                  <a:rPr lang="en-US" dirty="0" smtClean="0">
                    <a:solidFill>
                      <a:schemeClr val="tx1"/>
                    </a:solidFill>
                  </a:rPr>
                  <a:t>Build up an effective free energy formula F[</a:t>
                </a:r>
                <a:r>
                  <a:rPr lang="en-US" dirty="0" smtClean="0">
                    <a:solidFill>
                      <a:schemeClr val="tx1"/>
                    </a:solidFill>
                    <a:latin typeface="Symbol" panose="05050102010706020507" pitchFamily="18" charset="2"/>
                  </a:rPr>
                  <a:t>y</a:t>
                </a:r>
                <a:r>
                  <a:rPr lang="en-US" dirty="0" smtClean="0">
                    <a:solidFill>
                      <a:schemeClr val="tx1"/>
                    </a:solidFill>
                  </a:rPr>
                  <a:t>] (mean field </a:t>
                </a:r>
                <a:r>
                  <a:rPr lang="en-US" dirty="0" err="1" smtClean="0">
                    <a:solidFill>
                      <a:schemeClr val="tx1"/>
                    </a:solidFill>
                  </a:rPr>
                  <a:t>approxim</a:t>
                </a:r>
                <a:r>
                  <a:rPr lang="en-US" baseline="30000" dirty="0" err="1" smtClean="0">
                    <a:solidFill>
                      <a:schemeClr val="tx1"/>
                    </a:solidFill>
                  </a:rPr>
                  <a:t>n</a:t>
                </a:r>
                <a:r>
                  <a:rPr lang="en-US" dirty="0" smtClean="0">
                    <a:solidFill>
                      <a:schemeClr val="tx1"/>
                    </a:solidFill>
                  </a:rPr>
                  <a:t>)</a:t>
                </a:r>
              </a:p>
              <a:p>
                <a:pPr marL="712788" lvl="3"/>
                <a:r>
                  <a:rPr lang="en-US" sz="1400" dirty="0" smtClean="0"/>
                  <a:t>Spatial and thermodynamic </a:t>
                </a:r>
                <a:r>
                  <a:rPr lang="en-US" sz="1400" dirty="0"/>
                  <a:t>fluctuations </a:t>
                </a:r>
                <a:r>
                  <a:rPr lang="en-US" sz="1400" dirty="0" smtClean="0"/>
                  <a:t>of </a:t>
                </a:r>
                <a:r>
                  <a:rPr lang="en-US" sz="1400" dirty="0" smtClean="0">
                    <a:latin typeface="Symbol" panose="05050102010706020507" pitchFamily="18" charset="2"/>
                  </a:rPr>
                  <a:t>y </a:t>
                </a:r>
                <a:r>
                  <a:rPr lang="en-US" sz="1400" dirty="0" smtClean="0"/>
                  <a:t>are supposed small / system size</a:t>
                </a:r>
              </a:p>
              <a:p>
                <a:pPr marL="712788" lvl="3"/>
                <a:r>
                  <a:rPr lang="en-US" sz="1400" dirty="0" smtClean="0"/>
                  <a:t>U</a:t>
                </a:r>
                <a:r>
                  <a:rPr lang="en-US" sz="1400" dirty="0"/>
                  <a:t>(</a:t>
                </a:r>
                <a14:m>
                  <m:oMath xmlns:m="http://schemas.openxmlformats.org/officeDocument/2006/math">
                    <m:acc>
                      <m:accPr>
                        <m:chr m:val="⃗"/>
                        <m:ctrlPr>
                          <a:rPr lang="en-US" sz="1400" i="1">
                            <a:latin typeface="Cambria Math" panose="02040503050406030204" pitchFamily="18" charset="0"/>
                          </a:rPr>
                        </m:ctrlPr>
                      </m:accPr>
                      <m:e>
                        <m:r>
                          <a:rPr lang="en-US" sz="1400">
                            <a:latin typeface="Cambria Math" panose="02040503050406030204" pitchFamily="18" charset="0"/>
                          </a:rPr>
                          <m:t>𝑟</m:t>
                        </m:r>
                      </m:e>
                    </m:acc>
                  </m:oMath>
                </a14:m>
                <a:r>
                  <a:rPr lang="en-US" sz="1400" dirty="0"/>
                  <a:t>) </a:t>
                </a:r>
                <a:r>
                  <a:rPr lang="en-US" sz="1400" dirty="0" smtClean="0"/>
                  <a:t>can be replaced by </a:t>
                </a:r>
                <a:r>
                  <a:rPr lang="en-US" sz="1400" dirty="0" err="1" smtClean="0"/>
                  <a:t>g</a:t>
                </a:r>
                <a:r>
                  <a:rPr lang="en-US" sz="1200" dirty="0" err="1" smtClean="0"/>
                  <a:t>x</a:t>
                </a:r>
                <a:r>
                  <a:rPr lang="en-US" sz="1400" dirty="0" err="1" smtClean="0">
                    <a:latin typeface="Symbol" panose="05050102010706020507" pitchFamily="18" charset="2"/>
                  </a:rPr>
                  <a:t>d</a:t>
                </a:r>
                <a:r>
                  <a:rPr lang="en-US" sz="1400" dirty="0"/>
                  <a:t>(</a:t>
                </a:r>
                <a14:m>
                  <m:oMath xmlns:m="http://schemas.openxmlformats.org/officeDocument/2006/math">
                    <m:acc>
                      <m:accPr>
                        <m:chr m:val="⃗"/>
                        <m:ctrlPr>
                          <a:rPr lang="en-US" sz="1400" i="1">
                            <a:latin typeface="Cambria Math" panose="02040503050406030204" pitchFamily="18" charset="0"/>
                          </a:rPr>
                        </m:ctrlPr>
                      </m:accPr>
                      <m:e>
                        <m:r>
                          <a:rPr lang="en-US" sz="1400">
                            <a:latin typeface="Cambria Math" panose="02040503050406030204" pitchFamily="18" charset="0"/>
                          </a:rPr>
                          <m:t>𝑟</m:t>
                        </m:r>
                      </m:e>
                    </m:acc>
                  </m:oMath>
                </a14:m>
                <a:r>
                  <a:rPr lang="en-US" sz="1400" dirty="0"/>
                  <a:t>) </a:t>
                </a:r>
                <a:r>
                  <a:rPr lang="en-US" sz="1400" dirty="0" smtClean="0"/>
                  <a:t>+ weak perturbation (small d° in </a:t>
                </a:r>
                <a:r>
                  <a:rPr lang="en-US" sz="1400" dirty="0" smtClean="0">
                    <a:latin typeface="Symbol" panose="05050102010706020507" pitchFamily="18" charset="2"/>
                  </a:rPr>
                  <a:t>y </a:t>
                </a:r>
                <a:r>
                  <a:rPr lang="en-US" sz="1400" dirty="0"/>
                  <a:t>Taylor expansion</a:t>
                </a:r>
                <a:r>
                  <a:rPr lang="en-US" sz="1400" dirty="0" smtClean="0"/>
                  <a:t>)</a:t>
                </a:r>
                <a:endParaRPr lang="en-US" sz="1400" dirty="0"/>
              </a:p>
              <a:p>
                <a:pPr marL="712788" lvl="3"/>
                <a:r>
                  <a:rPr lang="en-US" sz="1400" dirty="0" smtClean="0"/>
                  <a:t>One chooses g = effective potential with same symmetry properties in the considered energy range</a:t>
                </a:r>
              </a:p>
              <a:p>
                <a:pPr lvl="4"/>
                <a:r>
                  <a:rPr lang="en-US" sz="1200" dirty="0" smtClean="0"/>
                  <a:t>Either with intuition</a:t>
                </a:r>
                <a:endParaRPr lang="en-US" sz="1200" dirty="0"/>
              </a:p>
              <a:p>
                <a:pPr lvl="4"/>
                <a:r>
                  <a:rPr lang="en-US" sz="1200" dirty="0" smtClean="0"/>
                  <a:t>Either by minimizing the Free energy</a:t>
                </a:r>
              </a:p>
              <a:p>
                <a:pPr lvl="4"/>
                <a:r>
                  <a:rPr lang="en-US" sz="1200" dirty="0" smtClean="0"/>
                  <a:t>=&gt;  Gives fundamental configuration </a:t>
                </a:r>
                <a:r>
                  <a:rPr lang="en-US" sz="1200" dirty="0" smtClean="0">
                    <a:latin typeface="Symbol" panose="05050102010706020507" pitchFamily="18" charset="2"/>
                  </a:rPr>
                  <a:t>y</a:t>
                </a:r>
                <a:r>
                  <a:rPr lang="en-US" sz="1200" baseline="-25000" dirty="0" smtClean="0"/>
                  <a:t>0 </a:t>
                </a:r>
              </a:p>
              <a:p>
                <a:pPr marL="712788" lvl="3"/>
                <a:r>
                  <a:rPr lang="en-US" sz="1400" dirty="0" smtClean="0"/>
                  <a:t>Allows reconstructing the phase diagram</a:t>
                </a:r>
                <a:endParaRPr lang="en-US" sz="1400" dirty="0"/>
              </a:p>
              <a:p>
                <a:pPr marL="712788" lvl="3"/>
                <a:r>
                  <a:rPr lang="en-US" sz="1400" dirty="0" smtClean="0"/>
                  <a:t>F[</a:t>
                </a:r>
                <a:r>
                  <a:rPr lang="en-US" sz="1400" dirty="0" smtClean="0">
                    <a:latin typeface="Symbol" panose="05050102010706020507" pitchFamily="18" charset="2"/>
                  </a:rPr>
                  <a:t>y</a:t>
                </a:r>
                <a:r>
                  <a:rPr lang="en-US" sz="1400" dirty="0"/>
                  <a:t>] </a:t>
                </a:r>
                <a:r>
                  <a:rPr lang="en-US" sz="1400" dirty="0" smtClean="0"/>
                  <a:t>must respect microscopic symmetries of the system </a:t>
                </a:r>
              </a:p>
              <a:p>
                <a:pPr marL="712788" lvl="3"/>
                <a:r>
                  <a:rPr lang="en-US" sz="1400" dirty="0" smtClean="0"/>
                  <a:t>Equivalent to an effective Hamiltonian (so-called “</a:t>
                </a:r>
                <a:r>
                  <a:rPr lang="en-US" sz="1400" dirty="0" err="1" smtClean="0"/>
                  <a:t>Ginzburg</a:t>
                </a:r>
                <a:r>
                  <a:rPr lang="en-US" sz="1400" dirty="0" smtClean="0"/>
                  <a:t>-Landau” </a:t>
                </a:r>
                <a:r>
                  <a:rPr lang="en-US" sz="1400" dirty="0" smtClean="0">
                    <a:latin typeface="Lucida Calligraphy" panose="03010101010101010101" pitchFamily="66" charset="0"/>
                  </a:rPr>
                  <a:t>H </a:t>
                </a:r>
                <a:r>
                  <a:rPr lang="en-US" sz="1400" dirty="0" smtClean="0"/>
                  <a:t>)</a:t>
                </a:r>
                <a:endParaRPr lang="en-US" sz="1400" dirty="0">
                  <a:latin typeface="Symbol" panose="05050102010706020507" pitchFamily="18" charset="2"/>
                </a:endParaRPr>
              </a:p>
              <a:p>
                <a:pPr lvl="4"/>
                <a:endParaRPr lang="en-US" sz="1200" baseline="-25000" dirty="0"/>
              </a:p>
            </p:txBody>
          </p:sp>
        </mc:Choice>
        <mc:Fallback xmlns="">
          <p:sp>
            <p:nvSpPr>
              <p:cNvPr id="12" name="Espace réservé du contenu 11"/>
              <p:cNvSpPr>
                <a:spLocks noGrp="1" noRot="1" noChangeAspect="1" noMove="1" noResize="1" noEditPoints="1" noAdjustHandles="1" noChangeArrowheads="1" noChangeShapeType="1" noTextEdit="1"/>
              </p:cNvSpPr>
              <p:nvPr>
                <p:ph idx="1"/>
              </p:nvPr>
            </p:nvSpPr>
            <p:spPr>
              <a:xfrm>
                <a:off x="251520" y="1124744"/>
                <a:ext cx="8607081" cy="5112568"/>
              </a:xfrm>
              <a:blipFill>
                <a:blip r:embed="rId3"/>
                <a:stretch>
                  <a:fillRect t="-1671" r="-1487"/>
                </a:stretch>
              </a:blipFill>
            </p:spPr>
            <p:txBody>
              <a:bodyPr/>
              <a:lstStyle/>
              <a:p>
                <a:r>
                  <a:rPr lang="en-US">
                    <a:noFill/>
                  </a:rPr>
                  <a:t> </a:t>
                </a:r>
              </a:p>
            </p:txBody>
          </p:sp>
        </mc:Fallback>
      </mc:AlternateContent>
      <p:sp>
        <p:nvSpPr>
          <p:cNvPr id="11" name="Titre 10"/>
          <p:cNvSpPr>
            <a:spLocks noGrp="1"/>
          </p:cNvSpPr>
          <p:nvPr>
            <p:ph type="title"/>
          </p:nvPr>
        </p:nvSpPr>
        <p:spPr/>
        <p:txBody>
          <a:bodyPr/>
          <a:lstStyle/>
          <a:p>
            <a:r>
              <a:rPr lang="en-US" noProof="0" dirty="0" err="1" smtClean="0"/>
              <a:t>Ginzburg</a:t>
            </a:r>
            <a:r>
              <a:rPr lang="en-US" noProof="0" dirty="0" smtClean="0"/>
              <a:t> Landau model (II)</a:t>
            </a:r>
            <a:endParaRPr lang="en-US" noProof="0" dirty="0"/>
          </a:p>
        </p:txBody>
      </p:sp>
      <p:sp>
        <p:nvSpPr>
          <p:cNvPr id="8" name="Rectangle 7"/>
          <p:cNvSpPr/>
          <p:nvPr/>
        </p:nvSpPr>
        <p:spPr>
          <a:xfrm>
            <a:off x="4928512" y="4927710"/>
            <a:ext cx="1691810" cy="348813"/>
          </a:xfrm>
          <a:prstGeom prst="rect">
            <a:avLst/>
          </a:prstGeom>
        </p:spPr>
        <p:txBody>
          <a:bodyPr wrap="none">
            <a:spAutoFit/>
          </a:bodyPr>
          <a:lstStyle/>
          <a:p>
            <a:pPr marL="474663" lvl="3" fontAlgn="auto">
              <a:lnSpc>
                <a:spcPts val="2000"/>
              </a:lnSpc>
              <a:spcBef>
                <a:spcPts val="0"/>
              </a:spcBef>
              <a:spcAft>
                <a:spcPts val="0"/>
              </a:spcAft>
              <a:buClr>
                <a:srgbClr val="666666"/>
              </a:buClr>
              <a:buSzPct val="36000"/>
            </a:pPr>
            <a:r>
              <a:rPr lang="en-US" sz="1000" i="1" u="none" dirty="0" smtClean="0">
                <a:solidFill>
                  <a:srgbClr val="0070C0"/>
                </a:solidFill>
              </a:rPr>
              <a:t>“Gauge Invariant ”</a:t>
            </a:r>
            <a:endParaRPr lang="en-US" sz="1000" i="1" u="none" dirty="0">
              <a:solidFill>
                <a:srgbClr val="0070C0"/>
              </a:solidFill>
            </a:endParaRPr>
          </a:p>
        </p:txBody>
      </p:sp>
      <p:sp>
        <p:nvSpPr>
          <p:cNvPr id="20" name="Forme libre 19"/>
          <p:cNvSpPr/>
          <p:nvPr/>
        </p:nvSpPr>
        <p:spPr>
          <a:xfrm rot="2340000">
            <a:off x="5791532" y="5148735"/>
            <a:ext cx="196600" cy="527495"/>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Lst>
            <a:ahLst/>
            <a:cxnLst>
              <a:cxn ang="0">
                <a:pos x="connsiteX0" y="connsiteY0"/>
              </a:cxn>
              <a:cxn ang="0">
                <a:pos x="connsiteX1" y="connsiteY1"/>
              </a:cxn>
              <a:cxn ang="0">
                <a:pos x="connsiteX2" y="connsiteY2"/>
              </a:cxn>
              <a:cxn ang="0">
                <a:pos x="connsiteX3" y="connsiteY3"/>
              </a:cxn>
            </a:cxnLst>
            <a:rect l="l" t="t" r="r" b="b"/>
            <a:pathLst>
              <a:path w="244111" h="311499">
                <a:moveTo>
                  <a:pt x="0" y="311499"/>
                </a:moveTo>
                <a:cubicBezTo>
                  <a:pt x="108857" y="297263"/>
                  <a:pt x="217714" y="283028"/>
                  <a:pt x="241160" y="231112"/>
                </a:cubicBezTo>
                <a:cubicBezTo>
                  <a:pt x="264606" y="179196"/>
                  <a:pt x="140677" y="0"/>
                  <a:pt x="140677" y="0"/>
                </a:cubicBezTo>
                <a:lnTo>
                  <a:pt x="140677" y="0"/>
                </a:ln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pied de page 5"/>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16" name="Espace réservé du numéro de diapositive 15"/>
          <p:cNvSpPr>
            <a:spLocks noGrp="1"/>
          </p:cNvSpPr>
          <p:nvPr>
            <p:ph type="sldNum" sz="quarter" idx="11"/>
          </p:nvPr>
        </p:nvSpPr>
        <p:spPr/>
        <p:txBody>
          <a:bodyPr/>
          <a:lstStyle/>
          <a:p>
            <a:r>
              <a:rPr lang="fr-FR" smtClean="0"/>
              <a:t>|  PAGE </a:t>
            </a:r>
            <a:fld id="{AEFB9B6D-867A-40B8-ACB0-35CC9F272C9C}" type="slidenum">
              <a:rPr lang="fr-FR" smtClean="0"/>
              <a:pPr/>
              <a:t>29</a:t>
            </a:fld>
            <a:endParaRPr lang="fr-FR" dirty="0"/>
          </a:p>
        </p:txBody>
      </p:sp>
      <p:grpSp>
        <p:nvGrpSpPr>
          <p:cNvPr id="4" name="Groupe 3"/>
          <p:cNvGrpSpPr/>
          <p:nvPr/>
        </p:nvGrpSpPr>
        <p:grpSpPr>
          <a:xfrm>
            <a:off x="6684039" y="4472557"/>
            <a:ext cx="2374633" cy="2047702"/>
            <a:chOff x="6684039" y="4472557"/>
            <a:chExt cx="2374633" cy="2047702"/>
          </a:xfrm>
        </p:grpSpPr>
        <p:grpSp>
          <p:nvGrpSpPr>
            <p:cNvPr id="25" name="Groupe 24"/>
            <p:cNvGrpSpPr/>
            <p:nvPr/>
          </p:nvGrpSpPr>
          <p:grpSpPr>
            <a:xfrm>
              <a:off x="6684039" y="4472557"/>
              <a:ext cx="2374633" cy="2047702"/>
              <a:chOff x="7835744" y="4727191"/>
              <a:chExt cx="1422043" cy="1294075"/>
            </a:xfrm>
          </p:grpSpPr>
          <p:grpSp>
            <p:nvGrpSpPr>
              <p:cNvPr id="7" name="Groupe 6"/>
              <p:cNvGrpSpPr/>
              <p:nvPr/>
            </p:nvGrpSpPr>
            <p:grpSpPr>
              <a:xfrm>
                <a:off x="7835744" y="4727191"/>
                <a:ext cx="1422043" cy="1294075"/>
                <a:chOff x="998106" y="5043429"/>
                <a:chExt cx="2422739" cy="1294075"/>
              </a:xfrm>
            </p:grpSpPr>
            <p:sp>
              <p:nvSpPr>
                <p:cNvPr id="9" name="Rectangle 8"/>
                <p:cNvSpPr/>
                <p:nvPr/>
              </p:nvSpPr>
              <p:spPr>
                <a:xfrm>
                  <a:off x="1036027" y="5043429"/>
                  <a:ext cx="2384818" cy="129407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50"/>
                </a:p>
              </p:txBody>
            </p:sp>
            <p:grpSp>
              <p:nvGrpSpPr>
                <p:cNvPr id="10" name="Groupe 9"/>
                <p:cNvGrpSpPr/>
                <p:nvPr/>
              </p:nvGrpSpPr>
              <p:grpSpPr>
                <a:xfrm>
                  <a:off x="998106" y="5185398"/>
                  <a:ext cx="2194953" cy="1080000"/>
                  <a:chOff x="998106" y="5185398"/>
                  <a:chExt cx="2194953" cy="1080000"/>
                </a:xfrm>
              </p:grpSpPr>
              <p:grpSp>
                <p:nvGrpSpPr>
                  <p:cNvPr id="13" name="Groupe 12"/>
                  <p:cNvGrpSpPr/>
                  <p:nvPr/>
                </p:nvGrpSpPr>
                <p:grpSpPr>
                  <a:xfrm>
                    <a:off x="1321059" y="5185398"/>
                    <a:ext cx="1872000" cy="1080000"/>
                    <a:chOff x="1321059" y="5185398"/>
                    <a:chExt cx="1872000" cy="1080000"/>
                  </a:xfrm>
                </p:grpSpPr>
                <p:cxnSp>
                  <p:nvCxnSpPr>
                    <p:cNvPr id="22" name="Connecteur droit 21"/>
                    <p:cNvCxnSpPr/>
                    <p:nvPr/>
                  </p:nvCxnSpPr>
                  <p:spPr>
                    <a:xfrm>
                      <a:off x="1571667" y="5185398"/>
                      <a:ext cx="0" cy="1080000"/>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flipH="1">
                      <a:off x="1321059" y="5977486"/>
                      <a:ext cx="1872000" cy="0"/>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 name="ZoneTexte 13"/>
                      <p:cNvSpPr txBox="1"/>
                      <p:nvPr/>
                    </p:nvSpPr>
                    <p:spPr>
                      <a:xfrm>
                        <a:off x="998106" y="5199688"/>
                        <a:ext cx="545701" cy="184371"/>
                      </a:xfrm>
                      <a:prstGeom prst="rect">
                        <a:avLst/>
                      </a:prstGeom>
                      <a:noFill/>
                    </p:spPr>
                    <p:txBody>
                      <a:bodyPr wrap="none" rtlCol="0">
                        <a:spAutoFit/>
                      </a:bodyPr>
                      <a:lstStyle/>
                      <a:p>
                        <a:r>
                          <a:rPr lang="fr-FR" sz="1200" b="1" u="none" dirty="0" smtClean="0">
                            <a:solidFill>
                              <a:srgbClr val="7030A0"/>
                            </a:solidFill>
                          </a:rPr>
                          <a:t>U(</a:t>
                        </a:r>
                        <a14:m>
                          <m:oMath xmlns:m="http://schemas.openxmlformats.org/officeDocument/2006/math">
                            <m:acc>
                              <m:accPr>
                                <m:chr m:val="⃗"/>
                                <m:ctrlPr>
                                  <a:rPr lang="fr-FR" sz="1200" b="1" i="1" u="none">
                                    <a:solidFill>
                                      <a:srgbClr val="7030A0"/>
                                    </a:solidFill>
                                    <a:latin typeface="Cambria Math" panose="02040503050406030204" pitchFamily="18" charset="0"/>
                                  </a:rPr>
                                </m:ctrlPr>
                              </m:accPr>
                              <m:e>
                                <m:r>
                                  <a:rPr lang="fr-FR" sz="1200" b="1" i="1" u="none">
                                    <a:solidFill>
                                      <a:srgbClr val="7030A0"/>
                                    </a:solidFill>
                                    <a:latin typeface="Cambria Math" panose="02040503050406030204" pitchFamily="18" charset="0"/>
                                  </a:rPr>
                                  <m:t>𝒓</m:t>
                                </m:r>
                              </m:e>
                            </m:acc>
                          </m:oMath>
                        </a14:m>
                        <a:r>
                          <a:rPr lang="fr-FR" sz="1200" b="1" u="none" dirty="0">
                            <a:solidFill>
                              <a:srgbClr val="7030A0"/>
                            </a:solidFill>
                          </a:rPr>
                          <a:t>)</a:t>
                        </a:r>
                      </a:p>
                    </p:txBody>
                  </p:sp>
                </mc:Choice>
                <mc:Fallback xmlns="">
                  <p:sp>
                    <p:nvSpPr>
                      <p:cNvPr id="14" name="ZoneTexte 13"/>
                      <p:cNvSpPr txBox="1">
                        <a:spLocks noRot="1" noChangeAspect="1" noMove="1" noResize="1" noEditPoints="1" noAdjustHandles="1" noChangeArrowheads="1" noChangeShapeType="1" noTextEdit="1"/>
                      </p:cNvSpPr>
                      <p:nvPr/>
                    </p:nvSpPr>
                    <p:spPr>
                      <a:xfrm>
                        <a:off x="998106" y="5199688"/>
                        <a:ext cx="545701" cy="184371"/>
                      </a:xfrm>
                      <a:prstGeom prst="rect">
                        <a:avLst/>
                      </a:prstGeom>
                      <a:blipFill rotWithShape="0">
                        <a:blip r:embed="rId4"/>
                        <a:stretch>
                          <a:fillRect t="-2174" b="-130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ZoneTexte 14"/>
                      <p:cNvSpPr txBox="1"/>
                      <p:nvPr/>
                    </p:nvSpPr>
                    <p:spPr>
                      <a:xfrm>
                        <a:off x="2845841" y="5988156"/>
                        <a:ext cx="332873" cy="17412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fr-FR" sz="1100" i="1" u="none">
                                      <a:latin typeface="Cambria Math" panose="02040503050406030204" pitchFamily="18" charset="0"/>
                                    </a:rPr>
                                  </m:ctrlPr>
                                </m:accPr>
                                <m:e>
                                  <m:r>
                                    <a:rPr lang="fr-FR" sz="1100" u="none">
                                      <a:latin typeface="Cambria Math" panose="02040503050406030204" pitchFamily="18" charset="0"/>
                                    </a:rPr>
                                    <m:t>𝑟</m:t>
                                  </m:r>
                                </m:e>
                              </m:acc>
                            </m:oMath>
                          </m:oMathPara>
                        </a14:m>
                        <a:endParaRPr lang="fr-FR" sz="1100" u="none" dirty="0"/>
                      </a:p>
                    </p:txBody>
                  </p:sp>
                </mc:Choice>
                <mc:Fallback xmlns="">
                  <p:sp>
                    <p:nvSpPr>
                      <p:cNvPr id="15" name="ZoneTexte 14"/>
                      <p:cNvSpPr txBox="1">
                        <a:spLocks noRot="1" noChangeAspect="1" noMove="1" noResize="1" noEditPoints="1" noAdjustHandles="1" noChangeArrowheads="1" noChangeShapeType="1" noTextEdit="1"/>
                      </p:cNvSpPr>
                      <p:nvPr/>
                    </p:nvSpPr>
                    <p:spPr>
                      <a:xfrm>
                        <a:off x="2845841" y="5988156"/>
                        <a:ext cx="332873" cy="174128"/>
                      </a:xfrm>
                      <a:prstGeom prst="rect">
                        <a:avLst/>
                      </a:prstGeom>
                      <a:blipFill rotWithShape="0">
                        <a:blip r:embed="rId5"/>
                        <a:stretch>
                          <a:fillRect t="-2326" r="-4000"/>
                        </a:stretch>
                      </a:blipFill>
                    </p:spPr>
                    <p:txBody>
                      <a:bodyPr/>
                      <a:lstStyle/>
                      <a:p>
                        <a:r>
                          <a:rPr lang="fr-FR">
                            <a:noFill/>
                          </a:rPr>
                          <a:t> </a:t>
                        </a:r>
                      </a:p>
                    </p:txBody>
                  </p:sp>
                </mc:Fallback>
              </mc:AlternateContent>
            </p:grpSp>
          </p:grpSp>
          <p:sp>
            <p:nvSpPr>
              <p:cNvPr id="2" name="Forme libre 1"/>
              <p:cNvSpPr/>
              <p:nvPr/>
            </p:nvSpPr>
            <p:spPr>
              <a:xfrm>
                <a:off x="8194766" y="5120639"/>
                <a:ext cx="836023" cy="718860"/>
              </a:xfrm>
              <a:custGeom>
                <a:avLst/>
                <a:gdLst>
                  <a:gd name="connsiteX0" fmla="*/ 0 w 836023"/>
                  <a:gd name="connsiteY0" fmla="*/ 0 h 765393"/>
                  <a:gd name="connsiteX1" fmla="*/ 113211 w 836023"/>
                  <a:gd name="connsiteY1" fmla="*/ 696686 h 765393"/>
                  <a:gd name="connsiteX2" fmla="*/ 444137 w 836023"/>
                  <a:gd name="connsiteY2" fmla="*/ 714103 h 765393"/>
                  <a:gd name="connsiteX3" fmla="*/ 513805 w 836023"/>
                  <a:gd name="connsiteY3" fmla="*/ 470263 h 765393"/>
                  <a:gd name="connsiteX4" fmla="*/ 836023 w 836023"/>
                  <a:gd name="connsiteY4" fmla="*/ 435429 h 765393"/>
                  <a:gd name="connsiteX5" fmla="*/ 836023 w 836023"/>
                  <a:gd name="connsiteY5" fmla="*/ 435429 h 765393"/>
                  <a:gd name="connsiteX0" fmla="*/ 0 w 836023"/>
                  <a:gd name="connsiteY0" fmla="*/ 0 h 765393"/>
                  <a:gd name="connsiteX1" fmla="*/ 113211 w 836023"/>
                  <a:gd name="connsiteY1" fmla="*/ 696686 h 765393"/>
                  <a:gd name="connsiteX2" fmla="*/ 444137 w 836023"/>
                  <a:gd name="connsiteY2" fmla="*/ 714103 h 765393"/>
                  <a:gd name="connsiteX3" fmla="*/ 513805 w 836023"/>
                  <a:gd name="connsiteY3" fmla="*/ 470263 h 765393"/>
                  <a:gd name="connsiteX4" fmla="*/ 836023 w 836023"/>
                  <a:gd name="connsiteY4" fmla="*/ 435429 h 765393"/>
                  <a:gd name="connsiteX5" fmla="*/ 836023 w 836023"/>
                  <a:gd name="connsiteY5" fmla="*/ 435429 h 765393"/>
                  <a:gd name="connsiteX0" fmla="*/ 0 w 836023"/>
                  <a:gd name="connsiteY0" fmla="*/ 0 h 762680"/>
                  <a:gd name="connsiteX1" fmla="*/ 113211 w 836023"/>
                  <a:gd name="connsiteY1" fmla="*/ 696686 h 762680"/>
                  <a:gd name="connsiteX2" fmla="*/ 444137 w 836023"/>
                  <a:gd name="connsiteY2" fmla="*/ 714103 h 762680"/>
                  <a:gd name="connsiteX3" fmla="*/ 566056 w 836023"/>
                  <a:gd name="connsiteY3" fmla="*/ 522514 h 762680"/>
                  <a:gd name="connsiteX4" fmla="*/ 836023 w 836023"/>
                  <a:gd name="connsiteY4" fmla="*/ 435429 h 762680"/>
                  <a:gd name="connsiteX5" fmla="*/ 836023 w 836023"/>
                  <a:gd name="connsiteY5" fmla="*/ 435429 h 762680"/>
                  <a:gd name="connsiteX0" fmla="*/ 0 w 836023"/>
                  <a:gd name="connsiteY0" fmla="*/ 0 h 717051"/>
                  <a:gd name="connsiteX1" fmla="*/ 113211 w 836023"/>
                  <a:gd name="connsiteY1" fmla="*/ 696686 h 717051"/>
                  <a:gd name="connsiteX2" fmla="*/ 566056 w 836023"/>
                  <a:gd name="connsiteY2" fmla="*/ 522514 h 717051"/>
                  <a:gd name="connsiteX3" fmla="*/ 836023 w 836023"/>
                  <a:gd name="connsiteY3" fmla="*/ 435429 h 717051"/>
                  <a:gd name="connsiteX4" fmla="*/ 836023 w 836023"/>
                  <a:gd name="connsiteY4" fmla="*/ 435429 h 717051"/>
                  <a:gd name="connsiteX0" fmla="*/ 0 w 836023"/>
                  <a:gd name="connsiteY0" fmla="*/ 0 h 749971"/>
                  <a:gd name="connsiteX1" fmla="*/ 165462 w 836023"/>
                  <a:gd name="connsiteY1" fmla="*/ 731520 h 749971"/>
                  <a:gd name="connsiteX2" fmla="*/ 566056 w 836023"/>
                  <a:gd name="connsiteY2" fmla="*/ 522514 h 749971"/>
                  <a:gd name="connsiteX3" fmla="*/ 836023 w 836023"/>
                  <a:gd name="connsiteY3" fmla="*/ 435429 h 749971"/>
                  <a:gd name="connsiteX4" fmla="*/ 836023 w 836023"/>
                  <a:gd name="connsiteY4" fmla="*/ 435429 h 749971"/>
                  <a:gd name="connsiteX0" fmla="*/ 0 w 836023"/>
                  <a:gd name="connsiteY0" fmla="*/ 0 h 755763"/>
                  <a:gd name="connsiteX1" fmla="*/ 165462 w 836023"/>
                  <a:gd name="connsiteY1" fmla="*/ 731520 h 755763"/>
                  <a:gd name="connsiteX2" fmla="*/ 566056 w 836023"/>
                  <a:gd name="connsiteY2" fmla="*/ 522514 h 755763"/>
                  <a:gd name="connsiteX3" fmla="*/ 836023 w 836023"/>
                  <a:gd name="connsiteY3" fmla="*/ 435429 h 755763"/>
                  <a:gd name="connsiteX4" fmla="*/ 836023 w 836023"/>
                  <a:gd name="connsiteY4" fmla="*/ 435429 h 755763"/>
                  <a:gd name="connsiteX0" fmla="*/ 0 w 836023"/>
                  <a:gd name="connsiteY0" fmla="*/ 0 h 755763"/>
                  <a:gd name="connsiteX1" fmla="*/ 165462 w 836023"/>
                  <a:gd name="connsiteY1" fmla="*/ 731520 h 755763"/>
                  <a:gd name="connsiteX2" fmla="*/ 566056 w 836023"/>
                  <a:gd name="connsiteY2" fmla="*/ 522514 h 755763"/>
                  <a:gd name="connsiteX3" fmla="*/ 836023 w 836023"/>
                  <a:gd name="connsiteY3" fmla="*/ 435429 h 755763"/>
                  <a:gd name="connsiteX4" fmla="*/ 836023 w 836023"/>
                  <a:gd name="connsiteY4" fmla="*/ 435429 h 755763"/>
                  <a:gd name="connsiteX0" fmla="*/ 0 w 836023"/>
                  <a:gd name="connsiteY0" fmla="*/ 0 h 731845"/>
                  <a:gd name="connsiteX1" fmla="*/ 165462 w 836023"/>
                  <a:gd name="connsiteY1" fmla="*/ 731520 h 731845"/>
                  <a:gd name="connsiteX2" fmla="*/ 566056 w 836023"/>
                  <a:gd name="connsiteY2" fmla="*/ 522514 h 731845"/>
                  <a:gd name="connsiteX3" fmla="*/ 836023 w 836023"/>
                  <a:gd name="connsiteY3" fmla="*/ 435429 h 731845"/>
                  <a:gd name="connsiteX4" fmla="*/ 836023 w 836023"/>
                  <a:gd name="connsiteY4" fmla="*/ 435429 h 731845"/>
                  <a:gd name="connsiteX0" fmla="*/ 0 w 836023"/>
                  <a:gd name="connsiteY0" fmla="*/ 0 h 705766"/>
                  <a:gd name="connsiteX1" fmla="*/ 235131 w 836023"/>
                  <a:gd name="connsiteY1" fmla="*/ 705394 h 705766"/>
                  <a:gd name="connsiteX2" fmla="*/ 566056 w 836023"/>
                  <a:gd name="connsiteY2" fmla="*/ 522514 h 705766"/>
                  <a:gd name="connsiteX3" fmla="*/ 836023 w 836023"/>
                  <a:gd name="connsiteY3" fmla="*/ 435429 h 705766"/>
                  <a:gd name="connsiteX4" fmla="*/ 836023 w 836023"/>
                  <a:gd name="connsiteY4" fmla="*/ 435429 h 705766"/>
                  <a:gd name="connsiteX0" fmla="*/ 0 w 836023"/>
                  <a:gd name="connsiteY0" fmla="*/ 0 h 720459"/>
                  <a:gd name="connsiteX1" fmla="*/ 235131 w 836023"/>
                  <a:gd name="connsiteY1" fmla="*/ 705394 h 720459"/>
                  <a:gd name="connsiteX2" fmla="*/ 557347 w 836023"/>
                  <a:gd name="connsiteY2" fmla="*/ 478971 h 720459"/>
                  <a:gd name="connsiteX3" fmla="*/ 836023 w 836023"/>
                  <a:gd name="connsiteY3" fmla="*/ 435429 h 720459"/>
                  <a:gd name="connsiteX4" fmla="*/ 836023 w 836023"/>
                  <a:gd name="connsiteY4" fmla="*/ 435429 h 720459"/>
                  <a:gd name="connsiteX0" fmla="*/ 0 w 836023"/>
                  <a:gd name="connsiteY0" fmla="*/ 0 h 718860"/>
                  <a:gd name="connsiteX1" fmla="*/ 235131 w 836023"/>
                  <a:gd name="connsiteY1" fmla="*/ 705394 h 718860"/>
                  <a:gd name="connsiteX2" fmla="*/ 627015 w 836023"/>
                  <a:gd name="connsiteY2" fmla="*/ 461553 h 718860"/>
                  <a:gd name="connsiteX3" fmla="*/ 836023 w 836023"/>
                  <a:gd name="connsiteY3" fmla="*/ 435429 h 718860"/>
                  <a:gd name="connsiteX4" fmla="*/ 836023 w 836023"/>
                  <a:gd name="connsiteY4" fmla="*/ 435429 h 718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023" h="718860">
                    <a:moveTo>
                      <a:pt x="0" y="0"/>
                    </a:moveTo>
                    <a:cubicBezTo>
                      <a:pt x="19594" y="288834"/>
                      <a:pt x="130629" y="628469"/>
                      <a:pt x="235131" y="705394"/>
                    </a:cubicBezTo>
                    <a:cubicBezTo>
                      <a:pt x="339634" y="782320"/>
                      <a:pt x="526866" y="506547"/>
                      <a:pt x="627015" y="461553"/>
                    </a:cubicBezTo>
                    <a:cubicBezTo>
                      <a:pt x="727164" y="416559"/>
                      <a:pt x="801188" y="439783"/>
                      <a:pt x="836023" y="435429"/>
                    </a:cubicBezTo>
                    <a:lnTo>
                      <a:pt x="836023" y="435429"/>
                    </a:lnTo>
                  </a:path>
                </a:pathLst>
              </a:cu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orme libre 4"/>
              <p:cNvSpPr/>
              <p:nvPr/>
            </p:nvSpPr>
            <p:spPr>
              <a:xfrm>
                <a:off x="8249308" y="5440869"/>
                <a:ext cx="540000" cy="407338"/>
              </a:xfrm>
              <a:custGeom>
                <a:avLst/>
                <a:gdLst>
                  <a:gd name="connsiteX0" fmla="*/ 0 w 635726"/>
                  <a:gd name="connsiteY0" fmla="*/ 0 h 714269"/>
                  <a:gd name="connsiteX1" fmla="*/ 261257 w 635726"/>
                  <a:gd name="connsiteY1" fmla="*/ 714103 h 714269"/>
                  <a:gd name="connsiteX2" fmla="*/ 635726 w 635726"/>
                  <a:gd name="connsiteY2" fmla="*/ 52251 h 714269"/>
                  <a:gd name="connsiteX0" fmla="*/ 0 w 635726"/>
                  <a:gd name="connsiteY0" fmla="*/ 0 h 714267"/>
                  <a:gd name="connsiteX1" fmla="*/ 279556 w 635726"/>
                  <a:gd name="connsiteY1" fmla="*/ 714102 h 714267"/>
                  <a:gd name="connsiteX2" fmla="*/ 635726 w 635726"/>
                  <a:gd name="connsiteY2" fmla="*/ 52251 h 714267"/>
                </a:gdLst>
                <a:ahLst/>
                <a:cxnLst>
                  <a:cxn ang="0">
                    <a:pos x="connsiteX0" y="connsiteY0"/>
                  </a:cxn>
                  <a:cxn ang="0">
                    <a:pos x="connsiteX1" y="connsiteY1"/>
                  </a:cxn>
                  <a:cxn ang="0">
                    <a:pos x="connsiteX2" y="connsiteY2"/>
                  </a:cxn>
                </a:cxnLst>
                <a:rect l="l" t="t" r="r" b="b"/>
                <a:pathLst>
                  <a:path w="635726" h="714267">
                    <a:moveTo>
                      <a:pt x="0" y="0"/>
                    </a:moveTo>
                    <a:cubicBezTo>
                      <a:pt x="77651" y="352697"/>
                      <a:pt x="173602" y="705394"/>
                      <a:pt x="279556" y="714102"/>
                    </a:cubicBezTo>
                    <a:cubicBezTo>
                      <a:pt x="385510" y="722810"/>
                      <a:pt x="501468" y="387531"/>
                      <a:pt x="635726" y="52251"/>
                    </a:cubicBezTo>
                  </a:path>
                </a:pathLst>
              </a:cu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24" name="Rectangle 23"/>
                  <p:cNvSpPr/>
                  <p:nvPr/>
                </p:nvSpPr>
                <p:spPr>
                  <a:xfrm>
                    <a:off x="8501548" y="5099766"/>
                    <a:ext cx="374845" cy="184371"/>
                  </a:xfrm>
                  <a:prstGeom prst="rect">
                    <a:avLst/>
                  </a:prstGeom>
                </p:spPr>
                <p:txBody>
                  <a:bodyPr wrap="none">
                    <a:spAutoFit/>
                  </a:bodyPr>
                  <a:lstStyle/>
                  <a:p>
                    <a:r>
                      <a:rPr lang="fr-FR" sz="1200" u="none" dirty="0" err="1" smtClean="0">
                        <a:solidFill>
                          <a:schemeClr val="tx2"/>
                        </a:solidFill>
                      </a:rPr>
                      <a:t>g</a:t>
                    </a:r>
                    <a:r>
                      <a:rPr lang="fr-FR" sz="1100" u="none" dirty="0" err="1">
                        <a:solidFill>
                          <a:schemeClr val="tx2"/>
                        </a:solidFill>
                      </a:rPr>
                      <a:t>.</a:t>
                    </a:r>
                    <a:r>
                      <a:rPr lang="fr-FR" sz="1200" u="none" dirty="0" err="1" smtClean="0">
                        <a:solidFill>
                          <a:schemeClr val="tx2"/>
                        </a:solidFill>
                        <a:latin typeface="Symbol" panose="05050102010706020507" pitchFamily="18" charset="2"/>
                      </a:rPr>
                      <a:t>d</a:t>
                    </a:r>
                    <a:r>
                      <a:rPr lang="fr-FR" sz="1200" u="none" dirty="0">
                        <a:solidFill>
                          <a:schemeClr val="tx2"/>
                        </a:solidFill>
                      </a:rPr>
                      <a:t>(</a:t>
                    </a:r>
                    <a14:m>
                      <m:oMath xmlns:m="http://schemas.openxmlformats.org/officeDocument/2006/math">
                        <m:acc>
                          <m:accPr>
                            <m:chr m:val="⃗"/>
                            <m:ctrlPr>
                              <a:rPr lang="fr-FR" sz="1200" i="1" u="none">
                                <a:solidFill>
                                  <a:schemeClr val="tx2"/>
                                </a:solidFill>
                                <a:latin typeface="Cambria Math" panose="02040503050406030204" pitchFamily="18" charset="0"/>
                              </a:rPr>
                            </m:ctrlPr>
                          </m:accPr>
                          <m:e>
                            <m:r>
                              <a:rPr lang="fr-FR" sz="1200" u="none">
                                <a:solidFill>
                                  <a:schemeClr val="tx2"/>
                                </a:solidFill>
                                <a:latin typeface="Cambria Math" panose="02040503050406030204" pitchFamily="18" charset="0"/>
                              </a:rPr>
                              <m:t>𝑟</m:t>
                            </m:r>
                          </m:e>
                        </m:acc>
                      </m:oMath>
                    </a14:m>
                    <a:r>
                      <a:rPr lang="fr-FR" sz="1200" u="none" dirty="0">
                        <a:solidFill>
                          <a:schemeClr val="tx2"/>
                        </a:solidFill>
                      </a:rPr>
                      <a:t>)</a:t>
                    </a:r>
                  </a:p>
                </p:txBody>
              </p:sp>
            </mc:Choice>
            <mc:Fallback xmlns="">
              <p:sp>
                <p:nvSpPr>
                  <p:cNvPr id="24" name="Rectangle 23"/>
                  <p:cNvSpPr>
                    <a:spLocks noRot="1" noChangeAspect="1" noMove="1" noResize="1" noEditPoints="1" noAdjustHandles="1" noChangeArrowheads="1" noChangeShapeType="1" noTextEdit="1"/>
                  </p:cNvSpPr>
                  <p:nvPr/>
                </p:nvSpPr>
                <p:spPr>
                  <a:xfrm>
                    <a:off x="8501548" y="5099766"/>
                    <a:ext cx="374845" cy="184371"/>
                  </a:xfrm>
                  <a:prstGeom prst="rect">
                    <a:avLst/>
                  </a:prstGeom>
                  <a:blipFill rotWithShape="0">
                    <a:blip r:embed="rId6"/>
                    <a:stretch>
                      <a:fillRect t="-4444" r="-14583" b="-15556"/>
                    </a:stretch>
                  </a:blipFill>
                </p:spPr>
                <p:txBody>
                  <a:bodyPr/>
                  <a:lstStyle/>
                  <a:p>
                    <a:r>
                      <a:rPr lang="fr-FR">
                        <a:noFill/>
                      </a:rPr>
                      <a:t> </a:t>
                    </a:r>
                  </a:p>
                </p:txBody>
              </p:sp>
            </mc:Fallback>
          </mc:AlternateContent>
        </p:grpSp>
        <p:sp>
          <p:nvSpPr>
            <p:cNvPr id="3" name="Rectangle 2"/>
            <p:cNvSpPr/>
            <p:nvPr/>
          </p:nvSpPr>
          <p:spPr>
            <a:xfrm>
              <a:off x="7565373" y="4798642"/>
              <a:ext cx="1095172" cy="230832"/>
            </a:xfrm>
            <a:prstGeom prst="rect">
              <a:avLst/>
            </a:prstGeom>
          </p:spPr>
          <p:txBody>
            <a:bodyPr wrap="none">
              <a:spAutoFit/>
            </a:bodyPr>
            <a:lstStyle/>
            <a:p>
              <a:r>
                <a:rPr lang="en-US" sz="900" i="1" u="none" dirty="0">
                  <a:solidFill>
                    <a:schemeClr val="tx2"/>
                  </a:solidFill>
                </a:rPr>
                <a:t>Effective potential</a:t>
              </a:r>
            </a:p>
          </p:txBody>
        </p:sp>
      </p:grpSp>
    </p:spTree>
    <p:extLst>
      <p:ext uri="{BB962C8B-B14F-4D97-AF65-F5344CB8AC3E}">
        <p14:creationId xmlns:p14="http://schemas.microsoft.com/office/powerpoint/2010/main" val="255517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sz="3200" noProof="0" dirty="0" smtClean="0">
                <a:solidFill>
                  <a:schemeClr val="bg1"/>
                </a:solidFill>
                <a:effectLst>
                  <a:outerShdw blurRad="38100" dist="38100" dir="2700000" algn="tl">
                    <a:srgbClr val="000000">
                      <a:alpha val="43137"/>
                    </a:srgbClr>
                  </a:outerShdw>
                </a:effectLst>
                <a:latin typeface="Arial Narrow" panose="020B0606020202030204" pitchFamily="34" charset="0"/>
              </a:rPr>
              <a:t>Introduction</a:t>
            </a:r>
            <a:endParaRPr lang="en-US" sz="3200" noProof="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5" name="Espace réservé du pied de page 4"/>
          <p:cNvSpPr>
            <a:spLocks noGrp="1"/>
          </p:cNvSpPr>
          <p:nvPr>
            <p:ph type="ftr" sz="quarter" idx="12"/>
          </p:nvPr>
        </p:nvSpPr>
        <p:spPr/>
        <p:txBody>
          <a:bodyPr/>
          <a:lstStyle/>
          <a:p>
            <a:pPr algn="l"/>
            <a:r>
              <a:rPr lang="fr-FR" smtClean="0">
                <a:solidFill>
                  <a:prstClr val="white"/>
                </a:solidFill>
              </a:rPr>
              <a:t>JUAS 2025 - C.Z. Antoine- Superconductivity in accelerators- Magnet vs RF cavities-part I</a:t>
            </a:r>
            <a:endParaRPr lang="fr-FR" dirty="0">
              <a:solidFill>
                <a:prstClr val="white"/>
              </a:solidFill>
            </a:endParaRPr>
          </a:p>
        </p:txBody>
      </p:sp>
      <p:sp>
        <p:nvSpPr>
          <p:cNvPr id="6" name="Espace réservé du numéro de diapositive 5"/>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3</a:t>
            </a:fld>
            <a:endParaRPr lang="fr-FR" dirty="0">
              <a:solidFill>
                <a:prstClr val="white"/>
              </a:solidFill>
            </a:endParaRPr>
          </a:p>
        </p:txBody>
      </p:sp>
    </p:spTree>
    <p:extLst>
      <p:ext uri="{BB962C8B-B14F-4D97-AF65-F5344CB8AC3E}">
        <p14:creationId xmlns:p14="http://schemas.microsoft.com/office/powerpoint/2010/main" val="2377804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 2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272492" y="4326923"/>
            <a:ext cx="4451636" cy="1000125"/>
          </a:xfrm>
          <a:prstGeom prst="rect">
            <a:avLst/>
          </a:prstGeom>
        </p:spPr>
      </p:pic>
      <mc:AlternateContent xmlns:mc="http://schemas.openxmlformats.org/markup-compatibility/2006" xmlns:a14="http://schemas.microsoft.com/office/drawing/2010/main">
        <mc:Choice Requires="a14">
          <p:sp>
            <p:nvSpPr>
              <p:cNvPr id="12" name="Espace réservé du contenu 11"/>
              <p:cNvSpPr>
                <a:spLocks noGrp="1"/>
              </p:cNvSpPr>
              <p:nvPr>
                <p:ph idx="1"/>
              </p:nvPr>
            </p:nvSpPr>
            <p:spPr>
              <a:xfrm>
                <a:off x="467544" y="1196752"/>
                <a:ext cx="8280920" cy="4968552"/>
              </a:xfrm>
            </p:spPr>
            <p:txBody>
              <a:bodyPr/>
              <a:lstStyle/>
              <a:p>
                <a:pPr marL="1162050" indent="-342900">
                  <a:buFont typeface="Symbol" panose="05050102010706020507" pitchFamily="18" charset="2"/>
                  <a:buChar char="y"/>
                </a:pPr>
                <a:r>
                  <a:rPr lang="en-US" dirty="0" smtClean="0"/>
                  <a:t> </a:t>
                </a:r>
                <a:r>
                  <a:rPr lang="en-US" sz="1800" dirty="0" smtClean="0"/>
                  <a:t>= </a:t>
                </a:r>
                <a:r>
                  <a:rPr lang="en-US" sz="1800" dirty="0"/>
                  <a:t>0 </a:t>
                </a:r>
                <a:r>
                  <a:rPr lang="en-US" sz="1800" dirty="0" smtClean="0"/>
                  <a:t>if T </a:t>
                </a:r>
                <a:r>
                  <a:rPr lang="en-US" sz="1800" dirty="0"/>
                  <a:t>&gt; T</a:t>
                </a:r>
                <a:r>
                  <a:rPr lang="en-US" sz="1800" baseline="-25000" dirty="0"/>
                  <a:t>C</a:t>
                </a:r>
                <a:r>
                  <a:rPr lang="en-US" sz="1800" dirty="0"/>
                  <a:t>, </a:t>
                </a:r>
                <a:r>
                  <a:rPr lang="en-US" sz="1800" dirty="0">
                    <a:latin typeface="Symbol" panose="05050102010706020507" pitchFamily="18" charset="2"/>
                  </a:rPr>
                  <a:t>y</a:t>
                </a:r>
                <a:r>
                  <a:rPr lang="en-US" sz="1800" dirty="0"/>
                  <a:t> </a:t>
                </a:r>
                <a:r>
                  <a:rPr lang="en-US" sz="1800" dirty="0" smtClean="0">
                    <a:sym typeface="Symbol" panose="05050102010706020507" pitchFamily="18" charset="2"/>
                  </a:rPr>
                  <a:t> </a:t>
                </a:r>
                <a:r>
                  <a:rPr lang="en-US" sz="1800" dirty="0" smtClean="0"/>
                  <a:t>if T </a:t>
                </a:r>
                <a:r>
                  <a:rPr lang="en-US" sz="1800" dirty="0" smtClean="0">
                    <a:sym typeface="Symbol" panose="05050102010706020507" pitchFamily="18" charset="2"/>
                  </a:rPr>
                  <a:t></a:t>
                </a:r>
                <a:r>
                  <a:rPr lang="en-US" sz="1800" dirty="0" smtClean="0"/>
                  <a:t> </a:t>
                </a:r>
                <a:r>
                  <a:rPr lang="en-US" sz="1800" dirty="0"/>
                  <a:t>0, </a:t>
                </a:r>
                <a:r>
                  <a:rPr lang="en-US" sz="1800" dirty="0" smtClean="0"/>
                  <a:t>and </a:t>
                </a:r>
                <a:r>
                  <a:rPr lang="en-US" sz="1800" dirty="0">
                    <a:latin typeface="Symbol" panose="05050102010706020507" pitchFamily="18" charset="2"/>
                  </a:rPr>
                  <a:t>y</a:t>
                </a:r>
                <a:r>
                  <a:rPr lang="en-US" sz="1800" dirty="0"/>
                  <a:t> ~ 0 @</a:t>
                </a:r>
                <a:r>
                  <a:rPr lang="en-US" sz="1800" dirty="0" smtClean="0"/>
                  <a:t> T</a:t>
                </a:r>
                <a:r>
                  <a:rPr lang="en-US" sz="1800" baseline="-25000" dirty="0" smtClean="0"/>
                  <a:t>C</a:t>
                </a:r>
                <a:r>
                  <a:rPr lang="en-US" sz="1800" dirty="0" smtClean="0"/>
                  <a:t>=&gt;Taylor expansion</a:t>
                </a:r>
                <a:r>
                  <a:rPr lang="en-US" sz="1800" u="sng" dirty="0" smtClean="0"/>
                  <a:t> </a:t>
                </a:r>
              </a:p>
              <a:p>
                <a:pPr marL="1266825" indent="-342900">
                  <a:buFont typeface="Symbol" panose="05050102010706020507" pitchFamily="18" charset="2"/>
                  <a:buChar char="y"/>
                </a:pPr>
                <a:endParaRPr lang="en-US" sz="1100" dirty="0"/>
              </a:p>
              <a:p>
                <a:pPr marL="1266825" indent="-342900">
                  <a:buFont typeface="Symbol" panose="05050102010706020507" pitchFamily="18" charset="2"/>
                  <a:buChar char="y"/>
                </a:pPr>
                <a:endParaRPr lang="en-US" sz="1800" dirty="0" smtClean="0"/>
              </a:p>
              <a:p>
                <a:pPr lvl="1"/>
                <a:endParaRPr lang="en-US" sz="1200" dirty="0" smtClean="0">
                  <a:solidFill>
                    <a:schemeClr val="tx1"/>
                  </a:solidFill>
                </a:endParaRPr>
              </a:p>
              <a:p>
                <a:pPr lvl="1"/>
                <a:r>
                  <a:rPr lang="en-US" sz="1200" dirty="0" smtClean="0">
                    <a:solidFill>
                      <a:schemeClr val="tx1"/>
                    </a:solidFill>
                  </a:rPr>
                  <a:t>NOTES</a:t>
                </a:r>
              </a:p>
              <a:p>
                <a:pPr marL="712788" lvl="3"/>
                <a:r>
                  <a:rPr lang="en-US" sz="1200" dirty="0" smtClean="0"/>
                  <a:t>Spatial fluctuations of </a:t>
                </a:r>
                <a:r>
                  <a:rPr lang="en-US" sz="1200" i="1" dirty="0" smtClean="0"/>
                  <a:t>n</a:t>
                </a:r>
                <a:r>
                  <a:rPr lang="en-US" sz="1200" i="1" baseline="-25000" dirty="0" smtClean="0"/>
                  <a:t>s</a:t>
                </a:r>
                <a:r>
                  <a:rPr lang="en-US" sz="1200" dirty="0" smtClean="0"/>
                  <a:t> in the term </a:t>
                </a:r>
                <a14:m>
                  <m:oMath xmlns:m="http://schemas.openxmlformats.org/officeDocument/2006/math">
                    <m:r>
                      <a:rPr lang="en-US" sz="1400" b="0" i="1" smtClean="0">
                        <a:latin typeface="Cambria Math" panose="02040503050406030204" pitchFamily="18" charset="0"/>
                      </a:rPr>
                      <m:t>𝑖</m:t>
                    </m:r>
                    <m:r>
                      <a:rPr lang="en-US" sz="1400" b="0" i="1" smtClean="0">
                        <a:latin typeface="Cambria Math" panose="02040503050406030204" pitchFamily="18" charset="0"/>
                        <a:ea typeface="Cambria Math" panose="02040503050406030204" pitchFamily="18" charset="0"/>
                      </a:rPr>
                      <m:t>ℏ</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m:t>
                        </m:r>
                      </m:e>
                    </m:acc>
                  </m:oMath>
                </a14:m>
                <a:r>
                  <a:rPr lang="en-US" sz="1200" dirty="0" smtClean="0"/>
                  <a:t> </a:t>
                </a:r>
              </a:p>
              <a:p>
                <a:pPr marL="712788" lvl="3"/>
                <a:r>
                  <a:rPr lang="en-US" sz="1200" dirty="0" smtClean="0"/>
                  <a:t>Odd terms ≠ 0 only if 1</a:t>
                </a:r>
                <a:r>
                  <a:rPr lang="en-US" sz="1200" baseline="30000" dirty="0" smtClean="0"/>
                  <a:t>rst</a:t>
                </a:r>
                <a:r>
                  <a:rPr lang="en-US" sz="1200" dirty="0" smtClean="0"/>
                  <a:t> order (field H</a:t>
                </a:r>
                <a:r>
                  <a:rPr lang="en-US" sz="1200" dirty="0"/>
                  <a:t>)</a:t>
                </a:r>
              </a:p>
              <a:p>
                <a:pPr marL="712788" lvl="3"/>
                <a:r>
                  <a:rPr lang="en-US" sz="1200" i="1" dirty="0" smtClean="0"/>
                  <a:t>F</a:t>
                </a:r>
                <a:r>
                  <a:rPr lang="en-US" sz="1200" i="1" baseline="-25000" dirty="0" smtClean="0"/>
                  <a:t>0</a:t>
                </a:r>
                <a:r>
                  <a:rPr lang="en-US" sz="1200" dirty="0" smtClean="0"/>
                  <a:t> must be Gauge invariant : invariant for symmetry operation inside the disordered phase</a:t>
                </a:r>
              </a:p>
              <a:p>
                <a:pPr marL="712788" lvl="3"/>
                <a:r>
                  <a:rPr lang="en-US" sz="1200" dirty="0" smtClean="0"/>
                  <a:t>At H=0, J=0 and </a:t>
                </a:r>
                <a:r>
                  <a:rPr lang="en-US" sz="1200" dirty="0" smtClean="0">
                    <a:latin typeface="Symbol" panose="05050102010706020507" pitchFamily="18" charset="2"/>
                  </a:rPr>
                  <a:t>y </a:t>
                </a:r>
                <a:r>
                  <a:rPr lang="en-US" sz="1200" dirty="0" smtClean="0"/>
                  <a:t>is real </a:t>
                </a:r>
                <a:r>
                  <a:rPr lang="en-US" sz="1200" b="1" dirty="0" smtClean="0">
                    <a:solidFill>
                      <a:srgbClr val="FF0000"/>
                    </a:solidFill>
                  </a:rPr>
                  <a:t>=&gt; </a:t>
                </a:r>
                <a:r>
                  <a:rPr lang="en-US" sz="1400" b="1" dirty="0" smtClean="0">
                    <a:solidFill>
                      <a:srgbClr val="FF0000"/>
                    </a:solidFill>
                    <a:latin typeface="Symbol" panose="05050102010706020507" pitchFamily="18" charset="2"/>
                  </a:rPr>
                  <a:t>x</a:t>
                </a:r>
                <a:r>
                  <a:rPr lang="en-US" sz="1200" b="1" dirty="0">
                    <a:solidFill>
                      <a:srgbClr val="FF0000"/>
                    </a:solidFill>
                  </a:rPr>
                  <a:t> </a:t>
                </a:r>
                <a:r>
                  <a:rPr lang="en-US" sz="1200" b="1" dirty="0" smtClean="0">
                    <a:solidFill>
                      <a:srgbClr val="FF0000"/>
                    </a:solidFill>
                  </a:rPr>
                  <a:t> can be derived </a:t>
                </a:r>
                <a:endParaRPr lang="en-US" sz="1200" b="1" dirty="0" smtClean="0">
                  <a:solidFill>
                    <a:srgbClr val="FF0000"/>
                  </a:solidFill>
                  <a:latin typeface="Symbol" panose="05050102010706020507" pitchFamily="18" charset="2"/>
                </a:endParaRPr>
              </a:p>
              <a:p>
                <a:pPr marL="712788" lvl="3"/>
                <a:r>
                  <a:rPr lang="en-US" sz="1200" dirty="0" smtClean="0"/>
                  <a:t>Limit condition at surface : </a:t>
                </a:r>
                <a:r>
                  <a:rPr lang="en-US" sz="1200" b="1" dirty="0" smtClean="0"/>
                  <a:t>J</a:t>
                </a:r>
                <a:r>
                  <a:rPr lang="en-US" sz="1200" dirty="0" smtClean="0"/>
                  <a:t>=</a:t>
                </a:r>
                <a:r>
                  <a:rPr lang="en-US" sz="1200" b="1" dirty="0" smtClean="0"/>
                  <a:t>0</a:t>
                </a:r>
                <a:r>
                  <a:rPr lang="en-US" sz="1200" dirty="0" smtClean="0"/>
                  <a:t>, </a:t>
                </a:r>
                <a:r>
                  <a:rPr lang="en-US" sz="1200" b="1" dirty="0" smtClean="0"/>
                  <a:t>B</a:t>
                </a:r>
                <a:r>
                  <a:rPr lang="en-US" sz="1200" dirty="0" smtClean="0"/>
                  <a:t>-</a:t>
                </a:r>
                <a:r>
                  <a:rPr lang="en-US" sz="1200" b="1" dirty="0" smtClean="0"/>
                  <a:t>H</a:t>
                </a:r>
                <a:r>
                  <a:rPr lang="en-US" sz="1200" dirty="0" smtClean="0"/>
                  <a:t> =</a:t>
                </a:r>
                <a:r>
                  <a:rPr lang="en-US" sz="1200" b="1" dirty="0" smtClean="0"/>
                  <a:t>0</a:t>
                </a:r>
                <a:endParaRPr lang="en-US" sz="1200" dirty="0" smtClean="0"/>
              </a:p>
              <a:p>
                <a:pPr marL="712788" lvl="3"/>
                <a:endParaRPr lang="en-US" sz="1200" dirty="0"/>
              </a:p>
              <a:p>
                <a:pPr marL="712788" lvl="3"/>
                <a:endParaRPr lang="en-US" sz="1200" dirty="0" smtClean="0"/>
              </a:p>
              <a:p>
                <a:pPr marL="712788" lvl="3"/>
                <a:endParaRPr lang="en-US" sz="1200" dirty="0"/>
              </a:p>
              <a:p>
                <a:pPr marL="474663" lvl="3" indent="0">
                  <a:buNone/>
                </a:pPr>
                <a:endParaRPr lang="en-US" sz="1200" dirty="0" smtClean="0"/>
              </a:p>
              <a:p>
                <a:pPr marL="712788" lvl="3"/>
                <a:endParaRPr lang="en-US" sz="1200" dirty="0"/>
              </a:p>
              <a:p>
                <a:pPr marL="712788" lvl="3"/>
                <a:endParaRPr lang="en-US" sz="1200" dirty="0" smtClean="0"/>
              </a:p>
              <a:p>
                <a:pPr lvl="1"/>
                <a:r>
                  <a:rPr lang="en-US" sz="1200" dirty="0" smtClean="0">
                    <a:solidFill>
                      <a:prstClr val="black"/>
                    </a:solidFill>
                  </a:rPr>
                  <a:t>Accounts for  Meissner state in type I et II SC (supercurrents), flux quantification, macroscopic quantic effects…</a:t>
                </a:r>
              </a:p>
              <a:p>
                <a:pPr lvl="1">
                  <a:lnSpc>
                    <a:spcPct val="200000"/>
                  </a:lnSpc>
                </a:pPr>
                <a:r>
                  <a:rPr lang="en-US" sz="1200" dirty="0" smtClean="0">
                    <a:solidFill>
                      <a:prstClr val="black"/>
                    </a:solidFill>
                  </a:rPr>
                  <a:t>Allows </a:t>
                </a:r>
                <a:r>
                  <a:rPr lang="en-US" sz="1400" b="1" dirty="0" smtClean="0">
                    <a:solidFill>
                      <a:srgbClr val="FF0000"/>
                    </a:solidFill>
                    <a:latin typeface="Symbol" panose="05050102010706020507" pitchFamily="18" charset="2"/>
                  </a:rPr>
                  <a:t>l </a:t>
                </a:r>
                <a:r>
                  <a:rPr lang="en-US" sz="1200" dirty="0" smtClean="0">
                    <a:solidFill>
                      <a:prstClr val="black"/>
                    </a:solidFill>
                  </a:rPr>
                  <a:t>and </a:t>
                </a:r>
                <a:r>
                  <a:rPr lang="en-US" sz="1400" b="1" dirty="0" smtClean="0">
                    <a:solidFill>
                      <a:srgbClr val="FF0000"/>
                    </a:solidFill>
                    <a:latin typeface="Symbol" panose="05050102010706020507" pitchFamily="18" charset="2"/>
                  </a:rPr>
                  <a:t>x </a:t>
                </a:r>
                <a:r>
                  <a:rPr lang="en-US" sz="1200" dirty="0" smtClean="0">
                    <a:solidFill>
                      <a:prstClr val="black"/>
                    </a:solidFill>
                  </a:rPr>
                  <a:t>estimation 		</a:t>
                </a:r>
                <a:r>
                  <a:rPr lang="en-US" b="1" dirty="0" smtClean="0">
                    <a:solidFill>
                      <a:srgbClr val="FF0000"/>
                    </a:solidFill>
                  </a:rPr>
                  <a:t>equations valid only close to transition !!!</a:t>
                </a:r>
                <a:endParaRPr lang="en-US" dirty="0">
                  <a:solidFill>
                    <a:prstClr val="black"/>
                  </a:solidFill>
                </a:endParaRPr>
              </a:p>
              <a:p>
                <a:pPr marL="712788" lvl="3"/>
                <a:endParaRPr lang="en-US" sz="1200" dirty="0"/>
              </a:p>
            </p:txBody>
          </p:sp>
        </mc:Choice>
        <mc:Fallback xmlns="">
          <p:sp>
            <p:nvSpPr>
              <p:cNvPr id="12" name="Espace réservé du contenu 11"/>
              <p:cNvSpPr>
                <a:spLocks noGrp="1" noRot="1" noChangeAspect="1" noMove="1" noResize="1" noEditPoints="1" noAdjustHandles="1" noChangeArrowheads="1" noChangeShapeType="1" noTextEdit="1"/>
              </p:cNvSpPr>
              <p:nvPr>
                <p:ph idx="1"/>
              </p:nvPr>
            </p:nvSpPr>
            <p:spPr>
              <a:xfrm>
                <a:off x="467544" y="1196752"/>
                <a:ext cx="8280920" cy="4968552"/>
              </a:xfrm>
              <a:blipFill>
                <a:blip r:embed="rId4"/>
                <a:stretch>
                  <a:fillRect l="-74" t="-1840" b="-1227"/>
                </a:stretch>
              </a:blipFill>
            </p:spPr>
            <p:txBody>
              <a:bodyPr/>
              <a:lstStyle/>
              <a:p>
                <a:r>
                  <a:rPr lang="en-US">
                    <a:noFill/>
                  </a:rPr>
                  <a:t> </a:t>
                </a:r>
              </a:p>
            </p:txBody>
          </p:sp>
        </mc:Fallback>
      </mc:AlternateContent>
      <p:pic>
        <p:nvPicPr>
          <p:cNvPr id="5" name="Image 4"/>
          <p:cNvPicPr>
            <a:picLocks noChangeAspect="1"/>
          </p:cNvPicPr>
          <p:nvPr/>
        </p:nvPicPr>
        <p:blipFill rotWithShape="1">
          <a:blip r:embed="rId5" cstate="print">
            <a:grayscl/>
            <a:lum bright="-20000" contrast="40000"/>
            <a:extLst>
              <a:ext uri="{28A0092B-C50C-407E-A947-70E740481C1C}">
                <a14:useLocalDpi xmlns:a14="http://schemas.microsoft.com/office/drawing/2010/main" val="0"/>
              </a:ext>
            </a:extLst>
          </a:blip>
          <a:srcRect l="2128" r="1970" b="18986"/>
          <a:stretch/>
        </p:blipFill>
        <p:spPr>
          <a:xfrm>
            <a:off x="484239" y="1634841"/>
            <a:ext cx="8326434" cy="786047"/>
          </a:xfrm>
          <a:prstGeom prst="rect">
            <a:avLst/>
          </a:prstGeom>
        </p:spPr>
      </p:pic>
      <p:sp>
        <p:nvSpPr>
          <p:cNvPr id="11" name="Titre 10"/>
          <p:cNvSpPr>
            <a:spLocks noGrp="1"/>
          </p:cNvSpPr>
          <p:nvPr>
            <p:ph type="title"/>
          </p:nvPr>
        </p:nvSpPr>
        <p:spPr/>
        <p:txBody>
          <a:bodyPr/>
          <a:lstStyle/>
          <a:p>
            <a:r>
              <a:rPr lang="en-US" noProof="0" dirty="0" err="1" smtClean="0"/>
              <a:t>Ginzburg</a:t>
            </a:r>
            <a:r>
              <a:rPr lang="en-US" noProof="0" dirty="0" smtClean="0"/>
              <a:t> </a:t>
            </a:r>
            <a:r>
              <a:rPr lang="en-US" dirty="0"/>
              <a:t>Landau Equations </a:t>
            </a:r>
            <a:endParaRPr lang="en-US" noProof="0" dirty="0"/>
          </a:p>
        </p:txBody>
      </p:sp>
      <p:pic>
        <p:nvPicPr>
          <p:cNvPr id="6" name="Image 5"/>
          <p:cNvPicPr>
            <a:picLocks noChangeAspect="1"/>
          </p:cNvPicPr>
          <p:nvPr/>
        </p:nvPicPr>
        <p:blipFill>
          <a:blip r:embed="rId6">
            <a:grayscl/>
            <a:lum bright="-20000" contrast="40000"/>
            <a:extLst>
              <a:ext uri="{28A0092B-C50C-407E-A947-70E740481C1C}">
                <a14:useLocalDpi xmlns:a14="http://schemas.microsoft.com/office/drawing/2010/main" val="0"/>
              </a:ext>
            </a:extLst>
          </a:blip>
          <a:stretch>
            <a:fillRect/>
          </a:stretch>
        </p:blipFill>
        <p:spPr>
          <a:xfrm>
            <a:off x="6662075" y="3384760"/>
            <a:ext cx="2307787" cy="480229"/>
          </a:xfrm>
          <a:prstGeom prst="rect">
            <a:avLst/>
          </a:prstGeom>
        </p:spPr>
      </p:pic>
      <p:sp>
        <p:nvSpPr>
          <p:cNvPr id="9" name="Rectangle 8"/>
          <p:cNvSpPr/>
          <p:nvPr/>
        </p:nvSpPr>
        <p:spPr>
          <a:xfrm>
            <a:off x="1168574" y="4304014"/>
            <a:ext cx="4596743" cy="10206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6039146" y="4660428"/>
            <a:ext cx="2502608" cy="307777"/>
          </a:xfrm>
          <a:prstGeom prst="rect">
            <a:avLst/>
          </a:prstGeom>
        </p:spPr>
        <p:txBody>
          <a:bodyPr wrap="none">
            <a:spAutoFit/>
          </a:bodyPr>
          <a:lstStyle/>
          <a:p>
            <a:r>
              <a:rPr lang="fr-FR" u="none" dirty="0" err="1" smtClean="0"/>
              <a:t>Ginzburg</a:t>
            </a:r>
            <a:r>
              <a:rPr lang="fr-FR" u="none" dirty="0" smtClean="0"/>
              <a:t> Landau </a:t>
            </a:r>
            <a:r>
              <a:rPr lang="fr-FR" u="none" dirty="0" err="1" smtClean="0"/>
              <a:t>Equations</a:t>
            </a:r>
            <a:r>
              <a:rPr lang="fr-FR" u="none" dirty="0" smtClean="0"/>
              <a:t>  </a:t>
            </a:r>
            <a:endParaRPr lang="fr-FR" u="none" dirty="0"/>
          </a:p>
        </p:txBody>
      </p:sp>
      <p:sp>
        <p:nvSpPr>
          <p:cNvPr id="13" name="Accolade fermante 12"/>
          <p:cNvSpPr/>
          <p:nvPr/>
        </p:nvSpPr>
        <p:spPr>
          <a:xfrm rot="5400000">
            <a:off x="5446999" y="2018163"/>
            <a:ext cx="288032" cy="957528"/>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4" name="Accolade fermante 13"/>
          <p:cNvSpPr/>
          <p:nvPr/>
        </p:nvSpPr>
        <p:spPr>
          <a:xfrm rot="5400000">
            <a:off x="7406286" y="1398216"/>
            <a:ext cx="243467" cy="2152855"/>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6" name="Forme libre 15"/>
          <p:cNvSpPr/>
          <p:nvPr/>
        </p:nvSpPr>
        <p:spPr>
          <a:xfrm>
            <a:off x="4226413" y="2569000"/>
            <a:ext cx="3273676" cy="504552"/>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orme libre 17"/>
          <p:cNvSpPr/>
          <p:nvPr/>
        </p:nvSpPr>
        <p:spPr>
          <a:xfrm rot="20407496" flipV="1">
            <a:off x="7431326" y="3162754"/>
            <a:ext cx="614521" cy="418449"/>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140677"/>
              <a:gd name="connsiteY0" fmla="*/ 311499 h 311499"/>
              <a:gd name="connsiteX1" fmla="*/ 115357 w 140677"/>
              <a:gd name="connsiteY1" fmla="*/ 236077 h 311499"/>
              <a:gd name="connsiteX2" fmla="*/ 140677 w 140677"/>
              <a:gd name="connsiteY2" fmla="*/ 0 h 311499"/>
              <a:gd name="connsiteX3" fmla="*/ 140677 w 140677"/>
              <a:gd name="connsiteY3" fmla="*/ 0 h 311499"/>
              <a:gd name="connsiteX0" fmla="*/ 0 w 140677"/>
              <a:gd name="connsiteY0" fmla="*/ 311499 h 311499"/>
              <a:gd name="connsiteX1" fmla="*/ 140677 w 140677"/>
              <a:gd name="connsiteY1" fmla="*/ 0 h 311499"/>
              <a:gd name="connsiteX2" fmla="*/ 140677 w 140677"/>
              <a:gd name="connsiteY2" fmla="*/ 0 h 311499"/>
              <a:gd name="connsiteX0" fmla="*/ 0 w 140677"/>
              <a:gd name="connsiteY0" fmla="*/ 311499 h 311499"/>
              <a:gd name="connsiteX1" fmla="*/ 140677 w 140677"/>
              <a:gd name="connsiteY1" fmla="*/ 0 h 311499"/>
              <a:gd name="connsiteX2" fmla="*/ 140677 w 140677"/>
              <a:gd name="connsiteY2" fmla="*/ 0 h 311499"/>
              <a:gd name="connsiteX0" fmla="*/ 0 w 149983"/>
              <a:gd name="connsiteY0" fmla="*/ 311499 h 311499"/>
              <a:gd name="connsiteX1" fmla="*/ 140677 w 149983"/>
              <a:gd name="connsiteY1" fmla="*/ 0 h 311499"/>
              <a:gd name="connsiteX2" fmla="*/ 140677 w 149983"/>
              <a:gd name="connsiteY2" fmla="*/ 0 h 311499"/>
            </a:gdLst>
            <a:ahLst/>
            <a:cxnLst>
              <a:cxn ang="0">
                <a:pos x="connsiteX0" y="connsiteY0"/>
              </a:cxn>
              <a:cxn ang="0">
                <a:pos x="connsiteX1" y="connsiteY1"/>
              </a:cxn>
              <a:cxn ang="0">
                <a:pos x="connsiteX2" y="connsiteY2"/>
              </a:cxn>
            </a:cxnLst>
            <a:rect l="l" t="t" r="r" b="b"/>
            <a:pathLst>
              <a:path w="149983" h="311499">
                <a:moveTo>
                  <a:pt x="0" y="311499"/>
                </a:moveTo>
                <a:cubicBezTo>
                  <a:pt x="136441" y="179735"/>
                  <a:pt x="168768" y="170638"/>
                  <a:pt x="140677" y="0"/>
                </a:cubicBezTo>
                <a:lnTo>
                  <a:pt x="140677" y="0"/>
                </a:ln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orme libre 18"/>
          <p:cNvSpPr/>
          <p:nvPr/>
        </p:nvSpPr>
        <p:spPr>
          <a:xfrm flipH="1" flipV="1">
            <a:off x="259496" y="2060846"/>
            <a:ext cx="845280" cy="2376265"/>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1811902 w 3442718"/>
              <a:gd name="connsiteY0" fmla="*/ 591894 h 591894"/>
              <a:gd name="connsiteX1" fmla="*/ 3409589 w 3442718"/>
              <a:gd name="connsiteY1" fmla="*/ 441169 h 591894"/>
              <a:gd name="connsiteX2" fmla="*/ 261 w 3442718"/>
              <a:gd name="connsiteY2" fmla="*/ 0 h 591894"/>
              <a:gd name="connsiteX0" fmla="*/ 1811641 w 3453622"/>
              <a:gd name="connsiteY0" fmla="*/ 591894 h 591894"/>
              <a:gd name="connsiteX1" fmla="*/ 3409328 w 3453622"/>
              <a:gd name="connsiteY1" fmla="*/ 441169 h 591894"/>
              <a:gd name="connsiteX2" fmla="*/ 0 w 3453622"/>
              <a:gd name="connsiteY2" fmla="*/ 0 h 591894"/>
              <a:gd name="connsiteX0" fmla="*/ 1811641 w 2830345"/>
              <a:gd name="connsiteY0" fmla="*/ 591894 h 591894"/>
              <a:gd name="connsiteX1" fmla="*/ 2774875 w 2830345"/>
              <a:gd name="connsiteY1" fmla="*/ 355046 h 591894"/>
              <a:gd name="connsiteX2" fmla="*/ 0 w 2830345"/>
              <a:gd name="connsiteY2" fmla="*/ 0 h 591894"/>
              <a:gd name="connsiteX0" fmla="*/ 1811641 w 2774875"/>
              <a:gd name="connsiteY0" fmla="*/ 591894 h 591894"/>
              <a:gd name="connsiteX1" fmla="*/ 2774875 w 2774875"/>
              <a:gd name="connsiteY1" fmla="*/ 355046 h 591894"/>
              <a:gd name="connsiteX2" fmla="*/ 0 w 2774875"/>
              <a:gd name="connsiteY2" fmla="*/ 0 h 591894"/>
              <a:gd name="connsiteX0" fmla="*/ 1811641 w 2774875"/>
              <a:gd name="connsiteY0" fmla="*/ 591894 h 591894"/>
              <a:gd name="connsiteX1" fmla="*/ 2774875 w 2774875"/>
              <a:gd name="connsiteY1" fmla="*/ 355046 h 591894"/>
              <a:gd name="connsiteX2" fmla="*/ 0 w 2774875"/>
              <a:gd name="connsiteY2" fmla="*/ 0 h 591894"/>
              <a:gd name="connsiteX0" fmla="*/ 1811641 w 2796568"/>
              <a:gd name="connsiteY0" fmla="*/ 591894 h 617643"/>
              <a:gd name="connsiteX1" fmla="*/ 2774875 w 2796568"/>
              <a:gd name="connsiteY1" fmla="*/ 355046 h 617643"/>
              <a:gd name="connsiteX2" fmla="*/ 0 w 2796568"/>
              <a:gd name="connsiteY2" fmla="*/ 0 h 617643"/>
              <a:gd name="connsiteX0" fmla="*/ 1811641 w 2775732"/>
              <a:gd name="connsiteY0" fmla="*/ 591894 h 591894"/>
              <a:gd name="connsiteX1" fmla="*/ 2774875 w 2775732"/>
              <a:gd name="connsiteY1" fmla="*/ 355046 h 591894"/>
              <a:gd name="connsiteX2" fmla="*/ 0 w 2775732"/>
              <a:gd name="connsiteY2" fmla="*/ 0 h 591894"/>
              <a:gd name="connsiteX0" fmla="*/ 1811641 w 2302333"/>
              <a:gd name="connsiteY0" fmla="*/ 591894 h 591894"/>
              <a:gd name="connsiteX1" fmla="*/ 2278345 w 2302333"/>
              <a:gd name="connsiteY1" fmla="*/ 331123 h 591894"/>
              <a:gd name="connsiteX2" fmla="*/ 0 w 2302333"/>
              <a:gd name="connsiteY2" fmla="*/ 0 h 591894"/>
              <a:gd name="connsiteX0" fmla="*/ 1811641 w 2320479"/>
              <a:gd name="connsiteY0" fmla="*/ 591894 h 591894"/>
              <a:gd name="connsiteX1" fmla="*/ 2278345 w 2320479"/>
              <a:gd name="connsiteY1" fmla="*/ 331123 h 591894"/>
              <a:gd name="connsiteX2" fmla="*/ 0 w 2320479"/>
              <a:gd name="connsiteY2" fmla="*/ 0 h 591894"/>
            </a:gdLst>
            <a:ahLst/>
            <a:cxnLst>
              <a:cxn ang="0">
                <a:pos x="connsiteX0" y="connsiteY0"/>
              </a:cxn>
              <a:cxn ang="0">
                <a:pos x="connsiteX1" y="connsiteY1"/>
              </a:cxn>
              <a:cxn ang="0">
                <a:pos x="connsiteX2" y="connsiteY2"/>
              </a:cxn>
            </a:cxnLst>
            <a:rect l="l" t="t" r="r" b="b"/>
            <a:pathLst>
              <a:path w="2320479" h="591894">
                <a:moveTo>
                  <a:pt x="1811641" y="591894"/>
                </a:moveTo>
                <a:cubicBezTo>
                  <a:pt x="2421240" y="564261"/>
                  <a:pt x="2340453" y="380363"/>
                  <a:pt x="2278345" y="331123"/>
                </a:cubicBezTo>
                <a:cubicBezTo>
                  <a:pt x="2160218" y="237471"/>
                  <a:pt x="1038969" y="9279"/>
                  <a:pt x="0"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p:nvSpPr>
        <p:spPr>
          <a:xfrm>
            <a:off x="61168" y="4488452"/>
            <a:ext cx="1043608" cy="815608"/>
          </a:xfrm>
          <a:prstGeom prst="rect">
            <a:avLst/>
          </a:prstGeom>
        </p:spPr>
        <p:txBody>
          <a:bodyPr wrap="square">
            <a:spAutoFit/>
          </a:bodyPr>
          <a:lstStyle/>
          <a:p>
            <a:pPr>
              <a:spcBef>
                <a:spcPts val="600"/>
              </a:spcBef>
            </a:pPr>
            <a:r>
              <a:rPr lang="en-US" sz="1050" i="1" u="none" dirty="0" smtClean="0">
                <a:solidFill>
                  <a:schemeClr val="accent4">
                    <a:lumMod val="75000"/>
                  </a:schemeClr>
                </a:solidFill>
              </a:rPr>
              <a:t>Minimization.</a:t>
            </a:r>
          </a:p>
          <a:p>
            <a:pPr>
              <a:spcBef>
                <a:spcPts val="600"/>
              </a:spcBef>
            </a:pPr>
            <a:r>
              <a:rPr lang="en-US" sz="1050" i="1" u="none" dirty="0" smtClean="0">
                <a:solidFill>
                  <a:schemeClr val="accent4">
                    <a:lumMod val="75000"/>
                  </a:schemeClr>
                </a:solidFill>
              </a:rPr>
              <a:t>Long and complex calculation</a:t>
            </a:r>
            <a:endParaRPr lang="en-US" sz="1050" i="1" u="none" dirty="0">
              <a:solidFill>
                <a:schemeClr val="accent4">
                  <a:lumMod val="75000"/>
                </a:schemeClr>
              </a:solidFill>
            </a:endParaRPr>
          </a:p>
        </p:txBody>
      </p:sp>
      <p:sp>
        <p:nvSpPr>
          <p:cNvPr id="20" name="Rectangle 19"/>
          <p:cNvSpPr/>
          <p:nvPr/>
        </p:nvSpPr>
        <p:spPr>
          <a:xfrm>
            <a:off x="5871009" y="5033877"/>
            <a:ext cx="3165045" cy="415498"/>
          </a:xfrm>
          <a:prstGeom prst="rect">
            <a:avLst/>
          </a:prstGeom>
        </p:spPr>
        <p:txBody>
          <a:bodyPr wrap="square">
            <a:spAutoFit/>
          </a:bodyPr>
          <a:lstStyle/>
          <a:p>
            <a:pPr>
              <a:spcBef>
                <a:spcPts val="0"/>
              </a:spcBef>
            </a:pPr>
            <a:r>
              <a:rPr lang="en-US" sz="1050" i="1" u="none" dirty="0" smtClean="0">
                <a:solidFill>
                  <a:schemeClr val="accent4">
                    <a:lumMod val="75000"/>
                  </a:schemeClr>
                </a:solidFill>
              </a:rPr>
              <a:t>Oops ! coupled non linear differential equations…</a:t>
            </a:r>
          </a:p>
          <a:p>
            <a:pPr>
              <a:spcBef>
                <a:spcPts val="0"/>
              </a:spcBef>
            </a:pPr>
            <a:r>
              <a:rPr lang="en-US" sz="1050" i="1" u="none" dirty="0" smtClean="0">
                <a:solidFill>
                  <a:schemeClr val="accent4">
                    <a:lumMod val="75000"/>
                  </a:schemeClr>
                </a:solidFill>
              </a:rPr>
              <a:t>=&gt; Numerical treatments only</a:t>
            </a:r>
            <a:endParaRPr lang="en-US" sz="1050" i="1" u="none" dirty="0">
              <a:solidFill>
                <a:schemeClr val="accent4">
                  <a:lumMod val="75000"/>
                </a:schemeClr>
              </a:solidFill>
            </a:endParaRPr>
          </a:p>
        </p:txBody>
      </p:sp>
      <p:sp>
        <p:nvSpPr>
          <p:cNvPr id="7" name="ZoneTexte 6"/>
          <p:cNvSpPr txBox="1"/>
          <p:nvPr/>
        </p:nvSpPr>
        <p:spPr>
          <a:xfrm>
            <a:off x="714948" y="2046175"/>
            <a:ext cx="103678" cy="241536"/>
          </a:xfrm>
          <a:prstGeom prst="rect">
            <a:avLst/>
          </a:prstGeom>
          <a:solidFill>
            <a:schemeClr val="bg1"/>
          </a:solidFill>
        </p:spPr>
        <p:txBody>
          <a:bodyPr wrap="none" lIns="18000" tIns="36000" rIns="18000" bIns="0" rtlCol="0">
            <a:spAutoFit/>
          </a:bodyPr>
          <a:lstStyle/>
          <a:p>
            <a:r>
              <a:rPr lang="fr-FR" sz="2000" b="1" i="1" u="none" baseline="30000" dirty="0" smtClean="0">
                <a:solidFill>
                  <a:schemeClr val="tx1">
                    <a:lumMod val="85000"/>
                    <a:lumOff val="15000"/>
                  </a:schemeClr>
                </a:solidFill>
                <a:latin typeface="Times New Roman" panose="02020603050405020304" pitchFamily="18" charset="0"/>
                <a:cs typeface="Times New Roman" panose="02020603050405020304" pitchFamily="18" charset="0"/>
              </a:rPr>
              <a:t>s</a:t>
            </a:r>
            <a:endParaRPr lang="fr-FR" sz="2000" b="1" i="1" u="none" baseline="300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22" name="ZoneTexte 21"/>
          <p:cNvSpPr txBox="1"/>
          <p:nvPr/>
        </p:nvSpPr>
        <p:spPr>
          <a:xfrm>
            <a:off x="2075134" y="2038658"/>
            <a:ext cx="130929" cy="241536"/>
          </a:xfrm>
          <a:prstGeom prst="rect">
            <a:avLst/>
          </a:prstGeom>
          <a:solidFill>
            <a:schemeClr val="bg1"/>
          </a:solidFill>
        </p:spPr>
        <p:txBody>
          <a:bodyPr wrap="none" lIns="18000" tIns="36000" rIns="18000" bIns="0" rtlCol="0">
            <a:spAutoFit/>
          </a:bodyPr>
          <a:lstStyle/>
          <a:p>
            <a:r>
              <a:rPr lang="fr-FR" sz="2000" b="1" i="1" u="none" baseline="30000" dirty="0" smtClean="0">
                <a:solidFill>
                  <a:schemeClr val="tx1">
                    <a:lumMod val="85000"/>
                    <a:lumOff val="15000"/>
                  </a:schemeClr>
                </a:solidFill>
                <a:latin typeface="Times New Roman" panose="02020603050405020304" pitchFamily="18" charset="0"/>
                <a:cs typeface="Times New Roman" panose="02020603050405020304" pitchFamily="18" charset="0"/>
              </a:rPr>
              <a:t>n</a:t>
            </a:r>
            <a:endParaRPr lang="fr-FR" sz="2000" b="1" i="1" u="none" baseline="300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pic>
        <p:nvPicPr>
          <p:cNvPr id="23" name="Image 22"/>
          <p:cNvPicPr>
            <a:picLocks noChangeAspect="1"/>
          </p:cNvPicPr>
          <p:nvPr/>
        </p:nvPicPr>
        <p:blipFill>
          <a:blip r:embed="rId7" cstate="print">
            <a:duotone>
              <a:schemeClr val="accent4">
                <a:shade val="45000"/>
                <a:satMod val="135000"/>
              </a:schemeClr>
              <a:prstClr val="white"/>
            </a:duotone>
            <a:lum bright="-30000" contrast="40000"/>
            <a:extLst>
              <a:ext uri="{28A0092B-C50C-407E-A947-70E740481C1C}">
                <a14:useLocalDpi xmlns:a14="http://schemas.microsoft.com/office/drawing/2010/main" val="0"/>
              </a:ext>
            </a:extLst>
          </a:blip>
          <a:stretch>
            <a:fillRect/>
          </a:stretch>
        </p:blipFill>
        <p:spPr>
          <a:xfrm>
            <a:off x="6722462" y="3815006"/>
            <a:ext cx="1819292" cy="402864"/>
          </a:xfrm>
          <a:prstGeom prst="rect">
            <a:avLst/>
          </a:prstGeom>
        </p:spPr>
      </p:pic>
      <p:sp>
        <p:nvSpPr>
          <p:cNvPr id="24" name="Forme libre 23"/>
          <p:cNvSpPr/>
          <p:nvPr/>
        </p:nvSpPr>
        <p:spPr>
          <a:xfrm rot="622098">
            <a:off x="4249672" y="2587496"/>
            <a:ext cx="1312725" cy="377581"/>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pied de page 7"/>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15" name="Espace réservé du numéro de diapositive 14"/>
          <p:cNvSpPr>
            <a:spLocks noGrp="1"/>
          </p:cNvSpPr>
          <p:nvPr>
            <p:ph type="sldNum" sz="quarter" idx="11"/>
          </p:nvPr>
        </p:nvSpPr>
        <p:spPr/>
        <p:txBody>
          <a:bodyPr/>
          <a:lstStyle/>
          <a:p>
            <a:r>
              <a:rPr lang="fr-FR" smtClean="0"/>
              <a:t>|  PAGE </a:t>
            </a:r>
            <a:fld id="{AEFB9B6D-867A-40B8-ACB0-35CC9F272C9C}" type="slidenum">
              <a:rPr lang="fr-FR" smtClean="0"/>
              <a:pPr/>
              <a:t>30</a:t>
            </a:fld>
            <a:endParaRPr lang="fr-FR" dirty="0"/>
          </a:p>
        </p:txBody>
      </p:sp>
      <p:sp>
        <p:nvSpPr>
          <p:cNvPr id="26" name="Rectangle 25"/>
          <p:cNvSpPr/>
          <p:nvPr/>
        </p:nvSpPr>
        <p:spPr>
          <a:xfrm>
            <a:off x="4856709" y="6099244"/>
            <a:ext cx="2656912" cy="253916"/>
          </a:xfrm>
          <a:prstGeom prst="rect">
            <a:avLst/>
          </a:prstGeom>
        </p:spPr>
        <p:txBody>
          <a:bodyPr wrap="square">
            <a:spAutoFit/>
          </a:bodyPr>
          <a:lstStyle/>
          <a:p>
            <a:pPr>
              <a:spcBef>
                <a:spcPts val="0"/>
              </a:spcBef>
            </a:pPr>
            <a:r>
              <a:rPr lang="en-US" sz="1050" i="1" u="none" dirty="0" smtClean="0">
                <a:solidFill>
                  <a:schemeClr val="accent4">
                    <a:lumMod val="75000"/>
                  </a:schemeClr>
                </a:solidFill>
              </a:rPr>
              <a:t>e.g. H~ H</a:t>
            </a:r>
            <a:r>
              <a:rPr lang="en-US" sz="1050" i="1" u="none" baseline="-25000" dirty="0" smtClean="0">
                <a:solidFill>
                  <a:schemeClr val="accent4">
                    <a:lumMod val="75000"/>
                  </a:schemeClr>
                </a:solidFill>
              </a:rPr>
              <a:t>C2</a:t>
            </a:r>
            <a:r>
              <a:rPr lang="en-US" sz="1050" i="1" u="none" dirty="0" smtClean="0">
                <a:solidFill>
                  <a:schemeClr val="accent4">
                    <a:lumMod val="75000"/>
                  </a:schemeClr>
                </a:solidFill>
              </a:rPr>
              <a:t> and T ~0 or H~0  and T~T</a:t>
            </a:r>
            <a:r>
              <a:rPr lang="en-US" sz="1050" i="1" u="none" baseline="-25000" dirty="0" smtClean="0">
                <a:solidFill>
                  <a:schemeClr val="accent4">
                    <a:lumMod val="75000"/>
                  </a:schemeClr>
                </a:solidFill>
              </a:rPr>
              <a:t>C</a:t>
            </a:r>
          </a:p>
        </p:txBody>
      </p:sp>
    </p:spTree>
    <p:extLst>
      <p:ext uri="{BB962C8B-B14F-4D97-AF65-F5344CB8AC3E}">
        <p14:creationId xmlns:p14="http://schemas.microsoft.com/office/powerpoint/2010/main" val="3844616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lvl="0" fontAlgn="base">
              <a:spcAft>
                <a:spcPct val="0"/>
              </a:spcAft>
            </a:pPr>
            <a:r>
              <a:rPr lang="fr-FR" sz="2800" b="0" cap="none" dirty="0" smtClean="0">
                <a:solidFill>
                  <a:prstClr val="white"/>
                </a:solidFill>
                <a:latin typeface="Arial" pitchFamily="34" charset="0"/>
                <a:ea typeface="+mn-ea"/>
                <a:cs typeface="Arial" pitchFamily="34" charset="0"/>
              </a:rPr>
              <a:t>CHARACTERISTIC LENGTHS </a:t>
            </a:r>
            <a:r>
              <a:rPr lang="fr-FR" sz="2800" b="0" cap="none" dirty="0" smtClean="0">
                <a:solidFill>
                  <a:prstClr val="white"/>
                </a:solidFill>
                <a:latin typeface="Symbol" pitchFamily="18" charset="2"/>
                <a:ea typeface="+mn-ea"/>
                <a:cs typeface="Arial" pitchFamily="34" charset="0"/>
              </a:rPr>
              <a:t>x</a:t>
            </a:r>
            <a:r>
              <a:rPr lang="fr-FR" sz="2800" b="0" cap="none" baseline="-25000" dirty="0" smtClean="0">
                <a:solidFill>
                  <a:prstClr val="white"/>
                </a:solidFill>
                <a:latin typeface="Arial" pitchFamily="34" charset="0"/>
                <a:ea typeface="+mn-ea"/>
                <a:cs typeface="Arial" pitchFamily="34" charset="0"/>
              </a:rPr>
              <a:t>0</a:t>
            </a:r>
            <a:r>
              <a:rPr lang="fr-FR" sz="2800" b="0" cap="none" dirty="0">
                <a:solidFill>
                  <a:prstClr val="white"/>
                </a:solidFill>
                <a:latin typeface="Arial" pitchFamily="34" charset="0"/>
                <a:ea typeface="+mn-ea"/>
                <a:cs typeface="Arial" pitchFamily="34" charset="0"/>
              </a:rPr>
              <a:t>, </a:t>
            </a:r>
            <a:r>
              <a:rPr lang="fr-FR" sz="2800" b="0" cap="none" dirty="0">
                <a:solidFill>
                  <a:prstClr val="white"/>
                </a:solidFill>
                <a:latin typeface="Symbol" pitchFamily="18" charset="2"/>
                <a:ea typeface="+mn-ea"/>
                <a:cs typeface="Arial" pitchFamily="34" charset="0"/>
              </a:rPr>
              <a:t>l</a:t>
            </a:r>
            <a:r>
              <a:rPr lang="fr-FR" sz="2800" b="0" cap="none" baseline="-25000" dirty="0">
                <a:solidFill>
                  <a:prstClr val="white"/>
                </a:solidFill>
                <a:latin typeface="Arial" pitchFamily="34" charset="0"/>
                <a:ea typeface="+mn-ea"/>
                <a:cs typeface="Arial" pitchFamily="34" charset="0"/>
              </a:rPr>
              <a:t>0</a:t>
            </a:r>
            <a:r>
              <a:rPr lang="fr-FR" sz="2800" b="0" cap="none" dirty="0">
                <a:solidFill>
                  <a:prstClr val="white"/>
                </a:solidFill>
                <a:latin typeface="Arial" pitchFamily="34" charset="0"/>
                <a:ea typeface="+mn-ea"/>
                <a:cs typeface="Arial" pitchFamily="34" charset="0"/>
              </a:rPr>
              <a:t>, </a:t>
            </a:r>
            <a:r>
              <a:rPr lang="fr-FR" sz="3200" b="0" cap="none" dirty="0">
                <a:solidFill>
                  <a:prstClr val="white"/>
                </a:solidFill>
                <a:latin typeface="Freestyle Script" panose="030804020302050B0404" pitchFamily="66" charset="0"/>
                <a:ea typeface="+mn-ea"/>
                <a:cs typeface="Arial" pitchFamily="34" charset="0"/>
              </a:rPr>
              <a:t>l</a:t>
            </a:r>
            <a:endParaRPr lang="fr-FR" sz="2800" b="0" cap="none" dirty="0">
              <a:solidFill>
                <a:prstClr val="white"/>
              </a:solidFill>
              <a:latin typeface="Freestyle Script" panose="030804020302050B0404" pitchFamily="66" charset="0"/>
              <a:ea typeface="+mn-ea"/>
              <a:cs typeface="Arial" pitchFamily="34" charset="0"/>
            </a:endParaRPr>
          </a:p>
        </p:txBody>
      </p:sp>
      <mc:AlternateContent xmlns:mc="http://schemas.openxmlformats.org/markup-compatibility/2006" xmlns:a14="http://schemas.microsoft.com/office/drawing/2010/main">
        <mc:Choice Requires="a14">
          <p:sp>
            <p:nvSpPr>
              <p:cNvPr id="10" name="Rectangle 9"/>
              <p:cNvSpPr/>
              <p:nvPr/>
            </p:nvSpPr>
            <p:spPr>
              <a:xfrm>
                <a:off x="593807" y="4149080"/>
                <a:ext cx="4816318" cy="1938992"/>
              </a:xfrm>
              <a:prstGeom prst="rect">
                <a:avLst/>
              </a:prstGeom>
            </p:spPr>
            <p:txBody>
              <a:bodyPr wrap="none">
                <a:spAutoFit/>
              </a:bodyPr>
              <a:lstStyle/>
              <a:p>
                <a:pPr marL="360363" lvl="1" indent="-360363" fontAlgn="auto">
                  <a:lnSpc>
                    <a:spcPts val="2000"/>
                  </a:lnSpc>
                  <a:spcBef>
                    <a:spcPts val="600"/>
                  </a:spcBef>
                  <a:spcAft>
                    <a:spcPts val="0"/>
                  </a:spcAft>
                  <a:buSzPct val="90000"/>
                  <a:buBlip>
                    <a:blip r:embed="rId4"/>
                  </a:buBlip>
                </a:pPr>
                <a:r>
                  <a:rPr lang="fr-FR" sz="1600" u="none" dirty="0" smtClean="0">
                    <a:solidFill>
                      <a:prstClr val="black"/>
                    </a:solidFill>
                    <a:latin typeface="Symbol" panose="05050102010706020507" pitchFamily="18" charset="2"/>
                    <a:cs typeface="+mn-cs"/>
                  </a:rPr>
                  <a:t> </a:t>
                </a:r>
                <a:r>
                  <a:rPr lang="fr-FR" sz="1800" u="none" dirty="0" smtClean="0">
                    <a:solidFill>
                      <a:prstClr val="black"/>
                    </a:solidFill>
                    <a:latin typeface="Symbol" panose="05050102010706020507" pitchFamily="18" charset="2"/>
                    <a:cs typeface="+mn-cs"/>
                  </a:rPr>
                  <a:t>x</a:t>
                </a:r>
                <a:r>
                  <a:rPr lang="fr-FR" sz="1800" u="none" dirty="0" smtClean="0">
                    <a:solidFill>
                      <a:prstClr val="black"/>
                    </a:solidFill>
                    <a:latin typeface="Arial"/>
                    <a:cs typeface="+mn-cs"/>
                  </a:rPr>
                  <a:t>=</a:t>
                </a:r>
                <a:r>
                  <a:rPr lang="fr-FR" sz="1800" u="none" dirty="0" smtClean="0">
                    <a:solidFill>
                      <a:prstClr val="black"/>
                    </a:solidFill>
                    <a:latin typeface="Symbol" panose="05050102010706020507" pitchFamily="18" charset="2"/>
                    <a:cs typeface="+mn-cs"/>
                  </a:rPr>
                  <a:t>x</a:t>
                </a:r>
                <a:r>
                  <a:rPr lang="fr-FR" sz="1800" u="none" baseline="-25000" dirty="0" smtClean="0">
                    <a:solidFill>
                      <a:prstClr val="black"/>
                    </a:solidFill>
                    <a:latin typeface="Arial"/>
                    <a:cs typeface="+mn-cs"/>
                  </a:rPr>
                  <a:t>0</a:t>
                </a:r>
                <a:r>
                  <a:rPr lang="fr-FR" sz="1800" u="none" dirty="0" smtClean="0">
                    <a:solidFill>
                      <a:prstClr val="black"/>
                    </a:solidFill>
                    <a:latin typeface="Arial"/>
                    <a:cs typeface="+mn-cs"/>
                  </a:rPr>
                  <a:t> if </a:t>
                </a:r>
                <a14:m>
                  <m:oMath xmlns:m="http://schemas.openxmlformats.org/officeDocument/2006/math">
                    <m:r>
                      <a:rPr lang="fr-FR" sz="2400" i="1" u="none" smtClean="0">
                        <a:solidFill>
                          <a:prstClr val="black"/>
                        </a:solidFill>
                        <a:latin typeface="Cambria Math" panose="02040503050406030204" pitchFamily="18" charset="0"/>
                        <a:ea typeface="Cambria Math" panose="02040503050406030204" pitchFamily="18" charset="0"/>
                        <a:cs typeface="+mn-cs"/>
                      </a:rPr>
                      <m:t>ℓ</m:t>
                    </m:r>
                    <m:r>
                      <a:rPr lang="fr-FR" sz="1800" u="none" dirty="0">
                        <a:solidFill>
                          <a:prstClr val="black"/>
                        </a:solidFill>
                        <a:latin typeface="Cambria Math" panose="02040503050406030204" pitchFamily="18" charset="0"/>
                        <a:cs typeface="+mn-cs"/>
                      </a:rPr>
                      <m:t>→</m:t>
                    </m:r>
                    <m:r>
                      <a:rPr lang="fr-FR" sz="1800" b="0" i="0" u="none" dirty="0" smtClean="0">
                        <a:solidFill>
                          <a:prstClr val="black"/>
                        </a:solidFill>
                        <a:latin typeface="Cambria Math" panose="02040503050406030204" pitchFamily="18" charset="0"/>
                        <a:ea typeface="Cambria Math" panose="02040503050406030204" pitchFamily="18" charset="0"/>
                        <a:cs typeface="+mn-cs"/>
                      </a:rPr>
                      <m:t> </m:t>
                    </m:r>
                    <m:r>
                      <a:rPr lang="fr-FR" sz="1800" i="1" u="none" dirty="0" smtClean="0">
                        <a:solidFill>
                          <a:prstClr val="black"/>
                        </a:solidFill>
                        <a:latin typeface="Cambria Math" panose="02040503050406030204" pitchFamily="18" charset="0"/>
                        <a:ea typeface="Cambria Math" panose="02040503050406030204" pitchFamily="18" charset="0"/>
                        <a:cs typeface="+mn-cs"/>
                      </a:rPr>
                      <m:t>∞</m:t>
                    </m:r>
                  </m:oMath>
                </a14:m>
                <a:r>
                  <a:rPr lang="fr-FR" sz="1800" u="none" dirty="0" smtClean="0">
                    <a:solidFill>
                      <a:prstClr val="black"/>
                    </a:solidFill>
                    <a:latin typeface="Arial"/>
                    <a:cs typeface="+mn-cs"/>
                  </a:rPr>
                  <a:t>  </a:t>
                </a:r>
                <a:r>
                  <a:rPr lang="fr-FR" sz="1600" u="none" dirty="0" err="1" smtClean="0">
                    <a:solidFill>
                      <a:prstClr val="black"/>
                    </a:solidFill>
                    <a:latin typeface="Arial"/>
                    <a:cs typeface="+mn-cs"/>
                  </a:rPr>
                  <a:t>otherwise</a:t>
                </a:r>
                <a:r>
                  <a:rPr lang="fr-FR" sz="1600" u="none" dirty="0">
                    <a:solidFill>
                      <a:prstClr val="black"/>
                    </a:solidFill>
                    <a:latin typeface="Arial"/>
                    <a:cs typeface="+mn-cs"/>
                  </a:rPr>
                  <a:t> </a:t>
                </a:r>
                <a:r>
                  <a:rPr lang="fr-FR" sz="1600" u="none" dirty="0" smtClean="0">
                    <a:solidFill>
                      <a:prstClr val="black"/>
                    </a:solidFill>
                    <a:latin typeface="Arial"/>
                    <a:cs typeface="+mn-cs"/>
                  </a:rPr>
                  <a:t>          </a:t>
                </a:r>
                <a14:m>
                  <m:oMath xmlns:m="http://schemas.openxmlformats.org/officeDocument/2006/math">
                    <m:f>
                      <m:fPr>
                        <m:ctrlPr>
                          <a:rPr lang="fr-FR" sz="2000" i="1" u="none" smtClean="0">
                            <a:solidFill>
                              <a:prstClr val="black"/>
                            </a:solidFill>
                            <a:latin typeface="Cambria Math" panose="02040503050406030204" pitchFamily="18" charset="0"/>
                            <a:cs typeface="+mn-cs"/>
                          </a:rPr>
                        </m:ctrlPr>
                      </m:fPr>
                      <m:num>
                        <m:r>
                          <a:rPr lang="fr-FR" sz="2000" b="0" i="1" u="none" smtClean="0">
                            <a:solidFill>
                              <a:prstClr val="black"/>
                            </a:solidFill>
                            <a:latin typeface="Cambria Math" panose="02040503050406030204" pitchFamily="18" charset="0"/>
                            <a:cs typeface="+mn-cs"/>
                          </a:rPr>
                          <m:t>1</m:t>
                        </m:r>
                      </m:num>
                      <m:den>
                        <m:r>
                          <m:rPr>
                            <m:nor/>
                          </m:rPr>
                          <a:rPr lang="fr-FR" sz="2000" u="none" dirty="0">
                            <a:solidFill>
                              <a:prstClr val="black"/>
                            </a:solidFill>
                            <a:latin typeface="Symbol" panose="05050102010706020507" pitchFamily="18" charset="2"/>
                          </a:rPr>
                          <m:t>x</m:t>
                        </m:r>
                      </m:den>
                    </m:f>
                    <m:r>
                      <a:rPr lang="fr-FR" sz="2000" b="0" i="1" u="none" smtClean="0">
                        <a:solidFill>
                          <a:prstClr val="black"/>
                        </a:solidFill>
                        <a:latin typeface="Cambria Math" panose="02040503050406030204" pitchFamily="18" charset="0"/>
                        <a:cs typeface="+mn-cs"/>
                      </a:rPr>
                      <m:t>=</m:t>
                    </m:r>
                    <m:f>
                      <m:fPr>
                        <m:ctrlPr>
                          <a:rPr lang="fr-FR" sz="2000" b="0" i="1" u="none" smtClean="0">
                            <a:solidFill>
                              <a:prstClr val="black"/>
                            </a:solidFill>
                            <a:latin typeface="Cambria Math" panose="02040503050406030204" pitchFamily="18" charset="0"/>
                            <a:cs typeface="+mn-cs"/>
                          </a:rPr>
                        </m:ctrlPr>
                      </m:fPr>
                      <m:num>
                        <m:r>
                          <a:rPr lang="fr-FR" sz="2000" b="0" i="1" u="none" smtClean="0">
                            <a:solidFill>
                              <a:prstClr val="black"/>
                            </a:solidFill>
                            <a:latin typeface="Cambria Math" panose="02040503050406030204" pitchFamily="18" charset="0"/>
                            <a:cs typeface="+mn-cs"/>
                          </a:rPr>
                          <m:t>1</m:t>
                        </m:r>
                      </m:num>
                      <m:den>
                        <m:sSub>
                          <m:sSubPr>
                            <m:ctrlPr>
                              <a:rPr lang="fr-FR" sz="2000" b="0" i="1" u="none" smtClean="0">
                                <a:solidFill>
                                  <a:prstClr val="black"/>
                                </a:solidFill>
                                <a:latin typeface="Cambria Math" panose="02040503050406030204" pitchFamily="18" charset="0"/>
                                <a:cs typeface="+mn-cs"/>
                              </a:rPr>
                            </m:ctrlPr>
                          </m:sSubPr>
                          <m:e>
                            <m:r>
                              <m:rPr>
                                <m:nor/>
                              </m:rPr>
                              <a:rPr lang="fr-FR" sz="2000" u="none" dirty="0">
                                <a:solidFill>
                                  <a:prstClr val="black"/>
                                </a:solidFill>
                                <a:latin typeface="Symbol" panose="05050102010706020507" pitchFamily="18" charset="2"/>
                              </a:rPr>
                              <m:t>x</m:t>
                            </m:r>
                          </m:e>
                          <m:sub>
                            <m:r>
                              <a:rPr lang="fr-FR" sz="2000" b="0" i="1" u="none" smtClean="0">
                                <a:solidFill>
                                  <a:prstClr val="black"/>
                                </a:solidFill>
                                <a:latin typeface="Cambria Math" panose="02040503050406030204" pitchFamily="18" charset="0"/>
                                <a:cs typeface="+mn-cs"/>
                              </a:rPr>
                              <m:t>0</m:t>
                            </m:r>
                          </m:sub>
                        </m:sSub>
                      </m:den>
                    </m:f>
                    <m:r>
                      <a:rPr lang="fr-FR" sz="2000" b="0" i="1" u="none" smtClean="0">
                        <a:solidFill>
                          <a:prstClr val="black"/>
                        </a:solidFill>
                        <a:latin typeface="Cambria Math" panose="02040503050406030204" pitchFamily="18" charset="0"/>
                        <a:cs typeface="+mn-cs"/>
                      </a:rPr>
                      <m:t>+</m:t>
                    </m:r>
                    <m:f>
                      <m:fPr>
                        <m:ctrlPr>
                          <a:rPr lang="fr-FR" sz="2000" b="0" i="1" u="none" smtClean="0">
                            <a:solidFill>
                              <a:prstClr val="black"/>
                            </a:solidFill>
                            <a:latin typeface="Cambria Math" panose="02040503050406030204" pitchFamily="18" charset="0"/>
                            <a:cs typeface="+mn-cs"/>
                          </a:rPr>
                        </m:ctrlPr>
                      </m:fPr>
                      <m:num>
                        <m:r>
                          <m:rPr>
                            <m:nor/>
                          </m:rPr>
                          <a:rPr lang="fr-FR" sz="2000" b="0" i="0" u="none" smtClean="0">
                            <a:solidFill>
                              <a:prstClr val="black"/>
                            </a:solidFill>
                            <a:latin typeface="Cambria Math" panose="02040503050406030204" pitchFamily="18" charset="0"/>
                            <a:cs typeface="+mn-cs"/>
                          </a:rPr>
                          <m:t>1</m:t>
                        </m:r>
                      </m:num>
                      <m:den>
                        <m:r>
                          <m:rPr>
                            <m:nor/>
                          </m:rPr>
                          <a:rPr lang="fr-FR" sz="2000" i="0" u="none">
                            <a:solidFill>
                              <a:prstClr val="black"/>
                            </a:solidFill>
                            <a:latin typeface="Cambria Math" panose="02040503050406030204" pitchFamily="18" charset="0"/>
                            <a:ea typeface="Cambria Math" panose="02040503050406030204" pitchFamily="18" charset="0"/>
                            <a:cs typeface="+mn-cs"/>
                          </a:rPr>
                          <m:t>ℓ</m:t>
                        </m:r>
                      </m:den>
                    </m:f>
                  </m:oMath>
                </a14:m>
                <a:endParaRPr lang="fr-FR" sz="2000" u="none" dirty="0" smtClean="0">
                  <a:solidFill>
                    <a:prstClr val="black"/>
                  </a:solidFill>
                  <a:latin typeface="Arial"/>
                  <a:cs typeface="+mn-cs"/>
                </a:endParaRPr>
              </a:p>
              <a:p>
                <a:pPr marL="360363" lvl="1" indent="-360363" fontAlgn="auto">
                  <a:lnSpc>
                    <a:spcPts val="2000"/>
                  </a:lnSpc>
                  <a:spcBef>
                    <a:spcPts val="600"/>
                  </a:spcBef>
                  <a:spcAft>
                    <a:spcPts val="0"/>
                  </a:spcAft>
                  <a:buSzPct val="90000"/>
                  <a:buBlip>
                    <a:blip r:embed="rId4"/>
                  </a:buBlip>
                </a:pPr>
                <a:r>
                  <a:rPr lang="fr-FR" sz="1600" u="none" dirty="0">
                    <a:solidFill>
                      <a:prstClr val="black"/>
                    </a:solidFill>
                    <a:latin typeface="Arial"/>
                    <a:cs typeface="+mn-cs"/>
                  </a:rPr>
                  <a:t> </a:t>
                </a:r>
                <a:r>
                  <a:rPr lang="fr-FR" sz="1600" u="none" dirty="0" smtClean="0">
                    <a:solidFill>
                      <a:prstClr val="black"/>
                    </a:solidFill>
                    <a:latin typeface="Arial"/>
                    <a:cs typeface="+mn-cs"/>
                  </a:rPr>
                  <a:t>if </a:t>
                </a:r>
                <a14:m>
                  <m:oMath xmlns:m="http://schemas.openxmlformats.org/officeDocument/2006/math">
                    <m:r>
                      <a:rPr lang="fr-FR" sz="2400" i="1" u="none">
                        <a:solidFill>
                          <a:prstClr val="black"/>
                        </a:solidFill>
                        <a:latin typeface="Cambria Math" panose="02040503050406030204" pitchFamily="18" charset="0"/>
                        <a:ea typeface="Cambria Math" panose="02040503050406030204" pitchFamily="18" charset="0"/>
                        <a:cs typeface="+mn-cs"/>
                      </a:rPr>
                      <m:t>ℓ</m:t>
                    </m:r>
                  </m:oMath>
                </a14:m>
                <a:r>
                  <a:rPr lang="fr-FR" sz="1800" u="none" dirty="0" smtClean="0">
                    <a:solidFill>
                      <a:prstClr val="black"/>
                    </a:solidFill>
                    <a:latin typeface="Arial"/>
                  </a:rPr>
                  <a:t>  </a:t>
                </a:r>
                <a14:m>
                  <m:oMath xmlns:m="http://schemas.openxmlformats.org/officeDocument/2006/math">
                    <m:r>
                      <a:rPr lang="fr-FR" sz="1800" i="1" u="none" dirty="0" smtClean="0">
                        <a:solidFill>
                          <a:prstClr val="black"/>
                        </a:solidFill>
                        <a:latin typeface="Cambria Math" panose="02040503050406030204" pitchFamily="18" charset="0"/>
                        <a:ea typeface="Cambria Math" panose="02040503050406030204" pitchFamily="18" charset="0"/>
                      </a:rPr>
                      <m:t>↘</m:t>
                    </m:r>
                    <m:r>
                      <a:rPr lang="fr-FR" sz="1800" b="0" i="0" u="none" dirty="0" smtClean="0">
                        <a:solidFill>
                          <a:prstClr val="black"/>
                        </a:solidFill>
                        <a:latin typeface="Cambria Math" panose="02040503050406030204" pitchFamily="18" charset="0"/>
                        <a:ea typeface="Cambria Math" panose="02040503050406030204" pitchFamily="18" charset="0"/>
                      </a:rPr>
                      <m:t> </m:t>
                    </m:r>
                  </m:oMath>
                </a14:m>
                <a:r>
                  <a:rPr lang="fr-FR" sz="1600" u="none" dirty="0" smtClean="0">
                    <a:solidFill>
                      <a:prstClr val="black"/>
                    </a:solidFill>
                    <a:latin typeface="Arial"/>
                  </a:rPr>
                  <a:t>then:</a:t>
                </a:r>
              </a:p>
              <a:p>
                <a:pPr marL="1009650" lvl="3" indent="-238125" fontAlgn="auto">
                  <a:spcBef>
                    <a:spcPts val="0"/>
                  </a:spcBef>
                  <a:spcAft>
                    <a:spcPts val="0"/>
                  </a:spcAft>
                  <a:buClr>
                    <a:srgbClr val="666666"/>
                  </a:buClr>
                  <a:buSzPct val="36000"/>
                  <a:buBlip>
                    <a:blip r:embed="rId5"/>
                  </a:buBlip>
                </a:pPr>
                <a:r>
                  <a:rPr lang="fr-FR" i="1" u="none" dirty="0" smtClean="0">
                    <a:solidFill>
                      <a:prstClr val="black"/>
                    </a:solidFill>
                    <a:latin typeface="Symbol" panose="05050102010706020507" pitchFamily="18" charset="2"/>
                  </a:rPr>
                  <a:t> </a:t>
                </a:r>
                <a:r>
                  <a:rPr lang="fr-FR" sz="2000" i="1" u="none" dirty="0" smtClean="0">
                    <a:solidFill>
                      <a:schemeClr val="tx1"/>
                    </a:solidFill>
                    <a:latin typeface="Symbol" panose="05050102010706020507" pitchFamily="18" charset="2"/>
                  </a:rPr>
                  <a:t>x  </a:t>
                </a:r>
                <a14:m>
                  <m:oMath xmlns:m="http://schemas.openxmlformats.org/officeDocument/2006/math">
                    <m:r>
                      <a:rPr lang="fr-FR" sz="2000" i="1" u="none" smtClean="0">
                        <a:solidFill>
                          <a:schemeClr val="tx1"/>
                        </a:solidFill>
                        <a:latin typeface="Cambria Math" panose="02040503050406030204" pitchFamily="18" charset="0"/>
                        <a:ea typeface="Cambria Math" panose="02040503050406030204" pitchFamily="18" charset="0"/>
                      </a:rPr>
                      <m:t>↘</m:t>
                    </m:r>
                  </m:oMath>
                </a14:m>
                <a:r>
                  <a:rPr lang="fr-FR" i="1" u="none" dirty="0" smtClean="0">
                    <a:solidFill>
                      <a:schemeClr val="tx1"/>
                    </a:solidFill>
                    <a:latin typeface="Arial"/>
                    <a:cs typeface="+mn-cs"/>
                  </a:rPr>
                  <a:t> </a:t>
                </a:r>
                <a:endParaRPr lang="fr-FR" i="1" u="none" dirty="0">
                  <a:solidFill>
                    <a:schemeClr val="tx1"/>
                  </a:solidFill>
                  <a:latin typeface="Arial"/>
                  <a:cs typeface="+mn-cs"/>
                </a:endParaRPr>
              </a:p>
              <a:p>
                <a:pPr marL="1009650" lvl="3" indent="-238125" fontAlgn="auto">
                  <a:spcBef>
                    <a:spcPts val="0"/>
                  </a:spcBef>
                  <a:spcAft>
                    <a:spcPts val="0"/>
                  </a:spcAft>
                  <a:buClr>
                    <a:srgbClr val="666666"/>
                  </a:buClr>
                  <a:buSzPct val="36000"/>
                  <a:buBlip>
                    <a:blip r:embed="rId5"/>
                  </a:buBlip>
                </a:pPr>
                <a:r>
                  <a:rPr lang="fr-FR" i="1" u="none" dirty="0" smtClean="0">
                    <a:solidFill>
                      <a:schemeClr val="tx1"/>
                    </a:solidFill>
                    <a:latin typeface="Symbol" pitchFamily="18" charset="2"/>
                  </a:rPr>
                  <a:t> </a:t>
                </a:r>
                <a:r>
                  <a:rPr lang="fr-FR" sz="2000" i="1" u="none" dirty="0">
                    <a:latin typeface="Symbol" pitchFamily="18" charset="2"/>
                  </a:rPr>
                  <a:t>l </a:t>
                </a:r>
                <a14:m>
                  <m:oMath xmlns:m="http://schemas.openxmlformats.org/officeDocument/2006/math">
                    <m:r>
                      <a:rPr lang="fr-FR" sz="2000" i="1" u="none">
                        <a:latin typeface="Cambria Math" panose="02040503050406030204" pitchFamily="18" charset="0"/>
                        <a:ea typeface="Cambria Math" panose="02040503050406030204" pitchFamily="18" charset="0"/>
                      </a:rPr>
                      <m:t>↗ </m:t>
                    </m:r>
                  </m:oMath>
                </a14:m>
                <a:endParaRPr lang="fr-FR" i="1" u="none" dirty="0" smtClean="0">
                  <a:latin typeface="Symbol" pitchFamily="18" charset="2"/>
                </a:endParaRPr>
              </a:p>
              <a:p>
                <a:pPr marL="1009650" lvl="3" indent="-238125" fontAlgn="auto">
                  <a:spcBef>
                    <a:spcPts val="0"/>
                  </a:spcBef>
                  <a:spcAft>
                    <a:spcPts val="0"/>
                  </a:spcAft>
                  <a:buClr>
                    <a:srgbClr val="666666"/>
                  </a:buClr>
                  <a:buSzPct val="36000"/>
                  <a:buBlip>
                    <a:blip r:embed="rId5"/>
                  </a:buBlip>
                </a:pPr>
                <a:r>
                  <a:rPr lang="fr-FR" i="1" u="none" dirty="0" smtClean="0">
                    <a:latin typeface="Symbol" pitchFamily="18" charset="2"/>
                  </a:rPr>
                  <a:t> </a:t>
                </a:r>
                <a:r>
                  <a:rPr lang="fr-FR" sz="2000" i="1" u="none" dirty="0">
                    <a:latin typeface="Symbol" pitchFamily="18" charset="2"/>
                  </a:rPr>
                  <a:t>k </a:t>
                </a:r>
                <a14:m>
                  <m:oMath xmlns:m="http://schemas.openxmlformats.org/officeDocument/2006/math">
                    <m:r>
                      <a:rPr lang="fr-FR" sz="2000" i="1" u="none">
                        <a:latin typeface="Cambria Math" panose="02040503050406030204" pitchFamily="18" charset="0"/>
                        <a:ea typeface="Cambria Math" panose="02040503050406030204" pitchFamily="18" charset="0"/>
                      </a:rPr>
                      <m:t>↗↗</m:t>
                    </m:r>
                  </m:oMath>
                </a14:m>
                <a:endParaRPr lang="fr-FR" sz="2000" i="1" u="none" dirty="0">
                  <a:latin typeface="Cambria Math" panose="02040503050406030204" pitchFamily="18" charset="0"/>
                  <a:ea typeface="Cambria Math" panose="02040503050406030204" pitchFamily="18" charset="0"/>
                </a:endParaRPr>
              </a:p>
              <a:p>
                <a:pPr marL="360363" lvl="1" indent="-360363" fontAlgn="auto">
                  <a:lnSpc>
                    <a:spcPts val="2000"/>
                  </a:lnSpc>
                  <a:spcBef>
                    <a:spcPts val="600"/>
                  </a:spcBef>
                  <a:spcAft>
                    <a:spcPts val="0"/>
                  </a:spcAft>
                  <a:buSzPct val="90000"/>
                  <a:buBlip>
                    <a:blip r:embed="rId4"/>
                  </a:buBlip>
                </a:pPr>
                <a:r>
                  <a:rPr lang="fr-FR" sz="1600" u="none" dirty="0" smtClean="0">
                    <a:solidFill>
                      <a:prstClr val="black"/>
                    </a:solidFill>
                    <a:latin typeface="Arial"/>
                  </a:rPr>
                  <a:t> </a:t>
                </a:r>
                <a:r>
                  <a:rPr lang="fr-FR" sz="1800" u="none" dirty="0" smtClean="0">
                    <a:solidFill>
                      <a:prstClr val="black"/>
                    </a:solidFill>
                    <a:latin typeface="Arial"/>
                  </a:rPr>
                  <a:t>and:</a:t>
                </a:r>
                <a:endParaRPr lang="fr-FR" sz="1600" u="none" dirty="0">
                  <a:solidFill>
                    <a:prstClr val="black"/>
                  </a:solidFill>
                  <a:latin typeface="Arial"/>
                  <a:cs typeface="+mn-cs"/>
                </a:endParaRPr>
              </a:p>
            </p:txBody>
          </p:sp>
        </mc:Choice>
        <mc:Fallback xmlns="">
          <p:sp>
            <p:nvSpPr>
              <p:cNvPr id="10" name="Rectangle 9"/>
              <p:cNvSpPr>
                <a:spLocks noRot="1" noChangeAspect="1" noMove="1" noResize="1" noEditPoints="1" noAdjustHandles="1" noChangeArrowheads="1" noChangeShapeType="1" noTextEdit="1"/>
              </p:cNvSpPr>
              <p:nvPr/>
            </p:nvSpPr>
            <p:spPr>
              <a:xfrm>
                <a:off x="593807" y="4149080"/>
                <a:ext cx="4816318" cy="1938992"/>
              </a:xfrm>
              <a:prstGeom prst="rect">
                <a:avLst/>
              </a:prstGeom>
              <a:blipFill rotWithShape="0">
                <a:blip r:embed="rId6"/>
                <a:stretch>
                  <a:fillRect t="-8491" b="-4088"/>
                </a:stretch>
              </a:blipFill>
            </p:spPr>
            <p:txBody>
              <a:bodyPr/>
              <a:lstStyle/>
              <a:p>
                <a:r>
                  <a:rPr lang="en-US">
                    <a:noFill/>
                  </a:rPr>
                  <a:t> </a:t>
                </a:r>
              </a:p>
            </p:txBody>
          </p:sp>
        </mc:Fallback>
      </mc:AlternateContent>
      <p:grpSp>
        <p:nvGrpSpPr>
          <p:cNvPr id="2" name="Group 39"/>
          <p:cNvGrpSpPr>
            <a:grpSpLocks/>
          </p:cNvGrpSpPr>
          <p:nvPr/>
        </p:nvGrpSpPr>
        <p:grpSpPr bwMode="auto">
          <a:xfrm>
            <a:off x="676148" y="1216719"/>
            <a:ext cx="2790825" cy="2500313"/>
            <a:chOff x="357" y="2666"/>
            <a:chExt cx="1758" cy="1575"/>
          </a:xfrm>
        </p:grpSpPr>
        <p:sp>
          <p:nvSpPr>
            <p:cNvPr id="70667" name="Oval 11"/>
            <p:cNvSpPr>
              <a:spLocks noChangeArrowheads="1"/>
            </p:cNvSpPr>
            <p:nvPr/>
          </p:nvSpPr>
          <p:spPr bwMode="auto">
            <a:xfrm>
              <a:off x="952" y="3096"/>
              <a:ext cx="1021" cy="1077"/>
            </a:xfrm>
            <a:prstGeom prst="ellipse">
              <a:avLst/>
            </a:prstGeom>
            <a:solidFill>
              <a:srgbClr val="FF0000">
                <a:alpha val="70000"/>
              </a:srgbClr>
            </a:solidFill>
            <a:ln w="12700" algn="ctr">
              <a:solidFill>
                <a:schemeClr val="tx1"/>
              </a:solidFill>
              <a:round/>
              <a:headEnd/>
              <a:tailEnd/>
            </a:ln>
            <a:effectLst/>
          </p:spPr>
          <p:txBody>
            <a:bodyPr wrap="none" anchor="ctr"/>
            <a:lstStyle/>
            <a:p>
              <a:endParaRPr lang="en-US" u="none"/>
            </a:p>
          </p:txBody>
        </p:sp>
        <p:sp>
          <p:nvSpPr>
            <p:cNvPr id="70663" name="Line 7"/>
            <p:cNvSpPr>
              <a:spLocks noChangeShapeType="1"/>
            </p:cNvSpPr>
            <p:nvPr/>
          </p:nvSpPr>
          <p:spPr bwMode="auto">
            <a:xfrm>
              <a:off x="1973" y="2812"/>
              <a:ext cx="0" cy="1389"/>
            </a:xfrm>
            <a:prstGeom prst="line">
              <a:avLst/>
            </a:prstGeom>
            <a:noFill/>
            <a:ln w="28575">
              <a:solidFill>
                <a:schemeClr val="tx1"/>
              </a:solidFill>
              <a:round/>
              <a:headEnd/>
              <a:tailEnd/>
            </a:ln>
            <a:effectLst/>
          </p:spPr>
          <p:txBody>
            <a:bodyPr wrap="none" anchor="ctr"/>
            <a:lstStyle/>
            <a:p>
              <a:endParaRPr lang="en-US" u="none"/>
            </a:p>
          </p:txBody>
        </p:sp>
        <p:sp>
          <p:nvSpPr>
            <p:cNvPr id="70664" name="Line 8"/>
            <p:cNvSpPr>
              <a:spLocks noChangeShapeType="1"/>
            </p:cNvSpPr>
            <p:nvPr/>
          </p:nvSpPr>
          <p:spPr bwMode="auto">
            <a:xfrm>
              <a:off x="1732" y="2852"/>
              <a:ext cx="0" cy="1389"/>
            </a:xfrm>
            <a:prstGeom prst="line">
              <a:avLst/>
            </a:prstGeom>
            <a:noFill/>
            <a:ln w="28575">
              <a:solidFill>
                <a:schemeClr val="tx1"/>
              </a:solidFill>
              <a:round/>
              <a:headEnd/>
              <a:tailEnd/>
            </a:ln>
            <a:effectLst/>
          </p:spPr>
          <p:txBody>
            <a:bodyPr wrap="none" anchor="ctr"/>
            <a:lstStyle/>
            <a:p>
              <a:endParaRPr lang="en-US" u="none"/>
            </a:p>
          </p:txBody>
        </p:sp>
        <p:sp>
          <p:nvSpPr>
            <p:cNvPr id="70666" name="Rectangle 10"/>
            <p:cNvSpPr>
              <a:spLocks noChangeArrowheads="1"/>
            </p:cNvSpPr>
            <p:nvPr/>
          </p:nvSpPr>
          <p:spPr bwMode="auto">
            <a:xfrm>
              <a:off x="1737" y="2852"/>
              <a:ext cx="237" cy="1389"/>
            </a:xfrm>
            <a:prstGeom prst="rect">
              <a:avLst/>
            </a:prstGeom>
            <a:solidFill>
              <a:srgbClr val="0070C0">
                <a:alpha val="70000"/>
              </a:srgbClr>
            </a:solidFill>
            <a:ln w="28575" algn="ctr">
              <a:noFill/>
              <a:miter lim="800000"/>
              <a:headEnd/>
              <a:tailEnd/>
            </a:ln>
            <a:effectLst/>
          </p:spPr>
          <p:txBody>
            <a:bodyPr wrap="none" anchor="ctr"/>
            <a:lstStyle/>
            <a:p>
              <a:endParaRPr lang="en-US" u="none"/>
            </a:p>
          </p:txBody>
        </p:sp>
        <p:sp>
          <p:nvSpPr>
            <p:cNvPr id="70665" name="Freeform 9" descr="Griglia larga"/>
            <p:cNvSpPr>
              <a:spLocks/>
            </p:cNvSpPr>
            <p:nvPr/>
          </p:nvSpPr>
          <p:spPr bwMode="auto">
            <a:xfrm>
              <a:off x="981" y="3096"/>
              <a:ext cx="987" cy="643"/>
            </a:xfrm>
            <a:custGeom>
              <a:avLst/>
              <a:gdLst>
                <a:gd name="connsiteX0" fmla="*/ 10000 w 10000"/>
                <a:gd name="connsiteY0" fmla="*/ 0 h 9735"/>
                <a:gd name="connsiteX1" fmla="*/ 8000 w 10000"/>
                <a:gd name="connsiteY1" fmla="*/ 7898 h 9735"/>
                <a:gd name="connsiteX2" fmla="*/ 0 w 10000"/>
                <a:gd name="connsiteY2" fmla="*/ 9735 h 9735"/>
                <a:gd name="connsiteX0" fmla="*/ 10000 w 10000"/>
                <a:gd name="connsiteY0" fmla="*/ 0 h 10000"/>
                <a:gd name="connsiteX1" fmla="*/ 8000 w 10000"/>
                <a:gd name="connsiteY1" fmla="*/ 8113 h 10000"/>
                <a:gd name="connsiteX2" fmla="*/ 0 w 10000"/>
                <a:gd name="connsiteY2" fmla="*/ 10000 h 10000"/>
                <a:gd name="connsiteX0" fmla="*/ 10000 w 10000"/>
                <a:gd name="connsiteY0" fmla="*/ 0 h 10000"/>
                <a:gd name="connsiteX1" fmla="*/ 7808 w 10000"/>
                <a:gd name="connsiteY1" fmla="*/ 7621 h 10000"/>
                <a:gd name="connsiteX2" fmla="*/ 0 w 10000"/>
                <a:gd name="connsiteY2" fmla="*/ 10000 h 10000"/>
                <a:gd name="connsiteX0" fmla="*/ 10000 w 10000"/>
                <a:gd name="connsiteY0" fmla="*/ 0 h 10000"/>
                <a:gd name="connsiteX1" fmla="*/ 7808 w 10000"/>
                <a:gd name="connsiteY1" fmla="*/ 7621 h 10000"/>
                <a:gd name="connsiteX2" fmla="*/ 0 w 10000"/>
                <a:gd name="connsiteY2" fmla="*/ 10000 h 10000"/>
                <a:gd name="connsiteX0" fmla="*/ 10000 w 10000"/>
                <a:gd name="connsiteY0" fmla="*/ 0 h 10000"/>
                <a:gd name="connsiteX1" fmla="*/ 7808 w 10000"/>
                <a:gd name="connsiteY1" fmla="*/ 7621 h 10000"/>
                <a:gd name="connsiteX2" fmla="*/ 0 w 10000"/>
                <a:gd name="connsiteY2" fmla="*/ 10000 h 10000"/>
                <a:gd name="connsiteX0" fmla="*/ 10000 w 10000"/>
                <a:gd name="connsiteY0" fmla="*/ 0 h 10000"/>
                <a:gd name="connsiteX1" fmla="*/ 7808 w 10000"/>
                <a:gd name="connsiteY1" fmla="*/ 7621 h 10000"/>
                <a:gd name="connsiteX2" fmla="*/ 0 w 10000"/>
                <a:gd name="connsiteY2" fmla="*/ 10000 h 10000"/>
                <a:gd name="connsiteX0" fmla="*/ 10000 w 10000"/>
                <a:gd name="connsiteY0" fmla="*/ 0 h 10000"/>
                <a:gd name="connsiteX1" fmla="*/ 7744 w 10000"/>
                <a:gd name="connsiteY1" fmla="*/ 6932 h 10000"/>
                <a:gd name="connsiteX2" fmla="*/ 0 w 10000"/>
                <a:gd name="connsiteY2" fmla="*/ 10000 h 10000"/>
                <a:gd name="connsiteX0" fmla="*/ 10000 w 10000"/>
                <a:gd name="connsiteY0" fmla="*/ 0 h 10000"/>
                <a:gd name="connsiteX1" fmla="*/ 7744 w 10000"/>
                <a:gd name="connsiteY1" fmla="*/ 6932 h 10000"/>
                <a:gd name="connsiteX2" fmla="*/ 0 w 10000"/>
                <a:gd name="connsiteY2" fmla="*/ 10000 h 10000"/>
                <a:gd name="connsiteX0" fmla="*/ 10000 w 10000"/>
                <a:gd name="connsiteY0" fmla="*/ 0 h 10000"/>
                <a:gd name="connsiteX1" fmla="*/ 7744 w 10000"/>
                <a:gd name="connsiteY1" fmla="*/ 6932 h 10000"/>
                <a:gd name="connsiteX2" fmla="*/ 0 w 10000"/>
                <a:gd name="connsiteY2" fmla="*/ 10000 h 10000"/>
              </a:gdLst>
              <a:ahLst/>
              <a:cxnLst>
                <a:cxn ang="0">
                  <a:pos x="connsiteX0" y="connsiteY0"/>
                </a:cxn>
                <a:cxn ang="0">
                  <a:pos x="connsiteX1" y="connsiteY1"/>
                </a:cxn>
                <a:cxn ang="0">
                  <a:pos x="connsiteX2" y="connsiteY2"/>
                </a:cxn>
              </a:cxnLst>
              <a:rect l="l" t="t" r="r" b="b"/>
              <a:pathLst>
                <a:path w="10000" h="10000">
                  <a:moveTo>
                    <a:pt x="10000" y="0"/>
                  </a:moveTo>
                  <a:cubicBezTo>
                    <a:pt x="9667" y="1439"/>
                    <a:pt x="9321" y="5316"/>
                    <a:pt x="7744" y="6932"/>
                  </a:cubicBezTo>
                  <a:cubicBezTo>
                    <a:pt x="6098" y="8619"/>
                    <a:pt x="3912" y="10006"/>
                    <a:pt x="0" y="10000"/>
                  </a:cubicBezTo>
                </a:path>
              </a:pathLst>
            </a:custGeom>
            <a:noFill/>
            <a:ln w="28575" cap="flat" cmpd="sng">
              <a:solidFill>
                <a:schemeClr val="tx1"/>
              </a:solidFill>
              <a:prstDash val="solid"/>
              <a:round/>
              <a:headEnd/>
              <a:tailEnd/>
            </a:ln>
            <a:effectLst/>
          </p:spPr>
          <p:txBody>
            <a:bodyPr wrap="none" anchor="ctr"/>
            <a:lstStyle/>
            <a:p>
              <a:endParaRPr lang="en-US" u="none"/>
            </a:p>
          </p:txBody>
        </p:sp>
        <p:sp>
          <p:nvSpPr>
            <p:cNvPr id="70668" name="Oval 12"/>
            <p:cNvSpPr>
              <a:spLocks noChangeArrowheads="1"/>
            </p:cNvSpPr>
            <p:nvPr/>
          </p:nvSpPr>
          <p:spPr bwMode="auto">
            <a:xfrm>
              <a:off x="952" y="3096"/>
              <a:ext cx="1021" cy="1077"/>
            </a:xfrm>
            <a:prstGeom prst="ellipse">
              <a:avLst/>
            </a:prstGeom>
            <a:noFill/>
            <a:ln w="12700" cap="rnd" algn="ctr">
              <a:solidFill>
                <a:schemeClr val="tx1"/>
              </a:solidFill>
              <a:prstDash val="sysDot"/>
              <a:round/>
              <a:headEnd/>
              <a:tailEnd/>
            </a:ln>
            <a:effectLst/>
          </p:spPr>
          <p:txBody>
            <a:bodyPr wrap="none" anchor="ctr"/>
            <a:lstStyle/>
            <a:p>
              <a:endParaRPr lang="en-US" u="none"/>
            </a:p>
          </p:txBody>
        </p:sp>
        <p:sp>
          <p:nvSpPr>
            <p:cNvPr id="70669" name="Line 13"/>
            <p:cNvSpPr>
              <a:spLocks noChangeShapeType="1"/>
            </p:cNvSpPr>
            <p:nvPr/>
          </p:nvSpPr>
          <p:spPr bwMode="auto">
            <a:xfrm>
              <a:off x="782" y="3748"/>
              <a:ext cx="1191" cy="8"/>
            </a:xfrm>
            <a:prstGeom prst="line">
              <a:avLst/>
            </a:prstGeom>
            <a:noFill/>
            <a:ln w="28575">
              <a:solidFill>
                <a:schemeClr val="tx1"/>
              </a:solidFill>
              <a:round/>
              <a:headEnd/>
              <a:tailEnd/>
            </a:ln>
            <a:effectLst/>
          </p:spPr>
          <p:txBody>
            <a:bodyPr wrap="none" anchor="ctr"/>
            <a:lstStyle/>
            <a:p>
              <a:endParaRPr lang="en-US" u="none"/>
            </a:p>
          </p:txBody>
        </p:sp>
        <p:sp>
          <p:nvSpPr>
            <p:cNvPr id="70670" name="Line 14"/>
            <p:cNvSpPr>
              <a:spLocks noChangeShapeType="1"/>
            </p:cNvSpPr>
            <p:nvPr/>
          </p:nvSpPr>
          <p:spPr bwMode="auto">
            <a:xfrm flipH="1">
              <a:off x="470" y="3096"/>
              <a:ext cx="1049" cy="0"/>
            </a:xfrm>
            <a:prstGeom prst="line">
              <a:avLst/>
            </a:prstGeom>
            <a:noFill/>
            <a:ln w="12700">
              <a:solidFill>
                <a:schemeClr val="tx1"/>
              </a:solidFill>
              <a:prstDash val="dash"/>
              <a:round/>
              <a:headEnd/>
              <a:tailEnd/>
            </a:ln>
            <a:effectLst/>
          </p:spPr>
          <p:txBody>
            <a:bodyPr wrap="none" anchor="ctr"/>
            <a:lstStyle/>
            <a:p>
              <a:endParaRPr lang="en-US" u="none"/>
            </a:p>
          </p:txBody>
        </p:sp>
        <p:sp>
          <p:nvSpPr>
            <p:cNvPr id="70671" name="Line 15"/>
            <p:cNvSpPr>
              <a:spLocks noChangeShapeType="1"/>
            </p:cNvSpPr>
            <p:nvPr/>
          </p:nvSpPr>
          <p:spPr bwMode="auto">
            <a:xfrm flipH="1">
              <a:off x="442" y="4173"/>
              <a:ext cx="1049" cy="0"/>
            </a:xfrm>
            <a:prstGeom prst="line">
              <a:avLst/>
            </a:prstGeom>
            <a:noFill/>
            <a:ln w="12700">
              <a:solidFill>
                <a:schemeClr val="tx1"/>
              </a:solidFill>
              <a:prstDash val="dash"/>
              <a:round/>
              <a:headEnd/>
              <a:tailEnd/>
            </a:ln>
            <a:effectLst/>
          </p:spPr>
          <p:txBody>
            <a:bodyPr wrap="none" anchor="ctr"/>
            <a:lstStyle/>
            <a:p>
              <a:endParaRPr lang="en-US" u="none"/>
            </a:p>
          </p:txBody>
        </p:sp>
        <p:sp>
          <p:nvSpPr>
            <p:cNvPr id="70672" name="Line 16"/>
            <p:cNvSpPr>
              <a:spLocks noChangeShapeType="1"/>
            </p:cNvSpPr>
            <p:nvPr/>
          </p:nvSpPr>
          <p:spPr bwMode="auto">
            <a:xfrm>
              <a:off x="555" y="3096"/>
              <a:ext cx="0" cy="1077"/>
            </a:xfrm>
            <a:prstGeom prst="line">
              <a:avLst/>
            </a:prstGeom>
            <a:noFill/>
            <a:ln w="9525">
              <a:solidFill>
                <a:schemeClr val="tx1"/>
              </a:solidFill>
              <a:round/>
              <a:headEnd type="triangle" w="med" len="med"/>
              <a:tailEnd type="triangle" w="med" len="med"/>
            </a:ln>
            <a:effectLst/>
          </p:spPr>
          <p:txBody>
            <a:bodyPr wrap="none" anchor="ctr"/>
            <a:lstStyle/>
            <a:p>
              <a:endParaRPr lang="en-US" u="none"/>
            </a:p>
          </p:txBody>
        </p:sp>
        <p:sp>
          <p:nvSpPr>
            <p:cNvPr id="70673" name="Text Box 17"/>
            <p:cNvSpPr txBox="1">
              <a:spLocks noChangeArrowheads="1"/>
            </p:cNvSpPr>
            <p:nvPr/>
          </p:nvSpPr>
          <p:spPr bwMode="auto">
            <a:xfrm>
              <a:off x="357" y="3322"/>
              <a:ext cx="397" cy="252"/>
            </a:xfrm>
            <a:prstGeom prst="rect">
              <a:avLst/>
            </a:prstGeom>
            <a:solidFill>
              <a:schemeClr val="bg1"/>
            </a:solidFill>
            <a:ln w="28575" algn="ctr">
              <a:noFill/>
              <a:miter lim="800000"/>
              <a:headEnd/>
              <a:tailEnd/>
            </a:ln>
            <a:effectLst/>
          </p:spPr>
          <p:txBody>
            <a:bodyPr>
              <a:spAutoFit/>
            </a:bodyPr>
            <a:lstStyle/>
            <a:p>
              <a:pPr>
                <a:spcBef>
                  <a:spcPct val="50000"/>
                </a:spcBef>
              </a:pPr>
              <a:r>
                <a:rPr lang="en-US" sz="2000" u="none" dirty="0">
                  <a:solidFill>
                    <a:srgbClr val="FF0000"/>
                  </a:solidFill>
                  <a:latin typeface="Symbol" pitchFamily="18" charset="2"/>
                </a:rPr>
                <a:t>x</a:t>
              </a:r>
              <a:r>
                <a:rPr lang="en-US" sz="2000" u="none" baseline="-25000" dirty="0">
                  <a:solidFill>
                    <a:srgbClr val="FF0000"/>
                  </a:solidFill>
                </a:rPr>
                <a:t>o</a:t>
              </a:r>
            </a:p>
          </p:txBody>
        </p:sp>
        <p:sp>
          <p:nvSpPr>
            <p:cNvPr id="70674" name="Text Box 18" descr="Griglia larga"/>
            <p:cNvSpPr txBox="1">
              <a:spLocks noChangeArrowheads="1"/>
            </p:cNvSpPr>
            <p:nvPr/>
          </p:nvSpPr>
          <p:spPr bwMode="auto">
            <a:xfrm>
              <a:off x="1760" y="2666"/>
              <a:ext cx="198" cy="240"/>
            </a:xfrm>
            <a:prstGeom prst="rect">
              <a:avLst/>
            </a:prstGeom>
            <a:solidFill>
              <a:schemeClr val="bg1"/>
            </a:solidFill>
            <a:ln w="3175" algn="ctr">
              <a:solidFill>
                <a:srgbClr val="7030A0"/>
              </a:solidFill>
              <a:miter lim="800000"/>
              <a:headEnd/>
              <a:tailEnd/>
            </a:ln>
            <a:effectLst/>
          </p:spPr>
          <p:txBody>
            <a:bodyPr wrap="square" lIns="36000" tIns="36000" rIns="36000" bIns="36000">
              <a:spAutoFit/>
            </a:bodyPr>
            <a:lstStyle>
              <a:defPPr>
                <a:defRPr lang="fr-FR"/>
              </a:defPPr>
              <a:lvl1pPr>
                <a:spcBef>
                  <a:spcPct val="50000"/>
                </a:spcBef>
                <a:defRPr sz="2000" u="none">
                  <a:solidFill>
                    <a:srgbClr val="7030A0"/>
                  </a:solidFill>
                  <a:latin typeface="Symbol" pitchFamily="18" charset="2"/>
                </a:defRPr>
              </a:lvl1pPr>
            </a:lstStyle>
            <a:p>
              <a:r>
                <a:rPr lang="en-US" dirty="0" smtClean="0"/>
                <a:t>l</a:t>
              </a:r>
              <a:r>
                <a:rPr lang="en-US" baseline="-25000" dirty="0" smtClean="0"/>
                <a:t>0</a:t>
              </a:r>
              <a:endParaRPr lang="en-US" baseline="-25000" dirty="0"/>
            </a:p>
          </p:txBody>
        </p:sp>
        <p:sp>
          <p:nvSpPr>
            <p:cNvPr id="70675" name="Line 19"/>
            <p:cNvSpPr>
              <a:spLocks noChangeShapeType="1"/>
            </p:cNvSpPr>
            <p:nvPr/>
          </p:nvSpPr>
          <p:spPr bwMode="auto">
            <a:xfrm>
              <a:off x="1585" y="2869"/>
              <a:ext cx="141" cy="0"/>
            </a:xfrm>
            <a:prstGeom prst="line">
              <a:avLst/>
            </a:prstGeom>
            <a:noFill/>
            <a:ln w="12700">
              <a:solidFill>
                <a:schemeClr val="tx1"/>
              </a:solidFill>
              <a:round/>
              <a:headEnd/>
              <a:tailEnd type="triangle" w="med" len="med"/>
            </a:ln>
            <a:effectLst/>
          </p:spPr>
          <p:txBody>
            <a:bodyPr wrap="none" anchor="ctr"/>
            <a:lstStyle/>
            <a:p>
              <a:endParaRPr lang="en-US" u="none"/>
            </a:p>
          </p:txBody>
        </p:sp>
        <p:sp>
          <p:nvSpPr>
            <p:cNvPr id="70676" name="Line 20"/>
            <p:cNvSpPr>
              <a:spLocks noChangeShapeType="1"/>
            </p:cNvSpPr>
            <p:nvPr/>
          </p:nvSpPr>
          <p:spPr bwMode="auto">
            <a:xfrm>
              <a:off x="1973" y="2869"/>
              <a:ext cx="142" cy="0"/>
            </a:xfrm>
            <a:prstGeom prst="line">
              <a:avLst/>
            </a:prstGeom>
            <a:noFill/>
            <a:ln w="12700">
              <a:solidFill>
                <a:schemeClr val="tx1"/>
              </a:solidFill>
              <a:round/>
              <a:headEnd type="triangle" w="med" len="med"/>
              <a:tailEnd/>
            </a:ln>
            <a:effectLst/>
          </p:spPr>
          <p:txBody>
            <a:bodyPr wrap="none" anchor="ctr"/>
            <a:lstStyle/>
            <a:p>
              <a:endParaRPr lang="en-US" u="none"/>
            </a:p>
          </p:txBody>
        </p:sp>
      </p:grpSp>
      <p:grpSp>
        <p:nvGrpSpPr>
          <p:cNvPr id="3" name="Group 38"/>
          <p:cNvGrpSpPr>
            <a:grpSpLocks/>
          </p:cNvGrpSpPr>
          <p:nvPr/>
        </p:nvGrpSpPr>
        <p:grpSpPr bwMode="auto">
          <a:xfrm>
            <a:off x="5356098" y="1448374"/>
            <a:ext cx="2565400" cy="2205038"/>
            <a:chOff x="3305" y="2784"/>
            <a:chExt cx="1616" cy="1389"/>
          </a:xfrm>
        </p:grpSpPr>
        <p:sp>
          <p:nvSpPr>
            <p:cNvPr id="70678" name="Line 22"/>
            <p:cNvSpPr>
              <a:spLocks noChangeShapeType="1"/>
            </p:cNvSpPr>
            <p:nvPr/>
          </p:nvSpPr>
          <p:spPr bwMode="auto">
            <a:xfrm>
              <a:off x="4921" y="2784"/>
              <a:ext cx="0" cy="1389"/>
            </a:xfrm>
            <a:prstGeom prst="line">
              <a:avLst/>
            </a:prstGeom>
            <a:noFill/>
            <a:ln w="28575">
              <a:solidFill>
                <a:schemeClr val="tx1"/>
              </a:solidFill>
              <a:round/>
              <a:headEnd/>
              <a:tailEnd/>
            </a:ln>
            <a:effectLst/>
          </p:spPr>
          <p:txBody>
            <a:bodyPr wrap="none" anchor="ctr"/>
            <a:lstStyle/>
            <a:p>
              <a:endParaRPr lang="en-US" u="none"/>
            </a:p>
          </p:txBody>
        </p:sp>
        <p:sp>
          <p:nvSpPr>
            <p:cNvPr id="70679" name="Line 23"/>
            <p:cNvSpPr>
              <a:spLocks noChangeShapeType="1"/>
            </p:cNvSpPr>
            <p:nvPr/>
          </p:nvSpPr>
          <p:spPr bwMode="auto">
            <a:xfrm>
              <a:off x="3730" y="2784"/>
              <a:ext cx="0" cy="1389"/>
            </a:xfrm>
            <a:prstGeom prst="line">
              <a:avLst/>
            </a:prstGeom>
            <a:noFill/>
            <a:ln w="28575">
              <a:solidFill>
                <a:schemeClr val="tx1"/>
              </a:solidFill>
              <a:round/>
              <a:headEnd/>
              <a:tailEnd/>
            </a:ln>
            <a:effectLst/>
          </p:spPr>
          <p:txBody>
            <a:bodyPr wrap="none" anchor="ctr"/>
            <a:lstStyle/>
            <a:p>
              <a:endParaRPr lang="en-US" u="none"/>
            </a:p>
          </p:txBody>
        </p:sp>
        <p:sp>
          <p:nvSpPr>
            <p:cNvPr id="70680" name="Rectangle 24"/>
            <p:cNvSpPr>
              <a:spLocks noChangeArrowheads="1"/>
            </p:cNvSpPr>
            <p:nvPr/>
          </p:nvSpPr>
          <p:spPr bwMode="auto">
            <a:xfrm>
              <a:off x="3741" y="2784"/>
              <a:ext cx="1179" cy="1389"/>
            </a:xfrm>
            <a:prstGeom prst="rect">
              <a:avLst/>
            </a:prstGeom>
            <a:solidFill>
              <a:srgbClr val="0070C0">
                <a:alpha val="70000"/>
              </a:srgbClr>
            </a:solidFill>
            <a:ln w="28575" algn="ctr">
              <a:noFill/>
              <a:miter lim="800000"/>
              <a:headEnd/>
              <a:tailEnd/>
            </a:ln>
            <a:effectLst/>
          </p:spPr>
          <p:txBody>
            <a:bodyPr wrap="none" anchor="ctr"/>
            <a:lstStyle/>
            <a:p>
              <a:endParaRPr lang="en-US" u="none"/>
            </a:p>
          </p:txBody>
        </p:sp>
        <p:sp>
          <p:nvSpPr>
            <p:cNvPr id="70683" name="Line 27"/>
            <p:cNvSpPr>
              <a:spLocks noChangeShapeType="1"/>
            </p:cNvSpPr>
            <p:nvPr/>
          </p:nvSpPr>
          <p:spPr bwMode="auto">
            <a:xfrm>
              <a:off x="3730" y="3720"/>
              <a:ext cx="1191" cy="8"/>
            </a:xfrm>
            <a:prstGeom prst="line">
              <a:avLst/>
            </a:prstGeom>
            <a:noFill/>
            <a:ln w="28575">
              <a:solidFill>
                <a:schemeClr val="tx1"/>
              </a:solidFill>
              <a:round/>
              <a:headEnd/>
              <a:tailEnd/>
            </a:ln>
            <a:effectLst/>
          </p:spPr>
          <p:txBody>
            <a:bodyPr wrap="none" anchor="ctr"/>
            <a:lstStyle/>
            <a:p>
              <a:endParaRPr lang="en-US" u="none"/>
            </a:p>
          </p:txBody>
        </p:sp>
        <p:sp>
          <p:nvSpPr>
            <p:cNvPr id="70684" name="Line 28"/>
            <p:cNvSpPr>
              <a:spLocks noChangeShapeType="1"/>
            </p:cNvSpPr>
            <p:nvPr/>
          </p:nvSpPr>
          <p:spPr bwMode="auto">
            <a:xfrm flipH="1">
              <a:off x="3419" y="3294"/>
              <a:ext cx="850" cy="0"/>
            </a:xfrm>
            <a:prstGeom prst="line">
              <a:avLst/>
            </a:prstGeom>
            <a:noFill/>
            <a:ln w="12700">
              <a:solidFill>
                <a:schemeClr val="tx1"/>
              </a:solidFill>
              <a:prstDash val="dash"/>
              <a:round/>
              <a:headEnd/>
              <a:tailEnd/>
            </a:ln>
            <a:effectLst/>
          </p:spPr>
          <p:txBody>
            <a:bodyPr wrap="none" anchor="ctr"/>
            <a:lstStyle/>
            <a:p>
              <a:endParaRPr lang="en-US" u="none"/>
            </a:p>
          </p:txBody>
        </p:sp>
        <p:sp>
          <p:nvSpPr>
            <p:cNvPr id="70685" name="Line 29"/>
            <p:cNvSpPr>
              <a:spLocks noChangeShapeType="1"/>
            </p:cNvSpPr>
            <p:nvPr/>
          </p:nvSpPr>
          <p:spPr bwMode="auto">
            <a:xfrm flipH="1">
              <a:off x="3419" y="3606"/>
              <a:ext cx="850" cy="0"/>
            </a:xfrm>
            <a:prstGeom prst="line">
              <a:avLst/>
            </a:prstGeom>
            <a:noFill/>
            <a:ln w="12700">
              <a:solidFill>
                <a:schemeClr val="tx1"/>
              </a:solidFill>
              <a:prstDash val="dash"/>
              <a:round/>
              <a:headEnd/>
              <a:tailEnd/>
            </a:ln>
            <a:effectLst/>
          </p:spPr>
          <p:txBody>
            <a:bodyPr wrap="none" anchor="ctr"/>
            <a:lstStyle/>
            <a:p>
              <a:endParaRPr lang="en-US" u="none"/>
            </a:p>
          </p:txBody>
        </p:sp>
        <p:sp>
          <p:nvSpPr>
            <p:cNvPr id="70686" name="Line 30"/>
            <p:cNvSpPr>
              <a:spLocks noChangeShapeType="1"/>
            </p:cNvSpPr>
            <p:nvPr/>
          </p:nvSpPr>
          <p:spPr bwMode="auto">
            <a:xfrm>
              <a:off x="3475" y="3124"/>
              <a:ext cx="0" cy="170"/>
            </a:xfrm>
            <a:prstGeom prst="line">
              <a:avLst/>
            </a:prstGeom>
            <a:noFill/>
            <a:ln w="9525">
              <a:solidFill>
                <a:schemeClr val="tx1"/>
              </a:solidFill>
              <a:round/>
              <a:headEnd/>
              <a:tailEnd type="triangle" w="med" len="med"/>
            </a:ln>
            <a:effectLst/>
          </p:spPr>
          <p:txBody>
            <a:bodyPr wrap="none" anchor="ctr"/>
            <a:lstStyle/>
            <a:p>
              <a:endParaRPr lang="en-US" u="none"/>
            </a:p>
          </p:txBody>
        </p:sp>
        <p:sp>
          <p:nvSpPr>
            <p:cNvPr id="70687" name="Text Box 31"/>
            <p:cNvSpPr txBox="1">
              <a:spLocks noChangeArrowheads="1"/>
            </p:cNvSpPr>
            <p:nvPr/>
          </p:nvSpPr>
          <p:spPr bwMode="auto">
            <a:xfrm>
              <a:off x="3305" y="3294"/>
              <a:ext cx="397" cy="252"/>
            </a:xfrm>
            <a:prstGeom prst="rect">
              <a:avLst/>
            </a:prstGeom>
            <a:solidFill>
              <a:schemeClr val="bg1"/>
            </a:solidFill>
            <a:ln w="28575" algn="ctr">
              <a:noFill/>
              <a:miter lim="800000"/>
              <a:headEnd/>
              <a:tailEnd/>
            </a:ln>
            <a:effectLst/>
          </p:spPr>
          <p:txBody>
            <a:bodyPr>
              <a:spAutoFit/>
            </a:bodyPr>
            <a:lstStyle/>
            <a:p>
              <a:pPr>
                <a:spcBef>
                  <a:spcPct val="50000"/>
                </a:spcBef>
              </a:pPr>
              <a:r>
                <a:rPr lang="en-US" sz="2000" u="none" dirty="0">
                  <a:solidFill>
                    <a:srgbClr val="FF0000"/>
                  </a:solidFill>
                  <a:latin typeface="Symbol" pitchFamily="18" charset="2"/>
                </a:rPr>
                <a:t>x</a:t>
              </a:r>
              <a:r>
                <a:rPr lang="en-US" sz="2000" u="none" baseline="-25000" dirty="0">
                  <a:solidFill>
                    <a:srgbClr val="FF0000"/>
                  </a:solidFill>
                </a:rPr>
                <a:t>o</a:t>
              </a:r>
            </a:p>
          </p:txBody>
        </p:sp>
        <p:sp>
          <p:nvSpPr>
            <p:cNvPr id="70689" name="Line 33"/>
            <p:cNvSpPr>
              <a:spLocks noChangeShapeType="1"/>
            </p:cNvSpPr>
            <p:nvPr/>
          </p:nvSpPr>
          <p:spPr bwMode="auto">
            <a:xfrm>
              <a:off x="4468" y="2869"/>
              <a:ext cx="452" cy="0"/>
            </a:xfrm>
            <a:prstGeom prst="line">
              <a:avLst/>
            </a:prstGeom>
            <a:noFill/>
            <a:ln w="12700">
              <a:solidFill>
                <a:schemeClr val="tx1"/>
              </a:solidFill>
              <a:round/>
              <a:headEnd/>
              <a:tailEnd type="triangle" w="med" len="med"/>
            </a:ln>
            <a:effectLst/>
          </p:spPr>
          <p:txBody>
            <a:bodyPr wrap="none" anchor="ctr"/>
            <a:lstStyle/>
            <a:p>
              <a:endParaRPr lang="en-US" u="none"/>
            </a:p>
          </p:txBody>
        </p:sp>
        <p:sp>
          <p:nvSpPr>
            <p:cNvPr id="70690" name="Line 34"/>
            <p:cNvSpPr>
              <a:spLocks noChangeShapeType="1"/>
            </p:cNvSpPr>
            <p:nvPr/>
          </p:nvSpPr>
          <p:spPr bwMode="auto">
            <a:xfrm>
              <a:off x="3730" y="2869"/>
              <a:ext cx="454" cy="0"/>
            </a:xfrm>
            <a:prstGeom prst="line">
              <a:avLst/>
            </a:prstGeom>
            <a:noFill/>
            <a:ln w="12700">
              <a:solidFill>
                <a:schemeClr val="tx1"/>
              </a:solidFill>
              <a:round/>
              <a:headEnd type="triangle" w="med" len="med"/>
              <a:tailEnd/>
            </a:ln>
            <a:effectLst/>
          </p:spPr>
          <p:txBody>
            <a:bodyPr wrap="none" anchor="ctr"/>
            <a:lstStyle/>
            <a:p>
              <a:endParaRPr lang="en-US" u="none"/>
            </a:p>
          </p:txBody>
        </p:sp>
        <p:sp>
          <p:nvSpPr>
            <p:cNvPr id="70677" name="Oval 21"/>
            <p:cNvSpPr>
              <a:spLocks noChangeArrowheads="1"/>
            </p:cNvSpPr>
            <p:nvPr/>
          </p:nvSpPr>
          <p:spPr bwMode="auto">
            <a:xfrm>
              <a:off x="4127" y="3294"/>
              <a:ext cx="283" cy="312"/>
            </a:xfrm>
            <a:prstGeom prst="ellipse">
              <a:avLst/>
            </a:prstGeom>
            <a:solidFill>
              <a:srgbClr val="FF0000">
                <a:alpha val="70000"/>
              </a:srgbClr>
            </a:solidFill>
            <a:ln w="12700" algn="ctr">
              <a:solidFill>
                <a:schemeClr val="tx1"/>
              </a:solidFill>
              <a:round/>
              <a:headEnd/>
              <a:tailEnd/>
            </a:ln>
            <a:effectLst/>
          </p:spPr>
          <p:txBody>
            <a:bodyPr wrap="none" anchor="ctr"/>
            <a:lstStyle/>
            <a:p>
              <a:endParaRPr lang="en-US" u="none"/>
            </a:p>
          </p:txBody>
        </p:sp>
        <p:sp>
          <p:nvSpPr>
            <p:cNvPr id="70692" name="Arc 36" descr="Griglia larga"/>
            <p:cNvSpPr>
              <a:spLocks/>
            </p:cNvSpPr>
            <p:nvPr/>
          </p:nvSpPr>
          <p:spPr bwMode="auto">
            <a:xfrm rot="10800000" flipH="1">
              <a:off x="3730" y="3067"/>
              <a:ext cx="1191" cy="48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a:tailEnd/>
            </a:ln>
            <a:effectLst/>
          </p:spPr>
          <p:txBody>
            <a:bodyPr wrap="none" anchor="ctr"/>
            <a:lstStyle/>
            <a:p>
              <a:endParaRPr lang="en-US" u="none"/>
            </a:p>
          </p:txBody>
        </p:sp>
        <p:sp>
          <p:nvSpPr>
            <p:cNvPr id="70693" name="Line 37"/>
            <p:cNvSpPr>
              <a:spLocks noChangeShapeType="1"/>
            </p:cNvSpPr>
            <p:nvPr/>
          </p:nvSpPr>
          <p:spPr bwMode="auto">
            <a:xfrm flipH="1" flipV="1">
              <a:off x="3474" y="3606"/>
              <a:ext cx="1" cy="142"/>
            </a:xfrm>
            <a:prstGeom prst="line">
              <a:avLst/>
            </a:prstGeom>
            <a:noFill/>
            <a:ln w="9525">
              <a:solidFill>
                <a:schemeClr val="tx1"/>
              </a:solidFill>
              <a:round/>
              <a:headEnd/>
              <a:tailEnd type="triangle" w="med" len="med"/>
            </a:ln>
            <a:effectLst/>
          </p:spPr>
          <p:txBody>
            <a:bodyPr wrap="none" anchor="ctr"/>
            <a:lstStyle/>
            <a:p>
              <a:endParaRPr lang="en-US" u="none"/>
            </a:p>
          </p:txBody>
        </p:sp>
      </p:grpSp>
      <p:sp>
        <p:nvSpPr>
          <p:cNvPr id="70696" name="Text Box 40" descr="Griglia larga"/>
          <p:cNvSpPr txBox="1">
            <a:spLocks noChangeArrowheads="1"/>
          </p:cNvSpPr>
          <p:nvPr/>
        </p:nvSpPr>
        <p:spPr bwMode="auto">
          <a:xfrm>
            <a:off x="4428998" y="1186916"/>
            <a:ext cx="1574800" cy="661720"/>
          </a:xfrm>
          <a:prstGeom prst="rect">
            <a:avLst/>
          </a:prstGeom>
          <a:noFill/>
          <a:ln w="28575" algn="ctr">
            <a:noFill/>
            <a:miter lim="800000"/>
            <a:headEnd/>
            <a:tailEnd/>
          </a:ln>
          <a:effectLst/>
        </p:spPr>
        <p:txBody>
          <a:bodyPr>
            <a:spAutoFit/>
          </a:bodyPr>
          <a:lstStyle/>
          <a:p>
            <a:pPr>
              <a:spcBef>
                <a:spcPts val="600"/>
              </a:spcBef>
            </a:pPr>
            <a:r>
              <a:rPr lang="en-US" sz="1600" u="none" dirty="0" smtClean="0">
                <a:solidFill>
                  <a:schemeClr val="bg1">
                    <a:lumMod val="50000"/>
                  </a:schemeClr>
                </a:solidFill>
              </a:rPr>
              <a:t>Type II</a:t>
            </a:r>
          </a:p>
          <a:p>
            <a:pPr>
              <a:spcBef>
                <a:spcPts val="600"/>
              </a:spcBef>
            </a:pPr>
            <a:r>
              <a:rPr lang="en-US" sz="1600" u="none" dirty="0" smtClean="0">
                <a:solidFill>
                  <a:schemeClr val="bg1">
                    <a:lumMod val="50000"/>
                  </a:schemeClr>
                </a:solidFill>
              </a:rPr>
              <a:t>London </a:t>
            </a:r>
            <a:r>
              <a:rPr lang="fr-FR" sz="1600" u="none" dirty="0" smtClean="0">
                <a:solidFill>
                  <a:schemeClr val="tx1">
                    <a:lumMod val="50000"/>
                    <a:lumOff val="50000"/>
                  </a:schemeClr>
                </a:solidFill>
                <a:latin typeface="Symbol" pitchFamily="18" charset="2"/>
              </a:rPr>
              <a:t>x</a:t>
            </a:r>
            <a:r>
              <a:rPr lang="fr-FR" sz="1600" u="none" baseline="-25000" dirty="0" smtClean="0">
                <a:solidFill>
                  <a:schemeClr val="tx1">
                    <a:lumMod val="50000"/>
                    <a:lumOff val="50000"/>
                  </a:schemeClr>
                </a:solidFill>
              </a:rPr>
              <a:t>0 </a:t>
            </a:r>
            <a:r>
              <a:rPr lang="fr-FR" sz="1600" u="none" dirty="0" smtClean="0">
                <a:solidFill>
                  <a:schemeClr val="tx1">
                    <a:lumMod val="50000"/>
                    <a:lumOff val="50000"/>
                  </a:schemeClr>
                </a:solidFill>
              </a:rPr>
              <a:t>&lt; </a:t>
            </a:r>
            <a:r>
              <a:rPr lang="fr-FR" sz="1600" u="none" dirty="0" smtClean="0">
                <a:solidFill>
                  <a:schemeClr val="tx1">
                    <a:lumMod val="50000"/>
                    <a:lumOff val="50000"/>
                  </a:schemeClr>
                </a:solidFill>
                <a:latin typeface="Symbol" pitchFamily="18" charset="2"/>
              </a:rPr>
              <a:t>l</a:t>
            </a:r>
            <a:r>
              <a:rPr lang="fr-FR" sz="1600" u="none" baseline="-25000" dirty="0" smtClean="0">
                <a:solidFill>
                  <a:schemeClr val="tx1">
                    <a:lumMod val="50000"/>
                    <a:lumOff val="50000"/>
                  </a:schemeClr>
                </a:solidFill>
              </a:rPr>
              <a:t>0</a:t>
            </a:r>
            <a:endParaRPr lang="en-US" sz="1600" u="none" dirty="0">
              <a:solidFill>
                <a:schemeClr val="tx1">
                  <a:lumMod val="50000"/>
                  <a:lumOff val="50000"/>
                </a:schemeClr>
              </a:solidFill>
            </a:endParaRPr>
          </a:p>
        </p:txBody>
      </p:sp>
      <p:sp>
        <p:nvSpPr>
          <p:cNvPr id="45" name="Text Box 40" descr="Griglia larga"/>
          <p:cNvSpPr txBox="1">
            <a:spLocks noChangeArrowheads="1"/>
          </p:cNvSpPr>
          <p:nvPr/>
        </p:nvSpPr>
        <p:spPr bwMode="auto">
          <a:xfrm>
            <a:off x="968249" y="1186916"/>
            <a:ext cx="1574800" cy="661720"/>
          </a:xfrm>
          <a:prstGeom prst="rect">
            <a:avLst/>
          </a:prstGeom>
          <a:noFill/>
          <a:ln w="28575" algn="ctr">
            <a:noFill/>
            <a:miter lim="800000"/>
            <a:headEnd/>
            <a:tailEnd/>
          </a:ln>
          <a:effectLst/>
        </p:spPr>
        <p:txBody>
          <a:bodyPr>
            <a:spAutoFit/>
          </a:bodyPr>
          <a:lstStyle/>
          <a:p>
            <a:pPr>
              <a:spcBef>
                <a:spcPts val="600"/>
              </a:spcBef>
            </a:pPr>
            <a:r>
              <a:rPr lang="en-US" sz="1600" u="none" dirty="0" smtClean="0">
                <a:solidFill>
                  <a:schemeClr val="bg1">
                    <a:lumMod val="50000"/>
                  </a:schemeClr>
                </a:solidFill>
              </a:rPr>
              <a:t>Type I</a:t>
            </a:r>
          </a:p>
          <a:p>
            <a:pPr>
              <a:spcBef>
                <a:spcPts val="600"/>
              </a:spcBef>
            </a:pPr>
            <a:r>
              <a:rPr lang="en-US" sz="1600" u="none" dirty="0" err="1" smtClean="0">
                <a:solidFill>
                  <a:schemeClr val="bg1">
                    <a:lumMod val="50000"/>
                  </a:schemeClr>
                </a:solidFill>
              </a:rPr>
              <a:t>Pippard</a:t>
            </a:r>
            <a:r>
              <a:rPr lang="en-US" sz="1600" u="none" dirty="0" smtClean="0">
                <a:solidFill>
                  <a:schemeClr val="bg1">
                    <a:lumMod val="50000"/>
                  </a:schemeClr>
                </a:solidFill>
              </a:rPr>
              <a:t> </a:t>
            </a:r>
            <a:r>
              <a:rPr lang="fr-FR" sz="1600" u="none" dirty="0" smtClean="0">
                <a:solidFill>
                  <a:schemeClr val="tx1">
                    <a:lumMod val="50000"/>
                    <a:lumOff val="50000"/>
                  </a:schemeClr>
                </a:solidFill>
                <a:latin typeface="Symbol" pitchFamily="18" charset="2"/>
              </a:rPr>
              <a:t>x</a:t>
            </a:r>
            <a:r>
              <a:rPr lang="fr-FR" sz="1600" u="none" baseline="-25000" dirty="0" smtClean="0">
                <a:solidFill>
                  <a:schemeClr val="tx1">
                    <a:lumMod val="50000"/>
                    <a:lumOff val="50000"/>
                  </a:schemeClr>
                </a:solidFill>
              </a:rPr>
              <a:t>0 </a:t>
            </a:r>
            <a:r>
              <a:rPr lang="fr-FR" sz="1600" u="none" dirty="0" smtClean="0">
                <a:solidFill>
                  <a:schemeClr val="tx1">
                    <a:lumMod val="50000"/>
                    <a:lumOff val="50000"/>
                  </a:schemeClr>
                </a:solidFill>
              </a:rPr>
              <a:t>&gt; </a:t>
            </a:r>
            <a:r>
              <a:rPr lang="fr-FR" sz="1600" u="none" dirty="0" smtClean="0">
                <a:solidFill>
                  <a:schemeClr val="tx1">
                    <a:lumMod val="50000"/>
                    <a:lumOff val="50000"/>
                  </a:schemeClr>
                </a:solidFill>
                <a:latin typeface="Symbol" pitchFamily="18" charset="2"/>
              </a:rPr>
              <a:t>l</a:t>
            </a:r>
            <a:r>
              <a:rPr lang="fr-FR" sz="1600" u="none" baseline="-25000" dirty="0" smtClean="0">
                <a:solidFill>
                  <a:schemeClr val="tx1">
                    <a:lumMod val="50000"/>
                    <a:lumOff val="50000"/>
                  </a:schemeClr>
                </a:solidFill>
              </a:rPr>
              <a:t>0</a:t>
            </a:r>
            <a:endParaRPr lang="en-US" sz="1600" u="none" dirty="0">
              <a:solidFill>
                <a:schemeClr val="tx1">
                  <a:lumMod val="50000"/>
                  <a:lumOff val="50000"/>
                </a:schemeClr>
              </a:solidFill>
            </a:endParaRPr>
          </a:p>
        </p:txBody>
      </p:sp>
      <p:graphicFrame>
        <p:nvGraphicFramePr>
          <p:cNvPr id="48" name="Object 45"/>
          <p:cNvGraphicFramePr>
            <a:graphicFrameLocks noChangeAspect="1"/>
          </p:cNvGraphicFramePr>
          <p:nvPr>
            <p:extLst>
              <p:ext uri="{D42A27DB-BD31-4B8C-83A1-F6EECF244321}">
                <p14:modId xmlns:p14="http://schemas.microsoft.com/office/powerpoint/2010/main" val="4264195516"/>
              </p:ext>
            </p:extLst>
          </p:nvPr>
        </p:nvGraphicFramePr>
        <p:xfrm>
          <a:off x="2697954" y="5364067"/>
          <a:ext cx="2980944" cy="889589"/>
        </p:xfrm>
        <a:graphic>
          <a:graphicData uri="http://schemas.openxmlformats.org/presentationml/2006/ole">
            <mc:AlternateContent xmlns:mc="http://schemas.openxmlformats.org/markup-compatibility/2006">
              <mc:Choice xmlns:v="urn:schemas-microsoft-com:vml" Requires="v">
                <p:oleObj spid="_x0000_s13593" name="Equation" r:id="rId7" imgW="1828800" imgH="545760" progId="Equation.3">
                  <p:embed/>
                </p:oleObj>
              </mc:Choice>
              <mc:Fallback>
                <p:oleObj name="Equation" r:id="rId7" imgW="1828800" imgH="545760" progId="Equation.3">
                  <p:embed/>
                  <p:pic>
                    <p:nvPicPr>
                      <p:cNvPr id="0" name=""/>
                      <p:cNvPicPr>
                        <a:picLocks noChangeAspect="1" noChangeArrowheads="1"/>
                      </p:cNvPicPr>
                      <p:nvPr/>
                    </p:nvPicPr>
                    <p:blipFill>
                      <a:blip r:embed="rId8">
                        <a:lum bright="-10000" contrast="30000"/>
                        <a:extLst>
                          <a:ext uri="{28A0092B-C50C-407E-A947-70E740481C1C}">
                            <a14:useLocalDpi xmlns:a14="http://schemas.microsoft.com/office/drawing/2010/main" val="0"/>
                          </a:ext>
                        </a:extLst>
                      </a:blip>
                      <a:srcRect/>
                      <a:stretch>
                        <a:fillRect/>
                      </a:stretch>
                    </p:blipFill>
                    <p:spPr bwMode="auto">
                      <a:xfrm>
                        <a:off x="2697954" y="5364067"/>
                        <a:ext cx="2980944" cy="889589"/>
                      </a:xfrm>
                      <a:prstGeom prst="rect">
                        <a:avLst/>
                      </a:prstGeom>
                      <a:noFill/>
                      <a:ln w="19050">
                        <a:noFill/>
                      </a:ln>
                    </p:spPr>
                  </p:pic>
                </p:oleObj>
              </mc:Fallback>
            </mc:AlternateContent>
          </a:graphicData>
        </a:graphic>
      </p:graphicFrame>
      <p:sp>
        <p:nvSpPr>
          <p:cNvPr id="11" name="Accolade fermante 10"/>
          <p:cNvSpPr/>
          <p:nvPr/>
        </p:nvSpPr>
        <p:spPr>
          <a:xfrm>
            <a:off x="6259478" y="4356688"/>
            <a:ext cx="223260" cy="1584176"/>
          </a:xfrm>
          <a:prstGeom prst="rightBrace">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12" name="ZoneTexte 11"/>
              <p:cNvSpPr txBox="1"/>
              <p:nvPr/>
            </p:nvSpPr>
            <p:spPr>
              <a:xfrm>
                <a:off x="6616078" y="4711923"/>
                <a:ext cx="2168226" cy="1039323"/>
              </a:xfrm>
              <a:prstGeom prst="rect">
                <a:avLst/>
              </a:prstGeom>
              <a:noFill/>
              <a:ln>
                <a:solidFill>
                  <a:srgbClr val="C00000"/>
                </a:solidFill>
              </a:ln>
            </p:spPr>
            <p:txBody>
              <a:bodyPr wrap="square" rtlCol="0">
                <a:spAutoFit/>
              </a:bodyPr>
              <a:lstStyle/>
              <a:p>
                <a:r>
                  <a:rPr lang="en-US" u="none" dirty="0" smtClean="0">
                    <a:solidFill>
                      <a:srgbClr val="FF0000"/>
                    </a:solidFill>
                  </a:rPr>
                  <a:t>By playing  with </a:t>
                </a:r>
                <a14:m>
                  <m:oMath xmlns:m="http://schemas.openxmlformats.org/officeDocument/2006/math">
                    <m:r>
                      <a:rPr lang="en-US" sz="2000" i="1" u="none">
                        <a:solidFill>
                          <a:prstClr val="black"/>
                        </a:solidFill>
                        <a:latin typeface="Cambria Math" panose="02040503050406030204" pitchFamily="18" charset="0"/>
                        <a:ea typeface="Cambria Math" panose="02040503050406030204" pitchFamily="18" charset="0"/>
                      </a:rPr>
                      <m:t>ℓ</m:t>
                    </m:r>
                  </m:oMath>
                </a14:m>
                <a:r>
                  <a:rPr lang="en-US" u="none" dirty="0" smtClean="0">
                    <a:solidFill>
                      <a:srgbClr val="FF0000"/>
                    </a:solidFill>
                  </a:rPr>
                  <a:t> (crystalline state, impurities) one can modify the SC properties</a:t>
                </a:r>
                <a:endParaRPr lang="en-US" u="none" dirty="0">
                  <a:solidFill>
                    <a:srgbClr val="FF0000"/>
                  </a:solidFill>
                </a:endParaRPr>
              </a:p>
            </p:txBody>
          </p:sp>
        </mc:Choice>
        <mc:Fallback xmlns="">
          <p:sp>
            <p:nvSpPr>
              <p:cNvPr id="12" name="ZoneTexte 11"/>
              <p:cNvSpPr txBox="1">
                <a:spLocks noRot="1" noChangeAspect="1" noMove="1" noResize="1" noEditPoints="1" noAdjustHandles="1" noChangeArrowheads="1" noChangeShapeType="1" noTextEdit="1"/>
              </p:cNvSpPr>
              <p:nvPr/>
            </p:nvSpPr>
            <p:spPr>
              <a:xfrm>
                <a:off x="6616078" y="4711923"/>
                <a:ext cx="2168226" cy="1039323"/>
              </a:xfrm>
              <a:prstGeom prst="rect">
                <a:avLst/>
              </a:prstGeom>
              <a:blipFill rotWithShape="0">
                <a:blip r:embed="rId9"/>
                <a:stretch>
                  <a:fillRect l="-559" b="-4651"/>
                </a:stretch>
              </a:blipFill>
              <a:ln>
                <a:solidFill>
                  <a:srgbClr val="C00000"/>
                </a:solidFill>
              </a:ln>
            </p:spPr>
            <p:txBody>
              <a:bodyPr/>
              <a:lstStyle/>
              <a:p>
                <a:r>
                  <a:rPr lang="en-US">
                    <a:noFill/>
                  </a:rPr>
                  <a:t> </a:t>
                </a:r>
              </a:p>
            </p:txBody>
          </p:sp>
        </mc:Fallback>
      </mc:AlternateContent>
      <p:sp>
        <p:nvSpPr>
          <p:cNvPr id="65" name="Text Box 18" descr="Griglia larga"/>
          <p:cNvSpPr txBox="1">
            <a:spLocks noChangeArrowheads="1"/>
          </p:cNvSpPr>
          <p:nvPr/>
        </p:nvSpPr>
        <p:spPr bwMode="auto">
          <a:xfrm>
            <a:off x="6886449" y="1381700"/>
            <a:ext cx="287336" cy="380480"/>
          </a:xfrm>
          <a:prstGeom prst="rect">
            <a:avLst/>
          </a:prstGeom>
          <a:solidFill>
            <a:schemeClr val="bg1"/>
          </a:solidFill>
          <a:ln w="3175" algn="ctr">
            <a:solidFill>
              <a:srgbClr val="7030A0"/>
            </a:solidFill>
            <a:miter lim="800000"/>
            <a:headEnd/>
            <a:tailEnd/>
          </a:ln>
          <a:effectLst/>
        </p:spPr>
        <p:txBody>
          <a:bodyPr wrap="square" lIns="36000" tIns="36000" rIns="36000" bIns="36000">
            <a:spAutoFit/>
          </a:bodyPr>
          <a:lstStyle/>
          <a:p>
            <a:pPr>
              <a:spcBef>
                <a:spcPct val="50000"/>
              </a:spcBef>
            </a:pPr>
            <a:r>
              <a:rPr lang="en-US" sz="2000" u="none" dirty="0" smtClean="0">
                <a:solidFill>
                  <a:srgbClr val="7030A0"/>
                </a:solidFill>
                <a:latin typeface="Symbol" pitchFamily="18" charset="2"/>
              </a:rPr>
              <a:t>l</a:t>
            </a:r>
            <a:r>
              <a:rPr lang="en-US" sz="1600" u="none" baseline="-25000" dirty="0">
                <a:solidFill>
                  <a:srgbClr val="7030A0"/>
                </a:solidFill>
              </a:rPr>
              <a:t>0</a:t>
            </a:r>
            <a:endParaRPr lang="en-US" sz="2000" u="none" dirty="0">
              <a:solidFill>
                <a:srgbClr val="7030A0"/>
              </a:solidFill>
              <a:latin typeface="Symbol" pitchFamily="18" charset="2"/>
            </a:endParaRPr>
          </a:p>
        </p:txBody>
      </p:sp>
      <p:sp>
        <p:nvSpPr>
          <p:cNvPr id="41" name="Rectangle 40"/>
          <p:cNvSpPr/>
          <p:nvPr/>
        </p:nvSpPr>
        <p:spPr>
          <a:xfrm>
            <a:off x="4015785" y="3906103"/>
            <a:ext cx="1437077" cy="7007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41"/>
          <p:cNvSpPr/>
          <p:nvPr/>
        </p:nvSpPr>
        <p:spPr>
          <a:xfrm>
            <a:off x="2690272" y="5331888"/>
            <a:ext cx="3033855" cy="98964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9" name="Rectangle 48"/>
              <p:cNvSpPr/>
              <p:nvPr/>
            </p:nvSpPr>
            <p:spPr>
              <a:xfrm>
                <a:off x="6601214" y="4037236"/>
                <a:ext cx="2183090" cy="332912"/>
              </a:xfrm>
              <a:prstGeom prst="rect">
                <a:avLst/>
              </a:prstGeom>
            </p:spPr>
            <p:txBody>
              <a:bodyPr wrap="square">
                <a:spAutoFit/>
              </a:bodyPr>
              <a:lstStyle/>
              <a:p>
                <a:pPr lvl="0">
                  <a:spcBef>
                    <a:spcPts val="0"/>
                  </a:spcBef>
                </a:pPr>
                <a14:m>
                  <m:oMath xmlns:m="http://schemas.openxmlformats.org/officeDocument/2006/math">
                    <m:r>
                      <a:rPr lang="fr-FR" sz="1600" i="1" u="none" smtClean="0">
                        <a:solidFill>
                          <a:schemeClr val="accent4">
                            <a:lumMod val="75000"/>
                          </a:schemeClr>
                        </a:solidFill>
                        <a:latin typeface="Cambria Math" panose="02040503050406030204" pitchFamily="18" charset="0"/>
                        <a:ea typeface="Cambria Math" panose="02040503050406030204" pitchFamily="18" charset="0"/>
                      </a:rPr>
                      <m:t>ℓ </m:t>
                    </m:r>
                  </m:oMath>
                </a14:m>
                <a:r>
                  <a:rPr lang="fr-FR" sz="1000" i="1" u="none" dirty="0" err="1" smtClean="0">
                    <a:solidFill>
                      <a:srgbClr val="0091C3">
                        <a:lumMod val="75000"/>
                      </a:srgbClr>
                    </a:solidFill>
                  </a:rPr>
                  <a:t>mean</a:t>
                </a:r>
                <a:r>
                  <a:rPr lang="fr-FR" sz="1000" i="1" u="none" dirty="0" smtClean="0">
                    <a:solidFill>
                      <a:srgbClr val="0091C3">
                        <a:lumMod val="75000"/>
                      </a:srgbClr>
                    </a:solidFill>
                  </a:rPr>
                  <a:t> free </a:t>
                </a:r>
                <a:r>
                  <a:rPr lang="fr-FR" sz="1000" i="1" u="none" dirty="0" err="1" smtClean="0">
                    <a:solidFill>
                      <a:srgbClr val="0091C3">
                        <a:lumMod val="75000"/>
                      </a:srgbClr>
                    </a:solidFill>
                  </a:rPr>
                  <a:t>path</a:t>
                </a:r>
                <a:endParaRPr lang="fr-FR" sz="1000" i="1" u="none" dirty="0">
                  <a:solidFill>
                    <a:srgbClr val="0091C3">
                      <a:lumMod val="75000"/>
                    </a:srgbClr>
                  </a:solidFill>
                </a:endParaRPr>
              </a:p>
            </p:txBody>
          </p:sp>
        </mc:Choice>
        <mc:Fallback xmlns="">
          <p:sp>
            <p:nvSpPr>
              <p:cNvPr id="49" name="Rectangle 48"/>
              <p:cNvSpPr>
                <a:spLocks noRot="1" noChangeAspect="1" noMove="1" noResize="1" noEditPoints="1" noAdjustHandles="1" noChangeArrowheads="1" noChangeShapeType="1" noTextEdit="1"/>
              </p:cNvSpPr>
              <p:nvPr/>
            </p:nvSpPr>
            <p:spPr>
              <a:xfrm>
                <a:off x="6601214" y="4037236"/>
                <a:ext cx="2183090" cy="332912"/>
              </a:xfrm>
              <a:prstGeom prst="rect">
                <a:avLst/>
              </a:prstGeom>
              <a:blipFill rotWithShape="0">
                <a:blip r:embed="rId10"/>
                <a:stretch>
                  <a:fillRect b="-3636"/>
                </a:stretch>
              </a:blipFill>
            </p:spPr>
            <p:txBody>
              <a:bodyPr/>
              <a:lstStyle/>
              <a:p>
                <a:r>
                  <a:rPr lang="en-US">
                    <a:noFill/>
                  </a:rPr>
                  <a:t> </a:t>
                </a:r>
              </a:p>
            </p:txBody>
          </p:sp>
        </mc:Fallback>
      </mc:AlternateContent>
      <p:sp>
        <p:nvSpPr>
          <p:cNvPr id="5" name="Espace réservé du pied de page 4"/>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6" name="Espace réservé du numéro de diapositive 5"/>
          <p:cNvSpPr>
            <a:spLocks noGrp="1"/>
          </p:cNvSpPr>
          <p:nvPr>
            <p:ph type="sldNum" sz="quarter" idx="12"/>
          </p:nvPr>
        </p:nvSpPr>
        <p:spPr/>
        <p:txBody>
          <a:bodyPr/>
          <a:lstStyle/>
          <a:p>
            <a:pPr>
              <a:defRPr/>
            </a:pPr>
            <a:r>
              <a:rPr lang="fr-FR" smtClean="0"/>
              <a:t>|  PAGE </a:t>
            </a:r>
            <a:fld id="{A40AF4AB-2A90-45D1-B14C-455B828CAC88}" type="slidenum">
              <a:rPr lang="fr-FR" smtClean="0"/>
              <a:pPr>
                <a:defRPr/>
              </a:pPr>
              <a:t>31</a:t>
            </a:fld>
            <a:endParaRPr lang="fr-FR"/>
          </a:p>
        </p:txBody>
      </p:sp>
    </p:spTree>
    <p:extLst>
      <p:ext uri="{BB962C8B-B14F-4D97-AF65-F5344CB8AC3E}">
        <p14:creationId xmlns:p14="http://schemas.microsoft.com/office/powerpoint/2010/main" val="2098703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Espace réservé du contenu 11"/>
              <p:cNvSpPr txBox="1">
                <a:spLocks/>
              </p:cNvSpPr>
              <p:nvPr/>
            </p:nvSpPr>
            <p:spPr>
              <a:xfrm>
                <a:off x="456630" y="1208061"/>
                <a:ext cx="8280920" cy="5310604"/>
              </a:xfrm>
              <a:prstGeom prst="rect">
                <a:avLst/>
              </a:prstGeom>
            </p:spPr>
            <p:txBody>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3"/>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4"/>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r>
                  <a:rPr lang="en-US" u="none" dirty="0" smtClean="0"/>
                  <a:t>Dirty SC: G.L. generalization </a:t>
                </a:r>
                <a:r>
                  <a:rPr lang="en-US" b="1" u="none" dirty="0" smtClean="0">
                    <a:sym typeface="Symbol" panose="05050102010706020507" pitchFamily="18" charset="2"/>
                  </a:rPr>
                  <a:t></a:t>
                </a:r>
                <a:r>
                  <a:rPr lang="en-US" u="none" dirty="0" smtClean="0">
                    <a:sym typeface="Symbol" panose="05050102010706020507" pitchFamily="18" charset="2"/>
                  </a:rPr>
                  <a:t> T</a:t>
                </a:r>
                <a:endParaRPr lang="en-US" u="none" dirty="0" smtClean="0"/>
              </a:p>
              <a:p>
                <a:pPr marL="358775" algn="ctr" fontAlgn="auto">
                  <a:spcAft>
                    <a:spcPts val="1200"/>
                  </a:spcAft>
                </a:pPr>
                <a:r>
                  <a:rPr lang="en-US" sz="1400" i="1" u="none" dirty="0" smtClean="0">
                    <a:solidFill>
                      <a:srgbClr val="666666"/>
                    </a:solidFill>
                  </a:rPr>
                  <a:t>(</a:t>
                </a:r>
                <a:r>
                  <a:rPr lang="en-US" sz="1400" i="1" u="none" dirty="0" err="1" smtClean="0">
                    <a:solidFill>
                      <a:srgbClr val="666666"/>
                    </a:solidFill>
                  </a:rPr>
                  <a:t>i</a:t>
                </a:r>
                <a:r>
                  <a:rPr lang="en-US" sz="1400" i="1" u="none" dirty="0" smtClean="0">
                    <a:solidFill>
                      <a:srgbClr val="666666"/>
                    </a:solidFill>
                  </a:rPr>
                  <a:t>. e. : @ GL scale:  ~ </a:t>
                </a:r>
                <a:r>
                  <a:rPr lang="en-US" sz="1400" i="1" u="none" dirty="0" smtClean="0">
                    <a:solidFill>
                      <a:srgbClr val="666666"/>
                    </a:solidFill>
                    <a:latin typeface="Symbol" panose="05050102010706020507" pitchFamily="18" charset="2"/>
                  </a:rPr>
                  <a:t>x, l &gt;&gt; x</a:t>
                </a:r>
                <a:r>
                  <a:rPr lang="en-US" sz="1400" i="1" u="none" baseline="-25000" dirty="0" smtClean="0">
                    <a:solidFill>
                      <a:srgbClr val="666666"/>
                    </a:solidFill>
                  </a:rPr>
                  <a:t>0</a:t>
                </a:r>
                <a:r>
                  <a:rPr lang="en-US" sz="1400" i="1" u="none" dirty="0" smtClean="0">
                    <a:solidFill>
                      <a:srgbClr val="666666"/>
                    </a:solidFill>
                  </a:rPr>
                  <a:t>, one can assume that </a:t>
                </a:r>
                <a:r>
                  <a:rPr lang="en-US" sz="1400" i="1" u="none" dirty="0" smtClean="0">
                    <a:solidFill>
                      <a:srgbClr val="666666"/>
                    </a:solidFill>
                    <a:latin typeface="Symbol" panose="05050102010706020507" pitchFamily="18" charset="2"/>
                  </a:rPr>
                  <a:t>y, D </a:t>
                </a:r>
                <a:r>
                  <a:rPr lang="en-US" sz="1400" i="1" u="none" dirty="0" smtClean="0">
                    <a:solidFill>
                      <a:srgbClr val="666666"/>
                    </a:solidFill>
                  </a:rPr>
                  <a:t>changes are ~ linear) </a:t>
                </a:r>
              </a:p>
              <a:p>
                <a:pPr marL="358775" algn="ctr" fontAlgn="auto">
                  <a:spcAft>
                    <a:spcPts val="1200"/>
                  </a:spcAft>
                </a:pPr>
                <a:endParaRPr lang="en-US" sz="1200" i="1" u="none" dirty="0">
                  <a:solidFill>
                    <a:srgbClr val="666666"/>
                  </a:solidFill>
                </a:endParaRPr>
              </a:p>
              <a:p>
                <a:pPr marL="358775" algn="ctr" fontAlgn="auto">
                  <a:spcAft>
                    <a:spcPts val="1200"/>
                  </a:spcAft>
                </a:pPr>
                <a:endParaRPr lang="en-US" sz="1200" i="1" u="none" dirty="0" smtClean="0">
                  <a:solidFill>
                    <a:srgbClr val="666666"/>
                  </a:solidFill>
                </a:endParaRPr>
              </a:p>
              <a:p>
                <a:pPr marL="358775" algn="ctr" fontAlgn="auto">
                  <a:spcAft>
                    <a:spcPts val="1200"/>
                  </a:spcAft>
                </a:pPr>
                <a:endParaRPr lang="en-US" sz="1200" i="1" u="none" dirty="0" smtClean="0">
                  <a:solidFill>
                    <a:srgbClr val="666666"/>
                  </a:solidFill>
                </a:endParaRPr>
              </a:p>
              <a:p>
                <a:pPr marL="358775" algn="ctr" fontAlgn="auto">
                  <a:spcAft>
                    <a:spcPts val="1200"/>
                  </a:spcAft>
                </a:pPr>
                <a:endParaRPr lang="en-US" sz="1200" i="1" u="none" dirty="0">
                  <a:solidFill>
                    <a:srgbClr val="666666"/>
                  </a:solidFill>
                </a:endParaRPr>
              </a:p>
              <a:p>
                <a:pPr marL="358775" algn="ctr" fontAlgn="auto">
                  <a:spcAft>
                    <a:spcPts val="1200"/>
                  </a:spcAft>
                </a:pPr>
                <a:endParaRPr lang="en-US" sz="1200" i="1" u="none" dirty="0">
                  <a:solidFill>
                    <a:srgbClr val="666666"/>
                  </a:solidFill>
                </a:endParaRPr>
              </a:p>
              <a:p>
                <a:pPr lvl="1" fontAlgn="auto">
                  <a:lnSpc>
                    <a:spcPct val="100000"/>
                  </a:lnSpc>
                  <a:spcAft>
                    <a:spcPts val="0"/>
                  </a:spcAft>
                </a:pPr>
                <a:endParaRPr lang="en-US" sz="800" u="none" dirty="0" smtClean="0">
                  <a:solidFill>
                    <a:schemeClr val="tx1"/>
                  </a:solidFill>
                </a:endParaRPr>
              </a:p>
              <a:p>
                <a:pPr lvl="1" fontAlgn="auto">
                  <a:lnSpc>
                    <a:spcPts val="1700"/>
                  </a:lnSpc>
                  <a:spcAft>
                    <a:spcPts val="0"/>
                  </a:spcAft>
                </a:pPr>
                <a:r>
                  <a:rPr lang="en-US" sz="1400" u="none" dirty="0" smtClean="0">
                    <a:solidFill>
                      <a:schemeClr val="tx1"/>
                    </a:solidFill>
                  </a:rPr>
                  <a:t>Only for very inhomogeneous cases </a:t>
                </a:r>
                <a:r>
                  <a:rPr lang="en-US" sz="1100" u="none" dirty="0" smtClean="0">
                    <a:solidFill>
                      <a:schemeClr val="tx1"/>
                    </a:solidFill>
                  </a:rPr>
                  <a:t>(e.g. H~H</a:t>
                </a:r>
                <a:r>
                  <a:rPr lang="en-US" sz="1100" u="none" baseline="-25000" dirty="0" smtClean="0">
                    <a:solidFill>
                      <a:schemeClr val="tx1"/>
                    </a:solidFill>
                  </a:rPr>
                  <a:t>C2</a:t>
                </a:r>
                <a:r>
                  <a:rPr lang="en-US" sz="1100" u="none" dirty="0" smtClean="0">
                    <a:solidFill>
                      <a:schemeClr val="tx1"/>
                    </a:solidFill>
                  </a:rPr>
                  <a:t>, or magnetic impurities…)</a:t>
                </a:r>
                <a:endParaRPr lang="en-US" sz="1400" u="none" dirty="0" smtClean="0">
                  <a:solidFill>
                    <a:schemeClr val="tx1"/>
                  </a:solidFill>
                </a:endParaRPr>
              </a:p>
              <a:p>
                <a:pPr marL="712788" lvl="3" fontAlgn="auto">
                  <a:lnSpc>
                    <a:spcPts val="1700"/>
                  </a:lnSpc>
                  <a:spcAft>
                    <a:spcPts val="0"/>
                  </a:spcAft>
                </a:pPr>
                <a:r>
                  <a:rPr lang="en-US" sz="1200" u="none" dirty="0"/>
                  <a:t>H~H</a:t>
                </a:r>
                <a:r>
                  <a:rPr lang="en-US" sz="1200" u="none" baseline="-25000" dirty="0"/>
                  <a:t>C2</a:t>
                </a:r>
                <a:r>
                  <a:rPr lang="en-US" sz="1200" u="none" dirty="0"/>
                  <a:t> </a:t>
                </a:r>
                <a:r>
                  <a:rPr lang="en-US" sz="1200" u="none" dirty="0" smtClean="0"/>
                  <a:t>(when H ↘) : SC phase just appeared,</a:t>
                </a:r>
                <a:r>
                  <a:rPr lang="en-US" sz="1200" u="none" dirty="0" smtClean="0">
                    <a:latin typeface="Symbol" panose="05050102010706020507" pitchFamily="18" charset="2"/>
                  </a:rPr>
                  <a:t> Y </a:t>
                </a:r>
                <a:r>
                  <a:rPr lang="en-US" sz="1200" u="none" dirty="0" smtClean="0"/>
                  <a:t>is very small</a:t>
                </a:r>
              </a:p>
              <a:p>
                <a:pPr lvl="4" fontAlgn="auto">
                  <a:lnSpc>
                    <a:spcPts val="1700"/>
                  </a:lnSpc>
                  <a:spcAft>
                    <a:spcPts val="0"/>
                  </a:spcAft>
                </a:pPr>
                <a:r>
                  <a:rPr lang="en-US" sz="1100" u="none" dirty="0" smtClean="0"/>
                  <a:t>non </a:t>
                </a:r>
                <a:r>
                  <a:rPr lang="en-US" sz="1100" u="none" dirty="0"/>
                  <a:t>linear terms in </a:t>
                </a:r>
                <a14:m>
                  <m:oMath xmlns:m="http://schemas.openxmlformats.org/officeDocument/2006/math">
                    <m:sSup>
                      <m:sSupPr>
                        <m:ctrlPr>
                          <a:rPr lang="en-US" sz="1100" i="1" u="none" smtClean="0">
                            <a:latin typeface="Cambria Math" panose="02040503050406030204" pitchFamily="18" charset="0"/>
                          </a:rPr>
                        </m:ctrlPr>
                      </m:sSupPr>
                      <m:e>
                        <m:d>
                          <m:dPr>
                            <m:begChr m:val="|"/>
                            <m:endChr m:val="|"/>
                            <m:ctrlPr>
                              <a:rPr lang="en-US" sz="1100" i="1" u="none">
                                <a:latin typeface="Cambria Math" panose="02040503050406030204" pitchFamily="18" charset="0"/>
                              </a:rPr>
                            </m:ctrlPr>
                          </m:dPr>
                          <m:e>
                            <m:r>
                              <a:rPr lang="en-US" sz="1100" i="1" u="none">
                                <a:latin typeface="Cambria Math" panose="02040503050406030204" pitchFamily="18" charset="0"/>
                                <a:ea typeface="Cambria Math" panose="02040503050406030204" pitchFamily="18" charset="0"/>
                              </a:rPr>
                              <m:t>𝜓</m:t>
                            </m:r>
                          </m:e>
                        </m:d>
                      </m:e>
                      <m:sup>
                        <m:r>
                          <a:rPr lang="en-US" sz="1100" b="0" i="1" u="none" smtClean="0">
                            <a:latin typeface="Cambria Math" panose="02040503050406030204" pitchFamily="18" charset="0"/>
                          </a:rPr>
                          <m:t>4</m:t>
                        </m:r>
                      </m:sup>
                    </m:sSup>
                  </m:oMath>
                </a14:m>
                <a:r>
                  <a:rPr lang="en-US" sz="1100" i="1" u="none" dirty="0" smtClean="0">
                    <a:latin typeface="Cambria Math" panose="02040503050406030204" pitchFamily="18" charset="0"/>
                  </a:rPr>
                  <a:t> </a:t>
                </a:r>
                <a:r>
                  <a:rPr lang="en-US" sz="1100" u="none" dirty="0" smtClean="0"/>
                  <a:t>can be neglected, only </a:t>
                </a:r>
                <a14:m>
                  <m:oMath xmlns:m="http://schemas.openxmlformats.org/officeDocument/2006/math">
                    <m:sSup>
                      <m:sSupPr>
                        <m:ctrlPr>
                          <a:rPr lang="en-US" sz="1100" i="1" u="none">
                            <a:latin typeface="Cambria Math" panose="02040503050406030204" pitchFamily="18" charset="0"/>
                          </a:rPr>
                        </m:ctrlPr>
                      </m:sSupPr>
                      <m:e>
                        <m:d>
                          <m:dPr>
                            <m:begChr m:val="|"/>
                            <m:endChr m:val="|"/>
                            <m:ctrlPr>
                              <a:rPr lang="en-US" sz="1100" i="1" u="none">
                                <a:latin typeface="Cambria Math" panose="02040503050406030204" pitchFamily="18" charset="0"/>
                              </a:rPr>
                            </m:ctrlPr>
                          </m:dPr>
                          <m:e>
                            <m:r>
                              <a:rPr lang="en-US" sz="1100" i="1" u="none">
                                <a:latin typeface="Cambria Math" panose="02040503050406030204" pitchFamily="18" charset="0"/>
                                <a:ea typeface="Cambria Math" panose="02040503050406030204" pitchFamily="18" charset="0"/>
                              </a:rPr>
                              <m:t>𝜓</m:t>
                            </m:r>
                          </m:e>
                        </m:d>
                      </m:e>
                      <m:sup>
                        <m:r>
                          <a:rPr lang="en-US" sz="1100" b="0" i="1" u="none" smtClean="0">
                            <a:latin typeface="Cambria Math" panose="02040503050406030204" pitchFamily="18" charset="0"/>
                          </a:rPr>
                          <m:t>2</m:t>
                        </m:r>
                      </m:sup>
                    </m:sSup>
                  </m:oMath>
                </a14:m>
                <a:r>
                  <a:rPr lang="en-US" sz="1100" u="none" dirty="0" smtClean="0"/>
                  <a:t> </a:t>
                </a:r>
                <a:r>
                  <a:rPr lang="en-US" sz="1100" u="none" dirty="0"/>
                  <a:t>terms remain </a:t>
                </a:r>
              </a:p>
              <a:p>
                <a:pPr marL="712788" lvl="3" fontAlgn="auto">
                  <a:lnSpc>
                    <a:spcPts val="1700"/>
                  </a:lnSpc>
                  <a:spcAft>
                    <a:spcPts val="0"/>
                  </a:spcAft>
                </a:pPr>
                <a:r>
                  <a:rPr lang="en-US" sz="1200" u="none" dirty="0" smtClean="0"/>
                  <a:t>Screening of magnetic field can be neglected (H&gt;&gt; </a:t>
                </a:r>
                <a:r>
                  <a:rPr lang="en-US" sz="1200" u="none" dirty="0"/>
                  <a:t>H</a:t>
                </a:r>
                <a:r>
                  <a:rPr lang="en-US" sz="1200" u="none" baseline="-25000" dirty="0"/>
                  <a:t>C1</a:t>
                </a:r>
                <a:r>
                  <a:rPr lang="en-US" sz="1200" u="none" dirty="0" smtClean="0"/>
                  <a:t>) so  </a:t>
                </a:r>
                <a14:m>
                  <m:oMath xmlns:m="http://schemas.openxmlformats.org/officeDocument/2006/math">
                    <m:acc>
                      <m:accPr>
                        <m:chr m:val="⃗"/>
                        <m:ctrlPr>
                          <a:rPr lang="en-US" sz="1200" i="1" u="none">
                            <a:latin typeface="Cambria Math" panose="02040503050406030204" pitchFamily="18" charset="0"/>
                            <a:ea typeface="Cambria Math" panose="02040503050406030204" pitchFamily="18" charset="0"/>
                          </a:rPr>
                        </m:ctrlPr>
                      </m:accPr>
                      <m:e>
                        <m:r>
                          <m:rPr>
                            <m:sty m:val="p"/>
                          </m:rPr>
                          <a:rPr lang="en-US" sz="1200" i="1" u="none">
                            <a:latin typeface="Cambria Math" panose="02040503050406030204" pitchFamily="18" charset="0"/>
                            <a:ea typeface="Cambria Math" panose="02040503050406030204" pitchFamily="18" charset="0"/>
                          </a:rPr>
                          <m:t>Α</m:t>
                        </m:r>
                      </m:e>
                    </m:acc>
                    <m:r>
                      <a:rPr lang="en-US" sz="1200" i="1" u="none">
                        <a:latin typeface="Cambria Math" panose="02040503050406030204" pitchFamily="18" charset="0"/>
                        <a:ea typeface="Cambria Math" panose="02040503050406030204" pitchFamily="18" charset="0"/>
                      </a:rPr>
                      <m:t>  ~</m:t>
                    </m:r>
                    <m:acc>
                      <m:accPr>
                        <m:chr m:val="⃗"/>
                        <m:ctrlPr>
                          <a:rPr lang="en-US" sz="1200" i="1" u="none">
                            <a:latin typeface="Cambria Math" panose="02040503050406030204" pitchFamily="18" charset="0"/>
                            <a:ea typeface="Cambria Math" panose="02040503050406030204" pitchFamily="18" charset="0"/>
                          </a:rPr>
                        </m:ctrlPr>
                      </m:accPr>
                      <m:e>
                        <m:sSub>
                          <m:sSubPr>
                            <m:ctrlPr>
                              <a:rPr lang="en-US" sz="1200" i="1" u="none">
                                <a:latin typeface="Cambria Math" panose="02040503050406030204" pitchFamily="18" charset="0"/>
                                <a:ea typeface="Cambria Math" panose="02040503050406030204" pitchFamily="18" charset="0"/>
                              </a:rPr>
                            </m:ctrlPr>
                          </m:sSubPr>
                          <m:e>
                            <m:r>
                              <m:rPr>
                                <m:sty m:val="p"/>
                              </m:rPr>
                              <a:rPr lang="en-US" sz="1200" i="1" u="none">
                                <a:latin typeface="Cambria Math" panose="02040503050406030204" pitchFamily="18" charset="0"/>
                                <a:ea typeface="Cambria Math" panose="02040503050406030204" pitchFamily="18" charset="0"/>
                              </a:rPr>
                              <m:t>Α</m:t>
                            </m:r>
                          </m:e>
                          <m:sub>
                            <m:r>
                              <a:rPr lang="en-US" sz="1200" i="1" u="none">
                                <a:latin typeface="Cambria Math" panose="02040503050406030204" pitchFamily="18" charset="0"/>
                                <a:ea typeface="Cambria Math" panose="02040503050406030204" pitchFamily="18" charset="0"/>
                              </a:rPr>
                              <m:t>𝑎𝑝𝑝𝑙</m:t>
                            </m:r>
                          </m:sub>
                        </m:sSub>
                      </m:e>
                    </m:acc>
                  </m:oMath>
                </a14:m>
                <a:endParaRPr lang="en-US" sz="1100" u="none" dirty="0" smtClean="0"/>
              </a:p>
              <a:p>
                <a:pPr lvl="4" fontAlgn="auto">
                  <a:lnSpc>
                    <a:spcPts val="1700"/>
                  </a:lnSpc>
                  <a:spcAft>
                    <a:spcPts val="0"/>
                  </a:spcAft>
                </a:pPr>
                <a:r>
                  <a:rPr lang="en-US" sz="1100" u="none" dirty="0" smtClean="0"/>
                  <a:t>GL equations becomes decoupled</a:t>
                </a:r>
              </a:p>
              <a:p>
                <a:pPr lvl="4" fontAlgn="auto">
                  <a:lnSpc>
                    <a:spcPts val="1700"/>
                  </a:lnSpc>
                  <a:spcAft>
                    <a:spcPts val="0"/>
                  </a:spcAft>
                </a:pPr>
                <a:r>
                  <a:rPr lang="en-US" sz="1100" u="none" dirty="0" smtClean="0"/>
                  <a:t>Free energy minimization becomes: </a:t>
                </a:r>
                <a14:m>
                  <m:oMath xmlns:m="http://schemas.openxmlformats.org/officeDocument/2006/math">
                    <m:sSup>
                      <m:sSupPr>
                        <m:ctrlPr>
                          <a:rPr lang="en-US" sz="1100" i="1" u="none" smtClean="0">
                            <a:latin typeface="Cambria Math" panose="02040503050406030204" pitchFamily="18" charset="0"/>
                          </a:rPr>
                        </m:ctrlPr>
                      </m:sSupPr>
                      <m:e>
                        <m:r>
                          <a:rPr lang="en-US" sz="1100" i="1" u="none" smtClean="0">
                            <a:latin typeface="Cambria Math" panose="02040503050406030204" pitchFamily="18" charset="0"/>
                            <a:ea typeface="Cambria Math" panose="02040503050406030204" pitchFamily="18" charset="0"/>
                          </a:rPr>
                          <m:t>𝜉</m:t>
                        </m:r>
                      </m:e>
                      <m:sup>
                        <m:r>
                          <a:rPr lang="en-US" sz="1100" b="0" i="1" u="none" smtClean="0">
                            <a:latin typeface="Cambria Math" panose="02040503050406030204" pitchFamily="18" charset="0"/>
                          </a:rPr>
                          <m:t>2 </m:t>
                        </m:r>
                      </m:sup>
                    </m:sSup>
                    <m:d>
                      <m:dPr>
                        <m:ctrlPr>
                          <a:rPr lang="en-US" sz="1100" i="1" u="none" smtClean="0">
                            <a:latin typeface="Cambria Math" panose="02040503050406030204" pitchFamily="18" charset="0"/>
                          </a:rPr>
                        </m:ctrlPr>
                      </m:dPr>
                      <m:e>
                        <m:r>
                          <a:rPr lang="en-US" sz="1100" b="0" i="1" u="none" smtClean="0">
                            <a:latin typeface="Cambria Math" panose="02040503050406030204" pitchFamily="18" charset="0"/>
                          </a:rPr>
                          <m:t>𝑇</m:t>
                        </m:r>
                      </m:e>
                    </m:d>
                    <m:sSup>
                      <m:sSupPr>
                        <m:ctrlPr>
                          <a:rPr lang="en-US" sz="1100" i="1" u="none" smtClean="0">
                            <a:latin typeface="Cambria Math" panose="02040503050406030204" pitchFamily="18" charset="0"/>
                          </a:rPr>
                        </m:ctrlPr>
                      </m:sSupPr>
                      <m:e>
                        <m:d>
                          <m:dPr>
                            <m:ctrlPr>
                              <a:rPr lang="en-US" sz="1100" i="1" u="none">
                                <a:latin typeface="Cambria Math" panose="02040503050406030204" pitchFamily="18" charset="0"/>
                              </a:rPr>
                            </m:ctrlPr>
                          </m:dPr>
                          <m:e>
                            <m:r>
                              <a:rPr lang="en-US" sz="1100" i="1" u="none">
                                <a:latin typeface="Cambria Math" panose="02040503050406030204" pitchFamily="18" charset="0"/>
                                <a:ea typeface="Cambria Math" panose="02040503050406030204" pitchFamily="18" charset="0"/>
                              </a:rPr>
                              <m:t>𝛻</m:t>
                            </m:r>
                            <m:r>
                              <a:rPr lang="en-US" sz="1100" i="1" u="none">
                                <a:latin typeface="Cambria Math" panose="02040503050406030204" pitchFamily="18" charset="0"/>
                                <a:ea typeface="Cambria Math" panose="02040503050406030204" pitchFamily="18" charset="0"/>
                              </a:rPr>
                              <m:t>+</m:t>
                            </m:r>
                            <m:sSub>
                              <m:sSubPr>
                                <m:ctrlPr>
                                  <a:rPr lang="en-US" sz="1100" i="1" u="none">
                                    <a:latin typeface="Cambria Math" panose="02040503050406030204" pitchFamily="18" charset="0"/>
                                  </a:rPr>
                                </m:ctrlPr>
                              </m:sSubPr>
                              <m:e>
                                <m:r>
                                  <a:rPr lang="en-US" sz="1100" i="1" u="none">
                                    <a:latin typeface="Cambria Math" panose="02040503050406030204" pitchFamily="18" charset="0"/>
                                  </a:rPr>
                                  <m:t>𝑖𝑘</m:t>
                                </m:r>
                              </m:e>
                              <m:sub>
                                <m:r>
                                  <a:rPr lang="en-US" sz="1100" i="1" u="none">
                                    <a:latin typeface="Cambria Math" panose="02040503050406030204" pitchFamily="18" charset="0"/>
                                  </a:rPr>
                                  <m:t>𝐴</m:t>
                                </m:r>
                              </m:sub>
                            </m:sSub>
                          </m:e>
                        </m:d>
                      </m:e>
                      <m:sup>
                        <m:r>
                          <a:rPr lang="en-US" sz="1100" b="0" i="1" u="none" smtClean="0">
                            <a:latin typeface="Cambria Math" panose="02040503050406030204" pitchFamily="18" charset="0"/>
                          </a:rPr>
                          <m:t>2</m:t>
                        </m:r>
                      </m:sup>
                    </m:sSup>
                    <m:r>
                      <a:rPr lang="en-US" sz="1100" i="1" u="none" smtClean="0">
                        <a:latin typeface="Cambria Math" panose="02040503050406030204" pitchFamily="18" charset="0"/>
                        <a:ea typeface="Cambria Math" panose="02040503050406030204" pitchFamily="18" charset="0"/>
                      </a:rPr>
                      <m:t>𝜓</m:t>
                    </m:r>
                    <m:d>
                      <m:dPr>
                        <m:ctrlPr>
                          <a:rPr lang="en-US" sz="1100" i="1" u="none" smtClean="0">
                            <a:latin typeface="Cambria Math" panose="02040503050406030204" pitchFamily="18" charset="0"/>
                            <a:ea typeface="Cambria Math" panose="02040503050406030204" pitchFamily="18" charset="0"/>
                          </a:rPr>
                        </m:ctrlPr>
                      </m:dPr>
                      <m:e>
                        <m:acc>
                          <m:accPr>
                            <m:chr m:val="⃗"/>
                            <m:ctrlPr>
                              <a:rPr lang="en-US" sz="1100" i="1" u="none" smtClean="0">
                                <a:latin typeface="Cambria Math" panose="02040503050406030204" pitchFamily="18" charset="0"/>
                                <a:ea typeface="Cambria Math" panose="02040503050406030204" pitchFamily="18" charset="0"/>
                              </a:rPr>
                            </m:ctrlPr>
                          </m:accPr>
                          <m:e>
                            <m:r>
                              <a:rPr lang="en-US" sz="1100" b="0" i="1" u="none" smtClean="0">
                                <a:latin typeface="Cambria Math" panose="02040503050406030204" pitchFamily="18" charset="0"/>
                                <a:ea typeface="Cambria Math" panose="02040503050406030204" pitchFamily="18" charset="0"/>
                              </a:rPr>
                              <m:t>𝑟</m:t>
                            </m:r>
                          </m:e>
                        </m:acc>
                      </m:e>
                    </m:d>
                    <m:r>
                      <a:rPr lang="en-US" sz="1100" b="0" i="0" u="none" smtClean="0">
                        <a:latin typeface="Cambria Math" panose="02040503050406030204" pitchFamily="18" charset="0"/>
                        <a:ea typeface="Cambria Math" panose="02040503050406030204" pitchFamily="18" charset="0"/>
                      </a:rPr>
                      <m:t>=−</m:t>
                    </m:r>
                    <m:r>
                      <a:rPr lang="en-US" sz="1100" i="1" u="none">
                        <a:latin typeface="Cambria Math" panose="02040503050406030204" pitchFamily="18" charset="0"/>
                        <a:ea typeface="Cambria Math" panose="02040503050406030204" pitchFamily="18" charset="0"/>
                      </a:rPr>
                      <m:t>𝜓</m:t>
                    </m:r>
                    <m:d>
                      <m:dPr>
                        <m:ctrlPr>
                          <a:rPr lang="en-US" sz="1100" i="1" u="none">
                            <a:latin typeface="Cambria Math" panose="02040503050406030204" pitchFamily="18" charset="0"/>
                            <a:ea typeface="Cambria Math" panose="02040503050406030204" pitchFamily="18" charset="0"/>
                          </a:rPr>
                        </m:ctrlPr>
                      </m:dPr>
                      <m:e>
                        <m:acc>
                          <m:accPr>
                            <m:chr m:val="⃗"/>
                            <m:ctrlPr>
                              <a:rPr lang="en-US" sz="1100" i="1" u="none">
                                <a:latin typeface="Cambria Math" panose="02040503050406030204" pitchFamily="18" charset="0"/>
                                <a:ea typeface="Cambria Math" panose="02040503050406030204" pitchFamily="18" charset="0"/>
                              </a:rPr>
                            </m:ctrlPr>
                          </m:accPr>
                          <m:e>
                            <m:r>
                              <a:rPr lang="en-US" sz="1100" i="1" u="none">
                                <a:latin typeface="Cambria Math" panose="02040503050406030204" pitchFamily="18" charset="0"/>
                                <a:ea typeface="Cambria Math" panose="02040503050406030204" pitchFamily="18" charset="0"/>
                              </a:rPr>
                              <m:t>𝑟</m:t>
                            </m:r>
                          </m:e>
                        </m:acc>
                      </m:e>
                    </m:d>
                  </m:oMath>
                </a14:m>
                <a:endParaRPr lang="en-US" sz="1100" u="none" baseline="-25000" dirty="0" smtClean="0"/>
              </a:p>
              <a:p>
                <a:pPr lvl="4" fontAlgn="auto">
                  <a:lnSpc>
                    <a:spcPts val="1700"/>
                  </a:lnSpc>
                  <a:spcAft>
                    <a:spcPts val="0"/>
                  </a:spcAft>
                </a:pPr>
                <a:r>
                  <a:rPr lang="en-US" sz="1100" u="none" dirty="0"/>
                  <a:t>~ </a:t>
                </a:r>
                <a:r>
                  <a:rPr lang="en-US" sz="1100" u="none" dirty="0" smtClean="0"/>
                  <a:t>to  Schrödinger equation</a:t>
                </a:r>
                <a:r>
                  <a:rPr lang="en-US" sz="1100" u="none" dirty="0"/>
                  <a:t> </a:t>
                </a:r>
                <a:r>
                  <a:rPr lang="en-US" sz="1100" u="none" dirty="0" smtClean="0"/>
                  <a:t>for a particle  with mass 2m, charge 2e) : Quantum mechanics </a:t>
                </a:r>
                <a:r>
                  <a:rPr lang="en-US" sz="1100" u="none" dirty="0" err="1" smtClean="0"/>
                  <a:t>sol</a:t>
                </a:r>
                <a:r>
                  <a:rPr lang="en-US" sz="1100" u="none" baseline="30000" dirty="0" err="1" smtClean="0"/>
                  <a:t>ns</a:t>
                </a:r>
                <a:r>
                  <a:rPr lang="en-US" sz="1100" u="none" dirty="0" smtClean="0"/>
                  <a:t>  work well.</a:t>
                </a:r>
              </a:p>
              <a:p>
                <a:pPr lvl="1" fontAlgn="auto">
                  <a:lnSpc>
                    <a:spcPts val="1700"/>
                  </a:lnSpc>
                  <a:spcBef>
                    <a:spcPts val="600"/>
                  </a:spcBef>
                  <a:spcAft>
                    <a:spcPts val="0"/>
                  </a:spcAft>
                </a:pPr>
                <a:r>
                  <a:rPr lang="en-US" sz="1400" u="none" dirty="0" smtClean="0">
                    <a:solidFill>
                      <a:schemeClr val="tx1"/>
                    </a:solidFill>
                  </a:rPr>
                  <a:t>For other cases: </a:t>
                </a:r>
                <a:r>
                  <a:rPr lang="en-US" sz="1400" u="none" dirty="0" smtClean="0">
                    <a:solidFill>
                      <a:prstClr val="black"/>
                    </a:solidFill>
                    <a:latin typeface="Arial" pitchFamily="34" charset="0"/>
                    <a:cs typeface="Arial" pitchFamily="34" charset="0"/>
                  </a:rPr>
                  <a:t>continuities </a:t>
                </a:r>
                <a:r>
                  <a:rPr lang="en-US" sz="1400" u="none" dirty="0" smtClean="0">
                    <a:solidFill>
                      <a:schemeClr val="tx1"/>
                    </a:solidFill>
                  </a:rPr>
                  <a:t>solutions, variational methods, etc…</a:t>
                </a:r>
              </a:p>
              <a:p>
                <a:pPr marL="712788" lvl="3" fontAlgn="auto">
                  <a:lnSpc>
                    <a:spcPts val="1700"/>
                  </a:lnSpc>
                  <a:spcAft>
                    <a:spcPts val="0"/>
                  </a:spcAft>
                </a:pPr>
                <a:r>
                  <a:rPr lang="en-US" sz="1200" u="none" dirty="0" smtClean="0"/>
                  <a:t>e.g.: “dirty” SC : translation invariance is lost but …</a:t>
                </a:r>
              </a:p>
              <a:p>
                <a:pPr lvl="4" fontAlgn="auto">
                  <a:lnSpc>
                    <a:spcPts val="1700"/>
                  </a:lnSpc>
                  <a:spcAft>
                    <a:spcPts val="0"/>
                  </a:spcAft>
                </a:pPr>
                <a:r>
                  <a:rPr lang="en-US" sz="1100" u="none" dirty="0" smtClean="0"/>
                  <a:t>One add 1 more approximation (average value for all the impurities)</a:t>
                </a:r>
              </a:p>
              <a:p>
                <a:pPr lvl="4" fontAlgn="auto">
                  <a:lnSpc>
                    <a:spcPts val="1700"/>
                  </a:lnSpc>
                  <a:spcAft>
                    <a:spcPts val="0"/>
                  </a:spcAft>
                </a:pPr>
                <a:r>
                  <a:rPr lang="en-US" sz="1100" u="none" dirty="0" smtClean="0"/>
                  <a:t>Potential term due to impurities is treated like a weak perturbation =&gt; GLAC</a:t>
                </a:r>
                <a:endParaRPr lang="en-US" sz="1100" u="none" dirty="0"/>
              </a:p>
            </p:txBody>
          </p:sp>
        </mc:Choice>
        <mc:Fallback xmlns="">
          <p:sp>
            <p:nvSpPr>
              <p:cNvPr id="5" name="Espace réservé du contenu 11"/>
              <p:cNvSpPr txBox="1">
                <a:spLocks noRot="1" noChangeAspect="1" noMove="1" noResize="1" noEditPoints="1" noAdjustHandles="1" noChangeArrowheads="1" noChangeShapeType="1" noTextEdit="1"/>
              </p:cNvSpPr>
              <p:nvPr/>
            </p:nvSpPr>
            <p:spPr>
              <a:xfrm>
                <a:off x="456630" y="1208061"/>
                <a:ext cx="8280920" cy="5310604"/>
              </a:xfrm>
              <a:prstGeom prst="rect">
                <a:avLst/>
              </a:prstGeom>
              <a:blipFill>
                <a:blip r:embed="rId5"/>
                <a:stretch>
                  <a:fillRect t="-804"/>
                </a:stretch>
              </a:blipFill>
            </p:spPr>
            <p:txBody>
              <a:bodyPr/>
              <a:lstStyle/>
              <a:p>
                <a:r>
                  <a:rPr lang="en-US">
                    <a:noFill/>
                  </a:rPr>
                  <a:t> </a:t>
                </a:r>
              </a:p>
            </p:txBody>
          </p:sp>
        </mc:Fallback>
      </mc:AlternateContent>
      <p:pic>
        <p:nvPicPr>
          <p:cNvPr id="6" name="Image 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35012" y="1925232"/>
            <a:ext cx="7324725" cy="1772127"/>
          </a:xfrm>
          <a:prstGeom prst="rect">
            <a:avLst/>
          </a:prstGeom>
        </p:spPr>
      </p:pic>
      <mc:AlternateContent xmlns:mc="http://schemas.openxmlformats.org/markup-compatibility/2006" xmlns:a14="http://schemas.microsoft.com/office/drawing/2010/main">
        <mc:Choice Requires="a14">
          <p:sp>
            <p:nvSpPr>
              <p:cNvPr id="4" name="Titre 3"/>
              <p:cNvSpPr>
                <a:spLocks noGrp="1"/>
              </p:cNvSpPr>
              <p:nvPr>
                <p:ph type="title"/>
              </p:nvPr>
            </p:nvSpPr>
            <p:spPr/>
            <p:txBody>
              <a:bodyPr/>
              <a:lstStyle/>
              <a:p>
                <a14:m>
                  <m:oMath xmlns:m="http://schemas.openxmlformats.org/officeDocument/2006/math">
                    <m:r>
                      <a:rPr lang="en-US" i="1" cap="none" noProof="0" smtClean="0">
                        <a:latin typeface="Cambria Math" panose="02040503050406030204" pitchFamily="18" charset="0"/>
                      </a:rPr>
                      <m:t>ℓ</m:t>
                    </m:r>
                  </m:oMath>
                </a14:m>
                <a:r>
                  <a:rPr lang="en-US" noProof="0" dirty="0" smtClean="0"/>
                  <a:t> &lt; </a:t>
                </a:r>
                <a:r>
                  <a:rPr lang="en-US" cap="none" noProof="0" dirty="0" smtClean="0">
                    <a:latin typeface="Symbol" panose="05050102010706020507" pitchFamily="18" charset="2"/>
                  </a:rPr>
                  <a:t>x</a:t>
                </a:r>
                <a:r>
                  <a:rPr lang="en-US" noProof="0" dirty="0" smtClean="0"/>
                  <a:t> : linear GL equations</a:t>
                </a:r>
                <a:endParaRPr lang="en-US" noProof="0" dirty="0"/>
              </a:p>
            </p:txBody>
          </p:sp>
        </mc:Choice>
        <mc:Fallback xmlns="">
          <p:sp>
            <p:nvSpPr>
              <p:cNvPr id="4" name="Titre 3"/>
              <p:cNvSpPr>
                <a:spLocks noGrp="1" noRot="1" noChangeAspect="1" noMove="1" noResize="1" noEditPoints="1" noAdjustHandles="1" noChangeArrowheads="1" noChangeShapeType="1" noTextEdit="1"/>
              </p:cNvSpPr>
              <p:nvPr>
                <p:ph type="title"/>
              </p:nvPr>
            </p:nvSpPr>
            <p:spPr>
              <a:blipFill>
                <a:blip r:embed="rId7"/>
                <a:stretch>
                  <a:fillRect/>
                </a:stretch>
              </a:blipFill>
            </p:spPr>
            <p:txBody>
              <a:bodyPr/>
              <a:lstStyle/>
              <a:p>
                <a:r>
                  <a:rPr lang="en-US">
                    <a:noFill/>
                  </a:rPr>
                  <a:t> </a:t>
                </a:r>
              </a:p>
            </p:txBody>
          </p:sp>
        </mc:Fallback>
      </mc:AlternateContent>
      <p:sp>
        <p:nvSpPr>
          <p:cNvPr id="7" name="Rectangle 6"/>
          <p:cNvSpPr/>
          <p:nvPr/>
        </p:nvSpPr>
        <p:spPr>
          <a:xfrm>
            <a:off x="503472" y="2276872"/>
            <a:ext cx="1260216" cy="246221"/>
          </a:xfrm>
          <a:prstGeom prst="rect">
            <a:avLst/>
          </a:prstGeom>
        </p:spPr>
        <p:txBody>
          <a:bodyPr wrap="square">
            <a:spAutoFit/>
          </a:bodyPr>
          <a:lstStyle/>
          <a:p>
            <a:pPr>
              <a:spcBef>
                <a:spcPts val="600"/>
              </a:spcBef>
            </a:pPr>
            <a:r>
              <a:rPr lang="en-US" sz="1000" i="1" u="none" dirty="0" smtClean="0">
                <a:solidFill>
                  <a:schemeClr val="accent4">
                    <a:lumMod val="75000"/>
                  </a:schemeClr>
                </a:solidFill>
                <a:latin typeface="Symbol" panose="05050102010706020507" pitchFamily="18" charset="2"/>
              </a:rPr>
              <a:t>x</a:t>
            </a:r>
            <a:r>
              <a:rPr lang="en-US" sz="1000" i="1" u="none" baseline="-25000" dirty="0" smtClean="0">
                <a:solidFill>
                  <a:schemeClr val="accent4">
                    <a:lumMod val="75000"/>
                  </a:schemeClr>
                </a:solidFill>
              </a:rPr>
              <a:t>0</a:t>
            </a:r>
            <a:r>
              <a:rPr lang="en-US" sz="1000" i="1" u="none" dirty="0" smtClean="0">
                <a:solidFill>
                  <a:schemeClr val="accent4">
                    <a:lumMod val="75000"/>
                  </a:schemeClr>
                </a:solidFill>
              </a:rPr>
              <a:t> : “Microscopic ”</a:t>
            </a:r>
            <a:endParaRPr lang="en-US" sz="1000" i="1" u="none" dirty="0">
              <a:solidFill>
                <a:schemeClr val="accent4">
                  <a:lumMod val="75000"/>
                </a:schemeClr>
              </a:solidFill>
            </a:endParaRPr>
          </a:p>
        </p:txBody>
      </p:sp>
      <p:sp>
        <p:nvSpPr>
          <p:cNvPr id="8" name="Rectangle 7"/>
          <p:cNvSpPr/>
          <p:nvPr/>
        </p:nvSpPr>
        <p:spPr>
          <a:xfrm>
            <a:off x="7328032" y="2627892"/>
            <a:ext cx="1835880" cy="246221"/>
          </a:xfrm>
          <a:prstGeom prst="rect">
            <a:avLst/>
          </a:prstGeom>
        </p:spPr>
        <p:txBody>
          <a:bodyPr wrap="square">
            <a:spAutoFit/>
          </a:bodyPr>
          <a:lstStyle/>
          <a:p>
            <a:pPr>
              <a:spcBef>
                <a:spcPts val="600"/>
              </a:spcBef>
            </a:pPr>
            <a:r>
              <a:rPr lang="en-US" sz="1000" i="1" u="none" dirty="0" smtClean="0">
                <a:solidFill>
                  <a:schemeClr val="accent4">
                    <a:lumMod val="75000"/>
                  </a:schemeClr>
                </a:solidFill>
                <a:latin typeface="Symbol" panose="05050102010706020507" pitchFamily="18" charset="2"/>
              </a:rPr>
              <a:t>x , l </a:t>
            </a:r>
            <a:r>
              <a:rPr lang="en-US" sz="1000" i="1" u="none" dirty="0" smtClean="0">
                <a:solidFill>
                  <a:schemeClr val="accent4">
                    <a:lumMod val="75000"/>
                  </a:schemeClr>
                </a:solidFill>
              </a:rPr>
              <a:t>: “Macroscopic”</a:t>
            </a:r>
            <a:endParaRPr lang="en-US" sz="1000" i="1" u="none" dirty="0">
              <a:solidFill>
                <a:schemeClr val="accent4">
                  <a:lumMod val="75000"/>
                </a:schemeClr>
              </a:solidFill>
            </a:endParaRPr>
          </a:p>
        </p:txBody>
      </p:sp>
      <p:sp>
        <p:nvSpPr>
          <p:cNvPr id="10" name="Rectangle 9"/>
          <p:cNvSpPr/>
          <p:nvPr/>
        </p:nvSpPr>
        <p:spPr>
          <a:xfrm rot="20903275">
            <a:off x="6855572" y="3801106"/>
            <a:ext cx="1849015" cy="738664"/>
          </a:xfrm>
          <a:prstGeom prst="rect">
            <a:avLst/>
          </a:prstGeom>
          <a:noFill/>
          <a:ln>
            <a:solidFill>
              <a:srgbClr val="FF0000"/>
            </a:solidFill>
          </a:ln>
        </p:spPr>
        <p:txBody>
          <a:bodyPr wrap="square" lIns="91440" tIns="45720" rIns="91440" bIns="45720">
            <a:spAutoFit/>
          </a:bodyPr>
          <a:lstStyle/>
          <a:p>
            <a:pPr algn="ctr"/>
            <a:r>
              <a:rPr lang="en-US" u="none" dirty="0">
                <a:ln w="12700" cmpd="sng">
                  <a:solidFill>
                    <a:srgbClr val="FF0000"/>
                  </a:solidFill>
                  <a:prstDash val="solid"/>
                </a:ln>
                <a:solidFill>
                  <a:srgbClr val="FF0000"/>
                </a:solidFill>
                <a:latin typeface="Calibri" panose="020F0502020204030204" pitchFamily="34" charset="0"/>
                <a:cs typeface="Calibri" panose="020F0502020204030204" pitchFamily="34" charset="0"/>
              </a:rPr>
              <a:t>Main model used for magnets</a:t>
            </a:r>
          </a:p>
          <a:p>
            <a:pPr algn="ctr"/>
            <a:r>
              <a:rPr lang="en-US" u="none" dirty="0">
                <a:ln w="12700" cmpd="sng">
                  <a:solidFill>
                    <a:srgbClr val="FF0000"/>
                  </a:solidFill>
                  <a:prstDash val="solid"/>
                </a:ln>
                <a:solidFill>
                  <a:srgbClr val="FF0000"/>
                </a:solidFill>
                <a:latin typeface="Calibri" panose="020F0502020204030204" pitchFamily="34" charset="0"/>
                <a:cs typeface="Calibri" panose="020F0502020204030204" pitchFamily="34" charset="0"/>
              </a:rPr>
              <a:t>Does not apply for </a:t>
            </a:r>
            <a:r>
              <a:rPr lang="en-US" u="none" dirty="0" smtClean="0">
                <a:ln w="12700" cmpd="sng">
                  <a:solidFill>
                    <a:srgbClr val="FF0000"/>
                  </a:solidFill>
                  <a:prstDash val="solid"/>
                </a:ln>
                <a:solidFill>
                  <a:srgbClr val="FF0000"/>
                </a:solidFill>
                <a:latin typeface="Calibri" panose="020F0502020204030204" pitchFamily="34" charset="0"/>
                <a:cs typeface="Calibri" panose="020F0502020204030204" pitchFamily="34" charset="0"/>
              </a:rPr>
              <a:t>SRF</a:t>
            </a:r>
            <a:endParaRPr lang="en-US" u="none" dirty="0">
              <a:ln w="12700" cmpd="sng">
                <a:solidFill>
                  <a:srgbClr val="FF0000"/>
                </a:solidFill>
                <a:prstDash val="solid"/>
              </a:ln>
              <a:solidFill>
                <a:srgbClr val="FF0000"/>
              </a:solidFill>
              <a:latin typeface="Calibri" panose="020F0502020204030204" pitchFamily="34" charset="0"/>
              <a:cs typeface="Calibri" panose="020F0502020204030204" pitchFamily="34" charset="0"/>
            </a:endParaRPr>
          </a:p>
        </p:txBody>
      </p:sp>
      <p:sp>
        <p:nvSpPr>
          <p:cNvPr id="2" name="Ellipse 1"/>
          <p:cNvSpPr/>
          <p:nvPr/>
        </p:nvSpPr>
        <p:spPr>
          <a:xfrm>
            <a:off x="5292080" y="2552382"/>
            <a:ext cx="1584176" cy="123665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rot="6597837" flipH="1" flipV="1">
            <a:off x="3968514" y="1288794"/>
            <a:ext cx="845280" cy="2376265"/>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1811902 w 3442718"/>
              <a:gd name="connsiteY0" fmla="*/ 591894 h 591894"/>
              <a:gd name="connsiteX1" fmla="*/ 3409589 w 3442718"/>
              <a:gd name="connsiteY1" fmla="*/ 441169 h 591894"/>
              <a:gd name="connsiteX2" fmla="*/ 261 w 3442718"/>
              <a:gd name="connsiteY2" fmla="*/ 0 h 591894"/>
              <a:gd name="connsiteX0" fmla="*/ 1811641 w 3453622"/>
              <a:gd name="connsiteY0" fmla="*/ 591894 h 591894"/>
              <a:gd name="connsiteX1" fmla="*/ 3409328 w 3453622"/>
              <a:gd name="connsiteY1" fmla="*/ 441169 h 591894"/>
              <a:gd name="connsiteX2" fmla="*/ 0 w 3453622"/>
              <a:gd name="connsiteY2" fmla="*/ 0 h 591894"/>
              <a:gd name="connsiteX0" fmla="*/ 1811641 w 2830345"/>
              <a:gd name="connsiteY0" fmla="*/ 591894 h 591894"/>
              <a:gd name="connsiteX1" fmla="*/ 2774875 w 2830345"/>
              <a:gd name="connsiteY1" fmla="*/ 355046 h 591894"/>
              <a:gd name="connsiteX2" fmla="*/ 0 w 2830345"/>
              <a:gd name="connsiteY2" fmla="*/ 0 h 591894"/>
              <a:gd name="connsiteX0" fmla="*/ 1811641 w 2774875"/>
              <a:gd name="connsiteY0" fmla="*/ 591894 h 591894"/>
              <a:gd name="connsiteX1" fmla="*/ 2774875 w 2774875"/>
              <a:gd name="connsiteY1" fmla="*/ 355046 h 591894"/>
              <a:gd name="connsiteX2" fmla="*/ 0 w 2774875"/>
              <a:gd name="connsiteY2" fmla="*/ 0 h 591894"/>
              <a:gd name="connsiteX0" fmla="*/ 1811641 w 2774875"/>
              <a:gd name="connsiteY0" fmla="*/ 591894 h 591894"/>
              <a:gd name="connsiteX1" fmla="*/ 2774875 w 2774875"/>
              <a:gd name="connsiteY1" fmla="*/ 355046 h 591894"/>
              <a:gd name="connsiteX2" fmla="*/ 0 w 2774875"/>
              <a:gd name="connsiteY2" fmla="*/ 0 h 591894"/>
              <a:gd name="connsiteX0" fmla="*/ 1811641 w 2796568"/>
              <a:gd name="connsiteY0" fmla="*/ 591894 h 617643"/>
              <a:gd name="connsiteX1" fmla="*/ 2774875 w 2796568"/>
              <a:gd name="connsiteY1" fmla="*/ 355046 h 617643"/>
              <a:gd name="connsiteX2" fmla="*/ 0 w 2796568"/>
              <a:gd name="connsiteY2" fmla="*/ 0 h 617643"/>
              <a:gd name="connsiteX0" fmla="*/ 1811641 w 2775732"/>
              <a:gd name="connsiteY0" fmla="*/ 591894 h 591894"/>
              <a:gd name="connsiteX1" fmla="*/ 2774875 w 2775732"/>
              <a:gd name="connsiteY1" fmla="*/ 355046 h 591894"/>
              <a:gd name="connsiteX2" fmla="*/ 0 w 2775732"/>
              <a:gd name="connsiteY2" fmla="*/ 0 h 591894"/>
              <a:gd name="connsiteX0" fmla="*/ 1811641 w 2302333"/>
              <a:gd name="connsiteY0" fmla="*/ 591894 h 591894"/>
              <a:gd name="connsiteX1" fmla="*/ 2278345 w 2302333"/>
              <a:gd name="connsiteY1" fmla="*/ 331123 h 591894"/>
              <a:gd name="connsiteX2" fmla="*/ 0 w 2302333"/>
              <a:gd name="connsiteY2" fmla="*/ 0 h 591894"/>
              <a:gd name="connsiteX0" fmla="*/ 1811641 w 2320479"/>
              <a:gd name="connsiteY0" fmla="*/ 591894 h 591894"/>
              <a:gd name="connsiteX1" fmla="*/ 2278345 w 2320479"/>
              <a:gd name="connsiteY1" fmla="*/ 331123 h 591894"/>
              <a:gd name="connsiteX2" fmla="*/ 0 w 2320479"/>
              <a:gd name="connsiteY2" fmla="*/ 0 h 591894"/>
            </a:gdLst>
            <a:ahLst/>
            <a:cxnLst>
              <a:cxn ang="0">
                <a:pos x="connsiteX0" y="connsiteY0"/>
              </a:cxn>
              <a:cxn ang="0">
                <a:pos x="connsiteX1" y="connsiteY1"/>
              </a:cxn>
              <a:cxn ang="0">
                <a:pos x="connsiteX2" y="connsiteY2"/>
              </a:cxn>
            </a:cxnLst>
            <a:rect l="l" t="t" r="r" b="b"/>
            <a:pathLst>
              <a:path w="2320479" h="591894">
                <a:moveTo>
                  <a:pt x="1811641" y="591894"/>
                </a:moveTo>
                <a:cubicBezTo>
                  <a:pt x="2421240" y="564261"/>
                  <a:pt x="2340453" y="380363"/>
                  <a:pt x="2278345" y="331123"/>
                </a:cubicBezTo>
                <a:cubicBezTo>
                  <a:pt x="2160218" y="237471"/>
                  <a:pt x="1038969" y="9279"/>
                  <a:pt x="0"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p:cNvSpPr/>
          <p:nvPr/>
        </p:nvSpPr>
        <p:spPr>
          <a:xfrm rot="20604549">
            <a:off x="6626183" y="5645738"/>
            <a:ext cx="1800200" cy="528350"/>
          </a:xfrm>
          <a:prstGeom prst="rect">
            <a:avLst/>
          </a:prstGeom>
        </p:spPr>
        <p:txBody>
          <a:bodyPr wrap="square">
            <a:spAutoFit/>
          </a:bodyPr>
          <a:lstStyle/>
          <a:p>
            <a:pPr marL="90488" lvl="4" algn="just" fontAlgn="auto">
              <a:lnSpc>
                <a:spcPts val="1700"/>
              </a:lnSpc>
              <a:spcAft>
                <a:spcPts val="0"/>
              </a:spcAft>
            </a:pPr>
            <a:r>
              <a:rPr lang="en-US" sz="1050" i="1" u="none" dirty="0" smtClean="0">
                <a:solidFill>
                  <a:schemeClr val="accent4">
                    <a:lumMod val="75000"/>
                  </a:schemeClr>
                </a:solidFill>
              </a:rPr>
              <a:t>If you use a model, check if it is valid in your case…</a:t>
            </a:r>
            <a:endParaRPr lang="en-US" sz="1050" u="none" dirty="0"/>
          </a:p>
        </p:txBody>
      </p:sp>
      <p:sp>
        <p:nvSpPr>
          <p:cNvPr id="12" name="Espace réservé du pied de page 11"/>
          <p:cNvSpPr>
            <a:spLocks noGrp="1"/>
          </p:cNvSpPr>
          <p:nvPr>
            <p:ph type="ftr" sz="quarter" idx="11"/>
          </p:nvPr>
        </p:nvSpPr>
        <p:spPr/>
        <p:txBody>
          <a:bodyPr/>
          <a:lstStyle/>
          <a:p>
            <a:pPr>
              <a:defRPr/>
            </a:pPr>
            <a:r>
              <a:rPr lang="fr-FR" smtClean="0"/>
              <a:t>JUAS 2025 - C.Z. Antoine- Superconductivity in accelerators- Magnet vs RF cavities-part I</a:t>
            </a:r>
            <a:endParaRPr lang="fr-FR" dirty="0"/>
          </a:p>
        </p:txBody>
      </p:sp>
      <p:sp>
        <p:nvSpPr>
          <p:cNvPr id="14" name="Espace réservé du numéro de diapositive 13"/>
          <p:cNvSpPr>
            <a:spLocks noGrp="1"/>
          </p:cNvSpPr>
          <p:nvPr>
            <p:ph type="sldNum" sz="quarter" idx="12"/>
          </p:nvPr>
        </p:nvSpPr>
        <p:spPr/>
        <p:txBody>
          <a:bodyPr/>
          <a:lstStyle/>
          <a:p>
            <a:pPr>
              <a:defRPr/>
            </a:pPr>
            <a:r>
              <a:rPr lang="fr-FR" smtClean="0"/>
              <a:t>|  PAGE </a:t>
            </a:r>
            <a:fld id="{8CADEDB1-774E-4026-9688-CF6FA26D2D04}" type="slidenum">
              <a:rPr lang="fr-FR" smtClean="0"/>
              <a:pPr>
                <a:defRPr/>
              </a:pPr>
              <a:t>32</a:t>
            </a:fld>
            <a:endParaRPr lang="fr-FR"/>
          </a:p>
        </p:txBody>
      </p:sp>
      <p:sp>
        <p:nvSpPr>
          <p:cNvPr id="13" name="Rectangle 12"/>
          <p:cNvSpPr/>
          <p:nvPr/>
        </p:nvSpPr>
        <p:spPr>
          <a:xfrm>
            <a:off x="6176458" y="1320425"/>
            <a:ext cx="2774273" cy="246221"/>
          </a:xfrm>
          <a:prstGeom prst="rect">
            <a:avLst/>
          </a:prstGeom>
        </p:spPr>
        <p:txBody>
          <a:bodyPr wrap="square">
            <a:spAutoFit/>
          </a:bodyPr>
          <a:lstStyle/>
          <a:p>
            <a:pPr>
              <a:spcBef>
                <a:spcPts val="600"/>
              </a:spcBef>
            </a:pPr>
            <a:r>
              <a:rPr lang="el-GR" sz="1000" i="1" u="none" dirty="0" smtClean="0">
                <a:solidFill>
                  <a:schemeClr val="accent4">
                    <a:lumMod val="75000"/>
                  </a:schemeClr>
                </a:solidFill>
                <a:latin typeface="+mn-lt"/>
              </a:rPr>
              <a:t>ξ </a:t>
            </a:r>
            <a:r>
              <a:rPr lang="el-GR" sz="1000" i="1" u="none" dirty="0">
                <a:solidFill>
                  <a:schemeClr val="accent4">
                    <a:lumMod val="75000"/>
                  </a:schemeClr>
                </a:solidFill>
                <a:latin typeface="+mn-lt"/>
              </a:rPr>
              <a:t>(</a:t>
            </a:r>
            <a:r>
              <a:rPr lang="en-US" sz="1000" i="1" u="none" dirty="0">
                <a:solidFill>
                  <a:schemeClr val="accent4">
                    <a:lumMod val="75000"/>
                  </a:schemeClr>
                </a:solidFill>
                <a:latin typeface="+mn-lt"/>
              </a:rPr>
              <a:t>T) et </a:t>
            </a:r>
            <a:r>
              <a:rPr lang="el-GR" sz="1000" i="1" u="none" dirty="0">
                <a:solidFill>
                  <a:schemeClr val="accent4">
                    <a:lumMod val="75000"/>
                  </a:schemeClr>
                </a:solidFill>
                <a:latin typeface="+mn-lt"/>
              </a:rPr>
              <a:t>λ (</a:t>
            </a:r>
            <a:r>
              <a:rPr lang="en-US" sz="1000" i="1" u="none" dirty="0">
                <a:solidFill>
                  <a:schemeClr val="accent4">
                    <a:lumMod val="75000"/>
                  </a:schemeClr>
                </a:solidFill>
                <a:latin typeface="+mn-lt"/>
              </a:rPr>
              <a:t>T) diverge for T ~</a:t>
            </a:r>
            <a:r>
              <a:rPr lang="en-US" sz="1000" i="1" u="none" dirty="0" smtClean="0">
                <a:solidFill>
                  <a:schemeClr val="accent4">
                    <a:lumMod val="75000"/>
                  </a:schemeClr>
                </a:solidFill>
                <a:latin typeface="+mn-lt"/>
              </a:rPr>
              <a:t>T</a:t>
            </a:r>
            <a:r>
              <a:rPr lang="en-US" sz="1000" i="1" u="none" baseline="-25000" dirty="0" smtClean="0">
                <a:solidFill>
                  <a:schemeClr val="accent4">
                    <a:lumMod val="75000"/>
                  </a:schemeClr>
                </a:solidFill>
                <a:latin typeface="+mn-lt"/>
              </a:rPr>
              <a:t>C</a:t>
            </a:r>
            <a:r>
              <a:rPr lang="en-US" sz="1000" i="1" u="none" dirty="0" smtClean="0">
                <a:solidFill>
                  <a:schemeClr val="accent4">
                    <a:lumMod val="75000"/>
                  </a:schemeClr>
                </a:solidFill>
                <a:latin typeface="+mn-lt"/>
              </a:rPr>
              <a:t> </a:t>
            </a:r>
            <a:r>
              <a:rPr lang="en-US" sz="1000" i="1" u="none" dirty="0">
                <a:solidFill>
                  <a:schemeClr val="accent4">
                    <a:lumMod val="75000"/>
                  </a:schemeClr>
                </a:solidFill>
                <a:latin typeface="+mn-lt"/>
              </a:rPr>
              <a:t>and/or H~H</a:t>
            </a:r>
            <a:r>
              <a:rPr lang="en-US" sz="1000" i="1" u="none" baseline="-25000" dirty="0">
                <a:solidFill>
                  <a:schemeClr val="accent4">
                    <a:lumMod val="75000"/>
                  </a:schemeClr>
                </a:solidFill>
                <a:latin typeface="+mn-lt"/>
              </a:rPr>
              <a:t>C2</a:t>
            </a:r>
          </a:p>
        </p:txBody>
      </p:sp>
    </p:spTree>
    <p:extLst>
      <p:ext uri="{BB962C8B-B14F-4D97-AF65-F5344CB8AC3E}">
        <p14:creationId xmlns:p14="http://schemas.microsoft.com/office/powerpoint/2010/main" val="35696751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en-US" noProof="0" dirty="0" smtClean="0"/>
              <a:t>BCS theory elements (I)</a:t>
            </a:r>
            <a:endParaRPr lang="en-US" noProof="0" dirty="0"/>
          </a:p>
        </p:txBody>
      </p:sp>
      <p:grpSp>
        <p:nvGrpSpPr>
          <p:cNvPr id="29" name="Groupe 28"/>
          <p:cNvGrpSpPr/>
          <p:nvPr/>
        </p:nvGrpSpPr>
        <p:grpSpPr>
          <a:xfrm>
            <a:off x="499700" y="1732861"/>
            <a:ext cx="2665319" cy="2052099"/>
            <a:chOff x="395536" y="1124744"/>
            <a:chExt cx="2665319" cy="2052099"/>
          </a:xfrm>
        </p:grpSpPr>
        <p:cxnSp>
          <p:nvCxnSpPr>
            <p:cNvPr id="9" name="Connecteur droit avec flèche 8"/>
            <p:cNvCxnSpPr/>
            <p:nvPr/>
          </p:nvCxnSpPr>
          <p:spPr>
            <a:xfrm flipV="1">
              <a:off x="420568" y="1124744"/>
              <a:ext cx="0" cy="205209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rot="5400000" flipV="1">
              <a:off x="1699533" y="732380"/>
              <a:ext cx="0" cy="26079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1861364" y="2036378"/>
              <a:ext cx="0" cy="81034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Forme libre 12"/>
            <p:cNvSpPr/>
            <p:nvPr/>
          </p:nvSpPr>
          <p:spPr>
            <a:xfrm>
              <a:off x="409111" y="1170509"/>
              <a:ext cx="2474184" cy="1668308"/>
            </a:xfrm>
            <a:custGeom>
              <a:avLst/>
              <a:gdLst>
                <a:gd name="connsiteX0" fmla="*/ 0 w 3506993"/>
                <a:gd name="connsiteY0" fmla="*/ 1194188 h 2467847"/>
                <a:gd name="connsiteX1" fmla="*/ 1226372 w 3506993"/>
                <a:gd name="connsiteY1" fmla="*/ 2356014 h 2467847"/>
                <a:gd name="connsiteX2" fmla="*/ 1968649 w 3506993"/>
                <a:gd name="connsiteY2" fmla="*/ 2162376 h 2467847"/>
                <a:gd name="connsiteX3" fmla="*/ 2076226 w 3506993"/>
                <a:gd name="connsiteY3" fmla="*/ 64635 h 2467847"/>
                <a:gd name="connsiteX4" fmla="*/ 2657139 w 3506993"/>
                <a:gd name="connsiteY4" fmla="*/ 494941 h 2467847"/>
                <a:gd name="connsiteX5" fmla="*/ 3506993 w 3506993"/>
                <a:gd name="connsiteY5" fmla="*/ 1140400 h 2467847"/>
                <a:gd name="connsiteX0" fmla="*/ 0 w 3506993"/>
                <a:gd name="connsiteY0" fmla="*/ 1194188 h 2355378"/>
                <a:gd name="connsiteX1" fmla="*/ 828339 w 3506993"/>
                <a:gd name="connsiteY1" fmla="*/ 2151618 h 2355378"/>
                <a:gd name="connsiteX2" fmla="*/ 1968649 w 3506993"/>
                <a:gd name="connsiteY2" fmla="*/ 2162376 h 2355378"/>
                <a:gd name="connsiteX3" fmla="*/ 2076226 w 3506993"/>
                <a:gd name="connsiteY3" fmla="*/ 64635 h 2355378"/>
                <a:gd name="connsiteX4" fmla="*/ 2657139 w 3506993"/>
                <a:gd name="connsiteY4" fmla="*/ 494941 h 2355378"/>
                <a:gd name="connsiteX5" fmla="*/ 3506993 w 3506993"/>
                <a:gd name="connsiteY5" fmla="*/ 1140400 h 2355378"/>
                <a:gd name="connsiteX0" fmla="*/ 0 w 3506993"/>
                <a:gd name="connsiteY0" fmla="*/ 1194188 h 2365158"/>
                <a:gd name="connsiteX1" fmla="*/ 828339 w 3506993"/>
                <a:gd name="connsiteY1" fmla="*/ 2151618 h 2365158"/>
                <a:gd name="connsiteX2" fmla="*/ 1968649 w 3506993"/>
                <a:gd name="connsiteY2" fmla="*/ 2162376 h 2365158"/>
                <a:gd name="connsiteX3" fmla="*/ 2076226 w 3506993"/>
                <a:gd name="connsiteY3" fmla="*/ 64635 h 2365158"/>
                <a:gd name="connsiteX4" fmla="*/ 2657139 w 3506993"/>
                <a:gd name="connsiteY4" fmla="*/ 494941 h 2365158"/>
                <a:gd name="connsiteX5" fmla="*/ 3506993 w 3506993"/>
                <a:gd name="connsiteY5" fmla="*/ 1140400 h 2365158"/>
                <a:gd name="connsiteX0" fmla="*/ 0 w 3506993"/>
                <a:gd name="connsiteY0" fmla="*/ 1194188 h 2365158"/>
                <a:gd name="connsiteX1" fmla="*/ 828339 w 3506993"/>
                <a:gd name="connsiteY1" fmla="*/ 2151618 h 2365158"/>
                <a:gd name="connsiteX2" fmla="*/ 1968649 w 3506993"/>
                <a:gd name="connsiteY2" fmla="*/ 2162376 h 2365158"/>
                <a:gd name="connsiteX3" fmla="*/ 2076226 w 3506993"/>
                <a:gd name="connsiteY3" fmla="*/ 64635 h 2365158"/>
                <a:gd name="connsiteX4" fmla="*/ 2657139 w 3506993"/>
                <a:gd name="connsiteY4" fmla="*/ 494941 h 2365158"/>
                <a:gd name="connsiteX5" fmla="*/ 3506993 w 3506993"/>
                <a:gd name="connsiteY5" fmla="*/ 1140400 h 2365158"/>
                <a:gd name="connsiteX0" fmla="*/ 0 w 3506993"/>
                <a:gd name="connsiteY0" fmla="*/ 1194188 h 2320699"/>
                <a:gd name="connsiteX1" fmla="*/ 828339 w 3506993"/>
                <a:gd name="connsiteY1" fmla="*/ 2151618 h 2320699"/>
                <a:gd name="connsiteX2" fmla="*/ 1968649 w 3506993"/>
                <a:gd name="connsiteY2" fmla="*/ 2162376 h 2320699"/>
                <a:gd name="connsiteX3" fmla="*/ 2076226 w 3506993"/>
                <a:gd name="connsiteY3" fmla="*/ 64635 h 2320699"/>
                <a:gd name="connsiteX4" fmla="*/ 2657139 w 3506993"/>
                <a:gd name="connsiteY4" fmla="*/ 494941 h 2320699"/>
                <a:gd name="connsiteX5" fmla="*/ 3506993 w 3506993"/>
                <a:gd name="connsiteY5" fmla="*/ 1140400 h 2320699"/>
                <a:gd name="connsiteX0" fmla="*/ 0 w 3506993"/>
                <a:gd name="connsiteY0" fmla="*/ 1228376 h 2400860"/>
                <a:gd name="connsiteX1" fmla="*/ 828339 w 3506993"/>
                <a:gd name="connsiteY1" fmla="*/ 2185806 h 2400860"/>
                <a:gd name="connsiteX2" fmla="*/ 1968649 w 3506993"/>
                <a:gd name="connsiteY2" fmla="*/ 2196564 h 2400860"/>
                <a:gd name="connsiteX3" fmla="*/ 2086984 w 3506993"/>
                <a:gd name="connsiteY3" fmla="*/ 77308 h 2400860"/>
                <a:gd name="connsiteX4" fmla="*/ 2657139 w 3506993"/>
                <a:gd name="connsiteY4" fmla="*/ 529129 h 2400860"/>
                <a:gd name="connsiteX5" fmla="*/ 3506993 w 3506993"/>
                <a:gd name="connsiteY5" fmla="*/ 1174588 h 2400860"/>
                <a:gd name="connsiteX0" fmla="*/ 0 w 3506993"/>
                <a:gd name="connsiteY0" fmla="*/ 1228376 h 2378333"/>
                <a:gd name="connsiteX1" fmla="*/ 828339 w 3506993"/>
                <a:gd name="connsiteY1" fmla="*/ 2185806 h 2378333"/>
                <a:gd name="connsiteX2" fmla="*/ 1968649 w 3506993"/>
                <a:gd name="connsiteY2" fmla="*/ 2196564 h 2378333"/>
                <a:gd name="connsiteX3" fmla="*/ 2086984 w 3506993"/>
                <a:gd name="connsiteY3" fmla="*/ 77308 h 2378333"/>
                <a:gd name="connsiteX4" fmla="*/ 2657139 w 3506993"/>
                <a:gd name="connsiteY4" fmla="*/ 529129 h 2378333"/>
                <a:gd name="connsiteX5" fmla="*/ 3506993 w 3506993"/>
                <a:gd name="connsiteY5" fmla="*/ 1174588 h 2378333"/>
                <a:gd name="connsiteX0" fmla="*/ 0 w 3506993"/>
                <a:gd name="connsiteY0" fmla="*/ 1228376 h 2352014"/>
                <a:gd name="connsiteX1" fmla="*/ 828339 w 3506993"/>
                <a:gd name="connsiteY1" fmla="*/ 2185806 h 2352014"/>
                <a:gd name="connsiteX2" fmla="*/ 1968649 w 3506993"/>
                <a:gd name="connsiteY2" fmla="*/ 2196564 h 2352014"/>
                <a:gd name="connsiteX3" fmla="*/ 2086984 w 3506993"/>
                <a:gd name="connsiteY3" fmla="*/ 77308 h 2352014"/>
                <a:gd name="connsiteX4" fmla="*/ 2657139 w 3506993"/>
                <a:gd name="connsiteY4" fmla="*/ 529129 h 2352014"/>
                <a:gd name="connsiteX5" fmla="*/ 3506993 w 3506993"/>
                <a:gd name="connsiteY5" fmla="*/ 1174588 h 2352014"/>
                <a:gd name="connsiteX0" fmla="*/ 0 w 3506993"/>
                <a:gd name="connsiteY0" fmla="*/ 1236554 h 2360192"/>
                <a:gd name="connsiteX1" fmla="*/ 828339 w 3506993"/>
                <a:gd name="connsiteY1" fmla="*/ 2193984 h 2360192"/>
                <a:gd name="connsiteX2" fmla="*/ 1968649 w 3506993"/>
                <a:gd name="connsiteY2" fmla="*/ 2204742 h 2360192"/>
                <a:gd name="connsiteX3" fmla="*/ 2086984 w 3506993"/>
                <a:gd name="connsiteY3" fmla="*/ 85486 h 2360192"/>
                <a:gd name="connsiteX4" fmla="*/ 2657139 w 3506993"/>
                <a:gd name="connsiteY4" fmla="*/ 537307 h 2360192"/>
                <a:gd name="connsiteX5" fmla="*/ 3506993 w 3506993"/>
                <a:gd name="connsiteY5" fmla="*/ 1182766 h 2360192"/>
                <a:gd name="connsiteX0" fmla="*/ 0 w 3506993"/>
                <a:gd name="connsiteY0" fmla="*/ 1228377 h 2352015"/>
                <a:gd name="connsiteX1" fmla="*/ 828339 w 3506993"/>
                <a:gd name="connsiteY1" fmla="*/ 2185807 h 2352015"/>
                <a:gd name="connsiteX2" fmla="*/ 1968649 w 3506993"/>
                <a:gd name="connsiteY2" fmla="*/ 2196565 h 2352015"/>
                <a:gd name="connsiteX3" fmla="*/ 2086984 w 3506993"/>
                <a:gd name="connsiteY3" fmla="*/ 77309 h 2352015"/>
                <a:gd name="connsiteX4" fmla="*/ 2657139 w 3506993"/>
                <a:gd name="connsiteY4" fmla="*/ 529130 h 2352015"/>
                <a:gd name="connsiteX5" fmla="*/ 3506993 w 3506993"/>
                <a:gd name="connsiteY5" fmla="*/ 1174589 h 2352015"/>
                <a:gd name="connsiteX0" fmla="*/ 0 w 3506993"/>
                <a:gd name="connsiteY0" fmla="*/ 1228377 h 2352015"/>
                <a:gd name="connsiteX1" fmla="*/ 828339 w 3506993"/>
                <a:gd name="connsiteY1" fmla="*/ 2185807 h 2352015"/>
                <a:gd name="connsiteX2" fmla="*/ 1968649 w 3506993"/>
                <a:gd name="connsiteY2" fmla="*/ 2196565 h 2352015"/>
                <a:gd name="connsiteX3" fmla="*/ 2086984 w 3506993"/>
                <a:gd name="connsiteY3" fmla="*/ 77309 h 2352015"/>
                <a:gd name="connsiteX4" fmla="*/ 2657139 w 3506993"/>
                <a:gd name="connsiteY4" fmla="*/ 529130 h 2352015"/>
                <a:gd name="connsiteX5" fmla="*/ 3506993 w 3506993"/>
                <a:gd name="connsiteY5" fmla="*/ 1174589 h 2352015"/>
                <a:gd name="connsiteX0" fmla="*/ 0 w 3517751"/>
                <a:gd name="connsiteY0" fmla="*/ 1227716 h 2351354"/>
                <a:gd name="connsiteX1" fmla="*/ 828339 w 3517751"/>
                <a:gd name="connsiteY1" fmla="*/ 2185146 h 2351354"/>
                <a:gd name="connsiteX2" fmla="*/ 1968649 w 3517751"/>
                <a:gd name="connsiteY2" fmla="*/ 2195904 h 2351354"/>
                <a:gd name="connsiteX3" fmla="*/ 2086984 w 3517751"/>
                <a:gd name="connsiteY3" fmla="*/ 76648 h 2351354"/>
                <a:gd name="connsiteX4" fmla="*/ 2657139 w 3517751"/>
                <a:gd name="connsiteY4" fmla="*/ 528469 h 2351354"/>
                <a:gd name="connsiteX5" fmla="*/ 3517751 w 3517751"/>
                <a:gd name="connsiteY5" fmla="*/ 1130897 h 2351354"/>
                <a:gd name="connsiteX0" fmla="*/ 0 w 3517751"/>
                <a:gd name="connsiteY0" fmla="*/ 1236872 h 2360510"/>
                <a:gd name="connsiteX1" fmla="*/ 828339 w 3517751"/>
                <a:gd name="connsiteY1" fmla="*/ 2194302 h 2360510"/>
                <a:gd name="connsiteX2" fmla="*/ 1968649 w 3517751"/>
                <a:gd name="connsiteY2" fmla="*/ 2205060 h 2360510"/>
                <a:gd name="connsiteX3" fmla="*/ 2086984 w 3517751"/>
                <a:gd name="connsiteY3" fmla="*/ 85804 h 2360510"/>
                <a:gd name="connsiteX4" fmla="*/ 2657139 w 3517751"/>
                <a:gd name="connsiteY4" fmla="*/ 537625 h 2360510"/>
                <a:gd name="connsiteX5" fmla="*/ 3517751 w 3517751"/>
                <a:gd name="connsiteY5" fmla="*/ 1140053 h 2360510"/>
                <a:gd name="connsiteX0" fmla="*/ 0 w 3517751"/>
                <a:gd name="connsiteY0" fmla="*/ 1236872 h 2371970"/>
                <a:gd name="connsiteX1" fmla="*/ 828339 w 3517751"/>
                <a:gd name="connsiteY1" fmla="*/ 2194302 h 2371970"/>
                <a:gd name="connsiteX2" fmla="*/ 1968649 w 3517751"/>
                <a:gd name="connsiteY2" fmla="*/ 2205060 h 2371970"/>
                <a:gd name="connsiteX3" fmla="*/ 2086984 w 3517751"/>
                <a:gd name="connsiteY3" fmla="*/ 85804 h 2371970"/>
                <a:gd name="connsiteX4" fmla="*/ 2657139 w 3517751"/>
                <a:gd name="connsiteY4" fmla="*/ 537625 h 2371970"/>
                <a:gd name="connsiteX5" fmla="*/ 3517751 w 3517751"/>
                <a:gd name="connsiteY5" fmla="*/ 1140053 h 2371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7751" h="2371970">
                  <a:moveTo>
                    <a:pt x="0" y="1236872"/>
                  </a:moveTo>
                  <a:cubicBezTo>
                    <a:pt x="298525" y="1737102"/>
                    <a:pt x="435686" y="1968392"/>
                    <a:pt x="828339" y="2194302"/>
                  </a:cubicBezTo>
                  <a:cubicBezTo>
                    <a:pt x="1220992" y="2420212"/>
                    <a:pt x="1791148" y="2438142"/>
                    <a:pt x="1968649" y="2205060"/>
                  </a:cubicBezTo>
                  <a:cubicBezTo>
                    <a:pt x="2146150" y="1971978"/>
                    <a:pt x="1972236" y="363710"/>
                    <a:pt x="2086984" y="85804"/>
                  </a:cubicBezTo>
                  <a:cubicBezTo>
                    <a:pt x="2201732" y="-192102"/>
                    <a:pt x="2527880" y="271112"/>
                    <a:pt x="2657139" y="537625"/>
                  </a:cubicBezTo>
                  <a:cubicBezTo>
                    <a:pt x="2831054" y="896213"/>
                    <a:pt x="3051586" y="1118538"/>
                    <a:pt x="3517751" y="1140053"/>
                  </a:cubicBez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498702" y="1124744"/>
              <a:ext cx="650184" cy="216473"/>
            </a:xfrm>
            <a:prstGeom prst="rect">
              <a:avLst/>
            </a:prstGeom>
            <a:noFill/>
          </p:spPr>
          <p:txBody>
            <a:bodyPr wrap="none" rtlCol="0">
              <a:spAutoFit/>
            </a:bodyPr>
            <a:lstStyle/>
            <a:p>
              <a:r>
                <a:rPr lang="fr-FR" u="none" dirty="0" err="1" smtClean="0"/>
                <a:t>V</a:t>
              </a:r>
              <a:r>
                <a:rPr lang="fr-FR" u="none" baseline="-25000" dirty="0" err="1" smtClean="0"/>
                <a:t>eff</a:t>
              </a:r>
              <a:r>
                <a:rPr lang="fr-FR" u="none" dirty="0" smtClean="0"/>
                <a:t> (q, </a:t>
              </a:r>
              <a:r>
                <a:rPr lang="fr-FR" u="none" dirty="0" smtClean="0">
                  <a:latin typeface="Symbol" panose="05050102010706020507" pitchFamily="18" charset="2"/>
                </a:rPr>
                <a:t>w</a:t>
              </a:r>
              <a:r>
                <a:rPr lang="fr-FR" u="none" dirty="0" smtClean="0"/>
                <a:t>)</a:t>
              </a:r>
              <a:endParaRPr lang="fr-FR" u="none" dirty="0"/>
            </a:p>
          </p:txBody>
        </p:sp>
        <p:sp>
          <p:nvSpPr>
            <p:cNvPr id="15" name="ZoneTexte 14"/>
            <p:cNvSpPr txBox="1"/>
            <p:nvPr/>
          </p:nvSpPr>
          <p:spPr>
            <a:xfrm>
              <a:off x="1709069" y="2830757"/>
              <a:ext cx="499690" cy="216473"/>
            </a:xfrm>
            <a:prstGeom prst="rect">
              <a:avLst/>
            </a:prstGeom>
            <a:noFill/>
          </p:spPr>
          <p:txBody>
            <a:bodyPr wrap="none" rtlCol="0">
              <a:spAutoFit/>
            </a:bodyPr>
            <a:lstStyle/>
            <a:p>
              <a:r>
                <a:rPr lang="fr-FR" u="none" dirty="0" err="1" smtClean="0">
                  <a:latin typeface="Symbol" panose="05050102010706020507" pitchFamily="18" charset="2"/>
                </a:rPr>
                <a:t>w</a:t>
              </a:r>
              <a:r>
                <a:rPr lang="fr-FR" u="none" baseline="-25000" dirty="0" err="1" smtClean="0"/>
                <a:t>ph</a:t>
              </a:r>
              <a:r>
                <a:rPr lang="fr-FR" u="none" dirty="0" smtClean="0"/>
                <a:t> (q)</a:t>
              </a:r>
              <a:endParaRPr lang="fr-FR" u="none" dirty="0"/>
            </a:p>
          </p:txBody>
        </p:sp>
        <p:sp>
          <p:nvSpPr>
            <p:cNvPr id="16" name="ZoneTexte 15"/>
            <p:cNvSpPr txBox="1"/>
            <p:nvPr/>
          </p:nvSpPr>
          <p:spPr>
            <a:xfrm>
              <a:off x="2844157" y="2076743"/>
              <a:ext cx="216698" cy="216473"/>
            </a:xfrm>
            <a:prstGeom prst="rect">
              <a:avLst/>
            </a:prstGeom>
            <a:noFill/>
          </p:spPr>
          <p:txBody>
            <a:bodyPr wrap="none" rtlCol="0">
              <a:spAutoFit/>
            </a:bodyPr>
            <a:lstStyle/>
            <a:p>
              <a:r>
                <a:rPr lang="fr-FR" u="none" dirty="0" smtClean="0">
                  <a:latin typeface="Symbol" panose="05050102010706020507" pitchFamily="18" charset="2"/>
                </a:rPr>
                <a:t>w</a:t>
              </a:r>
              <a:endParaRPr lang="fr-FR" u="none" dirty="0"/>
            </a:p>
          </p:txBody>
        </p:sp>
        <p:cxnSp>
          <p:nvCxnSpPr>
            <p:cNvPr id="18" name="Connecteur droit avec flèche 17"/>
            <p:cNvCxnSpPr/>
            <p:nvPr/>
          </p:nvCxnSpPr>
          <p:spPr>
            <a:xfrm>
              <a:off x="1484140" y="2052821"/>
              <a:ext cx="0" cy="77745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566275" y="2132266"/>
              <a:ext cx="947695" cy="276999"/>
            </a:xfrm>
            <a:prstGeom prst="rect">
              <a:avLst/>
            </a:prstGeom>
            <a:noFill/>
          </p:spPr>
          <p:txBody>
            <a:bodyPr wrap="none" rtlCol="0">
              <a:spAutoFit/>
            </a:bodyPr>
            <a:lstStyle/>
            <a:p>
              <a:r>
                <a:rPr lang="fr-FR" sz="1200" u="none" dirty="0" smtClean="0"/>
                <a:t>~ 10</a:t>
              </a:r>
              <a:r>
                <a:rPr lang="fr-FR" sz="1200" u="none" baseline="30000" dirty="0" smtClean="0"/>
                <a:t>-8</a:t>
              </a:r>
              <a:r>
                <a:rPr lang="fr-FR" sz="1200" u="none" dirty="0" smtClean="0"/>
                <a:t> V /e-</a:t>
              </a:r>
              <a:endParaRPr lang="fr-FR" sz="1200" u="none" dirty="0"/>
            </a:p>
          </p:txBody>
        </p:sp>
      </p:grpSp>
      <p:sp>
        <p:nvSpPr>
          <p:cNvPr id="22" name="Rectangle 21"/>
          <p:cNvSpPr/>
          <p:nvPr/>
        </p:nvSpPr>
        <p:spPr>
          <a:xfrm>
            <a:off x="3419608" y="1344458"/>
            <a:ext cx="5562613" cy="4916731"/>
          </a:xfrm>
          <a:prstGeom prst="rect">
            <a:avLst/>
          </a:prstGeom>
        </p:spPr>
        <p:txBody>
          <a:bodyPr wrap="square">
            <a:spAutoFit/>
          </a:bodyPr>
          <a:lstStyle/>
          <a:p>
            <a:pPr marL="923925" lvl="0" fontAlgn="auto">
              <a:spcBef>
                <a:spcPts val="600"/>
              </a:spcBef>
              <a:spcAft>
                <a:spcPts val="400"/>
              </a:spcAft>
            </a:pPr>
            <a:r>
              <a:rPr lang="en-US" sz="2200" u="none" dirty="0" smtClean="0">
                <a:solidFill>
                  <a:srgbClr val="DC0528"/>
                </a:solidFill>
                <a:latin typeface="Arial"/>
                <a:cs typeface="+mn-cs"/>
              </a:rPr>
              <a:t>Effective interaction</a:t>
            </a:r>
          </a:p>
          <a:p>
            <a:pPr marL="358775" lvl="0" algn="ctr" fontAlgn="auto">
              <a:spcBef>
                <a:spcPts val="600"/>
              </a:spcBef>
              <a:spcAft>
                <a:spcPts val="1200"/>
              </a:spcAft>
            </a:pPr>
            <a:r>
              <a:rPr lang="en-US" i="1" u="none" dirty="0" smtClean="0">
                <a:solidFill>
                  <a:srgbClr val="666666"/>
                </a:solidFill>
                <a:latin typeface="Arial"/>
                <a:cs typeface="+mn-cs"/>
              </a:rPr>
              <a:t>(nucleus screening by e-, lattice vibrations, </a:t>
            </a:r>
            <a:r>
              <a:rPr lang="en-US" i="1" u="none" dirty="0" err="1" smtClean="0">
                <a:solidFill>
                  <a:srgbClr val="666666"/>
                </a:solidFill>
                <a:latin typeface="Arial"/>
                <a:cs typeface="+mn-cs"/>
              </a:rPr>
              <a:t>etc</a:t>
            </a:r>
            <a:r>
              <a:rPr lang="en-US" i="1" u="none" dirty="0" smtClean="0">
                <a:solidFill>
                  <a:srgbClr val="666666"/>
                </a:solidFill>
                <a:latin typeface="Arial"/>
                <a:cs typeface="+mn-cs"/>
              </a:rPr>
              <a:t>…)</a:t>
            </a:r>
          </a:p>
          <a:p>
            <a:pPr marL="360363" lvl="1" indent="-360363" fontAlgn="auto">
              <a:lnSpc>
                <a:spcPts val="2000"/>
              </a:lnSpc>
              <a:spcBef>
                <a:spcPts val="600"/>
              </a:spcBef>
              <a:spcAft>
                <a:spcPts val="0"/>
              </a:spcAft>
              <a:buSzPct val="90000"/>
              <a:buBlip>
                <a:blip r:embed="rId3"/>
              </a:buBlip>
            </a:pPr>
            <a:r>
              <a:rPr lang="en-US" sz="1600" u="none" dirty="0" smtClean="0">
                <a:solidFill>
                  <a:prstClr val="black"/>
                </a:solidFill>
                <a:latin typeface="Arial"/>
              </a:rPr>
              <a:t>Jellium model : </a:t>
            </a:r>
          </a:p>
          <a:p>
            <a:pPr marL="712788" lvl="3" indent="-238125" fontAlgn="auto">
              <a:lnSpc>
                <a:spcPts val="2000"/>
              </a:lnSpc>
              <a:spcBef>
                <a:spcPts val="600"/>
              </a:spcBef>
              <a:spcAft>
                <a:spcPts val="0"/>
              </a:spcAft>
              <a:buClr>
                <a:srgbClr val="666666"/>
              </a:buClr>
              <a:buSzPct val="36000"/>
              <a:buBlip>
                <a:blip r:embed="rId4"/>
              </a:buBlip>
            </a:pPr>
            <a:r>
              <a:rPr lang="en-US" u="none" dirty="0" smtClean="0">
                <a:solidFill>
                  <a:srgbClr val="666666"/>
                </a:solidFill>
                <a:latin typeface="Arial"/>
              </a:rPr>
              <a:t>1) Effective potential due to all charged particles (ions + electrons ~ continuous media) </a:t>
            </a:r>
            <a:r>
              <a:rPr lang="en-US" sz="1200" i="1" u="none" dirty="0" smtClean="0">
                <a:solidFill>
                  <a:srgbClr val="0070C0"/>
                </a:solidFill>
              </a:rPr>
              <a:t>≡ Screened Coulomb interaction</a:t>
            </a:r>
          </a:p>
          <a:p>
            <a:pPr marL="712788" lvl="3" indent="-238125" fontAlgn="auto">
              <a:lnSpc>
                <a:spcPts val="2000"/>
              </a:lnSpc>
              <a:spcBef>
                <a:spcPts val="600"/>
              </a:spcBef>
              <a:spcAft>
                <a:spcPts val="0"/>
              </a:spcAft>
              <a:buClr>
                <a:srgbClr val="666666"/>
              </a:buClr>
              <a:buSzPct val="36000"/>
              <a:buBlip>
                <a:blip r:embed="rId4"/>
              </a:buBlip>
            </a:pPr>
            <a:r>
              <a:rPr lang="en-US" u="none" dirty="0" smtClean="0">
                <a:solidFill>
                  <a:srgbClr val="666666"/>
                </a:solidFill>
                <a:latin typeface="Arial"/>
              </a:rPr>
              <a:t> 2) one consider delays due to phonons </a:t>
            </a:r>
            <a:r>
              <a:rPr lang="en-US" sz="1200" i="1" u="none" dirty="0">
                <a:solidFill>
                  <a:srgbClr val="0070C0"/>
                </a:solidFill>
              </a:rPr>
              <a:t>(ions move slower than electrons) </a:t>
            </a:r>
          </a:p>
          <a:p>
            <a:pPr marL="360363" lvl="1" indent="-360363" fontAlgn="auto">
              <a:lnSpc>
                <a:spcPts val="2000"/>
              </a:lnSpc>
              <a:spcBef>
                <a:spcPts val="300"/>
              </a:spcBef>
              <a:spcAft>
                <a:spcPts val="0"/>
              </a:spcAft>
              <a:buSzPct val="90000"/>
              <a:buBlip>
                <a:blip r:embed="rId3"/>
              </a:buBlip>
            </a:pPr>
            <a:r>
              <a:rPr lang="en-US" sz="1600" u="none" dirty="0" smtClean="0">
                <a:solidFill>
                  <a:prstClr val="black"/>
                </a:solidFill>
                <a:latin typeface="Arial"/>
              </a:rPr>
              <a:t>Effective Hamiltonian H = H</a:t>
            </a:r>
            <a:r>
              <a:rPr lang="en-US" sz="1600" u="none" baseline="-25000" dirty="0" smtClean="0">
                <a:solidFill>
                  <a:prstClr val="black"/>
                </a:solidFill>
                <a:latin typeface="Arial"/>
              </a:rPr>
              <a:t>0</a:t>
            </a:r>
            <a:r>
              <a:rPr lang="en-US" sz="1600" u="none" dirty="0" smtClean="0">
                <a:solidFill>
                  <a:prstClr val="black"/>
                </a:solidFill>
                <a:latin typeface="Arial"/>
              </a:rPr>
              <a:t> + V</a:t>
            </a:r>
            <a:endParaRPr lang="en-US" sz="1000" i="1" u="none" dirty="0" smtClean="0">
              <a:solidFill>
                <a:srgbClr val="0070C0"/>
              </a:solidFill>
            </a:endParaRP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H</a:t>
            </a:r>
            <a:r>
              <a:rPr lang="en-US" u="none" baseline="-25000" dirty="0" smtClean="0">
                <a:solidFill>
                  <a:srgbClr val="666666"/>
                </a:solidFill>
                <a:latin typeface="Arial"/>
              </a:rPr>
              <a:t>0</a:t>
            </a:r>
            <a:r>
              <a:rPr lang="en-US" u="none" dirty="0" smtClean="0">
                <a:solidFill>
                  <a:srgbClr val="666666"/>
                </a:solidFill>
                <a:latin typeface="Arial"/>
              </a:rPr>
              <a:t> = Hamiltonian for system without interaction </a:t>
            </a:r>
            <a:r>
              <a:rPr lang="en-US" sz="1200" i="1" u="none" dirty="0" smtClean="0">
                <a:solidFill>
                  <a:srgbClr val="0070C0"/>
                </a:solidFill>
              </a:rPr>
              <a:t>(jellium)</a:t>
            </a:r>
            <a:endParaRPr lang="en-US" sz="1200" u="none" dirty="0" smtClean="0">
              <a:solidFill>
                <a:srgbClr val="666666"/>
              </a:solidFill>
            </a:endParaRP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V = Perturbative potential </a:t>
            </a:r>
            <a:r>
              <a:rPr lang="en-US" sz="1200" i="1" u="none" dirty="0" smtClean="0">
                <a:solidFill>
                  <a:srgbClr val="0070C0"/>
                </a:solidFill>
              </a:rPr>
              <a:t>(Interaction with phonons)</a:t>
            </a:r>
          </a:p>
          <a:p>
            <a:pPr marL="360363" lvl="1" indent="-360363" fontAlgn="auto">
              <a:lnSpc>
                <a:spcPts val="2000"/>
              </a:lnSpc>
              <a:spcBef>
                <a:spcPts val="1200"/>
              </a:spcBef>
              <a:spcAft>
                <a:spcPts val="0"/>
              </a:spcAft>
              <a:buSzPct val="90000"/>
              <a:buBlip>
                <a:blip r:embed="rId3"/>
              </a:buBlip>
            </a:pPr>
            <a:r>
              <a:rPr lang="en-US" sz="1600" u="none" dirty="0" smtClean="0">
                <a:solidFill>
                  <a:prstClr val="black"/>
                </a:solidFill>
                <a:latin typeface="Arial"/>
              </a:rPr>
              <a:t>Only electrons close to the Fermi level do “feel” a positive interaction =&gt; bound states</a:t>
            </a:r>
            <a:r>
              <a:rPr lang="en-US" sz="1200" u="none" dirty="0">
                <a:solidFill>
                  <a:srgbClr val="666666"/>
                </a:solidFill>
              </a:rPr>
              <a:t> </a:t>
            </a:r>
            <a:r>
              <a:rPr lang="en-US" sz="1200" i="1" u="none" dirty="0" smtClean="0">
                <a:solidFill>
                  <a:srgbClr val="0070C0"/>
                </a:solidFill>
              </a:rPr>
              <a:t>(Cooper pairs)</a:t>
            </a:r>
            <a:endParaRPr lang="en-US" sz="1200" i="1" u="none" dirty="0">
              <a:solidFill>
                <a:srgbClr val="0070C0"/>
              </a:solidFill>
            </a:endParaRPr>
          </a:p>
          <a:p>
            <a:pPr marL="360363" lvl="1" indent="-360363" fontAlgn="auto">
              <a:lnSpc>
                <a:spcPts val="2000"/>
              </a:lnSpc>
              <a:spcBef>
                <a:spcPts val="1200"/>
              </a:spcBef>
              <a:spcAft>
                <a:spcPts val="0"/>
              </a:spcAft>
              <a:buClr>
                <a:srgbClr val="666666"/>
              </a:buClr>
              <a:buSzPct val="90000"/>
              <a:buBlip>
                <a:blip r:embed="rId3"/>
              </a:buBlip>
            </a:pPr>
            <a:r>
              <a:rPr lang="en-US" sz="1600" u="none" dirty="0" smtClean="0">
                <a:solidFill>
                  <a:prstClr val="black"/>
                </a:solidFill>
                <a:latin typeface="Arial"/>
              </a:rPr>
              <a:t>Next simplification :</a:t>
            </a:r>
          </a:p>
          <a:p>
            <a:pPr marL="712788" lvl="3" indent="-238125" fontAlgn="auto">
              <a:lnSpc>
                <a:spcPts val="2000"/>
              </a:lnSpc>
              <a:spcBef>
                <a:spcPts val="600"/>
              </a:spcBef>
              <a:spcAft>
                <a:spcPts val="0"/>
              </a:spcAft>
              <a:buClr>
                <a:srgbClr val="666666"/>
              </a:buClr>
              <a:buSzPct val="36000"/>
              <a:buBlip>
                <a:blip r:embed="rId4"/>
              </a:buBlip>
            </a:pPr>
            <a:r>
              <a:rPr lang="en-US" u="none" dirty="0" smtClean="0">
                <a:solidFill>
                  <a:srgbClr val="666666"/>
                </a:solidFill>
                <a:latin typeface="Arial"/>
              </a:rPr>
              <a:t> only e- with energy </a:t>
            </a:r>
            <a:r>
              <a:rPr lang="en-US" u="none" dirty="0" err="1" smtClean="0">
                <a:solidFill>
                  <a:srgbClr val="666666"/>
                </a:solidFill>
                <a:latin typeface="Arial"/>
              </a:rPr>
              <a:t>E</a:t>
            </a:r>
            <a:r>
              <a:rPr lang="en-US" u="none" baseline="-25000" dirty="0" err="1" smtClean="0">
                <a:solidFill>
                  <a:srgbClr val="666666"/>
                </a:solidFill>
                <a:latin typeface="Arial"/>
              </a:rPr>
              <a:t>v</a:t>
            </a:r>
            <a:r>
              <a:rPr lang="en-US" u="none" dirty="0" smtClean="0">
                <a:solidFill>
                  <a:srgbClr val="666666"/>
                </a:solidFill>
                <a:latin typeface="Arial"/>
              </a:rPr>
              <a:t>= </a:t>
            </a:r>
            <a:r>
              <a:rPr lang="en-US" u="none" dirty="0" err="1" smtClean="0">
                <a:solidFill>
                  <a:srgbClr val="666666"/>
                </a:solidFill>
                <a:latin typeface="Symbol" panose="05050102010706020507" pitchFamily="18" charset="2"/>
              </a:rPr>
              <a:t>e</a:t>
            </a:r>
            <a:r>
              <a:rPr lang="en-US" u="none" baseline="-25000" dirty="0" err="1" smtClean="0">
                <a:solidFill>
                  <a:srgbClr val="666666"/>
                </a:solidFill>
                <a:latin typeface="Arial"/>
              </a:rPr>
              <a:t>F</a:t>
            </a:r>
            <a:r>
              <a:rPr lang="en-US" u="none" dirty="0" smtClean="0">
                <a:solidFill>
                  <a:srgbClr val="666666"/>
                </a:solidFill>
                <a:latin typeface="Arial"/>
              </a:rPr>
              <a:t> ± 2ℏ𝜔</a:t>
            </a:r>
            <a:r>
              <a:rPr lang="en-US" u="none" baseline="-25000" dirty="0" smtClean="0">
                <a:solidFill>
                  <a:srgbClr val="666666"/>
                </a:solidFill>
                <a:latin typeface="Arial"/>
              </a:rPr>
              <a:t>𝐷</a:t>
            </a:r>
            <a:r>
              <a:rPr lang="en-US" u="none" dirty="0" smtClean="0">
                <a:solidFill>
                  <a:srgbClr val="666666"/>
                </a:solidFill>
                <a:latin typeface="Arial"/>
              </a:rPr>
              <a:t> are submitted to a potential ~ –V/2. </a:t>
            </a:r>
            <a:r>
              <a:rPr lang="en-US" sz="1200" u="none" dirty="0">
                <a:solidFill>
                  <a:srgbClr val="0070C0"/>
                </a:solidFill>
                <a:latin typeface="Arial"/>
              </a:rPr>
              <a:t>𝜔</a:t>
            </a:r>
            <a:r>
              <a:rPr lang="en-US" sz="1200" u="none" baseline="-25000" dirty="0">
                <a:solidFill>
                  <a:srgbClr val="0070C0"/>
                </a:solidFill>
                <a:latin typeface="Arial"/>
              </a:rPr>
              <a:t>𝐷</a:t>
            </a:r>
            <a:r>
              <a:rPr lang="en-US" sz="1200" u="none" dirty="0">
                <a:solidFill>
                  <a:srgbClr val="0070C0"/>
                </a:solidFill>
                <a:latin typeface="Arial"/>
              </a:rPr>
              <a:t> </a:t>
            </a:r>
            <a:r>
              <a:rPr lang="en-US" sz="1200" u="none" dirty="0" smtClean="0">
                <a:solidFill>
                  <a:srgbClr val="0070C0"/>
                </a:solidFill>
                <a:latin typeface="Arial"/>
              </a:rPr>
              <a:t>= Debye frequency</a:t>
            </a:r>
            <a:endParaRPr lang="en-US" sz="1200" u="none" baseline="-25000" dirty="0">
              <a:solidFill>
                <a:srgbClr val="0070C0"/>
              </a:solidFill>
              <a:latin typeface="Arial"/>
              <a:cs typeface="+mn-cs"/>
            </a:endParaRPr>
          </a:p>
        </p:txBody>
      </p:sp>
      <p:grpSp>
        <p:nvGrpSpPr>
          <p:cNvPr id="4" name="Groupe 3"/>
          <p:cNvGrpSpPr/>
          <p:nvPr/>
        </p:nvGrpSpPr>
        <p:grpSpPr>
          <a:xfrm>
            <a:off x="-17668" y="4137135"/>
            <a:ext cx="3259400" cy="2052099"/>
            <a:chOff x="4437927" y="3964846"/>
            <a:chExt cx="3259400" cy="2052099"/>
          </a:xfrm>
        </p:grpSpPr>
        <p:cxnSp>
          <p:nvCxnSpPr>
            <p:cNvPr id="32" name="Connecteur droit avec flèche 31"/>
            <p:cNvCxnSpPr/>
            <p:nvPr/>
          </p:nvCxnSpPr>
          <p:spPr>
            <a:xfrm flipV="1">
              <a:off x="4968846" y="3964846"/>
              <a:ext cx="0" cy="205209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rot="5400000" flipV="1">
              <a:off x="6247811" y="3572482"/>
              <a:ext cx="0" cy="26079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6024713" y="4794071"/>
              <a:ext cx="0" cy="81034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ZoneTexte 35"/>
            <p:cNvSpPr txBox="1"/>
            <p:nvPr/>
          </p:nvSpPr>
          <p:spPr>
            <a:xfrm>
              <a:off x="5046980" y="3964846"/>
              <a:ext cx="427489" cy="307777"/>
            </a:xfrm>
            <a:prstGeom prst="rect">
              <a:avLst/>
            </a:prstGeom>
            <a:noFill/>
          </p:spPr>
          <p:txBody>
            <a:bodyPr wrap="none" rtlCol="0">
              <a:spAutoFit/>
            </a:bodyPr>
            <a:lstStyle/>
            <a:p>
              <a:r>
                <a:rPr lang="fr-FR" u="none" dirty="0" err="1" smtClean="0"/>
                <a:t>V</a:t>
              </a:r>
              <a:r>
                <a:rPr lang="fr-FR" u="none" baseline="-25000" dirty="0" err="1" smtClean="0"/>
                <a:t>eff</a:t>
              </a:r>
              <a:endParaRPr lang="fr-FR" u="none" dirty="0"/>
            </a:p>
          </p:txBody>
        </p:sp>
        <p:sp>
          <p:nvSpPr>
            <p:cNvPr id="37" name="ZoneTexte 36"/>
            <p:cNvSpPr txBox="1"/>
            <p:nvPr/>
          </p:nvSpPr>
          <p:spPr>
            <a:xfrm>
              <a:off x="5951003" y="4369285"/>
              <a:ext cx="336952" cy="307777"/>
            </a:xfrm>
            <a:prstGeom prst="rect">
              <a:avLst/>
            </a:prstGeom>
            <a:noFill/>
          </p:spPr>
          <p:txBody>
            <a:bodyPr wrap="none" rtlCol="0">
              <a:spAutoFit/>
            </a:bodyPr>
            <a:lstStyle/>
            <a:p>
              <a:r>
                <a:rPr lang="fr-FR" u="none" dirty="0" err="1" smtClean="0">
                  <a:latin typeface="Symbol" panose="05050102010706020507" pitchFamily="18" charset="2"/>
                </a:rPr>
                <a:t>e</a:t>
              </a:r>
              <a:r>
                <a:rPr lang="fr-FR" u="none" baseline="-25000" dirty="0" err="1" smtClean="0"/>
                <a:t>F</a:t>
              </a:r>
              <a:endParaRPr lang="fr-FR" u="none" dirty="0"/>
            </a:p>
          </p:txBody>
        </p:sp>
        <p:sp>
          <p:nvSpPr>
            <p:cNvPr id="38" name="ZoneTexte 37"/>
            <p:cNvSpPr txBox="1"/>
            <p:nvPr/>
          </p:nvSpPr>
          <p:spPr>
            <a:xfrm>
              <a:off x="7392435" y="4916845"/>
              <a:ext cx="304892" cy="307777"/>
            </a:xfrm>
            <a:prstGeom prst="rect">
              <a:avLst/>
            </a:prstGeom>
            <a:noFill/>
          </p:spPr>
          <p:txBody>
            <a:bodyPr wrap="none" rtlCol="0">
              <a:spAutoFit/>
            </a:bodyPr>
            <a:lstStyle/>
            <a:p>
              <a:r>
                <a:rPr lang="fr-FR" u="none" dirty="0" smtClean="0">
                  <a:latin typeface="+mn-lt"/>
                </a:rPr>
                <a:t>E</a:t>
              </a:r>
              <a:endParaRPr lang="fr-FR" u="none" dirty="0">
                <a:latin typeface="+mn-lt"/>
              </a:endParaRPr>
            </a:p>
          </p:txBody>
        </p:sp>
        <p:cxnSp>
          <p:nvCxnSpPr>
            <p:cNvPr id="3" name="Connecteur droit 2"/>
            <p:cNvCxnSpPr/>
            <p:nvPr/>
          </p:nvCxnSpPr>
          <p:spPr>
            <a:xfrm>
              <a:off x="5008096" y="4884431"/>
              <a:ext cx="645526" cy="0"/>
            </a:xfrm>
            <a:prstGeom prst="lin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Connecteur droit 40"/>
            <p:cNvCxnSpPr/>
            <p:nvPr/>
          </p:nvCxnSpPr>
          <p:spPr>
            <a:xfrm rot="5400000">
              <a:off x="5326883" y="5199242"/>
              <a:ext cx="645526" cy="0"/>
            </a:xfrm>
            <a:prstGeom prst="lin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51" name="Connecteur droit 50"/>
            <p:cNvCxnSpPr/>
            <p:nvPr/>
          </p:nvCxnSpPr>
          <p:spPr>
            <a:xfrm>
              <a:off x="5646713" y="5515931"/>
              <a:ext cx="756000" cy="0"/>
            </a:xfrm>
            <a:prstGeom prst="lin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52" name="Connecteur droit 51"/>
            <p:cNvCxnSpPr/>
            <p:nvPr/>
          </p:nvCxnSpPr>
          <p:spPr>
            <a:xfrm rot="5400000">
              <a:off x="6078925" y="5207098"/>
              <a:ext cx="645526" cy="0"/>
            </a:xfrm>
            <a:prstGeom prst="lin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53" name="Connecteur droit 52"/>
            <p:cNvCxnSpPr/>
            <p:nvPr/>
          </p:nvCxnSpPr>
          <p:spPr>
            <a:xfrm>
              <a:off x="6394626" y="4884335"/>
              <a:ext cx="645526" cy="0"/>
            </a:xfrm>
            <a:prstGeom prst="lin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mc:AlternateContent xmlns:mc="http://schemas.openxmlformats.org/markup-compatibility/2006" xmlns:a14="http://schemas.microsoft.com/office/drawing/2010/main">
          <mc:Choice Requires="a14">
            <p:sp>
              <p:nvSpPr>
                <p:cNvPr id="57" name="ZoneTexte 56"/>
                <p:cNvSpPr txBox="1"/>
                <p:nvPr/>
              </p:nvSpPr>
              <p:spPr>
                <a:xfrm>
                  <a:off x="6455059" y="4369285"/>
                  <a:ext cx="925253" cy="307777"/>
                </a:xfrm>
                <a:prstGeom prst="rect">
                  <a:avLst/>
                </a:prstGeom>
                <a:noFill/>
              </p:spPr>
              <p:txBody>
                <a:bodyPr wrap="none" rtlCol="0">
                  <a:spAutoFit/>
                </a:bodyPr>
                <a:lstStyle/>
                <a:p>
                  <a:r>
                    <a:rPr lang="fr-FR" u="none" dirty="0" err="1" smtClean="0">
                      <a:latin typeface="Symbol" panose="05050102010706020507" pitchFamily="18" charset="2"/>
                    </a:rPr>
                    <a:t>e</a:t>
                  </a:r>
                  <a:r>
                    <a:rPr lang="fr-FR" u="none" baseline="-25000" dirty="0" err="1" smtClean="0"/>
                    <a:t>F</a:t>
                  </a:r>
                  <a:r>
                    <a:rPr lang="fr-FR" u="none" baseline="-25000" dirty="0" smtClean="0"/>
                    <a:t> </a:t>
                  </a:r>
                  <a:r>
                    <a:rPr lang="fr-FR" u="none" dirty="0" smtClean="0"/>
                    <a:t>+ </a:t>
                  </a:r>
                  <a:r>
                    <a:rPr lang="fr-FR" sz="1200" u="none" dirty="0" smtClean="0"/>
                    <a:t>2</a:t>
                  </a:r>
                  <a14:m>
                    <m:oMath xmlns:m="http://schemas.openxmlformats.org/officeDocument/2006/math">
                      <m:r>
                        <a:rPr lang="fr-FR" i="1" u="none" smtClean="0">
                          <a:latin typeface="Cambria Math" panose="02040503050406030204" pitchFamily="18" charset="0"/>
                          <a:ea typeface="Cambria Math" panose="02040503050406030204" pitchFamily="18" charset="0"/>
                        </a:rPr>
                        <m:t>ℏ</m:t>
                      </m:r>
                      <m:r>
                        <m:rPr>
                          <m:nor/>
                        </m:rPr>
                        <a:rPr lang="fr-FR" u="none" dirty="0">
                          <a:latin typeface="Symbol" panose="05050102010706020507" pitchFamily="18" charset="2"/>
                        </a:rPr>
                        <m:t>w</m:t>
                      </m:r>
                      <m:r>
                        <m:rPr>
                          <m:nor/>
                        </m:rPr>
                        <a:rPr lang="fr-FR" b="0" i="0" u="none" baseline="-25000" dirty="0" smtClean="0"/>
                        <m:t>D</m:t>
                      </m:r>
                    </m:oMath>
                  </a14:m>
                  <a:endParaRPr lang="fr-FR" u="none" dirty="0"/>
                </a:p>
              </p:txBody>
            </p:sp>
          </mc:Choice>
          <mc:Fallback xmlns="">
            <p:sp>
              <p:nvSpPr>
                <p:cNvPr id="57" name="ZoneTexte 56"/>
                <p:cNvSpPr txBox="1">
                  <a:spLocks noRot="1" noChangeAspect="1" noMove="1" noResize="1" noEditPoints="1" noAdjustHandles="1" noChangeArrowheads="1" noChangeShapeType="1" noTextEdit="1"/>
                </p:cNvSpPr>
                <p:nvPr/>
              </p:nvSpPr>
              <p:spPr>
                <a:xfrm>
                  <a:off x="6455059" y="4369285"/>
                  <a:ext cx="925253" cy="307777"/>
                </a:xfrm>
                <a:prstGeom prst="rect">
                  <a:avLst/>
                </a:prstGeom>
                <a:blipFill rotWithShape="0">
                  <a:blip r:embed="rId8"/>
                  <a:stretch>
                    <a:fillRect l="-1974" t="-5882" b="-1960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8" name="ZoneTexte 57"/>
                <p:cNvSpPr txBox="1"/>
                <p:nvPr/>
              </p:nvSpPr>
              <p:spPr>
                <a:xfrm>
                  <a:off x="5004120" y="4369285"/>
                  <a:ext cx="894797" cy="307777"/>
                </a:xfrm>
                <a:prstGeom prst="rect">
                  <a:avLst/>
                </a:prstGeom>
                <a:noFill/>
              </p:spPr>
              <p:txBody>
                <a:bodyPr wrap="none" rtlCol="0">
                  <a:spAutoFit/>
                </a:bodyPr>
                <a:lstStyle/>
                <a:p>
                  <a:r>
                    <a:rPr lang="fr-FR" u="none" dirty="0" err="1" smtClean="0">
                      <a:latin typeface="Symbol" panose="05050102010706020507" pitchFamily="18" charset="2"/>
                    </a:rPr>
                    <a:t>e</a:t>
                  </a:r>
                  <a:r>
                    <a:rPr lang="fr-FR" u="none" baseline="-25000" dirty="0" err="1" smtClean="0"/>
                    <a:t>F</a:t>
                  </a:r>
                  <a:r>
                    <a:rPr lang="fr-FR" u="none" baseline="-25000" dirty="0" smtClean="0"/>
                    <a:t> </a:t>
                  </a:r>
                  <a:r>
                    <a:rPr lang="fr-FR" u="none" dirty="0" smtClean="0"/>
                    <a:t>- </a:t>
                  </a:r>
                  <a:r>
                    <a:rPr lang="fr-FR" sz="1200" u="none" dirty="0" smtClean="0"/>
                    <a:t>2</a:t>
                  </a:r>
                  <a14:m>
                    <m:oMath xmlns:m="http://schemas.openxmlformats.org/officeDocument/2006/math">
                      <m:r>
                        <a:rPr lang="fr-FR" i="1" u="none" smtClean="0">
                          <a:latin typeface="Cambria Math" panose="02040503050406030204" pitchFamily="18" charset="0"/>
                          <a:ea typeface="Cambria Math" panose="02040503050406030204" pitchFamily="18" charset="0"/>
                        </a:rPr>
                        <m:t>ℏ</m:t>
                      </m:r>
                      <m:r>
                        <m:rPr>
                          <m:nor/>
                        </m:rPr>
                        <a:rPr lang="fr-FR" u="none" dirty="0">
                          <a:latin typeface="Symbol" panose="05050102010706020507" pitchFamily="18" charset="2"/>
                        </a:rPr>
                        <m:t>w</m:t>
                      </m:r>
                      <m:r>
                        <m:rPr>
                          <m:nor/>
                        </m:rPr>
                        <a:rPr lang="fr-FR" b="0" i="0" u="none" baseline="-25000" dirty="0" smtClean="0"/>
                        <m:t>D</m:t>
                      </m:r>
                    </m:oMath>
                  </a14:m>
                  <a:endParaRPr lang="fr-FR" u="none" dirty="0"/>
                </a:p>
              </p:txBody>
            </p:sp>
          </mc:Choice>
          <mc:Fallback xmlns="">
            <p:sp>
              <p:nvSpPr>
                <p:cNvPr id="58" name="ZoneTexte 57"/>
                <p:cNvSpPr txBox="1">
                  <a:spLocks noRot="1" noChangeAspect="1" noMove="1" noResize="1" noEditPoints="1" noAdjustHandles="1" noChangeArrowheads="1" noChangeShapeType="1" noTextEdit="1"/>
                </p:cNvSpPr>
                <p:nvPr/>
              </p:nvSpPr>
              <p:spPr>
                <a:xfrm>
                  <a:off x="5004120" y="4369285"/>
                  <a:ext cx="894797" cy="307777"/>
                </a:xfrm>
                <a:prstGeom prst="rect">
                  <a:avLst/>
                </a:prstGeom>
                <a:blipFill rotWithShape="0">
                  <a:blip r:embed="rId9"/>
                  <a:stretch>
                    <a:fillRect l="-2041" t="-5882" b="-19608"/>
                  </a:stretch>
                </a:blipFill>
              </p:spPr>
              <p:txBody>
                <a:bodyPr/>
                <a:lstStyle/>
                <a:p>
                  <a:r>
                    <a:rPr lang="fr-FR">
                      <a:noFill/>
                    </a:rPr>
                    <a:t> </a:t>
                  </a:r>
                </a:p>
              </p:txBody>
            </p:sp>
          </mc:Fallback>
        </mc:AlternateContent>
        <p:cxnSp>
          <p:nvCxnSpPr>
            <p:cNvPr id="59" name="Connecteur droit 58"/>
            <p:cNvCxnSpPr/>
            <p:nvPr/>
          </p:nvCxnSpPr>
          <p:spPr>
            <a:xfrm rot="5400000">
              <a:off x="5338743" y="5109298"/>
              <a:ext cx="0" cy="81034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4437927" y="5368116"/>
              <a:ext cx="513282" cy="307777"/>
            </a:xfrm>
            <a:prstGeom prst="rect">
              <a:avLst/>
            </a:prstGeom>
            <a:noFill/>
          </p:spPr>
          <p:txBody>
            <a:bodyPr wrap="none" rtlCol="0">
              <a:spAutoFit/>
            </a:bodyPr>
            <a:lstStyle/>
            <a:p>
              <a:r>
                <a:rPr lang="fr-FR" u="none" dirty="0" smtClean="0"/>
                <a:t>-V/2</a:t>
              </a:r>
              <a:endParaRPr lang="fr-FR" u="none" dirty="0"/>
            </a:p>
          </p:txBody>
        </p:sp>
      </p:grpSp>
      <p:sp>
        <p:nvSpPr>
          <p:cNvPr id="35" name="Forme libre 34"/>
          <p:cNvSpPr/>
          <p:nvPr/>
        </p:nvSpPr>
        <p:spPr>
          <a:xfrm rot="19978707" flipH="1">
            <a:off x="2433661" y="5397129"/>
            <a:ext cx="909235" cy="388644"/>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pied de page 1"/>
          <p:cNvSpPr>
            <a:spLocks noGrp="1"/>
          </p:cNvSpPr>
          <p:nvPr>
            <p:ph type="ftr" sz="quarter" idx="11"/>
          </p:nvPr>
        </p:nvSpPr>
        <p:spPr/>
        <p:txBody>
          <a:bodyPr/>
          <a:lstStyle/>
          <a:p>
            <a:pPr>
              <a:defRPr/>
            </a:pPr>
            <a:r>
              <a:rPr lang="fr-FR" smtClean="0"/>
              <a:t>JUAS 2025 - C.Z. Antoine- Superconductivity in accelerators- Magnet vs RF cavities-part I</a:t>
            </a:r>
            <a:endParaRPr lang="fr-FR" dirty="0"/>
          </a:p>
        </p:txBody>
      </p:sp>
      <p:sp>
        <p:nvSpPr>
          <p:cNvPr id="6" name="Espace réservé du numéro de diapositive 5"/>
          <p:cNvSpPr>
            <a:spLocks noGrp="1"/>
          </p:cNvSpPr>
          <p:nvPr>
            <p:ph type="sldNum" sz="quarter" idx="12"/>
          </p:nvPr>
        </p:nvSpPr>
        <p:spPr/>
        <p:txBody>
          <a:bodyPr/>
          <a:lstStyle/>
          <a:p>
            <a:pPr>
              <a:defRPr/>
            </a:pPr>
            <a:r>
              <a:rPr lang="fr-FR" smtClean="0"/>
              <a:t>|  PAGE </a:t>
            </a:r>
            <a:fld id="{8CADEDB1-774E-4026-9688-CF6FA26D2D04}" type="slidenum">
              <a:rPr lang="fr-FR" smtClean="0"/>
              <a:pPr>
                <a:defRPr/>
              </a:pPr>
              <a:t>33</a:t>
            </a:fld>
            <a:endParaRPr lang="fr-FR"/>
          </a:p>
        </p:txBody>
      </p:sp>
    </p:spTree>
    <p:extLst>
      <p:ext uri="{BB962C8B-B14F-4D97-AF65-F5344CB8AC3E}">
        <p14:creationId xmlns:p14="http://schemas.microsoft.com/office/powerpoint/2010/main" val="6744787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1162476" y="20356"/>
            <a:ext cx="6769100" cy="909637"/>
          </a:xfrm>
        </p:spPr>
        <p:txBody>
          <a:bodyPr/>
          <a:lstStyle/>
          <a:p>
            <a:r>
              <a:rPr lang="en-US" dirty="0"/>
              <a:t>BCS theory elements (</a:t>
            </a:r>
            <a:r>
              <a:rPr lang="en-US" dirty="0" smtClean="0"/>
              <a:t>II)</a:t>
            </a:r>
            <a:endParaRPr lang="en-US" dirty="0"/>
          </a:p>
        </p:txBody>
      </p:sp>
      <mc:AlternateContent xmlns:mc="http://schemas.openxmlformats.org/markup-compatibility/2006" xmlns:a14="http://schemas.microsoft.com/office/drawing/2010/main">
        <mc:Choice Requires="a14">
          <p:sp>
            <p:nvSpPr>
              <p:cNvPr id="22" name="Rectangle 21"/>
              <p:cNvSpPr/>
              <p:nvPr/>
            </p:nvSpPr>
            <p:spPr>
              <a:xfrm>
                <a:off x="251521" y="1189727"/>
                <a:ext cx="8416284" cy="4011355"/>
              </a:xfrm>
              <a:prstGeom prst="rect">
                <a:avLst/>
              </a:prstGeom>
            </p:spPr>
            <p:txBody>
              <a:bodyPr wrap="square">
                <a:spAutoFit/>
              </a:bodyPr>
              <a:lstStyle/>
              <a:p>
                <a:pPr marL="895350" fontAlgn="auto">
                  <a:lnSpc>
                    <a:spcPts val="2000"/>
                  </a:lnSpc>
                  <a:spcBef>
                    <a:spcPts val="0"/>
                  </a:spcBef>
                  <a:spcAft>
                    <a:spcPts val="400"/>
                  </a:spcAft>
                  <a:buSzPct val="90000"/>
                </a:pPr>
                <a:r>
                  <a:rPr lang="en-US" sz="2200" u="none" dirty="0" smtClean="0">
                    <a:solidFill>
                      <a:srgbClr val="DC0528"/>
                    </a:solidFill>
                    <a:latin typeface="Arial"/>
                    <a:cs typeface="+mn-cs"/>
                  </a:rPr>
                  <a:t>Matrix diagonalization :</a:t>
                </a:r>
                <a:endParaRPr lang="en-US" sz="2200" u="none" dirty="0">
                  <a:solidFill>
                    <a:srgbClr val="DC0528"/>
                  </a:solidFill>
                  <a:latin typeface="Arial"/>
                  <a:cs typeface="+mn-cs"/>
                </a:endParaRPr>
              </a:p>
              <a:p>
                <a:pPr marL="360363" lvl="1" indent="-360363" fontAlgn="auto">
                  <a:lnSpc>
                    <a:spcPct val="150000"/>
                  </a:lnSpc>
                  <a:spcBef>
                    <a:spcPts val="0"/>
                  </a:spcBef>
                  <a:spcAft>
                    <a:spcPts val="0"/>
                  </a:spcAft>
                  <a:buSzPct val="90000"/>
                  <a:buBlip>
                    <a:blip r:embed="rId3"/>
                  </a:buBlip>
                </a:pPr>
                <a:r>
                  <a:rPr lang="en-US" sz="1600" u="none" dirty="0" smtClean="0">
                    <a:solidFill>
                      <a:prstClr val="black"/>
                    </a:solidFill>
                    <a:latin typeface="Arial"/>
                  </a:rPr>
                  <a:t>=&gt; gives new wave functions with lower energy (difference = </a:t>
                </a:r>
                <a:r>
                  <a:rPr lang="en-US" sz="1600" u="none" dirty="0" smtClean="0">
                    <a:solidFill>
                      <a:prstClr val="black"/>
                    </a:solidFill>
                    <a:latin typeface="Symbol" panose="05050102010706020507" pitchFamily="18" charset="2"/>
                  </a:rPr>
                  <a:t>D</a:t>
                </a:r>
                <a:r>
                  <a:rPr lang="en-US" sz="1600" u="none" dirty="0" smtClean="0">
                    <a:solidFill>
                      <a:prstClr val="black"/>
                    </a:solidFill>
                    <a:latin typeface="Arial"/>
                  </a:rPr>
                  <a:t>) </a:t>
                </a:r>
                <a:r>
                  <a:rPr lang="en-US" sz="1000" i="1" u="none" dirty="0" smtClean="0">
                    <a:solidFill>
                      <a:srgbClr val="0070C0"/>
                    </a:solidFill>
                  </a:rPr>
                  <a:t>compared </a:t>
                </a:r>
                <a:r>
                  <a:rPr lang="en-US" sz="1000" i="1" u="none" dirty="0">
                    <a:solidFill>
                      <a:srgbClr val="0070C0"/>
                    </a:solidFill>
                  </a:rPr>
                  <a:t>to </a:t>
                </a:r>
                <a:r>
                  <a:rPr lang="en-US" sz="1000" i="1" u="none" dirty="0" smtClean="0">
                    <a:solidFill>
                      <a:srgbClr val="0070C0"/>
                    </a:solidFill>
                  </a:rPr>
                  <a:t>W.F. </a:t>
                </a:r>
                <a:r>
                  <a:rPr lang="en-US" sz="1000" i="1" u="none" dirty="0">
                    <a:solidFill>
                      <a:srgbClr val="0070C0"/>
                    </a:solidFill>
                  </a:rPr>
                  <a:t>without interaction</a:t>
                </a:r>
              </a:p>
              <a:p>
                <a:pPr marL="360363" lvl="1" indent="-360363" fontAlgn="auto">
                  <a:lnSpc>
                    <a:spcPct val="150000"/>
                  </a:lnSpc>
                  <a:spcBef>
                    <a:spcPts val="0"/>
                  </a:spcBef>
                  <a:spcAft>
                    <a:spcPts val="0"/>
                  </a:spcAft>
                  <a:buSzPct val="90000"/>
                  <a:buBlip>
                    <a:blip r:embed="rId3"/>
                  </a:buBlip>
                </a:pPr>
                <a:r>
                  <a:rPr lang="en-US" sz="1600" u="none" dirty="0" smtClean="0"/>
                  <a:t>Variational </a:t>
                </a:r>
                <a:r>
                  <a:rPr lang="en-US" sz="1600" u="none" dirty="0" smtClean="0">
                    <a:solidFill>
                      <a:prstClr val="black"/>
                    </a:solidFill>
                    <a:latin typeface="Arial"/>
                  </a:rPr>
                  <a:t>Wave function </a:t>
                </a:r>
                <a:r>
                  <a:rPr lang="en-US" sz="1100" i="1" u="none" dirty="0" smtClean="0">
                    <a:solidFill>
                      <a:srgbClr val="0070C0"/>
                    </a:solidFill>
                  </a:rPr>
                  <a:t>describes the creation of Cooper pairs with </a:t>
                </a:r>
                <a14:m>
                  <m:oMath xmlns:m="http://schemas.openxmlformats.org/officeDocument/2006/math">
                    <m:sSubSup>
                      <m:sSubSupPr>
                        <m:ctrlPr>
                          <a:rPr lang="en-US" sz="1100" i="1" u="none">
                            <a:solidFill>
                              <a:srgbClr val="0070C0"/>
                            </a:solidFill>
                            <a:latin typeface="Cambria Math" panose="02040503050406030204" pitchFamily="18" charset="0"/>
                          </a:rPr>
                        </m:ctrlPr>
                      </m:sSubSupPr>
                      <m:e>
                        <m:r>
                          <a:rPr lang="en-US" sz="1100" i="1" u="none">
                            <a:solidFill>
                              <a:srgbClr val="0070C0"/>
                            </a:solidFill>
                            <a:latin typeface="Cambria Math" panose="02040503050406030204" pitchFamily="18" charset="0"/>
                          </a:rPr>
                          <m:t>𝑐</m:t>
                        </m:r>
                      </m:e>
                      <m:sub>
                        <m:r>
                          <a:rPr lang="en-US" sz="1100" i="1" u="none">
                            <a:solidFill>
                              <a:srgbClr val="0070C0"/>
                            </a:solidFill>
                            <a:latin typeface="Cambria Math" panose="02040503050406030204" pitchFamily="18" charset="0"/>
                          </a:rPr>
                          <m:t>𝑘</m:t>
                        </m:r>
                        <m:r>
                          <a:rPr lang="en-US" sz="1100" i="1" u="none">
                            <a:solidFill>
                              <a:srgbClr val="0070C0"/>
                            </a:solidFill>
                            <a:latin typeface="Cambria Math" panose="02040503050406030204" pitchFamily="18" charset="0"/>
                          </a:rPr>
                          <m:t>,↑</m:t>
                        </m:r>
                      </m:sub>
                      <m:sup>
                        <m:r>
                          <a:rPr lang="en-US" sz="1100" i="1" u="none">
                            <a:solidFill>
                              <a:srgbClr val="0070C0"/>
                            </a:solidFill>
                            <a:latin typeface="Cambria Math" panose="02040503050406030204" pitchFamily="18" charset="0"/>
                          </a:rPr>
                          <m:t>†</m:t>
                        </m:r>
                      </m:sup>
                    </m:sSubSup>
                    <m:sSubSup>
                      <m:sSubSupPr>
                        <m:ctrlPr>
                          <a:rPr lang="en-US" sz="1100" i="1" u="none">
                            <a:solidFill>
                              <a:srgbClr val="0070C0"/>
                            </a:solidFill>
                            <a:latin typeface="Cambria Math" panose="02040503050406030204" pitchFamily="18" charset="0"/>
                          </a:rPr>
                        </m:ctrlPr>
                      </m:sSubSupPr>
                      <m:e>
                        <m:r>
                          <a:rPr lang="en-US" sz="1100" i="1" u="none">
                            <a:solidFill>
                              <a:srgbClr val="0070C0"/>
                            </a:solidFill>
                            <a:latin typeface="Cambria Math" panose="02040503050406030204" pitchFamily="18" charset="0"/>
                          </a:rPr>
                          <m:t>𝑐</m:t>
                        </m:r>
                      </m:e>
                      <m:sub>
                        <m:r>
                          <a:rPr lang="en-US" sz="1100" i="1" u="none">
                            <a:solidFill>
                              <a:srgbClr val="0070C0"/>
                            </a:solidFill>
                            <a:latin typeface="Cambria Math" panose="02040503050406030204" pitchFamily="18" charset="0"/>
                          </a:rPr>
                          <m:t>−</m:t>
                        </m:r>
                        <m:r>
                          <a:rPr lang="en-US" sz="1100" i="1" u="none">
                            <a:solidFill>
                              <a:srgbClr val="0070C0"/>
                            </a:solidFill>
                            <a:latin typeface="Cambria Math" panose="02040503050406030204" pitchFamily="18" charset="0"/>
                          </a:rPr>
                          <m:t>𝑘</m:t>
                        </m:r>
                        <m:r>
                          <a:rPr lang="en-US" sz="1100" i="1" u="none">
                            <a:solidFill>
                              <a:srgbClr val="0070C0"/>
                            </a:solidFill>
                            <a:latin typeface="Cambria Math" panose="02040503050406030204" pitchFamily="18" charset="0"/>
                          </a:rPr>
                          <m:t>,↓</m:t>
                        </m:r>
                      </m:sub>
                      <m:sup>
                        <m:r>
                          <a:rPr lang="en-US" sz="1100" i="1" u="none">
                            <a:solidFill>
                              <a:srgbClr val="0070C0"/>
                            </a:solidFill>
                            <a:latin typeface="Cambria Math" panose="02040503050406030204" pitchFamily="18" charset="0"/>
                          </a:rPr>
                          <m:t>†</m:t>
                        </m:r>
                      </m:sup>
                    </m:sSubSup>
                  </m:oMath>
                </a14:m>
                <a:r>
                  <a:rPr lang="en-US" sz="1100" i="1" u="none" dirty="0" smtClean="0">
                    <a:solidFill>
                      <a:srgbClr val="0070C0"/>
                    </a:solidFill>
                  </a:rPr>
                  <a:t>operator</a:t>
                </a:r>
              </a:p>
              <a:p>
                <a:pPr marL="360363" lvl="1" indent="-360363" fontAlgn="auto">
                  <a:lnSpc>
                    <a:spcPct val="150000"/>
                  </a:lnSpc>
                  <a:spcBef>
                    <a:spcPts val="0"/>
                  </a:spcBef>
                  <a:spcAft>
                    <a:spcPts val="0"/>
                  </a:spcAft>
                  <a:buSzPct val="90000"/>
                  <a:buBlip>
                    <a:blip r:embed="rId3"/>
                  </a:buBlip>
                </a:pPr>
                <a:endParaRPr lang="en-US" sz="1600" u="none" dirty="0" smtClean="0">
                  <a:solidFill>
                    <a:prstClr val="black"/>
                  </a:solidFill>
                  <a:latin typeface="Arial"/>
                </a:endParaRPr>
              </a:p>
              <a:p>
                <a:pPr marL="360363" lvl="1" indent="-360363" fontAlgn="auto">
                  <a:lnSpc>
                    <a:spcPct val="150000"/>
                  </a:lnSpc>
                  <a:spcBef>
                    <a:spcPts val="0"/>
                  </a:spcBef>
                  <a:spcAft>
                    <a:spcPts val="0"/>
                  </a:spcAft>
                  <a:buSzPct val="90000"/>
                  <a:buBlip>
                    <a:blip r:embed="rId3"/>
                  </a:buBlip>
                </a:pPr>
                <a:endParaRPr lang="en-US" sz="1600" u="none" dirty="0">
                  <a:solidFill>
                    <a:prstClr val="black"/>
                  </a:solidFill>
                  <a:latin typeface="Arial"/>
                </a:endParaRPr>
              </a:p>
              <a:p>
                <a:pPr marL="360363" lvl="1" indent="-360363" fontAlgn="auto">
                  <a:lnSpc>
                    <a:spcPct val="150000"/>
                  </a:lnSpc>
                  <a:spcBef>
                    <a:spcPts val="0"/>
                  </a:spcBef>
                  <a:spcAft>
                    <a:spcPts val="0"/>
                  </a:spcAft>
                  <a:buSzPct val="90000"/>
                  <a:buBlip>
                    <a:blip r:embed="rId3"/>
                  </a:buBlip>
                </a:pPr>
                <a:endParaRPr lang="en-US" sz="1600" u="none" dirty="0" smtClean="0">
                  <a:solidFill>
                    <a:prstClr val="black"/>
                  </a:solidFill>
                  <a:latin typeface="Arial"/>
                </a:endParaRPr>
              </a:p>
              <a:p>
                <a:pPr marL="360363" lvl="1" indent="-360363" fontAlgn="auto">
                  <a:lnSpc>
                    <a:spcPct val="150000"/>
                  </a:lnSpc>
                  <a:spcBef>
                    <a:spcPts val="0"/>
                  </a:spcBef>
                  <a:spcAft>
                    <a:spcPts val="0"/>
                  </a:spcAft>
                  <a:buSzPct val="90000"/>
                  <a:buBlip>
                    <a:blip r:embed="rId3"/>
                  </a:buBlip>
                </a:pPr>
                <a:endParaRPr lang="en-US" sz="1600" u="none" dirty="0">
                  <a:solidFill>
                    <a:prstClr val="black"/>
                  </a:solidFill>
                  <a:latin typeface="Arial"/>
                </a:endParaRPr>
              </a:p>
              <a:p>
                <a:pPr marL="360363" lvl="1" indent="-360363" fontAlgn="auto">
                  <a:lnSpc>
                    <a:spcPct val="150000"/>
                  </a:lnSpc>
                  <a:spcBef>
                    <a:spcPts val="0"/>
                  </a:spcBef>
                  <a:spcAft>
                    <a:spcPts val="0"/>
                  </a:spcAft>
                  <a:buSzPct val="90000"/>
                  <a:buBlip>
                    <a:blip r:embed="rId3"/>
                  </a:buBlip>
                </a:pPr>
                <a:r>
                  <a:rPr lang="en-US" sz="1600" u="none" dirty="0" smtClean="0">
                    <a:solidFill>
                      <a:prstClr val="black"/>
                    </a:solidFill>
                    <a:latin typeface="Arial"/>
                  </a:rPr>
                  <a:t>It explains: </a:t>
                </a: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Superconducting state : Cooper </a:t>
                </a:r>
                <a:r>
                  <a:rPr lang="en-US" u="none" dirty="0">
                    <a:solidFill>
                      <a:srgbClr val="666666"/>
                    </a:solidFill>
                    <a:latin typeface="Arial"/>
                  </a:rPr>
                  <a:t>pair condensation  (~bosons)</a:t>
                </a: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Phase lock-in</a:t>
                </a:r>
                <a:endParaRPr lang="en-US" u="none" dirty="0">
                  <a:solidFill>
                    <a:srgbClr val="666666"/>
                  </a:solidFill>
                  <a:latin typeface="Arial"/>
                </a:endParaRP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Particles number is not fixed (</a:t>
                </a:r>
                <a:r>
                  <a:rPr lang="en-US" u="none" dirty="0"/>
                  <a:t>uncertainty </a:t>
                </a:r>
                <a:r>
                  <a:rPr lang="en-US" u="none" dirty="0" smtClean="0"/>
                  <a:t>principle</a:t>
                </a:r>
                <a:r>
                  <a:rPr lang="en-US" u="none" dirty="0" smtClean="0">
                    <a:solidFill>
                      <a:srgbClr val="666666"/>
                    </a:solidFill>
                    <a:latin typeface="Arial"/>
                  </a:rPr>
                  <a:t>)</a:t>
                </a:r>
                <a:endParaRPr lang="en-US" u="none" dirty="0">
                  <a:solidFill>
                    <a:srgbClr val="666666"/>
                  </a:solidFill>
                  <a:latin typeface="Arial"/>
                </a:endParaRP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Gap existence </a:t>
                </a:r>
                <a:r>
                  <a:rPr lang="en-US" u="none" dirty="0" smtClean="0">
                    <a:solidFill>
                      <a:srgbClr val="666666"/>
                    </a:solidFill>
                    <a:latin typeface="Symbol" panose="05050102010706020507" pitchFamily="18" charset="2"/>
                  </a:rPr>
                  <a:t>D</a:t>
                </a:r>
                <a:r>
                  <a:rPr lang="en-US" u="none" dirty="0" smtClean="0">
                    <a:solidFill>
                      <a:srgbClr val="666666"/>
                    </a:solidFill>
                    <a:latin typeface="Arial"/>
                  </a:rPr>
                  <a:t> </a:t>
                </a:r>
                <a:r>
                  <a:rPr lang="en-US" u="none" dirty="0">
                    <a:solidFill>
                      <a:srgbClr val="666666"/>
                    </a:solidFill>
                    <a:latin typeface="Arial"/>
                  </a:rPr>
                  <a:t>~</a:t>
                </a:r>
                <a14:m>
                  <m:oMath xmlns:m="http://schemas.openxmlformats.org/officeDocument/2006/math">
                    <m:d>
                      <m:dPr>
                        <m:begChr m:val="⟨"/>
                        <m:endChr m:val="⟩"/>
                        <m:ctrlPr>
                          <a:rPr lang="en-US" i="1" u="none">
                            <a:solidFill>
                              <a:srgbClr val="666666"/>
                            </a:solidFill>
                            <a:latin typeface="Cambria Math" panose="02040503050406030204" pitchFamily="18" charset="0"/>
                          </a:rPr>
                        </m:ctrlPr>
                      </m:dPr>
                      <m:e>
                        <m:sSubSup>
                          <m:sSubSupPr>
                            <m:ctrlPr>
                              <a:rPr lang="en-US" i="1" u="none">
                                <a:latin typeface="Cambria Math" panose="02040503050406030204" pitchFamily="18" charset="0"/>
                                <a:ea typeface="Cambria Math" panose="02040503050406030204" pitchFamily="18" charset="0"/>
                              </a:rPr>
                            </m:ctrlPr>
                          </m:sSubSupPr>
                          <m:e>
                            <m:r>
                              <a:rPr lang="en-US" i="1" u="none">
                                <a:latin typeface="Cambria Math" panose="02040503050406030204" pitchFamily="18" charset="0"/>
                                <a:ea typeface="Cambria Math" panose="02040503050406030204" pitchFamily="18" charset="0"/>
                              </a:rPr>
                              <m:t>𝑐</m:t>
                            </m:r>
                          </m:e>
                          <m:sub>
                            <m:r>
                              <a:rPr lang="en-US" i="1" u="none">
                                <a:latin typeface="Cambria Math" panose="02040503050406030204" pitchFamily="18" charset="0"/>
                                <a:ea typeface="Cambria Math" panose="02040503050406030204" pitchFamily="18" charset="0"/>
                              </a:rPr>
                              <m:t>𝑘</m:t>
                            </m:r>
                            <m:r>
                              <a:rPr lang="en-US" i="1" u="none">
                                <a:latin typeface="Cambria Math" panose="02040503050406030204" pitchFamily="18" charset="0"/>
                                <a:ea typeface="Cambria Math" panose="02040503050406030204" pitchFamily="18" charset="0"/>
                              </a:rPr>
                              <m:t>,↑</m:t>
                            </m:r>
                          </m:sub>
                          <m:sup>
                            <m:r>
                              <a:rPr lang="en-US" i="1" u="none">
                                <a:latin typeface="Cambria Math" panose="02040503050406030204" pitchFamily="18" charset="0"/>
                                <a:ea typeface="Cambria Math" panose="02040503050406030204" pitchFamily="18" charset="0"/>
                              </a:rPr>
                              <m:t>†</m:t>
                            </m:r>
                          </m:sup>
                        </m:sSubSup>
                        <m:r>
                          <a:rPr lang="en-US" i="1" u="none">
                            <a:latin typeface="Cambria Math" panose="02040503050406030204" pitchFamily="18" charset="0"/>
                            <a:ea typeface="Cambria Math" panose="02040503050406030204" pitchFamily="18" charset="0"/>
                          </a:rPr>
                          <m:t>.</m:t>
                        </m:r>
                        <m:sSubSup>
                          <m:sSubSupPr>
                            <m:ctrlPr>
                              <a:rPr lang="en-US" i="1" u="none">
                                <a:latin typeface="Cambria Math" panose="02040503050406030204" pitchFamily="18" charset="0"/>
                                <a:ea typeface="Cambria Math" panose="02040503050406030204" pitchFamily="18" charset="0"/>
                              </a:rPr>
                            </m:ctrlPr>
                          </m:sSubSupPr>
                          <m:e>
                            <m:r>
                              <a:rPr lang="en-US" i="1" u="none">
                                <a:latin typeface="Cambria Math" panose="02040503050406030204" pitchFamily="18" charset="0"/>
                                <a:ea typeface="Cambria Math" panose="02040503050406030204" pitchFamily="18" charset="0"/>
                              </a:rPr>
                              <m:t>𝑐</m:t>
                            </m:r>
                          </m:e>
                          <m:sub>
                            <m:r>
                              <a:rPr lang="en-US" i="1" u="none">
                                <a:latin typeface="Cambria Math" panose="02040503050406030204" pitchFamily="18" charset="0"/>
                                <a:ea typeface="Cambria Math" panose="02040503050406030204" pitchFamily="18" charset="0"/>
                              </a:rPr>
                              <m:t>−</m:t>
                            </m:r>
                            <m:r>
                              <a:rPr lang="en-US" i="1" u="none">
                                <a:latin typeface="Cambria Math" panose="02040503050406030204" pitchFamily="18" charset="0"/>
                                <a:ea typeface="Cambria Math" panose="02040503050406030204" pitchFamily="18" charset="0"/>
                              </a:rPr>
                              <m:t>𝑘</m:t>
                            </m:r>
                            <m:r>
                              <a:rPr lang="en-US" i="1" u="none">
                                <a:latin typeface="Cambria Math" panose="02040503050406030204" pitchFamily="18" charset="0"/>
                                <a:ea typeface="Cambria Math" panose="02040503050406030204" pitchFamily="18" charset="0"/>
                              </a:rPr>
                              <m:t>,↓</m:t>
                            </m:r>
                          </m:sub>
                          <m:sup>
                            <m:r>
                              <a:rPr lang="en-US" i="1" u="none">
                                <a:latin typeface="Cambria Math" panose="02040503050406030204" pitchFamily="18" charset="0"/>
                                <a:ea typeface="Cambria Math" panose="02040503050406030204" pitchFamily="18" charset="0"/>
                              </a:rPr>
                              <m:t>†</m:t>
                            </m:r>
                          </m:sup>
                        </m:sSubSup>
                      </m:e>
                    </m:d>
                  </m:oMath>
                </a14:m>
                <a:r>
                  <a:rPr lang="en-US" u="none" dirty="0">
                    <a:solidFill>
                      <a:srgbClr val="666666"/>
                    </a:solidFill>
                    <a:latin typeface="Arial"/>
                  </a:rPr>
                  <a:t> </a:t>
                </a:r>
              </a:p>
            </p:txBody>
          </p:sp>
        </mc:Choice>
        <mc:Fallback xmlns="">
          <p:sp>
            <p:nvSpPr>
              <p:cNvPr id="22" name="Rectangle 21"/>
              <p:cNvSpPr>
                <a:spLocks noRot="1" noChangeAspect="1" noMove="1" noResize="1" noEditPoints="1" noAdjustHandles="1" noChangeArrowheads="1" noChangeShapeType="1" noTextEdit="1"/>
              </p:cNvSpPr>
              <p:nvPr/>
            </p:nvSpPr>
            <p:spPr>
              <a:xfrm>
                <a:off x="251521" y="1189727"/>
                <a:ext cx="8416284" cy="4011355"/>
              </a:xfrm>
              <a:prstGeom prst="rect">
                <a:avLst/>
              </a:prstGeom>
              <a:blipFill rotWithShape="0">
                <a:blip r:embed="rId5"/>
                <a:stretch>
                  <a:fillRect t="-3040" b="-152"/>
                </a:stretch>
              </a:blipFill>
            </p:spPr>
            <p:txBody>
              <a:bodyPr/>
              <a:lstStyle/>
              <a:p>
                <a:r>
                  <a:rPr lang="en-US">
                    <a:noFill/>
                  </a:rPr>
                  <a:t> </a:t>
                </a:r>
              </a:p>
            </p:txBody>
          </p:sp>
        </mc:Fallback>
      </mc:AlternateContent>
      <p:sp>
        <p:nvSpPr>
          <p:cNvPr id="9" name="ZoneTexte 8"/>
          <p:cNvSpPr txBox="1"/>
          <p:nvPr/>
        </p:nvSpPr>
        <p:spPr>
          <a:xfrm>
            <a:off x="1683029" y="5667724"/>
            <a:ext cx="5553268" cy="523220"/>
          </a:xfrm>
          <a:prstGeom prst="rect">
            <a:avLst/>
          </a:prstGeom>
          <a:noFill/>
          <a:ln>
            <a:solidFill>
              <a:srgbClr val="C00000"/>
            </a:solidFill>
          </a:ln>
        </p:spPr>
        <p:txBody>
          <a:bodyPr wrap="square" rtlCol="0">
            <a:spAutoFit/>
          </a:bodyPr>
          <a:lstStyle/>
          <a:p>
            <a:pPr algn="ctr"/>
            <a:r>
              <a:rPr lang="en-US" b="1" u="none" dirty="0" smtClean="0">
                <a:solidFill>
                  <a:srgbClr val="FF0000"/>
                </a:solidFill>
              </a:rPr>
              <a:t>Calculations too complex in practice, =&gt; simpler formalisms are more often used </a:t>
            </a:r>
            <a:r>
              <a:rPr lang="en-US" b="1" u="none" dirty="0">
                <a:solidFill>
                  <a:srgbClr val="FF0000"/>
                </a:solidFill>
              </a:rPr>
              <a:t> </a:t>
            </a:r>
            <a:r>
              <a:rPr lang="en-US" b="1" u="none" dirty="0" smtClean="0">
                <a:solidFill>
                  <a:srgbClr val="FF0000"/>
                </a:solidFill>
              </a:rPr>
              <a:t>(London, G.L….)</a:t>
            </a:r>
            <a:endParaRPr lang="en-US" b="1" u="none" dirty="0">
              <a:solidFill>
                <a:srgbClr val="FF0000"/>
              </a:solidFill>
            </a:endParaRPr>
          </a:p>
        </p:txBody>
      </p:sp>
      <mc:AlternateContent xmlns:mc="http://schemas.openxmlformats.org/markup-compatibility/2006" xmlns:a14="http://schemas.microsoft.com/office/drawing/2010/main">
        <mc:Choice Requires="a14">
          <p:sp>
            <p:nvSpPr>
              <p:cNvPr id="13" name="ZoneTexte 12"/>
              <p:cNvSpPr txBox="1"/>
              <p:nvPr/>
            </p:nvSpPr>
            <p:spPr>
              <a:xfrm>
                <a:off x="1619672" y="2378520"/>
                <a:ext cx="4896543" cy="550087"/>
              </a:xfrm>
              <a:prstGeom prst="rect">
                <a:avLst/>
              </a:prstGeom>
              <a:noFill/>
            </p:spPr>
            <p:txBody>
              <a:bodyPr wrap="square" lIns="0" tIns="0" rIns="0" bIns="0" rtlCol="0">
                <a:spAutoFit/>
              </a:bodyPr>
              <a:lstStyle/>
              <a:p>
                <a14:m>
                  <m:oMath xmlns:m="http://schemas.openxmlformats.org/officeDocument/2006/math">
                    <m:r>
                      <a:rPr lang="en-US" sz="2800" i="1" u="none" smtClean="0">
                        <a:latin typeface="Cambria Math" panose="02040503050406030204" pitchFamily="18" charset="0"/>
                        <a:ea typeface="Cambria Math" panose="02040503050406030204" pitchFamily="18" charset="0"/>
                      </a:rPr>
                      <m:t>|</m:t>
                    </m:r>
                    <m:d>
                      <m:dPr>
                        <m:begChr m:val=""/>
                        <m:endChr m:val="⟩"/>
                        <m:ctrlPr>
                          <a:rPr lang="en-US" sz="2800" i="1" u="none">
                            <a:latin typeface="Cambria Math" panose="02040503050406030204" pitchFamily="18" charset="0"/>
                            <a:ea typeface="Cambria Math" panose="02040503050406030204" pitchFamily="18" charset="0"/>
                          </a:rPr>
                        </m:ctrlPr>
                      </m:dPr>
                      <m:e>
                        <m:r>
                          <a:rPr lang="en-US" sz="2800" i="1" u="none">
                            <a:latin typeface="Cambria Math" panose="02040503050406030204" pitchFamily="18" charset="0"/>
                            <a:ea typeface="Cambria Math" panose="02040503050406030204" pitchFamily="18" charset="0"/>
                          </a:rPr>
                          <m:t>𝜓</m:t>
                        </m:r>
                      </m:e>
                    </m:d>
                  </m:oMath>
                </a14:m>
                <a:r>
                  <a:rPr lang="en-US" sz="2800" u="none" dirty="0" smtClean="0"/>
                  <a:t>=</a:t>
                </a:r>
                <a14:m>
                  <m:oMath xmlns:m="http://schemas.openxmlformats.org/officeDocument/2006/math">
                    <m:nary>
                      <m:naryPr>
                        <m:chr m:val="∏"/>
                        <m:supHide m:val="on"/>
                        <m:ctrlPr>
                          <a:rPr lang="en-US" sz="2800" i="1" u="none" smtClean="0">
                            <a:latin typeface="Cambria Math" panose="02040503050406030204" pitchFamily="18" charset="0"/>
                            <a:ea typeface="Cambria Math" panose="02040503050406030204" pitchFamily="18" charset="0"/>
                          </a:rPr>
                        </m:ctrlPr>
                      </m:naryPr>
                      <m:sub>
                        <m:r>
                          <m:rPr>
                            <m:brk m:alnAt="7"/>
                          </m:rPr>
                          <a:rPr lang="en-US" sz="2800" b="0" i="1" u="none" smtClean="0">
                            <a:latin typeface="Cambria Math" panose="02040503050406030204" pitchFamily="18" charset="0"/>
                            <a:ea typeface="Cambria Math" panose="02040503050406030204" pitchFamily="18" charset="0"/>
                          </a:rPr>
                          <m:t>𝑘</m:t>
                        </m:r>
                      </m:sub>
                      <m:sup/>
                      <m:e>
                        <m:r>
                          <a:rPr lang="en-US" sz="2800" b="0" i="1" u="none" smtClean="0">
                            <a:latin typeface="Cambria Math" panose="02040503050406030204" pitchFamily="18" charset="0"/>
                            <a:ea typeface="Cambria Math" panose="02040503050406030204" pitchFamily="18" charset="0"/>
                          </a:rPr>
                          <m:t>(</m:t>
                        </m:r>
                        <m:sSub>
                          <m:sSubPr>
                            <m:ctrlPr>
                              <a:rPr lang="en-US" sz="2800" b="0" i="1" u="none" smtClean="0">
                                <a:latin typeface="Cambria Math" panose="02040503050406030204" pitchFamily="18" charset="0"/>
                                <a:ea typeface="Cambria Math" panose="02040503050406030204" pitchFamily="18" charset="0"/>
                              </a:rPr>
                            </m:ctrlPr>
                          </m:sSubPr>
                          <m:e>
                            <m:r>
                              <a:rPr lang="en-US" sz="2800" b="0" i="1" u="none" smtClean="0">
                                <a:latin typeface="Cambria Math" panose="02040503050406030204" pitchFamily="18" charset="0"/>
                                <a:ea typeface="Cambria Math" panose="02040503050406030204" pitchFamily="18" charset="0"/>
                              </a:rPr>
                              <m:t>𝑢</m:t>
                            </m:r>
                          </m:e>
                          <m:sub>
                            <m:r>
                              <a:rPr lang="en-US" sz="2800" b="0" i="1" u="none" smtClean="0">
                                <a:latin typeface="Cambria Math" panose="02040503050406030204" pitchFamily="18" charset="0"/>
                                <a:ea typeface="Cambria Math" panose="02040503050406030204" pitchFamily="18" charset="0"/>
                              </a:rPr>
                              <m:t>𝑘</m:t>
                            </m:r>
                          </m:sub>
                        </m:sSub>
                        <m:r>
                          <a:rPr lang="en-US" sz="2800" b="0" i="1" u="none" smtClean="0">
                            <a:latin typeface="Cambria Math" panose="02040503050406030204" pitchFamily="18" charset="0"/>
                            <a:ea typeface="Cambria Math" panose="02040503050406030204" pitchFamily="18" charset="0"/>
                          </a:rPr>
                          <m:t>+</m:t>
                        </m:r>
                        <m:sSub>
                          <m:sSubPr>
                            <m:ctrlPr>
                              <a:rPr lang="en-US" sz="2800" b="0" i="1" u="none" smtClean="0">
                                <a:latin typeface="Cambria Math" panose="02040503050406030204" pitchFamily="18" charset="0"/>
                                <a:ea typeface="Cambria Math" panose="02040503050406030204" pitchFamily="18" charset="0"/>
                              </a:rPr>
                            </m:ctrlPr>
                          </m:sSubPr>
                          <m:e>
                            <m:r>
                              <a:rPr lang="en-US" sz="2800" b="0" i="1" u="none" smtClean="0">
                                <a:latin typeface="Cambria Math" panose="02040503050406030204" pitchFamily="18" charset="0"/>
                                <a:ea typeface="Cambria Math" panose="02040503050406030204" pitchFamily="18" charset="0"/>
                              </a:rPr>
                              <m:t>𝑣</m:t>
                            </m:r>
                          </m:e>
                          <m:sub>
                            <m:r>
                              <a:rPr lang="en-US" sz="2800" b="0" i="1" u="none" smtClean="0">
                                <a:latin typeface="Cambria Math" panose="02040503050406030204" pitchFamily="18" charset="0"/>
                                <a:ea typeface="Cambria Math" panose="02040503050406030204" pitchFamily="18" charset="0"/>
                              </a:rPr>
                              <m:t>𝑘</m:t>
                            </m:r>
                          </m:sub>
                        </m:sSub>
                        <m:sSubSup>
                          <m:sSubSupPr>
                            <m:ctrlPr>
                              <a:rPr lang="en-US" sz="2800" b="0" i="1" u="none" smtClean="0">
                                <a:latin typeface="Cambria Math" panose="02040503050406030204" pitchFamily="18" charset="0"/>
                                <a:ea typeface="Cambria Math" panose="02040503050406030204" pitchFamily="18" charset="0"/>
                              </a:rPr>
                            </m:ctrlPr>
                          </m:sSubSupPr>
                          <m:e>
                            <m:r>
                              <a:rPr lang="en-US" sz="2800" b="0" i="1" u="none" smtClean="0">
                                <a:latin typeface="Cambria Math" panose="02040503050406030204" pitchFamily="18" charset="0"/>
                                <a:ea typeface="Cambria Math" panose="02040503050406030204" pitchFamily="18" charset="0"/>
                              </a:rPr>
                              <m:t>𝑐</m:t>
                            </m:r>
                          </m:e>
                          <m:sub>
                            <m:r>
                              <a:rPr lang="en-US" sz="2800" b="0" i="1" u="none" smtClean="0">
                                <a:latin typeface="Cambria Math" panose="02040503050406030204" pitchFamily="18" charset="0"/>
                                <a:ea typeface="Cambria Math" panose="02040503050406030204" pitchFamily="18" charset="0"/>
                              </a:rPr>
                              <m:t>𝑘</m:t>
                            </m:r>
                            <m:r>
                              <a:rPr lang="en-US" sz="2800" b="0" i="1" u="none" smtClean="0">
                                <a:latin typeface="Cambria Math" panose="02040503050406030204" pitchFamily="18" charset="0"/>
                                <a:ea typeface="Cambria Math" panose="02040503050406030204" pitchFamily="18" charset="0"/>
                              </a:rPr>
                              <m:t>,↑</m:t>
                            </m:r>
                          </m:sub>
                          <m:sup>
                            <m:r>
                              <a:rPr lang="en-US" sz="2800" b="0" i="1" u="none" smtClean="0">
                                <a:latin typeface="Cambria Math" panose="02040503050406030204" pitchFamily="18" charset="0"/>
                                <a:ea typeface="Cambria Math" panose="02040503050406030204" pitchFamily="18" charset="0"/>
                              </a:rPr>
                              <m:t>†</m:t>
                            </m:r>
                          </m:sup>
                        </m:sSubSup>
                        <m:r>
                          <a:rPr lang="en-US" sz="2800" b="0" i="1" u="none" smtClean="0">
                            <a:latin typeface="Cambria Math" panose="02040503050406030204" pitchFamily="18" charset="0"/>
                            <a:ea typeface="Cambria Math" panose="02040503050406030204" pitchFamily="18" charset="0"/>
                          </a:rPr>
                          <m:t>.</m:t>
                        </m:r>
                        <m:sSubSup>
                          <m:sSubSupPr>
                            <m:ctrlPr>
                              <a:rPr lang="en-US" sz="2800" i="1" u="none">
                                <a:latin typeface="Cambria Math" panose="02040503050406030204" pitchFamily="18" charset="0"/>
                                <a:ea typeface="Cambria Math" panose="02040503050406030204" pitchFamily="18" charset="0"/>
                              </a:rPr>
                            </m:ctrlPr>
                          </m:sSubSupPr>
                          <m:e>
                            <m:r>
                              <a:rPr lang="en-US" sz="2800" i="1" u="none">
                                <a:latin typeface="Cambria Math" panose="02040503050406030204" pitchFamily="18" charset="0"/>
                                <a:ea typeface="Cambria Math" panose="02040503050406030204" pitchFamily="18" charset="0"/>
                              </a:rPr>
                              <m:t>𝑐</m:t>
                            </m:r>
                          </m:e>
                          <m:sub>
                            <m:r>
                              <a:rPr lang="en-US" sz="2800" b="0" i="1" u="none" smtClean="0">
                                <a:latin typeface="Cambria Math" panose="02040503050406030204" pitchFamily="18" charset="0"/>
                                <a:ea typeface="Cambria Math" panose="02040503050406030204" pitchFamily="18" charset="0"/>
                              </a:rPr>
                              <m:t>−</m:t>
                            </m:r>
                            <m:r>
                              <a:rPr lang="en-US" sz="2800" i="1" u="none">
                                <a:latin typeface="Cambria Math" panose="02040503050406030204" pitchFamily="18" charset="0"/>
                                <a:ea typeface="Cambria Math" panose="02040503050406030204" pitchFamily="18" charset="0"/>
                              </a:rPr>
                              <m:t>𝑘</m:t>
                            </m:r>
                            <m:r>
                              <a:rPr lang="en-US" sz="2800" i="1" u="none">
                                <a:latin typeface="Cambria Math" panose="02040503050406030204" pitchFamily="18" charset="0"/>
                                <a:ea typeface="Cambria Math" panose="02040503050406030204" pitchFamily="18" charset="0"/>
                              </a:rPr>
                              <m:t>,↓</m:t>
                            </m:r>
                          </m:sub>
                          <m:sup>
                            <m:r>
                              <a:rPr lang="en-US" sz="2800" i="1" u="none">
                                <a:latin typeface="Cambria Math" panose="02040503050406030204" pitchFamily="18" charset="0"/>
                                <a:ea typeface="Cambria Math" panose="02040503050406030204" pitchFamily="18" charset="0"/>
                              </a:rPr>
                              <m:t>†</m:t>
                            </m:r>
                          </m:sup>
                        </m:sSubSup>
                        <m:r>
                          <a:rPr lang="en-US" sz="2800" b="0" i="1" u="none" smtClean="0">
                            <a:latin typeface="Cambria Math" panose="02040503050406030204" pitchFamily="18" charset="0"/>
                            <a:ea typeface="Cambria Math" panose="02040503050406030204" pitchFamily="18" charset="0"/>
                          </a:rPr>
                          <m:t>)|</m:t>
                        </m:r>
                        <m:d>
                          <m:dPr>
                            <m:begChr m:val=""/>
                            <m:endChr m:val="⟩"/>
                            <m:ctrlPr>
                              <a:rPr lang="en-US" sz="2800" b="0" i="1" u="none" smtClean="0">
                                <a:latin typeface="Cambria Math" panose="02040503050406030204" pitchFamily="18" charset="0"/>
                                <a:ea typeface="Cambria Math" panose="02040503050406030204" pitchFamily="18" charset="0"/>
                              </a:rPr>
                            </m:ctrlPr>
                          </m:dPr>
                          <m:e>
                            <m:r>
                              <a:rPr lang="en-US" sz="2800" b="0" i="1" u="none" smtClean="0">
                                <a:latin typeface="Cambria Math" panose="02040503050406030204" pitchFamily="18" charset="0"/>
                                <a:ea typeface="Cambria Math" panose="02040503050406030204" pitchFamily="18" charset="0"/>
                              </a:rPr>
                              <m:t>0</m:t>
                            </m:r>
                          </m:e>
                        </m:d>
                      </m:e>
                    </m:nary>
                  </m:oMath>
                </a14:m>
                <a:r>
                  <a:rPr lang="en-US" sz="2800" u="none" dirty="0" smtClean="0"/>
                  <a:t> </a:t>
                </a:r>
                <a:endParaRPr lang="en-US" sz="2800" u="none" dirty="0"/>
              </a:p>
            </p:txBody>
          </p:sp>
        </mc:Choice>
        <mc:Fallback xmlns="">
          <p:sp>
            <p:nvSpPr>
              <p:cNvPr id="13" name="ZoneTexte 12"/>
              <p:cNvSpPr txBox="1">
                <a:spLocks noRot="1" noChangeAspect="1" noMove="1" noResize="1" noEditPoints="1" noAdjustHandles="1" noChangeArrowheads="1" noChangeShapeType="1" noTextEdit="1"/>
              </p:cNvSpPr>
              <p:nvPr/>
            </p:nvSpPr>
            <p:spPr>
              <a:xfrm>
                <a:off x="1619672" y="2378520"/>
                <a:ext cx="4896543" cy="550087"/>
              </a:xfrm>
              <a:prstGeom prst="rect">
                <a:avLst/>
              </a:prstGeom>
              <a:blipFill rotWithShape="0">
                <a:blip r:embed="rId6"/>
                <a:stretch>
                  <a:fillRect t="-10000" b="-27778"/>
                </a:stretch>
              </a:blipFill>
            </p:spPr>
            <p:txBody>
              <a:bodyPr/>
              <a:lstStyle/>
              <a:p>
                <a:r>
                  <a:rPr lang="en-US">
                    <a:noFill/>
                  </a:rPr>
                  <a:t> </a:t>
                </a:r>
              </a:p>
            </p:txBody>
          </p:sp>
        </mc:Fallback>
      </mc:AlternateContent>
      <p:sp>
        <p:nvSpPr>
          <p:cNvPr id="14" name="Rectangle 13"/>
          <p:cNvSpPr/>
          <p:nvPr/>
        </p:nvSpPr>
        <p:spPr>
          <a:xfrm>
            <a:off x="1446012" y="3222768"/>
            <a:ext cx="1263487" cy="348813"/>
          </a:xfrm>
          <a:prstGeom prst="rect">
            <a:avLst/>
          </a:prstGeom>
        </p:spPr>
        <p:txBody>
          <a:bodyPr wrap="none">
            <a:spAutoFit/>
          </a:bodyPr>
          <a:lstStyle/>
          <a:p>
            <a:pPr marL="0" lvl="1" fontAlgn="auto">
              <a:lnSpc>
                <a:spcPts val="2000"/>
              </a:lnSpc>
              <a:spcBef>
                <a:spcPts val="0"/>
              </a:spcBef>
              <a:spcAft>
                <a:spcPts val="0"/>
              </a:spcAft>
              <a:buSzPct val="90000"/>
            </a:pPr>
            <a:r>
              <a:rPr lang="en-US" sz="1000" i="1" u="none" dirty="0" smtClean="0">
                <a:solidFill>
                  <a:srgbClr val="0070C0"/>
                </a:solidFill>
              </a:rPr>
              <a:t>H</a:t>
            </a:r>
            <a:r>
              <a:rPr lang="en-US" sz="1000" i="1" u="none" baseline="-25000" dirty="0" smtClean="0">
                <a:solidFill>
                  <a:srgbClr val="0070C0"/>
                </a:solidFill>
              </a:rPr>
              <a:t>0</a:t>
            </a:r>
            <a:r>
              <a:rPr lang="en-US" sz="1000" i="1" u="none" dirty="0" smtClean="0">
                <a:solidFill>
                  <a:srgbClr val="0070C0"/>
                </a:solidFill>
              </a:rPr>
              <a:t> matrix elements</a:t>
            </a:r>
            <a:endParaRPr lang="en-US" sz="1000" i="1" u="none" baseline="-25000" dirty="0">
              <a:solidFill>
                <a:srgbClr val="0070C0"/>
              </a:solidFill>
            </a:endParaRPr>
          </a:p>
        </p:txBody>
      </p:sp>
      <p:sp>
        <p:nvSpPr>
          <p:cNvPr id="15" name="Forme libre 14"/>
          <p:cNvSpPr/>
          <p:nvPr/>
        </p:nvSpPr>
        <p:spPr>
          <a:xfrm rot="5400000" flipV="1">
            <a:off x="2683942" y="2906589"/>
            <a:ext cx="257270" cy="293716"/>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3316776" y="3219767"/>
            <a:ext cx="1207382" cy="348813"/>
          </a:xfrm>
          <a:prstGeom prst="rect">
            <a:avLst/>
          </a:prstGeom>
        </p:spPr>
        <p:txBody>
          <a:bodyPr wrap="none">
            <a:spAutoFit/>
          </a:bodyPr>
          <a:lstStyle/>
          <a:p>
            <a:pPr marL="0" lvl="1" fontAlgn="auto">
              <a:lnSpc>
                <a:spcPts val="2000"/>
              </a:lnSpc>
              <a:spcBef>
                <a:spcPts val="0"/>
              </a:spcBef>
              <a:spcAft>
                <a:spcPts val="0"/>
              </a:spcAft>
              <a:buSzPct val="90000"/>
            </a:pPr>
            <a:r>
              <a:rPr lang="en-US" sz="1000" i="1" u="none" dirty="0" smtClean="0">
                <a:solidFill>
                  <a:srgbClr val="0070C0"/>
                </a:solidFill>
              </a:rPr>
              <a:t>V matrix elements</a:t>
            </a:r>
            <a:endParaRPr lang="en-US" sz="1000" i="1" u="none" baseline="-25000" dirty="0">
              <a:solidFill>
                <a:srgbClr val="0070C0"/>
              </a:solidFill>
            </a:endParaRPr>
          </a:p>
        </p:txBody>
      </p:sp>
      <p:sp>
        <p:nvSpPr>
          <p:cNvPr id="17" name="Forme libre 16"/>
          <p:cNvSpPr/>
          <p:nvPr/>
        </p:nvSpPr>
        <p:spPr>
          <a:xfrm rot="16200000" flipH="1" flipV="1">
            <a:off x="3830369" y="2866634"/>
            <a:ext cx="269580" cy="226637"/>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5180492" y="3050770"/>
            <a:ext cx="2127811" cy="246221"/>
          </a:xfrm>
          <a:prstGeom prst="rect">
            <a:avLst/>
          </a:prstGeom>
        </p:spPr>
        <p:txBody>
          <a:bodyPr wrap="square">
            <a:spAutoFit/>
          </a:bodyPr>
          <a:lstStyle/>
          <a:p>
            <a:pPr marL="0" lvl="1" fontAlgn="auto">
              <a:spcBef>
                <a:spcPts val="0"/>
              </a:spcBef>
              <a:spcAft>
                <a:spcPts val="0"/>
              </a:spcAft>
              <a:buSzPct val="90000"/>
            </a:pPr>
            <a:r>
              <a:rPr lang="en-US" sz="1000" i="1" u="none" dirty="0" smtClean="0">
                <a:solidFill>
                  <a:srgbClr val="0070C0"/>
                </a:solidFill>
              </a:rPr>
              <a:t>Cooper pairs creation operator</a:t>
            </a:r>
            <a:endParaRPr lang="en-US" sz="1000" i="1" u="none" baseline="-25000" dirty="0">
              <a:solidFill>
                <a:srgbClr val="0070C0"/>
              </a:solidFill>
            </a:endParaRPr>
          </a:p>
        </p:txBody>
      </p:sp>
      <p:sp>
        <p:nvSpPr>
          <p:cNvPr id="19" name="Forme libre 18"/>
          <p:cNvSpPr/>
          <p:nvPr/>
        </p:nvSpPr>
        <p:spPr>
          <a:xfrm rot="16200000" flipH="1" flipV="1">
            <a:off x="4811921" y="2874420"/>
            <a:ext cx="192932" cy="293716"/>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orme libre 19"/>
          <p:cNvSpPr/>
          <p:nvPr/>
        </p:nvSpPr>
        <p:spPr>
          <a:xfrm rot="5400000">
            <a:off x="4474061" y="4359040"/>
            <a:ext cx="195876" cy="1684087"/>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 name="connsiteX0" fmla="*/ 0 w 244111"/>
              <a:gd name="connsiteY0" fmla="*/ 327113 h 327113"/>
              <a:gd name="connsiteX1" fmla="*/ 241160 w 244111"/>
              <a:gd name="connsiteY1" fmla="*/ 246726 h 327113"/>
              <a:gd name="connsiteX2" fmla="*/ 140677 w 244111"/>
              <a:gd name="connsiteY2" fmla="*/ 15614 h 327113"/>
              <a:gd name="connsiteX3" fmla="*/ 6064 w 244111"/>
              <a:gd name="connsiteY3" fmla="*/ 0 h 327113"/>
              <a:gd name="connsiteX0" fmla="*/ 0 w 243348"/>
              <a:gd name="connsiteY0" fmla="*/ 327113 h 327113"/>
              <a:gd name="connsiteX1" fmla="*/ 241160 w 243348"/>
              <a:gd name="connsiteY1" fmla="*/ 246726 h 327113"/>
              <a:gd name="connsiteX2" fmla="*/ 125723 w 243348"/>
              <a:gd name="connsiteY2" fmla="*/ 17488 h 327113"/>
              <a:gd name="connsiteX3" fmla="*/ 6064 w 243348"/>
              <a:gd name="connsiteY3" fmla="*/ 0 h 327113"/>
              <a:gd name="connsiteX0" fmla="*/ 0 w 241163"/>
              <a:gd name="connsiteY0" fmla="*/ 327113 h 327113"/>
              <a:gd name="connsiteX1" fmla="*/ 241160 w 241163"/>
              <a:gd name="connsiteY1" fmla="*/ 246726 h 327113"/>
              <a:gd name="connsiteX2" fmla="*/ 6064 w 241163"/>
              <a:gd name="connsiteY2" fmla="*/ 0 h 327113"/>
              <a:gd name="connsiteX0" fmla="*/ 63734 w 305453"/>
              <a:gd name="connsiteY0" fmla="*/ 328987 h 328987"/>
              <a:gd name="connsiteX1" fmla="*/ 304894 w 305453"/>
              <a:gd name="connsiteY1" fmla="*/ 248600 h 328987"/>
              <a:gd name="connsiteX2" fmla="*/ 1 w 305453"/>
              <a:gd name="connsiteY2" fmla="*/ 0 h 328987"/>
              <a:gd name="connsiteX0" fmla="*/ 63732 w 305451"/>
              <a:gd name="connsiteY0" fmla="*/ 328987 h 328987"/>
              <a:gd name="connsiteX1" fmla="*/ 304892 w 305451"/>
              <a:gd name="connsiteY1" fmla="*/ 248600 h 328987"/>
              <a:gd name="connsiteX2" fmla="*/ -1 w 305451"/>
              <a:gd name="connsiteY2" fmla="*/ 0 h 328987"/>
              <a:gd name="connsiteX0" fmla="*/ 63734 w 305453"/>
              <a:gd name="connsiteY0" fmla="*/ 328987 h 328987"/>
              <a:gd name="connsiteX1" fmla="*/ 304894 w 305453"/>
              <a:gd name="connsiteY1" fmla="*/ 248600 h 328987"/>
              <a:gd name="connsiteX2" fmla="*/ 1 w 305453"/>
              <a:gd name="connsiteY2" fmla="*/ 0 h 328987"/>
            </a:gdLst>
            <a:ahLst/>
            <a:cxnLst>
              <a:cxn ang="0">
                <a:pos x="connsiteX0" y="connsiteY0"/>
              </a:cxn>
              <a:cxn ang="0">
                <a:pos x="connsiteX1" y="connsiteY1"/>
              </a:cxn>
              <a:cxn ang="0">
                <a:pos x="connsiteX2" y="connsiteY2"/>
              </a:cxn>
            </a:cxnLst>
            <a:rect l="l" t="t" r="r" b="b"/>
            <a:pathLst>
              <a:path w="305453" h="328987">
                <a:moveTo>
                  <a:pt x="63734" y="328987"/>
                </a:moveTo>
                <a:cubicBezTo>
                  <a:pt x="172591" y="314751"/>
                  <a:pt x="315516" y="303431"/>
                  <a:pt x="304894" y="248600"/>
                </a:cubicBezTo>
                <a:cubicBezTo>
                  <a:pt x="294272" y="193769"/>
                  <a:pt x="333172" y="83879"/>
                  <a:pt x="1"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5522350" y="4890504"/>
            <a:ext cx="3037147" cy="400110"/>
          </a:xfrm>
          <a:prstGeom prst="rect">
            <a:avLst/>
          </a:prstGeom>
        </p:spPr>
        <p:txBody>
          <a:bodyPr wrap="square">
            <a:spAutoFit/>
          </a:bodyPr>
          <a:lstStyle/>
          <a:p>
            <a:pPr lvl="0">
              <a:spcBef>
                <a:spcPts val="0"/>
              </a:spcBef>
            </a:pPr>
            <a:r>
              <a:rPr lang="en-US" sz="1000" i="1" u="none" dirty="0" smtClean="0">
                <a:solidFill>
                  <a:srgbClr val="0070C0"/>
                </a:solidFill>
              </a:rPr>
              <a:t>Same symmetry as the GL order parameter 𝜓 …, but not exactly the same value for the gap </a:t>
            </a:r>
            <a:r>
              <a:rPr lang="en-US" sz="1000" i="1" u="none" dirty="0" smtClean="0">
                <a:solidFill>
                  <a:srgbClr val="0070C0"/>
                </a:solidFill>
                <a:latin typeface="Symbol" panose="05050102010706020507" pitchFamily="18" charset="2"/>
              </a:rPr>
              <a:t>D</a:t>
            </a:r>
            <a:r>
              <a:rPr lang="en-US" sz="1000" i="1" u="none" baseline="-25000" dirty="0" smtClean="0">
                <a:solidFill>
                  <a:srgbClr val="0070C0"/>
                </a:solidFill>
              </a:rPr>
              <a:t>BCS</a:t>
            </a:r>
            <a:endParaRPr lang="en-US" sz="1000" i="1" u="none" dirty="0">
              <a:solidFill>
                <a:srgbClr val="0070C0"/>
              </a:solidFill>
            </a:endParaRPr>
          </a:p>
        </p:txBody>
      </p:sp>
      <p:sp>
        <p:nvSpPr>
          <p:cNvPr id="2" name="Espace réservé du pied de page 1"/>
          <p:cNvSpPr>
            <a:spLocks noGrp="1"/>
          </p:cNvSpPr>
          <p:nvPr>
            <p:ph type="ftr" sz="quarter" idx="11"/>
          </p:nvPr>
        </p:nvSpPr>
        <p:spPr/>
        <p:txBody>
          <a:bodyPr/>
          <a:lstStyle/>
          <a:p>
            <a:pPr>
              <a:defRPr/>
            </a:pPr>
            <a:r>
              <a:rPr lang="fr-FR" smtClean="0"/>
              <a:t>JUAS 2025 - C.Z. Antoine- Superconductivity in accelerators- Magnet vs RF cavities-part I</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8CADEDB1-774E-4026-9688-CF6FA26D2D04}" type="slidenum">
              <a:rPr lang="fr-FR" smtClean="0"/>
              <a:pPr>
                <a:defRPr/>
              </a:pPr>
              <a:t>34</a:t>
            </a:fld>
            <a:endParaRPr lang="fr-FR"/>
          </a:p>
        </p:txBody>
      </p:sp>
    </p:spTree>
    <p:extLst>
      <p:ext uri="{BB962C8B-B14F-4D97-AF65-F5344CB8AC3E}">
        <p14:creationId xmlns:p14="http://schemas.microsoft.com/office/powerpoint/2010/main" val="16390804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And in AC or RF ?</a:t>
            </a:r>
            <a:endParaRPr lang="en-US" dirty="0"/>
          </a:p>
        </p:txBody>
      </p:sp>
      <p:sp>
        <p:nvSpPr>
          <p:cNvPr id="3" name="Espace réservé du texte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35</a:t>
            </a:fld>
            <a:endParaRPr lang="fr-FR" dirty="0">
              <a:solidFill>
                <a:prstClr val="white"/>
              </a:solidFill>
            </a:endParaRPr>
          </a:p>
        </p:txBody>
      </p:sp>
      <p:sp>
        <p:nvSpPr>
          <p:cNvPr id="5" name="Espace réservé du pied de page 4"/>
          <p:cNvSpPr>
            <a:spLocks noGrp="1"/>
          </p:cNvSpPr>
          <p:nvPr>
            <p:ph type="ftr" sz="quarter" idx="12"/>
          </p:nvPr>
        </p:nvSpPr>
        <p:spPr/>
        <p:txBody>
          <a:bodyPr/>
          <a:lstStyle/>
          <a:p>
            <a:pPr algn="l"/>
            <a:r>
              <a:rPr lang="fr-FR" smtClean="0">
                <a:solidFill>
                  <a:prstClr val="white"/>
                </a:solidFill>
              </a:rPr>
              <a:t>JUAS 2025 - C.Z. Antoine- Superconductivity in accelerators- Magnet vs RF cavities-part I</a:t>
            </a:r>
            <a:endParaRPr lang="fr-FR" dirty="0">
              <a:solidFill>
                <a:prstClr val="white"/>
              </a:solidFill>
            </a:endParaRPr>
          </a:p>
        </p:txBody>
      </p:sp>
    </p:spTree>
    <p:extLst>
      <p:ext uri="{BB962C8B-B14F-4D97-AF65-F5344CB8AC3E}">
        <p14:creationId xmlns:p14="http://schemas.microsoft.com/office/powerpoint/2010/main" val="27079112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u contenu 11"/>
          <p:cNvSpPr txBox="1">
            <a:spLocks/>
          </p:cNvSpPr>
          <p:nvPr/>
        </p:nvSpPr>
        <p:spPr>
          <a:xfrm>
            <a:off x="326082" y="1110414"/>
            <a:ext cx="8280920" cy="5310604"/>
          </a:xfrm>
          <a:prstGeom prst="rect">
            <a:avLst/>
          </a:prstGeom>
        </p:spPr>
        <p:txBody>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4"/>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5"/>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fontAlgn="auto">
              <a:spcBef>
                <a:spcPct val="0"/>
              </a:spcBef>
              <a:spcAft>
                <a:spcPct val="0"/>
              </a:spcAft>
            </a:pPr>
            <a:r>
              <a:rPr lang="en-US" sz="1800" u="none" dirty="0" smtClean="0">
                <a:solidFill>
                  <a:srgbClr val="DC0528"/>
                </a:solidFill>
                <a:latin typeface="Arial" charset="0"/>
              </a:rPr>
              <a:t>	Cooper </a:t>
            </a:r>
            <a:r>
              <a:rPr lang="en-US" sz="1800" u="none" dirty="0">
                <a:solidFill>
                  <a:srgbClr val="DC0528"/>
                </a:solidFill>
                <a:latin typeface="Arial" charset="0"/>
              </a:rPr>
              <a:t>pairs inertia : </a:t>
            </a:r>
            <a:r>
              <a:rPr lang="en-US" sz="1600" u="none" dirty="0">
                <a:solidFill>
                  <a:srgbClr val="DC0528"/>
                </a:solidFill>
                <a:latin typeface="Arial" charset="0"/>
              </a:rPr>
              <a:t>field is not anymore perfectly screened within </a:t>
            </a:r>
            <a:r>
              <a:rPr lang="en-US" sz="1600" u="none" dirty="0">
                <a:solidFill>
                  <a:srgbClr val="DC0528"/>
                </a:solidFill>
                <a:latin typeface="Symbol" panose="05050102010706020507" pitchFamily="18" charset="2"/>
              </a:rPr>
              <a:t>l</a:t>
            </a:r>
            <a:endParaRPr lang="en-US" sz="1800" u="none" dirty="0">
              <a:solidFill>
                <a:srgbClr val="DC0528"/>
              </a:solidFill>
              <a:latin typeface="Symbol" panose="05050102010706020507" pitchFamily="18" charset="2"/>
            </a:endParaRPr>
          </a:p>
          <a:p>
            <a:pPr lvl="1" fontAlgn="auto">
              <a:lnSpc>
                <a:spcPct val="150000"/>
              </a:lnSpc>
              <a:spcAft>
                <a:spcPts val="0"/>
              </a:spcAft>
            </a:pPr>
            <a:r>
              <a:rPr lang="en-US" sz="1400" u="none" dirty="0" smtClean="0">
                <a:solidFill>
                  <a:schemeClr val="tx1"/>
                </a:solidFill>
              </a:rPr>
              <a:t>NC case : normal e</a:t>
            </a:r>
            <a:r>
              <a:rPr lang="en-US" sz="1400" u="none" baseline="30000" dirty="0" smtClean="0">
                <a:solidFill>
                  <a:schemeClr val="tx1"/>
                </a:solidFill>
              </a:rPr>
              <a:t>-</a:t>
            </a:r>
            <a:r>
              <a:rPr lang="en-US" sz="1400" u="none" dirty="0" smtClean="0">
                <a:solidFill>
                  <a:schemeClr val="tx1"/>
                </a:solidFill>
              </a:rPr>
              <a:t> are accelerated and dissipate </a:t>
            </a:r>
          </a:p>
          <a:p>
            <a:pPr lvl="1" fontAlgn="auto">
              <a:spcAft>
                <a:spcPts val="0"/>
              </a:spcAft>
            </a:pPr>
            <a:r>
              <a:rPr lang="en-US" sz="1400" u="none" dirty="0" smtClean="0">
                <a:solidFill>
                  <a:schemeClr val="tx1"/>
                </a:solidFill>
              </a:rPr>
              <a:t>Reminder : normal metal in AC</a:t>
            </a:r>
          </a:p>
          <a:p>
            <a:pPr lvl="1" fontAlgn="auto">
              <a:spcAft>
                <a:spcPts val="0"/>
              </a:spcAft>
            </a:pPr>
            <a:endParaRPr lang="en-US" sz="1100" u="none" dirty="0" smtClean="0">
              <a:solidFill>
                <a:schemeClr val="tx1"/>
              </a:solidFill>
            </a:endParaRPr>
          </a:p>
          <a:p>
            <a:pPr lvl="1" fontAlgn="auto">
              <a:spcAft>
                <a:spcPts val="0"/>
              </a:spcAft>
            </a:pPr>
            <a:endParaRPr lang="en-US" sz="1100" u="none" dirty="0" smtClean="0">
              <a:solidFill>
                <a:schemeClr val="tx1"/>
              </a:solidFill>
            </a:endParaRPr>
          </a:p>
          <a:p>
            <a:pPr lvl="1" fontAlgn="auto">
              <a:spcAft>
                <a:spcPts val="0"/>
              </a:spcAft>
            </a:pPr>
            <a:endParaRPr lang="en-US" sz="1100" u="none" dirty="0" smtClean="0">
              <a:solidFill>
                <a:schemeClr val="tx1"/>
              </a:solidFill>
            </a:endParaRPr>
          </a:p>
          <a:p>
            <a:pPr lvl="1" fontAlgn="auto">
              <a:lnSpc>
                <a:spcPct val="150000"/>
              </a:lnSpc>
              <a:spcAft>
                <a:spcPts val="0"/>
              </a:spcAft>
            </a:pPr>
            <a:r>
              <a:rPr lang="en-US" sz="1400" u="none" dirty="0" smtClean="0">
                <a:solidFill>
                  <a:schemeClr val="tx1"/>
                </a:solidFill>
              </a:rPr>
              <a:t>Extension to SC:</a:t>
            </a:r>
          </a:p>
          <a:p>
            <a:pPr marL="712788" lvl="3" fontAlgn="auto">
              <a:spcAft>
                <a:spcPts val="0"/>
              </a:spcAft>
            </a:pPr>
            <a:r>
              <a:rPr lang="en-US" sz="1200" u="none" dirty="0" smtClean="0"/>
              <a:t>2 fluids model (London) </a:t>
            </a:r>
            <a:r>
              <a:rPr lang="en-US" sz="1200" u="none" dirty="0" smtClean="0">
                <a:solidFill>
                  <a:schemeClr val="tx1"/>
                </a:solidFill>
              </a:rPr>
              <a:t>: </a:t>
            </a:r>
            <a:r>
              <a:rPr lang="en-US" sz="1400" u="none" dirty="0" smtClean="0">
                <a:solidFill>
                  <a:schemeClr val="tx1"/>
                </a:solidFill>
                <a:latin typeface="Symbol" panose="05050102010706020507" pitchFamily="18" charset="2"/>
              </a:rPr>
              <a:t>s</a:t>
            </a:r>
            <a:r>
              <a:rPr lang="en-US" sz="1400" u="none" baseline="-25000" dirty="0" smtClean="0">
                <a:solidFill>
                  <a:schemeClr val="tx1"/>
                </a:solidFill>
              </a:rPr>
              <a:t>1</a:t>
            </a:r>
            <a:r>
              <a:rPr lang="en-US" sz="1400" u="none" dirty="0" smtClean="0">
                <a:solidFill>
                  <a:schemeClr val="tx1"/>
                </a:solidFill>
              </a:rPr>
              <a:t>-i</a:t>
            </a:r>
            <a:r>
              <a:rPr lang="en-US" sz="1400" u="none" dirty="0" smtClean="0">
                <a:solidFill>
                  <a:schemeClr val="tx1"/>
                </a:solidFill>
                <a:latin typeface="Symbol" panose="05050102010706020507" pitchFamily="18" charset="2"/>
              </a:rPr>
              <a:t>s</a:t>
            </a:r>
            <a:r>
              <a:rPr lang="en-US" sz="1400" u="none" baseline="-25000" dirty="0" smtClean="0">
                <a:solidFill>
                  <a:schemeClr val="tx1"/>
                </a:solidFill>
              </a:rPr>
              <a:t>2</a:t>
            </a:r>
            <a:r>
              <a:rPr lang="en-US" sz="1400" u="none" dirty="0" smtClean="0">
                <a:solidFill>
                  <a:schemeClr val="tx1"/>
                </a:solidFill>
              </a:rPr>
              <a:t> </a:t>
            </a:r>
            <a:r>
              <a:rPr lang="en-US" sz="1200" u="none" dirty="0" smtClean="0"/>
              <a:t>in place of </a:t>
            </a:r>
            <a:r>
              <a:rPr lang="en-US" sz="1400" u="none" dirty="0" err="1" smtClean="0">
                <a:solidFill>
                  <a:schemeClr val="tx1"/>
                </a:solidFill>
                <a:latin typeface="Symbol" panose="05050102010706020507" pitchFamily="18" charset="2"/>
              </a:rPr>
              <a:t>s</a:t>
            </a:r>
            <a:r>
              <a:rPr lang="en-US" sz="1400" u="none" baseline="-25000" dirty="0" err="1" smtClean="0">
                <a:solidFill>
                  <a:schemeClr val="tx1"/>
                </a:solidFill>
              </a:rPr>
              <a:t>n</a:t>
            </a:r>
            <a:endParaRPr lang="en-US" sz="1400" u="none" baseline="-25000" dirty="0" smtClean="0">
              <a:solidFill>
                <a:schemeClr val="tx1"/>
              </a:solidFill>
            </a:endParaRPr>
          </a:p>
          <a:p>
            <a:pPr marL="712788" lvl="3" fontAlgn="auto">
              <a:spcAft>
                <a:spcPts val="0"/>
              </a:spcAft>
            </a:pPr>
            <a:r>
              <a:rPr lang="en-US" sz="1200" u="none" dirty="0" smtClean="0"/>
              <a:t>BCS =&gt; </a:t>
            </a:r>
            <a:r>
              <a:rPr lang="en-US" sz="1200" u="none" dirty="0" smtClean="0">
                <a:latin typeface="Symbol" panose="05050102010706020507" pitchFamily="18" charset="2"/>
              </a:rPr>
              <a:t>s</a:t>
            </a:r>
            <a:r>
              <a:rPr lang="en-US" sz="1200" u="none" baseline="-25000" dirty="0" smtClean="0"/>
              <a:t>1</a:t>
            </a:r>
            <a:r>
              <a:rPr lang="en-US" sz="1200" u="none" dirty="0" smtClean="0"/>
              <a:t>/</a:t>
            </a:r>
            <a:r>
              <a:rPr lang="en-US" sz="1200" u="none" dirty="0" err="1" smtClean="0">
                <a:latin typeface="Symbol" panose="05050102010706020507" pitchFamily="18" charset="2"/>
              </a:rPr>
              <a:t>s</a:t>
            </a:r>
            <a:r>
              <a:rPr lang="en-US" sz="1200" u="none" baseline="-25000" dirty="0" err="1" smtClean="0"/>
              <a:t>n</a:t>
            </a:r>
            <a:r>
              <a:rPr lang="en-US" sz="1200" u="none" dirty="0" smtClean="0"/>
              <a:t> and </a:t>
            </a:r>
            <a:r>
              <a:rPr lang="en-US" sz="1200" u="none" dirty="0" smtClean="0">
                <a:latin typeface="Symbol" panose="05050102010706020507" pitchFamily="18" charset="2"/>
              </a:rPr>
              <a:t>s</a:t>
            </a:r>
            <a:r>
              <a:rPr lang="en-US" sz="1200" u="none" baseline="-25000" dirty="0" smtClean="0"/>
              <a:t>2</a:t>
            </a:r>
            <a:r>
              <a:rPr lang="en-US" sz="1200" u="none" dirty="0" smtClean="0"/>
              <a:t>/</a:t>
            </a:r>
            <a:r>
              <a:rPr lang="en-US" sz="1200" u="none" dirty="0" err="1" smtClean="0">
                <a:latin typeface="Symbol" panose="05050102010706020507" pitchFamily="18" charset="2"/>
              </a:rPr>
              <a:t>s</a:t>
            </a:r>
            <a:r>
              <a:rPr lang="en-US" sz="1200" u="none" baseline="-25000" dirty="0" err="1" smtClean="0"/>
              <a:t>n</a:t>
            </a:r>
            <a:r>
              <a:rPr lang="en-US" sz="1200" u="none" baseline="-25000" dirty="0" smtClean="0"/>
              <a:t>  </a:t>
            </a:r>
            <a:r>
              <a:rPr lang="en-US" sz="1200" u="none" dirty="0" smtClean="0"/>
              <a:t>can be numerically estimated 					(</a:t>
            </a:r>
            <a:r>
              <a:rPr lang="en-US" sz="1200" u="none" dirty="0" err="1" smtClean="0">
                <a:solidFill>
                  <a:srgbClr val="FF0000"/>
                </a:solidFill>
              </a:rPr>
              <a:t>Mattis</a:t>
            </a:r>
            <a:r>
              <a:rPr lang="en-US" sz="1200" u="none" dirty="0" smtClean="0">
                <a:solidFill>
                  <a:srgbClr val="FF0000"/>
                </a:solidFill>
              </a:rPr>
              <a:t> et Bardeen </a:t>
            </a:r>
            <a:r>
              <a:rPr lang="en-US" sz="1200" u="none" dirty="0" smtClean="0"/>
              <a:t>integrals)</a:t>
            </a:r>
          </a:p>
          <a:p>
            <a:pPr marL="712788" lvl="3" fontAlgn="auto">
              <a:spcAft>
                <a:spcPts val="0"/>
              </a:spcAft>
            </a:pPr>
            <a:r>
              <a:rPr lang="en-US" sz="1200" u="none" dirty="0" smtClean="0"/>
              <a:t>London approach: </a:t>
            </a:r>
            <a:r>
              <a:rPr lang="en-US" sz="1200" u="none" dirty="0">
                <a:latin typeface="Symbol" panose="05050102010706020507" pitchFamily="18" charset="2"/>
              </a:rPr>
              <a:t>s</a:t>
            </a:r>
            <a:r>
              <a:rPr lang="en-US" sz="1200" u="none" baseline="-25000" dirty="0"/>
              <a:t>1</a:t>
            </a:r>
            <a:r>
              <a:rPr lang="en-US" sz="1200" u="none" dirty="0"/>
              <a:t>/</a:t>
            </a:r>
            <a:r>
              <a:rPr lang="en-US" sz="1200" u="none" dirty="0" err="1">
                <a:latin typeface="Symbol" panose="05050102010706020507" pitchFamily="18" charset="2"/>
              </a:rPr>
              <a:t>s</a:t>
            </a:r>
            <a:r>
              <a:rPr lang="en-US" sz="1200" u="none" baseline="-25000" dirty="0" err="1"/>
              <a:t>n</a:t>
            </a:r>
            <a:r>
              <a:rPr lang="en-US" sz="1200" u="none" dirty="0"/>
              <a:t> and </a:t>
            </a:r>
            <a:r>
              <a:rPr lang="en-US" sz="1200" u="none" dirty="0">
                <a:latin typeface="Symbol" panose="05050102010706020507" pitchFamily="18" charset="2"/>
              </a:rPr>
              <a:t>s</a:t>
            </a:r>
            <a:r>
              <a:rPr lang="en-US" sz="1200" u="none" baseline="-25000" dirty="0"/>
              <a:t>2</a:t>
            </a:r>
            <a:r>
              <a:rPr lang="en-US" sz="1200" u="none" dirty="0"/>
              <a:t>/</a:t>
            </a:r>
            <a:r>
              <a:rPr lang="en-US" sz="1200" u="none" dirty="0" err="1">
                <a:latin typeface="Symbol" panose="05050102010706020507" pitchFamily="18" charset="2"/>
              </a:rPr>
              <a:t>s</a:t>
            </a:r>
            <a:r>
              <a:rPr lang="en-US" sz="1200" u="none" baseline="-25000" dirty="0" err="1"/>
              <a:t>n</a:t>
            </a:r>
            <a:r>
              <a:rPr lang="en-US" sz="1200" u="none" baseline="-25000" dirty="0"/>
              <a:t>  </a:t>
            </a:r>
            <a:r>
              <a:rPr lang="en-US" sz="1200" u="none" dirty="0"/>
              <a:t>can be </a:t>
            </a:r>
            <a:r>
              <a:rPr lang="en-US" sz="1200" u="none" dirty="0" smtClean="0"/>
              <a:t>approximated:</a:t>
            </a:r>
          </a:p>
          <a:p>
            <a:pPr marL="712788" lvl="3" fontAlgn="auto">
              <a:spcAft>
                <a:spcPts val="0"/>
              </a:spcAft>
            </a:pPr>
            <a:endParaRPr lang="en-US" sz="1200" u="none" dirty="0" smtClean="0"/>
          </a:p>
          <a:p>
            <a:pPr marL="712788" lvl="3" fontAlgn="auto">
              <a:spcAft>
                <a:spcPts val="0"/>
              </a:spcAft>
            </a:pPr>
            <a:endParaRPr lang="en-US" sz="1200" u="none" dirty="0" smtClean="0"/>
          </a:p>
          <a:p>
            <a:pPr marL="712788" lvl="3" fontAlgn="auto">
              <a:spcAft>
                <a:spcPts val="0"/>
              </a:spcAft>
            </a:pPr>
            <a:endParaRPr lang="en-US" sz="1200" u="none" dirty="0" smtClean="0"/>
          </a:p>
          <a:p>
            <a:pPr lvl="1" fontAlgn="auto">
              <a:spcAft>
                <a:spcPts val="0"/>
              </a:spcAft>
            </a:pPr>
            <a:endParaRPr lang="en-US" sz="1400" u="none" dirty="0" smtClean="0">
              <a:solidFill>
                <a:schemeClr val="tx1"/>
              </a:solidFill>
            </a:endParaRPr>
          </a:p>
          <a:p>
            <a:pPr lvl="1" fontAlgn="auto">
              <a:spcAft>
                <a:spcPts val="0"/>
              </a:spcAft>
            </a:pPr>
            <a:r>
              <a:rPr lang="en-US" sz="1400" u="none" dirty="0" smtClean="0">
                <a:solidFill>
                  <a:schemeClr val="tx1"/>
                </a:solidFill>
              </a:rPr>
              <a:t>RF surface resistance </a:t>
            </a:r>
            <a:r>
              <a:rPr lang="en-US" sz="1400" i="1" u="none" dirty="0" smtClean="0">
                <a:solidFill>
                  <a:schemeClr val="tx1"/>
                </a:solidFill>
              </a:rPr>
              <a:t>R</a:t>
            </a:r>
            <a:r>
              <a:rPr lang="en-US" sz="1400" i="1" u="none" baseline="-25000" dirty="0" smtClean="0">
                <a:solidFill>
                  <a:schemeClr val="tx1"/>
                </a:solidFill>
              </a:rPr>
              <a:t>S</a:t>
            </a:r>
            <a:endParaRPr lang="en-US" sz="1200" i="1" u="none" baseline="-25000" dirty="0"/>
          </a:p>
        </p:txBody>
      </p:sp>
      <p:grpSp>
        <p:nvGrpSpPr>
          <p:cNvPr id="8" name="Groupe 7"/>
          <p:cNvGrpSpPr/>
          <p:nvPr/>
        </p:nvGrpSpPr>
        <p:grpSpPr>
          <a:xfrm>
            <a:off x="2732179" y="4153541"/>
            <a:ext cx="2696056" cy="931643"/>
            <a:chOff x="5024560" y="3757813"/>
            <a:chExt cx="3231066" cy="1311118"/>
          </a:xfrm>
        </p:grpSpPr>
        <p:graphicFrame>
          <p:nvGraphicFramePr>
            <p:cNvPr id="23" name="Object 9"/>
            <p:cNvGraphicFramePr>
              <a:graphicFrameLocks noChangeAspect="1"/>
            </p:cNvGraphicFramePr>
            <p:nvPr>
              <p:extLst>
                <p:ext uri="{D42A27DB-BD31-4B8C-83A1-F6EECF244321}">
                  <p14:modId xmlns:p14="http://schemas.microsoft.com/office/powerpoint/2010/main" val="2719686083"/>
                </p:ext>
              </p:extLst>
            </p:nvPr>
          </p:nvGraphicFramePr>
          <p:xfrm>
            <a:off x="5024560" y="3757813"/>
            <a:ext cx="3231066" cy="1311118"/>
          </p:xfrm>
          <a:graphic>
            <a:graphicData uri="http://schemas.openxmlformats.org/presentationml/2006/ole">
              <mc:AlternateContent xmlns:mc="http://schemas.openxmlformats.org/markup-compatibility/2006">
                <mc:Choice xmlns:v="urn:schemas-microsoft-com:vml" Requires="v">
                  <p:oleObj spid="_x0000_s15742" name="Equation" r:id="rId6" imgW="2133360" imgH="863280" progId="">
                    <p:embed/>
                  </p:oleObj>
                </mc:Choice>
                <mc:Fallback>
                  <p:oleObj name="Equation" r:id="rId6" imgW="2133360" imgH="863280" progId="">
                    <p:embed/>
                    <p:pic>
                      <p:nvPicPr>
                        <p:cNvPr id="23"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4560" y="3757813"/>
                          <a:ext cx="3231066" cy="1311118"/>
                        </a:xfrm>
                        <a:prstGeom prst="rect">
                          <a:avLst/>
                        </a:prstGeom>
                        <a:solidFill>
                          <a:schemeClr val="bg1"/>
                        </a:solidFill>
                        <a:ln w="9525">
                          <a:solidFill>
                            <a:srgbClr val="CC0000"/>
                          </a:solidFill>
                          <a:miter lim="800000"/>
                          <a:headEnd/>
                          <a:tailEnd/>
                        </a:ln>
                      </p:spPr>
                    </p:pic>
                  </p:oleObj>
                </mc:Fallback>
              </mc:AlternateContent>
            </a:graphicData>
          </a:graphic>
        </p:graphicFrame>
        <p:sp>
          <p:nvSpPr>
            <p:cNvPr id="26" name="ZoneTexte 25"/>
            <p:cNvSpPr txBox="1"/>
            <p:nvPr/>
          </p:nvSpPr>
          <p:spPr>
            <a:xfrm>
              <a:off x="5361012" y="4301934"/>
              <a:ext cx="176899" cy="288147"/>
            </a:xfrm>
            <a:prstGeom prst="rect">
              <a:avLst/>
            </a:prstGeom>
            <a:solidFill>
              <a:schemeClr val="bg1"/>
            </a:solidFill>
          </p:spPr>
          <p:txBody>
            <a:bodyPr wrap="none" lIns="36000" tIns="36000" rIns="36000" bIns="36000" rtlCol="0">
              <a:spAutoFit/>
            </a:bodyPr>
            <a:lstStyle/>
            <a:p>
              <a:r>
                <a:rPr lang="en-US" u="none" dirty="0" smtClean="0"/>
                <a:t>~</a:t>
              </a:r>
              <a:endParaRPr lang="en-US" u="none" dirty="0"/>
            </a:p>
          </p:txBody>
        </p:sp>
      </p:grpSp>
      <p:sp>
        <p:nvSpPr>
          <p:cNvPr id="76807" name="Rectangle 7"/>
          <p:cNvSpPr>
            <a:spLocks noChangeArrowheads="1"/>
          </p:cNvSpPr>
          <p:nvPr/>
        </p:nvSpPr>
        <p:spPr bwMode="auto">
          <a:xfrm>
            <a:off x="3175638" y="2151980"/>
            <a:ext cx="2396136" cy="553998"/>
          </a:xfrm>
          <a:prstGeom prst="rect">
            <a:avLst/>
          </a:prstGeom>
          <a:noFill/>
          <a:ln w="9525">
            <a:noFill/>
            <a:miter lim="800000"/>
            <a:headEnd/>
            <a:tailEnd/>
          </a:ln>
          <a:effectLst/>
        </p:spPr>
        <p:txBody>
          <a:bodyPr wrap="square">
            <a:spAutoFit/>
          </a:bodyPr>
          <a:lstStyle/>
          <a:p>
            <a:pPr>
              <a:lnSpc>
                <a:spcPct val="150000"/>
              </a:lnSpc>
            </a:pPr>
            <a:r>
              <a:rPr lang="en-US" sz="1000" i="1" u="none" dirty="0" err="1" smtClean="0">
                <a:solidFill>
                  <a:srgbClr val="0070C0"/>
                </a:solidFill>
                <a:latin typeface="Symbol" panose="05050102010706020507" pitchFamily="18" charset="2"/>
              </a:rPr>
              <a:t>s</a:t>
            </a:r>
            <a:r>
              <a:rPr lang="en-US" sz="1000" i="1" u="none" baseline="-25000" dirty="0" err="1" smtClean="0">
                <a:solidFill>
                  <a:srgbClr val="0070C0"/>
                </a:solidFill>
              </a:rPr>
              <a:t>n</a:t>
            </a:r>
            <a:r>
              <a:rPr lang="en-US" sz="1000" i="1" u="none" dirty="0" smtClean="0">
                <a:solidFill>
                  <a:srgbClr val="0070C0"/>
                </a:solidFill>
              </a:rPr>
              <a:t> = 1 / </a:t>
            </a:r>
            <a:r>
              <a:rPr lang="en-US" sz="1000" i="1" u="none" dirty="0" err="1" smtClean="0">
                <a:solidFill>
                  <a:srgbClr val="0070C0"/>
                </a:solidFill>
                <a:latin typeface="Symbol" panose="05050102010706020507" pitchFamily="18" charset="2"/>
              </a:rPr>
              <a:t>r</a:t>
            </a:r>
            <a:r>
              <a:rPr lang="en-US" sz="1000" i="1" u="none" baseline="-25000" dirty="0" err="1" smtClean="0">
                <a:solidFill>
                  <a:srgbClr val="0070C0"/>
                </a:solidFill>
              </a:rPr>
              <a:t>n</a:t>
            </a:r>
            <a:r>
              <a:rPr lang="en-US" sz="1000" i="1" u="none" baseline="-25000" dirty="0" smtClean="0">
                <a:solidFill>
                  <a:srgbClr val="0070C0"/>
                </a:solidFill>
              </a:rPr>
              <a:t> </a:t>
            </a:r>
            <a:r>
              <a:rPr lang="en-US" sz="1000" i="1" u="none" dirty="0" smtClean="0">
                <a:solidFill>
                  <a:srgbClr val="0070C0"/>
                </a:solidFill>
              </a:rPr>
              <a:t>= DC conductivity @ T</a:t>
            </a:r>
          </a:p>
          <a:p>
            <a:pPr>
              <a:lnSpc>
                <a:spcPct val="150000"/>
              </a:lnSpc>
            </a:pPr>
            <a:r>
              <a:rPr lang="en-US" sz="1000" i="1" u="none" dirty="0" smtClean="0">
                <a:solidFill>
                  <a:srgbClr val="0070C0"/>
                </a:solidFill>
                <a:latin typeface="Symbol" panose="05050102010706020507" pitchFamily="18" charset="2"/>
              </a:rPr>
              <a:t>d</a:t>
            </a:r>
            <a:r>
              <a:rPr lang="en-US" sz="1000" i="1" u="none" dirty="0" smtClean="0">
                <a:solidFill>
                  <a:srgbClr val="0070C0"/>
                </a:solidFill>
              </a:rPr>
              <a:t> = skin depth</a:t>
            </a:r>
            <a:endParaRPr lang="en-US" sz="1000" i="1" u="none" dirty="0">
              <a:solidFill>
                <a:srgbClr val="0070C0"/>
              </a:solidFill>
            </a:endParaRPr>
          </a:p>
        </p:txBody>
      </p:sp>
      <p:sp>
        <p:nvSpPr>
          <p:cNvPr id="17" name="Titre 6"/>
          <p:cNvSpPr txBox="1">
            <a:spLocks/>
          </p:cNvSpPr>
          <p:nvPr/>
        </p:nvSpPr>
        <p:spPr>
          <a:xfrm>
            <a:off x="1026706" y="92526"/>
            <a:ext cx="6769100" cy="909637"/>
          </a:xfrm>
          <a:prstGeom prst="rect">
            <a:avLst/>
          </a:prstGeom>
        </p:spPr>
        <p:txBody>
          <a:bodyPr anchor="ctr"/>
          <a:lstStyle>
            <a:lvl1pPr algn="ctr" defTabSz="914400" rtl="0" eaLnBrk="1" latinLnBrk="0" hangingPunct="1">
              <a:spcBef>
                <a:spcPct val="0"/>
              </a:spcBef>
              <a:buNone/>
              <a:defRPr sz="2200" b="1" kern="1200" cap="all" baseline="0">
                <a:solidFill>
                  <a:schemeClr val="bg1"/>
                </a:solidFill>
                <a:latin typeface="+mj-lt"/>
                <a:ea typeface="+mj-ea"/>
                <a:cs typeface="+mj-cs"/>
              </a:defRPr>
            </a:lvl1pPr>
          </a:lstStyle>
          <a:p>
            <a:pPr fontAlgn="auto">
              <a:spcAft>
                <a:spcPts val="0"/>
              </a:spcAft>
            </a:pPr>
            <a:endParaRPr lang="en-US" u="none" dirty="0"/>
          </a:p>
        </p:txBody>
      </p:sp>
      <p:grpSp>
        <p:nvGrpSpPr>
          <p:cNvPr id="5" name="Groupe 4"/>
          <p:cNvGrpSpPr/>
          <p:nvPr/>
        </p:nvGrpSpPr>
        <p:grpSpPr>
          <a:xfrm>
            <a:off x="6456402" y="2472656"/>
            <a:ext cx="2030745" cy="1298513"/>
            <a:chOff x="6156176" y="2427587"/>
            <a:chExt cx="1905262" cy="1346300"/>
          </a:xfrm>
        </p:grpSpPr>
        <p:graphicFrame>
          <p:nvGraphicFramePr>
            <p:cNvPr id="76812" name="Object 12"/>
            <p:cNvGraphicFramePr>
              <a:graphicFrameLocks noChangeAspect="1"/>
            </p:cNvGraphicFramePr>
            <p:nvPr>
              <p:extLst>
                <p:ext uri="{D42A27DB-BD31-4B8C-83A1-F6EECF244321}">
                  <p14:modId xmlns:p14="http://schemas.microsoft.com/office/powerpoint/2010/main" val="4290929391"/>
                </p:ext>
              </p:extLst>
            </p:nvPr>
          </p:nvGraphicFramePr>
          <p:xfrm>
            <a:off x="6156176" y="2427587"/>
            <a:ext cx="1905262" cy="1346300"/>
          </p:xfrm>
          <a:graphic>
            <a:graphicData uri="http://schemas.openxmlformats.org/presentationml/2006/ole">
              <mc:AlternateContent xmlns:mc="http://schemas.openxmlformats.org/markup-compatibility/2006">
                <mc:Choice xmlns:v="urn:schemas-microsoft-com:vml" Requires="v">
                  <p:oleObj spid="_x0000_s15743" name="Equation" r:id="rId8" imgW="1054080" imgH="965160" progId="">
                    <p:embed/>
                  </p:oleObj>
                </mc:Choice>
                <mc:Fallback>
                  <p:oleObj name="Equation" r:id="rId8" imgW="1054080" imgH="965160" progId="">
                    <p:embed/>
                    <p:pic>
                      <p:nvPicPr>
                        <p:cNvPr id="76812"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6176" y="2427587"/>
                          <a:ext cx="1905262" cy="1346300"/>
                        </a:xfrm>
                        <a:prstGeom prst="rect">
                          <a:avLst/>
                        </a:prstGeom>
                        <a:noFill/>
                        <a:ln w="9525">
                          <a:solidFill>
                            <a:srgbClr val="FF0000"/>
                          </a:solidFill>
                          <a:miter lim="800000"/>
                          <a:headEnd/>
                          <a:tailEnd/>
                        </a:ln>
                      </p:spPr>
                    </p:pic>
                  </p:oleObj>
                </mc:Fallback>
              </mc:AlternateContent>
            </a:graphicData>
          </a:graphic>
        </p:graphicFrame>
        <p:sp>
          <p:nvSpPr>
            <p:cNvPr id="4" name="ZoneTexte 3"/>
            <p:cNvSpPr txBox="1"/>
            <p:nvPr/>
          </p:nvSpPr>
          <p:spPr>
            <a:xfrm>
              <a:off x="6565069" y="2856634"/>
              <a:ext cx="176899" cy="288147"/>
            </a:xfrm>
            <a:prstGeom prst="rect">
              <a:avLst/>
            </a:prstGeom>
            <a:solidFill>
              <a:schemeClr val="bg1"/>
            </a:solidFill>
          </p:spPr>
          <p:txBody>
            <a:bodyPr wrap="none" lIns="36000" tIns="36000" rIns="36000" bIns="36000" rtlCol="0">
              <a:spAutoFit/>
            </a:bodyPr>
            <a:lstStyle/>
            <a:p>
              <a:r>
                <a:rPr lang="en-US" u="none" dirty="0" smtClean="0"/>
                <a:t>~</a:t>
              </a:r>
              <a:endParaRPr lang="en-US" u="none" dirty="0"/>
            </a:p>
          </p:txBody>
        </p:sp>
      </p:grpSp>
      <p:grpSp>
        <p:nvGrpSpPr>
          <p:cNvPr id="12" name="Groupe 11"/>
          <p:cNvGrpSpPr/>
          <p:nvPr/>
        </p:nvGrpSpPr>
        <p:grpSpPr>
          <a:xfrm>
            <a:off x="634657" y="4259805"/>
            <a:ext cx="1417064" cy="561467"/>
            <a:chOff x="436718" y="4235819"/>
            <a:chExt cx="1848122" cy="634590"/>
          </a:xfrm>
        </p:grpSpPr>
        <p:graphicFrame>
          <p:nvGraphicFramePr>
            <p:cNvPr id="24" name="Object 10"/>
            <p:cNvGraphicFramePr>
              <a:graphicFrameLocks noChangeAspect="1"/>
            </p:cNvGraphicFramePr>
            <p:nvPr>
              <p:extLst>
                <p:ext uri="{D42A27DB-BD31-4B8C-83A1-F6EECF244321}">
                  <p14:modId xmlns:p14="http://schemas.microsoft.com/office/powerpoint/2010/main" val="280785410"/>
                </p:ext>
              </p:extLst>
            </p:nvPr>
          </p:nvGraphicFramePr>
          <p:xfrm>
            <a:off x="436718" y="4235819"/>
            <a:ext cx="1848122" cy="634590"/>
          </p:xfrm>
          <a:graphic>
            <a:graphicData uri="http://schemas.openxmlformats.org/presentationml/2006/ole">
              <mc:AlternateContent xmlns:mc="http://schemas.openxmlformats.org/markup-compatibility/2006">
                <mc:Choice xmlns:v="urn:schemas-microsoft-com:vml" Requires="v">
                  <p:oleObj spid="_x0000_s15744" name="Equation" r:id="rId10" imgW="1269720" imgH="431640" progId="">
                    <p:embed/>
                  </p:oleObj>
                </mc:Choice>
                <mc:Fallback>
                  <p:oleObj name="Equation" r:id="rId10" imgW="1269720" imgH="431640" progId="">
                    <p:embed/>
                    <p:pic>
                      <p:nvPicPr>
                        <p:cNvPr id="24"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6718" y="4235819"/>
                          <a:ext cx="1848122" cy="634590"/>
                        </a:xfrm>
                        <a:prstGeom prst="rect">
                          <a:avLst/>
                        </a:prstGeom>
                        <a:solidFill>
                          <a:schemeClr val="bg1"/>
                        </a:solidFill>
                        <a:ln w="9525">
                          <a:solidFill>
                            <a:srgbClr val="CC0000"/>
                          </a:solidFill>
                          <a:miter lim="800000"/>
                          <a:headEnd/>
                          <a:tailEnd/>
                        </a:ln>
                      </p:spPr>
                    </p:pic>
                  </p:oleObj>
                </mc:Fallback>
              </mc:AlternateContent>
            </a:graphicData>
          </a:graphic>
        </p:graphicFrame>
        <p:sp>
          <p:nvSpPr>
            <p:cNvPr id="25" name="ZoneTexte 24"/>
            <p:cNvSpPr txBox="1"/>
            <p:nvPr/>
          </p:nvSpPr>
          <p:spPr>
            <a:xfrm>
              <a:off x="746584" y="4442766"/>
              <a:ext cx="201441" cy="273494"/>
            </a:xfrm>
            <a:prstGeom prst="rect">
              <a:avLst/>
            </a:prstGeom>
            <a:solidFill>
              <a:schemeClr val="bg1"/>
            </a:solidFill>
          </p:spPr>
          <p:txBody>
            <a:bodyPr wrap="none" lIns="36000" tIns="36000" rIns="36000" bIns="36000" rtlCol="0">
              <a:spAutoFit/>
            </a:bodyPr>
            <a:lstStyle/>
            <a:p>
              <a:r>
                <a:rPr lang="en-US" sz="1100" u="none" dirty="0" smtClean="0"/>
                <a:t>~</a:t>
              </a:r>
              <a:endParaRPr lang="en-US" sz="1100" u="none" dirty="0"/>
            </a:p>
          </p:txBody>
        </p:sp>
      </p:grpSp>
      <p:graphicFrame>
        <p:nvGraphicFramePr>
          <p:cNvPr id="7" name="Objet 6"/>
          <p:cNvGraphicFramePr>
            <a:graphicFrameLocks noChangeAspect="1"/>
          </p:cNvGraphicFramePr>
          <p:nvPr>
            <p:extLst>
              <p:ext uri="{D42A27DB-BD31-4B8C-83A1-F6EECF244321}">
                <p14:modId xmlns:p14="http://schemas.microsoft.com/office/powerpoint/2010/main" val="2902721650"/>
              </p:ext>
            </p:extLst>
          </p:nvPr>
        </p:nvGraphicFramePr>
        <p:xfrm>
          <a:off x="1164103" y="5491180"/>
          <a:ext cx="3697634" cy="690225"/>
        </p:xfrm>
        <a:graphic>
          <a:graphicData uri="http://schemas.openxmlformats.org/presentationml/2006/ole">
            <mc:AlternateContent xmlns:mc="http://schemas.openxmlformats.org/markup-compatibility/2006">
              <mc:Choice xmlns:v="urn:schemas-microsoft-com:vml" Requires="v">
                <p:oleObj spid="_x0000_s15745" name="Équation" r:id="rId12" imgW="2172097" imgH="419497" progId="Equation.3">
                  <p:embed/>
                </p:oleObj>
              </mc:Choice>
              <mc:Fallback>
                <p:oleObj name="Équation" r:id="rId12" imgW="2172097" imgH="419497" progId="Equation.3">
                  <p:embed/>
                  <p:pic>
                    <p:nvPicPr>
                      <p:cNvPr id="7" name="Obje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64103" y="5491180"/>
                        <a:ext cx="3697634" cy="690225"/>
                      </a:xfrm>
                      <a:prstGeom prst="rect">
                        <a:avLst/>
                      </a:prstGeom>
                      <a:noFill/>
                      <a:ln w="38100">
                        <a:solidFill>
                          <a:srgbClr val="FF0000"/>
                        </a:solidFill>
                      </a:ln>
                    </p:spPr>
                  </p:pic>
                </p:oleObj>
              </mc:Fallback>
            </mc:AlternateContent>
          </a:graphicData>
        </a:graphic>
      </p:graphicFrame>
      <p:sp>
        <p:nvSpPr>
          <p:cNvPr id="30" name="Rectangle 7"/>
          <p:cNvSpPr>
            <a:spLocks noChangeArrowheads="1"/>
          </p:cNvSpPr>
          <p:nvPr/>
        </p:nvSpPr>
        <p:spPr bwMode="auto">
          <a:xfrm>
            <a:off x="523582" y="6412008"/>
            <a:ext cx="1928036" cy="323165"/>
          </a:xfrm>
          <a:prstGeom prst="rect">
            <a:avLst/>
          </a:prstGeom>
          <a:noFill/>
          <a:ln w="9525">
            <a:noFill/>
            <a:miter lim="800000"/>
            <a:headEnd/>
            <a:tailEnd/>
          </a:ln>
          <a:effectLst/>
        </p:spPr>
        <p:txBody>
          <a:bodyPr wrap="square">
            <a:spAutoFit/>
          </a:bodyPr>
          <a:lstStyle/>
          <a:p>
            <a:pPr algn="ctr">
              <a:lnSpc>
                <a:spcPct val="150000"/>
              </a:lnSpc>
            </a:pPr>
            <a:r>
              <a:rPr lang="en-US" sz="1000" i="1" u="none" dirty="0" smtClean="0">
                <a:solidFill>
                  <a:srgbClr val="0070C0"/>
                </a:solidFill>
              </a:rPr>
              <a:t>Only valid at small field  !!!</a:t>
            </a:r>
            <a:endParaRPr lang="en-US" sz="1000" i="1" u="none" dirty="0">
              <a:solidFill>
                <a:srgbClr val="0070C0"/>
              </a:solidFill>
            </a:endParaRPr>
          </a:p>
        </p:txBody>
      </p:sp>
      <p:sp>
        <p:nvSpPr>
          <p:cNvPr id="47" name="Line 8"/>
          <p:cNvSpPr>
            <a:spLocks noChangeShapeType="1"/>
          </p:cNvSpPr>
          <p:nvPr/>
        </p:nvSpPr>
        <p:spPr bwMode="auto">
          <a:xfrm>
            <a:off x="4395137" y="3199389"/>
            <a:ext cx="1761039" cy="0"/>
          </a:xfrm>
          <a:prstGeom prst="line">
            <a:avLst/>
          </a:prstGeom>
          <a:noFill/>
          <a:ln w="28575">
            <a:solidFill>
              <a:srgbClr val="CC0000"/>
            </a:solidFill>
            <a:round/>
            <a:headEnd/>
            <a:tailEnd type="triangle" w="med" len="med"/>
          </a:ln>
          <a:effectLst/>
        </p:spPr>
        <p:txBody>
          <a:bodyPr/>
          <a:lstStyle/>
          <a:p>
            <a:endParaRPr lang="en-US" dirty="0"/>
          </a:p>
        </p:txBody>
      </p:sp>
      <p:sp>
        <p:nvSpPr>
          <p:cNvPr id="10" name="ZoneTexte 9"/>
          <p:cNvSpPr txBox="1"/>
          <p:nvPr/>
        </p:nvSpPr>
        <p:spPr>
          <a:xfrm>
            <a:off x="2283214" y="4425396"/>
            <a:ext cx="439544" cy="276999"/>
          </a:xfrm>
          <a:prstGeom prst="rect">
            <a:avLst/>
          </a:prstGeom>
          <a:noFill/>
        </p:spPr>
        <p:txBody>
          <a:bodyPr wrap="none" rtlCol="0">
            <a:spAutoFit/>
          </a:bodyPr>
          <a:lstStyle/>
          <a:p>
            <a:r>
              <a:rPr lang="en-US" sz="1200" u="none" dirty="0" smtClean="0">
                <a:latin typeface="+mn-lt"/>
                <a:cs typeface="+mn-cs"/>
              </a:rPr>
              <a:t>and</a:t>
            </a:r>
            <a:endParaRPr lang="en-US" sz="1200" u="none" dirty="0">
              <a:latin typeface="+mn-lt"/>
              <a:cs typeface="+mn-cs"/>
            </a:endParaRPr>
          </a:p>
        </p:txBody>
      </p:sp>
      <p:sp>
        <p:nvSpPr>
          <p:cNvPr id="3" name="Titre 2"/>
          <p:cNvSpPr>
            <a:spLocks noGrp="1"/>
          </p:cNvSpPr>
          <p:nvPr>
            <p:ph type="title"/>
          </p:nvPr>
        </p:nvSpPr>
        <p:spPr/>
        <p:txBody>
          <a:bodyPr/>
          <a:lstStyle/>
          <a:p>
            <a:r>
              <a:rPr lang="en-US" dirty="0"/>
              <a:t>Resistive behavior in </a:t>
            </a:r>
            <a:r>
              <a:rPr lang="en-US" dirty="0" smtClean="0"/>
              <a:t>AC/RF</a:t>
            </a:r>
            <a:endParaRPr lang="fr-FR" dirty="0"/>
          </a:p>
        </p:txBody>
      </p:sp>
      <p:sp>
        <p:nvSpPr>
          <p:cNvPr id="27" name="Rectangle 26"/>
          <p:cNvSpPr/>
          <p:nvPr/>
        </p:nvSpPr>
        <p:spPr>
          <a:xfrm>
            <a:off x="5005168" y="1513554"/>
            <a:ext cx="3019645" cy="400110"/>
          </a:xfrm>
          <a:prstGeom prst="rect">
            <a:avLst/>
          </a:prstGeom>
        </p:spPr>
        <p:txBody>
          <a:bodyPr wrap="square">
            <a:spAutoFit/>
          </a:bodyPr>
          <a:lstStyle/>
          <a:p>
            <a:pPr lvl="1" fontAlgn="auto">
              <a:spcAft>
                <a:spcPts val="0"/>
              </a:spcAft>
            </a:pPr>
            <a:r>
              <a:rPr lang="en-US" sz="1000" i="1" u="none" dirty="0" smtClean="0">
                <a:solidFill>
                  <a:srgbClr val="0070C0"/>
                </a:solidFill>
              </a:rPr>
              <a:t>In the SC normal e- ~ quasiparticles, </a:t>
            </a:r>
            <a:r>
              <a:rPr lang="en-US" sz="1000" i="1" u="none" dirty="0" err="1" smtClean="0">
                <a:solidFill>
                  <a:srgbClr val="0070C0"/>
                </a:solidFill>
              </a:rPr>
              <a:t>e.g</a:t>
            </a:r>
            <a:r>
              <a:rPr lang="en-US" sz="1000" i="1" u="none" dirty="0" smtClean="0">
                <a:solidFill>
                  <a:srgbClr val="0070C0"/>
                </a:solidFill>
              </a:rPr>
              <a:t> Cooper pairs thermally broken at T&gt;0 K</a:t>
            </a:r>
            <a:endParaRPr lang="en-US" u="none" dirty="0">
              <a:solidFill>
                <a:prstClr val="black"/>
              </a:solidFill>
            </a:endParaRPr>
          </a:p>
        </p:txBody>
      </p:sp>
      <p:sp>
        <p:nvSpPr>
          <p:cNvPr id="6" name="Espace réservé du pied de page 5"/>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11" name="Espace réservé du numéro de diapositive 10"/>
          <p:cNvSpPr>
            <a:spLocks noGrp="1"/>
          </p:cNvSpPr>
          <p:nvPr>
            <p:ph type="sldNum" sz="quarter" idx="12"/>
          </p:nvPr>
        </p:nvSpPr>
        <p:spPr/>
        <p:txBody>
          <a:bodyPr/>
          <a:lstStyle/>
          <a:p>
            <a:pPr>
              <a:defRPr/>
            </a:pPr>
            <a:r>
              <a:rPr lang="fr-FR" smtClean="0"/>
              <a:t>|  PAGE </a:t>
            </a:r>
            <a:fld id="{A40AF4AB-2A90-45D1-B14C-455B828CAC88}" type="slidenum">
              <a:rPr lang="fr-FR" smtClean="0"/>
              <a:pPr>
                <a:defRPr/>
              </a:pPr>
              <a:t>36</a:t>
            </a:fld>
            <a:endParaRPr lang="fr-FR"/>
          </a:p>
        </p:txBody>
      </p:sp>
      <mc:AlternateContent xmlns:mc="http://schemas.openxmlformats.org/markup-compatibility/2006" xmlns:a14="http://schemas.microsoft.com/office/drawing/2010/main">
        <mc:Choice Requires="a14">
          <p:sp>
            <p:nvSpPr>
              <p:cNvPr id="2" name="ZoneTexte 1"/>
              <p:cNvSpPr txBox="1"/>
              <p:nvPr/>
            </p:nvSpPr>
            <p:spPr>
              <a:xfrm>
                <a:off x="761289" y="2069757"/>
                <a:ext cx="2296627" cy="639910"/>
              </a:xfrm>
              <a:prstGeom prst="rect">
                <a:avLst/>
              </a:prstGeom>
              <a:noFill/>
              <a:ln>
                <a:solidFill>
                  <a:srgbClr val="FF0000"/>
                </a:solidFill>
              </a:ln>
            </p:spPr>
            <p:txBody>
              <a:bodyPr wrap="square" lIns="36000" tIns="36000" rIns="36000" bIns="36000" rtlCol="0">
                <a:spAutoFit/>
              </a:bodyPr>
              <a:lstStyle/>
              <a:p>
                <a:pPr/>
                <a14:m>
                  <m:oMathPara xmlns:m="http://schemas.openxmlformats.org/officeDocument/2006/math">
                    <m:oMathParaPr>
                      <m:jc m:val="centerGroup"/>
                    </m:oMathParaPr>
                    <m:oMath xmlns:m="http://schemas.openxmlformats.org/officeDocument/2006/math">
                      <m:sSub>
                        <m:sSubPr>
                          <m:ctrlPr>
                            <a:rPr lang="en-US" sz="1800" i="1" u="none" smtClean="0">
                              <a:latin typeface="Cambria Math" panose="02040503050406030204" pitchFamily="18" charset="0"/>
                            </a:rPr>
                          </m:ctrlPr>
                        </m:sSubPr>
                        <m:e>
                          <m:r>
                            <a:rPr lang="fr-FR" sz="1800" b="0" i="1" u="none" smtClean="0">
                              <a:latin typeface="Cambria Math" panose="02040503050406030204" pitchFamily="18" charset="0"/>
                            </a:rPr>
                            <m:t>𝑍</m:t>
                          </m:r>
                        </m:e>
                        <m:sub>
                          <m:r>
                            <a:rPr lang="fr-FR" sz="1800" b="0" i="1" u="none" smtClean="0">
                              <a:latin typeface="Cambria Math" panose="02040503050406030204" pitchFamily="18" charset="0"/>
                            </a:rPr>
                            <m:t>𝑛</m:t>
                          </m:r>
                        </m:sub>
                      </m:sSub>
                      <m:r>
                        <a:rPr lang="fr-FR" sz="1800" b="0" i="1" u="none" smtClean="0">
                          <a:latin typeface="Cambria Math" panose="02040503050406030204" pitchFamily="18" charset="0"/>
                        </a:rPr>
                        <m:t>=</m:t>
                      </m:r>
                      <m:f>
                        <m:fPr>
                          <m:ctrlPr>
                            <a:rPr lang="fr-FR" sz="1800" b="0" i="1" u="none" smtClean="0">
                              <a:latin typeface="Cambria Math" panose="02040503050406030204" pitchFamily="18" charset="0"/>
                            </a:rPr>
                          </m:ctrlPr>
                        </m:fPr>
                        <m:num>
                          <m:r>
                            <a:rPr lang="fr-FR" sz="1800" b="0" i="1" u="none" smtClean="0">
                              <a:latin typeface="Cambria Math" panose="02040503050406030204" pitchFamily="18" charset="0"/>
                            </a:rPr>
                            <m:t>1_</m:t>
                          </m:r>
                          <m:r>
                            <a:rPr lang="fr-FR" sz="1800" b="0" i="1" u="none" smtClean="0">
                              <a:latin typeface="Cambria Math" panose="02040503050406030204" pitchFamily="18" charset="0"/>
                            </a:rPr>
                            <m:t>𝑖</m:t>
                          </m:r>
                        </m:num>
                        <m:den>
                          <m:sSub>
                            <m:sSubPr>
                              <m:ctrlPr>
                                <a:rPr lang="en-US" sz="1800" i="1" u="none">
                                  <a:latin typeface="Cambria Math" panose="02040503050406030204" pitchFamily="18" charset="0"/>
                                </a:rPr>
                              </m:ctrlPr>
                            </m:sSubPr>
                            <m:e>
                              <m:r>
                                <a:rPr lang="fr-FR" sz="1800" i="1" u="none" smtClean="0">
                                  <a:latin typeface="Cambria Math" panose="02040503050406030204" pitchFamily="18" charset="0"/>
                                  <a:ea typeface="Cambria Math" panose="02040503050406030204" pitchFamily="18" charset="0"/>
                                </a:rPr>
                                <m:t>𝜎</m:t>
                              </m:r>
                            </m:e>
                            <m:sub>
                              <m:r>
                                <a:rPr lang="fr-FR" sz="1800" b="0" i="1" u="none" smtClean="0">
                                  <a:latin typeface="Cambria Math" panose="02040503050406030204" pitchFamily="18" charset="0"/>
                                </a:rPr>
                                <m:t>𝑛</m:t>
                              </m:r>
                            </m:sub>
                          </m:sSub>
                          <m:r>
                            <a:rPr lang="fr-FR" sz="1800" i="1" u="none" smtClean="0">
                              <a:latin typeface="Cambria Math" panose="02040503050406030204" pitchFamily="18" charset="0"/>
                              <a:ea typeface="Cambria Math" panose="02040503050406030204" pitchFamily="18" charset="0"/>
                            </a:rPr>
                            <m:t>𝛿</m:t>
                          </m:r>
                        </m:den>
                      </m:f>
                      <m:r>
                        <a:rPr lang="fr-FR" sz="1800" b="0" i="1" u="none" smtClean="0">
                          <a:latin typeface="Cambria Math" panose="02040503050406030204" pitchFamily="18" charset="0"/>
                        </a:rPr>
                        <m:t>=(1−</m:t>
                      </m:r>
                      <m:r>
                        <a:rPr lang="fr-FR" sz="1800" b="0" i="1" u="none" smtClean="0">
                          <a:latin typeface="Cambria Math" panose="02040503050406030204" pitchFamily="18" charset="0"/>
                        </a:rPr>
                        <m:t>𝑖</m:t>
                      </m:r>
                      <m:r>
                        <a:rPr lang="fr-FR" sz="1800" b="0" i="1" u="none" smtClean="0">
                          <a:latin typeface="Cambria Math" panose="02040503050406030204" pitchFamily="18" charset="0"/>
                        </a:rPr>
                        <m:t>)</m:t>
                      </m:r>
                      <m:f>
                        <m:fPr>
                          <m:ctrlPr>
                            <a:rPr lang="fr-FR" sz="1800" b="0" i="1" u="none" smtClean="0">
                              <a:latin typeface="Cambria Math" panose="02040503050406030204" pitchFamily="18" charset="0"/>
                            </a:rPr>
                          </m:ctrlPr>
                        </m:fPr>
                        <m:num>
                          <m:sSub>
                            <m:sSubPr>
                              <m:ctrlPr>
                                <a:rPr lang="fr-FR" sz="1800" b="0" i="1" u="none" smtClean="0">
                                  <a:latin typeface="Cambria Math" panose="02040503050406030204" pitchFamily="18" charset="0"/>
                                </a:rPr>
                              </m:ctrlPr>
                            </m:sSubPr>
                            <m:e>
                              <m:r>
                                <a:rPr lang="fr-FR" sz="1800" b="0" i="1" u="none" smtClean="0">
                                  <a:latin typeface="Cambria Math" panose="02040503050406030204" pitchFamily="18" charset="0"/>
                                  <a:ea typeface="Cambria Math" panose="02040503050406030204" pitchFamily="18" charset="0"/>
                                </a:rPr>
                                <m:t>𝜌</m:t>
                              </m:r>
                            </m:e>
                            <m:sub>
                              <m:r>
                                <a:rPr lang="fr-FR" sz="1800" b="0" i="1" u="none" smtClean="0">
                                  <a:latin typeface="Cambria Math" panose="02040503050406030204" pitchFamily="18" charset="0"/>
                                </a:rPr>
                                <m:t>𝑛</m:t>
                              </m:r>
                            </m:sub>
                          </m:sSub>
                        </m:num>
                        <m:den>
                          <m:r>
                            <a:rPr lang="fr-FR" sz="1800" b="0" i="1" u="none" smtClean="0">
                              <a:latin typeface="Cambria Math" panose="02040503050406030204" pitchFamily="18" charset="0"/>
                              <a:ea typeface="Cambria Math" panose="02040503050406030204" pitchFamily="18" charset="0"/>
                            </a:rPr>
                            <m:t>𝛿</m:t>
                          </m:r>
                        </m:den>
                      </m:f>
                    </m:oMath>
                  </m:oMathPara>
                </a14:m>
                <a:endParaRPr lang="en-US" sz="1800" u="none" dirty="0"/>
              </a:p>
            </p:txBody>
          </p:sp>
        </mc:Choice>
        <mc:Fallback xmlns="">
          <p:sp>
            <p:nvSpPr>
              <p:cNvPr id="2" name="ZoneTexte 1"/>
              <p:cNvSpPr txBox="1">
                <a:spLocks noRot="1" noChangeAspect="1" noMove="1" noResize="1" noEditPoints="1" noAdjustHandles="1" noChangeArrowheads="1" noChangeShapeType="1" noTextEdit="1"/>
              </p:cNvSpPr>
              <p:nvPr/>
            </p:nvSpPr>
            <p:spPr>
              <a:xfrm>
                <a:off x="761289" y="2069757"/>
                <a:ext cx="2296627" cy="639910"/>
              </a:xfrm>
              <a:prstGeom prst="rect">
                <a:avLst/>
              </a:prstGeom>
              <a:blipFill>
                <a:blip r:embed="rId14"/>
                <a:stretch>
                  <a:fillRect/>
                </a:stretch>
              </a:blipFill>
              <a:ln>
                <a:solidFill>
                  <a:srgbClr val="FF0000"/>
                </a:solidFill>
              </a:ln>
            </p:spPr>
            <p:txBody>
              <a:bodyPr/>
              <a:lstStyle/>
              <a:p>
                <a:r>
                  <a:rPr lang="en-US">
                    <a:noFill/>
                  </a:rPr>
                  <a:t> </a:t>
                </a:r>
              </a:p>
            </p:txBody>
          </p:sp>
        </mc:Fallback>
      </mc:AlternateContent>
      <p:pic>
        <p:nvPicPr>
          <p:cNvPr id="28" name="Image 27"/>
          <p:cNvPicPr/>
          <p:nvPr/>
        </p:nvPicPr>
        <p:blipFill rotWithShape="1">
          <a:blip r:embed="rId15"/>
          <a:srcRect r="4079"/>
          <a:stretch/>
        </p:blipFill>
        <p:spPr bwMode="auto">
          <a:xfrm>
            <a:off x="6127274" y="4291785"/>
            <a:ext cx="2698418" cy="21885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707271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stretch>
            <a:fillRect/>
          </a:stretch>
        </p:blipFill>
        <p:spPr>
          <a:xfrm>
            <a:off x="5277028" y="2033696"/>
            <a:ext cx="3692870" cy="3286406"/>
          </a:xfrm>
          <a:prstGeom prst="rect">
            <a:avLst/>
          </a:prstGeom>
        </p:spPr>
      </p:pic>
      <p:sp>
        <p:nvSpPr>
          <p:cNvPr id="2" name="Titre 1"/>
          <p:cNvSpPr>
            <a:spLocks noGrp="1"/>
          </p:cNvSpPr>
          <p:nvPr>
            <p:ph type="title"/>
          </p:nvPr>
        </p:nvSpPr>
        <p:spPr/>
        <p:txBody>
          <a:bodyPr/>
          <a:lstStyle/>
          <a:p>
            <a:r>
              <a:rPr lang="en-US" dirty="0" smtClean="0"/>
              <a:t>RF Residual resistance or… </a:t>
            </a:r>
            <a:endParaRPr lang="en-US"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37</a:t>
            </a:fld>
            <a:endParaRPr lang="fr-FR"/>
          </a:p>
        </p:txBody>
      </p:sp>
      <p:sp>
        <p:nvSpPr>
          <p:cNvPr id="4" name="Espace réservé du pied de page 3"/>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5" name="Espace réservé du contenu 2"/>
          <p:cNvSpPr txBox="1">
            <a:spLocks/>
          </p:cNvSpPr>
          <p:nvPr/>
        </p:nvSpPr>
        <p:spPr>
          <a:xfrm>
            <a:off x="576001" y="1219001"/>
            <a:ext cx="7596399" cy="1057871"/>
          </a:xfrm>
          <a:prstGeom prst="rect">
            <a:avLst/>
          </a:prstGeom>
        </p:spPr>
        <p:txBody>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4"/>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0" fontAlgn="base" latinLnBrk="0" hangingPunct="0">
              <a:lnSpc>
                <a:spcPts val="2000"/>
              </a:lnSpc>
              <a:spcBef>
                <a:spcPct val="0"/>
              </a:spcBef>
              <a:spcAft>
                <a:spcPct val="0"/>
              </a:spcAft>
              <a:buClr>
                <a:srgbClr val="666666"/>
              </a:buClr>
              <a:buSzPct val="36000"/>
              <a:buFontTx/>
              <a:buBlip>
                <a:blip r:embed="rId5"/>
              </a:buBlip>
              <a:defRPr sz="1600" kern="1200">
                <a:solidFill>
                  <a:srgbClr val="666666"/>
                </a:solidFill>
                <a:latin typeface="+mn-lt"/>
                <a:ea typeface="+mn-ea"/>
                <a:cs typeface="+mn-cs"/>
              </a:defRPr>
            </a:lvl4pPr>
            <a:lvl5pPr marL="1019175" indent="0" algn="l" defTabSz="914400" rtl="0" eaLnBrk="0" fontAlgn="base" latinLnBrk="0" hangingPunct="0">
              <a:lnSpc>
                <a:spcPts val="2000"/>
              </a:lnSpc>
              <a:spcBef>
                <a:spcPct val="0"/>
              </a:spcBef>
              <a:spcAft>
                <a:spcPct val="0"/>
              </a:spcAft>
              <a:buClr>
                <a:srgbClr val="666666"/>
              </a:buClr>
              <a:buFont typeface="Arial" charset="0"/>
              <a:buNone/>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r>
              <a:rPr lang="en-US" sz="2400" u="none" dirty="0" smtClean="0"/>
              <a:t>… the limits of predictive theories</a:t>
            </a:r>
          </a:p>
          <a:p>
            <a:pPr lvl="1" fontAlgn="auto">
              <a:spcBef>
                <a:spcPts val="600"/>
              </a:spcBef>
              <a:spcAft>
                <a:spcPts val="0"/>
              </a:spcAft>
            </a:pPr>
            <a:r>
              <a:rPr lang="en-US" sz="1800" u="none" dirty="0" err="1" smtClean="0">
                <a:solidFill>
                  <a:schemeClr val="tx1"/>
                </a:solidFill>
              </a:rPr>
              <a:t>Rs</a:t>
            </a:r>
            <a:r>
              <a:rPr lang="en-US" sz="1800" u="none" dirty="0" smtClean="0">
                <a:solidFill>
                  <a:schemeClr val="tx1"/>
                </a:solidFill>
              </a:rPr>
              <a:t> (sometimes quoted R</a:t>
            </a:r>
            <a:r>
              <a:rPr lang="en-US" sz="1800" u="none" baseline="-25000" dirty="0" smtClean="0">
                <a:solidFill>
                  <a:schemeClr val="tx1"/>
                </a:solidFill>
              </a:rPr>
              <a:t>0</a:t>
            </a:r>
            <a:r>
              <a:rPr lang="en-US" sz="1800" u="none" dirty="0" smtClean="0">
                <a:solidFill>
                  <a:schemeClr val="tx1"/>
                </a:solidFill>
              </a:rPr>
              <a:t>): </a:t>
            </a:r>
            <a:r>
              <a:rPr lang="en-US" sz="1800" u="none" dirty="0">
                <a:solidFill>
                  <a:schemeClr val="tx1"/>
                </a:solidFill>
              </a:rPr>
              <a:t>Not predicted by </a:t>
            </a:r>
            <a:r>
              <a:rPr lang="en-US" sz="1800" u="none" dirty="0" smtClean="0">
                <a:solidFill>
                  <a:schemeClr val="tx1"/>
                </a:solidFill>
              </a:rPr>
              <a:t>BCS!</a:t>
            </a:r>
            <a:endParaRPr lang="en-US" sz="1800" u="none" dirty="0">
              <a:solidFill>
                <a:schemeClr val="tx1"/>
              </a:solidFill>
            </a:endParaRPr>
          </a:p>
        </p:txBody>
      </p:sp>
      <p:sp>
        <p:nvSpPr>
          <p:cNvPr id="8" name="Espace réservé du contenu 2"/>
          <p:cNvSpPr txBox="1">
            <a:spLocks/>
          </p:cNvSpPr>
          <p:nvPr/>
        </p:nvSpPr>
        <p:spPr>
          <a:xfrm>
            <a:off x="576001" y="2132856"/>
            <a:ext cx="4701027" cy="3183202"/>
          </a:xfrm>
          <a:prstGeom prst="rect">
            <a:avLst/>
          </a:prstGeom>
        </p:spPr>
        <p:txBody>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4"/>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0" fontAlgn="base" latinLnBrk="0" hangingPunct="0">
              <a:lnSpc>
                <a:spcPts val="2000"/>
              </a:lnSpc>
              <a:spcBef>
                <a:spcPct val="0"/>
              </a:spcBef>
              <a:spcAft>
                <a:spcPct val="0"/>
              </a:spcAft>
              <a:buClr>
                <a:srgbClr val="666666"/>
              </a:buClr>
              <a:buSzPct val="36000"/>
              <a:buFontTx/>
              <a:buBlip>
                <a:blip r:embed="rId5"/>
              </a:buBlip>
              <a:defRPr sz="1600" kern="1200">
                <a:solidFill>
                  <a:srgbClr val="666666"/>
                </a:solidFill>
                <a:latin typeface="+mn-lt"/>
                <a:ea typeface="+mn-ea"/>
                <a:cs typeface="+mn-cs"/>
              </a:defRPr>
            </a:lvl4pPr>
            <a:lvl5pPr marL="1019175" indent="0" algn="l" defTabSz="914400" rtl="0" eaLnBrk="0" fontAlgn="base" latinLnBrk="0" hangingPunct="0">
              <a:lnSpc>
                <a:spcPts val="2000"/>
              </a:lnSpc>
              <a:spcBef>
                <a:spcPct val="0"/>
              </a:spcBef>
              <a:spcAft>
                <a:spcPct val="0"/>
              </a:spcAft>
              <a:buClr>
                <a:srgbClr val="666666"/>
              </a:buClr>
              <a:buFont typeface="Arial" charset="0"/>
              <a:buNone/>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fontAlgn="auto">
              <a:spcBef>
                <a:spcPts val="600"/>
              </a:spcBef>
              <a:spcAft>
                <a:spcPts val="0"/>
              </a:spcAft>
            </a:pPr>
            <a:r>
              <a:rPr lang="en-US" sz="1800" u="none" dirty="0" smtClean="0">
                <a:solidFill>
                  <a:schemeClr val="tx1"/>
                </a:solidFill>
              </a:rPr>
              <a:t>Contains the  (initially) “unknown”:</a:t>
            </a:r>
          </a:p>
          <a:p>
            <a:pPr lvl="1" fontAlgn="auto">
              <a:spcBef>
                <a:spcPts val="600"/>
              </a:spcBef>
              <a:spcAft>
                <a:spcPts val="0"/>
              </a:spcAft>
            </a:pPr>
            <a:r>
              <a:rPr lang="en-US" sz="1800" u="none" dirty="0" smtClean="0">
                <a:solidFill>
                  <a:schemeClr val="tx1"/>
                </a:solidFill>
              </a:rPr>
              <a:t>Flux trapped during cooldown:</a:t>
            </a:r>
            <a:endParaRPr lang="en-US" sz="1800" u="none" dirty="0">
              <a:solidFill>
                <a:schemeClr val="tx1"/>
              </a:solidFill>
            </a:endParaRPr>
          </a:p>
          <a:p>
            <a:pPr marL="444500" lvl="3" indent="-174625">
              <a:lnSpc>
                <a:spcPts val="1800"/>
              </a:lnSpc>
              <a:spcBef>
                <a:spcPts val="300"/>
              </a:spcBef>
            </a:pPr>
            <a:r>
              <a:rPr lang="en-US" u="none" dirty="0" smtClean="0"/>
              <a:t> Existence of pinning center </a:t>
            </a:r>
            <a:r>
              <a:rPr lang="en-US" sz="1100" i="1" u="none" dirty="0" smtClean="0">
                <a:solidFill>
                  <a:srgbClr val="0070C0"/>
                </a:solidFill>
                <a:latin typeface="Arial" pitchFamily="34" charset="0"/>
                <a:cs typeface="Arial" pitchFamily="34" charset="0"/>
              </a:rPr>
              <a:t>(</a:t>
            </a:r>
            <a:r>
              <a:rPr lang="en-US" sz="1100" i="1" u="none" dirty="0">
                <a:solidFill>
                  <a:srgbClr val="0070C0"/>
                </a:solidFill>
                <a:latin typeface="Arial" pitchFamily="34" charset="0"/>
                <a:cs typeface="Arial" pitchFamily="34" charset="0"/>
              </a:rPr>
              <a:t>e.g. remnant of damage layer, thermal strain, poor recrystallization…)</a:t>
            </a:r>
          </a:p>
          <a:p>
            <a:pPr marL="444500" lvl="3" indent="-174625">
              <a:lnSpc>
                <a:spcPts val="1800"/>
              </a:lnSpc>
              <a:spcBef>
                <a:spcPts val="300"/>
              </a:spcBef>
            </a:pPr>
            <a:r>
              <a:rPr lang="en-US" i="1" u="none" dirty="0" smtClean="0">
                <a:solidFill>
                  <a:schemeClr val="accent4">
                    <a:lumMod val="75000"/>
                  </a:schemeClr>
                </a:solidFill>
                <a:latin typeface="Cambria Math" panose="02040503050406030204" pitchFamily="18" charset="0"/>
                <a:ea typeface="Cambria Math" panose="02040503050406030204" pitchFamily="18" charset="0"/>
              </a:rPr>
              <a:t> </a:t>
            </a:r>
            <a:r>
              <a:rPr lang="en-US" u="none" dirty="0"/>
              <a:t>Mitigation: Magnetic </a:t>
            </a:r>
            <a:r>
              <a:rPr lang="en-US" u="none" dirty="0" smtClean="0"/>
              <a:t>hygiene</a:t>
            </a:r>
            <a:r>
              <a:rPr lang="en-US" sz="1400" u="none" dirty="0">
                <a:solidFill>
                  <a:prstClr val="black"/>
                </a:solidFill>
                <a:latin typeface="Arial" pitchFamily="34" charset="0"/>
                <a:cs typeface="Arial" pitchFamily="34" charset="0"/>
              </a:rPr>
              <a:t> </a:t>
            </a:r>
            <a:r>
              <a:rPr lang="en-US" sz="1100" i="1" u="none" dirty="0" smtClean="0">
                <a:solidFill>
                  <a:srgbClr val="0070C0"/>
                </a:solidFill>
                <a:latin typeface="Arial" pitchFamily="34" charset="0"/>
                <a:cs typeface="Arial" pitchFamily="34" charset="0"/>
              </a:rPr>
              <a:t>(non magnetic steel for nuts and bolt. Active and passive magnetic shielding of the cryostat .Cooldown procedures. </a:t>
            </a:r>
            <a:r>
              <a:rPr lang="en-US" u="none" dirty="0"/>
              <a:t>=&gt; Q</a:t>
            </a:r>
            <a:r>
              <a:rPr lang="en-US" u="none" baseline="-25000" dirty="0"/>
              <a:t>0</a:t>
            </a:r>
            <a:r>
              <a:rPr lang="en-US" u="none" dirty="0"/>
              <a:t> x10 !</a:t>
            </a:r>
          </a:p>
          <a:p>
            <a:pPr lvl="1" fontAlgn="auto">
              <a:spcBef>
                <a:spcPts val="600"/>
              </a:spcBef>
              <a:spcAft>
                <a:spcPts val="0"/>
              </a:spcAft>
            </a:pPr>
            <a:r>
              <a:rPr lang="en-US" sz="1800" u="none" dirty="0" smtClean="0">
                <a:solidFill>
                  <a:schemeClr val="tx1"/>
                </a:solidFill>
              </a:rPr>
              <a:t>Other pair breaking mechanism:</a:t>
            </a:r>
            <a:endParaRPr lang="en-US" sz="1800" u="none" dirty="0">
              <a:solidFill>
                <a:schemeClr val="tx1"/>
              </a:solidFill>
            </a:endParaRPr>
          </a:p>
          <a:p>
            <a:pPr marL="444500" lvl="3" indent="-174625">
              <a:lnSpc>
                <a:spcPts val="1800"/>
              </a:lnSpc>
              <a:spcBef>
                <a:spcPts val="300"/>
              </a:spcBef>
            </a:pPr>
            <a:r>
              <a:rPr lang="en-US" u="none" dirty="0"/>
              <a:t> </a:t>
            </a:r>
            <a:r>
              <a:rPr lang="en-US" u="none" dirty="0" smtClean="0"/>
              <a:t>Existence of magnetic impurity </a:t>
            </a:r>
            <a:r>
              <a:rPr lang="en-US" sz="1100" i="1" u="none" dirty="0">
                <a:solidFill>
                  <a:srgbClr val="0070C0"/>
                </a:solidFill>
                <a:latin typeface="Arial" pitchFamily="34" charset="0"/>
                <a:cs typeface="Arial" pitchFamily="34" charset="0"/>
              </a:rPr>
              <a:t>(e.g. vacancies in the oxide layer)</a:t>
            </a:r>
          </a:p>
          <a:p>
            <a:pPr marL="444500" lvl="3" indent="-174625">
              <a:lnSpc>
                <a:spcPts val="1800"/>
              </a:lnSpc>
              <a:spcBef>
                <a:spcPts val="300"/>
              </a:spcBef>
            </a:pPr>
            <a:r>
              <a:rPr lang="en-US" u="none" dirty="0" smtClean="0"/>
              <a:t> Proximity effect </a:t>
            </a:r>
            <a:r>
              <a:rPr lang="en-US" sz="1100" i="1" u="none" dirty="0" smtClean="0">
                <a:solidFill>
                  <a:srgbClr val="0070C0"/>
                </a:solidFill>
                <a:latin typeface="Arial" pitchFamily="34" charset="0"/>
                <a:cs typeface="Arial" pitchFamily="34" charset="0"/>
              </a:rPr>
              <a:t>(</a:t>
            </a:r>
            <a:r>
              <a:rPr lang="en-US" sz="1100" i="1" u="none" dirty="0">
                <a:solidFill>
                  <a:srgbClr val="0070C0"/>
                </a:solidFill>
                <a:latin typeface="Arial" pitchFamily="34" charset="0"/>
                <a:cs typeface="Arial" pitchFamily="34" charset="0"/>
                <a:sym typeface="Symbol" panose="05050102010706020507" pitchFamily="18" charset="2"/>
              </a:rPr>
              <a:t> a metallic layer at the metal oxide interface: </a:t>
            </a:r>
            <a:r>
              <a:rPr lang="en-US" sz="1100" i="1" u="none" dirty="0" err="1">
                <a:solidFill>
                  <a:srgbClr val="0070C0"/>
                </a:solidFill>
                <a:latin typeface="Arial" pitchFamily="34" charset="0"/>
                <a:cs typeface="Arial" pitchFamily="34" charset="0"/>
                <a:sym typeface="Symbol" panose="05050102010706020507" pitchFamily="18" charset="2"/>
              </a:rPr>
              <a:t>NbO</a:t>
            </a:r>
            <a:r>
              <a:rPr lang="en-US" sz="1100" i="1" u="none" dirty="0">
                <a:solidFill>
                  <a:srgbClr val="0070C0"/>
                </a:solidFill>
                <a:latin typeface="Arial" pitchFamily="34" charset="0"/>
                <a:cs typeface="Arial" pitchFamily="34" charset="0"/>
                <a:sym typeface="Symbol" panose="05050102010706020507" pitchFamily="18" charset="2"/>
              </a:rPr>
              <a:t> =&gt; SC by proximity effect but affects the gap</a:t>
            </a:r>
            <a:r>
              <a:rPr lang="en-US" sz="1100" i="1" u="none" dirty="0">
                <a:solidFill>
                  <a:srgbClr val="0070C0"/>
                </a:solidFill>
                <a:latin typeface="Arial" pitchFamily="34" charset="0"/>
                <a:cs typeface="Arial" pitchFamily="34" charset="0"/>
              </a:rPr>
              <a:t>)</a:t>
            </a:r>
          </a:p>
          <a:p>
            <a:pPr marL="444500" lvl="3" indent="-174625">
              <a:spcBef>
                <a:spcPts val="300"/>
              </a:spcBef>
            </a:pPr>
            <a:r>
              <a:rPr lang="en-US" u="none" dirty="0" smtClean="0"/>
              <a:t> Other suspects </a:t>
            </a:r>
            <a:r>
              <a:rPr lang="en-US" sz="1100" i="1" u="none" dirty="0" smtClean="0">
                <a:solidFill>
                  <a:srgbClr val="0070C0"/>
                </a:solidFill>
                <a:latin typeface="Arial" pitchFamily="34" charset="0"/>
                <a:cs typeface="Arial" pitchFamily="34" charset="0"/>
              </a:rPr>
              <a:t>(</a:t>
            </a:r>
            <a:r>
              <a:rPr lang="en-US" sz="1100" u="none" dirty="0" smtClean="0">
                <a:solidFill>
                  <a:srgbClr val="0070C0"/>
                </a:solidFill>
                <a:latin typeface="Arial" pitchFamily="34" charset="0"/>
                <a:cs typeface="Arial" pitchFamily="34" charset="0"/>
              </a:rPr>
              <a:t>not  yet identified)</a:t>
            </a:r>
            <a:endParaRPr lang="en-US" sz="1100" u="none" dirty="0"/>
          </a:p>
          <a:p>
            <a:pPr marL="444500" lvl="3" indent="-174625">
              <a:spcBef>
                <a:spcPts val="300"/>
              </a:spcBef>
            </a:pPr>
            <a:endParaRPr lang="en-US" sz="1100" u="none" dirty="0"/>
          </a:p>
          <a:p>
            <a:pPr marL="269875" lvl="3" indent="0">
              <a:spcBef>
                <a:spcPts val="300"/>
              </a:spcBef>
              <a:buNone/>
            </a:pPr>
            <a:r>
              <a:rPr lang="en-US" sz="1400" u="none" dirty="0" smtClean="0"/>
              <a:t>	</a:t>
            </a:r>
          </a:p>
          <a:p>
            <a:pPr marL="454025" lvl="4" indent="-174625">
              <a:tabLst>
                <a:tab pos="630238" algn="l"/>
              </a:tabLst>
            </a:pPr>
            <a:endParaRPr lang="en-US" sz="1400" u="none" dirty="0"/>
          </a:p>
          <a:p>
            <a:pPr marL="444500" lvl="3" indent="-174625"/>
            <a:endParaRPr lang="en-US" sz="1800" i="1" u="none" dirty="0">
              <a:solidFill>
                <a:schemeClr val="tx1"/>
              </a:solidFill>
              <a:latin typeface="Cambria Math" panose="02040503050406030204" pitchFamily="18" charset="0"/>
              <a:ea typeface="Cambria Math" panose="02040503050406030204" pitchFamily="18" charset="0"/>
            </a:endParaRPr>
          </a:p>
        </p:txBody>
      </p:sp>
      <p:sp>
        <p:nvSpPr>
          <p:cNvPr id="9" name="ZoneTexte 8"/>
          <p:cNvSpPr txBox="1"/>
          <p:nvPr/>
        </p:nvSpPr>
        <p:spPr>
          <a:xfrm>
            <a:off x="1184053" y="5676642"/>
            <a:ext cx="6840760" cy="738664"/>
          </a:xfrm>
          <a:prstGeom prst="rect">
            <a:avLst/>
          </a:prstGeom>
          <a:noFill/>
          <a:ln>
            <a:solidFill>
              <a:srgbClr val="C00000"/>
            </a:solidFill>
          </a:ln>
        </p:spPr>
        <p:txBody>
          <a:bodyPr wrap="square" rtlCol="0">
            <a:spAutoFit/>
          </a:bodyPr>
          <a:lstStyle/>
          <a:p>
            <a:pPr algn="ctr"/>
            <a:r>
              <a:rPr lang="en-US" b="1" u="none" dirty="0" smtClean="0">
                <a:solidFill>
                  <a:srgbClr val="FF0000"/>
                </a:solidFill>
              </a:rPr>
              <a:t>The metal – (natural) oxide interface not easily modeled : lattice mismatch =&gt; stress =&gt;  dislocations, impurities segregation… What are the exact SC parameters there ? Difficult to include in simple model</a:t>
            </a:r>
            <a:endParaRPr lang="en-US" b="1" u="none" dirty="0">
              <a:solidFill>
                <a:srgbClr val="FF0000"/>
              </a:solidFill>
            </a:endParaRPr>
          </a:p>
        </p:txBody>
      </p:sp>
      <p:sp>
        <p:nvSpPr>
          <p:cNvPr id="10" name="Rectangle 9"/>
          <p:cNvSpPr/>
          <p:nvPr/>
        </p:nvSpPr>
        <p:spPr>
          <a:xfrm rot="20467219">
            <a:off x="6680579" y="1260223"/>
            <a:ext cx="2066591" cy="469359"/>
          </a:xfrm>
          <a:prstGeom prst="rect">
            <a:avLst/>
          </a:prstGeom>
        </p:spPr>
        <p:txBody>
          <a:bodyPr wrap="none">
            <a:spAutoFit/>
          </a:bodyPr>
          <a:lstStyle/>
          <a:p>
            <a:pPr marL="444500" lvl="3" indent="-174625">
              <a:spcBef>
                <a:spcPts val="300"/>
              </a:spcBef>
            </a:pPr>
            <a:r>
              <a:rPr lang="en-US" sz="1100" i="1" u="none" dirty="0" smtClean="0">
                <a:solidFill>
                  <a:srgbClr val="0070C0"/>
                </a:solidFill>
              </a:rPr>
              <a:t>Vacancies, dislocations…</a:t>
            </a:r>
          </a:p>
          <a:p>
            <a:pPr marL="444500" lvl="3" indent="-174625">
              <a:spcBef>
                <a:spcPts val="300"/>
              </a:spcBef>
            </a:pPr>
            <a:r>
              <a:rPr lang="en-US" sz="1100" i="1" u="none" dirty="0" smtClean="0">
                <a:solidFill>
                  <a:srgbClr val="0070C0"/>
                </a:solidFill>
              </a:rPr>
              <a:t>Explained in part II</a:t>
            </a:r>
            <a:endParaRPr lang="en-US" sz="1100" i="1" u="none" dirty="0"/>
          </a:p>
        </p:txBody>
      </p:sp>
    </p:spTree>
    <p:extLst>
      <p:ext uri="{BB962C8B-B14F-4D97-AF65-F5344CB8AC3E}">
        <p14:creationId xmlns:p14="http://schemas.microsoft.com/office/powerpoint/2010/main" val="1899883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6"/>
          <p:cNvSpPr txBox="1">
            <a:spLocks/>
          </p:cNvSpPr>
          <p:nvPr/>
        </p:nvSpPr>
        <p:spPr>
          <a:xfrm>
            <a:off x="1000360" y="92526"/>
            <a:ext cx="6769100" cy="909637"/>
          </a:xfrm>
          <a:prstGeom prst="rect">
            <a:avLst/>
          </a:prstGeom>
        </p:spPr>
        <p:txBody>
          <a:bodyPr anchor="ctr"/>
          <a:lstStyle>
            <a:lvl1pPr algn="ctr" defTabSz="914400" rtl="0" eaLnBrk="1" latinLnBrk="0" hangingPunct="1">
              <a:spcBef>
                <a:spcPct val="0"/>
              </a:spcBef>
              <a:buNone/>
              <a:defRPr sz="2200" b="1" kern="1200" cap="all" baseline="0">
                <a:solidFill>
                  <a:schemeClr val="bg1"/>
                </a:solidFill>
                <a:latin typeface="+mj-lt"/>
                <a:ea typeface="+mj-ea"/>
                <a:cs typeface="+mj-cs"/>
              </a:defRPr>
            </a:lvl1pPr>
          </a:lstStyle>
          <a:p>
            <a:pPr fontAlgn="auto">
              <a:spcAft>
                <a:spcPts val="0"/>
              </a:spcAft>
            </a:pPr>
            <a:endParaRPr lang="fr-FR" u="none" dirty="0"/>
          </a:p>
        </p:txBody>
      </p:sp>
      <p:sp>
        <p:nvSpPr>
          <p:cNvPr id="4" name="Rectangle 3"/>
          <p:cNvSpPr/>
          <p:nvPr/>
        </p:nvSpPr>
        <p:spPr>
          <a:xfrm>
            <a:off x="827584" y="1196752"/>
            <a:ext cx="7776864" cy="5106013"/>
          </a:xfrm>
          <a:prstGeom prst="rect">
            <a:avLst/>
          </a:prstGeom>
        </p:spPr>
        <p:txBody>
          <a:bodyPr wrap="square">
            <a:spAutoFit/>
          </a:bodyPr>
          <a:lstStyle/>
          <a:p>
            <a:pPr marL="923925" lvl="0" fontAlgn="auto">
              <a:lnSpc>
                <a:spcPct val="150000"/>
              </a:lnSpc>
              <a:spcBef>
                <a:spcPts val="0"/>
              </a:spcBef>
              <a:spcAft>
                <a:spcPts val="400"/>
              </a:spcAft>
            </a:pPr>
            <a:r>
              <a:rPr lang="en-US" sz="2400" u="none" dirty="0" smtClean="0">
                <a:solidFill>
                  <a:srgbClr val="DC0528"/>
                </a:solidFill>
                <a:latin typeface="Arial"/>
                <a:cs typeface="+mn-cs"/>
              </a:rPr>
              <a:t>Superconductivity : </a:t>
            </a:r>
          </a:p>
          <a:p>
            <a:pPr marL="360363" lvl="1" indent="-360363" fontAlgn="auto">
              <a:lnSpc>
                <a:spcPct val="150000"/>
              </a:lnSpc>
              <a:spcBef>
                <a:spcPts val="600"/>
              </a:spcBef>
              <a:spcAft>
                <a:spcPts val="0"/>
              </a:spcAft>
              <a:buSzPct val="90000"/>
              <a:buBlip>
                <a:blip r:embed="rId3"/>
              </a:buBlip>
            </a:pPr>
            <a:r>
              <a:rPr lang="en-US" sz="1800" u="none" dirty="0">
                <a:solidFill>
                  <a:prstClr val="black"/>
                </a:solidFill>
                <a:latin typeface="Arial"/>
                <a:cs typeface="+mn-cs"/>
              </a:rPr>
              <a:t>Quantic phenomenon observable at macroscopic </a:t>
            </a:r>
            <a:r>
              <a:rPr lang="en-US" sz="1800" u="none" dirty="0" smtClean="0">
                <a:solidFill>
                  <a:prstClr val="black"/>
                </a:solidFill>
                <a:latin typeface="Arial"/>
                <a:cs typeface="+mn-cs"/>
              </a:rPr>
              <a:t>scale</a:t>
            </a:r>
          </a:p>
          <a:p>
            <a:pPr marL="360363" lvl="1" indent="-360363" fontAlgn="auto">
              <a:lnSpc>
                <a:spcPct val="150000"/>
              </a:lnSpc>
              <a:spcBef>
                <a:spcPts val="600"/>
              </a:spcBef>
              <a:spcAft>
                <a:spcPts val="0"/>
              </a:spcAft>
              <a:buSzPct val="90000"/>
              <a:buBlip>
                <a:blip r:embed="rId3"/>
              </a:buBlip>
            </a:pPr>
            <a:r>
              <a:rPr lang="en-US" sz="1800" u="none" dirty="0" smtClean="0">
                <a:solidFill>
                  <a:prstClr val="black"/>
                </a:solidFill>
                <a:latin typeface="Arial"/>
                <a:cs typeface="+mn-cs"/>
              </a:rPr>
              <a:t>Coupling of 2 e- (fermions) into a boson (Cooper pair)</a:t>
            </a:r>
          </a:p>
          <a:p>
            <a:pPr marL="552450" lvl="2" indent="-238125" eaLnBrk="0" hangingPunct="0">
              <a:lnSpc>
                <a:spcPct val="114000"/>
              </a:lnSpc>
              <a:buClr>
                <a:srgbClr val="666666"/>
              </a:buClr>
              <a:buSzPct val="36000"/>
              <a:buBlip>
                <a:blip r:embed="rId4"/>
              </a:buBlip>
            </a:pPr>
            <a:r>
              <a:rPr lang="en-US" sz="1600" u="none" dirty="0" smtClean="0">
                <a:solidFill>
                  <a:srgbClr val="666666"/>
                </a:solidFill>
              </a:rPr>
              <a:t>Coupling mechanism only elucidated for conventional SC </a:t>
            </a:r>
            <a:r>
              <a:rPr lang="en-US" sz="1100" i="1" u="none" dirty="0" smtClean="0">
                <a:solidFill>
                  <a:srgbClr val="0070C0"/>
                </a:solidFill>
              </a:rPr>
              <a:t>(metals and alloys)</a:t>
            </a:r>
            <a:endParaRPr lang="en-US" sz="1100" i="1" u="none" dirty="0">
              <a:solidFill>
                <a:srgbClr val="0070C0"/>
              </a:solidFill>
            </a:endParaRPr>
          </a:p>
          <a:p>
            <a:pPr marL="360363" lvl="1" indent="-360363" fontAlgn="auto">
              <a:lnSpc>
                <a:spcPct val="150000"/>
              </a:lnSpc>
              <a:spcBef>
                <a:spcPts val="600"/>
              </a:spcBef>
              <a:spcAft>
                <a:spcPts val="0"/>
              </a:spcAft>
              <a:buSzPct val="90000"/>
              <a:buBlip>
                <a:blip r:embed="rId3"/>
              </a:buBlip>
            </a:pPr>
            <a:r>
              <a:rPr lang="en-US" sz="1800" u="none" dirty="0" smtClean="0">
                <a:solidFill>
                  <a:prstClr val="black"/>
                </a:solidFill>
                <a:latin typeface="Arial"/>
                <a:cs typeface="+mn-cs"/>
              </a:rPr>
              <a:t>No existing complete theory</a:t>
            </a:r>
          </a:p>
          <a:p>
            <a:pPr marL="552450" lvl="2" indent="-238125" eaLnBrk="0" hangingPunct="0">
              <a:lnSpc>
                <a:spcPct val="114000"/>
              </a:lnSpc>
              <a:buClr>
                <a:srgbClr val="666666"/>
              </a:buClr>
              <a:buSzPct val="36000"/>
              <a:buBlip>
                <a:blip r:embed="rId4"/>
              </a:buBlip>
            </a:pPr>
            <a:r>
              <a:rPr lang="en-US" sz="1600" u="none" dirty="0" smtClean="0">
                <a:solidFill>
                  <a:srgbClr val="666666"/>
                </a:solidFill>
                <a:latin typeface="+mn-lt"/>
                <a:cs typeface="+mn-cs"/>
              </a:rPr>
              <a:t>Many specific developments </a:t>
            </a:r>
            <a:r>
              <a:rPr lang="en-US" sz="1100" i="1" u="none" dirty="0">
                <a:solidFill>
                  <a:srgbClr val="0070C0"/>
                </a:solidFill>
              </a:rPr>
              <a:t>(phenomenological)</a:t>
            </a:r>
          </a:p>
          <a:p>
            <a:pPr marL="552450" lvl="2" indent="-238125" eaLnBrk="0" hangingPunct="0">
              <a:lnSpc>
                <a:spcPct val="114000"/>
              </a:lnSpc>
              <a:buClr>
                <a:srgbClr val="666666"/>
              </a:buClr>
              <a:buSzPct val="36000"/>
              <a:buBlip>
                <a:blip r:embed="rId4"/>
              </a:buBlip>
            </a:pPr>
            <a:r>
              <a:rPr lang="en-US" sz="1600" u="none" dirty="0" smtClean="0">
                <a:solidFill>
                  <a:srgbClr val="666666"/>
                </a:solidFill>
                <a:latin typeface="+mn-lt"/>
                <a:cs typeface="+mn-cs"/>
              </a:rPr>
              <a:t>Be careful with validity limits</a:t>
            </a:r>
          </a:p>
          <a:p>
            <a:pPr marL="552450" lvl="2" indent="-238125" eaLnBrk="0" hangingPunct="0">
              <a:lnSpc>
                <a:spcPct val="114000"/>
              </a:lnSpc>
              <a:buClr>
                <a:srgbClr val="666666"/>
              </a:buClr>
              <a:buSzPct val="36000"/>
              <a:buBlip>
                <a:blip r:embed="rId4"/>
              </a:buBlip>
            </a:pPr>
            <a:r>
              <a:rPr lang="en-US" sz="1600" u="none" dirty="0" smtClean="0">
                <a:solidFill>
                  <a:srgbClr val="666666"/>
                </a:solidFill>
                <a:latin typeface="+mn-lt"/>
                <a:cs typeface="+mn-cs"/>
              </a:rPr>
              <a:t>Many contradiction found in the literature </a:t>
            </a:r>
            <a:r>
              <a:rPr lang="en-US" sz="1100" i="1" u="none" dirty="0">
                <a:solidFill>
                  <a:srgbClr val="0070C0"/>
                </a:solidFill>
              </a:rPr>
              <a:t>(most of them due to </a:t>
            </a:r>
            <a:r>
              <a:rPr lang="en-US" sz="1100" i="1" u="none" dirty="0" smtClean="0">
                <a:solidFill>
                  <a:srgbClr val="0070C0"/>
                </a:solidFill>
              </a:rPr>
              <a:t>misuse </a:t>
            </a:r>
            <a:r>
              <a:rPr lang="en-US" sz="1100" i="1" u="none" dirty="0">
                <a:solidFill>
                  <a:srgbClr val="0070C0"/>
                </a:solidFill>
              </a:rPr>
              <a:t>of the proper model)</a:t>
            </a:r>
          </a:p>
          <a:p>
            <a:pPr marL="360363" lvl="1" indent="-360363" fontAlgn="auto">
              <a:lnSpc>
                <a:spcPct val="150000"/>
              </a:lnSpc>
              <a:spcBef>
                <a:spcPts val="600"/>
              </a:spcBef>
              <a:spcAft>
                <a:spcPts val="0"/>
              </a:spcAft>
              <a:buSzPct val="90000"/>
              <a:buBlip>
                <a:blip r:embed="rId3"/>
              </a:buBlip>
            </a:pPr>
            <a:r>
              <a:rPr lang="en-US" sz="1800" u="none" dirty="0" smtClean="0">
                <a:solidFill>
                  <a:prstClr val="black"/>
                </a:solidFill>
                <a:latin typeface="Arial"/>
                <a:cs typeface="+mn-cs"/>
              </a:rPr>
              <a:t>Theory often very far from real world </a:t>
            </a:r>
            <a:r>
              <a:rPr lang="en-US" sz="1100" i="1" u="none" dirty="0">
                <a:solidFill>
                  <a:srgbClr val="0070C0"/>
                </a:solidFill>
              </a:rPr>
              <a:t>(not very conclusive)</a:t>
            </a:r>
          </a:p>
          <a:p>
            <a:pPr marL="360363" lvl="1" indent="-360363" fontAlgn="auto">
              <a:lnSpc>
                <a:spcPct val="150000"/>
              </a:lnSpc>
              <a:spcBef>
                <a:spcPts val="600"/>
              </a:spcBef>
              <a:spcAft>
                <a:spcPts val="0"/>
              </a:spcAft>
              <a:buSzPct val="90000"/>
              <a:buBlip>
                <a:blip r:embed="rId3"/>
              </a:buBlip>
            </a:pPr>
            <a:r>
              <a:rPr lang="en-US" sz="1800" u="none" dirty="0" smtClean="0">
                <a:solidFill>
                  <a:prstClr val="black"/>
                </a:solidFill>
                <a:latin typeface="Arial"/>
                <a:cs typeface="+mn-cs"/>
              </a:rPr>
              <a:t>In practice all applications use type II SC</a:t>
            </a:r>
          </a:p>
          <a:p>
            <a:pPr marL="360363" lvl="1" indent="-360363" fontAlgn="auto">
              <a:lnSpc>
                <a:spcPct val="150000"/>
              </a:lnSpc>
              <a:spcBef>
                <a:spcPts val="600"/>
              </a:spcBef>
              <a:spcAft>
                <a:spcPts val="0"/>
              </a:spcAft>
              <a:buSzPct val="90000"/>
              <a:buBlip>
                <a:blip r:embed="rId3"/>
              </a:buBlip>
            </a:pPr>
            <a:r>
              <a:rPr lang="en-US" sz="1800" u="none" dirty="0" smtClean="0">
                <a:solidFill>
                  <a:prstClr val="black"/>
                </a:solidFill>
                <a:latin typeface="Arial"/>
                <a:cs typeface="+mn-cs"/>
              </a:rPr>
              <a:t>All of them in mixed state… except SRF acceleration application</a:t>
            </a:r>
          </a:p>
          <a:p>
            <a:pPr marL="0" lvl="1" fontAlgn="auto">
              <a:lnSpc>
                <a:spcPct val="150000"/>
              </a:lnSpc>
              <a:spcBef>
                <a:spcPts val="600"/>
              </a:spcBef>
              <a:spcAft>
                <a:spcPts val="0"/>
              </a:spcAft>
              <a:buSzPct val="90000"/>
            </a:pPr>
            <a:endParaRPr lang="en-US" sz="1100" u="none" dirty="0">
              <a:solidFill>
                <a:prstClr val="black"/>
              </a:solidFill>
              <a:latin typeface="Arial"/>
              <a:cs typeface="+mn-cs"/>
            </a:endParaRPr>
          </a:p>
        </p:txBody>
      </p:sp>
      <p:sp>
        <p:nvSpPr>
          <p:cNvPr id="6" name="Rectangle 5"/>
          <p:cNvSpPr/>
          <p:nvPr/>
        </p:nvSpPr>
        <p:spPr>
          <a:xfrm>
            <a:off x="3563888" y="6017503"/>
            <a:ext cx="4775729" cy="261610"/>
          </a:xfrm>
          <a:prstGeom prst="rect">
            <a:avLst/>
          </a:prstGeom>
        </p:spPr>
        <p:txBody>
          <a:bodyPr wrap="square">
            <a:spAutoFit/>
          </a:bodyPr>
          <a:lstStyle/>
          <a:p>
            <a:pPr marL="0" lvl="1" fontAlgn="auto">
              <a:spcBef>
                <a:spcPts val="0"/>
              </a:spcBef>
              <a:spcAft>
                <a:spcPts val="0"/>
              </a:spcAft>
              <a:buSzPct val="90000"/>
            </a:pPr>
            <a:r>
              <a:rPr lang="fr-FR" sz="1100" i="1" u="none" dirty="0" smtClean="0">
                <a:solidFill>
                  <a:srgbClr val="0070C0"/>
                </a:solidFill>
              </a:rPr>
              <a:t>NB. </a:t>
            </a:r>
            <a:r>
              <a:rPr lang="fr-FR" sz="1100" i="1" u="none" dirty="0" err="1" smtClean="0">
                <a:solidFill>
                  <a:srgbClr val="0070C0"/>
                </a:solidFill>
              </a:rPr>
              <a:t>they</a:t>
            </a:r>
            <a:r>
              <a:rPr lang="fr-FR" sz="1100" i="1" u="none" dirty="0" smtClean="0">
                <a:solidFill>
                  <a:srgbClr val="0070C0"/>
                </a:solidFill>
              </a:rPr>
              <a:t> are </a:t>
            </a:r>
            <a:r>
              <a:rPr lang="fr-FR" sz="1100" i="1" u="none" dirty="0" err="1" smtClean="0">
                <a:solidFill>
                  <a:srgbClr val="0070C0"/>
                </a:solidFill>
              </a:rPr>
              <a:t>some</a:t>
            </a:r>
            <a:r>
              <a:rPr lang="fr-FR" sz="1100" i="1" u="none" dirty="0" smtClean="0">
                <a:solidFill>
                  <a:srgbClr val="0070C0"/>
                </a:solidFill>
              </a:rPr>
              <a:t> SC RF applications in SC </a:t>
            </a:r>
            <a:r>
              <a:rPr lang="fr-FR" sz="1100" i="1" u="none" dirty="0" err="1" smtClean="0">
                <a:solidFill>
                  <a:srgbClr val="0070C0"/>
                </a:solidFill>
              </a:rPr>
              <a:t>electronics</a:t>
            </a:r>
            <a:r>
              <a:rPr lang="fr-FR" sz="1100" i="1" u="none" dirty="0" smtClean="0">
                <a:solidFill>
                  <a:srgbClr val="0070C0"/>
                </a:solidFill>
              </a:rPr>
              <a:t> …@ mixed state</a:t>
            </a:r>
            <a:endParaRPr lang="fr-FR" sz="1100" i="1" u="none" baseline="-25000" dirty="0">
              <a:solidFill>
                <a:srgbClr val="0070C0"/>
              </a:solidFill>
            </a:endParaRPr>
          </a:p>
        </p:txBody>
      </p:sp>
      <p:sp>
        <p:nvSpPr>
          <p:cNvPr id="3" name="Titre 2"/>
          <p:cNvSpPr>
            <a:spLocks noGrp="1"/>
          </p:cNvSpPr>
          <p:nvPr>
            <p:ph type="title"/>
          </p:nvPr>
        </p:nvSpPr>
        <p:spPr/>
        <p:txBody>
          <a:bodyPr/>
          <a:lstStyle/>
          <a:p>
            <a:r>
              <a:rPr lang="fr-FR" dirty="0"/>
              <a:t>First part </a:t>
            </a:r>
            <a:r>
              <a:rPr lang="fr-FR" dirty="0" smtClean="0"/>
              <a:t>Conclusion</a:t>
            </a:r>
            <a:endParaRPr lang="fr-FR" dirty="0"/>
          </a:p>
        </p:txBody>
      </p:sp>
      <p:sp>
        <p:nvSpPr>
          <p:cNvPr id="8" name="Espace réservé du pied de page 7"/>
          <p:cNvSpPr>
            <a:spLocks noGrp="1"/>
          </p:cNvSpPr>
          <p:nvPr>
            <p:ph type="ftr" sz="quarter" idx="12"/>
          </p:nvPr>
        </p:nvSpPr>
        <p:spPr/>
        <p:txBody>
          <a:bodyPr/>
          <a:lstStyle/>
          <a:p>
            <a:r>
              <a:rPr lang="fr-FR" smtClean="0"/>
              <a:t>JUAS 2025 - C.Z. Antoine- Superconductivity in accelerators- Magnet vs RF cavities-part I</a:t>
            </a:r>
            <a:endParaRPr lang="fr-FR" dirty="0"/>
          </a:p>
        </p:txBody>
      </p:sp>
      <p:sp>
        <p:nvSpPr>
          <p:cNvPr id="9" name="Espace réservé du numéro de diapositive 8"/>
          <p:cNvSpPr>
            <a:spLocks noGrp="1"/>
          </p:cNvSpPr>
          <p:nvPr>
            <p:ph type="sldNum" sz="quarter" idx="11"/>
          </p:nvPr>
        </p:nvSpPr>
        <p:spPr/>
        <p:txBody>
          <a:bodyPr/>
          <a:lstStyle/>
          <a:p>
            <a:r>
              <a:rPr lang="fr-FR" smtClean="0"/>
              <a:t>|  PAGE </a:t>
            </a:r>
            <a:fld id="{AEFB9B6D-867A-40B8-ACB0-35CC9F272C9C}" type="slidenum">
              <a:rPr lang="fr-FR" smtClean="0"/>
              <a:pPr/>
              <a:t>38</a:t>
            </a:fld>
            <a:endParaRPr lang="fr-FR" dirty="0"/>
          </a:p>
        </p:txBody>
      </p:sp>
    </p:spTree>
    <p:extLst>
      <p:ext uri="{BB962C8B-B14F-4D97-AF65-F5344CB8AC3E}">
        <p14:creationId xmlns:p14="http://schemas.microsoft.com/office/powerpoint/2010/main" val="21392479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nSpc>
                <a:spcPct val="100000"/>
              </a:lnSpc>
            </a:pPr>
            <a:r>
              <a:rPr lang="en-US" sz="3200" noProof="0" dirty="0" smtClean="0">
                <a:effectLst>
                  <a:outerShdw blurRad="38100" dist="38100" dir="2700000" algn="tl">
                    <a:srgbClr val="000000">
                      <a:alpha val="43137"/>
                    </a:srgbClr>
                  </a:outerShdw>
                </a:effectLst>
                <a:latin typeface="Arial Narrow" panose="020B0606020202030204" pitchFamily="34" charset="0"/>
              </a:rPr>
              <a:t>next: </a:t>
            </a:r>
            <a:br>
              <a:rPr lang="en-US" sz="3200" noProof="0" dirty="0" smtClean="0">
                <a:effectLst>
                  <a:outerShdw blurRad="38100" dist="38100" dir="2700000" algn="tl">
                    <a:srgbClr val="000000">
                      <a:alpha val="43137"/>
                    </a:srgbClr>
                  </a:outerShdw>
                </a:effectLst>
                <a:latin typeface="Arial Narrow" panose="020B0606020202030204" pitchFamily="34" charset="0"/>
              </a:rPr>
            </a:br>
            <a:r>
              <a:rPr lang="en-US" sz="3200" noProof="0" dirty="0" smtClean="0">
                <a:effectLst>
                  <a:outerShdw blurRad="38100" dist="38100" dir="2700000" algn="tl">
                    <a:srgbClr val="000000">
                      <a:alpha val="43137"/>
                    </a:srgbClr>
                  </a:outerShdw>
                </a:effectLst>
                <a:latin typeface="Arial Narrow" panose="020B0606020202030204" pitchFamily="34" charset="0"/>
              </a:rPr>
              <a:t>Part II : </a:t>
            </a:r>
            <a:r>
              <a:rPr lang="en-US" sz="3200" dirty="0" smtClean="0">
                <a:effectLst>
                  <a:outerShdw blurRad="38100" dist="38100" dir="2700000" algn="tl">
                    <a:srgbClr val="000000">
                      <a:alpha val="43137"/>
                    </a:srgbClr>
                  </a:outerShdw>
                </a:effectLst>
                <a:latin typeface="Arial Narrow" panose="020B0606020202030204" pitchFamily="34" charset="0"/>
              </a:rPr>
              <a:t>mixed state &amp; vortex</a:t>
            </a:r>
            <a:endParaRPr lang="en-US" sz="3200" noProof="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5" name="Espace réservé du pied de page 4"/>
          <p:cNvSpPr>
            <a:spLocks noGrp="1"/>
          </p:cNvSpPr>
          <p:nvPr>
            <p:ph type="ftr" sz="quarter" idx="12"/>
          </p:nvPr>
        </p:nvSpPr>
        <p:spPr/>
        <p:txBody>
          <a:bodyPr/>
          <a:lstStyle/>
          <a:p>
            <a:pPr algn="l"/>
            <a:r>
              <a:rPr lang="fr-FR" smtClean="0">
                <a:solidFill>
                  <a:prstClr val="white"/>
                </a:solidFill>
              </a:rPr>
              <a:t>JUAS 2025 - C.Z. Antoine- Superconductivity in accelerators- Magnet vs RF cavities-part I</a:t>
            </a:r>
            <a:endParaRPr lang="fr-FR" dirty="0">
              <a:solidFill>
                <a:prstClr val="white"/>
              </a:solidFill>
            </a:endParaRPr>
          </a:p>
        </p:txBody>
      </p:sp>
      <p:sp>
        <p:nvSpPr>
          <p:cNvPr id="6" name="Espace réservé du numéro de diapositive 5"/>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39</a:t>
            </a:fld>
            <a:endParaRPr lang="fr-FR" dirty="0">
              <a:solidFill>
                <a:prstClr val="white"/>
              </a:solidFill>
            </a:endParaRPr>
          </a:p>
        </p:txBody>
      </p:sp>
    </p:spTree>
    <p:extLst>
      <p:ext uri="{BB962C8B-B14F-4D97-AF65-F5344CB8AC3E}">
        <p14:creationId xmlns:p14="http://schemas.microsoft.com/office/powerpoint/2010/main" val="807173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746870" y="3406400"/>
            <a:ext cx="2276225" cy="1707169"/>
          </a:xfrm>
          <a:prstGeom prst="rect">
            <a:avLst/>
          </a:prstGeom>
        </p:spPr>
      </p:pic>
      <p:sp>
        <p:nvSpPr>
          <p:cNvPr id="2" name="Titre 1"/>
          <p:cNvSpPr>
            <a:spLocks noGrp="1"/>
          </p:cNvSpPr>
          <p:nvPr>
            <p:ph type="title"/>
          </p:nvPr>
        </p:nvSpPr>
        <p:spPr/>
        <p:txBody>
          <a:bodyPr/>
          <a:lstStyle/>
          <a:p>
            <a:r>
              <a:rPr lang="en-US" noProof="0" dirty="0" smtClean="0"/>
              <a:t> SC in accelerators: where ?</a:t>
            </a:r>
            <a:endParaRPr lang="en-US" noProof="0" dirty="0"/>
          </a:p>
        </p:txBody>
      </p:sp>
      <p:pic>
        <p:nvPicPr>
          <p:cNvPr id="35" name="Picture 5" descr="http://irfu.cea.fr/Images/astImg/2376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1876" y="1068261"/>
            <a:ext cx="3311219" cy="2061259"/>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p:nvSpPr>
        <p:spPr>
          <a:xfrm>
            <a:off x="323528" y="2708920"/>
            <a:ext cx="7056784" cy="3943515"/>
          </a:xfrm>
          <a:prstGeom prst="rect">
            <a:avLst/>
          </a:prstGeom>
        </p:spPr>
        <p:txBody>
          <a:bodyPr wrap="square">
            <a:spAutoFit/>
          </a:bodyPr>
          <a:lstStyle/>
          <a:p>
            <a:pPr marL="360363" lvl="1" indent="-360363" eaLnBrk="0" hangingPunct="0">
              <a:lnSpc>
                <a:spcPct val="114000"/>
              </a:lnSpc>
              <a:buSzPct val="90000"/>
              <a:buBlip>
                <a:blip r:embed="rId5"/>
              </a:buBlip>
            </a:pPr>
            <a:r>
              <a:rPr kumimoji="1" lang="en-US" b="1" u="none" dirty="0" smtClean="0">
                <a:solidFill>
                  <a:prstClr val="black"/>
                </a:solidFill>
              </a:rPr>
              <a:t>Magnets (deviation)</a:t>
            </a:r>
          </a:p>
          <a:p>
            <a:pPr marL="552450" lvl="2" indent="-238125" eaLnBrk="0" hangingPunct="0">
              <a:lnSpc>
                <a:spcPct val="114000"/>
              </a:lnSpc>
              <a:buClr>
                <a:srgbClr val="666666"/>
              </a:buClr>
              <a:buSzPct val="36000"/>
              <a:buBlip>
                <a:blip r:embed="rId6"/>
              </a:buBlip>
            </a:pPr>
            <a:r>
              <a:rPr lang="en-US" u="none" dirty="0" smtClean="0">
                <a:solidFill>
                  <a:prstClr val="black"/>
                </a:solidFill>
                <a:latin typeface="Calibri" pitchFamily="34" charset="0"/>
              </a:rPr>
              <a:t>Curvature, focalization magnets</a:t>
            </a:r>
          </a:p>
          <a:p>
            <a:pPr marL="552450" lvl="2" indent="-238125" eaLnBrk="0" hangingPunct="0">
              <a:lnSpc>
                <a:spcPct val="114000"/>
              </a:lnSpc>
              <a:buClr>
                <a:srgbClr val="666666"/>
              </a:buClr>
              <a:buSzPct val="36000"/>
              <a:buBlip>
                <a:blip r:embed="rId6"/>
              </a:buBlip>
            </a:pPr>
            <a:r>
              <a:rPr lang="en-US" u="none" dirty="0" smtClean="0">
                <a:solidFill>
                  <a:prstClr val="black"/>
                </a:solidFill>
                <a:latin typeface="Calibri" pitchFamily="34" charset="0"/>
              </a:rPr>
              <a:t>Detectors</a:t>
            </a:r>
          </a:p>
          <a:p>
            <a:pPr marL="314325" lvl="2" eaLnBrk="0" hangingPunct="0">
              <a:buClr>
                <a:srgbClr val="666666"/>
              </a:buClr>
              <a:buSzPct val="36000"/>
            </a:pPr>
            <a:endParaRPr lang="en-US" sz="800" u="none" dirty="0" smtClean="0">
              <a:solidFill>
                <a:prstClr val="black"/>
              </a:solidFill>
              <a:latin typeface="Calibri" pitchFamily="34" charset="0"/>
            </a:endParaRPr>
          </a:p>
          <a:p>
            <a:pPr marL="360363" lvl="1" indent="-360363" eaLnBrk="0" hangingPunct="0">
              <a:lnSpc>
                <a:spcPct val="114000"/>
              </a:lnSpc>
              <a:buSzPct val="90000"/>
              <a:buBlip>
                <a:blip r:embed="rId5"/>
              </a:buBlip>
            </a:pPr>
            <a:r>
              <a:rPr kumimoji="1" lang="en-US" b="1" u="none" dirty="0" smtClean="0">
                <a:solidFill>
                  <a:prstClr val="black"/>
                </a:solidFill>
              </a:rPr>
              <a:t>RF Cavities (acceleration)</a:t>
            </a:r>
            <a:endParaRPr kumimoji="1" lang="en-US" sz="800" b="1" u="none" dirty="0" smtClean="0">
              <a:solidFill>
                <a:prstClr val="black"/>
              </a:solidFill>
            </a:endParaRPr>
          </a:p>
          <a:p>
            <a:pPr marL="360363" lvl="1" indent="-360363" eaLnBrk="0" hangingPunct="0">
              <a:lnSpc>
                <a:spcPct val="150000"/>
              </a:lnSpc>
              <a:buSzPct val="90000"/>
              <a:buBlip>
                <a:blip r:embed="rId5"/>
              </a:buBlip>
            </a:pPr>
            <a:endParaRPr kumimoji="1" lang="en-US" sz="800" b="1" u="none" dirty="0" smtClean="0">
              <a:solidFill>
                <a:prstClr val="black"/>
              </a:solidFill>
            </a:endParaRPr>
          </a:p>
          <a:p>
            <a:pPr marL="360363" lvl="1" indent="-360363" eaLnBrk="0" hangingPunct="0">
              <a:lnSpc>
                <a:spcPct val="114000"/>
              </a:lnSpc>
              <a:buSzPct val="90000"/>
              <a:buBlip>
                <a:blip r:embed="rId5"/>
              </a:buBlip>
            </a:pPr>
            <a:r>
              <a:rPr kumimoji="1" lang="en-US" b="1" u="none" dirty="0" smtClean="0">
                <a:solidFill>
                  <a:prstClr val="black"/>
                </a:solidFill>
              </a:rPr>
              <a:t>Other close applications</a:t>
            </a:r>
          </a:p>
          <a:p>
            <a:pPr marL="552450" lvl="2" indent="-238125" eaLnBrk="0" hangingPunct="0">
              <a:lnSpc>
                <a:spcPct val="114000"/>
              </a:lnSpc>
              <a:buClr>
                <a:srgbClr val="666666"/>
              </a:buClr>
              <a:buSzPct val="36000"/>
              <a:buBlip>
                <a:blip r:embed="rId6"/>
              </a:buBlip>
            </a:pPr>
            <a:r>
              <a:rPr lang="en-US" u="none" dirty="0" smtClean="0">
                <a:solidFill>
                  <a:prstClr val="black"/>
                </a:solidFill>
                <a:latin typeface="Calibri" pitchFamily="34" charset="0"/>
              </a:rPr>
              <a:t>Magnets for medical imaging (at development origin)</a:t>
            </a:r>
          </a:p>
          <a:p>
            <a:pPr marL="552450" lvl="2" indent="-238125" eaLnBrk="0" hangingPunct="0">
              <a:lnSpc>
                <a:spcPct val="114000"/>
              </a:lnSpc>
              <a:buClr>
                <a:srgbClr val="666666"/>
              </a:buClr>
              <a:buSzPct val="36000"/>
              <a:buBlip>
                <a:blip r:embed="rId6"/>
              </a:buBlip>
            </a:pPr>
            <a:r>
              <a:rPr lang="en-US" u="none" dirty="0" smtClean="0">
                <a:solidFill>
                  <a:prstClr val="black"/>
                </a:solidFill>
                <a:latin typeface="Calibri" pitchFamily="34" charset="0"/>
              </a:rPr>
              <a:t>Fusion magnets</a:t>
            </a:r>
          </a:p>
          <a:p>
            <a:pPr marL="552450" lvl="2" indent="-238125" eaLnBrk="0" hangingPunct="0">
              <a:lnSpc>
                <a:spcPct val="114000"/>
              </a:lnSpc>
              <a:buClr>
                <a:srgbClr val="666666"/>
              </a:buClr>
              <a:buSzPct val="36000"/>
              <a:buBlip>
                <a:blip r:embed="rId6"/>
              </a:buBlip>
            </a:pPr>
            <a:r>
              <a:rPr lang="en-US" u="none" dirty="0" smtClean="0">
                <a:solidFill>
                  <a:prstClr val="black"/>
                </a:solidFill>
                <a:latin typeface="Calibri" pitchFamily="34" charset="0"/>
              </a:rPr>
              <a:t>Electrical engineering (</a:t>
            </a:r>
            <a:r>
              <a:rPr lang="en-US" u="none" dirty="0">
                <a:solidFill>
                  <a:prstClr val="black"/>
                </a:solidFill>
                <a:latin typeface="Calibri" pitchFamily="34" charset="0"/>
              </a:rPr>
              <a:t>high </a:t>
            </a:r>
            <a:r>
              <a:rPr lang="en-US" u="none" dirty="0" smtClean="0">
                <a:solidFill>
                  <a:prstClr val="black"/>
                </a:solidFill>
                <a:latin typeface="Calibri" pitchFamily="34" charset="0"/>
              </a:rPr>
              <a:t>challenges!!!)</a:t>
            </a:r>
            <a:endParaRPr lang="en-US" u="none" dirty="0">
              <a:solidFill>
                <a:prstClr val="black"/>
              </a:solidFill>
              <a:latin typeface="Calibri" pitchFamily="34" charset="0"/>
            </a:endParaRPr>
          </a:p>
          <a:p>
            <a:pPr marL="552450" lvl="2" indent="-238125" eaLnBrk="0" hangingPunct="0">
              <a:lnSpc>
                <a:spcPct val="114000"/>
              </a:lnSpc>
              <a:buClr>
                <a:srgbClr val="666666"/>
              </a:buClr>
              <a:buSzPct val="36000"/>
              <a:buBlip>
                <a:blip r:embed="rId6"/>
              </a:buBlip>
            </a:pPr>
            <a:r>
              <a:rPr lang="en-US" u="none" dirty="0" smtClean="0">
                <a:solidFill>
                  <a:prstClr val="black"/>
                </a:solidFill>
                <a:latin typeface="Calibri" pitchFamily="34" charset="0"/>
              </a:rPr>
              <a:t>Josephson Junctions </a:t>
            </a:r>
          </a:p>
          <a:p>
            <a:pPr marL="1009650" lvl="3" indent="-238125" eaLnBrk="0" hangingPunct="0">
              <a:lnSpc>
                <a:spcPct val="114000"/>
              </a:lnSpc>
              <a:buClr>
                <a:srgbClr val="666666"/>
              </a:buClr>
              <a:buSzPct val="36000"/>
              <a:buBlip>
                <a:blip r:embed="rId6"/>
              </a:buBlip>
            </a:pPr>
            <a:r>
              <a:rPr lang="en-US" sz="1200" u="none" dirty="0" smtClean="0">
                <a:solidFill>
                  <a:prstClr val="black"/>
                </a:solidFill>
                <a:latin typeface="Calibri" pitchFamily="34" charset="0"/>
              </a:rPr>
              <a:t>SC electronics (RSFQ logic )</a:t>
            </a:r>
          </a:p>
          <a:p>
            <a:pPr marL="1009650" lvl="3" indent="-238125" eaLnBrk="0" hangingPunct="0">
              <a:lnSpc>
                <a:spcPct val="114000"/>
              </a:lnSpc>
              <a:buClr>
                <a:srgbClr val="666666"/>
              </a:buClr>
              <a:buSzPct val="36000"/>
              <a:buBlip>
                <a:blip r:embed="rId6"/>
              </a:buBlip>
            </a:pPr>
            <a:r>
              <a:rPr lang="en-US" sz="1200" u="none" dirty="0" smtClean="0">
                <a:solidFill>
                  <a:prstClr val="black"/>
                </a:solidFill>
                <a:latin typeface="Calibri" pitchFamily="34" charset="0"/>
              </a:rPr>
              <a:t>SQUIDS </a:t>
            </a:r>
          </a:p>
          <a:p>
            <a:pPr marL="1466850" lvl="4" indent="-238125" eaLnBrk="0" hangingPunct="0">
              <a:lnSpc>
                <a:spcPct val="114000"/>
              </a:lnSpc>
              <a:buClr>
                <a:srgbClr val="666666"/>
              </a:buClr>
              <a:buSzPct val="36000"/>
              <a:buBlip>
                <a:blip r:embed="rId6"/>
              </a:buBlip>
            </a:pPr>
            <a:r>
              <a:rPr lang="en-US" sz="1200" u="none" dirty="0" smtClean="0">
                <a:solidFill>
                  <a:prstClr val="black"/>
                </a:solidFill>
                <a:latin typeface="Calibri" pitchFamily="34" charset="0"/>
              </a:rPr>
              <a:t>Magnetic field detection</a:t>
            </a:r>
          </a:p>
          <a:p>
            <a:pPr marL="1466850" lvl="4" indent="-238125" eaLnBrk="0" hangingPunct="0">
              <a:lnSpc>
                <a:spcPct val="114000"/>
              </a:lnSpc>
              <a:buClr>
                <a:srgbClr val="666666"/>
              </a:buClr>
              <a:buSzPct val="36000"/>
              <a:buBlip>
                <a:blip r:embed="rId6"/>
              </a:buBlip>
            </a:pPr>
            <a:r>
              <a:rPr lang="en-US" sz="1200" u="none" dirty="0" smtClean="0">
                <a:solidFill>
                  <a:prstClr val="black"/>
                </a:solidFill>
                <a:latin typeface="Calibri" pitchFamily="34" charset="0"/>
              </a:rPr>
              <a:t>Bolometers</a:t>
            </a:r>
          </a:p>
          <a:p>
            <a:pPr marL="552450" lvl="2" indent="-238125" eaLnBrk="0" hangingPunct="0">
              <a:lnSpc>
                <a:spcPct val="114000"/>
              </a:lnSpc>
              <a:buClr>
                <a:srgbClr val="666666"/>
              </a:buClr>
              <a:buSzPct val="36000"/>
              <a:buBlip>
                <a:blip r:embed="rId6"/>
              </a:buBlip>
            </a:pPr>
            <a:r>
              <a:rPr lang="en-US" u="none" dirty="0" err="1" smtClean="0">
                <a:solidFill>
                  <a:prstClr val="black"/>
                </a:solidFill>
                <a:latin typeface="Calibri" pitchFamily="34" charset="0"/>
              </a:rPr>
              <a:t>Nanodetectors</a:t>
            </a:r>
            <a:r>
              <a:rPr lang="en-US" u="none" dirty="0" smtClean="0">
                <a:solidFill>
                  <a:prstClr val="black"/>
                </a:solidFill>
                <a:latin typeface="Calibri" pitchFamily="34" charset="0"/>
              </a:rPr>
              <a:t> (constrictions, wires…)</a:t>
            </a:r>
            <a:endParaRPr kumimoji="1" lang="en-US" b="1" u="none" dirty="0" smtClean="0">
              <a:solidFill>
                <a:prstClr val="black"/>
              </a:solidFill>
            </a:endParaRPr>
          </a:p>
          <a:p>
            <a:pPr marL="314325" lvl="2" eaLnBrk="0" hangingPunct="0">
              <a:lnSpc>
                <a:spcPct val="114000"/>
              </a:lnSpc>
              <a:buClr>
                <a:srgbClr val="666666"/>
              </a:buClr>
              <a:buSzPct val="36000"/>
            </a:pPr>
            <a:endParaRPr lang="en-US" u="none" dirty="0" smtClean="0">
              <a:solidFill>
                <a:prstClr val="black"/>
              </a:solidFill>
              <a:latin typeface="Calibri" pitchFamily="34" charset="0"/>
            </a:endParaRPr>
          </a:p>
        </p:txBody>
      </p:sp>
      <p:pic>
        <p:nvPicPr>
          <p:cNvPr id="30" name="Picture 1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flipH="1">
            <a:off x="4378715" y="1250438"/>
            <a:ext cx="1868543" cy="117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Image 33"/>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23430" y="2902223"/>
            <a:ext cx="2478362" cy="1224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68144" y="4587779"/>
            <a:ext cx="1893195" cy="1400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3"/>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8602"/>
          <a:stretch/>
        </p:blipFill>
        <p:spPr bwMode="auto">
          <a:xfrm>
            <a:off x="4644008" y="5157192"/>
            <a:ext cx="1704043" cy="1294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pied de page 2"/>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4" name="Espace réservé du numéro de diapositive 3"/>
          <p:cNvSpPr>
            <a:spLocks noGrp="1"/>
          </p:cNvSpPr>
          <p:nvPr>
            <p:ph type="sldNum" sz="quarter" idx="12"/>
          </p:nvPr>
        </p:nvSpPr>
        <p:spPr/>
        <p:txBody>
          <a:bodyPr/>
          <a:lstStyle/>
          <a:p>
            <a:pPr>
              <a:defRPr/>
            </a:pPr>
            <a:r>
              <a:rPr lang="fr-FR" smtClean="0"/>
              <a:t>|  PAGE </a:t>
            </a:r>
            <a:fld id="{A40AF4AB-2A90-45D1-B14C-455B828CAC88}" type="slidenum">
              <a:rPr lang="fr-FR" smtClean="0"/>
              <a:pPr>
                <a:defRPr/>
              </a:pPr>
              <a:t>4</a:t>
            </a:fld>
            <a:endParaRPr lang="fr-FR"/>
          </a:p>
        </p:txBody>
      </p:sp>
      <p:pic>
        <p:nvPicPr>
          <p:cNvPr id="5" name="Image 4"/>
          <p:cNvPicPr>
            <a:picLocks noChangeAspect="1"/>
          </p:cNvPicPr>
          <p:nvPr/>
        </p:nvPicPr>
        <p:blipFill>
          <a:blip r:embed="rId11"/>
          <a:stretch>
            <a:fillRect/>
          </a:stretch>
        </p:blipFill>
        <p:spPr>
          <a:xfrm>
            <a:off x="899592" y="911134"/>
            <a:ext cx="3316972" cy="2032506"/>
          </a:xfrm>
          <a:prstGeom prst="rect">
            <a:avLst/>
          </a:prstGeom>
        </p:spPr>
      </p:pic>
    </p:spTree>
    <p:extLst>
      <p:ext uri="{BB962C8B-B14F-4D97-AF65-F5344CB8AC3E}">
        <p14:creationId xmlns:p14="http://schemas.microsoft.com/office/powerpoint/2010/main" val="2464478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 Why ?</a:t>
            </a:r>
            <a:endParaRPr lang="en-US" dirty="0"/>
          </a:p>
        </p:txBody>
      </p:sp>
      <p:sp>
        <p:nvSpPr>
          <p:cNvPr id="3" name="Rectangle 2"/>
          <p:cNvSpPr/>
          <p:nvPr/>
        </p:nvSpPr>
        <p:spPr>
          <a:xfrm>
            <a:off x="691728" y="3356992"/>
            <a:ext cx="7704856" cy="2585964"/>
          </a:xfrm>
          <a:prstGeom prst="rect">
            <a:avLst/>
          </a:prstGeom>
        </p:spPr>
        <p:txBody>
          <a:bodyPr wrap="square">
            <a:spAutoFit/>
          </a:bodyPr>
          <a:lstStyle/>
          <a:p>
            <a:pPr marL="923925" lvl="1">
              <a:spcBef>
                <a:spcPts val="0"/>
              </a:spcBef>
              <a:spcAft>
                <a:spcPts val="400"/>
              </a:spcAft>
              <a:buSzPct val="90000"/>
            </a:pPr>
            <a:r>
              <a:rPr lang="en-US" sz="2400" u="none" dirty="0" smtClean="0">
                <a:solidFill>
                  <a:schemeClr val="tx2"/>
                </a:solidFill>
                <a:latin typeface="+mn-lt"/>
                <a:cs typeface="+mn-cs"/>
              </a:rPr>
              <a:t>Electromagnets</a:t>
            </a:r>
          </a:p>
          <a:p>
            <a:pPr marL="360363" lvl="1" indent="-360363" eaLnBrk="0" hangingPunct="0">
              <a:lnSpc>
                <a:spcPct val="114000"/>
              </a:lnSpc>
              <a:buSzPct val="90000"/>
              <a:buBlip>
                <a:blip r:embed="rId3"/>
              </a:buBlip>
            </a:pPr>
            <a:r>
              <a:rPr kumimoji="1" lang="en-US" sz="1800" b="1" u="none" dirty="0" smtClean="0">
                <a:solidFill>
                  <a:prstClr val="black"/>
                </a:solidFill>
                <a:latin typeface="Calibri" pitchFamily="34" charset="0"/>
              </a:rPr>
              <a:t>Examples</a:t>
            </a:r>
          </a:p>
          <a:p>
            <a:pPr marL="552450" lvl="2" indent="-238125" eaLnBrk="0" hangingPunct="0">
              <a:lnSpc>
                <a:spcPct val="114000"/>
              </a:lnSpc>
              <a:buClr>
                <a:srgbClr val="666666"/>
              </a:buClr>
              <a:buSzPct val="36000"/>
              <a:buBlip>
                <a:blip r:embed="rId4"/>
              </a:buBlip>
            </a:pPr>
            <a:r>
              <a:rPr lang="en-US" sz="1800" u="none" dirty="0" smtClean="0">
                <a:solidFill>
                  <a:prstClr val="black"/>
                </a:solidFill>
                <a:latin typeface="Calibri" pitchFamily="34" charset="0"/>
              </a:rPr>
              <a:t>LHC @ CERN, </a:t>
            </a:r>
            <a:r>
              <a:rPr lang="en-US" sz="1800" u="none" dirty="0" err="1" smtClean="0">
                <a:solidFill>
                  <a:prstClr val="black"/>
                </a:solidFill>
                <a:latin typeface="Calibri" pitchFamily="34" charset="0"/>
              </a:rPr>
              <a:t>NbTi</a:t>
            </a:r>
            <a:r>
              <a:rPr lang="en-US" sz="1800" u="none" dirty="0" smtClean="0">
                <a:solidFill>
                  <a:prstClr val="black"/>
                </a:solidFill>
                <a:latin typeface="Calibri" pitchFamily="34" charset="0"/>
              </a:rPr>
              <a:t> magnets: </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latin typeface="+mn-lt"/>
                <a:cs typeface="+mn-cs"/>
              </a:rPr>
              <a:t>27 km circumference, power ~1 energy plant (only cooling, cryogenic power). </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latin typeface="+mn-lt"/>
                <a:cs typeface="+mn-cs"/>
              </a:rPr>
              <a:t>If magnets = Cu (+Fe) : 100 km </a:t>
            </a:r>
            <a:r>
              <a:rPr lang="en-US" u="none" dirty="0" smtClean="0">
                <a:solidFill>
                  <a:srgbClr val="666666"/>
                </a:solidFill>
              </a:rPr>
              <a:t>circumference</a:t>
            </a:r>
            <a:r>
              <a:rPr lang="en-US" u="none" dirty="0" smtClean="0">
                <a:solidFill>
                  <a:srgbClr val="666666"/>
                </a:solidFill>
                <a:latin typeface="+mn-lt"/>
                <a:cs typeface="+mn-cs"/>
              </a:rPr>
              <a:t>, power supply ~4 power plants,</a:t>
            </a:r>
          </a:p>
          <a:p>
            <a:pPr marL="552450" lvl="2" indent="-238125" eaLnBrk="0" hangingPunct="0">
              <a:lnSpc>
                <a:spcPct val="150000"/>
              </a:lnSpc>
              <a:buClr>
                <a:srgbClr val="666666"/>
              </a:buClr>
              <a:buSzPct val="36000"/>
              <a:buBlip>
                <a:blip r:embed="rId4"/>
              </a:buBlip>
            </a:pPr>
            <a:r>
              <a:rPr lang="en-US" sz="1800" u="none" dirty="0" smtClean="0">
                <a:solidFill>
                  <a:prstClr val="black"/>
                </a:solidFill>
                <a:latin typeface="Calibri" pitchFamily="34" charset="0"/>
              </a:rPr>
              <a:t>In detectors: allows increasing « transparency »</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latin typeface="+mn-lt"/>
                <a:cs typeface="+mn-cs"/>
              </a:rPr>
              <a:t>Magnets needed for trajectory curvature. Occupied volume =&gt; no detection elements</a:t>
            </a:r>
            <a:endParaRPr lang="en-US" u="none" dirty="0">
              <a:solidFill>
                <a:srgbClr val="666666"/>
              </a:solidFill>
              <a:latin typeface="+mn-lt"/>
              <a:cs typeface="+mn-cs"/>
            </a:endParaRPr>
          </a:p>
        </p:txBody>
      </p:sp>
      <p:pic>
        <p:nvPicPr>
          <p:cNvPr id="7174" name="Picture 6" descr="C:\Users\clairant\AppData\Local\Microsoft\Windows\Temporary Internet Files\Content.Outlook\8S9C1369\Supra Cuivre Fond Blanc.jpg"/>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Effect>
                      <a14:colorTemperature colorTemp="72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5114209" y="1076431"/>
            <a:ext cx="4049034" cy="3036776"/>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p:cNvSpPr txBox="1"/>
          <p:nvPr/>
        </p:nvSpPr>
        <p:spPr>
          <a:xfrm>
            <a:off x="1331640" y="1556791"/>
            <a:ext cx="2313454" cy="1169551"/>
          </a:xfrm>
          <a:prstGeom prst="rect">
            <a:avLst/>
          </a:prstGeom>
          <a:noFill/>
        </p:spPr>
        <p:txBody>
          <a:bodyPr wrap="none" rtlCol="0">
            <a:spAutoFit/>
          </a:bodyPr>
          <a:lstStyle/>
          <a:p>
            <a:r>
              <a:rPr lang="en-US" i="1" u="none" dirty="0" smtClean="0"/>
              <a:t>Driving some10 000 A :</a:t>
            </a:r>
          </a:p>
          <a:p>
            <a:endParaRPr lang="en-US" i="1" u="none" dirty="0" smtClean="0"/>
          </a:p>
          <a:p>
            <a:r>
              <a:rPr lang="en-US" i="1" u="none" dirty="0" smtClean="0"/>
              <a:t>Copper Wire</a:t>
            </a:r>
          </a:p>
          <a:p>
            <a:endParaRPr lang="en-US" i="1" u="none" dirty="0" smtClean="0"/>
          </a:p>
          <a:p>
            <a:r>
              <a:rPr lang="en-US" i="1" u="none" dirty="0" err="1" smtClean="0"/>
              <a:t>NbTi</a:t>
            </a:r>
            <a:r>
              <a:rPr lang="en-US" i="1" u="none" dirty="0" smtClean="0"/>
              <a:t>  SC wire (He cooled) </a:t>
            </a:r>
            <a:endParaRPr lang="en-US" i="1" u="none" dirty="0"/>
          </a:p>
        </p:txBody>
      </p:sp>
      <p:cxnSp>
        <p:nvCxnSpPr>
          <p:cNvPr id="13" name="Connecteur droit avec flèche 12"/>
          <p:cNvCxnSpPr/>
          <p:nvPr/>
        </p:nvCxnSpPr>
        <p:spPr>
          <a:xfrm flipV="1">
            <a:off x="3131840" y="1772816"/>
            <a:ext cx="1963126" cy="3687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3851920" y="2726342"/>
            <a:ext cx="1152128" cy="27061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689403" y="1119126"/>
            <a:ext cx="1648208" cy="461665"/>
          </a:xfrm>
          <a:prstGeom prst="rect">
            <a:avLst/>
          </a:prstGeom>
        </p:spPr>
        <p:txBody>
          <a:bodyPr wrap="none">
            <a:spAutoFit/>
          </a:bodyPr>
          <a:lstStyle/>
          <a:p>
            <a:pPr marL="923925" lvl="1">
              <a:spcBef>
                <a:spcPts val="0"/>
              </a:spcBef>
              <a:spcAft>
                <a:spcPts val="400"/>
              </a:spcAft>
              <a:buSzPct val="90000"/>
            </a:pPr>
            <a:r>
              <a:rPr lang="en-US" sz="2400" u="none" dirty="0" smtClean="0">
                <a:solidFill>
                  <a:schemeClr val="tx2"/>
                </a:solidFill>
              </a:rPr>
              <a:t>DC </a:t>
            </a:r>
            <a:endParaRPr lang="en-US" sz="2400" u="none" dirty="0">
              <a:solidFill>
                <a:schemeClr val="tx2"/>
              </a:solidFill>
            </a:endParaRPr>
          </a:p>
        </p:txBody>
      </p:sp>
      <p:sp>
        <p:nvSpPr>
          <p:cNvPr id="5" name="Espace réservé du pied de page 4"/>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6" name="Espace réservé du numéro de diapositive 5"/>
          <p:cNvSpPr>
            <a:spLocks noGrp="1"/>
          </p:cNvSpPr>
          <p:nvPr>
            <p:ph type="sldNum" sz="quarter" idx="12"/>
          </p:nvPr>
        </p:nvSpPr>
        <p:spPr/>
        <p:txBody>
          <a:bodyPr/>
          <a:lstStyle/>
          <a:p>
            <a:pPr>
              <a:defRPr/>
            </a:pPr>
            <a:r>
              <a:rPr lang="fr-FR" smtClean="0"/>
              <a:t>|  PAGE </a:t>
            </a:r>
            <a:fld id="{A40AF4AB-2A90-45D1-B14C-455B828CAC88}" type="slidenum">
              <a:rPr lang="fr-FR" smtClean="0"/>
              <a:pPr>
                <a:defRPr/>
              </a:pPr>
              <a:t>5</a:t>
            </a:fld>
            <a:endParaRPr lang="fr-FR"/>
          </a:p>
        </p:txBody>
      </p:sp>
    </p:spTree>
    <p:extLst>
      <p:ext uri="{BB962C8B-B14F-4D97-AF65-F5344CB8AC3E}">
        <p14:creationId xmlns:p14="http://schemas.microsoft.com/office/powerpoint/2010/main" val="22739672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dirty="0" smtClean="0"/>
              <a:t> Why?</a:t>
            </a:r>
            <a:endParaRPr lang="en-US" noProof="0" dirty="0"/>
          </a:p>
        </p:txBody>
      </p:sp>
      <p:sp>
        <p:nvSpPr>
          <p:cNvPr id="3" name="Rectangle 2"/>
          <p:cNvSpPr/>
          <p:nvPr/>
        </p:nvSpPr>
        <p:spPr>
          <a:xfrm>
            <a:off x="251520" y="1196752"/>
            <a:ext cx="4176464" cy="4038413"/>
          </a:xfrm>
          <a:prstGeom prst="rect">
            <a:avLst/>
          </a:prstGeom>
        </p:spPr>
        <p:txBody>
          <a:bodyPr wrap="square">
            <a:spAutoFit/>
          </a:bodyPr>
          <a:lstStyle/>
          <a:p>
            <a:pPr marL="314325" lvl="2" eaLnBrk="0" hangingPunct="0">
              <a:lnSpc>
                <a:spcPct val="114000"/>
              </a:lnSpc>
              <a:buClr>
                <a:srgbClr val="666666"/>
              </a:buClr>
              <a:buSzPct val="36000"/>
            </a:pPr>
            <a:endParaRPr lang="en-US" u="none" dirty="0" smtClean="0">
              <a:solidFill>
                <a:prstClr val="black"/>
              </a:solidFill>
              <a:latin typeface="Calibri" pitchFamily="34" charset="0"/>
            </a:endParaRPr>
          </a:p>
          <a:p>
            <a:pPr marL="563562" lvl="1" eaLnBrk="0" hangingPunct="0">
              <a:lnSpc>
                <a:spcPct val="114000"/>
              </a:lnSpc>
              <a:spcBef>
                <a:spcPts val="0"/>
              </a:spcBef>
              <a:spcAft>
                <a:spcPts val="400"/>
              </a:spcAft>
              <a:buSzPct val="90000"/>
            </a:pPr>
            <a:r>
              <a:rPr lang="en-US" sz="2400" u="none" dirty="0" smtClean="0">
                <a:solidFill>
                  <a:schemeClr val="tx2"/>
                </a:solidFill>
                <a:latin typeface="+mn-lt"/>
                <a:cs typeface="+mn-cs"/>
              </a:rPr>
              <a:t>RF Cavities</a:t>
            </a:r>
          </a:p>
          <a:p>
            <a:pPr marL="360363" lvl="1" indent="-360363" eaLnBrk="0" hangingPunct="0">
              <a:lnSpc>
                <a:spcPct val="114000"/>
              </a:lnSpc>
              <a:buSzPct val="90000"/>
              <a:buBlip>
                <a:blip r:embed="rId3"/>
              </a:buBlip>
            </a:pPr>
            <a:r>
              <a:rPr kumimoji="1" lang="en-US" sz="1800" b="1" u="none" dirty="0" smtClean="0">
                <a:solidFill>
                  <a:prstClr val="black"/>
                </a:solidFill>
                <a:latin typeface="Calibri" pitchFamily="34" charset="0"/>
              </a:rPr>
              <a:t>More complex, depends a lot upon duty cycle</a:t>
            </a:r>
          </a:p>
          <a:p>
            <a:pPr marL="552450" lvl="2" indent="-238125" eaLnBrk="0" hangingPunct="0">
              <a:lnSpc>
                <a:spcPct val="114000"/>
              </a:lnSpc>
              <a:buClr>
                <a:srgbClr val="666666"/>
              </a:buClr>
              <a:buSzPct val="36000"/>
              <a:buBlip>
                <a:blip r:embed="rId4"/>
              </a:buBlip>
            </a:pPr>
            <a:r>
              <a:rPr lang="en-US" sz="1600" u="none" dirty="0" smtClean="0">
                <a:solidFill>
                  <a:srgbClr val="666666"/>
                </a:solidFill>
                <a:latin typeface="+mn-lt"/>
                <a:cs typeface="+mn-cs"/>
              </a:rPr>
              <a:t>Duty cycle = 1 (power 100% of the time) &lt;= only superconductivity</a:t>
            </a:r>
          </a:p>
          <a:p>
            <a:pPr marL="360363" lvl="1" indent="-360363" eaLnBrk="0" hangingPunct="0">
              <a:lnSpc>
                <a:spcPct val="114000"/>
              </a:lnSpc>
              <a:buSzPct val="90000"/>
              <a:buBlip>
                <a:blip r:embed="rId3"/>
              </a:buBlip>
            </a:pPr>
            <a:r>
              <a:rPr kumimoji="1" lang="en-US" sz="1800" b="1" u="none" dirty="0" smtClean="0">
                <a:solidFill>
                  <a:prstClr val="black"/>
                </a:solidFill>
                <a:latin typeface="Calibri" pitchFamily="34" charset="0"/>
              </a:rPr>
              <a:t>Example</a:t>
            </a:r>
          </a:p>
          <a:p>
            <a:pPr marL="552450" lvl="2" indent="-238125" eaLnBrk="0" hangingPunct="0">
              <a:lnSpc>
                <a:spcPct val="114000"/>
              </a:lnSpc>
              <a:buClr>
                <a:srgbClr val="666666"/>
              </a:buClr>
              <a:buSzPct val="36000"/>
              <a:buBlip>
                <a:blip r:embed="rId4"/>
              </a:buBlip>
            </a:pPr>
            <a:r>
              <a:rPr lang="en-US" sz="1600" u="none" dirty="0" smtClean="0">
                <a:solidFill>
                  <a:srgbClr val="666666"/>
                </a:solidFill>
                <a:latin typeface="+mn-lt"/>
                <a:cs typeface="+mn-cs"/>
              </a:rPr>
              <a:t>Proton linacs (neutrons sources):</a:t>
            </a:r>
          </a:p>
          <a:p>
            <a:pPr marL="771525" lvl="3" eaLnBrk="0" hangingPunct="0">
              <a:lnSpc>
                <a:spcPct val="114000"/>
              </a:lnSpc>
              <a:buClr>
                <a:srgbClr val="666666"/>
              </a:buClr>
              <a:buSzPct val="36000"/>
            </a:pPr>
            <a:r>
              <a:rPr lang="en-US" sz="1600" u="none" dirty="0" smtClean="0">
                <a:solidFill>
                  <a:srgbClr val="666666"/>
                </a:solidFill>
                <a:latin typeface="+mn-lt"/>
                <a:cs typeface="+mn-cs"/>
              </a:rPr>
              <a:t>(700MHz, CW) </a:t>
            </a:r>
          </a:p>
          <a:p>
            <a:pPr marL="360363" lvl="1" indent="-360363" eaLnBrk="0" hangingPunct="0">
              <a:lnSpc>
                <a:spcPct val="114000"/>
              </a:lnSpc>
              <a:buClr>
                <a:srgbClr val="666666"/>
              </a:buClr>
              <a:buSzPct val="90000"/>
              <a:buBlip>
                <a:blip r:embed="rId3"/>
              </a:buBlip>
            </a:pPr>
            <a:r>
              <a:rPr kumimoji="1" lang="en-US" sz="1800" b="1" u="none" dirty="0" smtClean="0">
                <a:solidFill>
                  <a:prstClr val="black"/>
                </a:solidFill>
                <a:latin typeface="Calibri" pitchFamily="34" charset="0"/>
              </a:rPr>
              <a:t> Other advantages</a:t>
            </a:r>
          </a:p>
          <a:p>
            <a:pPr marL="552450" lvl="2" indent="-238125" eaLnBrk="0" hangingPunct="0">
              <a:lnSpc>
                <a:spcPct val="114000"/>
              </a:lnSpc>
              <a:buClr>
                <a:srgbClr val="666666"/>
              </a:buClr>
              <a:buSzPct val="36000"/>
              <a:buBlip>
                <a:blip r:embed="rId4"/>
              </a:buBlip>
            </a:pPr>
            <a:r>
              <a:rPr lang="en-US" sz="1600" u="none" dirty="0" smtClean="0">
                <a:solidFill>
                  <a:srgbClr val="666666"/>
                </a:solidFill>
                <a:latin typeface="+mn-lt"/>
                <a:cs typeface="+mn-cs"/>
              </a:rPr>
              <a:t>Larger aperture =&gt; lower impedance =&gt; easier alignment and lower wake field / better emittancy</a:t>
            </a:r>
            <a:endParaRPr lang="en-US" sz="1600" u="none" dirty="0">
              <a:solidFill>
                <a:srgbClr val="666666"/>
              </a:solidFill>
              <a:latin typeface="+mn-lt"/>
              <a:cs typeface="+mn-cs"/>
            </a:endParaRPr>
          </a:p>
        </p:txBody>
      </p:sp>
      <p:graphicFrame>
        <p:nvGraphicFramePr>
          <p:cNvPr id="9" name="Tableau 8"/>
          <p:cNvGraphicFramePr>
            <a:graphicFrameLocks noGrp="1"/>
          </p:cNvGraphicFramePr>
          <p:nvPr>
            <p:extLst>
              <p:ext uri="{D42A27DB-BD31-4B8C-83A1-F6EECF244321}">
                <p14:modId xmlns:p14="http://schemas.microsoft.com/office/powerpoint/2010/main" val="3072988068"/>
              </p:ext>
            </p:extLst>
          </p:nvPr>
        </p:nvGraphicFramePr>
        <p:xfrm>
          <a:off x="4716016" y="1124742"/>
          <a:ext cx="4176464" cy="2720906"/>
        </p:xfrm>
        <a:graphic>
          <a:graphicData uri="http://schemas.openxmlformats.org/drawingml/2006/table">
            <a:tbl>
              <a:tblPr firstRow="1" firstCol="1" bandRow="1">
                <a:tableStyleId>{B301B821-A1FF-4177-AEE7-76D212191A09}</a:tableStyleId>
              </a:tblPr>
              <a:tblGrid>
                <a:gridCol w="2068750">
                  <a:extLst>
                    <a:ext uri="{9D8B030D-6E8A-4147-A177-3AD203B41FA5}">
                      <a16:colId xmlns:a16="http://schemas.microsoft.com/office/drawing/2014/main" val="20000"/>
                    </a:ext>
                  </a:extLst>
                </a:gridCol>
                <a:gridCol w="1053857">
                  <a:extLst>
                    <a:ext uri="{9D8B030D-6E8A-4147-A177-3AD203B41FA5}">
                      <a16:colId xmlns:a16="http://schemas.microsoft.com/office/drawing/2014/main" val="20001"/>
                    </a:ext>
                  </a:extLst>
                </a:gridCol>
                <a:gridCol w="1053857">
                  <a:extLst>
                    <a:ext uri="{9D8B030D-6E8A-4147-A177-3AD203B41FA5}">
                      <a16:colId xmlns:a16="http://schemas.microsoft.com/office/drawing/2014/main" val="20002"/>
                    </a:ext>
                  </a:extLst>
                </a:gridCol>
              </a:tblGrid>
              <a:tr h="187874">
                <a:tc>
                  <a:txBody>
                    <a:bodyPr/>
                    <a:lstStyle/>
                    <a:p>
                      <a:pPr marL="180340" indent="-180340" algn="l">
                        <a:lnSpc>
                          <a:spcPct val="115000"/>
                        </a:lnSpc>
                        <a:spcAft>
                          <a:spcPts val="0"/>
                        </a:spcAft>
                      </a:pPr>
                      <a:r>
                        <a:rPr lang="en-US" sz="1000" noProof="0" dirty="0" smtClean="0">
                          <a:effectLst/>
                        </a:rPr>
                        <a:t> </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Copper</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Niobium (SC)</a:t>
                      </a:r>
                      <a:endParaRPr lang="en-US" sz="1100" noProof="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0"/>
                  </a:ext>
                </a:extLst>
              </a:tr>
              <a:tr h="388701">
                <a:tc>
                  <a:txBody>
                    <a:bodyPr/>
                    <a:lstStyle/>
                    <a:p>
                      <a:pPr marL="180340" indent="-180340" algn="l">
                        <a:lnSpc>
                          <a:spcPct val="115000"/>
                        </a:lnSpc>
                        <a:spcAft>
                          <a:spcPts val="0"/>
                        </a:spcAft>
                      </a:pPr>
                      <a:r>
                        <a:rPr lang="en-US" sz="1000" noProof="0" dirty="0" smtClean="0">
                          <a:effectLst/>
                        </a:rPr>
                        <a:t>Surface resistance: R</a:t>
                      </a:r>
                      <a:r>
                        <a:rPr lang="en-US" sz="1000" baseline="-25000" noProof="0" dirty="0" smtClean="0">
                          <a:effectLst/>
                        </a:rPr>
                        <a:t>S</a:t>
                      </a:r>
                      <a:endParaRPr lang="en-US" sz="1100" baseline="-250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7mΩ</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10nΩ</a:t>
                      </a:r>
                      <a:endParaRPr lang="en-US" sz="1100" b="1" noProof="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1"/>
                  </a:ext>
                </a:extLst>
              </a:tr>
              <a:tr h="388701">
                <a:tc>
                  <a:txBody>
                    <a:bodyPr/>
                    <a:lstStyle/>
                    <a:p>
                      <a:pPr marL="180340" indent="-180340" algn="l">
                        <a:lnSpc>
                          <a:spcPct val="115000"/>
                        </a:lnSpc>
                        <a:spcAft>
                          <a:spcPts val="0"/>
                        </a:spcAft>
                      </a:pPr>
                      <a:r>
                        <a:rPr lang="en-US" sz="1000" noProof="0" dirty="0" smtClean="0">
                          <a:effectLst/>
                        </a:rPr>
                        <a:t>Foreseeable accelerating field: </a:t>
                      </a:r>
                      <a:r>
                        <a:rPr lang="en-US" sz="1000" noProof="0" dirty="0" err="1" smtClean="0">
                          <a:effectLst/>
                        </a:rPr>
                        <a:t>E</a:t>
                      </a:r>
                      <a:r>
                        <a:rPr lang="en-US" sz="1000" baseline="-25000" noProof="0" dirty="0" err="1" smtClean="0">
                          <a:effectLst/>
                        </a:rPr>
                        <a:t>acc</a:t>
                      </a:r>
                      <a:endParaRPr lang="en-US" sz="1100" baseline="-250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1,6 MV/m</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10 MV/m</a:t>
                      </a:r>
                      <a:endParaRPr lang="en-US" sz="1100" b="1" noProof="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2"/>
                  </a:ext>
                </a:extLst>
              </a:tr>
              <a:tr h="388701">
                <a:tc>
                  <a:txBody>
                    <a:bodyPr/>
                    <a:lstStyle/>
                    <a:p>
                      <a:pPr marL="180340" indent="-180340" algn="l">
                        <a:lnSpc>
                          <a:spcPct val="115000"/>
                        </a:lnSpc>
                        <a:spcAft>
                          <a:spcPts val="0"/>
                        </a:spcAft>
                      </a:pPr>
                      <a:r>
                        <a:rPr lang="en-US" sz="1000" noProof="0" dirty="0" smtClean="0">
                          <a:effectLst/>
                        </a:rPr>
                        <a:t>RF efficiency</a:t>
                      </a:r>
                      <a:endParaRPr lang="en-US" sz="1100" noProof="0" dirty="0" smtClean="0">
                        <a:effectLst/>
                      </a:endParaRPr>
                    </a:p>
                    <a:p>
                      <a:pPr marL="180340" indent="-180340" algn="l">
                        <a:lnSpc>
                          <a:spcPct val="115000"/>
                        </a:lnSpc>
                        <a:spcAft>
                          <a:spcPts val="0"/>
                        </a:spcAft>
                      </a:pPr>
                      <a:r>
                        <a:rPr lang="en-US" sz="1000" noProof="0" dirty="0" err="1" smtClean="0">
                          <a:effectLst/>
                        </a:rPr>
                        <a:t>h</a:t>
                      </a:r>
                      <a:r>
                        <a:rPr lang="en-US" sz="1000" baseline="-25000" noProof="0" dirty="0" err="1" smtClean="0">
                          <a:effectLst/>
                        </a:rPr>
                        <a:t>RF</a:t>
                      </a:r>
                      <a:r>
                        <a:rPr lang="en-US" sz="1000" noProof="0" dirty="0" smtClean="0">
                          <a:effectLst/>
                        </a:rPr>
                        <a:t>=</a:t>
                      </a:r>
                      <a:r>
                        <a:rPr lang="en-US" sz="1000" noProof="0" dirty="0" err="1" smtClean="0">
                          <a:effectLst/>
                        </a:rPr>
                        <a:t>P</a:t>
                      </a:r>
                      <a:r>
                        <a:rPr lang="en-US" sz="1000" baseline="-25000" noProof="0" dirty="0" err="1" smtClean="0">
                          <a:effectLst/>
                        </a:rPr>
                        <a:t>beam</a:t>
                      </a:r>
                      <a:r>
                        <a:rPr lang="en-US" sz="1000" noProof="0" dirty="0" smtClean="0">
                          <a:effectLst/>
                        </a:rPr>
                        <a:t>/(</a:t>
                      </a:r>
                      <a:r>
                        <a:rPr lang="en-US" sz="1000" noProof="0" dirty="0" err="1" smtClean="0">
                          <a:effectLst/>
                        </a:rPr>
                        <a:t>P</a:t>
                      </a:r>
                      <a:r>
                        <a:rPr lang="en-US" sz="1000" baseline="-25000" noProof="0" dirty="0" err="1" smtClean="0">
                          <a:effectLst/>
                        </a:rPr>
                        <a:t>beam</a:t>
                      </a:r>
                      <a:r>
                        <a:rPr lang="en-US" sz="1000" noProof="0" dirty="0" err="1" smtClean="0">
                          <a:effectLst/>
                        </a:rPr>
                        <a:t>+P</a:t>
                      </a:r>
                      <a:r>
                        <a:rPr lang="en-US" sz="1000" baseline="-25000" noProof="0" dirty="0" err="1" smtClean="0">
                          <a:effectLst/>
                        </a:rPr>
                        <a:t>cav</a:t>
                      </a:r>
                      <a:r>
                        <a:rPr lang="en-US" sz="1000" noProof="0" dirty="0" smtClean="0">
                          <a:effectLst/>
                        </a:rPr>
                        <a:t>)</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15%</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100%</a:t>
                      </a:r>
                      <a:endParaRPr lang="en-US" sz="1100" b="1" noProof="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3"/>
                  </a:ext>
                </a:extLst>
              </a:tr>
              <a:tr h="589527">
                <a:tc>
                  <a:txBody>
                    <a:bodyPr/>
                    <a:lstStyle/>
                    <a:p>
                      <a:pPr marL="180340" indent="-180340" algn="l">
                        <a:lnSpc>
                          <a:spcPct val="115000"/>
                        </a:lnSpc>
                        <a:spcAft>
                          <a:spcPts val="0"/>
                        </a:spcAft>
                      </a:pPr>
                      <a:r>
                        <a:rPr lang="en-US" sz="1000" noProof="0" dirty="0" smtClean="0">
                          <a:effectLst/>
                        </a:rPr>
                        <a:t>Cryogenic efficiency</a:t>
                      </a:r>
                      <a:endParaRPr lang="en-US" sz="1100" noProof="0" dirty="0" smtClean="0">
                        <a:effectLst/>
                      </a:endParaRPr>
                    </a:p>
                    <a:p>
                      <a:pPr marL="180340" indent="-180340" algn="l">
                        <a:lnSpc>
                          <a:spcPct val="115000"/>
                        </a:lnSpc>
                        <a:spcAft>
                          <a:spcPts val="0"/>
                        </a:spcAft>
                      </a:pPr>
                      <a:r>
                        <a:rPr lang="en-US" sz="1000" noProof="0" dirty="0" smtClean="0">
                          <a:effectLst/>
                        </a:rPr>
                        <a:t>(</a:t>
                      </a:r>
                      <a:r>
                        <a:rPr lang="en-US" sz="1000" noProof="0" dirty="0" err="1" smtClean="0">
                          <a:effectLst/>
                        </a:rPr>
                        <a:t>h</a:t>
                      </a:r>
                      <a:r>
                        <a:rPr lang="en-US" sz="1000" baseline="-25000" noProof="0" dirty="0" err="1" smtClean="0">
                          <a:effectLst/>
                        </a:rPr>
                        <a:t>cryo</a:t>
                      </a:r>
                      <a:r>
                        <a:rPr lang="en-US" sz="1000" noProof="0" dirty="0" smtClean="0">
                          <a:effectLst/>
                        </a:rPr>
                        <a:t>=</a:t>
                      </a:r>
                      <a:r>
                        <a:rPr lang="en-US" sz="1000" noProof="0" dirty="0" err="1" smtClean="0">
                          <a:effectLst/>
                        </a:rPr>
                        <a:t>h</a:t>
                      </a:r>
                      <a:r>
                        <a:rPr lang="en-US" sz="1000" baseline="-25000" noProof="0" dirty="0" err="1" smtClean="0">
                          <a:effectLst/>
                        </a:rPr>
                        <a:t>Carnot</a:t>
                      </a:r>
                      <a:r>
                        <a:rPr lang="en-US" sz="1000" noProof="0" dirty="0" smtClean="0">
                          <a:effectLst/>
                        </a:rPr>
                        <a:t> x </a:t>
                      </a:r>
                      <a:r>
                        <a:rPr lang="en-US" sz="1000" noProof="0" dirty="0" err="1" smtClean="0">
                          <a:effectLst/>
                        </a:rPr>
                        <a:t>h</a:t>
                      </a:r>
                      <a:r>
                        <a:rPr lang="en-US" sz="1000" baseline="-25000" noProof="0" dirty="0" err="1" smtClean="0">
                          <a:effectLst/>
                        </a:rPr>
                        <a:t>thermo</a:t>
                      </a:r>
                      <a:r>
                        <a:rPr lang="en-US" sz="1000" noProof="0" dirty="0" smtClean="0">
                          <a:effectLst/>
                        </a:rPr>
                        <a:t> avec</a:t>
                      </a:r>
                      <a:endParaRPr lang="en-US" sz="1100" noProof="0" dirty="0" smtClean="0">
                        <a:effectLst/>
                      </a:endParaRPr>
                    </a:p>
                    <a:p>
                      <a:pPr marL="180340" indent="-180340" algn="l">
                        <a:lnSpc>
                          <a:spcPct val="115000"/>
                        </a:lnSpc>
                        <a:spcAft>
                          <a:spcPts val="0"/>
                        </a:spcAft>
                      </a:pPr>
                      <a:r>
                        <a:rPr lang="en-US" sz="1000" noProof="0" dirty="0" err="1" smtClean="0">
                          <a:effectLst/>
                        </a:rPr>
                        <a:t>h</a:t>
                      </a:r>
                      <a:r>
                        <a:rPr lang="en-US" sz="1000" baseline="-25000" noProof="0" dirty="0" err="1" smtClean="0">
                          <a:effectLst/>
                        </a:rPr>
                        <a:t>Carnot</a:t>
                      </a:r>
                      <a:r>
                        <a:rPr lang="en-US" sz="1000" noProof="0" dirty="0" smtClean="0">
                          <a:effectLst/>
                        </a:rPr>
                        <a:t>=</a:t>
                      </a:r>
                      <a:r>
                        <a:rPr lang="en-US" sz="1000" noProof="0" dirty="0" err="1" smtClean="0">
                          <a:effectLst/>
                        </a:rPr>
                        <a:t>T</a:t>
                      </a:r>
                      <a:r>
                        <a:rPr lang="en-US" sz="1000" baseline="-25000" noProof="0" dirty="0" err="1" smtClean="0">
                          <a:effectLst/>
                        </a:rPr>
                        <a:t>froid</a:t>
                      </a:r>
                      <a:r>
                        <a:rPr lang="en-US" sz="1000" noProof="0" dirty="0" smtClean="0">
                          <a:effectLst/>
                        </a:rPr>
                        <a:t>/(</a:t>
                      </a:r>
                      <a:r>
                        <a:rPr lang="en-US" sz="1000" noProof="0" dirty="0" err="1" smtClean="0">
                          <a:effectLst/>
                        </a:rPr>
                        <a:t>T</a:t>
                      </a:r>
                      <a:r>
                        <a:rPr lang="en-US" sz="1000" baseline="-25000" noProof="0" dirty="0" err="1" smtClean="0">
                          <a:effectLst/>
                        </a:rPr>
                        <a:t>chaud</a:t>
                      </a:r>
                      <a:r>
                        <a:rPr lang="en-US" sz="1000" noProof="0" dirty="0" err="1" smtClean="0">
                          <a:effectLst/>
                        </a:rPr>
                        <a:t>-T</a:t>
                      </a:r>
                      <a:r>
                        <a:rPr lang="en-US" sz="1000" baseline="-25000" noProof="0" dirty="0" err="1" smtClean="0">
                          <a:effectLst/>
                        </a:rPr>
                        <a:t>froid</a:t>
                      </a:r>
                      <a:r>
                        <a:rPr lang="en-US" sz="1000" noProof="0" dirty="0" smtClean="0">
                          <a:effectLst/>
                        </a:rPr>
                        <a:t>))</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100%</a:t>
                      </a:r>
                      <a:endParaRPr lang="en-US" sz="1100" b="1"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noProof="0" dirty="0" smtClean="0">
                          <a:effectLst/>
                        </a:rPr>
                        <a:t>0,2%</a:t>
                      </a:r>
                      <a:endParaRPr lang="en-US" sz="1100" noProof="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4"/>
                  </a:ext>
                </a:extLst>
              </a:tr>
              <a:tr h="388701">
                <a:tc>
                  <a:txBody>
                    <a:bodyPr/>
                    <a:lstStyle/>
                    <a:p>
                      <a:pPr marL="180340" indent="-180340" algn="l">
                        <a:lnSpc>
                          <a:spcPct val="115000"/>
                        </a:lnSpc>
                        <a:spcAft>
                          <a:spcPts val="0"/>
                        </a:spcAft>
                      </a:pPr>
                      <a:r>
                        <a:rPr lang="en-US" sz="1000" noProof="0" dirty="0" smtClean="0">
                          <a:effectLst/>
                        </a:rPr>
                        <a:t>&gt;Global efficiency</a:t>
                      </a:r>
                      <a:endParaRPr lang="en-US" sz="1100" noProof="0" dirty="0" smtClean="0">
                        <a:effectLst/>
                      </a:endParaRPr>
                    </a:p>
                    <a:p>
                      <a:pPr marL="180340" indent="-180340" algn="l">
                        <a:lnSpc>
                          <a:spcPct val="115000"/>
                        </a:lnSpc>
                        <a:spcAft>
                          <a:spcPts val="0"/>
                        </a:spcAft>
                      </a:pPr>
                      <a:r>
                        <a:rPr lang="en-US" sz="1000" noProof="0" dirty="0" err="1" smtClean="0">
                          <a:effectLst/>
                        </a:rPr>
                        <a:t>P</a:t>
                      </a:r>
                      <a:r>
                        <a:rPr lang="en-US" sz="1000" baseline="-25000" noProof="0" dirty="0" err="1" smtClean="0">
                          <a:effectLst/>
                        </a:rPr>
                        <a:t>fournie</a:t>
                      </a:r>
                      <a:r>
                        <a:rPr lang="en-US" sz="1000" baseline="-25000" noProof="0" dirty="0" smtClean="0">
                          <a:effectLst/>
                        </a:rPr>
                        <a:t> au </a:t>
                      </a:r>
                      <a:r>
                        <a:rPr lang="en-US" sz="1000" baseline="-25000" noProof="0" dirty="0" err="1" smtClean="0">
                          <a:effectLst/>
                        </a:rPr>
                        <a:t>faisceau</a:t>
                      </a:r>
                      <a:r>
                        <a:rPr lang="en-US" sz="1000" noProof="0" dirty="0" smtClean="0">
                          <a:effectLst/>
                        </a:rPr>
                        <a:t>/</a:t>
                      </a:r>
                      <a:r>
                        <a:rPr lang="en-US" sz="1000" noProof="0" dirty="0" err="1" smtClean="0">
                          <a:effectLst/>
                        </a:rPr>
                        <a:t>P</a:t>
                      </a:r>
                      <a:r>
                        <a:rPr lang="en-US" sz="1000" baseline="-25000" noProof="0" dirty="0" err="1" smtClean="0">
                          <a:effectLst/>
                        </a:rPr>
                        <a:t>à</a:t>
                      </a:r>
                      <a:r>
                        <a:rPr lang="en-US" sz="1000" baseline="-25000" noProof="0" dirty="0" smtClean="0">
                          <a:effectLst/>
                        </a:rPr>
                        <a:t> la </a:t>
                      </a:r>
                      <a:r>
                        <a:rPr lang="en-US" sz="1000" baseline="-25000" noProof="0" dirty="0" err="1" smtClean="0">
                          <a:effectLst/>
                        </a:rPr>
                        <a:t>prise</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b="1" noProof="0" dirty="0" smtClean="0">
                          <a:effectLst/>
                        </a:rPr>
                        <a:t>7.5%  </a:t>
                      </a:r>
                      <a:endParaRPr lang="en-US" sz="1100" b="1"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b="1" noProof="0" dirty="0" smtClean="0">
                          <a:effectLst/>
                        </a:rPr>
                        <a:t>49% </a:t>
                      </a:r>
                      <a:endParaRPr lang="en-US" sz="1100" b="1" noProof="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5"/>
                  </a:ext>
                </a:extLst>
              </a:tr>
              <a:tr h="388701">
                <a:tc>
                  <a:txBody>
                    <a:bodyPr/>
                    <a:lstStyle/>
                    <a:p>
                      <a:pPr marL="180340" indent="-180340" algn="l">
                        <a:lnSpc>
                          <a:spcPct val="115000"/>
                        </a:lnSpc>
                        <a:spcAft>
                          <a:spcPts val="0"/>
                        </a:spcAft>
                      </a:pPr>
                      <a:r>
                        <a:rPr lang="en-US" sz="1000" noProof="0" dirty="0" smtClean="0">
                          <a:effectLst/>
                        </a:rPr>
                        <a:t>Actual length to gain 1 GeV</a:t>
                      </a:r>
                      <a:endParaRPr lang="en-US" sz="1100"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b="1" noProof="0" dirty="0" smtClean="0">
                          <a:effectLst/>
                        </a:rPr>
                        <a:t>833 m</a:t>
                      </a:r>
                      <a:endParaRPr lang="en-US" sz="1100" b="1" noProof="0" dirty="0">
                        <a:effectLst/>
                        <a:latin typeface="Calibri"/>
                        <a:ea typeface="Calibri"/>
                        <a:cs typeface="Times New Roman"/>
                      </a:endParaRPr>
                    </a:p>
                  </a:txBody>
                  <a:tcPr marL="68580" marR="68580" marT="0" marB="0" anchor="ctr"/>
                </a:tc>
                <a:tc>
                  <a:txBody>
                    <a:bodyPr/>
                    <a:lstStyle/>
                    <a:p>
                      <a:pPr marL="21590" indent="-226695" algn="ctr">
                        <a:lnSpc>
                          <a:spcPct val="115000"/>
                        </a:lnSpc>
                        <a:spcAft>
                          <a:spcPts val="0"/>
                        </a:spcAft>
                      </a:pPr>
                      <a:r>
                        <a:rPr lang="en-US" sz="1000" b="1" noProof="0" dirty="0" smtClean="0">
                          <a:effectLst/>
                        </a:rPr>
                        <a:t>286 m</a:t>
                      </a:r>
                      <a:endParaRPr lang="en-US" sz="1100" b="1" noProof="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6"/>
                  </a:ext>
                </a:extLst>
              </a:tr>
            </a:tbl>
          </a:graphicData>
        </a:graphic>
      </p:graphicFrame>
      <p:pic>
        <p:nvPicPr>
          <p:cNvPr id="15361" name="Picture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6056" y="4005064"/>
            <a:ext cx="3671689" cy="2459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Connecteur droit avec flèche 4"/>
          <p:cNvCxnSpPr/>
          <p:nvPr/>
        </p:nvCxnSpPr>
        <p:spPr>
          <a:xfrm flipV="1">
            <a:off x="3923928" y="3212976"/>
            <a:ext cx="720080" cy="43204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 name="Espace réservé du pied de page 3"/>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6" name="Espace réservé du numéro de diapositive 5"/>
          <p:cNvSpPr>
            <a:spLocks noGrp="1"/>
          </p:cNvSpPr>
          <p:nvPr>
            <p:ph type="sldNum" sz="quarter" idx="12"/>
          </p:nvPr>
        </p:nvSpPr>
        <p:spPr/>
        <p:txBody>
          <a:bodyPr/>
          <a:lstStyle/>
          <a:p>
            <a:pPr>
              <a:defRPr/>
            </a:pPr>
            <a:r>
              <a:rPr lang="fr-FR" smtClean="0"/>
              <a:t>|  PAGE </a:t>
            </a:r>
            <a:fld id="{A40AF4AB-2A90-45D1-B14C-455B828CAC88}" type="slidenum">
              <a:rPr lang="fr-FR" smtClean="0"/>
              <a:pPr>
                <a:defRPr/>
              </a:pPr>
              <a:t>6</a:t>
            </a:fld>
            <a:endParaRPr lang="fr-FR"/>
          </a:p>
        </p:txBody>
      </p:sp>
    </p:spTree>
    <p:extLst>
      <p:ext uri="{BB962C8B-B14F-4D97-AF65-F5344CB8AC3E}">
        <p14:creationId xmlns:p14="http://schemas.microsoft.com/office/powerpoint/2010/main" val="3516978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Some costs elements</a:t>
            </a:r>
            <a:endParaRPr lang="en-US" dirty="0"/>
          </a:p>
        </p:txBody>
      </p:sp>
      <p:sp>
        <p:nvSpPr>
          <p:cNvPr id="52" name="Rectangle 51"/>
          <p:cNvSpPr/>
          <p:nvPr/>
        </p:nvSpPr>
        <p:spPr>
          <a:xfrm>
            <a:off x="412563" y="1587290"/>
            <a:ext cx="3888432" cy="4273670"/>
          </a:xfrm>
          <a:prstGeom prst="rect">
            <a:avLst/>
          </a:prstGeom>
        </p:spPr>
        <p:txBody>
          <a:bodyPr wrap="square">
            <a:spAutoFit/>
          </a:bodyPr>
          <a:lstStyle/>
          <a:p>
            <a:pPr marL="360363" lvl="1" indent="-360363" eaLnBrk="0" hangingPunct="0">
              <a:lnSpc>
                <a:spcPct val="114000"/>
              </a:lnSpc>
              <a:buClr>
                <a:srgbClr val="666666"/>
              </a:buClr>
              <a:buSzPct val="90000"/>
              <a:buBlip>
                <a:blip r:embed="rId3"/>
              </a:buBlip>
            </a:pPr>
            <a:r>
              <a:rPr kumimoji="1" lang="en-US" sz="1800" b="1" u="none" dirty="0" err="1">
                <a:solidFill>
                  <a:prstClr val="black"/>
                </a:solidFill>
                <a:latin typeface="Calibri" pitchFamily="34" charset="0"/>
                <a:sym typeface="Symbol"/>
              </a:rPr>
              <a:t>Linac</a:t>
            </a:r>
            <a:r>
              <a:rPr kumimoji="1" lang="en-US" sz="1800" b="1" u="none" dirty="0">
                <a:solidFill>
                  <a:prstClr val="black"/>
                </a:solidFill>
                <a:latin typeface="Calibri" pitchFamily="34" charset="0"/>
                <a:sym typeface="Symbol"/>
              </a:rPr>
              <a:t> costs</a:t>
            </a:r>
            <a:endParaRPr kumimoji="1" lang="en-US" sz="1800" b="1" u="none" dirty="0">
              <a:solidFill>
                <a:prstClr val="black"/>
              </a:solidFill>
              <a:latin typeface="Calibri" pitchFamily="34" charset="0"/>
            </a:endParaRPr>
          </a:p>
          <a:p>
            <a:pPr marL="552450" lvl="2" indent="-238125">
              <a:lnSpc>
                <a:spcPts val="2000"/>
              </a:lnSpc>
              <a:spcBef>
                <a:spcPts val="0"/>
              </a:spcBef>
              <a:buClr>
                <a:srgbClr val="666666"/>
              </a:buClr>
              <a:buSzPct val="36000"/>
              <a:buBlip>
                <a:blip r:embed="rId4"/>
              </a:buBlip>
            </a:pPr>
            <a:r>
              <a:rPr lang="en-US" sz="1600" u="none" dirty="0">
                <a:solidFill>
                  <a:srgbClr val="666666"/>
                </a:solidFill>
              </a:rPr>
              <a:t>~ 1/3 tunnel, construction</a:t>
            </a:r>
          </a:p>
          <a:p>
            <a:pPr marL="552450" lvl="2" indent="-238125">
              <a:lnSpc>
                <a:spcPts val="2000"/>
              </a:lnSpc>
              <a:spcBef>
                <a:spcPts val="0"/>
              </a:spcBef>
              <a:buClr>
                <a:srgbClr val="666666"/>
              </a:buClr>
              <a:buSzPct val="36000"/>
              <a:buBlip>
                <a:blip r:embed="rId4"/>
              </a:buBlip>
            </a:pPr>
            <a:r>
              <a:rPr lang="en-US" sz="1600" u="none" dirty="0">
                <a:solidFill>
                  <a:srgbClr val="666666"/>
                </a:solidFill>
              </a:rPr>
              <a:t>~ 1/3 niobium, </a:t>
            </a:r>
            <a:r>
              <a:rPr lang="en-US" sz="1600" u="none" dirty="0" err="1">
                <a:solidFill>
                  <a:srgbClr val="666666"/>
                </a:solidFill>
              </a:rPr>
              <a:t>cryo</a:t>
            </a:r>
            <a:endParaRPr lang="en-US" sz="1600" u="none" dirty="0">
              <a:solidFill>
                <a:srgbClr val="666666"/>
              </a:solidFill>
            </a:endParaRPr>
          </a:p>
          <a:p>
            <a:pPr marL="552450" lvl="2" indent="-238125">
              <a:lnSpc>
                <a:spcPts val="2000"/>
              </a:lnSpc>
              <a:spcBef>
                <a:spcPts val="0"/>
              </a:spcBef>
              <a:buClr>
                <a:srgbClr val="666666"/>
              </a:buClr>
              <a:buSzPct val="36000"/>
              <a:buBlip>
                <a:blip r:embed="rId4"/>
              </a:buBlip>
            </a:pPr>
            <a:r>
              <a:rPr lang="en-US" sz="1600" u="none" dirty="0">
                <a:solidFill>
                  <a:srgbClr val="666666"/>
                </a:solidFill>
              </a:rPr>
              <a:t>~ 1/3 RF, beam control</a:t>
            </a:r>
            <a:endParaRPr lang="en-US" sz="1600" u="none" dirty="0">
              <a:solidFill>
                <a:srgbClr val="666666"/>
              </a:solidFill>
              <a:latin typeface="+mn-lt"/>
              <a:cs typeface="+mn-cs"/>
            </a:endParaRPr>
          </a:p>
          <a:p>
            <a:pPr marL="360363" lvl="1" indent="-360363" eaLnBrk="0" hangingPunct="0">
              <a:lnSpc>
                <a:spcPct val="114000"/>
              </a:lnSpc>
              <a:buClr>
                <a:srgbClr val="666666"/>
              </a:buClr>
              <a:buSzPct val="90000"/>
              <a:buBlip>
                <a:blip r:embed="rId3"/>
              </a:buBlip>
            </a:pPr>
            <a:r>
              <a:rPr kumimoji="1" lang="en-US" sz="1800" b="1" u="none" dirty="0" smtClean="0">
                <a:solidFill>
                  <a:prstClr val="black"/>
                </a:solidFill>
                <a:latin typeface="Calibri" pitchFamily="34" charset="0"/>
                <a:sym typeface="Symbol"/>
              </a:rPr>
              <a:t>  </a:t>
            </a:r>
            <a:r>
              <a:rPr kumimoji="1" lang="en-US" sz="1800" b="1" u="none" dirty="0" smtClean="0">
                <a:solidFill>
                  <a:prstClr val="black"/>
                </a:solidFill>
                <a:latin typeface="Calibri" pitchFamily="34" charset="0"/>
              </a:rPr>
              <a:t>Optimum accelerating field</a:t>
            </a:r>
          </a:p>
          <a:p>
            <a:pPr marL="552450" lvl="2" indent="-238125">
              <a:lnSpc>
                <a:spcPts val="2000"/>
              </a:lnSpc>
              <a:spcBef>
                <a:spcPts val="0"/>
              </a:spcBef>
              <a:buClr>
                <a:srgbClr val="666666"/>
              </a:buClr>
              <a:buSzPct val="36000"/>
              <a:buBlip>
                <a:blip r:embed="rId4"/>
              </a:buBlip>
            </a:pPr>
            <a:r>
              <a:rPr lang="en-US" sz="1600" u="none" dirty="0" smtClean="0">
                <a:solidFill>
                  <a:srgbClr val="666666"/>
                </a:solidFill>
                <a:latin typeface="+mn-lt"/>
                <a:cs typeface="+mn-cs"/>
              </a:rPr>
              <a:t>Low field =&gt; longer machine =&gt; cost ↑</a:t>
            </a:r>
          </a:p>
          <a:p>
            <a:pPr marL="552450" lvl="2" indent="-238125">
              <a:lnSpc>
                <a:spcPts val="2000"/>
              </a:lnSpc>
              <a:spcBef>
                <a:spcPts val="0"/>
              </a:spcBef>
              <a:buClr>
                <a:srgbClr val="666666"/>
              </a:buClr>
              <a:buSzPct val="36000"/>
              <a:buBlip>
                <a:blip r:embed="rId4"/>
              </a:buBlip>
            </a:pPr>
            <a:r>
              <a:rPr lang="en-US" sz="1600" u="none" dirty="0" smtClean="0">
                <a:solidFill>
                  <a:srgbClr val="666666"/>
                </a:solidFill>
                <a:latin typeface="+mn-lt"/>
                <a:cs typeface="+mn-cs"/>
              </a:rPr>
              <a:t>High field =&gt; RF costs ↑ for Cu and cryogenic costs ↑ for SC</a:t>
            </a:r>
          </a:p>
          <a:p>
            <a:pPr marL="360363" lvl="1" indent="-360363" eaLnBrk="0" hangingPunct="0">
              <a:lnSpc>
                <a:spcPct val="114000"/>
              </a:lnSpc>
              <a:buClr>
                <a:srgbClr val="666666"/>
              </a:buClr>
              <a:buSzPct val="90000"/>
              <a:buBlip>
                <a:blip r:embed="rId3"/>
              </a:buBlip>
            </a:pPr>
            <a:r>
              <a:rPr kumimoji="1" lang="en-US" sz="1800" b="1" u="none" dirty="0" smtClean="0">
                <a:solidFill>
                  <a:prstClr val="black"/>
                </a:solidFill>
                <a:latin typeface="Calibri" pitchFamily="34" charset="0"/>
              </a:rPr>
              <a:t>Cost</a:t>
            </a:r>
            <a:r>
              <a:rPr kumimoji="1" lang="en-US" sz="1800" b="1" u="none" dirty="0">
                <a:solidFill>
                  <a:prstClr val="black"/>
                </a:solidFill>
                <a:latin typeface="Calibri" pitchFamily="34" charset="0"/>
              </a:rPr>
              <a:t>↑ with Duty Cycle.</a:t>
            </a:r>
            <a:endParaRPr kumimoji="1" lang="en-US" sz="1800" b="1" u="none" dirty="0">
              <a:solidFill>
                <a:prstClr val="black"/>
              </a:solidFill>
              <a:latin typeface="Calibri" pitchFamily="34" charset="0"/>
              <a:sym typeface="Symbol"/>
            </a:endParaRPr>
          </a:p>
          <a:p>
            <a:pPr marL="360363" lvl="1" indent="-360363" eaLnBrk="0" hangingPunct="0">
              <a:lnSpc>
                <a:spcPct val="114000"/>
              </a:lnSpc>
              <a:buClr>
                <a:srgbClr val="666666"/>
              </a:buClr>
              <a:buSzPct val="90000"/>
              <a:buBlip>
                <a:blip r:embed="rId3"/>
              </a:buBlip>
            </a:pPr>
            <a:r>
              <a:rPr kumimoji="1" lang="en-US" sz="1800" b="1" u="none" dirty="0" smtClean="0">
                <a:solidFill>
                  <a:prstClr val="black"/>
                </a:solidFill>
                <a:latin typeface="Calibri" pitchFamily="34" charset="0"/>
              </a:rPr>
              <a:t>Other example: CLIC vs ILC </a:t>
            </a:r>
            <a:r>
              <a:rPr lang="en-US" sz="1600" i="1" u="none" dirty="0" smtClean="0">
                <a:solidFill>
                  <a:srgbClr val="666666"/>
                </a:solidFill>
                <a:latin typeface="+mn-lt"/>
                <a:cs typeface="+mn-cs"/>
              </a:rPr>
              <a:t>(e+/e- collider, Higgs factory)</a:t>
            </a:r>
            <a:endParaRPr lang="en-US" sz="1600" i="1" u="none" dirty="0" smtClean="0">
              <a:solidFill>
                <a:srgbClr val="666666"/>
              </a:solidFill>
              <a:latin typeface="+mn-lt"/>
              <a:cs typeface="+mn-cs"/>
              <a:sym typeface="Symbol"/>
            </a:endParaRPr>
          </a:p>
          <a:p>
            <a:pPr marL="552450" lvl="2" indent="-238125" eaLnBrk="0" hangingPunct="0">
              <a:lnSpc>
                <a:spcPct val="114000"/>
              </a:lnSpc>
              <a:buClr>
                <a:srgbClr val="666666"/>
              </a:buClr>
              <a:buSzPct val="36000"/>
              <a:buBlip>
                <a:blip r:embed="rId4"/>
              </a:buBlip>
            </a:pPr>
            <a:r>
              <a:rPr kumimoji="1" lang="en-US" sz="1800" b="1" u="none" dirty="0" smtClean="0">
                <a:solidFill>
                  <a:prstClr val="black"/>
                </a:solidFill>
                <a:latin typeface="Calibri" pitchFamily="34" charset="0"/>
              </a:rPr>
              <a:t> </a:t>
            </a:r>
            <a:r>
              <a:rPr lang="en-US" sz="1600" u="none" dirty="0" smtClean="0">
                <a:solidFill>
                  <a:srgbClr val="666666"/>
                </a:solidFill>
                <a:latin typeface="+mn-lt"/>
                <a:cs typeface="+mn-cs"/>
              </a:rPr>
              <a:t>ILC :  D.C. = 0,5 % @ 1,3 GHz</a:t>
            </a:r>
          </a:p>
          <a:p>
            <a:pPr marL="552450" lvl="2" indent="-238125" eaLnBrk="0" hangingPunct="0">
              <a:lnSpc>
                <a:spcPct val="114000"/>
              </a:lnSpc>
              <a:buClr>
                <a:srgbClr val="666666"/>
              </a:buClr>
              <a:buSzPct val="36000"/>
              <a:buBlip>
                <a:blip r:embed="rId4"/>
              </a:buBlip>
            </a:pPr>
            <a:r>
              <a:rPr lang="en-US" sz="1600" u="none" dirty="0" smtClean="0">
                <a:solidFill>
                  <a:srgbClr val="666666"/>
                </a:solidFill>
                <a:latin typeface="+mn-lt"/>
                <a:cs typeface="+mn-cs"/>
              </a:rPr>
              <a:t>CLIC : D.C. = 0,001 % @ 12 GHz</a:t>
            </a:r>
          </a:p>
          <a:p>
            <a:pPr marL="360363" lvl="1" indent="-360363" eaLnBrk="0" hangingPunct="0">
              <a:lnSpc>
                <a:spcPct val="114000"/>
              </a:lnSpc>
              <a:buClr>
                <a:srgbClr val="666666"/>
              </a:buClr>
              <a:buSzPct val="90000"/>
              <a:buBlip>
                <a:blip r:embed="rId3"/>
              </a:buBlip>
            </a:pPr>
            <a:endParaRPr lang="en-US" dirty="0"/>
          </a:p>
        </p:txBody>
      </p:sp>
      <p:grpSp>
        <p:nvGrpSpPr>
          <p:cNvPr id="77" name="Groupe 76"/>
          <p:cNvGrpSpPr/>
          <p:nvPr/>
        </p:nvGrpSpPr>
        <p:grpSpPr>
          <a:xfrm>
            <a:off x="3722061" y="2417990"/>
            <a:ext cx="4954395" cy="3614649"/>
            <a:chOff x="-324544" y="1828800"/>
            <a:chExt cx="4954395" cy="3614649"/>
          </a:xfrm>
        </p:grpSpPr>
        <p:sp>
          <p:nvSpPr>
            <p:cNvPr id="21" name="Forme libre 20"/>
            <p:cNvSpPr/>
            <p:nvPr/>
          </p:nvSpPr>
          <p:spPr>
            <a:xfrm>
              <a:off x="1369394" y="2324372"/>
              <a:ext cx="940303" cy="1875248"/>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98457"/>
                <a:gd name="connsiteY0" fmla="*/ 1370662 h 1956602"/>
                <a:gd name="connsiteX1" fmla="*/ 517793 w 1298457"/>
                <a:gd name="connsiteY1" fmla="*/ 1888455 h 1956602"/>
                <a:gd name="connsiteX2" fmla="*/ 1298457 w 1298457"/>
                <a:gd name="connsiteY2" fmla="*/ 0 h 1956602"/>
                <a:gd name="connsiteX0" fmla="*/ 0 w 1298457"/>
                <a:gd name="connsiteY0" fmla="*/ 1370662 h 2000251"/>
                <a:gd name="connsiteX1" fmla="*/ 638281 w 1298457"/>
                <a:gd name="connsiteY1" fmla="*/ 1937144 h 2000251"/>
                <a:gd name="connsiteX2" fmla="*/ 1298457 w 1298457"/>
                <a:gd name="connsiteY2" fmla="*/ 0 h 2000251"/>
                <a:gd name="connsiteX0" fmla="*/ 0 w 1298457"/>
                <a:gd name="connsiteY0" fmla="*/ 1370662 h 2059452"/>
                <a:gd name="connsiteX1" fmla="*/ 705219 w 1298457"/>
                <a:gd name="connsiteY1" fmla="*/ 2002063 h 2059452"/>
                <a:gd name="connsiteX2" fmla="*/ 1298457 w 1298457"/>
                <a:gd name="connsiteY2" fmla="*/ 0 h 2059452"/>
                <a:gd name="connsiteX0" fmla="*/ 0 w 1298457"/>
                <a:gd name="connsiteY0" fmla="*/ 1546770 h 2089971"/>
                <a:gd name="connsiteX1" fmla="*/ 705219 w 1298457"/>
                <a:gd name="connsiteY1" fmla="*/ 2002063 h 2089971"/>
                <a:gd name="connsiteX2" fmla="*/ 1298457 w 1298457"/>
                <a:gd name="connsiteY2" fmla="*/ 0 h 2089971"/>
                <a:gd name="connsiteX0" fmla="*/ 0 w 1298457"/>
                <a:gd name="connsiteY0" fmla="*/ 1546770 h 2081229"/>
                <a:gd name="connsiteX1" fmla="*/ 705219 w 1298457"/>
                <a:gd name="connsiteY1" fmla="*/ 2002063 h 2081229"/>
                <a:gd name="connsiteX2" fmla="*/ 1298457 w 1298457"/>
                <a:gd name="connsiteY2" fmla="*/ 0 h 2081229"/>
                <a:gd name="connsiteX0" fmla="*/ 0 w 1298457"/>
                <a:gd name="connsiteY0" fmla="*/ 1546770 h 2075414"/>
                <a:gd name="connsiteX1" fmla="*/ 705219 w 1298457"/>
                <a:gd name="connsiteY1" fmla="*/ 2002063 h 2075414"/>
                <a:gd name="connsiteX2" fmla="*/ 1298457 w 1298457"/>
                <a:gd name="connsiteY2" fmla="*/ 0 h 2075414"/>
                <a:gd name="connsiteX0" fmla="*/ 0 w 1298457"/>
                <a:gd name="connsiteY0" fmla="*/ 1546770 h 2068930"/>
                <a:gd name="connsiteX1" fmla="*/ 662782 w 1298457"/>
                <a:gd name="connsiteY1" fmla="*/ 1994725 h 2068930"/>
                <a:gd name="connsiteX2" fmla="*/ 1298457 w 1298457"/>
                <a:gd name="connsiteY2" fmla="*/ 0 h 2068930"/>
                <a:gd name="connsiteX0" fmla="*/ 0 w 1298457"/>
                <a:gd name="connsiteY0" fmla="*/ 1546770 h 2049596"/>
                <a:gd name="connsiteX1" fmla="*/ 684000 w 1298457"/>
                <a:gd name="connsiteY1" fmla="*/ 1972712 h 2049596"/>
                <a:gd name="connsiteX2" fmla="*/ 1298457 w 1298457"/>
                <a:gd name="connsiteY2" fmla="*/ 0 h 2049596"/>
                <a:gd name="connsiteX0" fmla="*/ 0 w 1298457"/>
                <a:gd name="connsiteY0" fmla="*/ 1546770 h 2068930"/>
                <a:gd name="connsiteX1" fmla="*/ 684000 w 1298457"/>
                <a:gd name="connsiteY1" fmla="*/ 1994725 h 2068930"/>
                <a:gd name="connsiteX2" fmla="*/ 1298457 w 1298457"/>
                <a:gd name="connsiteY2" fmla="*/ 0 h 2068930"/>
                <a:gd name="connsiteX0" fmla="*/ 0 w 1298457"/>
                <a:gd name="connsiteY0" fmla="*/ 1546770 h 2080668"/>
                <a:gd name="connsiteX1" fmla="*/ 684000 w 1298457"/>
                <a:gd name="connsiteY1" fmla="*/ 1994725 h 2080668"/>
                <a:gd name="connsiteX2" fmla="*/ 1298457 w 1298457"/>
                <a:gd name="connsiteY2" fmla="*/ 0 h 2080668"/>
                <a:gd name="connsiteX0" fmla="*/ 0 w 1326748"/>
                <a:gd name="connsiteY0" fmla="*/ 1466054 h 1988700"/>
                <a:gd name="connsiteX1" fmla="*/ 684000 w 1326748"/>
                <a:gd name="connsiteY1" fmla="*/ 1914009 h 1988700"/>
                <a:gd name="connsiteX2" fmla="*/ 1326748 w 1326748"/>
                <a:gd name="connsiteY2" fmla="*/ 0 h 1988700"/>
                <a:gd name="connsiteX0" fmla="*/ 0 w 1362659"/>
                <a:gd name="connsiteY0" fmla="*/ 1527458 h 2000915"/>
                <a:gd name="connsiteX1" fmla="*/ 719911 w 1362659"/>
                <a:gd name="connsiteY1" fmla="*/ 1914009 h 2000915"/>
                <a:gd name="connsiteX2" fmla="*/ 1362659 w 1362659"/>
                <a:gd name="connsiteY2" fmla="*/ 0 h 2000915"/>
                <a:gd name="connsiteX0" fmla="*/ 0 w 1362659"/>
                <a:gd name="connsiteY0" fmla="*/ 1527458 h 1993415"/>
                <a:gd name="connsiteX1" fmla="*/ 719911 w 1362659"/>
                <a:gd name="connsiteY1" fmla="*/ 1914009 h 1993415"/>
                <a:gd name="connsiteX2" fmla="*/ 1362659 w 1362659"/>
                <a:gd name="connsiteY2" fmla="*/ 0 h 1993415"/>
                <a:gd name="connsiteX0" fmla="*/ 0 w 1338718"/>
                <a:gd name="connsiteY0" fmla="*/ 1568394 h 2001640"/>
                <a:gd name="connsiteX1" fmla="*/ 695970 w 1338718"/>
                <a:gd name="connsiteY1" fmla="*/ 1914009 h 2001640"/>
                <a:gd name="connsiteX2" fmla="*/ 1338718 w 1338718"/>
                <a:gd name="connsiteY2" fmla="*/ 0 h 2001640"/>
                <a:gd name="connsiteX0" fmla="*/ 0 w 1338718"/>
                <a:gd name="connsiteY0" fmla="*/ 1568394 h 1877948"/>
                <a:gd name="connsiteX1" fmla="*/ 785746 w 1338718"/>
                <a:gd name="connsiteY1" fmla="*/ 1762546 h 1877948"/>
                <a:gd name="connsiteX2" fmla="*/ 1338718 w 1338718"/>
                <a:gd name="connsiteY2" fmla="*/ 0 h 1877948"/>
                <a:gd name="connsiteX0" fmla="*/ 0 w 1338718"/>
                <a:gd name="connsiteY0" fmla="*/ 1568394 h 1881578"/>
                <a:gd name="connsiteX1" fmla="*/ 785746 w 1338718"/>
                <a:gd name="connsiteY1" fmla="*/ 1762546 h 1881578"/>
                <a:gd name="connsiteX2" fmla="*/ 1338718 w 1338718"/>
                <a:gd name="connsiteY2" fmla="*/ 0 h 1881578"/>
                <a:gd name="connsiteX0" fmla="*/ 0 w 1554183"/>
                <a:gd name="connsiteY0" fmla="*/ 1416931 h 1839777"/>
                <a:gd name="connsiteX1" fmla="*/ 1001211 w 1554183"/>
                <a:gd name="connsiteY1" fmla="*/ 1762546 h 1839777"/>
                <a:gd name="connsiteX2" fmla="*/ 1554183 w 1554183"/>
                <a:gd name="connsiteY2" fmla="*/ 0 h 1839777"/>
                <a:gd name="connsiteX0" fmla="*/ 0 w 1554183"/>
                <a:gd name="connsiteY0" fmla="*/ 1416931 h 1832800"/>
                <a:gd name="connsiteX1" fmla="*/ 1001211 w 1554183"/>
                <a:gd name="connsiteY1" fmla="*/ 1762546 h 1832800"/>
                <a:gd name="connsiteX2" fmla="*/ 1554183 w 1554183"/>
                <a:gd name="connsiteY2" fmla="*/ 0 h 1832800"/>
                <a:gd name="connsiteX0" fmla="*/ 0 w 1554183"/>
                <a:gd name="connsiteY0" fmla="*/ 1416931 h 1707189"/>
                <a:gd name="connsiteX1" fmla="*/ 893478 w 1554183"/>
                <a:gd name="connsiteY1" fmla="*/ 1615177 h 1707189"/>
                <a:gd name="connsiteX2" fmla="*/ 1554183 w 1554183"/>
                <a:gd name="connsiteY2" fmla="*/ 0 h 1707189"/>
                <a:gd name="connsiteX0" fmla="*/ 0 w 1510494"/>
                <a:gd name="connsiteY0" fmla="*/ 1290030 h 1679445"/>
                <a:gd name="connsiteX1" fmla="*/ 849789 w 1510494"/>
                <a:gd name="connsiteY1" fmla="*/ 1615177 h 1679445"/>
                <a:gd name="connsiteX2" fmla="*/ 1510494 w 1510494"/>
                <a:gd name="connsiteY2" fmla="*/ 0 h 1679445"/>
                <a:gd name="connsiteX0" fmla="*/ 0 w 1510494"/>
                <a:gd name="connsiteY0" fmla="*/ 1290030 h 1674224"/>
                <a:gd name="connsiteX1" fmla="*/ 849789 w 1510494"/>
                <a:gd name="connsiteY1" fmla="*/ 1615177 h 1674224"/>
                <a:gd name="connsiteX2" fmla="*/ 1510494 w 1510494"/>
                <a:gd name="connsiteY2" fmla="*/ 0 h 1674224"/>
                <a:gd name="connsiteX0" fmla="*/ 0 w 1510494"/>
                <a:gd name="connsiteY0" fmla="*/ 1290030 h 1395823"/>
                <a:gd name="connsiteX1" fmla="*/ 893477 w 1510494"/>
                <a:gd name="connsiteY1" fmla="*/ 1259035 h 1395823"/>
                <a:gd name="connsiteX2" fmla="*/ 1510494 w 1510494"/>
                <a:gd name="connsiteY2" fmla="*/ 0 h 1395823"/>
                <a:gd name="connsiteX0" fmla="*/ 0 w 1477728"/>
                <a:gd name="connsiteY0" fmla="*/ 1253188 h 1356537"/>
                <a:gd name="connsiteX1" fmla="*/ 893477 w 1477728"/>
                <a:gd name="connsiteY1" fmla="*/ 1222193 h 1356537"/>
                <a:gd name="connsiteX2" fmla="*/ 1477728 w 1477728"/>
                <a:gd name="connsiteY2" fmla="*/ 0 h 1356537"/>
                <a:gd name="connsiteX0" fmla="*/ 0 w 1477728"/>
                <a:gd name="connsiteY0" fmla="*/ 1253188 h 1410889"/>
                <a:gd name="connsiteX1" fmla="*/ 844327 w 1477728"/>
                <a:gd name="connsiteY1" fmla="*/ 1308158 h 1410889"/>
                <a:gd name="connsiteX2" fmla="*/ 1477728 w 1477728"/>
                <a:gd name="connsiteY2" fmla="*/ 0 h 1410889"/>
                <a:gd name="connsiteX0" fmla="*/ 0 w 1481700"/>
                <a:gd name="connsiteY0" fmla="*/ 1299101 h 1429323"/>
                <a:gd name="connsiteX1" fmla="*/ 848299 w 1481700"/>
                <a:gd name="connsiteY1" fmla="*/ 1308158 h 1429323"/>
                <a:gd name="connsiteX2" fmla="*/ 1481700 w 1481700"/>
                <a:gd name="connsiteY2" fmla="*/ 0 h 1429323"/>
                <a:gd name="connsiteX0" fmla="*/ 0 w 1481700"/>
                <a:gd name="connsiteY0" fmla="*/ 1302162 h 1430670"/>
                <a:gd name="connsiteX1" fmla="*/ 848299 w 1481700"/>
                <a:gd name="connsiteY1" fmla="*/ 1308158 h 1430670"/>
                <a:gd name="connsiteX2" fmla="*/ 1481700 w 1481700"/>
                <a:gd name="connsiteY2" fmla="*/ 0 h 1430670"/>
                <a:gd name="connsiteX0" fmla="*/ 0 w 1481700"/>
                <a:gd name="connsiteY0" fmla="*/ 1302162 h 1387686"/>
                <a:gd name="connsiteX1" fmla="*/ 848299 w 1481700"/>
                <a:gd name="connsiteY1" fmla="*/ 1229622 h 1387686"/>
                <a:gd name="connsiteX2" fmla="*/ 1481700 w 1481700"/>
                <a:gd name="connsiteY2" fmla="*/ 0 h 1387686"/>
                <a:gd name="connsiteX0" fmla="*/ 0 w 1481700"/>
                <a:gd name="connsiteY0" fmla="*/ 1302162 h 1399573"/>
                <a:gd name="connsiteX1" fmla="*/ 836864 w 1481700"/>
                <a:gd name="connsiteY1" fmla="*/ 1253996 h 1399573"/>
                <a:gd name="connsiteX2" fmla="*/ 1481700 w 1481700"/>
                <a:gd name="connsiteY2" fmla="*/ 0 h 1399573"/>
              </a:gdLst>
              <a:ahLst/>
              <a:cxnLst>
                <a:cxn ang="0">
                  <a:pos x="connsiteX0" y="connsiteY0"/>
                </a:cxn>
                <a:cxn ang="0">
                  <a:pos x="connsiteX1" y="connsiteY1"/>
                </a:cxn>
                <a:cxn ang="0">
                  <a:pos x="connsiteX2" y="connsiteY2"/>
                </a:cxn>
              </a:cxnLst>
              <a:rect l="l" t="t" r="r" b="b"/>
              <a:pathLst>
                <a:path w="1481700" h="1399573">
                  <a:moveTo>
                    <a:pt x="0" y="1302162"/>
                  </a:moveTo>
                  <a:cubicBezTo>
                    <a:pt x="521245" y="1408972"/>
                    <a:pt x="589914" y="1471023"/>
                    <a:pt x="836864" y="1253996"/>
                  </a:cubicBezTo>
                  <a:cubicBezTo>
                    <a:pt x="1083814" y="1036969"/>
                    <a:pt x="1356842" y="280930"/>
                    <a:pt x="1481700" y="0"/>
                  </a:cubicBezTo>
                </a:path>
              </a:pathLst>
            </a:custGeom>
            <a:noFill/>
            <a:ln w="3175">
              <a:solidFill>
                <a:schemeClr val="accent6">
                  <a:lumMod val="60000"/>
                  <a:lumOff val="4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24544" y="2132856"/>
              <a:ext cx="4248472" cy="2592288"/>
            </a:xfrm>
            <a:prstGeom prst="rect">
              <a:avLst/>
            </a:prstGeom>
            <a:noFill/>
            <a:ln>
              <a:solidFill>
                <a:schemeClr val="tx1"/>
              </a:solidFill>
            </a:ln>
            <a:scene3d>
              <a:camera prst="isometricLeftDown">
                <a:rot lat="580669" lon="6117761" rev="0"/>
              </a:camera>
              <a:lightRig rig="threePt" dir="t">
                <a:rot lat="0" lon="0" rev="10800000"/>
              </a:lightRig>
            </a:scene3d>
            <a:sp3d extrusionH="19050" prstMaterial="legacyWireframe">
              <a:bevelT w="0" h="1460500"/>
              <a:bevelB w="0" h="889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 name="Connecteur droit 32"/>
            <p:cNvCxnSpPr/>
            <p:nvPr/>
          </p:nvCxnSpPr>
          <p:spPr>
            <a:xfrm>
              <a:off x="1836643" y="2141560"/>
              <a:ext cx="0" cy="255600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11" name="Forme libre 10"/>
            <p:cNvSpPr/>
            <p:nvPr/>
          </p:nvSpPr>
          <p:spPr>
            <a:xfrm>
              <a:off x="2239155" y="1828800"/>
              <a:ext cx="97511" cy="736105"/>
            </a:xfrm>
            <a:custGeom>
              <a:avLst/>
              <a:gdLst>
                <a:gd name="connsiteX0" fmla="*/ 0 w 674099"/>
                <a:gd name="connsiteY0" fmla="*/ 0 h 589006"/>
                <a:gd name="connsiteX1" fmla="*/ 462708 w 674099"/>
                <a:gd name="connsiteY1" fmla="*/ 154236 h 589006"/>
                <a:gd name="connsiteX2" fmla="*/ 661012 w 674099"/>
                <a:gd name="connsiteY2" fmla="*/ 550843 h 589006"/>
                <a:gd name="connsiteX3" fmla="*/ 638978 w 674099"/>
                <a:gd name="connsiteY3" fmla="*/ 550843 h 589006"/>
              </a:gdLst>
              <a:ahLst/>
              <a:cxnLst>
                <a:cxn ang="0">
                  <a:pos x="connsiteX0" y="connsiteY0"/>
                </a:cxn>
                <a:cxn ang="0">
                  <a:pos x="connsiteX1" y="connsiteY1"/>
                </a:cxn>
                <a:cxn ang="0">
                  <a:pos x="connsiteX2" y="connsiteY2"/>
                </a:cxn>
                <a:cxn ang="0">
                  <a:pos x="connsiteX3" y="connsiteY3"/>
                </a:cxn>
              </a:cxnLst>
              <a:rect l="l" t="t" r="r" b="b"/>
              <a:pathLst>
                <a:path w="674099" h="589006">
                  <a:moveTo>
                    <a:pt x="0" y="0"/>
                  </a:moveTo>
                  <a:cubicBezTo>
                    <a:pt x="176269" y="31214"/>
                    <a:pt x="352539" y="62429"/>
                    <a:pt x="462708" y="154236"/>
                  </a:cubicBezTo>
                  <a:cubicBezTo>
                    <a:pt x="572877" y="246043"/>
                    <a:pt x="631634" y="484742"/>
                    <a:pt x="661012" y="550843"/>
                  </a:cubicBezTo>
                  <a:cubicBezTo>
                    <a:pt x="690390" y="616944"/>
                    <a:pt x="664684" y="583893"/>
                    <a:pt x="638978" y="550843"/>
                  </a:cubicBezTo>
                </a:path>
              </a:pathLst>
            </a:custGeom>
            <a:noFill/>
            <a:ln>
              <a:solidFill>
                <a:schemeClr val="accent6">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Connecteur droit avec flèche 28"/>
            <p:cNvCxnSpPr/>
            <p:nvPr/>
          </p:nvCxnSpPr>
          <p:spPr>
            <a:xfrm rot="5400000" flipV="1">
              <a:off x="3629905" y="5099336"/>
              <a:ext cx="0" cy="478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2355557" y="4045676"/>
              <a:ext cx="952505" cy="400110"/>
            </a:xfrm>
            <a:prstGeom prst="rect">
              <a:avLst/>
            </a:prstGeom>
            <a:noFill/>
          </p:spPr>
          <p:txBody>
            <a:bodyPr wrap="none" rtlCol="0">
              <a:spAutoFit/>
            </a:bodyPr>
            <a:lstStyle/>
            <a:p>
              <a:r>
                <a:rPr lang="en-US" sz="1200" u="none" dirty="0" err="1" smtClean="0"/>
                <a:t>E</a:t>
              </a:r>
              <a:r>
                <a:rPr lang="en-US" sz="1200" u="none" baseline="-25000" dirty="0" err="1" smtClean="0"/>
                <a:t>acc</a:t>
              </a:r>
              <a:r>
                <a:rPr lang="en-US" sz="1200" u="none" dirty="0" smtClean="0"/>
                <a:t>(MV/m)</a:t>
              </a:r>
              <a:endParaRPr lang="en-US" sz="1200" u="none" baseline="-25000" dirty="0" smtClean="0"/>
            </a:p>
            <a:p>
              <a:endParaRPr lang="en-US" sz="1200" u="none" baseline="-25000" dirty="0"/>
            </a:p>
          </p:txBody>
        </p:sp>
        <p:sp>
          <p:nvSpPr>
            <p:cNvPr id="35" name="ZoneTexte 34"/>
            <p:cNvSpPr txBox="1"/>
            <p:nvPr/>
          </p:nvSpPr>
          <p:spPr>
            <a:xfrm>
              <a:off x="1475391" y="4536208"/>
              <a:ext cx="341760" cy="261610"/>
            </a:xfrm>
            <a:prstGeom prst="rect">
              <a:avLst/>
            </a:prstGeom>
            <a:noFill/>
          </p:spPr>
          <p:txBody>
            <a:bodyPr wrap="none" rtlCol="0">
              <a:spAutoFit/>
            </a:bodyPr>
            <a:lstStyle/>
            <a:p>
              <a:r>
                <a:rPr lang="en-US" sz="1100" u="none" dirty="0" smtClean="0"/>
                <a:t>50</a:t>
              </a:r>
              <a:endParaRPr lang="en-US" sz="1100" u="none" baseline="-25000" dirty="0"/>
            </a:p>
          </p:txBody>
        </p:sp>
        <p:sp>
          <p:nvSpPr>
            <p:cNvPr id="22" name="Forme libre 21"/>
            <p:cNvSpPr/>
            <p:nvPr/>
          </p:nvSpPr>
          <p:spPr>
            <a:xfrm>
              <a:off x="1363333" y="2386627"/>
              <a:ext cx="973333" cy="1697546"/>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98457"/>
                <a:gd name="connsiteY0" fmla="*/ 1370662 h 1956602"/>
                <a:gd name="connsiteX1" fmla="*/ 517793 w 1298457"/>
                <a:gd name="connsiteY1" fmla="*/ 1888455 h 1956602"/>
                <a:gd name="connsiteX2" fmla="*/ 1298457 w 1298457"/>
                <a:gd name="connsiteY2" fmla="*/ 0 h 1956602"/>
                <a:gd name="connsiteX0" fmla="*/ 0 w 1298457"/>
                <a:gd name="connsiteY0" fmla="*/ 1370662 h 2000251"/>
                <a:gd name="connsiteX1" fmla="*/ 638281 w 1298457"/>
                <a:gd name="connsiteY1" fmla="*/ 1937144 h 2000251"/>
                <a:gd name="connsiteX2" fmla="*/ 1298457 w 1298457"/>
                <a:gd name="connsiteY2" fmla="*/ 0 h 2000251"/>
                <a:gd name="connsiteX0" fmla="*/ 0 w 1298457"/>
                <a:gd name="connsiteY0" fmla="*/ 1370662 h 2059452"/>
                <a:gd name="connsiteX1" fmla="*/ 705219 w 1298457"/>
                <a:gd name="connsiteY1" fmla="*/ 2002063 h 2059452"/>
                <a:gd name="connsiteX2" fmla="*/ 1298457 w 1298457"/>
                <a:gd name="connsiteY2" fmla="*/ 0 h 2059452"/>
                <a:gd name="connsiteX0" fmla="*/ 0 w 1298457"/>
                <a:gd name="connsiteY0" fmla="*/ 1546770 h 2089971"/>
                <a:gd name="connsiteX1" fmla="*/ 705219 w 1298457"/>
                <a:gd name="connsiteY1" fmla="*/ 2002063 h 2089971"/>
                <a:gd name="connsiteX2" fmla="*/ 1298457 w 1298457"/>
                <a:gd name="connsiteY2" fmla="*/ 0 h 2089971"/>
                <a:gd name="connsiteX0" fmla="*/ 0 w 1298457"/>
                <a:gd name="connsiteY0" fmla="*/ 1546770 h 2081229"/>
                <a:gd name="connsiteX1" fmla="*/ 705219 w 1298457"/>
                <a:gd name="connsiteY1" fmla="*/ 2002063 h 2081229"/>
                <a:gd name="connsiteX2" fmla="*/ 1298457 w 1298457"/>
                <a:gd name="connsiteY2" fmla="*/ 0 h 2081229"/>
                <a:gd name="connsiteX0" fmla="*/ 0 w 1298457"/>
                <a:gd name="connsiteY0" fmla="*/ 1546770 h 2075414"/>
                <a:gd name="connsiteX1" fmla="*/ 705219 w 1298457"/>
                <a:gd name="connsiteY1" fmla="*/ 2002063 h 2075414"/>
                <a:gd name="connsiteX2" fmla="*/ 1298457 w 1298457"/>
                <a:gd name="connsiteY2" fmla="*/ 0 h 2075414"/>
                <a:gd name="connsiteX0" fmla="*/ 0 w 1298457"/>
                <a:gd name="connsiteY0" fmla="*/ 1546770 h 2068930"/>
                <a:gd name="connsiteX1" fmla="*/ 662782 w 1298457"/>
                <a:gd name="connsiteY1" fmla="*/ 1994725 h 2068930"/>
                <a:gd name="connsiteX2" fmla="*/ 1298457 w 1298457"/>
                <a:gd name="connsiteY2" fmla="*/ 0 h 2068930"/>
                <a:gd name="connsiteX0" fmla="*/ 0 w 1298457"/>
                <a:gd name="connsiteY0" fmla="*/ 1546770 h 2049596"/>
                <a:gd name="connsiteX1" fmla="*/ 684000 w 1298457"/>
                <a:gd name="connsiteY1" fmla="*/ 1972712 h 2049596"/>
                <a:gd name="connsiteX2" fmla="*/ 1298457 w 1298457"/>
                <a:gd name="connsiteY2" fmla="*/ 0 h 2049596"/>
                <a:gd name="connsiteX0" fmla="*/ 0 w 1298457"/>
                <a:gd name="connsiteY0" fmla="*/ 1546770 h 2068930"/>
                <a:gd name="connsiteX1" fmla="*/ 684000 w 1298457"/>
                <a:gd name="connsiteY1" fmla="*/ 1994725 h 2068930"/>
                <a:gd name="connsiteX2" fmla="*/ 1298457 w 1298457"/>
                <a:gd name="connsiteY2" fmla="*/ 0 h 2068930"/>
                <a:gd name="connsiteX0" fmla="*/ 0 w 1298457"/>
                <a:gd name="connsiteY0" fmla="*/ 1546770 h 2080668"/>
                <a:gd name="connsiteX1" fmla="*/ 684000 w 1298457"/>
                <a:gd name="connsiteY1" fmla="*/ 1994725 h 2080668"/>
                <a:gd name="connsiteX2" fmla="*/ 1298457 w 1298457"/>
                <a:gd name="connsiteY2" fmla="*/ 0 h 2080668"/>
                <a:gd name="connsiteX0" fmla="*/ 0 w 1326748"/>
                <a:gd name="connsiteY0" fmla="*/ 1466054 h 1988700"/>
                <a:gd name="connsiteX1" fmla="*/ 684000 w 1326748"/>
                <a:gd name="connsiteY1" fmla="*/ 1914009 h 1988700"/>
                <a:gd name="connsiteX2" fmla="*/ 1326748 w 1326748"/>
                <a:gd name="connsiteY2" fmla="*/ 0 h 1988700"/>
                <a:gd name="connsiteX0" fmla="*/ 0 w 1362659"/>
                <a:gd name="connsiteY0" fmla="*/ 1527458 h 2000915"/>
                <a:gd name="connsiteX1" fmla="*/ 719911 w 1362659"/>
                <a:gd name="connsiteY1" fmla="*/ 1914009 h 2000915"/>
                <a:gd name="connsiteX2" fmla="*/ 1362659 w 1362659"/>
                <a:gd name="connsiteY2" fmla="*/ 0 h 2000915"/>
                <a:gd name="connsiteX0" fmla="*/ 0 w 1362659"/>
                <a:gd name="connsiteY0" fmla="*/ 1527458 h 1993415"/>
                <a:gd name="connsiteX1" fmla="*/ 719911 w 1362659"/>
                <a:gd name="connsiteY1" fmla="*/ 1914009 h 1993415"/>
                <a:gd name="connsiteX2" fmla="*/ 1362659 w 1362659"/>
                <a:gd name="connsiteY2" fmla="*/ 0 h 1993415"/>
                <a:gd name="connsiteX0" fmla="*/ 0 w 1338718"/>
                <a:gd name="connsiteY0" fmla="*/ 1568394 h 2001640"/>
                <a:gd name="connsiteX1" fmla="*/ 695970 w 1338718"/>
                <a:gd name="connsiteY1" fmla="*/ 1914009 h 2001640"/>
                <a:gd name="connsiteX2" fmla="*/ 1338718 w 1338718"/>
                <a:gd name="connsiteY2" fmla="*/ 0 h 2001640"/>
                <a:gd name="connsiteX0" fmla="*/ 0 w 1338718"/>
                <a:gd name="connsiteY0" fmla="*/ 1568394 h 1877948"/>
                <a:gd name="connsiteX1" fmla="*/ 785746 w 1338718"/>
                <a:gd name="connsiteY1" fmla="*/ 1762546 h 1877948"/>
                <a:gd name="connsiteX2" fmla="*/ 1338718 w 1338718"/>
                <a:gd name="connsiteY2" fmla="*/ 0 h 1877948"/>
                <a:gd name="connsiteX0" fmla="*/ 0 w 1338718"/>
                <a:gd name="connsiteY0" fmla="*/ 1568394 h 1881578"/>
                <a:gd name="connsiteX1" fmla="*/ 785746 w 1338718"/>
                <a:gd name="connsiteY1" fmla="*/ 1762546 h 1881578"/>
                <a:gd name="connsiteX2" fmla="*/ 1338718 w 1338718"/>
                <a:gd name="connsiteY2" fmla="*/ 0 h 1881578"/>
                <a:gd name="connsiteX0" fmla="*/ 0 w 1554183"/>
                <a:gd name="connsiteY0" fmla="*/ 1416931 h 1839777"/>
                <a:gd name="connsiteX1" fmla="*/ 1001211 w 1554183"/>
                <a:gd name="connsiteY1" fmla="*/ 1762546 h 1839777"/>
                <a:gd name="connsiteX2" fmla="*/ 1554183 w 1554183"/>
                <a:gd name="connsiteY2" fmla="*/ 0 h 1839777"/>
                <a:gd name="connsiteX0" fmla="*/ 0 w 1554183"/>
                <a:gd name="connsiteY0" fmla="*/ 1416931 h 1832800"/>
                <a:gd name="connsiteX1" fmla="*/ 1001211 w 1554183"/>
                <a:gd name="connsiteY1" fmla="*/ 1762546 h 1832800"/>
                <a:gd name="connsiteX2" fmla="*/ 1554183 w 1554183"/>
                <a:gd name="connsiteY2" fmla="*/ 0 h 1832800"/>
                <a:gd name="connsiteX0" fmla="*/ 0 w 1554183"/>
                <a:gd name="connsiteY0" fmla="*/ 1416931 h 1707189"/>
                <a:gd name="connsiteX1" fmla="*/ 893478 w 1554183"/>
                <a:gd name="connsiteY1" fmla="*/ 1615177 h 1707189"/>
                <a:gd name="connsiteX2" fmla="*/ 1554183 w 1554183"/>
                <a:gd name="connsiteY2" fmla="*/ 0 h 1707189"/>
                <a:gd name="connsiteX0" fmla="*/ 0 w 1510494"/>
                <a:gd name="connsiteY0" fmla="*/ 1290030 h 1679445"/>
                <a:gd name="connsiteX1" fmla="*/ 849789 w 1510494"/>
                <a:gd name="connsiteY1" fmla="*/ 1615177 h 1679445"/>
                <a:gd name="connsiteX2" fmla="*/ 1510494 w 1510494"/>
                <a:gd name="connsiteY2" fmla="*/ 0 h 1679445"/>
                <a:gd name="connsiteX0" fmla="*/ 0 w 1510494"/>
                <a:gd name="connsiteY0" fmla="*/ 1290030 h 1674224"/>
                <a:gd name="connsiteX1" fmla="*/ 849789 w 1510494"/>
                <a:gd name="connsiteY1" fmla="*/ 1615177 h 1674224"/>
                <a:gd name="connsiteX2" fmla="*/ 1510494 w 1510494"/>
                <a:gd name="connsiteY2" fmla="*/ 0 h 1674224"/>
                <a:gd name="connsiteX0" fmla="*/ 0 w 1510494"/>
                <a:gd name="connsiteY0" fmla="*/ 1290030 h 1395823"/>
                <a:gd name="connsiteX1" fmla="*/ 893477 w 1510494"/>
                <a:gd name="connsiteY1" fmla="*/ 1259035 h 1395823"/>
                <a:gd name="connsiteX2" fmla="*/ 1510494 w 1510494"/>
                <a:gd name="connsiteY2" fmla="*/ 0 h 1395823"/>
                <a:gd name="connsiteX0" fmla="*/ 0 w 1477728"/>
                <a:gd name="connsiteY0" fmla="*/ 1253188 h 1356537"/>
                <a:gd name="connsiteX1" fmla="*/ 893477 w 1477728"/>
                <a:gd name="connsiteY1" fmla="*/ 1222193 h 1356537"/>
                <a:gd name="connsiteX2" fmla="*/ 1477728 w 1477728"/>
                <a:gd name="connsiteY2" fmla="*/ 0 h 1356537"/>
                <a:gd name="connsiteX0" fmla="*/ 0 w 1477728"/>
                <a:gd name="connsiteY0" fmla="*/ 1253188 h 1410889"/>
                <a:gd name="connsiteX1" fmla="*/ 844327 w 1477728"/>
                <a:gd name="connsiteY1" fmla="*/ 1308158 h 1410889"/>
                <a:gd name="connsiteX2" fmla="*/ 1477728 w 1477728"/>
                <a:gd name="connsiteY2" fmla="*/ 0 h 1410889"/>
                <a:gd name="connsiteX0" fmla="*/ 0 w 1683141"/>
                <a:gd name="connsiteY0" fmla="*/ 1116087 h 1371676"/>
                <a:gd name="connsiteX1" fmla="*/ 1049740 w 1683141"/>
                <a:gd name="connsiteY1" fmla="*/ 1308158 h 1371676"/>
                <a:gd name="connsiteX2" fmla="*/ 1683141 w 1683141"/>
                <a:gd name="connsiteY2" fmla="*/ 0 h 1371676"/>
                <a:gd name="connsiteX0" fmla="*/ 0 w 1683141"/>
                <a:gd name="connsiteY0" fmla="*/ 1116087 h 1155666"/>
                <a:gd name="connsiteX1" fmla="*/ 940992 w 1683141"/>
                <a:gd name="connsiteY1" fmla="*/ 913475 h 1155666"/>
                <a:gd name="connsiteX2" fmla="*/ 1683141 w 1683141"/>
                <a:gd name="connsiteY2" fmla="*/ 0 h 1155666"/>
                <a:gd name="connsiteX0" fmla="*/ 0 w 1683141"/>
                <a:gd name="connsiteY0" fmla="*/ 1116087 h 1123704"/>
                <a:gd name="connsiteX1" fmla="*/ 940992 w 1683141"/>
                <a:gd name="connsiteY1" fmla="*/ 913475 h 1123704"/>
                <a:gd name="connsiteX2" fmla="*/ 1683141 w 1683141"/>
                <a:gd name="connsiteY2" fmla="*/ 0 h 1123704"/>
                <a:gd name="connsiteX0" fmla="*/ 0 w 1683141"/>
                <a:gd name="connsiteY0" fmla="*/ 1116087 h 1136601"/>
                <a:gd name="connsiteX1" fmla="*/ 940992 w 1683141"/>
                <a:gd name="connsiteY1" fmla="*/ 913475 h 1136601"/>
                <a:gd name="connsiteX2" fmla="*/ 1683141 w 1683141"/>
                <a:gd name="connsiteY2" fmla="*/ 0 h 1136601"/>
                <a:gd name="connsiteX0" fmla="*/ 0 w 1683141"/>
                <a:gd name="connsiteY0" fmla="*/ 1116087 h 1141042"/>
                <a:gd name="connsiteX1" fmla="*/ 928909 w 1683141"/>
                <a:gd name="connsiteY1" fmla="*/ 942557 h 1141042"/>
                <a:gd name="connsiteX2" fmla="*/ 1683141 w 1683141"/>
                <a:gd name="connsiteY2" fmla="*/ 0 h 1141042"/>
                <a:gd name="connsiteX0" fmla="*/ 0 w 1683141"/>
                <a:gd name="connsiteY0" fmla="*/ 1116087 h 1138964"/>
                <a:gd name="connsiteX1" fmla="*/ 904743 w 1683141"/>
                <a:gd name="connsiteY1" fmla="*/ 930093 h 1138964"/>
                <a:gd name="connsiteX2" fmla="*/ 1683141 w 1683141"/>
                <a:gd name="connsiteY2" fmla="*/ 0 h 1138964"/>
                <a:gd name="connsiteX0" fmla="*/ 0 w 1683141"/>
                <a:gd name="connsiteY0" fmla="*/ 1116087 h 1132928"/>
                <a:gd name="connsiteX1" fmla="*/ 904743 w 1683141"/>
                <a:gd name="connsiteY1" fmla="*/ 930093 h 1132928"/>
                <a:gd name="connsiteX2" fmla="*/ 1683141 w 1683141"/>
                <a:gd name="connsiteY2" fmla="*/ 0 h 1132928"/>
              </a:gdLst>
              <a:ahLst/>
              <a:cxnLst>
                <a:cxn ang="0">
                  <a:pos x="connsiteX0" y="connsiteY0"/>
                </a:cxn>
                <a:cxn ang="0">
                  <a:pos x="connsiteX1" y="connsiteY1"/>
                </a:cxn>
                <a:cxn ang="0">
                  <a:pos x="connsiteX2" y="connsiteY2"/>
                </a:cxn>
              </a:cxnLst>
              <a:rect l="l" t="t" r="r" b="b"/>
              <a:pathLst>
                <a:path w="1683141" h="1132928">
                  <a:moveTo>
                    <a:pt x="0" y="1116087"/>
                  </a:moveTo>
                  <a:cubicBezTo>
                    <a:pt x="593744" y="1177197"/>
                    <a:pt x="696719" y="1062097"/>
                    <a:pt x="904743" y="930093"/>
                  </a:cubicBezTo>
                  <a:cubicBezTo>
                    <a:pt x="1112767" y="798089"/>
                    <a:pt x="1558283" y="280930"/>
                    <a:pt x="1683141" y="0"/>
                  </a:cubicBezTo>
                </a:path>
              </a:pathLst>
            </a:custGeom>
            <a:noFill/>
            <a:ln w="3175">
              <a:solidFill>
                <a:schemeClr val="accent6">
                  <a:lumMod val="60000"/>
                  <a:lumOff val="4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rme libre 7"/>
            <p:cNvSpPr/>
            <p:nvPr/>
          </p:nvSpPr>
          <p:spPr>
            <a:xfrm>
              <a:off x="1894878" y="2131401"/>
              <a:ext cx="1775612" cy="390525"/>
            </a:xfrm>
            <a:custGeom>
              <a:avLst/>
              <a:gdLst>
                <a:gd name="connsiteX0" fmla="*/ 0 w 674099"/>
                <a:gd name="connsiteY0" fmla="*/ 0 h 589006"/>
                <a:gd name="connsiteX1" fmla="*/ 462708 w 674099"/>
                <a:gd name="connsiteY1" fmla="*/ 154236 h 589006"/>
                <a:gd name="connsiteX2" fmla="*/ 661012 w 674099"/>
                <a:gd name="connsiteY2" fmla="*/ 550843 h 589006"/>
                <a:gd name="connsiteX3" fmla="*/ 638978 w 674099"/>
                <a:gd name="connsiteY3" fmla="*/ 550843 h 589006"/>
              </a:gdLst>
              <a:ahLst/>
              <a:cxnLst>
                <a:cxn ang="0">
                  <a:pos x="connsiteX0" y="connsiteY0"/>
                </a:cxn>
                <a:cxn ang="0">
                  <a:pos x="connsiteX1" y="connsiteY1"/>
                </a:cxn>
                <a:cxn ang="0">
                  <a:pos x="connsiteX2" y="connsiteY2"/>
                </a:cxn>
                <a:cxn ang="0">
                  <a:pos x="connsiteX3" y="connsiteY3"/>
                </a:cxn>
              </a:cxnLst>
              <a:rect l="l" t="t" r="r" b="b"/>
              <a:pathLst>
                <a:path w="674099" h="589006">
                  <a:moveTo>
                    <a:pt x="0" y="0"/>
                  </a:moveTo>
                  <a:cubicBezTo>
                    <a:pt x="176269" y="31214"/>
                    <a:pt x="352539" y="62429"/>
                    <a:pt x="462708" y="154236"/>
                  </a:cubicBezTo>
                  <a:cubicBezTo>
                    <a:pt x="572877" y="246043"/>
                    <a:pt x="631634" y="484742"/>
                    <a:pt x="661012" y="550843"/>
                  </a:cubicBezTo>
                  <a:cubicBezTo>
                    <a:pt x="690390" y="616944"/>
                    <a:pt x="664684" y="583893"/>
                    <a:pt x="638978" y="550843"/>
                  </a:cubicBezTo>
                </a:path>
              </a:pathLst>
            </a:cu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orme libre 22"/>
            <p:cNvSpPr/>
            <p:nvPr/>
          </p:nvSpPr>
          <p:spPr>
            <a:xfrm>
              <a:off x="1358558" y="2389938"/>
              <a:ext cx="2193226" cy="1489995"/>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87135"/>
                <a:gd name="connsiteY0" fmla="*/ 1253216 h 1831561"/>
                <a:gd name="connsiteX1" fmla="*/ 517793 w 1287135"/>
                <a:gd name="connsiteY1" fmla="*/ 1771009 h 1831561"/>
                <a:gd name="connsiteX2" fmla="*/ 1287135 w 1287135"/>
                <a:gd name="connsiteY2" fmla="*/ 0 h 1831561"/>
                <a:gd name="connsiteX0" fmla="*/ 0 w 1279457"/>
                <a:gd name="connsiteY0" fmla="*/ 1325564 h 1845075"/>
                <a:gd name="connsiteX1" fmla="*/ 510115 w 1279457"/>
                <a:gd name="connsiteY1" fmla="*/ 1771009 h 1845075"/>
                <a:gd name="connsiteX2" fmla="*/ 1279457 w 1279457"/>
                <a:gd name="connsiteY2" fmla="*/ 0 h 1845075"/>
                <a:gd name="connsiteX0" fmla="*/ 0 w 1271779"/>
                <a:gd name="connsiteY0" fmla="*/ 1503145 h 1892065"/>
                <a:gd name="connsiteX1" fmla="*/ 502437 w 1271779"/>
                <a:gd name="connsiteY1" fmla="*/ 1771009 h 1892065"/>
                <a:gd name="connsiteX2" fmla="*/ 1271779 w 1271779"/>
                <a:gd name="connsiteY2" fmla="*/ 0 h 1892065"/>
                <a:gd name="connsiteX0" fmla="*/ 0 w 1314008"/>
                <a:gd name="connsiteY0" fmla="*/ 1496568 h 1889895"/>
                <a:gd name="connsiteX1" fmla="*/ 544666 w 1314008"/>
                <a:gd name="connsiteY1" fmla="*/ 1771009 h 1889895"/>
                <a:gd name="connsiteX2" fmla="*/ 1314008 w 1314008"/>
                <a:gd name="connsiteY2" fmla="*/ 0 h 1889895"/>
                <a:gd name="connsiteX0" fmla="*/ 0 w 1314008"/>
                <a:gd name="connsiteY0" fmla="*/ 1496568 h 1868525"/>
                <a:gd name="connsiteX1" fmla="*/ 544666 w 1314008"/>
                <a:gd name="connsiteY1" fmla="*/ 1771009 h 1868525"/>
                <a:gd name="connsiteX2" fmla="*/ 1314008 w 1314008"/>
                <a:gd name="connsiteY2" fmla="*/ 0 h 1868525"/>
                <a:gd name="connsiteX0" fmla="*/ 0 w 1314008"/>
                <a:gd name="connsiteY0" fmla="*/ 1496568 h 1768409"/>
                <a:gd name="connsiteX1" fmla="*/ 548505 w 1314008"/>
                <a:gd name="connsiteY1" fmla="*/ 1639466 h 1768409"/>
                <a:gd name="connsiteX2" fmla="*/ 1314008 w 1314008"/>
                <a:gd name="connsiteY2" fmla="*/ 0 h 1768409"/>
                <a:gd name="connsiteX0" fmla="*/ 0 w 1198839"/>
                <a:gd name="connsiteY0" fmla="*/ 1562338 h 1839023"/>
                <a:gd name="connsiteX1" fmla="*/ 548505 w 1198839"/>
                <a:gd name="connsiteY1" fmla="*/ 1705236 h 1839023"/>
                <a:gd name="connsiteX2" fmla="*/ 1198839 w 1198839"/>
                <a:gd name="connsiteY2" fmla="*/ 0 h 1839023"/>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83180"/>
                <a:gd name="connsiteX1" fmla="*/ 487082 w 1214195"/>
                <a:gd name="connsiteY1" fmla="*/ 1750800 h 1883180"/>
                <a:gd name="connsiteX2" fmla="*/ 1214195 w 1214195"/>
                <a:gd name="connsiteY2" fmla="*/ 0 h 1883180"/>
                <a:gd name="connsiteX0" fmla="*/ 0 w 1214195"/>
                <a:gd name="connsiteY0" fmla="*/ 1594884 h 1755706"/>
                <a:gd name="connsiteX1" fmla="*/ 452531 w 1214195"/>
                <a:gd name="connsiteY1" fmla="*/ 1529492 h 1755706"/>
                <a:gd name="connsiteX2" fmla="*/ 1214195 w 1214195"/>
                <a:gd name="connsiteY2" fmla="*/ 0 h 1755706"/>
                <a:gd name="connsiteX0" fmla="*/ 0 w 467417"/>
                <a:gd name="connsiteY0" fmla="*/ 1809682 h 1982672"/>
                <a:gd name="connsiteX1" fmla="*/ 452531 w 467417"/>
                <a:gd name="connsiteY1" fmla="*/ 1744290 h 1982672"/>
                <a:gd name="connsiteX2" fmla="*/ 423367 w 467417"/>
                <a:gd name="connsiteY2" fmla="*/ 0 h 1982672"/>
                <a:gd name="connsiteX0" fmla="*/ 0 w 471270"/>
                <a:gd name="connsiteY0" fmla="*/ 1809682 h 1982672"/>
                <a:gd name="connsiteX1" fmla="*/ 452531 w 471270"/>
                <a:gd name="connsiteY1" fmla="*/ 1744290 h 1982672"/>
                <a:gd name="connsiteX2" fmla="*/ 423367 w 471270"/>
                <a:gd name="connsiteY2" fmla="*/ 0 h 1982672"/>
                <a:gd name="connsiteX0" fmla="*/ 0 w 471618"/>
                <a:gd name="connsiteY0" fmla="*/ 1809682 h 1982672"/>
                <a:gd name="connsiteX1" fmla="*/ 452531 w 471618"/>
                <a:gd name="connsiteY1" fmla="*/ 1744290 h 1982672"/>
                <a:gd name="connsiteX2" fmla="*/ 423367 w 471618"/>
                <a:gd name="connsiteY2" fmla="*/ 0 h 1982672"/>
                <a:gd name="connsiteX0" fmla="*/ 0 w 423367"/>
                <a:gd name="connsiteY0" fmla="*/ 1809682 h 1976937"/>
                <a:gd name="connsiteX1" fmla="*/ 275938 w 423367"/>
                <a:gd name="connsiteY1" fmla="*/ 1731272 h 1976937"/>
                <a:gd name="connsiteX2" fmla="*/ 423367 w 423367"/>
                <a:gd name="connsiteY2" fmla="*/ 0 h 1976937"/>
                <a:gd name="connsiteX0" fmla="*/ 0 w 423367"/>
                <a:gd name="connsiteY0" fmla="*/ 1809682 h 1929208"/>
                <a:gd name="connsiteX1" fmla="*/ 275938 w 423367"/>
                <a:gd name="connsiteY1" fmla="*/ 1731272 h 1929208"/>
                <a:gd name="connsiteX2" fmla="*/ 423367 w 423367"/>
                <a:gd name="connsiteY2" fmla="*/ 0 h 1929208"/>
                <a:gd name="connsiteX0" fmla="*/ 0 w 437621"/>
                <a:gd name="connsiteY0" fmla="*/ 1776398 h 1956769"/>
                <a:gd name="connsiteX1" fmla="*/ 290192 w 437621"/>
                <a:gd name="connsiteY1" fmla="*/ 1731272 h 1956769"/>
                <a:gd name="connsiteX2" fmla="*/ 437621 w 437621"/>
                <a:gd name="connsiteY2" fmla="*/ 0 h 1956769"/>
                <a:gd name="connsiteX0" fmla="*/ 0 w 437621"/>
                <a:gd name="connsiteY0" fmla="*/ 1776398 h 1902387"/>
                <a:gd name="connsiteX1" fmla="*/ 290192 w 437621"/>
                <a:gd name="connsiteY1" fmla="*/ 1731272 h 1902387"/>
                <a:gd name="connsiteX2" fmla="*/ 437621 w 437621"/>
                <a:gd name="connsiteY2" fmla="*/ 0 h 1902387"/>
                <a:gd name="connsiteX0" fmla="*/ 0 w 437621"/>
                <a:gd name="connsiteY0" fmla="*/ 1776398 h 1804411"/>
                <a:gd name="connsiteX1" fmla="*/ 180910 w 437621"/>
                <a:gd name="connsiteY1" fmla="*/ 1431714 h 1804411"/>
                <a:gd name="connsiteX2" fmla="*/ 437621 w 437621"/>
                <a:gd name="connsiteY2" fmla="*/ 0 h 1804411"/>
                <a:gd name="connsiteX0" fmla="*/ 0 w 437621"/>
                <a:gd name="connsiteY0" fmla="*/ 1776398 h 1804411"/>
                <a:gd name="connsiteX1" fmla="*/ 180910 w 437621"/>
                <a:gd name="connsiteY1" fmla="*/ 1431714 h 1804411"/>
                <a:gd name="connsiteX2" fmla="*/ 437621 w 437621"/>
                <a:gd name="connsiteY2" fmla="*/ 0 h 1804411"/>
              </a:gdLst>
              <a:ahLst/>
              <a:cxnLst>
                <a:cxn ang="0">
                  <a:pos x="connsiteX0" y="connsiteY0"/>
                </a:cxn>
                <a:cxn ang="0">
                  <a:pos x="connsiteX1" y="connsiteY1"/>
                </a:cxn>
                <a:cxn ang="0">
                  <a:pos x="connsiteX2" y="connsiteY2"/>
                </a:cxn>
              </a:cxnLst>
              <a:rect l="l" t="t" r="r" b="b"/>
              <a:pathLst>
                <a:path w="437621" h="1804411">
                  <a:moveTo>
                    <a:pt x="0" y="1776398"/>
                  </a:moveTo>
                  <a:cubicBezTo>
                    <a:pt x="102620" y="1868644"/>
                    <a:pt x="107973" y="1727780"/>
                    <a:pt x="180910" y="1431714"/>
                  </a:cubicBezTo>
                  <a:cubicBezTo>
                    <a:pt x="253847" y="1135648"/>
                    <a:pt x="401858" y="287528"/>
                    <a:pt x="437621" y="0"/>
                  </a:cubicBezTo>
                </a:path>
              </a:pathLst>
            </a:custGeom>
            <a:noFill/>
            <a:ln w="3175">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orme libre 23"/>
            <p:cNvSpPr/>
            <p:nvPr/>
          </p:nvSpPr>
          <p:spPr>
            <a:xfrm>
              <a:off x="1371128" y="2310697"/>
              <a:ext cx="1931076" cy="1607189"/>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87135"/>
                <a:gd name="connsiteY0" fmla="*/ 1253216 h 1831561"/>
                <a:gd name="connsiteX1" fmla="*/ 517793 w 1287135"/>
                <a:gd name="connsiteY1" fmla="*/ 1771009 h 1831561"/>
                <a:gd name="connsiteX2" fmla="*/ 1287135 w 1287135"/>
                <a:gd name="connsiteY2" fmla="*/ 0 h 1831561"/>
                <a:gd name="connsiteX0" fmla="*/ 0 w 1279457"/>
                <a:gd name="connsiteY0" fmla="*/ 1325564 h 1845075"/>
                <a:gd name="connsiteX1" fmla="*/ 510115 w 1279457"/>
                <a:gd name="connsiteY1" fmla="*/ 1771009 h 1845075"/>
                <a:gd name="connsiteX2" fmla="*/ 1279457 w 1279457"/>
                <a:gd name="connsiteY2" fmla="*/ 0 h 1845075"/>
                <a:gd name="connsiteX0" fmla="*/ 0 w 1271779"/>
                <a:gd name="connsiteY0" fmla="*/ 1503145 h 1892065"/>
                <a:gd name="connsiteX1" fmla="*/ 502437 w 1271779"/>
                <a:gd name="connsiteY1" fmla="*/ 1771009 h 1892065"/>
                <a:gd name="connsiteX2" fmla="*/ 1271779 w 1271779"/>
                <a:gd name="connsiteY2" fmla="*/ 0 h 1892065"/>
                <a:gd name="connsiteX0" fmla="*/ 0 w 1314008"/>
                <a:gd name="connsiteY0" fmla="*/ 1496568 h 1889895"/>
                <a:gd name="connsiteX1" fmla="*/ 544666 w 1314008"/>
                <a:gd name="connsiteY1" fmla="*/ 1771009 h 1889895"/>
                <a:gd name="connsiteX2" fmla="*/ 1314008 w 1314008"/>
                <a:gd name="connsiteY2" fmla="*/ 0 h 1889895"/>
                <a:gd name="connsiteX0" fmla="*/ 0 w 1314008"/>
                <a:gd name="connsiteY0" fmla="*/ 1496568 h 1868525"/>
                <a:gd name="connsiteX1" fmla="*/ 544666 w 1314008"/>
                <a:gd name="connsiteY1" fmla="*/ 1771009 h 1868525"/>
                <a:gd name="connsiteX2" fmla="*/ 1314008 w 1314008"/>
                <a:gd name="connsiteY2" fmla="*/ 0 h 1868525"/>
                <a:gd name="connsiteX0" fmla="*/ 0 w 1314008"/>
                <a:gd name="connsiteY0" fmla="*/ 1496568 h 1768409"/>
                <a:gd name="connsiteX1" fmla="*/ 548505 w 1314008"/>
                <a:gd name="connsiteY1" fmla="*/ 1639466 h 1768409"/>
                <a:gd name="connsiteX2" fmla="*/ 1314008 w 1314008"/>
                <a:gd name="connsiteY2" fmla="*/ 0 h 1768409"/>
                <a:gd name="connsiteX0" fmla="*/ 0 w 1198839"/>
                <a:gd name="connsiteY0" fmla="*/ 1562338 h 1839023"/>
                <a:gd name="connsiteX1" fmla="*/ 548505 w 1198839"/>
                <a:gd name="connsiteY1" fmla="*/ 1705236 h 1839023"/>
                <a:gd name="connsiteX2" fmla="*/ 1198839 w 1198839"/>
                <a:gd name="connsiteY2" fmla="*/ 0 h 1839023"/>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83180"/>
                <a:gd name="connsiteX1" fmla="*/ 487082 w 1214195"/>
                <a:gd name="connsiteY1" fmla="*/ 1750800 h 1883180"/>
                <a:gd name="connsiteX2" fmla="*/ 1214195 w 1214195"/>
                <a:gd name="connsiteY2" fmla="*/ 0 h 1883180"/>
                <a:gd name="connsiteX0" fmla="*/ 0 w 1214195"/>
                <a:gd name="connsiteY0" fmla="*/ 1594884 h 1755706"/>
                <a:gd name="connsiteX1" fmla="*/ 452531 w 1214195"/>
                <a:gd name="connsiteY1" fmla="*/ 1529492 h 1755706"/>
                <a:gd name="connsiteX2" fmla="*/ 1214195 w 1214195"/>
                <a:gd name="connsiteY2" fmla="*/ 0 h 1755706"/>
                <a:gd name="connsiteX0" fmla="*/ 0 w 467417"/>
                <a:gd name="connsiteY0" fmla="*/ 1809682 h 1982672"/>
                <a:gd name="connsiteX1" fmla="*/ 452531 w 467417"/>
                <a:gd name="connsiteY1" fmla="*/ 1744290 h 1982672"/>
                <a:gd name="connsiteX2" fmla="*/ 423367 w 467417"/>
                <a:gd name="connsiteY2" fmla="*/ 0 h 1982672"/>
                <a:gd name="connsiteX0" fmla="*/ 0 w 471270"/>
                <a:gd name="connsiteY0" fmla="*/ 1809682 h 1982672"/>
                <a:gd name="connsiteX1" fmla="*/ 452531 w 471270"/>
                <a:gd name="connsiteY1" fmla="*/ 1744290 h 1982672"/>
                <a:gd name="connsiteX2" fmla="*/ 423367 w 471270"/>
                <a:gd name="connsiteY2" fmla="*/ 0 h 1982672"/>
                <a:gd name="connsiteX0" fmla="*/ 0 w 471618"/>
                <a:gd name="connsiteY0" fmla="*/ 1809682 h 1982672"/>
                <a:gd name="connsiteX1" fmla="*/ 452531 w 471618"/>
                <a:gd name="connsiteY1" fmla="*/ 1744290 h 1982672"/>
                <a:gd name="connsiteX2" fmla="*/ 423367 w 471618"/>
                <a:gd name="connsiteY2" fmla="*/ 0 h 1982672"/>
                <a:gd name="connsiteX0" fmla="*/ 0 w 423367"/>
                <a:gd name="connsiteY0" fmla="*/ 1809682 h 1976937"/>
                <a:gd name="connsiteX1" fmla="*/ 275938 w 423367"/>
                <a:gd name="connsiteY1" fmla="*/ 1731272 h 1976937"/>
                <a:gd name="connsiteX2" fmla="*/ 423367 w 423367"/>
                <a:gd name="connsiteY2" fmla="*/ 0 h 1976937"/>
                <a:gd name="connsiteX0" fmla="*/ 0 w 423367"/>
                <a:gd name="connsiteY0" fmla="*/ 1809682 h 1929208"/>
                <a:gd name="connsiteX1" fmla="*/ 275938 w 423367"/>
                <a:gd name="connsiteY1" fmla="*/ 1731272 h 1929208"/>
                <a:gd name="connsiteX2" fmla="*/ 423367 w 423367"/>
                <a:gd name="connsiteY2" fmla="*/ 0 h 1929208"/>
                <a:gd name="connsiteX0" fmla="*/ 0 w 437621"/>
                <a:gd name="connsiteY0" fmla="*/ 1776398 h 1956769"/>
                <a:gd name="connsiteX1" fmla="*/ 290192 w 437621"/>
                <a:gd name="connsiteY1" fmla="*/ 1731272 h 1956769"/>
                <a:gd name="connsiteX2" fmla="*/ 437621 w 437621"/>
                <a:gd name="connsiteY2" fmla="*/ 0 h 1956769"/>
                <a:gd name="connsiteX0" fmla="*/ 0 w 437621"/>
                <a:gd name="connsiteY0" fmla="*/ 1776398 h 1902387"/>
                <a:gd name="connsiteX1" fmla="*/ 290192 w 437621"/>
                <a:gd name="connsiteY1" fmla="*/ 1731272 h 1902387"/>
                <a:gd name="connsiteX2" fmla="*/ 437621 w 437621"/>
                <a:gd name="connsiteY2" fmla="*/ 0 h 1902387"/>
                <a:gd name="connsiteX0" fmla="*/ 0 w 437621"/>
                <a:gd name="connsiteY0" fmla="*/ 1776398 h 1804411"/>
                <a:gd name="connsiteX1" fmla="*/ 180910 w 437621"/>
                <a:gd name="connsiteY1" fmla="*/ 1431714 h 1804411"/>
                <a:gd name="connsiteX2" fmla="*/ 437621 w 437621"/>
                <a:gd name="connsiteY2" fmla="*/ 0 h 1804411"/>
                <a:gd name="connsiteX0" fmla="*/ 0 w 437621"/>
                <a:gd name="connsiteY0" fmla="*/ 1776398 h 1804411"/>
                <a:gd name="connsiteX1" fmla="*/ 180910 w 437621"/>
                <a:gd name="connsiteY1" fmla="*/ 1431714 h 1804411"/>
                <a:gd name="connsiteX2" fmla="*/ 437621 w 437621"/>
                <a:gd name="connsiteY2" fmla="*/ 0 h 1804411"/>
                <a:gd name="connsiteX0" fmla="*/ 0 w 433731"/>
                <a:gd name="connsiteY0" fmla="*/ 1750682 h 1781251"/>
                <a:gd name="connsiteX1" fmla="*/ 177020 w 433731"/>
                <a:gd name="connsiteY1" fmla="*/ 1431714 h 1781251"/>
                <a:gd name="connsiteX2" fmla="*/ 433731 w 433731"/>
                <a:gd name="connsiteY2" fmla="*/ 0 h 1781251"/>
                <a:gd name="connsiteX0" fmla="*/ 0 w 433731"/>
                <a:gd name="connsiteY0" fmla="*/ 1750682 h 1809276"/>
                <a:gd name="connsiteX1" fmla="*/ 177020 w 433731"/>
                <a:gd name="connsiteY1" fmla="*/ 1431714 h 1809276"/>
                <a:gd name="connsiteX2" fmla="*/ 433731 w 433731"/>
                <a:gd name="connsiteY2" fmla="*/ 0 h 1809276"/>
              </a:gdLst>
              <a:ahLst/>
              <a:cxnLst>
                <a:cxn ang="0">
                  <a:pos x="connsiteX0" y="connsiteY0"/>
                </a:cxn>
                <a:cxn ang="0">
                  <a:pos x="connsiteX1" y="connsiteY1"/>
                </a:cxn>
                <a:cxn ang="0">
                  <a:pos x="connsiteX2" y="connsiteY2"/>
                </a:cxn>
              </a:cxnLst>
              <a:rect l="l" t="t" r="r" b="b"/>
              <a:pathLst>
                <a:path w="433731" h="1809276">
                  <a:moveTo>
                    <a:pt x="0" y="1750682"/>
                  </a:moveTo>
                  <a:cubicBezTo>
                    <a:pt x="80837" y="1910435"/>
                    <a:pt x="104732" y="1723494"/>
                    <a:pt x="177020" y="1431714"/>
                  </a:cubicBezTo>
                  <a:cubicBezTo>
                    <a:pt x="249308" y="1139934"/>
                    <a:pt x="397968" y="287528"/>
                    <a:pt x="433731" y="0"/>
                  </a:cubicBezTo>
                </a:path>
              </a:pathLst>
            </a:custGeom>
            <a:noFill/>
            <a:ln w="3175">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orme libre 24"/>
            <p:cNvSpPr/>
            <p:nvPr/>
          </p:nvSpPr>
          <p:spPr>
            <a:xfrm>
              <a:off x="1355268" y="2231455"/>
              <a:ext cx="1730912" cy="1663724"/>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87135"/>
                <a:gd name="connsiteY0" fmla="*/ 1253216 h 1831561"/>
                <a:gd name="connsiteX1" fmla="*/ 517793 w 1287135"/>
                <a:gd name="connsiteY1" fmla="*/ 1771009 h 1831561"/>
                <a:gd name="connsiteX2" fmla="*/ 1287135 w 1287135"/>
                <a:gd name="connsiteY2" fmla="*/ 0 h 1831561"/>
                <a:gd name="connsiteX0" fmla="*/ 0 w 1279457"/>
                <a:gd name="connsiteY0" fmla="*/ 1325564 h 1845075"/>
                <a:gd name="connsiteX1" fmla="*/ 510115 w 1279457"/>
                <a:gd name="connsiteY1" fmla="*/ 1771009 h 1845075"/>
                <a:gd name="connsiteX2" fmla="*/ 1279457 w 1279457"/>
                <a:gd name="connsiteY2" fmla="*/ 0 h 1845075"/>
                <a:gd name="connsiteX0" fmla="*/ 0 w 1271779"/>
                <a:gd name="connsiteY0" fmla="*/ 1503145 h 1892065"/>
                <a:gd name="connsiteX1" fmla="*/ 502437 w 1271779"/>
                <a:gd name="connsiteY1" fmla="*/ 1771009 h 1892065"/>
                <a:gd name="connsiteX2" fmla="*/ 1271779 w 1271779"/>
                <a:gd name="connsiteY2" fmla="*/ 0 h 1892065"/>
                <a:gd name="connsiteX0" fmla="*/ 0 w 1314008"/>
                <a:gd name="connsiteY0" fmla="*/ 1496568 h 1889895"/>
                <a:gd name="connsiteX1" fmla="*/ 544666 w 1314008"/>
                <a:gd name="connsiteY1" fmla="*/ 1771009 h 1889895"/>
                <a:gd name="connsiteX2" fmla="*/ 1314008 w 1314008"/>
                <a:gd name="connsiteY2" fmla="*/ 0 h 1889895"/>
                <a:gd name="connsiteX0" fmla="*/ 0 w 1314008"/>
                <a:gd name="connsiteY0" fmla="*/ 1496568 h 1868525"/>
                <a:gd name="connsiteX1" fmla="*/ 544666 w 1314008"/>
                <a:gd name="connsiteY1" fmla="*/ 1771009 h 1868525"/>
                <a:gd name="connsiteX2" fmla="*/ 1314008 w 1314008"/>
                <a:gd name="connsiteY2" fmla="*/ 0 h 1868525"/>
                <a:gd name="connsiteX0" fmla="*/ 0 w 1314008"/>
                <a:gd name="connsiteY0" fmla="*/ 1496568 h 1768409"/>
                <a:gd name="connsiteX1" fmla="*/ 548505 w 1314008"/>
                <a:gd name="connsiteY1" fmla="*/ 1639466 h 1768409"/>
                <a:gd name="connsiteX2" fmla="*/ 1314008 w 1314008"/>
                <a:gd name="connsiteY2" fmla="*/ 0 h 1768409"/>
                <a:gd name="connsiteX0" fmla="*/ 0 w 1198839"/>
                <a:gd name="connsiteY0" fmla="*/ 1562338 h 1839023"/>
                <a:gd name="connsiteX1" fmla="*/ 548505 w 1198839"/>
                <a:gd name="connsiteY1" fmla="*/ 1705236 h 1839023"/>
                <a:gd name="connsiteX2" fmla="*/ 1198839 w 1198839"/>
                <a:gd name="connsiteY2" fmla="*/ 0 h 1839023"/>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83180"/>
                <a:gd name="connsiteX1" fmla="*/ 487082 w 1214195"/>
                <a:gd name="connsiteY1" fmla="*/ 1750800 h 1883180"/>
                <a:gd name="connsiteX2" fmla="*/ 1214195 w 1214195"/>
                <a:gd name="connsiteY2" fmla="*/ 0 h 1883180"/>
                <a:gd name="connsiteX0" fmla="*/ 0 w 1214195"/>
                <a:gd name="connsiteY0" fmla="*/ 1594884 h 1755706"/>
                <a:gd name="connsiteX1" fmla="*/ 452531 w 1214195"/>
                <a:gd name="connsiteY1" fmla="*/ 1529492 h 1755706"/>
                <a:gd name="connsiteX2" fmla="*/ 1214195 w 1214195"/>
                <a:gd name="connsiteY2" fmla="*/ 0 h 1755706"/>
                <a:gd name="connsiteX0" fmla="*/ 0 w 467417"/>
                <a:gd name="connsiteY0" fmla="*/ 1809682 h 1982672"/>
                <a:gd name="connsiteX1" fmla="*/ 452531 w 467417"/>
                <a:gd name="connsiteY1" fmla="*/ 1744290 h 1982672"/>
                <a:gd name="connsiteX2" fmla="*/ 423367 w 467417"/>
                <a:gd name="connsiteY2" fmla="*/ 0 h 1982672"/>
                <a:gd name="connsiteX0" fmla="*/ 0 w 471270"/>
                <a:gd name="connsiteY0" fmla="*/ 1809682 h 1982672"/>
                <a:gd name="connsiteX1" fmla="*/ 452531 w 471270"/>
                <a:gd name="connsiteY1" fmla="*/ 1744290 h 1982672"/>
                <a:gd name="connsiteX2" fmla="*/ 423367 w 471270"/>
                <a:gd name="connsiteY2" fmla="*/ 0 h 1982672"/>
                <a:gd name="connsiteX0" fmla="*/ 0 w 471618"/>
                <a:gd name="connsiteY0" fmla="*/ 1809682 h 1982672"/>
                <a:gd name="connsiteX1" fmla="*/ 452531 w 471618"/>
                <a:gd name="connsiteY1" fmla="*/ 1744290 h 1982672"/>
                <a:gd name="connsiteX2" fmla="*/ 423367 w 471618"/>
                <a:gd name="connsiteY2" fmla="*/ 0 h 1982672"/>
                <a:gd name="connsiteX0" fmla="*/ 0 w 423367"/>
                <a:gd name="connsiteY0" fmla="*/ 1809682 h 1976937"/>
                <a:gd name="connsiteX1" fmla="*/ 275938 w 423367"/>
                <a:gd name="connsiteY1" fmla="*/ 1731272 h 1976937"/>
                <a:gd name="connsiteX2" fmla="*/ 423367 w 423367"/>
                <a:gd name="connsiteY2" fmla="*/ 0 h 1976937"/>
                <a:gd name="connsiteX0" fmla="*/ 0 w 423367"/>
                <a:gd name="connsiteY0" fmla="*/ 1809682 h 1929208"/>
                <a:gd name="connsiteX1" fmla="*/ 275938 w 423367"/>
                <a:gd name="connsiteY1" fmla="*/ 1731272 h 1929208"/>
                <a:gd name="connsiteX2" fmla="*/ 423367 w 423367"/>
                <a:gd name="connsiteY2" fmla="*/ 0 h 1929208"/>
                <a:gd name="connsiteX0" fmla="*/ 0 w 437621"/>
                <a:gd name="connsiteY0" fmla="*/ 1776398 h 1956769"/>
                <a:gd name="connsiteX1" fmla="*/ 290192 w 437621"/>
                <a:gd name="connsiteY1" fmla="*/ 1731272 h 1956769"/>
                <a:gd name="connsiteX2" fmla="*/ 437621 w 437621"/>
                <a:gd name="connsiteY2" fmla="*/ 0 h 1956769"/>
                <a:gd name="connsiteX0" fmla="*/ 0 w 437621"/>
                <a:gd name="connsiteY0" fmla="*/ 1776398 h 1902387"/>
                <a:gd name="connsiteX1" fmla="*/ 290192 w 437621"/>
                <a:gd name="connsiteY1" fmla="*/ 1731272 h 1902387"/>
                <a:gd name="connsiteX2" fmla="*/ 437621 w 437621"/>
                <a:gd name="connsiteY2" fmla="*/ 0 h 1902387"/>
                <a:gd name="connsiteX0" fmla="*/ 0 w 437621"/>
                <a:gd name="connsiteY0" fmla="*/ 1776398 h 1804411"/>
                <a:gd name="connsiteX1" fmla="*/ 180910 w 437621"/>
                <a:gd name="connsiteY1" fmla="*/ 1431714 h 1804411"/>
                <a:gd name="connsiteX2" fmla="*/ 437621 w 437621"/>
                <a:gd name="connsiteY2" fmla="*/ 0 h 1804411"/>
                <a:gd name="connsiteX0" fmla="*/ 0 w 437621"/>
                <a:gd name="connsiteY0" fmla="*/ 1776398 h 1804411"/>
                <a:gd name="connsiteX1" fmla="*/ 180910 w 437621"/>
                <a:gd name="connsiteY1" fmla="*/ 1431714 h 1804411"/>
                <a:gd name="connsiteX2" fmla="*/ 437621 w 437621"/>
                <a:gd name="connsiteY2" fmla="*/ 0 h 1804411"/>
                <a:gd name="connsiteX0" fmla="*/ 0 w 434038"/>
                <a:gd name="connsiteY0" fmla="*/ 1767803 h 1796627"/>
                <a:gd name="connsiteX1" fmla="*/ 177327 w 434038"/>
                <a:gd name="connsiteY1" fmla="*/ 1431714 h 1796627"/>
                <a:gd name="connsiteX2" fmla="*/ 434038 w 434038"/>
                <a:gd name="connsiteY2" fmla="*/ 0 h 1796627"/>
                <a:gd name="connsiteX0" fmla="*/ 0 w 434038"/>
                <a:gd name="connsiteY0" fmla="*/ 1767803 h 1821098"/>
                <a:gd name="connsiteX1" fmla="*/ 177327 w 434038"/>
                <a:gd name="connsiteY1" fmla="*/ 1431714 h 1821098"/>
                <a:gd name="connsiteX2" fmla="*/ 434038 w 434038"/>
                <a:gd name="connsiteY2" fmla="*/ 0 h 1821098"/>
                <a:gd name="connsiteX0" fmla="*/ 0 w 434038"/>
                <a:gd name="connsiteY0" fmla="*/ 1767803 h 1821098"/>
                <a:gd name="connsiteX1" fmla="*/ 183407 w 434038"/>
                <a:gd name="connsiteY1" fmla="*/ 1431714 h 1821098"/>
                <a:gd name="connsiteX2" fmla="*/ 434038 w 434038"/>
                <a:gd name="connsiteY2" fmla="*/ 0 h 1821098"/>
              </a:gdLst>
              <a:ahLst/>
              <a:cxnLst>
                <a:cxn ang="0">
                  <a:pos x="connsiteX0" y="connsiteY0"/>
                </a:cxn>
                <a:cxn ang="0">
                  <a:pos x="connsiteX1" y="connsiteY1"/>
                </a:cxn>
                <a:cxn ang="0">
                  <a:pos x="connsiteX2" y="connsiteY2"/>
                </a:cxn>
              </a:cxnLst>
              <a:rect l="l" t="t" r="r" b="b"/>
              <a:pathLst>
                <a:path w="434038" h="1821098">
                  <a:moveTo>
                    <a:pt x="0" y="1767803"/>
                  </a:moveTo>
                  <a:cubicBezTo>
                    <a:pt x="97843" y="1920218"/>
                    <a:pt x="111067" y="1726348"/>
                    <a:pt x="183407" y="1431714"/>
                  </a:cubicBezTo>
                  <a:cubicBezTo>
                    <a:pt x="255747" y="1137080"/>
                    <a:pt x="398275" y="287528"/>
                    <a:pt x="434038" y="0"/>
                  </a:cubicBezTo>
                </a:path>
              </a:pathLst>
            </a:custGeom>
            <a:noFill/>
            <a:ln w="3175">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orme libre 25"/>
            <p:cNvSpPr/>
            <p:nvPr/>
          </p:nvSpPr>
          <p:spPr>
            <a:xfrm>
              <a:off x="1356728" y="2191967"/>
              <a:ext cx="1441419" cy="1740159"/>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87135"/>
                <a:gd name="connsiteY0" fmla="*/ 1253216 h 1831561"/>
                <a:gd name="connsiteX1" fmla="*/ 517793 w 1287135"/>
                <a:gd name="connsiteY1" fmla="*/ 1771009 h 1831561"/>
                <a:gd name="connsiteX2" fmla="*/ 1287135 w 1287135"/>
                <a:gd name="connsiteY2" fmla="*/ 0 h 1831561"/>
                <a:gd name="connsiteX0" fmla="*/ 0 w 1279457"/>
                <a:gd name="connsiteY0" fmla="*/ 1325564 h 1845075"/>
                <a:gd name="connsiteX1" fmla="*/ 510115 w 1279457"/>
                <a:gd name="connsiteY1" fmla="*/ 1771009 h 1845075"/>
                <a:gd name="connsiteX2" fmla="*/ 1279457 w 1279457"/>
                <a:gd name="connsiteY2" fmla="*/ 0 h 1845075"/>
                <a:gd name="connsiteX0" fmla="*/ 0 w 1271779"/>
                <a:gd name="connsiteY0" fmla="*/ 1503145 h 1892065"/>
                <a:gd name="connsiteX1" fmla="*/ 502437 w 1271779"/>
                <a:gd name="connsiteY1" fmla="*/ 1771009 h 1892065"/>
                <a:gd name="connsiteX2" fmla="*/ 1271779 w 1271779"/>
                <a:gd name="connsiteY2" fmla="*/ 0 h 1892065"/>
                <a:gd name="connsiteX0" fmla="*/ 0 w 1314008"/>
                <a:gd name="connsiteY0" fmla="*/ 1496568 h 1889895"/>
                <a:gd name="connsiteX1" fmla="*/ 544666 w 1314008"/>
                <a:gd name="connsiteY1" fmla="*/ 1771009 h 1889895"/>
                <a:gd name="connsiteX2" fmla="*/ 1314008 w 1314008"/>
                <a:gd name="connsiteY2" fmla="*/ 0 h 1889895"/>
                <a:gd name="connsiteX0" fmla="*/ 0 w 1314008"/>
                <a:gd name="connsiteY0" fmla="*/ 1496568 h 1868525"/>
                <a:gd name="connsiteX1" fmla="*/ 544666 w 1314008"/>
                <a:gd name="connsiteY1" fmla="*/ 1771009 h 1868525"/>
                <a:gd name="connsiteX2" fmla="*/ 1314008 w 1314008"/>
                <a:gd name="connsiteY2" fmla="*/ 0 h 1868525"/>
                <a:gd name="connsiteX0" fmla="*/ 0 w 1314008"/>
                <a:gd name="connsiteY0" fmla="*/ 1496568 h 1768409"/>
                <a:gd name="connsiteX1" fmla="*/ 548505 w 1314008"/>
                <a:gd name="connsiteY1" fmla="*/ 1639466 h 1768409"/>
                <a:gd name="connsiteX2" fmla="*/ 1314008 w 1314008"/>
                <a:gd name="connsiteY2" fmla="*/ 0 h 1768409"/>
                <a:gd name="connsiteX0" fmla="*/ 0 w 1198839"/>
                <a:gd name="connsiteY0" fmla="*/ 1562338 h 1839023"/>
                <a:gd name="connsiteX1" fmla="*/ 548505 w 1198839"/>
                <a:gd name="connsiteY1" fmla="*/ 1705236 h 1839023"/>
                <a:gd name="connsiteX2" fmla="*/ 1198839 w 1198839"/>
                <a:gd name="connsiteY2" fmla="*/ 0 h 1839023"/>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83180"/>
                <a:gd name="connsiteX1" fmla="*/ 487082 w 1214195"/>
                <a:gd name="connsiteY1" fmla="*/ 1750800 h 1883180"/>
                <a:gd name="connsiteX2" fmla="*/ 1214195 w 1214195"/>
                <a:gd name="connsiteY2" fmla="*/ 0 h 1883180"/>
                <a:gd name="connsiteX0" fmla="*/ 0 w 1214195"/>
                <a:gd name="connsiteY0" fmla="*/ 1594884 h 1755706"/>
                <a:gd name="connsiteX1" fmla="*/ 452531 w 1214195"/>
                <a:gd name="connsiteY1" fmla="*/ 1529492 h 1755706"/>
                <a:gd name="connsiteX2" fmla="*/ 1214195 w 1214195"/>
                <a:gd name="connsiteY2" fmla="*/ 0 h 1755706"/>
                <a:gd name="connsiteX0" fmla="*/ 0 w 467417"/>
                <a:gd name="connsiteY0" fmla="*/ 1809682 h 1982672"/>
                <a:gd name="connsiteX1" fmla="*/ 452531 w 467417"/>
                <a:gd name="connsiteY1" fmla="*/ 1744290 h 1982672"/>
                <a:gd name="connsiteX2" fmla="*/ 423367 w 467417"/>
                <a:gd name="connsiteY2" fmla="*/ 0 h 1982672"/>
                <a:gd name="connsiteX0" fmla="*/ 0 w 471270"/>
                <a:gd name="connsiteY0" fmla="*/ 1809682 h 1982672"/>
                <a:gd name="connsiteX1" fmla="*/ 452531 w 471270"/>
                <a:gd name="connsiteY1" fmla="*/ 1744290 h 1982672"/>
                <a:gd name="connsiteX2" fmla="*/ 423367 w 471270"/>
                <a:gd name="connsiteY2" fmla="*/ 0 h 1982672"/>
                <a:gd name="connsiteX0" fmla="*/ 0 w 471618"/>
                <a:gd name="connsiteY0" fmla="*/ 1809682 h 1982672"/>
                <a:gd name="connsiteX1" fmla="*/ 452531 w 471618"/>
                <a:gd name="connsiteY1" fmla="*/ 1744290 h 1982672"/>
                <a:gd name="connsiteX2" fmla="*/ 423367 w 471618"/>
                <a:gd name="connsiteY2" fmla="*/ 0 h 1982672"/>
                <a:gd name="connsiteX0" fmla="*/ 0 w 423367"/>
                <a:gd name="connsiteY0" fmla="*/ 1809682 h 1976937"/>
                <a:gd name="connsiteX1" fmla="*/ 275938 w 423367"/>
                <a:gd name="connsiteY1" fmla="*/ 1731272 h 1976937"/>
                <a:gd name="connsiteX2" fmla="*/ 423367 w 423367"/>
                <a:gd name="connsiteY2" fmla="*/ 0 h 1976937"/>
                <a:gd name="connsiteX0" fmla="*/ 0 w 423367"/>
                <a:gd name="connsiteY0" fmla="*/ 1809682 h 1929208"/>
                <a:gd name="connsiteX1" fmla="*/ 275938 w 423367"/>
                <a:gd name="connsiteY1" fmla="*/ 1731272 h 1929208"/>
                <a:gd name="connsiteX2" fmla="*/ 423367 w 423367"/>
                <a:gd name="connsiteY2" fmla="*/ 0 h 1929208"/>
                <a:gd name="connsiteX0" fmla="*/ 0 w 437621"/>
                <a:gd name="connsiteY0" fmla="*/ 1776398 h 1956769"/>
                <a:gd name="connsiteX1" fmla="*/ 290192 w 437621"/>
                <a:gd name="connsiteY1" fmla="*/ 1731272 h 1956769"/>
                <a:gd name="connsiteX2" fmla="*/ 437621 w 437621"/>
                <a:gd name="connsiteY2" fmla="*/ 0 h 1956769"/>
                <a:gd name="connsiteX0" fmla="*/ 0 w 437621"/>
                <a:gd name="connsiteY0" fmla="*/ 1776398 h 1902387"/>
                <a:gd name="connsiteX1" fmla="*/ 290192 w 437621"/>
                <a:gd name="connsiteY1" fmla="*/ 1731272 h 1902387"/>
                <a:gd name="connsiteX2" fmla="*/ 437621 w 437621"/>
                <a:gd name="connsiteY2" fmla="*/ 0 h 1902387"/>
                <a:gd name="connsiteX0" fmla="*/ 0 w 437621"/>
                <a:gd name="connsiteY0" fmla="*/ 1776398 h 1804411"/>
                <a:gd name="connsiteX1" fmla="*/ 180910 w 437621"/>
                <a:gd name="connsiteY1" fmla="*/ 1431714 h 1804411"/>
                <a:gd name="connsiteX2" fmla="*/ 437621 w 437621"/>
                <a:gd name="connsiteY2" fmla="*/ 0 h 1804411"/>
                <a:gd name="connsiteX0" fmla="*/ 0 w 437621"/>
                <a:gd name="connsiteY0" fmla="*/ 1776398 h 1804411"/>
                <a:gd name="connsiteX1" fmla="*/ 180910 w 437621"/>
                <a:gd name="connsiteY1" fmla="*/ 1431714 h 1804411"/>
                <a:gd name="connsiteX2" fmla="*/ 437621 w 437621"/>
                <a:gd name="connsiteY2" fmla="*/ 0 h 1804411"/>
                <a:gd name="connsiteX0" fmla="*/ 0 w 434038"/>
                <a:gd name="connsiteY0" fmla="*/ 1767803 h 1796627"/>
                <a:gd name="connsiteX1" fmla="*/ 177327 w 434038"/>
                <a:gd name="connsiteY1" fmla="*/ 1431714 h 1796627"/>
                <a:gd name="connsiteX2" fmla="*/ 434038 w 434038"/>
                <a:gd name="connsiteY2" fmla="*/ 0 h 1796627"/>
                <a:gd name="connsiteX0" fmla="*/ 0 w 434038"/>
                <a:gd name="connsiteY0" fmla="*/ 1767803 h 1821098"/>
                <a:gd name="connsiteX1" fmla="*/ 177327 w 434038"/>
                <a:gd name="connsiteY1" fmla="*/ 1431714 h 1821098"/>
                <a:gd name="connsiteX2" fmla="*/ 434038 w 434038"/>
                <a:gd name="connsiteY2" fmla="*/ 0 h 1821098"/>
                <a:gd name="connsiteX0" fmla="*/ 0 w 434038"/>
                <a:gd name="connsiteY0" fmla="*/ 1767803 h 1846865"/>
                <a:gd name="connsiteX1" fmla="*/ 172112 w 434038"/>
                <a:gd name="connsiteY1" fmla="*/ 1558577 h 1846865"/>
                <a:gd name="connsiteX2" fmla="*/ 434038 w 434038"/>
                <a:gd name="connsiteY2" fmla="*/ 0 h 1846865"/>
                <a:gd name="connsiteX0" fmla="*/ 0 w 434038"/>
                <a:gd name="connsiteY0" fmla="*/ 1767803 h 1846041"/>
                <a:gd name="connsiteX1" fmla="*/ 180456 w 434038"/>
                <a:gd name="connsiteY1" fmla="*/ 1555557 h 1846041"/>
                <a:gd name="connsiteX2" fmla="*/ 434038 w 434038"/>
                <a:gd name="connsiteY2" fmla="*/ 0 h 1846041"/>
                <a:gd name="connsiteX0" fmla="*/ 0 w 434038"/>
                <a:gd name="connsiteY0" fmla="*/ 1767803 h 1824769"/>
                <a:gd name="connsiteX1" fmla="*/ 180456 w 434038"/>
                <a:gd name="connsiteY1" fmla="*/ 1555557 h 1824769"/>
                <a:gd name="connsiteX2" fmla="*/ 434038 w 434038"/>
                <a:gd name="connsiteY2" fmla="*/ 0 h 1824769"/>
                <a:gd name="connsiteX0" fmla="*/ 0 w 434038"/>
                <a:gd name="connsiteY0" fmla="*/ 1767803 h 1840732"/>
                <a:gd name="connsiteX1" fmla="*/ 166898 w 434038"/>
                <a:gd name="connsiteY1" fmla="*/ 1631071 h 1840732"/>
                <a:gd name="connsiteX2" fmla="*/ 434038 w 434038"/>
                <a:gd name="connsiteY2" fmla="*/ 0 h 1840732"/>
              </a:gdLst>
              <a:ahLst/>
              <a:cxnLst>
                <a:cxn ang="0">
                  <a:pos x="connsiteX0" y="connsiteY0"/>
                </a:cxn>
                <a:cxn ang="0">
                  <a:pos x="connsiteX1" y="connsiteY1"/>
                </a:cxn>
                <a:cxn ang="0">
                  <a:pos x="connsiteX2" y="connsiteY2"/>
                </a:cxn>
              </a:cxnLst>
              <a:rect l="l" t="t" r="r" b="b"/>
              <a:pathLst>
                <a:path w="434038" h="1840732">
                  <a:moveTo>
                    <a:pt x="0" y="1767803"/>
                  </a:moveTo>
                  <a:cubicBezTo>
                    <a:pt x="97843" y="1920218"/>
                    <a:pt x="132105" y="1813944"/>
                    <a:pt x="166898" y="1631071"/>
                  </a:cubicBezTo>
                  <a:cubicBezTo>
                    <a:pt x="201691" y="1448198"/>
                    <a:pt x="398275" y="287528"/>
                    <a:pt x="434038" y="0"/>
                  </a:cubicBezTo>
                </a:path>
              </a:pathLst>
            </a:custGeom>
            <a:noFill/>
            <a:ln w="3175">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orme libre 6"/>
            <p:cNvSpPr/>
            <p:nvPr/>
          </p:nvSpPr>
          <p:spPr>
            <a:xfrm>
              <a:off x="1357534" y="2135588"/>
              <a:ext cx="487543" cy="1892243"/>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00437"/>
                <a:gd name="connsiteY0" fmla="*/ 1832043 h 2078171"/>
                <a:gd name="connsiteX1" fmla="*/ 495759 w 1300437"/>
                <a:gd name="connsiteY1" fmla="*/ 1847776 h 2078171"/>
                <a:gd name="connsiteX2" fmla="*/ 1222872 w 1300437"/>
                <a:gd name="connsiteY2" fmla="*/ 162195 h 2078171"/>
                <a:gd name="connsiteX3" fmla="*/ 1244906 w 1300437"/>
                <a:gd name="connsiteY3" fmla="*/ 162195 h 2078171"/>
                <a:gd name="connsiteX0" fmla="*/ 0 w 1300437"/>
                <a:gd name="connsiteY0" fmla="*/ 1832043 h 1924090"/>
                <a:gd name="connsiteX1" fmla="*/ 495759 w 1300437"/>
                <a:gd name="connsiteY1" fmla="*/ 1847776 h 1924090"/>
                <a:gd name="connsiteX2" fmla="*/ 1222872 w 1300437"/>
                <a:gd name="connsiteY2" fmla="*/ 162195 h 1924090"/>
                <a:gd name="connsiteX3" fmla="*/ 1244906 w 1300437"/>
                <a:gd name="connsiteY3" fmla="*/ 162195 h 1924090"/>
                <a:gd name="connsiteX0" fmla="*/ 0 w 1304909"/>
                <a:gd name="connsiteY0" fmla="*/ 1831202 h 1912556"/>
                <a:gd name="connsiteX1" fmla="*/ 429658 w 1304909"/>
                <a:gd name="connsiteY1" fmla="*/ 1834981 h 1912556"/>
                <a:gd name="connsiteX2" fmla="*/ 1222872 w 1304909"/>
                <a:gd name="connsiteY2" fmla="*/ 161354 h 1912556"/>
                <a:gd name="connsiteX3" fmla="*/ 1244906 w 1304909"/>
                <a:gd name="connsiteY3" fmla="*/ 161354 h 1912556"/>
                <a:gd name="connsiteX0" fmla="*/ 0 w 1304907"/>
                <a:gd name="connsiteY0" fmla="*/ 1831202 h 1831202"/>
                <a:gd name="connsiteX1" fmla="*/ 1222872 w 1304907"/>
                <a:gd name="connsiteY1" fmla="*/ 161354 h 1831202"/>
                <a:gd name="connsiteX2" fmla="*/ 1244906 w 1304907"/>
                <a:gd name="connsiteY2" fmla="*/ 161354 h 1831202"/>
                <a:gd name="connsiteX0" fmla="*/ 0 w 1304909"/>
                <a:gd name="connsiteY0" fmla="*/ 1831202 h 1831202"/>
                <a:gd name="connsiteX1" fmla="*/ 1222872 w 1304909"/>
                <a:gd name="connsiteY1" fmla="*/ 161354 h 1831202"/>
                <a:gd name="connsiteX2" fmla="*/ 1244906 w 1304909"/>
                <a:gd name="connsiteY2" fmla="*/ 161354 h 1831202"/>
                <a:gd name="connsiteX0" fmla="*/ 0 w 1244905"/>
                <a:gd name="connsiteY0" fmla="*/ 1719415 h 1719415"/>
                <a:gd name="connsiteX1" fmla="*/ 1222872 w 1244905"/>
                <a:gd name="connsiteY1" fmla="*/ 49567 h 1719415"/>
                <a:gd name="connsiteX2" fmla="*/ 1244906 w 1244905"/>
                <a:gd name="connsiteY2" fmla="*/ 49567 h 1719415"/>
                <a:gd name="connsiteX0" fmla="*/ 0 w 1399143"/>
                <a:gd name="connsiteY0" fmla="*/ 2016509 h 2016509"/>
                <a:gd name="connsiteX1" fmla="*/ 1222872 w 1399143"/>
                <a:gd name="connsiteY1" fmla="*/ 346661 h 2016509"/>
                <a:gd name="connsiteX2" fmla="*/ 1399143 w 1399143"/>
                <a:gd name="connsiteY2" fmla="*/ 0 h 2016509"/>
                <a:gd name="connsiteX0" fmla="*/ 0 w 1399143"/>
                <a:gd name="connsiteY0" fmla="*/ 2016509 h 2016509"/>
                <a:gd name="connsiteX1" fmla="*/ 1399143 w 1399143"/>
                <a:gd name="connsiteY1" fmla="*/ 0 h 2016509"/>
                <a:gd name="connsiteX0" fmla="*/ 0 w 1399143"/>
                <a:gd name="connsiteY0" fmla="*/ 2016509 h 2016509"/>
                <a:gd name="connsiteX1" fmla="*/ 1399143 w 1399143"/>
                <a:gd name="connsiteY1" fmla="*/ 0 h 2016509"/>
                <a:gd name="connsiteX0" fmla="*/ 0 w 2541433"/>
                <a:gd name="connsiteY0" fmla="*/ 2167391 h 2167391"/>
                <a:gd name="connsiteX1" fmla="*/ 2541433 w 2541433"/>
                <a:gd name="connsiteY1" fmla="*/ 0 h 2167391"/>
                <a:gd name="connsiteX0" fmla="*/ 0 w 2541433"/>
                <a:gd name="connsiteY0" fmla="*/ 2167391 h 2167391"/>
                <a:gd name="connsiteX1" fmla="*/ 2541433 w 2541433"/>
                <a:gd name="connsiteY1" fmla="*/ 0 h 2167391"/>
                <a:gd name="connsiteX0" fmla="*/ 0 w 2541433"/>
                <a:gd name="connsiteY0" fmla="*/ 2167391 h 2167391"/>
                <a:gd name="connsiteX1" fmla="*/ 937730 w 2541433"/>
                <a:gd name="connsiteY1" fmla="*/ 1661984 h 2167391"/>
                <a:gd name="connsiteX2" fmla="*/ 2541433 w 2541433"/>
                <a:gd name="connsiteY2" fmla="*/ 0 h 2167391"/>
                <a:gd name="connsiteX0" fmla="*/ 0 w 2541433"/>
                <a:gd name="connsiteY0" fmla="*/ 2167391 h 2167391"/>
                <a:gd name="connsiteX1" fmla="*/ 937730 w 2541433"/>
                <a:gd name="connsiteY1" fmla="*/ 1661984 h 2167391"/>
                <a:gd name="connsiteX2" fmla="*/ 2541433 w 2541433"/>
                <a:gd name="connsiteY2" fmla="*/ 0 h 2167391"/>
                <a:gd name="connsiteX0" fmla="*/ 0 w 2541433"/>
                <a:gd name="connsiteY0" fmla="*/ 2167391 h 2167391"/>
                <a:gd name="connsiteX1" fmla="*/ 937730 w 2541433"/>
                <a:gd name="connsiteY1" fmla="*/ 1661984 h 2167391"/>
                <a:gd name="connsiteX2" fmla="*/ 1844842 w 2541433"/>
                <a:gd name="connsiteY2" fmla="*/ 1769757 h 2167391"/>
                <a:gd name="connsiteX3" fmla="*/ 2541433 w 2541433"/>
                <a:gd name="connsiteY3" fmla="*/ 0 h 2167391"/>
                <a:gd name="connsiteX0" fmla="*/ 0 w 2541433"/>
                <a:gd name="connsiteY0" fmla="*/ 2167391 h 2167391"/>
                <a:gd name="connsiteX1" fmla="*/ 1844842 w 2541433"/>
                <a:gd name="connsiteY1" fmla="*/ 1769757 h 2167391"/>
                <a:gd name="connsiteX2" fmla="*/ 2541433 w 2541433"/>
                <a:gd name="connsiteY2" fmla="*/ 0 h 2167391"/>
                <a:gd name="connsiteX0" fmla="*/ 0 w 2541433"/>
                <a:gd name="connsiteY0" fmla="*/ 2167391 h 2249327"/>
                <a:gd name="connsiteX1" fmla="*/ 2315198 w 2541433"/>
                <a:gd name="connsiteY1" fmla="*/ 2085890 h 2249327"/>
                <a:gd name="connsiteX2" fmla="*/ 2541433 w 2541433"/>
                <a:gd name="connsiteY2" fmla="*/ 0 h 2249327"/>
                <a:gd name="connsiteX0" fmla="*/ 0 w 2541433"/>
                <a:gd name="connsiteY0" fmla="*/ 2167391 h 2315186"/>
                <a:gd name="connsiteX1" fmla="*/ 2315198 w 2541433"/>
                <a:gd name="connsiteY1" fmla="*/ 2085890 h 2315186"/>
                <a:gd name="connsiteX2" fmla="*/ 2541433 w 2541433"/>
                <a:gd name="connsiteY2" fmla="*/ 0 h 2315186"/>
                <a:gd name="connsiteX0" fmla="*/ 0 w 2541433"/>
                <a:gd name="connsiteY0" fmla="*/ 2167391 h 2327198"/>
                <a:gd name="connsiteX1" fmla="*/ 1844842 w 2541433"/>
                <a:gd name="connsiteY1" fmla="*/ 2107445 h 2327198"/>
                <a:gd name="connsiteX2" fmla="*/ 2541433 w 2541433"/>
                <a:gd name="connsiteY2" fmla="*/ 0 h 2327198"/>
                <a:gd name="connsiteX0" fmla="*/ 0 w 2541433"/>
                <a:gd name="connsiteY0" fmla="*/ 2167391 h 2344927"/>
                <a:gd name="connsiteX1" fmla="*/ 1844842 w 2541433"/>
                <a:gd name="connsiteY1" fmla="*/ 2107445 h 2344927"/>
                <a:gd name="connsiteX2" fmla="*/ 2541433 w 2541433"/>
                <a:gd name="connsiteY2" fmla="*/ 0 h 2344927"/>
                <a:gd name="connsiteX0" fmla="*/ 0 w 2541433"/>
                <a:gd name="connsiteY0" fmla="*/ 2167391 h 2344927"/>
                <a:gd name="connsiteX1" fmla="*/ 1844842 w 2541433"/>
                <a:gd name="connsiteY1" fmla="*/ 2107445 h 2344927"/>
                <a:gd name="connsiteX2" fmla="*/ 2541433 w 2541433"/>
                <a:gd name="connsiteY2" fmla="*/ 0 h 2344927"/>
                <a:gd name="connsiteX0" fmla="*/ 0 w 2541433"/>
                <a:gd name="connsiteY0" fmla="*/ 2167391 h 2351629"/>
                <a:gd name="connsiteX1" fmla="*/ 1844842 w 2541433"/>
                <a:gd name="connsiteY1" fmla="*/ 2107445 h 2351629"/>
                <a:gd name="connsiteX2" fmla="*/ 2541433 w 2541433"/>
                <a:gd name="connsiteY2" fmla="*/ 0 h 2351629"/>
                <a:gd name="connsiteX0" fmla="*/ 0 w 2541433"/>
                <a:gd name="connsiteY0" fmla="*/ 2167391 h 2300745"/>
                <a:gd name="connsiteX1" fmla="*/ 1844842 w 2541433"/>
                <a:gd name="connsiteY1" fmla="*/ 2107445 h 2300745"/>
                <a:gd name="connsiteX2" fmla="*/ 2541433 w 2541433"/>
                <a:gd name="connsiteY2" fmla="*/ 0 h 2300745"/>
                <a:gd name="connsiteX0" fmla="*/ 0 w 2541433"/>
                <a:gd name="connsiteY0" fmla="*/ 2167391 h 2329412"/>
                <a:gd name="connsiteX1" fmla="*/ 1744051 w 2541433"/>
                <a:gd name="connsiteY1" fmla="*/ 2157739 h 2329412"/>
                <a:gd name="connsiteX2" fmla="*/ 2541433 w 2541433"/>
                <a:gd name="connsiteY2" fmla="*/ 0 h 2329412"/>
                <a:gd name="connsiteX0" fmla="*/ 0 w 2606087"/>
                <a:gd name="connsiteY0" fmla="*/ 2167391 h 2329412"/>
                <a:gd name="connsiteX1" fmla="*/ 1744051 w 2606087"/>
                <a:gd name="connsiteY1" fmla="*/ 2157739 h 2329412"/>
                <a:gd name="connsiteX2" fmla="*/ 2541433 w 2606087"/>
                <a:gd name="connsiteY2" fmla="*/ 0 h 2329412"/>
                <a:gd name="connsiteX0" fmla="*/ 0 w 2541434"/>
                <a:gd name="connsiteY0" fmla="*/ 2167391 h 2329412"/>
                <a:gd name="connsiteX1" fmla="*/ 1744051 w 2541434"/>
                <a:gd name="connsiteY1" fmla="*/ 2157739 h 2329412"/>
                <a:gd name="connsiteX2" fmla="*/ 2541433 w 2541434"/>
                <a:gd name="connsiteY2" fmla="*/ 0 h 2329412"/>
                <a:gd name="connsiteX0" fmla="*/ 0 w 2651964"/>
                <a:gd name="connsiteY0" fmla="*/ 2162122 h 2351919"/>
                <a:gd name="connsiteX1" fmla="*/ 1744051 w 2651964"/>
                <a:gd name="connsiteY1" fmla="*/ 2152470 h 2351919"/>
                <a:gd name="connsiteX2" fmla="*/ 2651964 w 2651964"/>
                <a:gd name="connsiteY2" fmla="*/ 0 h 2351919"/>
                <a:gd name="connsiteX0" fmla="*/ 0 w 2651964"/>
                <a:gd name="connsiteY0" fmla="*/ 2162122 h 2354824"/>
                <a:gd name="connsiteX1" fmla="*/ 2000639 w 2651964"/>
                <a:gd name="connsiteY1" fmla="*/ 2157035 h 2354824"/>
                <a:gd name="connsiteX2" fmla="*/ 2651964 w 2651964"/>
                <a:gd name="connsiteY2" fmla="*/ 0 h 2354824"/>
                <a:gd name="connsiteX0" fmla="*/ 0 w 2651964"/>
                <a:gd name="connsiteY0" fmla="*/ 2162122 h 2380561"/>
                <a:gd name="connsiteX1" fmla="*/ 2000639 w 2651964"/>
                <a:gd name="connsiteY1" fmla="*/ 2157035 h 2380561"/>
                <a:gd name="connsiteX2" fmla="*/ 2651964 w 2651964"/>
                <a:gd name="connsiteY2" fmla="*/ 0 h 2380561"/>
              </a:gdLst>
              <a:ahLst/>
              <a:cxnLst>
                <a:cxn ang="0">
                  <a:pos x="connsiteX0" y="connsiteY0"/>
                </a:cxn>
                <a:cxn ang="0">
                  <a:pos x="connsiteX1" y="connsiteY1"/>
                </a:cxn>
                <a:cxn ang="0">
                  <a:pos x="connsiteX2" y="connsiteY2"/>
                </a:cxn>
              </a:cxnLst>
              <a:rect l="l" t="t" r="r" b="b"/>
              <a:pathLst>
                <a:path w="2651964" h="2380561">
                  <a:moveTo>
                    <a:pt x="0" y="2162122"/>
                  </a:moveTo>
                  <a:cubicBezTo>
                    <a:pt x="1259536" y="2384181"/>
                    <a:pt x="1558645" y="2517389"/>
                    <a:pt x="2000639" y="2157035"/>
                  </a:cubicBezTo>
                  <a:cubicBezTo>
                    <a:pt x="2442633" y="1796681"/>
                    <a:pt x="2623875" y="397941"/>
                    <a:pt x="2651964" y="0"/>
                  </a:cubicBez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orme libre 8"/>
            <p:cNvSpPr/>
            <p:nvPr/>
          </p:nvSpPr>
          <p:spPr>
            <a:xfrm>
              <a:off x="1357533" y="1844825"/>
              <a:ext cx="863192" cy="2694836"/>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98457"/>
                <a:gd name="connsiteY0" fmla="*/ 1370662 h 1956602"/>
                <a:gd name="connsiteX1" fmla="*/ 517793 w 1298457"/>
                <a:gd name="connsiteY1" fmla="*/ 1888455 h 1956602"/>
                <a:gd name="connsiteX2" fmla="*/ 1298457 w 1298457"/>
                <a:gd name="connsiteY2" fmla="*/ 0 h 1956602"/>
                <a:gd name="connsiteX0" fmla="*/ 0 w 1298457"/>
                <a:gd name="connsiteY0" fmla="*/ 1370662 h 2000251"/>
                <a:gd name="connsiteX1" fmla="*/ 638281 w 1298457"/>
                <a:gd name="connsiteY1" fmla="*/ 1937144 h 2000251"/>
                <a:gd name="connsiteX2" fmla="*/ 1298457 w 1298457"/>
                <a:gd name="connsiteY2" fmla="*/ 0 h 2000251"/>
                <a:gd name="connsiteX0" fmla="*/ 0 w 1298457"/>
                <a:gd name="connsiteY0" fmla="*/ 1370662 h 2059452"/>
                <a:gd name="connsiteX1" fmla="*/ 705219 w 1298457"/>
                <a:gd name="connsiteY1" fmla="*/ 2002063 h 2059452"/>
                <a:gd name="connsiteX2" fmla="*/ 1298457 w 1298457"/>
                <a:gd name="connsiteY2" fmla="*/ 0 h 2059452"/>
                <a:gd name="connsiteX0" fmla="*/ 0 w 1298457"/>
                <a:gd name="connsiteY0" fmla="*/ 1571713 h 2095425"/>
                <a:gd name="connsiteX1" fmla="*/ 705219 w 1298457"/>
                <a:gd name="connsiteY1" fmla="*/ 2002063 h 2095425"/>
                <a:gd name="connsiteX2" fmla="*/ 1298457 w 1298457"/>
                <a:gd name="connsiteY2" fmla="*/ 0 h 2095425"/>
                <a:gd name="connsiteX0" fmla="*/ 0 w 1298457"/>
                <a:gd name="connsiteY0" fmla="*/ 1571713 h 2094628"/>
                <a:gd name="connsiteX1" fmla="*/ 705219 w 1298457"/>
                <a:gd name="connsiteY1" fmla="*/ 2002063 h 2094628"/>
                <a:gd name="connsiteX2" fmla="*/ 1298457 w 1298457"/>
                <a:gd name="connsiteY2" fmla="*/ 0 h 2094628"/>
                <a:gd name="connsiteX0" fmla="*/ 0 w 1298457"/>
                <a:gd name="connsiteY0" fmla="*/ 1571713 h 1900945"/>
                <a:gd name="connsiteX1" fmla="*/ 820469 w 1298457"/>
                <a:gd name="connsiteY1" fmla="*/ 1749314 h 1900945"/>
                <a:gd name="connsiteX2" fmla="*/ 1298457 w 1298457"/>
                <a:gd name="connsiteY2" fmla="*/ 0 h 1900945"/>
              </a:gdLst>
              <a:ahLst/>
              <a:cxnLst>
                <a:cxn ang="0">
                  <a:pos x="connsiteX0" y="connsiteY0"/>
                </a:cxn>
                <a:cxn ang="0">
                  <a:pos x="connsiteX1" y="connsiteY1"/>
                </a:cxn>
                <a:cxn ang="0">
                  <a:pos x="connsiteX2" y="connsiteY2"/>
                </a:cxn>
              </a:cxnLst>
              <a:rect l="l" t="t" r="r" b="b"/>
              <a:pathLst>
                <a:path w="1298457" h="1900945">
                  <a:moveTo>
                    <a:pt x="0" y="1571713"/>
                  </a:moveTo>
                  <a:cubicBezTo>
                    <a:pt x="366443" y="1922181"/>
                    <a:pt x="604060" y="2011266"/>
                    <a:pt x="820469" y="1749314"/>
                  </a:cubicBezTo>
                  <a:cubicBezTo>
                    <a:pt x="1036879" y="1487362"/>
                    <a:pt x="1173599" y="280930"/>
                    <a:pt x="1298457" y="0"/>
                  </a:cubicBezTo>
                </a:path>
              </a:pathLst>
            </a:cu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orme libre 11"/>
            <p:cNvSpPr/>
            <p:nvPr/>
          </p:nvSpPr>
          <p:spPr>
            <a:xfrm>
              <a:off x="1372859" y="1929474"/>
              <a:ext cx="897229" cy="2551636"/>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98457"/>
                <a:gd name="connsiteY0" fmla="*/ 1370662 h 1956602"/>
                <a:gd name="connsiteX1" fmla="*/ 517793 w 1298457"/>
                <a:gd name="connsiteY1" fmla="*/ 1888455 h 1956602"/>
                <a:gd name="connsiteX2" fmla="*/ 1298457 w 1298457"/>
                <a:gd name="connsiteY2" fmla="*/ 0 h 1956602"/>
                <a:gd name="connsiteX0" fmla="*/ 0 w 1298457"/>
                <a:gd name="connsiteY0" fmla="*/ 1370662 h 2000251"/>
                <a:gd name="connsiteX1" fmla="*/ 638281 w 1298457"/>
                <a:gd name="connsiteY1" fmla="*/ 1937144 h 2000251"/>
                <a:gd name="connsiteX2" fmla="*/ 1298457 w 1298457"/>
                <a:gd name="connsiteY2" fmla="*/ 0 h 2000251"/>
                <a:gd name="connsiteX0" fmla="*/ 0 w 1298457"/>
                <a:gd name="connsiteY0" fmla="*/ 1370662 h 2059452"/>
                <a:gd name="connsiteX1" fmla="*/ 705219 w 1298457"/>
                <a:gd name="connsiteY1" fmla="*/ 2002063 h 2059452"/>
                <a:gd name="connsiteX2" fmla="*/ 1298457 w 1298457"/>
                <a:gd name="connsiteY2" fmla="*/ 0 h 2059452"/>
                <a:gd name="connsiteX0" fmla="*/ 0 w 1298457"/>
                <a:gd name="connsiteY0" fmla="*/ 1546770 h 2089971"/>
                <a:gd name="connsiteX1" fmla="*/ 705219 w 1298457"/>
                <a:gd name="connsiteY1" fmla="*/ 2002063 h 2089971"/>
                <a:gd name="connsiteX2" fmla="*/ 1298457 w 1298457"/>
                <a:gd name="connsiteY2" fmla="*/ 0 h 2089971"/>
                <a:gd name="connsiteX0" fmla="*/ 0 w 1298457"/>
                <a:gd name="connsiteY0" fmla="*/ 1546770 h 2081229"/>
                <a:gd name="connsiteX1" fmla="*/ 705219 w 1298457"/>
                <a:gd name="connsiteY1" fmla="*/ 2002063 h 2081229"/>
                <a:gd name="connsiteX2" fmla="*/ 1298457 w 1298457"/>
                <a:gd name="connsiteY2" fmla="*/ 0 h 2081229"/>
                <a:gd name="connsiteX0" fmla="*/ 0 w 1298457"/>
                <a:gd name="connsiteY0" fmla="*/ 1546770 h 2075414"/>
                <a:gd name="connsiteX1" fmla="*/ 705219 w 1298457"/>
                <a:gd name="connsiteY1" fmla="*/ 2002063 h 2075414"/>
                <a:gd name="connsiteX2" fmla="*/ 1298457 w 1298457"/>
                <a:gd name="connsiteY2" fmla="*/ 0 h 2075414"/>
                <a:gd name="connsiteX0" fmla="*/ 0 w 1298457"/>
                <a:gd name="connsiteY0" fmla="*/ 1546770 h 2068930"/>
                <a:gd name="connsiteX1" fmla="*/ 662782 w 1298457"/>
                <a:gd name="connsiteY1" fmla="*/ 1994725 h 2068930"/>
                <a:gd name="connsiteX2" fmla="*/ 1298457 w 1298457"/>
                <a:gd name="connsiteY2" fmla="*/ 0 h 2068930"/>
                <a:gd name="connsiteX0" fmla="*/ 0 w 1298457"/>
                <a:gd name="connsiteY0" fmla="*/ 1546770 h 2049596"/>
                <a:gd name="connsiteX1" fmla="*/ 684000 w 1298457"/>
                <a:gd name="connsiteY1" fmla="*/ 1972712 h 2049596"/>
                <a:gd name="connsiteX2" fmla="*/ 1298457 w 1298457"/>
                <a:gd name="connsiteY2" fmla="*/ 0 h 2049596"/>
                <a:gd name="connsiteX0" fmla="*/ 0 w 1298457"/>
                <a:gd name="connsiteY0" fmla="*/ 1546770 h 2068930"/>
                <a:gd name="connsiteX1" fmla="*/ 684000 w 1298457"/>
                <a:gd name="connsiteY1" fmla="*/ 1994725 h 2068930"/>
                <a:gd name="connsiteX2" fmla="*/ 1298457 w 1298457"/>
                <a:gd name="connsiteY2" fmla="*/ 0 h 2068930"/>
                <a:gd name="connsiteX0" fmla="*/ 0 w 1298457"/>
                <a:gd name="connsiteY0" fmla="*/ 1546770 h 2080668"/>
                <a:gd name="connsiteX1" fmla="*/ 684000 w 1298457"/>
                <a:gd name="connsiteY1" fmla="*/ 1994725 h 2080668"/>
                <a:gd name="connsiteX2" fmla="*/ 1298457 w 1298457"/>
                <a:gd name="connsiteY2" fmla="*/ 0 h 2080668"/>
                <a:gd name="connsiteX0" fmla="*/ 0 w 1326748"/>
                <a:gd name="connsiteY0" fmla="*/ 1466054 h 1988700"/>
                <a:gd name="connsiteX1" fmla="*/ 684000 w 1326748"/>
                <a:gd name="connsiteY1" fmla="*/ 1914009 h 1988700"/>
                <a:gd name="connsiteX2" fmla="*/ 1326748 w 1326748"/>
                <a:gd name="connsiteY2" fmla="*/ 0 h 1988700"/>
                <a:gd name="connsiteX0" fmla="*/ 0 w 1362659"/>
                <a:gd name="connsiteY0" fmla="*/ 1527458 h 2000915"/>
                <a:gd name="connsiteX1" fmla="*/ 719911 w 1362659"/>
                <a:gd name="connsiteY1" fmla="*/ 1914009 h 2000915"/>
                <a:gd name="connsiteX2" fmla="*/ 1362659 w 1362659"/>
                <a:gd name="connsiteY2" fmla="*/ 0 h 2000915"/>
                <a:gd name="connsiteX0" fmla="*/ 0 w 1362659"/>
                <a:gd name="connsiteY0" fmla="*/ 1527458 h 1993415"/>
                <a:gd name="connsiteX1" fmla="*/ 719911 w 1362659"/>
                <a:gd name="connsiteY1" fmla="*/ 1914009 h 1993415"/>
                <a:gd name="connsiteX2" fmla="*/ 1362659 w 1362659"/>
                <a:gd name="connsiteY2" fmla="*/ 0 h 1993415"/>
                <a:gd name="connsiteX0" fmla="*/ 0 w 1338718"/>
                <a:gd name="connsiteY0" fmla="*/ 1568394 h 2001640"/>
                <a:gd name="connsiteX1" fmla="*/ 695970 w 1338718"/>
                <a:gd name="connsiteY1" fmla="*/ 1914009 h 2001640"/>
                <a:gd name="connsiteX2" fmla="*/ 1338718 w 1338718"/>
                <a:gd name="connsiteY2" fmla="*/ 0 h 2001640"/>
                <a:gd name="connsiteX0" fmla="*/ 0 w 1338718"/>
                <a:gd name="connsiteY0" fmla="*/ 1568394 h 1877948"/>
                <a:gd name="connsiteX1" fmla="*/ 785746 w 1338718"/>
                <a:gd name="connsiteY1" fmla="*/ 1762546 h 1877948"/>
                <a:gd name="connsiteX2" fmla="*/ 1338718 w 1338718"/>
                <a:gd name="connsiteY2" fmla="*/ 0 h 1877948"/>
                <a:gd name="connsiteX0" fmla="*/ 0 w 1338718"/>
                <a:gd name="connsiteY0" fmla="*/ 1568394 h 1881578"/>
                <a:gd name="connsiteX1" fmla="*/ 785746 w 1338718"/>
                <a:gd name="connsiteY1" fmla="*/ 1762546 h 1881578"/>
                <a:gd name="connsiteX2" fmla="*/ 1338718 w 1338718"/>
                <a:gd name="connsiteY2" fmla="*/ 0 h 1881578"/>
                <a:gd name="connsiteX0" fmla="*/ 0 w 1338718"/>
                <a:gd name="connsiteY0" fmla="*/ 1568394 h 1869700"/>
                <a:gd name="connsiteX1" fmla="*/ 785746 w 1338718"/>
                <a:gd name="connsiteY1" fmla="*/ 1762546 h 1869700"/>
                <a:gd name="connsiteX2" fmla="*/ 1338718 w 1338718"/>
                <a:gd name="connsiteY2" fmla="*/ 0 h 1869700"/>
                <a:gd name="connsiteX0" fmla="*/ 0 w 1338718"/>
                <a:gd name="connsiteY0" fmla="*/ 1568394 h 1865741"/>
                <a:gd name="connsiteX1" fmla="*/ 785746 w 1338718"/>
                <a:gd name="connsiteY1" fmla="*/ 1762546 h 1865741"/>
                <a:gd name="connsiteX2" fmla="*/ 1338718 w 1338718"/>
                <a:gd name="connsiteY2" fmla="*/ 0 h 1865741"/>
              </a:gdLst>
              <a:ahLst/>
              <a:cxnLst>
                <a:cxn ang="0">
                  <a:pos x="connsiteX0" y="connsiteY0"/>
                </a:cxn>
                <a:cxn ang="0">
                  <a:pos x="connsiteX1" y="connsiteY1"/>
                </a:cxn>
                <a:cxn ang="0">
                  <a:pos x="connsiteX2" y="connsiteY2"/>
                </a:cxn>
              </a:cxnLst>
              <a:rect l="l" t="t" r="r" b="b"/>
              <a:pathLst>
                <a:path w="1338718" h="1865741">
                  <a:moveTo>
                    <a:pt x="0" y="1568394"/>
                  </a:moveTo>
                  <a:cubicBezTo>
                    <a:pt x="299879" y="1789823"/>
                    <a:pt x="599624" y="1996406"/>
                    <a:pt x="785746" y="1762546"/>
                  </a:cubicBezTo>
                  <a:cubicBezTo>
                    <a:pt x="971868" y="1528686"/>
                    <a:pt x="1213860" y="280930"/>
                    <a:pt x="1338718" y="0"/>
                  </a:cubicBezTo>
                </a:path>
              </a:pathLst>
            </a:custGeom>
            <a:noFill/>
            <a:ln w="3175">
              <a:solidFill>
                <a:schemeClr val="accent6">
                  <a:lumMod val="60000"/>
                  <a:lumOff val="4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orme libre 15"/>
            <p:cNvSpPr/>
            <p:nvPr/>
          </p:nvSpPr>
          <p:spPr>
            <a:xfrm>
              <a:off x="1372682" y="2150759"/>
              <a:ext cx="734920" cy="1830504"/>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87135"/>
                <a:gd name="connsiteY0" fmla="*/ 1253216 h 1831561"/>
                <a:gd name="connsiteX1" fmla="*/ 517793 w 1287135"/>
                <a:gd name="connsiteY1" fmla="*/ 1771009 h 1831561"/>
                <a:gd name="connsiteX2" fmla="*/ 1287135 w 1287135"/>
                <a:gd name="connsiteY2" fmla="*/ 0 h 1831561"/>
                <a:gd name="connsiteX0" fmla="*/ 0 w 1279457"/>
                <a:gd name="connsiteY0" fmla="*/ 1325564 h 1845075"/>
                <a:gd name="connsiteX1" fmla="*/ 510115 w 1279457"/>
                <a:gd name="connsiteY1" fmla="*/ 1771009 h 1845075"/>
                <a:gd name="connsiteX2" fmla="*/ 1279457 w 1279457"/>
                <a:gd name="connsiteY2" fmla="*/ 0 h 1845075"/>
                <a:gd name="connsiteX0" fmla="*/ 0 w 1271779"/>
                <a:gd name="connsiteY0" fmla="*/ 1503145 h 1892065"/>
                <a:gd name="connsiteX1" fmla="*/ 502437 w 1271779"/>
                <a:gd name="connsiteY1" fmla="*/ 1771009 h 1892065"/>
                <a:gd name="connsiteX2" fmla="*/ 1271779 w 1271779"/>
                <a:gd name="connsiteY2" fmla="*/ 0 h 1892065"/>
                <a:gd name="connsiteX0" fmla="*/ 0 w 1314008"/>
                <a:gd name="connsiteY0" fmla="*/ 1496568 h 1889895"/>
                <a:gd name="connsiteX1" fmla="*/ 544666 w 1314008"/>
                <a:gd name="connsiteY1" fmla="*/ 1771009 h 1889895"/>
                <a:gd name="connsiteX2" fmla="*/ 1314008 w 1314008"/>
                <a:gd name="connsiteY2" fmla="*/ 0 h 1889895"/>
                <a:gd name="connsiteX0" fmla="*/ 0 w 1314008"/>
                <a:gd name="connsiteY0" fmla="*/ 1496568 h 1868525"/>
                <a:gd name="connsiteX1" fmla="*/ 544666 w 1314008"/>
                <a:gd name="connsiteY1" fmla="*/ 1771009 h 1868525"/>
                <a:gd name="connsiteX2" fmla="*/ 1314008 w 1314008"/>
                <a:gd name="connsiteY2" fmla="*/ 0 h 1868525"/>
                <a:gd name="connsiteX0" fmla="*/ 0 w 1314008"/>
                <a:gd name="connsiteY0" fmla="*/ 1496568 h 1768409"/>
                <a:gd name="connsiteX1" fmla="*/ 548505 w 1314008"/>
                <a:gd name="connsiteY1" fmla="*/ 1639466 h 1768409"/>
                <a:gd name="connsiteX2" fmla="*/ 1314008 w 1314008"/>
                <a:gd name="connsiteY2" fmla="*/ 0 h 1768409"/>
                <a:gd name="connsiteX0" fmla="*/ 0 w 1198839"/>
                <a:gd name="connsiteY0" fmla="*/ 1562338 h 1839023"/>
                <a:gd name="connsiteX1" fmla="*/ 548505 w 1198839"/>
                <a:gd name="connsiteY1" fmla="*/ 1705236 h 1839023"/>
                <a:gd name="connsiteX2" fmla="*/ 1198839 w 1198839"/>
                <a:gd name="connsiteY2" fmla="*/ 0 h 1839023"/>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83180"/>
                <a:gd name="connsiteX1" fmla="*/ 487082 w 1214195"/>
                <a:gd name="connsiteY1" fmla="*/ 1750800 h 1883180"/>
                <a:gd name="connsiteX2" fmla="*/ 1214195 w 1214195"/>
                <a:gd name="connsiteY2" fmla="*/ 0 h 1883180"/>
                <a:gd name="connsiteX0" fmla="*/ 0 w 1214195"/>
                <a:gd name="connsiteY0" fmla="*/ 1594884 h 1755706"/>
                <a:gd name="connsiteX1" fmla="*/ 452531 w 1214195"/>
                <a:gd name="connsiteY1" fmla="*/ 1529492 h 1755706"/>
                <a:gd name="connsiteX2" fmla="*/ 1214195 w 1214195"/>
                <a:gd name="connsiteY2" fmla="*/ 0 h 1755706"/>
                <a:gd name="connsiteX0" fmla="*/ 0 w 467417"/>
                <a:gd name="connsiteY0" fmla="*/ 1809682 h 1982672"/>
                <a:gd name="connsiteX1" fmla="*/ 452531 w 467417"/>
                <a:gd name="connsiteY1" fmla="*/ 1744290 h 1982672"/>
                <a:gd name="connsiteX2" fmla="*/ 423367 w 467417"/>
                <a:gd name="connsiteY2" fmla="*/ 0 h 1982672"/>
                <a:gd name="connsiteX0" fmla="*/ 0 w 471270"/>
                <a:gd name="connsiteY0" fmla="*/ 1809682 h 1982672"/>
                <a:gd name="connsiteX1" fmla="*/ 452531 w 471270"/>
                <a:gd name="connsiteY1" fmla="*/ 1744290 h 1982672"/>
                <a:gd name="connsiteX2" fmla="*/ 423367 w 471270"/>
                <a:gd name="connsiteY2" fmla="*/ 0 h 1982672"/>
                <a:gd name="connsiteX0" fmla="*/ 0 w 471618"/>
                <a:gd name="connsiteY0" fmla="*/ 1809682 h 1982672"/>
                <a:gd name="connsiteX1" fmla="*/ 452531 w 471618"/>
                <a:gd name="connsiteY1" fmla="*/ 1744290 h 1982672"/>
                <a:gd name="connsiteX2" fmla="*/ 423367 w 471618"/>
                <a:gd name="connsiteY2" fmla="*/ 0 h 1982672"/>
                <a:gd name="connsiteX0" fmla="*/ 0 w 423367"/>
                <a:gd name="connsiteY0" fmla="*/ 1809682 h 1976937"/>
                <a:gd name="connsiteX1" fmla="*/ 275938 w 423367"/>
                <a:gd name="connsiteY1" fmla="*/ 1731272 h 1976937"/>
                <a:gd name="connsiteX2" fmla="*/ 423367 w 423367"/>
                <a:gd name="connsiteY2" fmla="*/ 0 h 1976937"/>
                <a:gd name="connsiteX0" fmla="*/ 0 w 423367"/>
                <a:gd name="connsiteY0" fmla="*/ 1809682 h 1929208"/>
                <a:gd name="connsiteX1" fmla="*/ 275938 w 423367"/>
                <a:gd name="connsiteY1" fmla="*/ 1731272 h 1929208"/>
                <a:gd name="connsiteX2" fmla="*/ 423367 w 423367"/>
                <a:gd name="connsiteY2" fmla="*/ 0 h 1929208"/>
                <a:gd name="connsiteX0" fmla="*/ 0 w 423367"/>
                <a:gd name="connsiteY0" fmla="*/ 1809682 h 1931433"/>
                <a:gd name="connsiteX1" fmla="*/ 275938 w 423367"/>
                <a:gd name="connsiteY1" fmla="*/ 1731272 h 1931433"/>
                <a:gd name="connsiteX2" fmla="*/ 423367 w 423367"/>
                <a:gd name="connsiteY2" fmla="*/ 0 h 1931433"/>
                <a:gd name="connsiteX0" fmla="*/ 0 w 417334"/>
                <a:gd name="connsiteY0" fmla="*/ 1238838 h 1783616"/>
                <a:gd name="connsiteX1" fmla="*/ 269905 w 417334"/>
                <a:gd name="connsiteY1" fmla="*/ 1731272 h 1783616"/>
                <a:gd name="connsiteX2" fmla="*/ 417334 w 417334"/>
                <a:gd name="connsiteY2" fmla="*/ 0 h 1783616"/>
                <a:gd name="connsiteX0" fmla="*/ 0 w 417334"/>
                <a:gd name="connsiteY0" fmla="*/ 1238838 h 1322771"/>
                <a:gd name="connsiteX1" fmla="*/ 279960 w 417334"/>
                <a:gd name="connsiteY1" fmla="*/ 929947 h 1322771"/>
                <a:gd name="connsiteX2" fmla="*/ 417334 w 417334"/>
                <a:gd name="connsiteY2" fmla="*/ 0 h 1322771"/>
                <a:gd name="connsiteX0" fmla="*/ 0 w 417334"/>
                <a:gd name="connsiteY0" fmla="*/ 1238838 h 1321001"/>
                <a:gd name="connsiteX1" fmla="*/ 279960 w 417334"/>
                <a:gd name="connsiteY1" fmla="*/ 929947 h 1321001"/>
                <a:gd name="connsiteX2" fmla="*/ 417334 w 417334"/>
                <a:gd name="connsiteY2" fmla="*/ 0 h 1321001"/>
                <a:gd name="connsiteX0" fmla="*/ 0 w 407279"/>
                <a:gd name="connsiteY0" fmla="*/ 1262958 h 1347434"/>
                <a:gd name="connsiteX1" fmla="*/ 279960 w 407279"/>
                <a:gd name="connsiteY1" fmla="*/ 954067 h 1347434"/>
                <a:gd name="connsiteX2" fmla="*/ 407279 w 407279"/>
                <a:gd name="connsiteY2" fmla="*/ 0 h 1347434"/>
                <a:gd name="connsiteX0" fmla="*/ 0 w 407279"/>
                <a:gd name="connsiteY0" fmla="*/ 1262958 h 1347434"/>
                <a:gd name="connsiteX1" fmla="*/ 279960 w 407279"/>
                <a:gd name="connsiteY1" fmla="*/ 954067 h 1347434"/>
                <a:gd name="connsiteX2" fmla="*/ 407279 w 407279"/>
                <a:gd name="connsiteY2" fmla="*/ 0 h 1347434"/>
                <a:gd name="connsiteX0" fmla="*/ 0 w 407279"/>
                <a:gd name="connsiteY0" fmla="*/ 1262958 h 1349285"/>
                <a:gd name="connsiteX1" fmla="*/ 279960 w 407279"/>
                <a:gd name="connsiteY1" fmla="*/ 954067 h 1349285"/>
                <a:gd name="connsiteX2" fmla="*/ 407279 w 407279"/>
                <a:gd name="connsiteY2" fmla="*/ 0 h 1349285"/>
                <a:gd name="connsiteX0" fmla="*/ 0 w 407279"/>
                <a:gd name="connsiteY0" fmla="*/ 1262958 h 1351987"/>
                <a:gd name="connsiteX1" fmla="*/ 279960 w 407279"/>
                <a:gd name="connsiteY1" fmla="*/ 954067 h 1351987"/>
                <a:gd name="connsiteX2" fmla="*/ 407279 w 407279"/>
                <a:gd name="connsiteY2" fmla="*/ 0 h 1351987"/>
              </a:gdLst>
              <a:ahLst/>
              <a:cxnLst>
                <a:cxn ang="0">
                  <a:pos x="connsiteX0" y="connsiteY0"/>
                </a:cxn>
                <a:cxn ang="0">
                  <a:pos x="connsiteX1" y="connsiteY1"/>
                </a:cxn>
                <a:cxn ang="0">
                  <a:pos x="connsiteX2" y="connsiteY2"/>
                </a:cxn>
              </a:cxnLst>
              <a:rect l="l" t="t" r="r" b="b"/>
              <a:pathLst>
                <a:path w="407279" h="1351987">
                  <a:moveTo>
                    <a:pt x="0" y="1262958"/>
                  </a:moveTo>
                  <a:cubicBezTo>
                    <a:pt x="224255" y="1507360"/>
                    <a:pt x="242244" y="1196720"/>
                    <a:pt x="279960" y="954067"/>
                  </a:cubicBezTo>
                  <a:cubicBezTo>
                    <a:pt x="317676" y="711414"/>
                    <a:pt x="329219" y="542822"/>
                    <a:pt x="407279" y="0"/>
                  </a:cubicBezTo>
                </a:path>
              </a:pathLst>
            </a:custGeom>
            <a:noFill/>
            <a:ln w="3175">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orme libre 19"/>
            <p:cNvSpPr/>
            <p:nvPr/>
          </p:nvSpPr>
          <p:spPr>
            <a:xfrm>
              <a:off x="1353809" y="2108623"/>
              <a:ext cx="934101" cy="2246379"/>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98457"/>
                <a:gd name="connsiteY0" fmla="*/ 1370662 h 1956602"/>
                <a:gd name="connsiteX1" fmla="*/ 517793 w 1298457"/>
                <a:gd name="connsiteY1" fmla="*/ 1888455 h 1956602"/>
                <a:gd name="connsiteX2" fmla="*/ 1298457 w 1298457"/>
                <a:gd name="connsiteY2" fmla="*/ 0 h 1956602"/>
                <a:gd name="connsiteX0" fmla="*/ 0 w 1298457"/>
                <a:gd name="connsiteY0" fmla="*/ 1370662 h 2000251"/>
                <a:gd name="connsiteX1" fmla="*/ 638281 w 1298457"/>
                <a:gd name="connsiteY1" fmla="*/ 1937144 h 2000251"/>
                <a:gd name="connsiteX2" fmla="*/ 1298457 w 1298457"/>
                <a:gd name="connsiteY2" fmla="*/ 0 h 2000251"/>
                <a:gd name="connsiteX0" fmla="*/ 0 w 1298457"/>
                <a:gd name="connsiteY0" fmla="*/ 1370662 h 2059452"/>
                <a:gd name="connsiteX1" fmla="*/ 705219 w 1298457"/>
                <a:gd name="connsiteY1" fmla="*/ 2002063 h 2059452"/>
                <a:gd name="connsiteX2" fmla="*/ 1298457 w 1298457"/>
                <a:gd name="connsiteY2" fmla="*/ 0 h 2059452"/>
                <a:gd name="connsiteX0" fmla="*/ 0 w 1298457"/>
                <a:gd name="connsiteY0" fmla="*/ 1546770 h 2089971"/>
                <a:gd name="connsiteX1" fmla="*/ 705219 w 1298457"/>
                <a:gd name="connsiteY1" fmla="*/ 2002063 h 2089971"/>
                <a:gd name="connsiteX2" fmla="*/ 1298457 w 1298457"/>
                <a:gd name="connsiteY2" fmla="*/ 0 h 2089971"/>
                <a:gd name="connsiteX0" fmla="*/ 0 w 1298457"/>
                <a:gd name="connsiteY0" fmla="*/ 1546770 h 2081229"/>
                <a:gd name="connsiteX1" fmla="*/ 705219 w 1298457"/>
                <a:gd name="connsiteY1" fmla="*/ 2002063 h 2081229"/>
                <a:gd name="connsiteX2" fmla="*/ 1298457 w 1298457"/>
                <a:gd name="connsiteY2" fmla="*/ 0 h 2081229"/>
                <a:gd name="connsiteX0" fmla="*/ 0 w 1298457"/>
                <a:gd name="connsiteY0" fmla="*/ 1546770 h 2075414"/>
                <a:gd name="connsiteX1" fmla="*/ 705219 w 1298457"/>
                <a:gd name="connsiteY1" fmla="*/ 2002063 h 2075414"/>
                <a:gd name="connsiteX2" fmla="*/ 1298457 w 1298457"/>
                <a:gd name="connsiteY2" fmla="*/ 0 h 2075414"/>
                <a:gd name="connsiteX0" fmla="*/ 0 w 1298457"/>
                <a:gd name="connsiteY0" fmla="*/ 1546770 h 2068930"/>
                <a:gd name="connsiteX1" fmla="*/ 662782 w 1298457"/>
                <a:gd name="connsiteY1" fmla="*/ 1994725 h 2068930"/>
                <a:gd name="connsiteX2" fmla="*/ 1298457 w 1298457"/>
                <a:gd name="connsiteY2" fmla="*/ 0 h 2068930"/>
                <a:gd name="connsiteX0" fmla="*/ 0 w 1298457"/>
                <a:gd name="connsiteY0" fmla="*/ 1546770 h 2049596"/>
                <a:gd name="connsiteX1" fmla="*/ 684000 w 1298457"/>
                <a:gd name="connsiteY1" fmla="*/ 1972712 h 2049596"/>
                <a:gd name="connsiteX2" fmla="*/ 1298457 w 1298457"/>
                <a:gd name="connsiteY2" fmla="*/ 0 h 2049596"/>
                <a:gd name="connsiteX0" fmla="*/ 0 w 1298457"/>
                <a:gd name="connsiteY0" fmla="*/ 1546770 h 2068930"/>
                <a:gd name="connsiteX1" fmla="*/ 684000 w 1298457"/>
                <a:gd name="connsiteY1" fmla="*/ 1994725 h 2068930"/>
                <a:gd name="connsiteX2" fmla="*/ 1298457 w 1298457"/>
                <a:gd name="connsiteY2" fmla="*/ 0 h 2068930"/>
                <a:gd name="connsiteX0" fmla="*/ 0 w 1298457"/>
                <a:gd name="connsiteY0" fmla="*/ 1546770 h 2080668"/>
                <a:gd name="connsiteX1" fmla="*/ 684000 w 1298457"/>
                <a:gd name="connsiteY1" fmla="*/ 1994725 h 2080668"/>
                <a:gd name="connsiteX2" fmla="*/ 1298457 w 1298457"/>
                <a:gd name="connsiteY2" fmla="*/ 0 h 2080668"/>
                <a:gd name="connsiteX0" fmla="*/ 0 w 1326748"/>
                <a:gd name="connsiteY0" fmla="*/ 1466054 h 1988700"/>
                <a:gd name="connsiteX1" fmla="*/ 684000 w 1326748"/>
                <a:gd name="connsiteY1" fmla="*/ 1914009 h 1988700"/>
                <a:gd name="connsiteX2" fmla="*/ 1326748 w 1326748"/>
                <a:gd name="connsiteY2" fmla="*/ 0 h 1988700"/>
                <a:gd name="connsiteX0" fmla="*/ 0 w 1362659"/>
                <a:gd name="connsiteY0" fmla="*/ 1527458 h 2000915"/>
                <a:gd name="connsiteX1" fmla="*/ 719911 w 1362659"/>
                <a:gd name="connsiteY1" fmla="*/ 1914009 h 2000915"/>
                <a:gd name="connsiteX2" fmla="*/ 1362659 w 1362659"/>
                <a:gd name="connsiteY2" fmla="*/ 0 h 2000915"/>
                <a:gd name="connsiteX0" fmla="*/ 0 w 1362659"/>
                <a:gd name="connsiteY0" fmla="*/ 1527458 h 1993415"/>
                <a:gd name="connsiteX1" fmla="*/ 719911 w 1362659"/>
                <a:gd name="connsiteY1" fmla="*/ 1914009 h 1993415"/>
                <a:gd name="connsiteX2" fmla="*/ 1362659 w 1362659"/>
                <a:gd name="connsiteY2" fmla="*/ 0 h 1993415"/>
                <a:gd name="connsiteX0" fmla="*/ 0 w 1338718"/>
                <a:gd name="connsiteY0" fmla="*/ 1568394 h 2001640"/>
                <a:gd name="connsiteX1" fmla="*/ 695970 w 1338718"/>
                <a:gd name="connsiteY1" fmla="*/ 1914009 h 2001640"/>
                <a:gd name="connsiteX2" fmla="*/ 1338718 w 1338718"/>
                <a:gd name="connsiteY2" fmla="*/ 0 h 2001640"/>
                <a:gd name="connsiteX0" fmla="*/ 0 w 1338718"/>
                <a:gd name="connsiteY0" fmla="*/ 1568394 h 1877948"/>
                <a:gd name="connsiteX1" fmla="*/ 785746 w 1338718"/>
                <a:gd name="connsiteY1" fmla="*/ 1762546 h 1877948"/>
                <a:gd name="connsiteX2" fmla="*/ 1338718 w 1338718"/>
                <a:gd name="connsiteY2" fmla="*/ 0 h 1877948"/>
                <a:gd name="connsiteX0" fmla="*/ 0 w 1338718"/>
                <a:gd name="connsiteY0" fmla="*/ 1568394 h 1881578"/>
                <a:gd name="connsiteX1" fmla="*/ 785746 w 1338718"/>
                <a:gd name="connsiteY1" fmla="*/ 1762546 h 1881578"/>
                <a:gd name="connsiteX2" fmla="*/ 1338718 w 1338718"/>
                <a:gd name="connsiteY2" fmla="*/ 0 h 1881578"/>
                <a:gd name="connsiteX0" fmla="*/ 0 w 1554183"/>
                <a:gd name="connsiteY0" fmla="*/ 1416931 h 1839777"/>
                <a:gd name="connsiteX1" fmla="*/ 1001211 w 1554183"/>
                <a:gd name="connsiteY1" fmla="*/ 1762546 h 1839777"/>
                <a:gd name="connsiteX2" fmla="*/ 1554183 w 1554183"/>
                <a:gd name="connsiteY2" fmla="*/ 0 h 1839777"/>
                <a:gd name="connsiteX0" fmla="*/ 0 w 1554183"/>
                <a:gd name="connsiteY0" fmla="*/ 1416931 h 1832800"/>
                <a:gd name="connsiteX1" fmla="*/ 1001211 w 1554183"/>
                <a:gd name="connsiteY1" fmla="*/ 1762546 h 1832800"/>
                <a:gd name="connsiteX2" fmla="*/ 1554183 w 1554183"/>
                <a:gd name="connsiteY2" fmla="*/ 0 h 1832800"/>
                <a:gd name="connsiteX0" fmla="*/ 0 w 1554183"/>
                <a:gd name="connsiteY0" fmla="*/ 1416931 h 1707189"/>
                <a:gd name="connsiteX1" fmla="*/ 893478 w 1554183"/>
                <a:gd name="connsiteY1" fmla="*/ 1615177 h 1707189"/>
                <a:gd name="connsiteX2" fmla="*/ 1554183 w 1554183"/>
                <a:gd name="connsiteY2" fmla="*/ 0 h 1707189"/>
                <a:gd name="connsiteX0" fmla="*/ 0 w 1554183"/>
                <a:gd name="connsiteY0" fmla="*/ 1416931 h 1671221"/>
                <a:gd name="connsiteX1" fmla="*/ 893478 w 1554183"/>
                <a:gd name="connsiteY1" fmla="*/ 1615177 h 1671221"/>
                <a:gd name="connsiteX2" fmla="*/ 1554183 w 1554183"/>
                <a:gd name="connsiteY2" fmla="*/ 0 h 1671221"/>
                <a:gd name="connsiteX0" fmla="*/ 0 w 1554183"/>
                <a:gd name="connsiteY0" fmla="*/ 1416931 h 1667419"/>
                <a:gd name="connsiteX1" fmla="*/ 893478 w 1554183"/>
                <a:gd name="connsiteY1" fmla="*/ 1615177 h 1667419"/>
                <a:gd name="connsiteX2" fmla="*/ 1554183 w 1554183"/>
                <a:gd name="connsiteY2" fmla="*/ 0 h 1667419"/>
                <a:gd name="connsiteX0" fmla="*/ 0 w 1554183"/>
                <a:gd name="connsiteY0" fmla="*/ 1416931 h 1662373"/>
                <a:gd name="connsiteX1" fmla="*/ 893478 w 1554183"/>
                <a:gd name="connsiteY1" fmla="*/ 1615177 h 1662373"/>
                <a:gd name="connsiteX2" fmla="*/ 1554183 w 1554183"/>
                <a:gd name="connsiteY2" fmla="*/ 0 h 1662373"/>
                <a:gd name="connsiteX0" fmla="*/ 0 w 1554183"/>
                <a:gd name="connsiteY0" fmla="*/ 1416931 h 1642538"/>
                <a:gd name="connsiteX1" fmla="*/ 833105 w 1554183"/>
                <a:gd name="connsiteY1" fmla="*/ 1591299 h 1642538"/>
                <a:gd name="connsiteX2" fmla="*/ 1554183 w 1554183"/>
                <a:gd name="connsiteY2" fmla="*/ 0 h 1642538"/>
              </a:gdLst>
              <a:ahLst/>
              <a:cxnLst>
                <a:cxn ang="0">
                  <a:pos x="connsiteX0" y="connsiteY0"/>
                </a:cxn>
                <a:cxn ang="0">
                  <a:pos x="connsiteX1" y="connsiteY1"/>
                </a:cxn>
                <a:cxn ang="0">
                  <a:pos x="connsiteX2" y="connsiteY2"/>
                </a:cxn>
              </a:cxnLst>
              <a:rect l="l" t="t" r="r" b="b"/>
              <a:pathLst>
                <a:path w="1554183" h="1642538">
                  <a:moveTo>
                    <a:pt x="0" y="1416931"/>
                  </a:moveTo>
                  <a:cubicBezTo>
                    <a:pt x="395641" y="1576957"/>
                    <a:pt x="617603" y="1723254"/>
                    <a:pt x="833105" y="1591299"/>
                  </a:cubicBezTo>
                  <a:cubicBezTo>
                    <a:pt x="1048607" y="1459344"/>
                    <a:pt x="1429325" y="280930"/>
                    <a:pt x="1554183" y="0"/>
                  </a:cubicBezTo>
                </a:path>
              </a:pathLst>
            </a:custGeom>
            <a:noFill/>
            <a:ln w="3175">
              <a:solidFill>
                <a:schemeClr val="accent6">
                  <a:lumMod val="60000"/>
                  <a:lumOff val="4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8" name="Connecteur droit avec flèche 27"/>
            <p:cNvCxnSpPr/>
            <p:nvPr/>
          </p:nvCxnSpPr>
          <p:spPr>
            <a:xfrm flipV="1">
              <a:off x="1357307" y="2627132"/>
              <a:ext cx="0" cy="563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rot="17640000">
              <a:off x="2212607" y="4354549"/>
              <a:ext cx="28156" cy="121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ZoneTexte 35"/>
            <p:cNvSpPr txBox="1"/>
            <p:nvPr/>
          </p:nvSpPr>
          <p:spPr>
            <a:xfrm>
              <a:off x="1856743" y="4150920"/>
              <a:ext cx="420308" cy="261610"/>
            </a:xfrm>
            <a:prstGeom prst="rect">
              <a:avLst/>
            </a:prstGeom>
            <a:noFill/>
          </p:spPr>
          <p:txBody>
            <a:bodyPr wrap="none" rtlCol="0">
              <a:spAutoFit/>
            </a:bodyPr>
            <a:lstStyle/>
            <a:p>
              <a:r>
                <a:rPr lang="en-US" sz="1100" u="none" dirty="0" smtClean="0"/>
                <a:t>100</a:t>
              </a:r>
              <a:endParaRPr lang="en-US" sz="1100" u="none" baseline="-25000" dirty="0"/>
            </a:p>
          </p:txBody>
        </p:sp>
        <p:cxnSp>
          <p:nvCxnSpPr>
            <p:cNvPr id="37" name="Connecteur droit 36"/>
            <p:cNvCxnSpPr/>
            <p:nvPr/>
          </p:nvCxnSpPr>
          <p:spPr>
            <a:xfrm>
              <a:off x="2354185" y="2534262"/>
              <a:ext cx="0" cy="2579949"/>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3702994" y="5017357"/>
              <a:ext cx="926857" cy="276999"/>
            </a:xfrm>
            <a:prstGeom prst="rect">
              <a:avLst/>
            </a:prstGeom>
            <a:noFill/>
          </p:spPr>
          <p:txBody>
            <a:bodyPr wrap="none" rtlCol="0">
              <a:spAutoFit/>
            </a:bodyPr>
            <a:lstStyle/>
            <a:p>
              <a:r>
                <a:rPr lang="en-US" sz="1200" u="none" dirty="0" smtClean="0"/>
                <a:t>Duty Cycle</a:t>
              </a:r>
              <a:endParaRPr lang="en-US" sz="1200" u="none" baseline="-25000" dirty="0"/>
            </a:p>
          </p:txBody>
        </p:sp>
        <p:sp>
          <p:nvSpPr>
            <p:cNvPr id="40" name="ZoneTexte 39"/>
            <p:cNvSpPr txBox="1"/>
            <p:nvPr/>
          </p:nvSpPr>
          <p:spPr>
            <a:xfrm>
              <a:off x="2150839" y="5173885"/>
              <a:ext cx="383438" cy="230832"/>
            </a:xfrm>
            <a:prstGeom prst="rect">
              <a:avLst/>
            </a:prstGeom>
            <a:noFill/>
          </p:spPr>
          <p:txBody>
            <a:bodyPr wrap="none" rtlCol="0">
              <a:spAutoFit/>
            </a:bodyPr>
            <a:lstStyle/>
            <a:p>
              <a:r>
                <a:rPr lang="en-US" sz="900" b="1" u="none" dirty="0" smtClean="0"/>
                <a:t>1 %</a:t>
              </a:r>
              <a:endParaRPr lang="en-US" sz="900" b="1" u="none" baseline="-25000" dirty="0"/>
            </a:p>
          </p:txBody>
        </p:sp>
        <p:sp>
          <p:nvSpPr>
            <p:cNvPr id="41" name="ZoneTexte 40"/>
            <p:cNvSpPr txBox="1"/>
            <p:nvPr/>
          </p:nvSpPr>
          <p:spPr>
            <a:xfrm>
              <a:off x="3374622" y="5212617"/>
              <a:ext cx="511679" cy="230832"/>
            </a:xfrm>
            <a:prstGeom prst="rect">
              <a:avLst/>
            </a:prstGeom>
            <a:noFill/>
          </p:spPr>
          <p:txBody>
            <a:bodyPr wrap="none" rtlCol="0">
              <a:spAutoFit/>
            </a:bodyPr>
            <a:lstStyle/>
            <a:p>
              <a:r>
                <a:rPr lang="en-US" sz="900" b="1" u="none" dirty="0" smtClean="0"/>
                <a:t>100 %</a:t>
              </a:r>
              <a:endParaRPr lang="en-US" sz="900" b="1" u="none" baseline="-25000" dirty="0"/>
            </a:p>
          </p:txBody>
        </p:sp>
        <p:sp>
          <p:nvSpPr>
            <p:cNvPr id="42" name="ZoneTexte 41"/>
            <p:cNvSpPr txBox="1"/>
            <p:nvPr/>
          </p:nvSpPr>
          <p:spPr>
            <a:xfrm>
              <a:off x="2774692" y="5186634"/>
              <a:ext cx="447558" cy="230832"/>
            </a:xfrm>
            <a:prstGeom prst="rect">
              <a:avLst/>
            </a:prstGeom>
            <a:noFill/>
          </p:spPr>
          <p:txBody>
            <a:bodyPr wrap="none" rtlCol="0">
              <a:spAutoFit/>
            </a:bodyPr>
            <a:lstStyle/>
            <a:p>
              <a:r>
                <a:rPr lang="en-US" sz="900" b="1" u="none" dirty="0" smtClean="0"/>
                <a:t>10 %</a:t>
              </a:r>
              <a:endParaRPr lang="en-US" sz="900" b="1" u="none" baseline="-25000" dirty="0"/>
            </a:p>
          </p:txBody>
        </p:sp>
        <p:cxnSp>
          <p:nvCxnSpPr>
            <p:cNvPr id="44" name="Connecteur droit 43"/>
            <p:cNvCxnSpPr/>
            <p:nvPr/>
          </p:nvCxnSpPr>
          <p:spPr>
            <a:xfrm flipH="1">
              <a:off x="2309697" y="5114211"/>
              <a:ext cx="44488" cy="4298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flipH="1">
              <a:off x="2957020" y="5130904"/>
              <a:ext cx="44488" cy="42981"/>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H="1">
              <a:off x="3617755" y="5156304"/>
              <a:ext cx="44488" cy="42981"/>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flipH="1">
              <a:off x="1692025" y="5084456"/>
              <a:ext cx="44488" cy="42981"/>
            </a:xfrm>
            <a:prstGeom prst="line">
              <a:avLst/>
            </a:prstGeom>
          </p:spPr>
          <p:style>
            <a:lnRef idx="1">
              <a:schemeClr val="accent1"/>
            </a:lnRef>
            <a:fillRef idx="0">
              <a:schemeClr val="accent1"/>
            </a:fillRef>
            <a:effectRef idx="0">
              <a:schemeClr val="accent1"/>
            </a:effectRef>
            <a:fontRef idx="minor">
              <a:schemeClr val="tx1"/>
            </a:fontRef>
          </p:style>
        </p:cxnSp>
        <p:sp>
          <p:nvSpPr>
            <p:cNvPr id="48" name="ZoneTexte 47"/>
            <p:cNvSpPr txBox="1"/>
            <p:nvPr/>
          </p:nvSpPr>
          <p:spPr>
            <a:xfrm>
              <a:off x="1478089" y="5142500"/>
              <a:ext cx="479618" cy="230832"/>
            </a:xfrm>
            <a:prstGeom prst="rect">
              <a:avLst/>
            </a:prstGeom>
            <a:noFill/>
          </p:spPr>
          <p:txBody>
            <a:bodyPr wrap="none" rtlCol="0">
              <a:spAutoFit/>
            </a:bodyPr>
            <a:lstStyle/>
            <a:p>
              <a:r>
                <a:rPr lang="en-US" sz="900" b="1" u="none" dirty="0" smtClean="0"/>
                <a:t>0,1 %</a:t>
              </a:r>
              <a:endParaRPr lang="en-US" sz="900" b="1" u="none" baseline="-25000" dirty="0"/>
            </a:p>
          </p:txBody>
        </p:sp>
        <p:sp>
          <p:nvSpPr>
            <p:cNvPr id="49" name="ZoneTexte 48"/>
            <p:cNvSpPr txBox="1"/>
            <p:nvPr/>
          </p:nvSpPr>
          <p:spPr>
            <a:xfrm>
              <a:off x="389822" y="2403457"/>
              <a:ext cx="949299" cy="600164"/>
            </a:xfrm>
            <a:prstGeom prst="rect">
              <a:avLst/>
            </a:prstGeom>
            <a:noFill/>
          </p:spPr>
          <p:txBody>
            <a:bodyPr wrap="none" rtlCol="0">
              <a:spAutoFit/>
            </a:bodyPr>
            <a:lstStyle/>
            <a:p>
              <a:pPr algn="ctr"/>
              <a:r>
                <a:rPr lang="en-US" sz="1200" u="none" dirty="0" smtClean="0"/>
                <a:t>Costs</a:t>
              </a:r>
            </a:p>
            <a:p>
              <a:pPr algn="ctr"/>
              <a:r>
                <a:rPr lang="en-US" sz="1050" u="none" dirty="0" smtClean="0"/>
                <a:t>(investment </a:t>
              </a:r>
            </a:p>
            <a:p>
              <a:pPr algn="ctr"/>
              <a:r>
                <a:rPr lang="en-US" sz="1050" u="none" dirty="0" smtClean="0"/>
                <a:t>+ operation)</a:t>
              </a:r>
              <a:endParaRPr lang="en-US" sz="1050" u="none" dirty="0"/>
            </a:p>
          </p:txBody>
        </p:sp>
        <p:sp>
          <p:nvSpPr>
            <p:cNvPr id="57" name="Forme libre 56"/>
            <p:cNvSpPr/>
            <p:nvPr/>
          </p:nvSpPr>
          <p:spPr>
            <a:xfrm>
              <a:off x="1361143" y="2534263"/>
              <a:ext cx="974409" cy="1493254"/>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00437"/>
                <a:gd name="connsiteY0" fmla="*/ 1832043 h 2078171"/>
                <a:gd name="connsiteX1" fmla="*/ 495759 w 1300437"/>
                <a:gd name="connsiteY1" fmla="*/ 1847776 h 2078171"/>
                <a:gd name="connsiteX2" fmla="*/ 1222872 w 1300437"/>
                <a:gd name="connsiteY2" fmla="*/ 162195 h 2078171"/>
                <a:gd name="connsiteX3" fmla="*/ 1244906 w 1300437"/>
                <a:gd name="connsiteY3" fmla="*/ 162195 h 2078171"/>
                <a:gd name="connsiteX0" fmla="*/ 0 w 1300437"/>
                <a:gd name="connsiteY0" fmla="*/ 1832043 h 1924090"/>
                <a:gd name="connsiteX1" fmla="*/ 495759 w 1300437"/>
                <a:gd name="connsiteY1" fmla="*/ 1847776 h 1924090"/>
                <a:gd name="connsiteX2" fmla="*/ 1222872 w 1300437"/>
                <a:gd name="connsiteY2" fmla="*/ 162195 h 1924090"/>
                <a:gd name="connsiteX3" fmla="*/ 1244906 w 1300437"/>
                <a:gd name="connsiteY3" fmla="*/ 162195 h 1924090"/>
                <a:gd name="connsiteX0" fmla="*/ 0 w 1304909"/>
                <a:gd name="connsiteY0" fmla="*/ 1831202 h 1912556"/>
                <a:gd name="connsiteX1" fmla="*/ 429658 w 1304909"/>
                <a:gd name="connsiteY1" fmla="*/ 1834981 h 1912556"/>
                <a:gd name="connsiteX2" fmla="*/ 1222872 w 1304909"/>
                <a:gd name="connsiteY2" fmla="*/ 161354 h 1912556"/>
                <a:gd name="connsiteX3" fmla="*/ 1244906 w 1304909"/>
                <a:gd name="connsiteY3" fmla="*/ 161354 h 1912556"/>
                <a:gd name="connsiteX0" fmla="*/ 0 w 1304907"/>
                <a:gd name="connsiteY0" fmla="*/ 1831202 h 1831202"/>
                <a:gd name="connsiteX1" fmla="*/ 1222872 w 1304907"/>
                <a:gd name="connsiteY1" fmla="*/ 161354 h 1831202"/>
                <a:gd name="connsiteX2" fmla="*/ 1244906 w 1304907"/>
                <a:gd name="connsiteY2" fmla="*/ 161354 h 1831202"/>
                <a:gd name="connsiteX0" fmla="*/ 0 w 1304909"/>
                <a:gd name="connsiteY0" fmla="*/ 1831202 h 1831202"/>
                <a:gd name="connsiteX1" fmla="*/ 1222872 w 1304909"/>
                <a:gd name="connsiteY1" fmla="*/ 161354 h 1831202"/>
                <a:gd name="connsiteX2" fmla="*/ 1244906 w 1304909"/>
                <a:gd name="connsiteY2" fmla="*/ 161354 h 1831202"/>
                <a:gd name="connsiteX0" fmla="*/ 0 w 1244905"/>
                <a:gd name="connsiteY0" fmla="*/ 1719415 h 1719415"/>
                <a:gd name="connsiteX1" fmla="*/ 1222872 w 1244905"/>
                <a:gd name="connsiteY1" fmla="*/ 49567 h 1719415"/>
                <a:gd name="connsiteX2" fmla="*/ 1244906 w 1244905"/>
                <a:gd name="connsiteY2" fmla="*/ 49567 h 1719415"/>
                <a:gd name="connsiteX0" fmla="*/ 0 w 1399143"/>
                <a:gd name="connsiteY0" fmla="*/ 2016509 h 2016509"/>
                <a:gd name="connsiteX1" fmla="*/ 1222872 w 1399143"/>
                <a:gd name="connsiteY1" fmla="*/ 346661 h 2016509"/>
                <a:gd name="connsiteX2" fmla="*/ 1399143 w 1399143"/>
                <a:gd name="connsiteY2" fmla="*/ 0 h 2016509"/>
                <a:gd name="connsiteX0" fmla="*/ 0 w 1399143"/>
                <a:gd name="connsiteY0" fmla="*/ 2016509 h 2016509"/>
                <a:gd name="connsiteX1" fmla="*/ 1399143 w 1399143"/>
                <a:gd name="connsiteY1" fmla="*/ 0 h 2016509"/>
                <a:gd name="connsiteX0" fmla="*/ 0 w 1399143"/>
                <a:gd name="connsiteY0" fmla="*/ 2016509 h 2016509"/>
                <a:gd name="connsiteX1" fmla="*/ 1399143 w 1399143"/>
                <a:gd name="connsiteY1" fmla="*/ 0 h 2016509"/>
                <a:gd name="connsiteX0" fmla="*/ 0 w 1399143"/>
                <a:gd name="connsiteY0" fmla="*/ 1982782 h 1982782"/>
                <a:gd name="connsiteX1" fmla="*/ 1399143 w 1399143"/>
                <a:gd name="connsiteY1" fmla="*/ 0 h 1982782"/>
                <a:gd name="connsiteX0" fmla="*/ 0 w 1399143"/>
                <a:gd name="connsiteY0" fmla="*/ 1982782 h 1982782"/>
                <a:gd name="connsiteX1" fmla="*/ 1399143 w 1399143"/>
                <a:gd name="connsiteY1" fmla="*/ 0 h 1982782"/>
                <a:gd name="connsiteX0" fmla="*/ 0 w 1399143"/>
                <a:gd name="connsiteY0" fmla="*/ 1982782 h 1982782"/>
                <a:gd name="connsiteX1" fmla="*/ 1399143 w 1399143"/>
                <a:gd name="connsiteY1" fmla="*/ 0 h 1982782"/>
              </a:gdLst>
              <a:ahLst/>
              <a:cxnLst>
                <a:cxn ang="0">
                  <a:pos x="connsiteX0" y="connsiteY0"/>
                </a:cxn>
                <a:cxn ang="0">
                  <a:pos x="connsiteX1" y="connsiteY1"/>
                </a:cxn>
              </a:cxnLst>
              <a:rect l="l" t="t" r="r" b="b"/>
              <a:pathLst>
                <a:path w="1399143" h="1982782">
                  <a:moveTo>
                    <a:pt x="0" y="1982782"/>
                  </a:moveTo>
                  <a:cubicBezTo>
                    <a:pt x="759223" y="1733631"/>
                    <a:pt x="906711" y="672170"/>
                    <a:pt x="1399143" y="0"/>
                  </a:cubicBezTo>
                </a:path>
              </a:pathLst>
            </a:custGeom>
            <a:noFill/>
            <a:ln w="3175" cmpd="sng">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orme libre 57"/>
            <p:cNvSpPr/>
            <p:nvPr/>
          </p:nvSpPr>
          <p:spPr>
            <a:xfrm>
              <a:off x="1369054" y="2172529"/>
              <a:ext cx="1177605" cy="1824050"/>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87135"/>
                <a:gd name="connsiteY0" fmla="*/ 1253216 h 1831561"/>
                <a:gd name="connsiteX1" fmla="*/ 517793 w 1287135"/>
                <a:gd name="connsiteY1" fmla="*/ 1771009 h 1831561"/>
                <a:gd name="connsiteX2" fmla="*/ 1287135 w 1287135"/>
                <a:gd name="connsiteY2" fmla="*/ 0 h 1831561"/>
                <a:gd name="connsiteX0" fmla="*/ 0 w 1279457"/>
                <a:gd name="connsiteY0" fmla="*/ 1325564 h 1845075"/>
                <a:gd name="connsiteX1" fmla="*/ 510115 w 1279457"/>
                <a:gd name="connsiteY1" fmla="*/ 1771009 h 1845075"/>
                <a:gd name="connsiteX2" fmla="*/ 1279457 w 1279457"/>
                <a:gd name="connsiteY2" fmla="*/ 0 h 1845075"/>
                <a:gd name="connsiteX0" fmla="*/ 0 w 1271779"/>
                <a:gd name="connsiteY0" fmla="*/ 1503145 h 1892065"/>
                <a:gd name="connsiteX1" fmla="*/ 502437 w 1271779"/>
                <a:gd name="connsiteY1" fmla="*/ 1771009 h 1892065"/>
                <a:gd name="connsiteX2" fmla="*/ 1271779 w 1271779"/>
                <a:gd name="connsiteY2" fmla="*/ 0 h 1892065"/>
                <a:gd name="connsiteX0" fmla="*/ 0 w 1314008"/>
                <a:gd name="connsiteY0" fmla="*/ 1496568 h 1889895"/>
                <a:gd name="connsiteX1" fmla="*/ 544666 w 1314008"/>
                <a:gd name="connsiteY1" fmla="*/ 1771009 h 1889895"/>
                <a:gd name="connsiteX2" fmla="*/ 1314008 w 1314008"/>
                <a:gd name="connsiteY2" fmla="*/ 0 h 1889895"/>
                <a:gd name="connsiteX0" fmla="*/ 0 w 1314008"/>
                <a:gd name="connsiteY0" fmla="*/ 1496568 h 1868525"/>
                <a:gd name="connsiteX1" fmla="*/ 544666 w 1314008"/>
                <a:gd name="connsiteY1" fmla="*/ 1771009 h 1868525"/>
                <a:gd name="connsiteX2" fmla="*/ 1314008 w 1314008"/>
                <a:gd name="connsiteY2" fmla="*/ 0 h 1868525"/>
                <a:gd name="connsiteX0" fmla="*/ 0 w 1314008"/>
                <a:gd name="connsiteY0" fmla="*/ 1496568 h 1768409"/>
                <a:gd name="connsiteX1" fmla="*/ 548505 w 1314008"/>
                <a:gd name="connsiteY1" fmla="*/ 1639466 h 1768409"/>
                <a:gd name="connsiteX2" fmla="*/ 1314008 w 1314008"/>
                <a:gd name="connsiteY2" fmla="*/ 0 h 1768409"/>
                <a:gd name="connsiteX0" fmla="*/ 0 w 1198839"/>
                <a:gd name="connsiteY0" fmla="*/ 1562338 h 1839023"/>
                <a:gd name="connsiteX1" fmla="*/ 548505 w 1198839"/>
                <a:gd name="connsiteY1" fmla="*/ 1705236 h 1839023"/>
                <a:gd name="connsiteX2" fmla="*/ 1198839 w 1198839"/>
                <a:gd name="connsiteY2" fmla="*/ 0 h 1839023"/>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73965"/>
                <a:gd name="connsiteX1" fmla="*/ 548505 w 1214195"/>
                <a:gd name="connsiteY1" fmla="*/ 1737782 h 1873965"/>
                <a:gd name="connsiteX2" fmla="*/ 1214195 w 1214195"/>
                <a:gd name="connsiteY2" fmla="*/ 0 h 1873965"/>
                <a:gd name="connsiteX0" fmla="*/ 0 w 1214195"/>
                <a:gd name="connsiteY0" fmla="*/ 1594884 h 1883180"/>
                <a:gd name="connsiteX1" fmla="*/ 487082 w 1214195"/>
                <a:gd name="connsiteY1" fmla="*/ 1750800 h 1883180"/>
                <a:gd name="connsiteX2" fmla="*/ 1214195 w 1214195"/>
                <a:gd name="connsiteY2" fmla="*/ 0 h 1883180"/>
                <a:gd name="connsiteX0" fmla="*/ 0 w 1214195"/>
                <a:gd name="connsiteY0" fmla="*/ 1594884 h 1755706"/>
                <a:gd name="connsiteX1" fmla="*/ 452531 w 1214195"/>
                <a:gd name="connsiteY1" fmla="*/ 1529492 h 1755706"/>
                <a:gd name="connsiteX2" fmla="*/ 1214195 w 1214195"/>
                <a:gd name="connsiteY2" fmla="*/ 0 h 1755706"/>
                <a:gd name="connsiteX0" fmla="*/ 0 w 467417"/>
                <a:gd name="connsiteY0" fmla="*/ 1809682 h 1982672"/>
                <a:gd name="connsiteX1" fmla="*/ 452531 w 467417"/>
                <a:gd name="connsiteY1" fmla="*/ 1744290 h 1982672"/>
                <a:gd name="connsiteX2" fmla="*/ 423367 w 467417"/>
                <a:gd name="connsiteY2" fmla="*/ 0 h 1982672"/>
                <a:gd name="connsiteX0" fmla="*/ 0 w 471270"/>
                <a:gd name="connsiteY0" fmla="*/ 1809682 h 1982672"/>
                <a:gd name="connsiteX1" fmla="*/ 452531 w 471270"/>
                <a:gd name="connsiteY1" fmla="*/ 1744290 h 1982672"/>
                <a:gd name="connsiteX2" fmla="*/ 423367 w 471270"/>
                <a:gd name="connsiteY2" fmla="*/ 0 h 1982672"/>
                <a:gd name="connsiteX0" fmla="*/ 0 w 471618"/>
                <a:gd name="connsiteY0" fmla="*/ 1809682 h 1982672"/>
                <a:gd name="connsiteX1" fmla="*/ 452531 w 471618"/>
                <a:gd name="connsiteY1" fmla="*/ 1744290 h 1982672"/>
                <a:gd name="connsiteX2" fmla="*/ 423367 w 471618"/>
                <a:gd name="connsiteY2" fmla="*/ 0 h 1982672"/>
                <a:gd name="connsiteX0" fmla="*/ 0 w 423367"/>
                <a:gd name="connsiteY0" fmla="*/ 1809682 h 1976937"/>
                <a:gd name="connsiteX1" fmla="*/ 275938 w 423367"/>
                <a:gd name="connsiteY1" fmla="*/ 1731272 h 1976937"/>
                <a:gd name="connsiteX2" fmla="*/ 423367 w 423367"/>
                <a:gd name="connsiteY2" fmla="*/ 0 h 1976937"/>
                <a:gd name="connsiteX0" fmla="*/ 0 w 423367"/>
                <a:gd name="connsiteY0" fmla="*/ 1809682 h 1929208"/>
                <a:gd name="connsiteX1" fmla="*/ 275938 w 423367"/>
                <a:gd name="connsiteY1" fmla="*/ 1731272 h 1929208"/>
                <a:gd name="connsiteX2" fmla="*/ 423367 w 423367"/>
                <a:gd name="connsiteY2" fmla="*/ 0 h 1929208"/>
                <a:gd name="connsiteX0" fmla="*/ 0 w 423367"/>
                <a:gd name="connsiteY0" fmla="*/ 1809682 h 1931433"/>
                <a:gd name="connsiteX1" fmla="*/ 275938 w 423367"/>
                <a:gd name="connsiteY1" fmla="*/ 1731272 h 1931433"/>
                <a:gd name="connsiteX2" fmla="*/ 423367 w 423367"/>
                <a:gd name="connsiteY2" fmla="*/ 0 h 1931433"/>
                <a:gd name="connsiteX0" fmla="*/ 0 w 417334"/>
                <a:gd name="connsiteY0" fmla="*/ 1238838 h 1783616"/>
                <a:gd name="connsiteX1" fmla="*/ 269905 w 417334"/>
                <a:gd name="connsiteY1" fmla="*/ 1731272 h 1783616"/>
                <a:gd name="connsiteX2" fmla="*/ 417334 w 417334"/>
                <a:gd name="connsiteY2" fmla="*/ 0 h 1783616"/>
                <a:gd name="connsiteX0" fmla="*/ 0 w 417334"/>
                <a:gd name="connsiteY0" fmla="*/ 1238838 h 1322771"/>
                <a:gd name="connsiteX1" fmla="*/ 279960 w 417334"/>
                <a:gd name="connsiteY1" fmla="*/ 929947 h 1322771"/>
                <a:gd name="connsiteX2" fmla="*/ 417334 w 417334"/>
                <a:gd name="connsiteY2" fmla="*/ 0 h 1322771"/>
                <a:gd name="connsiteX0" fmla="*/ 0 w 417334"/>
                <a:gd name="connsiteY0" fmla="*/ 1238838 h 1321001"/>
                <a:gd name="connsiteX1" fmla="*/ 279960 w 417334"/>
                <a:gd name="connsiteY1" fmla="*/ 929947 h 1321001"/>
                <a:gd name="connsiteX2" fmla="*/ 417334 w 417334"/>
                <a:gd name="connsiteY2" fmla="*/ 0 h 1321001"/>
                <a:gd name="connsiteX0" fmla="*/ 0 w 407279"/>
                <a:gd name="connsiteY0" fmla="*/ 1262958 h 1347434"/>
                <a:gd name="connsiteX1" fmla="*/ 279960 w 407279"/>
                <a:gd name="connsiteY1" fmla="*/ 954067 h 1347434"/>
                <a:gd name="connsiteX2" fmla="*/ 407279 w 407279"/>
                <a:gd name="connsiteY2" fmla="*/ 0 h 1347434"/>
                <a:gd name="connsiteX0" fmla="*/ 0 w 407279"/>
                <a:gd name="connsiteY0" fmla="*/ 1262958 h 1347434"/>
                <a:gd name="connsiteX1" fmla="*/ 279960 w 407279"/>
                <a:gd name="connsiteY1" fmla="*/ 954067 h 1347434"/>
                <a:gd name="connsiteX2" fmla="*/ 407279 w 407279"/>
                <a:gd name="connsiteY2" fmla="*/ 0 h 1347434"/>
                <a:gd name="connsiteX0" fmla="*/ 0 w 407279"/>
                <a:gd name="connsiteY0" fmla="*/ 1262958 h 1349285"/>
                <a:gd name="connsiteX1" fmla="*/ 279960 w 407279"/>
                <a:gd name="connsiteY1" fmla="*/ 954067 h 1349285"/>
                <a:gd name="connsiteX2" fmla="*/ 407279 w 407279"/>
                <a:gd name="connsiteY2" fmla="*/ 0 h 1349285"/>
                <a:gd name="connsiteX0" fmla="*/ 0 w 407279"/>
                <a:gd name="connsiteY0" fmla="*/ 1262958 h 1351987"/>
                <a:gd name="connsiteX1" fmla="*/ 279960 w 407279"/>
                <a:gd name="connsiteY1" fmla="*/ 954067 h 1351987"/>
                <a:gd name="connsiteX2" fmla="*/ 407279 w 407279"/>
                <a:gd name="connsiteY2" fmla="*/ 0 h 1351987"/>
                <a:gd name="connsiteX0" fmla="*/ 0 w 493747"/>
                <a:gd name="connsiteY0" fmla="*/ 1145037 h 1247637"/>
                <a:gd name="connsiteX1" fmla="*/ 366428 w 493747"/>
                <a:gd name="connsiteY1" fmla="*/ 954067 h 1247637"/>
                <a:gd name="connsiteX2" fmla="*/ 493747 w 493747"/>
                <a:gd name="connsiteY2" fmla="*/ 0 h 1247637"/>
                <a:gd name="connsiteX0" fmla="*/ 0 w 652607"/>
                <a:gd name="connsiteY0" fmla="*/ 1241518 h 1347220"/>
                <a:gd name="connsiteX1" fmla="*/ 366428 w 652607"/>
                <a:gd name="connsiteY1" fmla="*/ 1050548 h 1347220"/>
                <a:gd name="connsiteX2" fmla="*/ 652607 w 652607"/>
                <a:gd name="connsiteY2" fmla="*/ 0 h 1347220"/>
                <a:gd name="connsiteX0" fmla="*/ 0 w 652607"/>
                <a:gd name="connsiteY0" fmla="*/ 1241518 h 1347220"/>
                <a:gd name="connsiteX1" fmla="*/ 366428 w 652607"/>
                <a:gd name="connsiteY1" fmla="*/ 1050548 h 1347220"/>
                <a:gd name="connsiteX2" fmla="*/ 652607 w 652607"/>
                <a:gd name="connsiteY2" fmla="*/ 0 h 1347220"/>
              </a:gdLst>
              <a:ahLst/>
              <a:cxnLst>
                <a:cxn ang="0">
                  <a:pos x="connsiteX0" y="connsiteY0"/>
                </a:cxn>
                <a:cxn ang="0">
                  <a:pos x="connsiteX1" y="connsiteY1"/>
                </a:cxn>
                <a:cxn ang="0">
                  <a:pos x="connsiteX2" y="connsiteY2"/>
                </a:cxn>
              </a:cxnLst>
              <a:rect l="l" t="t" r="r" b="b"/>
              <a:pathLst>
                <a:path w="652607" h="1347220">
                  <a:moveTo>
                    <a:pt x="0" y="1241518"/>
                  </a:moveTo>
                  <a:cubicBezTo>
                    <a:pt x="224255" y="1485920"/>
                    <a:pt x="257660" y="1257468"/>
                    <a:pt x="366428" y="1050548"/>
                  </a:cubicBezTo>
                  <a:cubicBezTo>
                    <a:pt x="475196" y="843628"/>
                    <a:pt x="520253" y="561582"/>
                    <a:pt x="652607" y="0"/>
                  </a:cubicBezTo>
                </a:path>
              </a:pathLst>
            </a:custGeom>
            <a:noFill/>
            <a:ln w="3175">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9" name="Connecteur droit 58"/>
            <p:cNvCxnSpPr/>
            <p:nvPr/>
          </p:nvCxnSpPr>
          <p:spPr>
            <a:xfrm flipH="1">
              <a:off x="1732750" y="5017357"/>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nvCxnSpPr>
          <p:spPr>
            <a:xfrm flipH="1">
              <a:off x="2354185" y="5042211"/>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Connecteur droit 60"/>
            <p:cNvCxnSpPr/>
            <p:nvPr/>
          </p:nvCxnSpPr>
          <p:spPr>
            <a:xfrm flipH="1">
              <a:off x="3002280" y="5063436"/>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Connecteur droit 63"/>
            <p:cNvCxnSpPr/>
            <p:nvPr/>
          </p:nvCxnSpPr>
          <p:spPr>
            <a:xfrm rot="5400000" flipH="1">
              <a:off x="1799692" y="4653060"/>
              <a:ext cx="0" cy="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rot="5400000" flipH="1">
              <a:off x="2201984" y="4306623"/>
              <a:ext cx="0" cy="72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Forme libre 2"/>
            <p:cNvSpPr/>
            <p:nvPr/>
          </p:nvSpPr>
          <p:spPr>
            <a:xfrm>
              <a:off x="1340978" y="2521926"/>
              <a:ext cx="2329512" cy="1327235"/>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244906"/>
                <a:gd name="connsiteY0" fmla="*/ 1167788 h 1740688"/>
                <a:gd name="connsiteX1" fmla="*/ 517793 w 1244906"/>
                <a:gd name="connsiteY1" fmla="*/ 1685581 h 1740688"/>
                <a:gd name="connsiteX2" fmla="*/ 1244906 w 1244906"/>
                <a:gd name="connsiteY2" fmla="*/ 0 h 1740688"/>
                <a:gd name="connsiteX0" fmla="*/ 0 w 1287135"/>
                <a:gd name="connsiteY0" fmla="*/ 1253216 h 1831561"/>
                <a:gd name="connsiteX1" fmla="*/ 517793 w 1287135"/>
                <a:gd name="connsiteY1" fmla="*/ 1771009 h 1831561"/>
                <a:gd name="connsiteX2" fmla="*/ 1287135 w 1287135"/>
                <a:gd name="connsiteY2" fmla="*/ 0 h 1831561"/>
                <a:gd name="connsiteX0" fmla="*/ 0 w 1279457"/>
                <a:gd name="connsiteY0" fmla="*/ 1325564 h 1845075"/>
                <a:gd name="connsiteX1" fmla="*/ 510115 w 1279457"/>
                <a:gd name="connsiteY1" fmla="*/ 1771009 h 1845075"/>
                <a:gd name="connsiteX2" fmla="*/ 1279457 w 1279457"/>
                <a:gd name="connsiteY2" fmla="*/ 0 h 1845075"/>
                <a:gd name="connsiteX0" fmla="*/ 0 w 1271779"/>
                <a:gd name="connsiteY0" fmla="*/ 1503145 h 1892065"/>
                <a:gd name="connsiteX1" fmla="*/ 502437 w 1271779"/>
                <a:gd name="connsiteY1" fmla="*/ 1771009 h 1892065"/>
                <a:gd name="connsiteX2" fmla="*/ 1271779 w 1271779"/>
                <a:gd name="connsiteY2" fmla="*/ 0 h 1892065"/>
                <a:gd name="connsiteX0" fmla="*/ 0 w 1290974"/>
                <a:gd name="connsiteY0" fmla="*/ 1483414 h 1885667"/>
                <a:gd name="connsiteX1" fmla="*/ 521632 w 1290974"/>
                <a:gd name="connsiteY1" fmla="*/ 1771009 h 1885667"/>
                <a:gd name="connsiteX2" fmla="*/ 1290974 w 1290974"/>
                <a:gd name="connsiteY2" fmla="*/ 0 h 1885667"/>
                <a:gd name="connsiteX0" fmla="*/ 0 w 1290974"/>
                <a:gd name="connsiteY0" fmla="*/ 1483414 h 1606544"/>
                <a:gd name="connsiteX1" fmla="*/ 840267 w 1290974"/>
                <a:gd name="connsiteY1" fmla="*/ 1086990 h 1606544"/>
                <a:gd name="connsiteX2" fmla="*/ 1290974 w 1290974"/>
                <a:gd name="connsiteY2" fmla="*/ 0 h 1606544"/>
                <a:gd name="connsiteX0" fmla="*/ 0 w 1290974"/>
                <a:gd name="connsiteY0" fmla="*/ 1483414 h 1606544"/>
                <a:gd name="connsiteX1" fmla="*/ 840267 w 1290974"/>
                <a:gd name="connsiteY1" fmla="*/ 1086990 h 1606544"/>
                <a:gd name="connsiteX2" fmla="*/ 1290974 w 1290974"/>
                <a:gd name="connsiteY2" fmla="*/ 0 h 1606544"/>
                <a:gd name="connsiteX0" fmla="*/ 0 w 1290974"/>
                <a:gd name="connsiteY0" fmla="*/ 1483414 h 1483414"/>
                <a:gd name="connsiteX1" fmla="*/ 1290974 w 1290974"/>
                <a:gd name="connsiteY1" fmla="*/ 0 h 1483414"/>
                <a:gd name="connsiteX0" fmla="*/ 0 w 1290974"/>
                <a:gd name="connsiteY0" fmla="*/ 1483414 h 1483872"/>
                <a:gd name="connsiteX1" fmla="*/ 1290974 w 1290974"/>
                <a:gd name="connsiteY1" fmla="*/ 0 h 1483872"/>
                <a:gd name="connsiteX0" fmla="*/ 0 w 1290974"/>
                <a:gd name="connsiteY0" fmla="*/ 1483414 h 1483920"/>
                <a:gd name="connsiteX1" fmla="*/ 1290974 w 1290974"/>
                <a:gd name="connsiteY1" fmla="*/ 0 h 1483920"/>
              </a:gdLst>
              <a:ahLst/>
              <a:cxnLst>
                <a:cxn ang="0">
                  <a:pos x="connsiteX0" y="connsiteY0"/>
                </a:cxn>
                <a:cxn ang="0">
                  <a:pos x="connsiteX1" y="connsiteY1"/>
                </a:cxn>
              </a:cxnLst>
              <a:rect l="l" t="t" r="r" b="b"/>
              <a:pathLst>
                <a:path w="1290974" h="1483920">
                  <a:moveTo>
                    <a:pt x="0" y="1483414"/>
                  </a:moveTo>
                  <a:cubicBezTo>
                    <a:pt x="461037" y="1508534"/>
                    <a:pt x="922072" y="593128"/>
                    <a:pt x="1290974" y="0"/>
                  </a:cubicBezTo>
                </a:path>
              </a:pathLst>
            </a:cu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orme libre 9"/>
            <p:cNvSpPr/>
            <p:nvPr/>
          </p:nvSpPr>
          <p:spPr>
            <a:xfrm>
              <a:off x="1357532" y="2564905"/>
              <a:ext cx="974409" cy="1480771"/>
            </a:xfrm>
            <a:custGeom>
              <a:avLst/>
              <a:gdLst>
                <a:gd name="connsiteX0" fmla="*/ 0 w 1322471"/>
                <a:gd name="connsiteY0" fmla="*/ 1329983 h 1902883"/>
                <a:gd name="connsiteX1" fmla="*/ 517793 w 1322471"/>
                <a:gd name="connsiteY1" fmla="*/ 1847776 h 1902883"/>
                <a:gd name="connsiteX2" fmla="*/ 1244906 w 1322471"/>
                <a:gd name="connsiteY2" fmla="*/ 162195 h 1902883"/>
                <a:gd name="connsiteX3" fmla="*/ 1266940 w 1322471"/>
                <a:gd name="connsiteY3" fmla="*/ 162195 h 1902883"/>
                <a:gd name="connsiteX0" fmla="*/ 0 w 1300437"/>
                <a:gd name="connsiteY0" fmla="*/ 1832043 h 2078171"/>
                <a:gd name="connsiteX1" fmla="*/ 495759 w 1300437"/>
                <a:gd name="connsiteY1" fmla="*/ 1847776 h 2078171"/>
                <a:gd name="connsiteX2" fmla="*/ 1222872 w 1300437"/>
                <a:gd name="connsiteY2" fmla="*/ 162195 h 2078171"/>
                <a:gd name="connsiteX3" fmla="*/ 1244906 w 1300437"/>
                <a:gd name="connsiteY3" fmla="*/ 162195 h 2078171"/>
                <a:gd name="connsiteX0" fmla="*/ 0 w 1300437"/>
                <a:gd name="connsiteY0" fmla="*/ 1832043 h 1924090"/>
                <a:gd name="connsiteX1" fmla="*/ 495759 w 1300437"/>
                <a:gd name="connsiteY1" fmla="*/ 1847776 h 1924090"/>
                <a:gd name="connsiteX2" fmla="*/ 1222872 w 1300437"/>
                <a:gd name="connsiteY2" fmla="*/ 162195 h 1924090"/>
                <a:gd name="connsiteX3" fmla="*/ 1244906 w 1300437"/>
                <a:gd name="connsiteY3" fmla="*/ 162195 h 1924090"/>
                <a:gd name="connsiteX0" fmla="*/ 0 w 1304909"/>
                <a:gd name="connsiteY0" fmla="*/ 1831202 h 1912556"/>
                <a:gd name="connsiteX1" fmla="*/ 429658 w 1304909"/>
                <a:gd name="connsiteY1" fmla="*/ 1834981 h 1912556"/>
                <a:gd name="connsiteX2" fmla="*/ 1222872 w 1304909"/>
                <a:gd name="connsiteY2" fmla="*/ 161354 h 1912556"/>
                <a:gd name="connsiteX3" fmla="*/ 1244906 w 1304909"/>
                <a:gd name="connsiteY3" fmla="*/ 161354 h 1912556"/>
                <a:gd name="connsiteX0" fmla="*/ 0 w 1304907"/>
                <a:gd name="connsiteY0" fmla="*/ 1831202 h 1831202"/>
                <a:gd name="connsiteX1" fmla="*/ 1222872 w 1304907"/>
                <a:gd name="connsiteY1" fmla="*/ 161354 h 1831202"/>
                <a:gd name="connsiteX2" fmla="*/ 1244906 w 1304907"/>
                <a:gd name="connsiteY2" fmla="*/ 161354 h 1831202"/>
                <a:gd name="connsiteX0" fmla="*/ 0 w 1304909"/>
                <a:gd name="connsiteY0" fmla="*/ 1831202 h 1831202"/>
                <a:gd name="connsiteX1" fmla="*/ 1222872 w 1304909"/>
                <a:gd name="connsiteY1" fmla="*/ 161354 h 1831202"/>
                <a:gd name="connsiteX2" fmla="*/ 1244906 w 1304909"/>
                <a:gd name="connsiteY2" fmla="*/ 161354 h 1831202"/>
                <a:gd name="connsiteX0" fmla="*/ 0 w 1244905"/>
                <a:gd name="connsiteY0" fmla="*/ 1719415 h 1719415"/>
                <a:gd name="connsiteX1" fmla="*/ 1222872 w 1244905"/>
                <a:gd name="connsiteY1" fmla="*/ 49567 h 1719415"/>
                <a:gd name="connsiteX2" fmla="*/ 1244906 w 1244905"/>
                <a:gd name="connsiteY2" fmla="*/ 49567 h 1719415"/>
                <a:gd name="connsiteX0" fmla="*/ 0 w 1399143"/>
                <a:gd name="connsiteY0" fmla="*/ 2016509 h 2016509"/>
                <a:gd name="connsiteX1" fmla="*/ 1222872 w 1399143"/>
                <a:gd name="connsiteY1" fmla="*/ 346661 h 2016509"/>
                <a:gd name="connsiteX2" fmla="*/ 1399143 w 1399143"/>
                <a:gd name="connsiteY2" fmla="*/ 0 h 2016509"/>
                <a:gd name="connsiteX0" fmla="*/ 0 w 1399143"/>
                <a:gd name="connsiteY0" fmla="*/ 2016509 h 2016509"/>
                <a:gd name="connsiteX1" fmla="*/ 1399143 w 1399143"/>
                <a:gd name="connsiteY1" fmla="*/ 0 h 2016509"/>
                <a:gd name="connsiteX0" fmla="*/ 0 w 1399143"/>
                <a:gd name="connsiteY0" fmla="*/ 2016509 h 2016509"/>
                <a:gd name="connsiteX1" fmla="*/ 1399143 w 1399143"/>
                <a:gd name="connsiteY1" fmla="*/ 0 h 2016509"/>
                <a:gd name="connsiteX0" fmla="*/ 0 w 1399143"/>
                <a:gd name="connsiteY0" fmla="*/ 2016509 h 2016509"/>
                <a:gd name="connsiteX1" fmla="*/ 1399143 w 1399143"/>
                <a:gd name="connsiteY1" fmla="*/ 0 h 2016509"/>
              </a:gdLst>
              <a:ahLst/>
              <a:cxnLst>
                <a:cxn ang="0">
                  <a:pos x="connsiteX0" y="connsiteY0"/>
                </a:cxn>
                <a:cxn ang="0">
                  <a:pos x="connsiteX1" y="connsiteY1"/>
                </a:cxn>
              </a:cxnLst>
              <a:rect l="l" t="t" r="r" b="b"/>
              <a:pathLst>
                <a:path w="1399143" h="2016509">
                  <a:moveTo>
                    <a:pt x="0" y="2016509"/>
                  </a:moveTo>
                  <a:cubicBezTo>
                    <a:pt x="707121" y="1747101"/>
                    <a:pt x="932762" y="672170"/>
                    <a:pt x="1399143" y="0"/>
                  </a:cubicBezTo>
                </a:path>
              </a:pathLst>
            </a:custGeom>
            <a:noFill/>
            <a:ln w="28575" cmpd="sng">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 name="Connecteur droit 66"/>
            <p:cNvCxnSpPr/>
            <p:nvPr/>
          </p:nvCxnSpPr>
          <p:spPr>
            <a:xfrm flipV="1">
              <a:off x="1714269" y="3775710"/>
              <a:ext cx="59286" cy="15235"/>
            </a:xfrm>
            <a:prstGeom prst="line">
              <a:avLst/>
            </a:prstGeom>
            <a:ln w="6350">
              <a:solidFill>
                <a:srgbClr val="00CC66"/>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flipV="1">
              <a:off x="1712364" y="3805191"/>
              <a:ext cx="59286" cy="15235"/>
            </a:xfrm>
            <a:prstGeom prst="line">
              <a:avLst/>
            </a:prstGeom>
            <a:ln w="9525">
              <a:solidFill>
                <a:srgbClr val="00CC66"/>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V="1">
              <a:off x="1634841" y="3791850"/>
              <a:ext cx="77523" cy="15236"/>
            </a:xfrm>
            <a:prstGeom prst="line">
              <a:avLst/>
            </a:prstGeom>
            <a:ln w="6350">
              <a:solidFill>
                <a:srgbClr val="00CC66"/>
              </a:solidFill>
              <a:prstDash val="sysDot"/>
            </a:ln>
          </p:spPr>
          <p:style>
            <a:lnRef idx="1">
              <a:schemeClr val="accent1"/>
            </a:lnRef>
            <a:fillRef idx="0">
              <a:schemeClr val="accent1"/>
            </a:fillRef>
            <a:effectRef idx="0">
              <a:schemeClr val="accent1"/>
            </a:effectRef>
            <a:fontRef idx="minor">
              <a:schemeClr val="tx1"/>
            </a:fontRef>
          </p:style>
        </p:cxnSp>
        <p:cxnSp>
          <p:nvCxnSpPr>
            <p:cNvPr id="73" name="Connecteur droit 72"/>
            <p:cNvCxnSpPr/>
            <p:nvPr/>
          </p:nvCxnSpPr>
          <p:spPr>
            <a:xfrm flipV="1">
              <a:off x="1623411" y="3828949"/>
              <a:ext cx="59286" cy="7618"/>
            </a:xfrm>
            <a:prstGeom prst="line">
              <a:avLst/>
            </a:prstGeom>
            <a:ln w="6350">
              <a:solidFill>
                <a:srgbClr val="00CC66"/>
              </a:solidFill>
              <a:prstDash val="sysDot"/>
            </a:ln>
          </p:spPr>
          <p:style>
            <a:lnRef idx="1">
              <a:schemeClr val="accent1"/>
            </a:lnRef>
            <a:fillRef idx="0">
              <a:schemeClr val="accent1"/>
            </a:fillRef>
            <a:effectRef idx="0">
              <a:schemeClr val="accent1"/>
            </a:effectRef>
            <a:fontRef idx="minor">
              <a:schemeClr val="tx1"/>
            </a:fontRef>
          </p:style>
        </p:cxnSp>
      </p:grpSp>
      <p:grpSp>
        <p:nvGrpSpPr>
          <p:cNvPr id="13" name="Groupe 12"/>
          <p:cNvGrpSpPr/>
          <p:nvPr/>
        </p:nvGrpSpPr>
        <p:grpSpPr>
          <a:xfrm>
            <a:off x="6949084" y="1315275"/>
            <a:ext cx="1691925" cy="720080"/>
            <a:chOff x="1641824" y="1124744"/>
            <a:chExt cx="1691925" cy="720080"/>
          </a:xfrm>
        </p:grpSpPr>
        <p:cxnSp>
          <p:nvCxnSpPr>
            <p:cNvPr id="79" name="Connecteur droit 78"/>
            <p:cNvCxnSpPr/>
            <p:nvPr/>
          </p:nvCxnSpPr>
          <p:spPr>
            <a:xfrm>
              <a:off x="1853909" y="1340768"/>
              <a:ext cx="586101" cy="0"/>
            </a:xfrm>
            <a:prstGeom prst="line">
              <a:avLst/>
            </a:prstGeom>
            <a:noFill/>
            <a:ln w="28575" cmpd="sng">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0" name="Connecteur droit 79"/>
            <p:cNvCxnSpPr/>
            <p:nvPr/>
          </p:nvCxnSpPr>
          <p:spPr>
            <a:xfrm>
              <a:off x="1853909" y="1575452"/>
              <a:ext cx="586101" cy="0"/>
            </a:xfrm>
            <a:prstGeom prst="line">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1" name="ZoneTexte 80"/>
            <p:cNvSpPr txBox="1"/>
            <p:nvPr/>
          </p:nvSpPr>
          <p:spPr>
            <a:xfrm>
              <a:off x="2505786" y="1196752"/>
              <a:ext cx="662361" cy="523220"/>
            </a:xfrm>
            <a:prstGeom prst="rect">
              <a:avLst/>
            </a:prstGeom>
            <a:noFill/>
          </p:spPr>
          <p:txBody>
            <a:bodyPr wrap="none" rtlCol="0">
              <a:spAutoFit/>
            </a:bodyPr>
            <a:lstStyle/>
            <a:p>
              <a:r>
                <a:rPr lang="en-US" u="none" dirty="0" smtClean="0"/>
                <a:t>Cu</a:t>
              </a:r>
            </a:p>
            <a:p>
              <a:r>
                <a:rPr lang="en-US" u="none" dirty="0" smtClean="0"/>
                <a:t>Supra</a:t>
              </a:r>
              <a:endParaRPr lang="en-US" u="none" dirty="0"/>
            </a:p>
          </p:txBody>
        </p:sp>
        <p:sp>
          <p:nvSpPr>
            <p:cNvPr id="82" name="Rectangle 81"/>
            <p:cNvSpPr/>
            <p:nvPr/>
          </p:nvSpPr>
          <p:spPr>
            <a:xfrm>
              <a:off x="1641824" y="1124744"/>
              <a:ext cx="1691925" cy="72008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3" name="Ellipse 82"/>
          <p:cNvSpPr/>
          <p:nvPr/>
        </p:nvSpPr>
        <p:spPr>
          <a:xfrm rot="2483187">
            <a:off x="6272791" y="2627452"/>
            <a:ext cx="802270" cy="1662123"/>
          </a:xfrm>
          <a:prstGeom prst="ellipse">
            <a:avLst/>
          </a:prstGeom>
          <a:gradFill>
            <a:gsLst>
              <a:gs pos="0">
                <a:schemeClr val="accent4">
                  <a:lumMod val="60000"/>
                  <a:lumOff val="40000"/>
                  <a:alpha val="52000"/>
                </a:schemeClr>
              </a:gs>
              <a:gs pos="100000">
                <a:srgbClr val="FFEBFA">
                  <a:alpha val="19000"/>
                </a:srgbClr>
              </a:gs>
            </a:gsLst>
            <a:lin ang="2700000" scaled="1"/>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ZoneTexte 83"/>
          <p:cNvSpPr txBox="1"/>
          <p:nvPr/>
        </p:nvSpPr>
        <p:spPr>
          <a:xfrm>
            <a:off x="4313200" y="1815359"/>
            <a:ext cx="1936749" cy="307777"/>
          </a:xfrm>
          <a:prstGeom prst="rect">
            <a:avLst/>
          </a:prstGeom>
          <a:noFill/>
        </p:spPr>
        <p:txBody>
          <a:bodyPr wrap="none" rtlCol="0">
            <a:spAutoFit/>
          </a:bodyPr>
          <a:lstStyle/>
          <a:p>
            <a:r>
              <a:rPr lang="en-US" b="1" u="none" dirty="0"/>
              <a:t>F</a:t>
            </a:r>
            <a:r>
              <a:rPr lang="en-US" b="1" u="none" dirty="0" smtClean="0"/>
              <a:t>or an arbitrary E, I :</a:t>
            </a:r>
            <a:endParaRPr lang="en-US" b="1" u="none" dirty="0"/>
          </a:p>
        </p:txBody>
      </p:sp>
      <p:pic>
        <p:nvPicPr>
          <p:cNvPr id="85" name="Picture 5" descr="C:\Users\clairant\AppData\Local\Microsoft\Windows\Temporary Internet Files\Content.IE5\M22Y0CJ8\Warning-Notification-4519-large[1].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795047" y="5856707"/>
            <a:ext cx="280800" cy="271908"/>
          </a:xfrm>
          <a:prstGeom prst="rect">
            <a:avLst/>
          </a:prstGeom>
          <a:noFill/>
          <a:extLst>
            <a:ext uri="{909E8E84-426E-40DD-AFC4-6F175D3DCCD1}">
              <a14:hiddenFill xmlns:a14="http://schemas.microsoft.com/office/drawing/2010/main">
                <a:solidFill>
                  <a:srgbClr val="FFFFFF"/>
                </a:solidFill>
              </a14:hiddenFill>
            </a:ext>
          </a:extLst>
        </p:spPr>
      </p:pic>
      <p:sp>
        <p:nvSpPr>
          <p:cNvPr id="86" name="ZoneTexte 85"/>
          <p:cNvSpPr txBox="1"/>
          <p:nvPr/>
        </p:nvSpPr>
        <p:spPr>
          <a:xfrm>
            <a:off x="8016213" y="5873325"/>
            <a:ext cx="800219" cy="230832"/>
          </a:xfrm>
          <a:prstGeom prst="rect">
            <a:avLst/>
          </a:prstGeom>
          <a:noFill/>
        </p:spPr>
        <p:txBody>
          <a:bodyPr wrap="none" rtlCol="0">
            <a:spAutoFit/>
          </a:bodyPr>
          <a:lstStyle/>
          <a:p>
            <a:r>
              <a:rPr lang="en-US" sz="900" i="1" u="none" dirty="0" smtClean="0"/>
              <a:t>log scale  !!!</a:t>
            </a:r>
            <a:endParaRPr lang="en-US" sz="900" i="1" u="none" dirty="0"/>
          </a:p>
        </p:txBody>
      </p:sp>
      <p:sp>
        <p:nvSpPr>
          <p:cNvPr id="14" name="Espace réservé du pied de page 13"/>
          <p:cNvSpPr>
            <a:spLocks noGrp="1"/>
          </p:cNvSpPr>
          <p:nvPr>
            <p:ph type="ftr" sz="quarter" idx="13"/>
          </p:nvPr>
        </p:nvSpPr>
        <p:spPr/>
        <p:txBody>
          <a:bodyPr/>
          <a:lstStyle/>
          <a:p>
            <a:r>
              <a:rPr lang="fr-FR" smtClean="0"/>
              <a:t>JUAS 2025 - C.Z. Antoine- Superconductivity in accelerators- Magnet vs RF cavities-part I</a:t>
            </a:r>
            <a:endParaRPr lang="fr-FR" dirty="0"/>
          </a:p>
        </p:txBody>
      </p:sp>
      <p:sp>
        <p:nvSpPr>
          <p:cNvPr id="15" name="Espace réservé du numéro de diapositive 14"/>
          <p:cNvSpPr>
            <a:spLocks noGrp="1"/>
          </p:cNvSpPr>
          <p:nvPr>
            <p:ph type="sldNum" sz="quarter" idx="12"/>
          </p:nvPr>
        </p:nvSpPr>
        <p:spPr/>
        <p:txBody>
          <a:bodyPr/>
          <a:lstStyle/>
          <a:p>
            <a:pPr>
              <a:defRPr/>
            </a:pPr>
            <a:r>
              <a:rPr lang="fr-FR" smtClean="0"/>
              <a:t>|  PAGE </a:t>
            </a:r>
            <a:fld id="{A40AF4AB-2A90-45D1-B14C-455B828CAC88}" type="slidenum">
              <a:rPr lang="fr-FR" smtClean="0"/>
              <a:pPr>
                <a:defRPr/>
              </a:pPr>
              <a:t>7</a:t>
            </a:fld>
            <a:endParaRPr lang="fr-FR"/>
          </a:p>
        </p:txBody>
      </p:sp>
    </p:spTree>
    <p:extLst>
      <p:ext uri="{BB962C8B-B14F-4D97-AF65-F5344CB8AC3E}">
        <p14:creationId xmlns:p14="http://schemas.microsoft.com/office/powerpoint/2010/main" val="2467753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heel(1)">
                                      <p:cBhvr>
                                        <p:cTn id="7" dur="2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sz="3200" noProof="0" dirty="0" smtClean="0">
                <a:solidFill>
                  <a:schemeClr val="bg1"/>
                </a:solidFill>
                <a:effectLst>
                  <a:outerShdw blurRad="38100" dist="38100" dir="2700000" algn="tl">
                    <a:srgbClr val="000000">
                      <a:alpha val="43137"/>
                    </a:srgbClr>
                  </a:outerShdw>
                </a:effectLst>
                <a:latin typeface="Arial Narrow" panose="020B0606020202030204" pitchFamily="34" charset="0"/>
              </a:rPr>
              <a:t>Back to Basics</a:t>
            </a:r>
            <a:endParaRPr lang="en-US" sz="3200" noProof="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5" name="Espace réservé du pied de page 4"/>
          <p:cNvSpPr>
            <a:spLocks noGrp="1"/>
          </p:cNvSpPr>
          <p:nvPr>
            <p:ph type="ftr" sz="quarter" idx="12"/>
          </p:nvPr>
        </p:nvSpPr>
        <p:spPr/>
        <p:txBody>
          <a:bodyPr/>
          <a:lstStyle/>
          <a:p>
            <a:pPr algn="l"/>
            <a:r>
              <a:rPr lang="fr-FR" smtClean="0">
                <a:solidFill>
                  <a:prstClr val="white"/>
                </a:solidFill>
              </a:rPr>
              <a:t>JUAS 2025 - C.Z. Antoine- Superconductivity in accelerators- Magnet vs RF cavities-part I</a:t>
            </a:r>
            <a:endParaRPr lang="fr-FR" dirty="0">
              <a:solidFill>
                <a:prstClr val="white"/>
              </a:solidFill>
            </a:endParaRPr>
          </a:p>
        </p:txBody>
      </p:sp>
      <p:sp>
        <p:nvSpPr>
          <p:cNvPr id="6" name="Espace réservé du numéro de diapositive 5"/>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8</a:t>
            </a:fld>
            <a:endParaRPr lang="fr-FR" dirty="0">
              <a:solidFill>
                <a:prstClr val="white"/>
              </a:solidFill>
            </a:endParaRPr>
          </a:p>
        </p:txBody>
      </p:sp>
    </p:spTree>
    <p:extLst>
      <p:ext uri="{BB962C8B-B14F-4D97-AF65-F5344CB8AC3E}">
        <p14:creationId xmlns:p14="http://schemas.microsoft.com/office/powerpoint/2010/main" val="3096631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re 25"/>
          <p:cNvSpPr>
            <a:spLocks noGrp="1"/>
          </p:cNvSpPr>
          <p:nvPr>
            <p:ph type="title"/>
          </p:nvPr>
        </p:nvSpPr>
        <p:spPr/>
        <p:txBody>
          <a:bodyPr/>
          <a:lstStyle/>
          <a:p>
            <a:r>
              <a:rPr lang="en-US" noProof="0" dirty="0" smtClean="0"/>
              <a:t>superconductivity</a:t>
            </a:r>
            <a:endParaRPr lang="en-US" noProof="0" dirty="0"/>
          </a:p>
        </p:txBody>
      </p:sp>
      <p:sp>
        <p:nvSpPr>
          <p:cNvPr id="8" name="Espace réservé du contenu 7"/>
          <p:cNvSpPr>
            <a:spLocks noGrp="1"/>
          </p:cNvSpPr>
          <p:nvPr>
            <p:ph sz="quarter" idx="12"/>
          </p:nvPr>
        </p:nvSpPr>
        <p:spPr>
          <a:xfrm>
            <a:off x="342044" y="1236117"/>
            <a:ext cx="5036734" cy="2769331"/>
          </a:xfrm>
        </p:spPr>
        <p:txBody>
          <a:bodyPr>
            <a:normAutofit/>
          </a:bodyPr>
          <a:lstStyle/>
          <a:p>
            <a:pPr marL="923925" lvl="1" indent="0">
              <a:lnSpc>
                <a:spcPct val="100000"/>
              </a:lnSpc>
              <a:spcAft>
                <a:spcPts val="400"/>
              </a:spcAft>
              <a:buNone/>
            </a:pPr>
            <a:r>
              <a:rPr lang="en-US" sz="2200" dirty="0" smtClean="0">
                <a:solidFill>
                  <a:schemeClr val="tx2"/>
                </a:solidFill>
              </a:rPr>
              <a:t>Simplified principle:</a:t>
            </a:r>
          </a:p>
          <a:p>
            <a:pPr lvl="1">
              <a:lnSpc>
                <a:spcPct val="125000"/>
              </a:lnSpc>
              <a:buClr>
                <a:srgbClr val="666666"/>
              </a:buClr>
            </a:pPr>
            <a:r>
              <a:rPr lang="en-US" dirty="0" smtClean="0">
                <a:solidFill>
                  <a:schemeClr val="tx1"/>
                </a:solidFill>
              </a:rPr>
              <a:t>Coupling of e- via phonons</a:t>
            </a:r>
          </a:p>
          <a:p>
            <a:pPr lvl="1">
              <a:lnSpc>
                <a:spcPct val="125000"/>
              </a:lnSpc>
              <a:buClr>
                <a:srgbClr val="666666"/>
              </a:buClr>
            </a:pPr>
            <a:r>
              <a:rPr lang="en-US" dirty="0" smtClean="0">
                <a:solidFill>
                  <a:schemeClr val="tx1"/>
                </a:solidFill>
              </a:rPr>
              <a:t>Single e- = fermions, Cooper pairs = bosons</a:t>
            </a:r>
          </a:p>
          <a:p>
            <a:pPr lvl="1">
              <a:lnSpc>
                <a:spcPct val="125000"/>
              </a:lnSpc>
              <a:buClr>
                <a:srgbClr val="666666"/>
              </a:buClr>
            </a:pPr>
            <a:r>
              <a:rPr lang="en-US" dirty="0">
                <a:solidFill>
                  <a:schemeClr val="tx1"/>
                </a:solidFill>
              </a:rPr>
              <a:t>Condensation (Bose-Einstein) + gap </a:t>
            </a:r>
            <a:r>
              <a:rPr lang="en-US" dirty="0" smtClean="0">
                <a:solidFill>
                  <a:schemeClr val="tx1"/>
                </a:solidFill>
              </a:rPr>
              <a:t>opening</a:t>
            </a:r>
          </a:p>
          <a:p>
            <a:pPr lvl="1">
              <a:lnSpc>
                <a:spcPct val="125000"/>
              </a:lnSpc>
              <a:buClr>
                <a:srgbClr val="666666"/>
              </a:buClr>
            </a:pPr>
            <a:r>
              <a:rPr lang="en-US" dirty="0" smtClean="0">
                <a:solidFill>
                  <a:schemeClr val="tx1"/>
                </a:solidFill>
              </a:rPr>
              <a:t>1! Wave function for all paired e- : macroscopic coherent state w. R=0 (        : not always true !!!)</a:t>
            </a:r>
          </a:p>
          <a:p>
            <a:pPr marL="314325" lvl="2" indent="0">
              <a:lnSpc>
                <a:spcPct val="114000"/>
              </a:lnSpc>
              <a:buClr>
                <a:srgbClr val="666666"/>
              </a:buClr>
            </a:pPr>
            <a:endParaRPr lang="en-US" dirty="0">
              <a:solidFill>
                <a:prstClr val="black"/>
              </a:solidFill>
              <a:latin typeface="Calibri" pitchFamily="34"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3145" y="1175302"/>
            <a:ext cx="2943225" cy="2261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03145" y="1175302"/>
            <a:ext cx="2943225" cy="2261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7033" y="1148038"/>
            <a:ext cx="2943225" cy="2261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5" descr="C:\Users\clairant\AppData\Local\Microsoft\Windows\Temporary Internet Files\Content.IE5\M22Y0CJ8\Warning-Notification-4519-large[1].png"/>
          <p:cNvPicPr>
            <a:picLocks noChangeAspect="1" noChangeArrowheads="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843808" y="2865084"/>
            <a:ext cx="233232" cy="225846"/>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pied de page 1"/>
          <p:cNvSpPr>
            <a:spLocks noGrp="1"/>
          </p:cNvSpPr>
          <p:nvPr>
            <p:ph type="ftr" sz="quarter" idx="14"/>
          </p:nvPr>
        </p:nvSpPr>
        <p:spPr/>
        <p:txBody>
          <a:bodyPr/>
          <a:lstStyle/>
          <a:p>
            <a:r>
              <a:rPr lang="fr-FR" smtClean="0"/>
              <a:t>JUAS 2025 - C.Z. Antoine- Superconductivity in accelerators- Magnet vs RF cavities-part I</a:t>
            </a:r>
            <a:endParaRPr lang="fr-FR" dirty="0"/>
          </a:p>
        </p:txBody>
      </p:sp>
      <p:sp>
        <p:nvSpPr>
          <p:cNvPr id="4" name="Espace réservé du numéro de diapositive 3"/>
          <p:cNvSpPr>
            <a:spLocks noGrp="1"/>
          </p:cNvSpPr>
          <p:nvPr>
            <p:ph type="sldNum" sz="quarter" idx="11"/>
          </p:nvPr>
        </p:nvSpPr>
        <p:spPr/>
        <p:txBody>
          <a:bodyPr/>
          <a:lstStyle/>
          <a:p>
            <a:r>
              <a:rPr lang="fr-FR" smtClean="0"/>
              <a:t>|  PAGE </a:t>
            </a:r>
            <a:fld id="{AEFB9B6D-867A-40B8-ACB0-35CC9F272C9C}" type="slidenum">
              <a:rPr lang="fr-FR" smtClean="0"/>
              <a:pPr/>
              <a:t>9</a:t>
            </a:fld>
            <a:endParaRPr lang="fr-FR" dirty="0"/>
          </a:p>
        </p:txBody>
      </p:sp>
      <p:grpSp>
        <p:nvGrpSpPr>
          <p:cNvPr id="97" name="Groupe 96"/>
          <p:cNvGrpSpPr/>
          <p:nvPr/>
        </p:nvGrpSpPr>
        <p:grpSpPr>
          <a:xfrm>
            <a:off x="251520" y="5498730"/>
            <a:ext cx="1800000" cy="873678"/>
            <a:chOff x="151945" y="5309384"/>
            <a:chExt cx="1800200" cy="787916"/>
          </a:xfrm>
        </p:grpSpPr>
        <p:cxnSp>
          <p:nvCxnSpPr>
            <p:cNvPr id="121" name="Connecteur droit 120"/>
            <p:cNvCxnSpPr/>
            <p:nvPr/>
          </p:nvCxnSpPr>
          <p:spPr>
            <a:xfrm flipV="1">
              <a:off x="403945" y="5469597"/>
              <a:ext cx="251189" cy="188923"/>
            </a:xfrm>
            <a:prstGeom prst="line">
              <a:avLst/>
            </a:prstGeom>
            <a:noFill/>
            <a:ln w="9525" cap="flat" cmpd="sng" algn="ctr">
              <a:solidFill>
                <a:srgbClr val="781469">
                  <a:shade val="95000"/>
                  <a:satMod val="105000"/>
                </a:srgbClr>
              </a:solidFill>
              <a:prstDash val="sysDot"/>
            </a:ln>
            <a:effectLst/>
          </p:spPr>
        </p:cxnSp>
        <p:cxnSp>
          <p:nvCxnSpPr>
            <p:cNvPr id="127" name="Connecteur droit 126"/>
            <p:cNvCxnSpPr/>
            <p:nvPr/>
          </p:nvCxnSpPr>
          <p:spPr>
            <a:xfrm flipV="1">
              <a:off x="151945" y="5658520"/>
              <a:ext cx="252000" cy="0"/>
            </a:xfrm>
            <a:prstGeom prst="line">
              <a:avLst/>
            </a:prstGeom>
            <a:noFill/>
            <a:ln w="28575" cap="flat" cmpd="sng" algn="ctr">
              <a:solidFill>
                <a:srgbClr val="781469">
                  <a:shade val="95000"/>
                  <a:satMod val="105000"/>
                </a:srgbClr>
              </a:solidFill>
              <a:prstDash val="solid"/>
            </a:ln>
            <a:effectLst/>
          </p:spPr>
        </p:cxnSp>
        <p:cxnSp>
          <p:nvCxnSpPr>
            <p:cNvPr id="128" name="Connecteur droit 127"/>
            <p:cNvCxnSpPr/>
            <p:nvPr/>
          </p:nvCxnSpPr>
          <p:spPr>
            <a:xfrm flipV="1">
              <a:off x="1700145" y="5658520"/>
              <a:ext cx="252000" cy="0"/>
            </a:xfrm>
            <a:prstGeom prst="line">
              <a:avLst/>
            </a:prstGeom>
            <a:noFill/>
            <a:ln w="28575" cap="flat" cmpd="sng" algn="ctr">
              <a:solidFill>
                <a:srgbClr val="781469">
                  <a:shade val="95000"/>
                  <a:satMod val="105000"/>
                </a:srgbClr>
              </a:solidFill>
              <a:prstDash val="solid"/>
            </a:ln>
            <a:effectLst/>
          </p:spPr>
        </p:cxnSp>
        <p:cxnSp>
          <p:nvCxnSpPr>
            <p:cNvPr id="129" name="Connecteur droit 128"/>
            <p:cNvCxnSpPr/>
            <p:nvPr/>
          </p:nvCxnSpPr>
          <p:spPr>
            <a:xfrm flipV="1">
              <a:off x="1439950" y="5659529"/>
              <a:ext cx="251189" cy="188923"/>
            </a:xfrm>
            <a:prstGeom prst="line">
              <a:avLst/>
            </a:prstGeom>
            <a:noFill/>
            <a:ln w="9525" cap="flat" cmpd="sng" algn="ctr">
              <a:solidFill>
                <a:srgbClr val="781469">
                  <a:shade val="95000"/>
                  <a:satMod val="105000"/>
                </a:srgbClr>
              </a:solidFill>
              <a:prstDash val="sysDot"/>
            </a:ln>
            <a:effectLst/>
          </p:spPr>
        </p:cxnSp>
        <p:cxnSp>
          <p:nvCxnSpPr>
            <p:cNvPr id="130" name="Connecteur droit 129"/>
            <p:cNvCxnSpPr/>
            <p:nvPr/>
          </p:nvCxnSpPr>
          <p:spPr>
            <a:xfrm>
              <a:off x="420241" y="5658520"/>
              <a:ext cx="226469" cy="189932"/>
            </a:xfrm>
            <a:prstGeom prst="line">
              <a:avLst/>
            </a:prstGeom>
            <a:noFill/>
            <a:ln w="9525" cap="flat" cmpd="sng" algn="ctr">
              <a:solidFill>
                <a:srgbClr val="781469">
                  <a:shade val="95000"/>
                  <a:satMod val="105000"/>
                </a:srgbClr>
              </a:solidFill>
              <a:prstDash val="sysDot"/>
            </a:ln>
            <a:effectLst/>
          </p:spPr>
        </p:cxnSp>
        <p:cxnSp>
          <p:nvCxnSpPr>
            <p:cNvPr id="131" name="Connecteur droit 130"/>
            <p:cNvCxnSpPr/>
            <p:nvPr/>
          </p:nvCxnSpPr>
          <p:spPr>
            <a:xfrm>
              <a:off x="1437140" y="5466418"/>
              <a:ext cx="226469" cy="189932"/>
            </a:xfrm>
            <a:prstGeom prst="line">
              <a:avLst/>
            </a:prstGeom>
            <a:noFill/>
            <a:ln w="9525" cap="flat" cmpd="sng" algn="ctr">
              <a:solidFill>
                <a:srgbClr val="781469">
                  <a:shade val="95000"/>
                  <a:satMod val="105000"/>
                </a:srgbClr>
              </a:solidFill>
              <a:prstDash val="sysDot"/>
            </a:ln>
            <a:effectLst/>
          </p:spPr>
        </p:cxnSp>
        <p:sp>
          <p:nvSpPr>
            <p:cNvPr id="132" name="Rectangle 131"/>
            <p:cNvSpPr/>
            <p:nvPr/>
          </p:nvSpPr>
          <p:spPr>
            <a:xfrm>
              <a:off x="657023" y="5309384"/>
              <a:ext cx="772255" cy="504000"/>
            </a:xfrm>
            <a:prstGeom prst="rect">
              <a:avLst/>
            </a:prstGeom>
            <a:noFill/>
            <a:ln w="28575" cap="flat" cmpd="sng" algn="ctr">
              <a:solidFill>
                <a:srgbClr val="781469">
                  <a:shade val="95000"/>
                  <a:satMod val="10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black"/>
                </a:solidFill>
                <a:effectLst/>
                <a:uLnTx/>
                <a:uFillTx/>
                <a:latin typeface="Arial"/>
                <a:ea typeface="+mn-ea"/>
                <a:cs typeface="+mn-cs"/>
              </a:endParaRPr>
            </a:p>
          </p:txBody>
        </p:sp>
        <p:sp>
          <p:nvSpPr>
            <p:cNvPr id="133" name="Rectangle 132"/>
            <p:cNvSpPr/>
            <p:nvPr/>
          </p:nvSpPr>
          <p:spPr>
            <a:xfrm>
              <a:off x="657023" y="5701300"/>
              <a:ext cx="772255" cy="396000"/>
            </a:xfrm>
            <a:prstGeom prst="rect">
              <a:avLst/>
            </a:prstGeom>
            <a:pattFill prst="solidDmnd">
              <a:fgClr>
                <a:srgbClr val="FF3300"/>
              </a:fgClr>
              <a:bgClr>
                <a:srgbClr val="87000A">
                  <a:lumMod val="75000"/>
                </a:srgbClr>
              </a:bgClr>
            </a:pattFill>
            <a:ln w="28575" cap="flat" cmpd="sng" algn="ctr">
              <a:solidFill>
                <a:srgbClr val="781469">
                  <a:shade val="95000"/>
                  <a:satMod val="10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black"/>
                </a:solidFill>
                <a:effectLst/>
                <a:uLnTx/>
                <a:uFillTx/>
                <a:latin typeface="Arial"/>
                <a:ea typeface="+mn-ea"/>
                <a:cs typeface="+mn-cs"/>
              </a:endParaRPr>
            </a:p>
          </p:txBody>
        </p:sp>
      </p:grpSp>
      <p:grpSp>
        <p:nvGrpSpPr>
          <p:cNvPr id="134" name="Groupe 133"/>
          <p:cNvGrpSpPr>
            <a:grpSpLocks noChangeAspect="1"/>
          </p:cNvGrpSpPr>
          <p:nvPr/>
        </p:nvGrpSpPr>
        <p:grpSpPr>
          <a:xfrm>
            <a:off x="323520" y="3373682"/>
            <a:ext cx="1656000" cy="566732"/>
            <a:chOff x="416220" y="3698799"/>
            <a:chExt cx="1245904" cy="426385"/>
          </a:xfrm>
        </p:grpSpPr>
        <p:cxnSp>
          <p:nvCxnSpPr>
            <p:cNvPr id="135" name="Connecteur droit 134"/>
            <p:cNvCxnSpPr/>
            <p:nvPr/>
          </p:nvCxnSpPr>
          <p:spPr>
            <a:xfrm flipV="1">
              <a:off x="668220" y="3701978"/>
              <a:ext cx="251189" cy="188923"/>
            </a:xfrm>
            <a:prstGeom prst="line">
              <a:avLst/>
            </a:prstGeom>
            <a:noFill/>
            <a:ln w="9525" cap="flat" cmpd="sng" algn="ctr">
              <a:solidFill>
                <a:srgbClr val="781469">
                  <a:shade val="95000"/>
                  <a:satMod val="105000"/>
                </a:srgbClr>
              </a:solidFill>
              <a:prstDash val="sysDot"/>
            </a:ln>
            <a:effectLst/>
          </p:spPr>
        </p:cxnSp>
        <p:cxnSp>
          <p:nvCxnSpPr>
            <p:cNvPr id="136" name="Connecteur droit 135"/>
            <p:cNvCxnSpPr/>
            <p:nvPr/>
          </p:nvCxnSpPr>
          <p:spPr>
            <a:xfrm flipV="1">
              <a:off x="416220" y="3890901"/>
              <a:ext cx="252000" cy="0"/>
            </a:xfrm>
            <a:prstGeom prst="line">
              <a:avLst/>
            </a:prstGeom>
            <a:noFill/>
            <a:ln w="28575" cap="flat" cmpd="sng" algn="ctr">
              <a:solidFill>
                <a:srgbClr val="781469">
                  <a:shade val="95000"/>
                  <a:satMod val="105000"/>
                </a:srgbClr>
              </a:solidFill>
              <a:prstDash val="solid"/>
            </a:ln>
            <a:effectLst/>
          </p:spPr>
        </p:cxnSp>
        <p:cxnSp>
          <p:nvCxnSpPr>
            <p:cNvPr id="137" name="Connecteur droit 136"/>
            <p:cNvCxnSpPr/>
            <p:nvPr/>
          </p:nvCxnSpPr>
          <p:spPr>
            <a:xfrm flipV="1">
              <a:off x="1410124" y="3890901"/>
              <a:ext cx="252000" cy="0"/>
            </a:xfrm>
            <a:prstGeom prst="line">
              <a:avLst/>
            </a:prstGeom>
            <a:noFill/>
            <a:ln w="28575" cap="flat" cmpd="sng" algn="ctr">
              <a:solidFill>
                <a:srgbClr val="781469">
                  <a:shade val="95000"/>
                  <a:satMod val="105000"/>
                </a:srgbClr>
              </a:solidFill>
              <a:prstDash val="solid"/>
            </a:ln>
            <a:effectLst/>
          </p:spPr>
        </p:cxnSp>
        <p:cxnSp>
          <p:nvCxnSpPr>
            <p:cNvPr id="138" name="Connecteur droit 137"/>
            <p:cNvCxnSpPr/>
            <p:nvPr/>
          </p:nvCxnSpPr>
          <p:spPr>
            <a:xfrm flipV="1">
              <a:off x="910985" y="4080833"/>
              <a:ext cx="252000" cy="0"/>
            </a:xfrm>
            <a:prstGeom prst="line">
              <a:avLst/>
            </a:prstGeom>
            <a:noFill/>
            <a:ln w="28575" cap="flat" cmpd="sng" algn="ctr">
              <a:solidFill>
                <a:srgbClr val="781469">
                  <a:shade val="95000"/>
                  <a:satMod val="105000"/>
                </a:srgbClr>
              </a:solidFill>
              <a:prstDash val="solid"/>
            </a:ln>
            <a:effectLst/>
          </p:spPr>
        </p:cxnSp>
        <p:cxnSp>
          <p:nvCxnSpPr>
            <p:cNvPr id="139" name="Connecteur droit 138"/>
            <p:cNvCxnSpPr/>
            <p:nvPr/>
          </p:nvCxnSpPr>
          <p:spPr>
            <a:xfrm flipV="1">
              <a:off x="910985" y="3698799"/>
              <a:ext cx="252000" cy="0"/>
            </a:xfrm>
            <a:prstGeom prst="line">
              <a:avLst/>
            </a:prstGeom>
            <a:noFill/>
            <a:ln w="28575" cap="flat" cmpd="sng" algn="ctr">
              <a:solidFill>
                <a:srgbClr val="781469">
                  <a:shade val="95000"/>
                  <a:satMod val="105000"/>
                </a:srgbClr>
              </a:solidFill>
              <a:prstDash val="solid"/>
            </a:ln>
            <a:effectLst/>
          </p:spPr>
        </p:cxnSp>
        <p:cxnSp>
          <p:nvCxnSpPr>
            <p:cNvPr id="140" name="Connecteur droit 139"/>
            <p:cNvCxnSpPr/>
            <p:nvPr/>
          </p:nvCxnSpPr>
          <p:spPr>
            <a:xfrm flipV="1">
              <a:off x="1149929" y="3891910"/>
              <a:ext cx="251189" cy="188923"/>
            </a:xfrm>
            <a:prstGeom prst="line">
              <a:avLst/>
            </a:prstGeom>
            <a:noFill/>
            <a:ln w="9525" cap="flat" cmpd="sng" algn="ctr">
              <a:solidFill>
                <a:srgbClr val="781469">
                  <a:shade val="95000"/>
                  <a:satMod val="105000"/>
                </a:srgbClr>
              </a:solidFill>
              <a:prstDash val="sysDot"/>
            </a:ln>
            <a:effectLst/>
          </p:spPr>
        </p:cxnSp>
        <p:cxnSp>
          <p:nvCxnSpPr>
            <p:cNvPr id="141" name="Connecteur droit 140"/>
            <p:cNvCxnSpPr/>
            <p:nvPr/>
          </p:nvCxnSpPr>
          <p:spPr>
            <a:xfrm>
              <a:off x="684516" y="3890901"/>
              <a:ext cx="226469" cy="189932"/>
            </a:xfrm>
            <a:prstGeom prst="line">
              <a:avLst/>
            </a:prstGeom>
            <a:noFill/>
            <a:ln w="9525" cap="flat" cmpd="sng" algn="ctr">
              <a:solidFill>
                <a:srgbClr val="781469">
                  <a:shade val="95000"/>
                  <a:satMod val="105000"/>
                </a:srgbClr>
              </a:solidFill>
              <a:prstDash val="sysDot"/>
            </a:ln>
            <a:effectLst/>
          </p:spPr>
        </p:cxnSp>
        <p:cxnSp>
          <p:nvCxnSpPr>
            <p:cNvPr id="142" name="Connecteur droit 141"/>
            <p:cNvCxnSpPr/>
            <p:nvPr/>
          </p:nvCxnSpPr>
          <p:spPr>
            <a:xfrm>
              <a:off x="1147119" y="3698799"/>
              <a:ext cx="226469" cy="189932"/>
            </a:xfrm>
            <a:prstGeom prst="line">
              <a:avLst/>
            </a:prstGeom>
            <a:noFill/>
            <a:ln w="9525" cap="flat" cmpd="sng" algn="ctr">
              <a:solidFill>
                <a:srgbClr val="781469">
                  <a:shade val="95000"/>
                  <a:satMod val="105000"/>
                </a:srgbClr>
              </a:solidFill>
              <a:prstDash val="sysDot"/>
            </a:ln>
            <a:effectLst/>
          </p:spPr>
        </p:cxnSp>
        <p:sp>
          <p:nvSpPr>
            <p:cNvPr id="143" name="Ellipse 142"/>
            <p:cNvSpPr/>
            <p:nvPr/>
          </p:nvSpPr>
          <p:spPr>
            <a:xfrm>
              <a:off x="503600" y="3773986"/>
              <a:ext cx="108000" cy="108000"/>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44" name="Ellipse 143"/>
            <p:cNvSpPr/>
            <p:nvPr/>
          </p:nvSpPr>
          <p:spPr>
            <a:xfrm>
              <a:off x="927281" y="4017184"/>
              <a:ext cx="108000" cy="108000"/>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45" name="Ellipse 144"/>
            <p:cNvSpPr/>
            <p:nvPr/>
          </p:nvSpPr>
          <p:spPr>
            <a:xfrm>
              <a:off x="1039423" y="4017184"/>
              <a:ext cx="108000" cy="108000"/>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46" name="Ellipse 145"/>
            <p:cNvSpPr/>
            <p:nvPr/>
          </p:nvSpPr>
          <p:spPr>
            <a:xfrm>
              <a:off x="1487440" y="3794082"/>
              <a:ext cx="108000" cy="108000"/>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grpSp>
      <p:grpSp>
        <p:nvGrpSpPr>
          <p:cNvPr id="147" name="Groupe 146"/>
          <p:cNvGrpSpPr/>
          <p:nvPr/>
        </p:nvGrpSpPr>
        <p:grpSpPr>
          <a:xfrm>
            <a:off x="251520" y="4202765"/>
            <a:ext cx="1800000" cy="941869"/>
            <a:chOff x="179174" y="4206034"/>
            <a:chExt cx="1800200" cy="936104"/>
          </a:xfrm>
        </p:grpSpPr>
        <p:cxnSp>
          <p:nvCxnSpPr>
            <p:cNvPr id="148" name="Connecteur droit 147"/>
            <p:cNvCxnSpPr/>
            <p:nvPr/>
          </p:nvCxnSpPr>
          <p:spPr>
            <a:xfrm flipV="1">
              <a:off x="431174" y="4507460"/>
              <a:ext cx="251189" cy="188923"/>
            </a:xfrm>
            <a:prstGeom prst="line">
              <a:avLst/>
            </a:prstGeom>
            <a:noFill/>
            <a:ln w="9525" cap="flat" cmpd="sng" algn="ctr">
              <a:solidFill>
                <a:srgbClr val="781469">
                  <a:shade val="95000"/>
                  <a:satMod val="105000"/>
                </a:srgbClr>
              </a:solidFill>
              <a:prstDash val="sysDot"/>
            </a:ln>
            <a:effectLst/>
          </p:spPr>
        </p:cxnSp>
        <p:cxnSp>
          <p:nvCxnSpPr>
            <p:cNvPr id="149" name="Connecteur droit 148"/>
            <p:cNvCxnSpPr/>
            <p:nvPr/>
          </p:nvCxnSpPr>
          <p:spPr>
            <a:xfrm flipV="1">
              <a:off x="179174" y="4696383"/>
              <a:ext cx="252000" cy="0"/>
            </a:xfrm>
            <a:prstGeom prst="line">
              <a:avLst/>
            </a:prstGeom>
            <a:noFill/>
            <a:ln w="28575" cap="flat" cmpd="sng" algn="ctr">
              <a:solidFill>
                <a:srgbClr val="781469">
                  <a:shade val="95000"/>
                  <a:satMod val="105000"/>
                </a:srgbClr>
              </a:solidFill>
              <a:prstDash val="solid"/>
            </a:ln>
            <a:effectLst/>
          </p:spPr>
        </p:cxnSp>
        <p:cxnSp>
          <p:nvCxnSpPr>
            <p:cNvPr id="150" name="Connecteur droit 149"/>
            <p:cNvCxnSpPr/>
            <p:nvPr/>
          </p:nvCxnSpPr>
          <p:spPr>
            <a:xfrm flipV="1">
              <a:off x="1727374" y="4696383"/>
              <a:ext cx="252000" cy="0"/>
            </a:xfrm>
            <a:prstGeom prst="line">
              <a:avLst/>
            </a:prstGeom>
            <a:noFill/>
            <a:ln w="28575" cap="flat" cmpd="sng" algn="ctr">
              <a:solidFill>
                <a:srgbClr val="781469">
                  <a:shade val="95000"/>
                  <a:satMod val="105000"/>
                </a:srgbClr>
              </a:solidFill>
              <a:prstDash val="solid"/>
            </a:ln>
            <a:effectLst/>
          </p:spPr>
        </p:cxnSp>
        <p:cxnSp>
          <p:nvCxnSpPr>
            <p:cNvPr id="151" name="Connecteur droit 150"/>
            <p:cNvCxnSpPr/>
            <p:nvPr/>
          </p:nvCxnSpPr>
          <p:spPr>
            <a:xfrm flipV="1">
              <a:off x="1467179" y="4697392"/>
              <a:ext cx="251189" cy="188923"/>
            </a:xfrm>
            <a:prstGeom prst="line">
              <a:avLst/>
            </a:prstGeom>
            <a:noFill/>
            <a:ln w="9525" cap="flat" cmpd="sng" algn="ctr">
              <a:solidFill>
                <a:srgbClr val="781469">
                  <a:shade val="95000"/>
                  <a:satMod val="105000"/>
                </a:srgbClr>
              </a:solidFill>
              <a:prstDash val="sysDot"/>
            </a:ln>
            <a:effectLst/>
          </p:spPr>
        </p:cxnSp>
        <p:cxnSp>
          <p:nvCxnSpPr>
            <p:cNvPr id="152" name="Connecteur droit 151"/>
            <p:cNvCxnSpPr/>
            <p:nvPr/>
          </p:nvCxnSpPr>
          <p:spPr>
            <a:xfrm>
              <a:off x="447470" y="4696383"/>
              <a:ext cx="226469" cy="189932"/>
            </a:xfrm>
            <a:prstGeom prst="line">
              <a:avLst/>
            </a:prstGeom>
            <a:noFill/>
            <a:ln w="9525" cap="flat" cmpd="sng" algn="ctr">
              <a:solidFill>
                <a:srgbClr val="781469">
                  <a:shade val="95000"/>
                  <a:satMod val="105000"/>
                </a:srgbClr>
              </a:solidFill>
              <a:prstDash val="sysDot"/>
            </a:ln>
            <a:effectLst/>
          </p:spPr>
        </p:cxnSp>
        <p:cxnSp>
          <p:nvCxnSpPr>
            <p:cNvPr id="153" name="Connecteur droit 152"/>
            <p:cNvCxnSpPr/>
            <p:nvPr/>
          </p:nvCxnSpPr>
          <p:spPr>
            <a:xfrm>
              <a:off x="1464369" y="4504281"/>
              <a:ext cx="226469" cy="189932"/>
            </a:xfrm>
            <a:prstGeom prst="line">
              <a:avLst/>
            </a:prstGeom>
            <a:noFill/>
            <a:ln w="9525" cap="flat" cmpd="sng" algn="ctr">
              <a:solidFill>
                <a:srgbClr val="781469">
                  <a:shade val="95000"/>
                  <a:satMod val="105000"/>
                </a:srgbClr>
              </a:solidFill>
              <a:prstDash val="sysDot"/>
            </a:ln>
            <a:effectLst/>
          </p:spPr>
        </p:cxnSp>
        <p:sp>
          <p:nvSpPr>
            <p:cNvPr id="154" name="Rectangle 153"/>
            <p:cNvSpPr/>
            <p:nvPr/>
          </p:nvSpPr>
          <p:spPr>
            <a:xfrm>
              <a:off x="684252" y="4206034"/>
              <a:ext cx="772255" cy="324000"/>
            </a:xfrm>
            <a:prstGeom prst="rect">
              <a:avLst/>
            </a:prstGeom>
            <a:noFill/>
            <a:ln w="28575" cap="flat" cmpd="sng" algn="ctr">
              <a:solidFill>
                <a:srgbClr val="781469">
                  <a:shade val="95000"/>
                  <a:satMod val="10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black"/>
                </a:solidFill>
                <a:effectLst/>
                <a:uLnTx/>
                <a:uFillTx/>
                <a:latin typeface="Arial"/>
                <a:ea typeface="+mn-ea"/>
                <a:cs typeface="+mn-cs"/>
              </a:endParaRPr>
            </a:p>
          </p:txBody>
        </p:sp>
        <p:sp>
          <p:nvSpPr>
            <p:cNvPr id="155" name="Rectangle 154"/>
            <p:cNvSpPr/>
            <p:nvPr/>
          </p:nvSpPr>
          <p:spPr>
            <a:xfrm>
              <a:off x="684252" y="4818138"/>
              <a:ext cx="772255" cy="324000"/>
            </a:xfrm>
            <a:prstGeom prst="rect">
              <a:avLst/>
            </a:prstGeom>
            <a:pattFill prst="solidDmnd">
              <a:fgClr>
                <a:srgbClr val="FF3300"/>
              </a:fgClr>
              <a:bgClr>
                <a:srgbClr val="87000A">
                  <a:lumMod val="75000"/>
                </a:srgbClr>
              </a:bgClr>
            </a:pattFill>
            <a:ln w="28575" cap="flat" cmpd="sng" algn="ctr">
              <a:solidFill>
                <a:srgbClr val="781469">
                  <a:shade val="95000"/>
                  <a:satMod val="10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black"/>
                </a:solidFill>
                <a:effectLst/>
                <a:uLnTx/>
                <a:uFillTx/>
                <a:latin typeface="Arial"/>
                <a:ea typeface="+mn-ea"/>
                <a:cs typeface="+mn-cs"/>
              </a:endParaRPr>
            </a:p>
          </p:txBody>
        </p:sp>
      </p:grpSp>
      <p:grpSp>
        <p:nvGrpSpPr>
          <p:cNvPr id="156" name="Groupe 155"/>
          <p:cNvGrpSpPr/>
          <p:nvPr/>
        </p:nvGrpSpPr>
        <p:grpSpPr>
          <a:xfrm>
            <a:off x="2843808" y="4010886"/>
            <a:ext cx="1861074" cy="1864344"/>
            <a:chOff x="3237379" y="3880502"/>
            <a:chExt cx="1893279" cy="1896606"/>
          </a:xfrm>
        </p:grpSpPr>
        <p:cxnSp>
          <p:nvCxnSpPr>
            <p:cNvPr id="157" name="Connecteur droit avec flèche 156"/>
            <p:cNvCxnSpPr/>
            <p:nvPr/>
          </p:nvCxnSpPr>
          <p:spPr>
            <a:xfrm flipV="1">
              <a:off x="3584291" y="3958485"/>
              <a:ext cx="0" cy="1816079"/>
            </a:xfrm>
            <a:prstGeom prst="straightConnector1">
              <a:avLst/>
            </a:prstGeom>
            <a:noFill/>
            <a:ln w="19050" cap="flat" cmpd="sng" algn="ctr">
              <a:solidFill>
                <a:srgbClr val="002060"/>
              </a:solidFill>
              <a:prstDash val="solid"/>
              <a:headEnd type="none" w="med" len="med"/>
              <a:tailEnd type="triangle" w="med" len="med"/>
            </a:ln>
            <a:effectLst/>
          </p:spPr>
        </p:cxnSp>
        <p:cxnSp>
          <p:nvCxnSpPr>
            <p:cNvPr id="158" name="Connecteur droit avec flèche 157"/>
            <p:cNvCxnSpPr/>
            <p:nvPr/>
          </p:nvCxnSpPr>
          <p:spPr>
            <a:xfrm rot="5400000" flipV="1">
              <a:off x="4356658" y="5003108"/>
              <a:ext cx="0" cy="1548000"/>
            </a:xfrm>
            <a:prstGeom prst="straightConnector1">
              <a:avLst/>
            </a:prstGeom>
            <a:noFill/>
            <a:ln w="28575" cap="flat" cmpd="sng" algn="ctr">
              <a:solidFill>
                <a:srgbClr val="781469">
                  <a:shade val="95000"/>
                  <a:satMod val="105000"/>
                </a:srgbClr>
              </a:solidFill>
              <a:prstDash val="solid"/>
            </a:ln>
            <a:effectLst/>
          </p:spPr>
        </p:cxnSp>
        <p:cxnSp>
          <p:nvCxnSpPr>
            <p:cNvPr id="159" name="Connecteur droit 158"/>
            <p:cNvCxnSpPr/>
            <p:nvPr/>
          </p:nvCxnSpPr>
          <p:spPr>
            <a:xfrm>
              <a:off x="3584291" y="5028661"/>
              <a:ext cx="1473126" cy="0"/>
            </a:xfrm>
            <a:prstGeom prst="line">
              <a:avLst/>
            </a:prstGeom>
            <a:noFill/>
            <a:ln w="12700" cap="flat" cmpd="sng" algn="ctr">
              <a:solidFill>
                <a:srgbClr val="781469">
                  <a:shade val="95000"/>
                  <a:satMod val="105000"/>
                </a:srgbClr>
              </a:solidFill>
              <a:prstDash val="dashDot"/>
            </a:ln>
            <a:effectLst/>
          </p:spPr>
        </p:cxnSp>
        <p:cxnSp>
          <p:nvCxnSpPr>
            <p:cNvPr id="160" name="Connecteur droit 159"/>
            <p:cNvCxnSpPr/>
            <p:nvPr/>
          </p:nvCxnSpPr>
          <p:spPr>
            <a:xfrm>
              <a:off x="3551650" y="4103425"/>
              <a:ext cx="1548000" cy="0"/>
            </a:xfrm>
            <a:prstGeom prst="line">
              <a:avLst/>
            </a:prstGeom>
            <a:noFill/>
            <a:ln w="28575" cap="flat" cmpd="sng" algn="ctr">
              <a:solidFill>
                <a:srgbClr val="781469">
                  <a:shade val="95000"/>
                  <a:satMod val="105000"/>
                </a:srgbClr>
              </a:solidFill>
              <a:prstDash val="solid"/>
            </a:ln>
            <a:effectLst/>
          </p:spPr>
        </p:cxnSp>
        <p:sp>
          <p:nvSpPr>
            <p:cNvPr id="161" name="ZoneTexte 160"/>
            <p:cNvSpPr txBox="1"/>
            <p:nvPr/>
          </p:nvSpPr>
          <p:spPr>
            <a:xfrm>
              <a:off x="3291243" y="3880502"/>
              <a:ext cx="304892" cy="307777"/>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Arial" pitchFamily="34" charset="0"/>
                  <a:cs typeface="Arial" pitchFamily="34" charset="0"/>
                </a:rPr>
                <a:t>E</a:t>
              </a:r>
            </a:p>
          </p:txBody>
        </p:sp>
        <p:sp>
          <p:nvSpPr>
            <p:cNvPr id="162" name="ZoneTexte 161"/>
            <p:cNvSpPr txBox="1"/>
            <p:nvPr/>
          </p:nvSpPr>
          <p:spPr>
            <a:xfrm>
              <a:off x="3237379" y="4866524"/>
              <a:ext cx="378631" cy="307777"/>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Arial" pitchFamily="34" charset="0"/>
                  <a:cs typeface="Arial" pitchFamily="34" charset="0"/>
                </a:rPr>
                <a:t>E</a:t>
              </a:r>
              <a:r>
                <a:rPr kumimoji="0" lang="en-US" sz="1400" b="0" i="0" u="none" strike="noStrike" kern="0" cap="none" spc="0" normalizeH="0" baseline="-25000" noProof="0" dirty="0" smtClean="0">
                  <a:ln>
                    <a:noFill/>
                  </a:ln>
                  <a:solidFill>
                    <a:prstClr val="black"/>
                  </a:solidFill>
                  <a:effectLst/>
                  <a:uLnTx/>
                  <a:uFillTx/>
                  <a:latin typeface="Arial" pitchFamily="34" charset="0"/>
                  <a:cs typeface="Arial" pitchFamily="34" charset="0"/>
                </a:rPr>
                <a:t>F</a:t>
              </a:r>
            </a:p>
          </p:txBody>
        </p:sp>
        <p:sp>
          <p:nvSpPr>
            <p:cNvPr id="163" name="Ellipse 162"/>
            <p:cNvSpPr/>
            <p:nvPr/>
          </p:nvSpPr>
          <p:spPr>
            <a:xfrm>
              <a:off x="3673973" y="5104144"/>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64" name="Ellipse 163"/>
            <p:cNvSpPr/>
            <p:nvPr/>
          </p:nvSpPr>
          <p:spPr>
            <a:xfrm>
              <a:off x="4262864" y="5135535"/>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65" name="Ellipse 164"/>
            <p:cNvSpPr/>
            <p:nvPr/>
          </p:nvSpPr>
          <p:spPr>
            <a:xfrm>
              <a:off x="3936653" y="5191176"/>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66" name="Ellipse 165"/>
            <p:cNvSpPr/>
            <p:nvPr/>
          </p:nvSpPr>
          <p:spPr>
            <a:xfrm>
              <a:off x="3663502" y="5458473"/>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67" name="Ellipse 166"/>
            <p:cNvSpPr/>
            <p:nvPr/>
          </p:nvSpPr>
          <p:spPr>
            <a:xfrm>
              <a:off x="4011627" y="5488848"/>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68" name="Ellipse 167"/>
            <p:cNvSpPr/>
            <p:nvPr/>
          </p:nvSpPr>
          <p:spPr>
            <a:xfrm>
              <a:off x="4345228" y="5426232"/>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69" name="Ellipse 168"/>
            <p:cNvSpPr/>
            <p:nvPr/>
          </p:nvSpPr>
          <p:spPr>
            <a:xfrm>
              <a:off x="4633408" y="5151457"/>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70" name="Ellipse 169"/>
            <p:cNvSpPr/>
            <p:nvPr/>
          </p:nvSpPr>
          <p:spPr>
            <a:xfrm>
              <a:off x="4692412" y="5428031"/>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grpSp>
      <p:grpSp>
        <p:nvGrpSpPr>
          <p:cNvPr id="171" name="Groupe 170"/>
          <p:cNvGrpSpPr/>
          <p:nvPr/>
        </p:nvGrpSpPr>
        <p:grpSpPr>
          <a:xfrm>
            <a:off x="4932040" y="4007181"/>
            <a:ext cx="1915156" cy="1863845"/>
            <a:chOff x="5317529" y="3881010"/>
            <a:chExt cx="1948297" cy="1896098"/>
          </a:xfrm>
        </p:grpSpPr>
        <p:cxnSp>
          <p:nvCxnSpPr>
            <p:cNvPr id="172" name="Connecteur droit avec flèche 171"/>
            <p:cNvCxnSpPr/>
            <p:nvPr/>
          </p:nvCxnSpPr>
          <p:spPr>
            <a:xfrm flipV="1">
              <a:off x="5660522" y="3958992"/>
              <a:ext cx="0" cy="1816080"/>
            </a:xfrm>
            <a:prstGeom prst="straightConnector1">
              <a:avLst/>
            </a:prstGeom>
            <a:noFill/>
            <a:ln w="19050" cap="flat" cmpd="sng" algn="ctr">
              <a:solidFill>
                <a:srgbClr val="002060"/>
              </a:solidFill>
              <a:prstDash val="solid"/>
              <a:headEnd type="none" w="med" len="med"/>
              <a:tailEnd type="triangle" w="med" len="med"/>
            </a:ln>
            <a:effectLst/>
          </p:spPr>
        </p:cxnSp>
        <p:cxnSp>
          <p:nvCxnSpPr>
            <p:cNvPr id="173" name="Connecteur droit 172"/>
            <p:cNvCxnSpPr/>
            <p:nvPr/>
          </p:nvCxnSpPr>
          <p:spPr>
            <a:xfrm>
              <a:off x="5660522" y="5029169"/>
              <a:ext cx="1473126" cy="0"/>
            </a:xfrm>
            <a:prstGeom prst="line">
              <a:avLst/>
            </a:prstGeom>
            <a:noFill/>
            <a:ln w="12700" cap="flat" cmpd="sng" algn="ctr">
              <a:solidFill>
                <a:srgbClr val="781469">
                  <a:shade val="95000"/>
                  <a:satMod val="105000"/>
                </a:srgbClr>
              </a:solidFill>
              <a:prstDash val="dashDot"/>
            </a:ln>
            <a:effectLst/>
          </p:spPr>
        </p:cxnSp>
        <p:sp>
          <p:nvSpPr>
            <p:cNvPr id="174" name="ZoneTexte 173"/>
            <p:cNvSpPr txBox="1"/>
            <p:nvPr/>
          </p:nvSpPr>
          <p:spPr>
            <a:xfrm>
              <a:off x="5367474" y="3881010"/>
              <a:ext cx="304892" cy="307777"/>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Arial" pitchFamily="34" charset="0"/>
                  <a:cs typeface="Arial" pitchFamily="34" charset="0"/>
                </a:rPr>
                <a:t>E</a:t>
              </a:r>
            </a:p>
          </p:txBody>
        </p:sp>
        <p:sp>
          <p:nvSpPr>
            <p:cNvPr id="175" name="ZoneTexte 174"/>
            <p:cNvSpPr txBox="1"/>
            <p:nvPr/>
          </p:nvSpPr>
          <p:spPr>
            <a:xfrm>
              <a:off x="5317529" y="4867032"/>
              <a:ext cx="378629" cy="307777"/>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Arial" pitchFamily="34" charset="0"/>
                  <a:cs typeface="Arial" pitchFamily="34" charset="0"/>
                </a:rPr>
                <a:t>E</a:t>
              </a:r>
              <a:r>
                <a:rPr kumimoji="0" lang="en-US" sz="1400" b="0" i="0" u="none" strike="noStrike" kern="0" cap="none" spc="0" normalizeH="0" baseline="-25000" noProof="0" dirty="0" smtClean="0">
                  <a:ln>
                    <a:noFill/>
                  </a:ln>
                  <a:solidFill>
                    <a:prstClr val="black"/>
                  </a:solidFill>
                  <a:effectLst/>
                  <a:uLnTx/>
                  <a:uFillTx/>
                  <a:latin typeface="Arial" pitchFamily="34" charset="0"/>
                  <a:cs typeface="Arial" pitchFamily="34" charset="0"/>
                </a:rPr>
                <a:t>F</a:t>
              </a:r>
            </a:p>
          </p:txBody>
        </p:sp>
        <p:cxnSp>
          <p:nvCxnSpPr>
            <p:cNvPr id="176" name="Connecteur droit avec flèche 175"/>
            <p:cNvCxnSpPr/>
            <p:nvPr/>
          </p:nvCxnSpPr>
          <p:spPr>
            <a:xfrm flipH="1">
              <a:off x="6466985" y="4674839"/>
              <a:ext cx="0" cy="720000"/>
            </a:xfrm>
            <a:prstGeom prst="straightConnector1">
              <a:avLst/>
            </a:prstGeom>
            <a:noFill/>
            <a:ln w="12700" cap="flat" cmpd="sng" algn="ctr">
              <a:solidFill>
                <a:srgbClr val="781469">
                  <a:shade val="95000"/>
                  <a:satMod val="105000"/>
                </a:srgbClr>
              </a:solidFill>
              <a:prstDash val="solid"/>
              <a:headEnd type="triangle" w="med" len="med"/>
              <a:tailEnd type="triangle" w="med" len="med"/>
            </a:ln>
            <a:effectLst/>
          </p:spPr>
        </p:cxnSp>
        <p:sp>
          <p:nvSpPr>
            <p:cNvPr id="177" name="ZoneTexte 176"/>
            <p:cNvSpPr txBox="1"/>
            <p:nvPr/>
          </p:nvSpPr>
          <p:spPr>
            <a:xfrm>
              <a:off x="6638120" y="5104144"/>
              <a:ext cx="535971" cy="288147"/>
            </a:xfrm>
            <a:prstGeom prst="rect">
              <a:avLst/>
            </a:prstGeom>
            <a:solidFill>
              <a:sysClr val="window" lastClr="FFFFFF"/>
            </a:solidFill>
            <a:ln>
              <a:solidFill>
                <a:sysClr val="windowText" lastClr="000000">
                  <a:lumMod val="50000"/>
                  <a:lumOff val="50000"/>
                </a:sysClr>
              </a:solidFill>
            </a:ln>
          </p:spPr>
          <p:txBody>
            <a:bodyPr wrap="none" lIns="36000" tIns="36000" rIns="36000" bIns="36000"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Symbol" panose="05050102010706020507" pitchFamily="18" charset="2"/>
                  <a:cs typeface="Arial" pitchFamily="34" charset="0"/>
                </a:rPr>
                <a:t>2 D</a:t>
              </a:r>
              <a:r>
                <a:rPr kumimoji="0" lang="en-US" sz="14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78" name="Ellipse 177"/>
            <p:cNvSpPr/>
            <p:nvPr/>
          </p:nvSpPr>
          <p:spPr>
            <a:xfrm>
              <a:off x="5679788" y="5497794"/>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79" name="Ellipse 178"/>
            <p:cNvSpPr/>
            <p:nvPr/>
          </p:nvSpPr>
          <p:spPr>
            <a:xfrm>
              <a:off x="6889716" y="5531033"/>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80" name="Ellipse 179"/>
            <p:cNvSpPr/>
            <p:nvPr/>
          </p:nvSpPr>
          <p:spPr>
            <a:xfrm>
              <a:off x="6093969" y="5557281"/>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81" name="Ellipse 180"/>
            <p:cNvSpPr/>
            <p:nvPr/>
          </p:nvSpPr>
          <p:spPr>
            <a:xfrm>
              <a:off x="5826484" y="5497794"/>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82" name="Ellipse 181"/>
            <p:cNvSpPr/>
            <p:nvPr/>
          </p:nvSpPr>
          <p:spPr>
            <a:xfrm>
              <a:off x="6219355" y="5557281"/>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83" name="Ellipse 182"/>
            <p:cNvSpPr/>
            <p:nvPr/>
          </p:nvSpPr>
          <p:spPr>
            <a:xfrm>
              <a:off x="7046424" y="5531033"/>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84" name="Ellipse 183"/>
            <p:cNvSpPr/>
            <p:nvPr/>
          </p:nvSpPr>
          <p:spPr>
            <a:xfrm>
              <a:off x="6507269" y="5458474"/>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85" name="Ellipse 184"/>
            <p:cNvSpPr/>
            <p:nvPr/>
          </p:nvSpPr>
          <p:spPr>
            <a:xfrm>
              <a:off x="6632656" y="5458474"/>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cxnSp>
          <p:nvCxnSpPr>
            <p:cNvPr id="186" name="Connecteur droit avec flèche 185"/>
            <p:cNvCxnSpPr/>
            <p:nvPr/>
          </p:nvCxnSpPr>
          <p:spPr>
            <a:xfrm rot="5400000" flipV="1">
              <a:off x="6431523" y="5003108"/>
              <a:ext cx="0" cy="1548000"/>
            </a:xfrm>
            <a:prstGeom prst="straightConnector1">
              <a:avLst/>
            </a:prstGeom>
            <a:noFill/>
            <a:ln w="28575" cap="flat" cmpd="sng" algn="ctr">
              <a:solidFill>
                <a:srgbClr val="781469">
                  <a:shade val="95000"/>
                  <a:satMod val="105000"/>
                </a:srgbClr>
              </a:solidFill>
              <a:prstDash val="solid"/>
            </a:ln>
            <a:effectLst/>
          </p:spPr>
        </p:cxnSp>
        <p:cxnSp>
          <p:nvCxnSpPr>
            <p:cNvPr id="187" name="Connecteur droit 186"/>
            <p:cNvCxnSpPr/>
            <p:nvPr/>
          </p:nvCxnSpPr>
          <p:spPr>
            <a:xfrm>
              <a:off x="5645896" y="4103425"/>
              <a:ext cx="1548000" cy="0"/>
            </a:xfrm>
            <a:prstGeom prst="line">
              <a:avLst/>
            </a:prstGeom>
            <a:noFill/>
            <a:ln w="28575" cap="flat" cmpd="sng" algn="ctr">
              <a:solidFill>
                <a:srgbClr val="781469">
                  <a:shade val="95000"/>
                  <a:satMod val="105000"/>
                </a:srgbClr>
              </a:solidFill>
              <a:prstDash val="solid"/>
            </a:ln>
            <a:effectLst/>
          </p:spPr>
        </p:cxnSp>
        <p:cxnSp>
          <p:nvCxnSpPr>
            <p:cNvPr id="188" name="Connecteur droit 187"/>
            <p:cNvCxnSpPr/>
            <p:nvPr/>
          </p:nvCxnSpPr>
          <p:spPr>
            <a:xfrm>
              <a:off x="5671304" y="4674839"/>
              <a:ext cx="1548000" cy="0"/>
            </a:xfrm>
            <a:prstGeom prst="line">
              <a:avLst/>
            </a:prstGeom>
            <a:noFill/>
            <a:ln w="28575" cap="flat" cmpd="sng" algn="ctr">
              <a:solidFill>
                <a:srgbClr val="781469">
                  <a:shade val="95000"/>
                  <a:satMod val="105000"/>
                </a:srgbClr>
              </a:solidFill>
              <a:prstDash val="solid"/>
            </a:ln>
            <a:effectLst/>
          </p:spPr>
        </p:cxnSp>
        <p:cxnSp>
          <p:nvCxnSpPr>
            <p:cNvPr id="189" name="Connecteur droit 188"/>
            <p:cNvCxnSpPr/>
            <p:nvPr/>
          </p:nvCxnSpPr>
          <p:spPr>
            <a:xfrm>
              <a:off x="5660522" y="5394839"/>
              <a:ext cx="1548000" cy="0"/>
            </a:xfrm>
            <a:prstGeom prst="line">
              <a:avLst/>
            </a:prstGeom>
            <a:noFill/>
            <a:ln w="28575" cap="flat" cmpd="sng" algn="ctr">
              <a:solidFill>
                <a:srgbClr val="781469">
                  <a:shade val="95000"/>
                  <a:satMod val="105000"/>
                </a:srgbClr>
              </a:solidFill>
              <a:prstDash val="solid"/>
            </a:ln>
            <a:effectLst/>
          </p:spPr>
        </p:cxnSp>
      </p:grpSp>
      <p:grpSp>
        <p:nvGrpSpPr>
          <p:cNvPr id="190" name="Groupe 189"/>
          <p:cNvGrpSpPr/>
          <p:nvPr/>
        </p:nvGrpSpPr>
        <p:grpSpPr>
          <a:xfrm>
            <a:off x="7092280" y="4022207"/>
            <a:ext cx="1856311" cy="1856667"/>
            <a:chOff x="7399709" y="3893820"/>
            <a:chExt cx="1888433" cy="1888795"/>
          </a:xfrm>
        </p:grpSpPr>
        <p:cxnSp>
          <p:nvCxnSpPr>
            <p:cNvPr id="191" name="Connecteur droit avec flèche 190"/>
            <p:cNvCxnSpPr/>
            <p:nvPr/>
          </p:nvCxnSpPr>
          <p:spPr>
            <a:xfrm flipV="1">
              <a:off x="7736754" y="3966535"/>
              <a:ext cx="0" cy="1816080"/>
            </a:xfrm>
            <a:prstGeom prst="straightConnector1">
              <a:avLst/>
            </a:prstGeom>
            <a:noFill/>
            <a:ln w="19050" cap="flat" cmpd="sng" algn="ctr">
              <a:solidFill>
                <a:srgbClr val="002060"/>
              </a:solidFill>
              <a:prstDash val="solid"/>
              <a:headEnd type="none" w="med" len="med"/>
              <a:tailEnd type="triangle" w="med" len="med"/>
            </a:ln>
            <a:effectLst/>
          </p:spPr>
        </p:cxnSp>
        <p:cxnSp>
          <p:nvCxnSpPr>
            <p:cNvPr id="192" name="Connecteur droit 191"/>
            <p:cNvCxnSpPr/>
            <p:nvPr/>
          </p:nvCxnSpPr>
          <p:spPr>
            <a:xfrm>
              <a:off x="7736754" y="5013161"/>
              <a:ext cx="1473126" cy="0"/>
            </a:xfrm>
            <a:prstGeom prst="line">
              <a:avLst/>
            </a:prstGeom>
            <a:noFill/>
            <a:ln w="12700" cap="flat" cmpd="sng" algn="ctr">
              <a:solidFill>
                <a:srgbClr val="781469">
                  <a:shade val="95000"/>
                  <a:satMod val="105000"/>
                </a:srgbClr>
              </a:solidFill>
              <a:prstDash val="dashDot"/>
            </a:ln>
            <a:effectLst/>
          </p:spPr>
        </p:cxnSp>
        <p:sp>
          <p:nvSpPr>
            <p:cNvPr id="193" name="ZoneTexte 192"/>
            <p:cNvSpPr txBox="1"/>
            <p:nvPr/>
          </p:nvSpPr>
          <p:spPr>
            <a:xfrm>
              <a:off x="7399709" y="3893820"/>
              <a:ext cx="304892" cy="307777"/>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Arial" pitchFamily="34" charset="0"/>
                  <a:cs typeface="Arial" pitchFamily="34" charset="0"/>
                </a:rPr>
                <a:t>E</a:t>
              </a:r>
            </a:p>
          </p:txBody>
        </p:sp>
        <p:sp>
          <p:nvSpPr>
            <p:cNvPr id="194" name="ZoneTexte 193"/>
            <p:cNvSpPr txBox="1"/>
            <p:nvPr/>
          </p:nvSpPr>
          <p:spPr>
            <a:xfrm>
              <a:off x="7423196" y="4851024"/>
              <a:ext cx="378630" cy="307777"/>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Arial" pitchFamily="34" charset="0"/>
                  <a:cs typeface="Arial" pitchFamily="34" charset="0"/>
                </a:rPr>
                <a:t>E</a:t>
              </a:r>
              <a:r>
                <a:rPr kumimoji="0" lang="en-US" sz="1400" b="0" i="0" u="none" strike="noStrike" kern="0" cap="none" spc="0" normalizeH="0" baseline="-25000" noProof="0" dirty="0" smtClean="0">
                  <a:ln>
                    <a:noFill/>
                  </a:ln>
                  <a:solidFill>
                    <a:prstClr val="black"/>
                  </a:solidFill>
                  <a:effectLst/>
                  <a:uLnTx/>
                  <a:uFillTx/>
                  <a:latin typeface="Arial" pitchFamily="34" charset="0"/>
                  <a:cs typeface="Arial" pitchFamily="34" charset="0"/>
                </a:rPr>
                <a:t>F</a:t>
              </a:r>
            </a:p>
          </p:txBody>
        </p:sp>
        <p:cxnSp>
          <p:nvCxnSpPr>
            <p:cNvPr id="195" name="Connecteur droit avec flèche 194"/>
            <p:cNvCxnSpPr/>
            <p:nvPr/>
          </p:nvCxnSpPr>
          <p:spPr>
            <a:xfrm flipH="1">
              <a:off x="8476788" y="4675409"/>
              <a:ext cx="0" cy="720000"/>
            </a:xfrm>
            <a:prstGeom prst="straightConnector1">
              <a:avLst/>
            </a:prstGeom>
            <a:noFill/>
            <a:ln w="12700" cap="flat" cmpd="sng" algn="ctr">
              <a:solidFill>
                <a:srgbClr val="781469">
                  <a:shade val="95000"/>
                  <a:satMod val="105000"/>
                </a:srgbClr>
              </a:solidFill>
              <a:prstDash val="solid"/>
              <a:headEnd type="triangle" w="med" len="med"/>
              <a:tailEnd type="triangle" w="med" len="med"/>
            </a:ln>
            <a:effectLst/>
          </p:spPr>
        </p:cxnSp>
        <p:sp>
          <p:nvSpPr>
            <p:cNvPr id="196" name="ZoneTexte 195"/>
            <p:cNvSpPr txBox="1"/>
            <p:nvPr/>
          </p:nvSpPr>
          <p:spPr>
            <a:xfrm>
              <a:off x="8652363" y="5066044"/>
              <a:ext cx="545589" cy="288147"/>
            </a:xfrm>
            <a:prstGeom prst="rect">
              <a:avLst/>
            </a:prstGeom>
            <a:solidFill>
              <a:sysClr val="window" lastClr="FFFFFF"/>
            </a:solidFill>
            <a:ln>
              <a:solidFill>
                <a:sysClr val="windowText" lastClr="000000">
                  <a:lumMod val="50000"/>
                  <a:lumOff val="50000"/>
                </a:sysClr>
              </a:solidFill>
            </a:ln>
          </p:spPr>
          <p:txBody>
            <a:bodyPr wrap="none" lIns="36000" tIns="36000" rIns="36000" bIns="36000" rtlCol="0">
              <a:spAutoFit/>
            </a:bodyPr>
            <a:lstStyle>
              <a:defPPr>
                <a:defRPr lang="fr-FR"/>
              </a:defPPr>
              <a:lvl1pPr>
                <a:defRPr u="none">
                  <a:latin typeface="Symbol" panose="05050102010706020507" pitchFamily="18" charset="2"/>
                </a:defRPr>
              </a:lvl1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Symbol" panose="05050102010706020507" pitchFamily="18" charset="2"/>
                  <a:cs typeface="Arial" pitchFamily="34" charset="0"/>
                </a:rPr>
                <a:t>2 D(T)</a:t>
              </a:r>
              <a:endParaRPr kumimoji="0" lang="en-US" sz="1400" b="0" i="0" u="none" strike="noStrike" kern="0" cap="none" spc="0" normalizeH="0" baseline="0" noProof="0" dirty="0">
                <a:ln>
                  <a:noFill/>
                </a:ln>
                <a:solidFill>
                  <a:prstClr val="black"/>
                </a:solidFill>
                <a:effectLst/>
                <a:uLnTx/>
                <a:uFillTx/>
                <a:latin typeface="Symbol" panose="05050102010706020507" pitchFamily="18" charset="2"/>
                <a:cs typeface="Arial" pitchFamily="34" charset="0"/>
              </a:endParaRPr>
            </a:p>
          </p:txBody>
        </p:sp>
        <p:sp>
          <p:nvSpPr>
            <p:cNvPr id="197" name="Ellipse 196"/>
            <p:cNvSpPr/>
            <p:nvPr/>
          </p:nvSpPr>
          <p:spPr>
            <a:xfrm>
              <a:off x="7741482" y="5501102"/>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98" name="Ellipse 197"/>
            <p:cNvSpPr/>
            <p:nvPr/>
          </p:nvSpPr>
          <p:spPr>
            <a:xfrm>
              <a:off x="8190136" y="4461603"/>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199" name="Ellipse 198"/>
            <p:cNvSpPr/>
            <p:nvPr/>
          </p:nvSpPr>
          <p:spPr>
            <a:xfrm>
              <a:off x="7808304" y="4384367"/>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200" name="Ellipse 199"/>
            <p:cNvSpPr/>
            <p:nvPr/>
          </p:nvSpPr>
          <p:spPr>
            <a:xfrm>
              <a:off x="7888178" y="5501102"/>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201" name="Ellipse 200"/>
            <p:cNvSpPr/>
            <p:nvPr/>
          </p:nvSpPr>
          <p:spPr>
            <a:xfrm>
              <a:off x="8566093" y="4330815"/>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202" name="Ellipse 201"/>
            <p:cNvSpPr/>
            <p:nvPr/>
          </p:nvSpPr>
          <p:spPr>
            <a:xfrm>
              <a:off x="8964223" y="4407333"/>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203" name="Ellipse 202"/>
            <p:cNvSpPr/>
            <p:nvPr/>
          </p:nvSpPr>
          <p:spPr>
            <a:xfrm>
              <a:off x="8622743" y="5531033"/>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sp>
          <p:nvSpPr>
            <p:cNvPr id="204" name="Ellipse 203"/>
            <p:cNvSpPr/>
            <p:nvPr/>
          </p:nvSpPr>
          <p:spPr>
            <a:xfrm>
              <a:off x="8748130" y="5531033"/>
              <a:ext cx="219402" cy="191559"/>
            </a:xfrm>
            <a:prstGeom prst="ellipse">
              <a:avLst/>
            </a:prstGeom>
            <a:gradFill flip="none" rotWithShape="1">
              <a:gsLst>
                <a:gs pos="0">
                  <a:srgbClr val="DC0528">
                    <a:shade val="30000"/>
                    <a:satMod val="115000"/>
                  </a:srgbClr>
                </a:gs>
                <a:gs pos="50000">
                  <a:srgbClr val="DC0528">
                    <a:shade val="67500"/>
                    <a:satMod val="115000"/>
                  </a:srgbClr>
                </a:gs>
                <a:gs pos="100000">
                  <a:srgbClr val="DC0528">
                    <a:shade val="100000"/>
                    <a:satMod val="11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sng" strike="noStrike" kern="0" cap="none" spc="0" normalizeH="0" baseline="0" noProof="0" dirty="0" smtClean="0">
                <a:ln>
                  <a:noFill/>
                </a:ln>
                <a:solidFill>
                  <a:prstClr val="white"/>
                </a:solidFill>
                <a:effectLst/>
                <a:uLnTx/>
                <a:uFillTx/>
                <a:latin typeface="Arial"/>
                <a:ea typeface="+mn-ea"/>
                <a:cs typeface="+mn-cs"/>
              </a:endParaRPr>
            </a:p>
          </p:txBody>
        </p:sp>
        <p:cxnSp>
          <p:nvCxnSpPr>
            <p:cNvPr id="205" name="Connecteur droit avec flèche 204"/>
            <p:cNvCxnSpPr/>
            <p:nvPr/>
          </p:nvCxnSpPr>
          <p:spPr>
            <a:xfrm rot="5400000" flipV="1">
              <a:off x="8510266" y="5003108"/>
              <a:ext cx="0" cy="1548000"/>
            </a:xfrm>
            <a:prstGeom prst="straightConnector1">
              <a:avLst/>
            </a:prstGeom>
            <a:noFill/>
            <a:ln w="28575" cap="flat" cmpd="sng" algn="ctr">
              <a:solidFill>
                <a:srgbClr val="781469">
                  <a:shade val="95000"/>
                  <a:satMod val="105000"/>
                </a:srgbClr>
              </a:solidFill>
              <a:prstDash val="solid"/>
            </a:ln>
            <a:effectLst/>
          </p:spPr>
        </p:cxnSp>
        <p:cxnSp>
          <p:nvCxnSpPr>
            <p:cNvPr id="206" name="Connecteur droit 205"/>
            <p:cNvCxnSpPr/>
            <p:nvPr/>
          </p:nvCxnSpPr>
          <p:spPr>
            <a:xfrm>
              <a:off x="7740142" y="4103425"/>
              <a:ext cx="1548000" cy="0"/>
            </a:xfrm>
            <a:prstGeom prst="line">
              <a:avLst/>
            </a:prstGeom>
            <a:noFill/>
            <a:ln w="28575" cap="flat" cmpd="sng" algn="ctr">
              <a:solidFill>
                <a:srgbClr val="781469">
                  <a:shade val="95000"/>
                  <a:satMod val="105000"/>
                </a:srgbClr>
              </a:solidFill>
              <a:prstDash val="solid"/>
            </a:ln>
            <a:effectLst/>
          </p:spPr>
        </p:cxnSp>
        <p:cxnSp>
          <p:nvCxnSpPr>
            <p:cNvPr id="207" name="Connecteur droit 206"/>
            <p:cNvCxnSpPr/>
            <p:nvPr/>
          </p:nvCxnSpPr>
          <p:spPr>
            <a:xfrm>
              <a:off x="7733233" y="4675409"/>
              <a:ext cx="1548000" cy="0"/>
            </a:xfrm>
            <a:prstGeom prst="line">
              <a:avLst/>
            </a:prstGeom>
            <a:noFill/>
            <a:ln w="28575" cap="flat" cmpd="sng" algn="ctr">
              <a:solidFill>
                <a:srgbClr val="781469">
                  <a:shade val="95000"/>
                  <a:satMod val="105000"/>
                </a:srgbClr>
              </a:solidFill>
              <a:prstDash val="solid"/>
            </a:ln>
            <a:effectLst/>
          </p:spPr>
        </p:cxnSp>
        <p:cxnSp>
          <p:nvCxnSpPr>
            <p:cNvPr id="208" name="Connecteur droit 207"/>
            <p:cNvCxnSpPr/>
            <p:nvPr/>
          </p:nvCxnSpPr>
          <p:spPr>
            <a:xfrm>
              <a:off x="7722451" y="5395409"/>
              <a:ext cx="1548000" cy="0"/>
            </a:xfrm>
            <a:prstGeom prst="line">
              <a:avLst/>
            </a:prstGeom>
            <a:noFill/>
            <a:ln w="28575" cap="flat" cmpd="sng" algn="ctr">
              <a:solidFill>
                <a:srgbClr val="781469">
                  <a:shade val="95000"/>
                  <a:satMod val="105000"/>
                </a:srgbClr>
              </a:solidFill>
              <a:prstDash val="solid"/>
            </a:ln>
            <a:effectLst/>
          </p:spPr>
        </p:cxnSp>
      </p:grpSp>
      <p:sp>
        <p:nvSpPr>
          <p:cNvPr id="209" name="Forme libre 208"/>
          <p:cNvSpPr/>
          <p:nvPr/>
        </p:nvSpPr>
        <p:spPr>
          <a:xfrm>
            <a:off x="2225623" y="5056600"/>
            <a:ext cx="633217" cy="830387"/>
          </a:xfrm>
          <a:custGeom>
            <a:avLst/>
            <a:gdLst>
              <a:gd name="connsiteX0" fmla="*/ 0 w 1055989"/>
              <a:gd name="connsiteY0" fmla="*/ 2071171 h 2071171"/>
              <a:gd name="connsiteX1" fmla="*/ 936434 w 1055989"/>
              <a:gd name="connsiteY1" fmla="*/ 1277956 h 2071171"/>
              <a:gd name="connsiteX2" fmla="*/ 1013552 w 1055989"/>
              <a:gd name="connsiteY2" fmla="*/ 0 h 2071171"/>
              <a:gd name="connsiteX0" fmla="*/ 0 w 1055989"/>
              <a:gd name="connsiteY0" fmla="*/ 2071171 h 2071171"/>
              <a:gd name="connsiteX1" fmla="*/ 936434 w 1055989"/>
              <a:gd name="connsiteY1" fmla="*/ 1277956 h 2071171"/>
              <a:gd name="connsiteX2" fmla="*/ 1013552 w 1055989"/>
              <a:gd name="connsiteY2" fmla="*/ 0 h 2071171"/>
              <a:gd name="connsiteX0" fmla="*/ 0 w 1013552"/>
              <a:gd name="connsiteY0" fmla="*/ 2071213 h 2071213"/>
              <a:gd name="connsiteX1" fmla="*/ 936434 w 1013552"/>
              <a:gd name="connsiteY1" fmla="*/ 1277998 h 2071213"/>
              <a:gd name="connsiteX2" fmla="*/ 1013552 w 1013552"/>
              <a:gd name="connsiteY2" fmla="*/ 42 h 2071213"/>
              <a:gd name="connsiteX0" fmla="*/ 0 w 1013552"/>
              <a:gd name="connsiteY0" fmla="*/ 2071213 h 2071213"/>
              <a:gd name="connsiteX1" fmla="*/ 936434 w 1013552"/>
              <a:gd name="connsiteY1" fmla="*/ 1277998 h 2071213"/>
              <a:gd name="connsiteX2" fmla="*/ 1013552 w 1013552"/>
              <a:gd name="connsiteY2" fmla="*/ 42 h 2071213"/>
              <a:gd name="connsiteX0" fmla="*/ 0 w 1013552"/>
              <a:gd name="connsiteY0" fmla="*/ 2071171 h 2071171"/>
              <a:gd name="connsiteX1" fmla="*/ 1013552 w 1013552"/>
              <a:gd name="connsiteY1" fmla="*/ 0 h 2071171"/>
              <a:gd name="connsiteX0" fmla="*/ 0 w 1013552"/>
              <a:gd name="connsiteY0" fmla="*/ 2071171 h 2071171"/>
              <a:gd name="connsiteX1" fmla="*/ 1013552 w 1013552"/>
              <a:gd name="connsiteY1" fmla="*/ 0 h 2071171"/>
              <a:gd name="connsiteX0" fmla="*/ 0 w 1013552"/>
              <a:gd name="connsiteY0" fmla="*/ 2071171 h 2072880"/>
              <a:gd name="connsiteX1" fmla="*/ 1013552 w 1013552"/>
              <a:gd name="connsiteY1" fmla="*/ 0 h 2072880"/>
            </a:gdLst>
            <a:ahLst/>
            <a:cxnLst>
              <a:cxn ang="0">
                <a:pos x="connsiteX0" y="connsiteY0"/>
              </a:cxn>
              <a:cxn ang="0">
                <a:pos x="connsiteX1" y="connsiteY1"/>
              </a:cxn>
            </a:cxnLst>
            <a:rect l="l" t="t" r="r" b="b"/>
            <a:pathLst>
              <a:path w="1013552" h="2072880">
                <a:moveTo>
                  <a:pt x="0" y="2071171"/>
                </a:moveTo>
                <a:cubicBezTo>
                  <a:pt x="1053947" y="2140945"/>
                  <a:pt x="113841" y="51412"/>
                  <a:pt x="1013552" y="0"/>
                </a:cubicBezTo>
              </a:path>
            </a:pathLst>
          </a:custGeom>
          <a:noFill/>
          <a:ln w="19050">
            <a:solidFill>
              <a:srgbClr val="FF0000"/>
            </a:solidFill>
            <a:headEnd type="triangle" w="lg" len="lg"/>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Rectangle 209"/>
          <p:cNvSpPr/>
          <p:nvPr/>
        </p:nvSpPr>
        <p:spPr>
          <a:xfrm>
            <a:off x="1641894" y="3690669"/>
            <a:ext cx="696024" cy="246221"/>
          </a:xfrm>
          <a:prstGeom prst="rect">
            <a:avLst/>
          </a:prstGeom>
        </p:spPr>
        <p:txBody>
          <a:bodyPr wrap="none">
            <a:spAutoFit/>
          </a:bodyPr>
          <a:lstStyle/>
          <a:p>
            <a:r>
              <a:rPr lang="fr-FR" sz="1000" i="1" u="none" dirty="0" err="1" smtClean="0">
                <a:solidFill>
                  <a:srgbClr val="0070C0"/>
                </a:solidFill>
              </a:rPr>
              <a:t>Molecule</a:t>
            </a:r>
            <a:endParaRPr lang="fr-FR" dirty="0"/>
          </a:p>
        </p:txBody>
      </p:sp>
      <p:sp>
        <p:nvSpPr>
          <p:cNvPr id="211" name="Rectangle 210"/>
          <p:cNvSpPr/>
          <p:nvPr/>
        </p:nvSpPr>
        <p:spPr>
          <a:xfrm>
            <a:off x="1600659" y="4388361"/>
            <a:ext cx="1035861" cy="553998"/>
          </a:xfrm>
          <a:prstGeom prst="rect">
            <a:avLst/>
          </a:prstGeom>
        </p:spPr>
        <p:txBody>
          <a:bodyPr wrap="none">
            <a:spAutoFit/>
          </a:bodyPr>
          <a:lstStyle/>
          <a:p>
            <a:pPr algn="r"/>
            <a:r>
              <a:rPr lang="fr-FR" sz="1000" i="1" u="none" dirty="0" err="1" smtClean="0">
                <a:solidFill>
                  <a:srgbClr val="0070C0"/>
                </a:solidFill>
              </a:rPr>
              <a:t>Semiconductor</a:t>
            </a:r>
            <a:endParaRPr lang="fr-FR" sz="1000" i="1" u="none" dirty="0" smtClean="0">
              <a:solidFill>
                <a:srgbClr val="0070C0"/>
              </a:solidFill>
            </a:endParaRPr>
          </a:p>
          <a:p>
            <a:pPr algn="r"/>
            <a:r>
              <a:rPr lang="fr-FR" sz="1000" i="1" u="none" dirty="0" smtClean="0">
                <a:solidFill>
                  <a:srgbClr val="0070C0"/>
                </a:solidFill>
              </a:rPr>
              <a:t>or </a:t>
            </a:r>
          </a:p>
          <a:p>
            <a:pPr algn="r"/>
            <a:r>
              <a:rPr lang="fr-FR" sz="1000" i="1" u="none" dirty="0" err="1" smtClean="0">
                <a:solidFill>
                  <a:srgbClr val="0070C0"/>
                </a:solidFill>
              </a:rPr>
              <a:t>insulator</a:t>
            </a:r>
            <a:endParaRPr lang="fr-FR" dirty="0"/>
          </a:p>
        </p:txBody>
      </p:sp>
      <p:sp>
        <p:nvSpPr>
          <p:cNvPr id="212" name="Rectangle 211"/>
          <p:cNvSpPr/>
          <p:nvPr/>
        </p:nvSpPr>
        <p:spPr>
          <a:xfrm>
            <a:off x="1573430" y="5328796"/>
            <a:ext cx="1063090" cy="246221"/>
          </a:xfrm>
          <a:prstGeom prst="rect">
            <a:avLst/>
          </a:prstGeom>
        </p:spPr>
        <p:txBody>
          <a:bodyPr wrap="square">
            <a:spAutoFit/>
          </a:bodyPr>
          <a:lstStyle/>
          <a:p>
            <a:r>
              <a:rPr lang="fr-FR" sz="1000" i="1" u="none" dirty="0" err="1" smtClean="0">
                <a:solidFill>
                  <a:srgbClr val="0070C0"/>
                </a:solidFill>
              </a:rPr>
              <a:t>Metallic</a:t>
            </a:r>
            <a:r>
              <a:rPr lang="fr-FR" sz="1000" i="1" u="none" dirty="0" smtClean="0">
                <a:solidFill>
                  <a:srgbClr val="0070C0"/>
                </a:solidFill>
              </a:rPr>
              <a:t> bond</a:t>
            </a:r>
            <a:endParaRPr lang="fr-FR" dirty="0"/>
          </a:p>
        </p:txBody>
      </p:sp>
    </p:spTree>
    <p:extLst>
      <p:ext uri="{BB962C8B-B14F-4D97-AF65-F5344CB8AC3E}">
        <p14:creationId xmlns:p14="http://schemas.microsoft.com/office/powerpoint/2010/main" val="21522095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4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4500"/>
                            </p:stCondLst>
                            <p:childTnLst>
                              <p:par>
                                <p:cTn id="9" presetID="10" presetClass="entr" presetSubtype="0" fill="hold" nodeType="afterEffect">
                                  <p:stCondLst>
                                    <p:cond delay="1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34"/>
                                        </p:tgtEl>
                                        <p:attrNameLst>
                                          <p:attrName>style.visibility</p:attrName>
                                        </p:attrNameLst>
                                      </p:cBhvr>
                                      <p:to>
                                        <p:strVal val="visible"/>
                                      </p:to>
                                    </p:set>
                                    <p:animEffect transition="in" filter="fade">
                                      <p:cBhvr>
                                        <p:cTn id="16" dur="1000"/>
                                        <p:tgtEl>
                                          <p:spTgt spid="134"/>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2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47"/>
                                        </p:tgtEl>
                                        <p:attrNameLst>
                                          <p:attrName>style.visibility</p:attrName>
                                        </p:attrNameLst>
                                      </p:cBhvr>
                                      <p:to>
                                        <p:strVal val="visible"/>
                                      </p:to>
                                    </p:set>
                                    <p:animEffect transition="in" filter="wipe(down)">
                                      <p:cBhvr>
                                        <p:cTn id="23" dur="2000"/>
                                        <p:tgtEl>
                                          <p:spTgt spid="147"/>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21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97"/>
                                        </p:tgtEl>
                                        <p:attrNameLst>
                                          <p:attrName>style.visibility</p:attrName>
                                        </p:attrNameLst>
                                      </p:cBhvr>
                                      <p:to>
                                        <p:strVal val="visible"/>
                                      </p:to>
                                    </p:set>
                                    <p:animEffect transition="in" filter="wipe(down)">
                                      <p:cBhvr>
                                        <p:cTn id="30" dur="2000"/>
                                        <p:tgtEl>
                                          <p:spTgt spid="97"/>
                                        </p:tgtEl>
                                      </p:cBhvr>
                                    </p:animEffect>
                                  </p:childTnLst>
                                </p:cTn>
                              </p:par>
                              <p:par>
                                <p:cTn id="31" presetID="1" presetClass="entr" presetSubtype="0" fill="hold" grpId="0" nodeType="withEffect">
                                  <p:stCondLst>
                                    <p:cond delay="0"/>
                                  </p:stCondLst>
                                  <p:childTnLst>
                                    <p:set>
                                      <p:cBhvr>
                                        <p:cTn id="32" dur="1" fill="hold">
                                          <p:stCondLst>
                                            <p:cond delay="0"/>
                                          </p:stCondLst>
                                        </p:cTn>
                                        <p:tgtEl>
                                          <p:spTgt spid="2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09"/>
                                        </p:tgtEl>
                                        <p:attrNameLst>
                                          <p:attrName>style.visibility</p:attrName>
                                        </p:attrNameLst>
                                      </p:cBhvr>
                                      <p:to>
                                        <p:strVal val="visible"/>
                                      </p:to>
                                    </p:set>
                                    <p:animEffect transition="in" filter="wipe(down)">
                                      <p:cBhvr>
                                        <p:cTn id="37" dur="500"/>
                                        <p:tgtEl>
                                          <p:spTgt spid="209"/>
                                        </p:tgtEl>
                                      </p:cBhvr>
                                    </p:animEffect>
                                  </p:childTnLst>
                                </p:cTn>
                              </p:par>
                            </p:childTnLst>
                          </p:cTn>
                        </p:par>
                        <p:par>
                          <p:cTn id="38" fill="hold">
                            <p:stCondLst>
                              <p:cond delay="500"/>
                            </p:stCondLst>
                            <p:childTnLst>
                              <p:par>
                                <p:cTn id="39" presetID="22" presetClass="exit" presetSubtype="4" fill="hold" grpId="1" nodeType="afterEffect">
                                  <p:stCondLst>
                                    <p:cond delay="0"/>
                                  </p:stCondLst>
                                  <p:childTnLst>
                                    <p:animEffect transition="out" filter="wipe(down)">
                                      <p:cBhvr>
                                        <p:cTn id="40" dur="500"/>
                                        <p:tgtEl>
                                          <p:spTgt spid="209"/>
                                        </p:tgtEl>
                                      </p:cBhvr>
                                    </p:animEffect>
                                    <p:set>
                                      <p:cBhvr>
                                        <p:cTn id="41" dur="1" fill="hold">
                                          <p:stCondLst>
                                            <p:cond delay="499"/>
                                          </p:stCondLst>
                                        </p:cTn>
                                        <p:tgtEl>
                                          <p:spTgt spid="209"/>
                                        </p:tgtEl>
                                        <p:attrNameLst>
                                          <p:attrName>style.visibility</p:attrName>
                                        </p:attrNameLst>
                                      </p:cBhvr>
                                      <p:to>
                                        <p:strVal val="hidden"/>
                                      </p:to>
                                    </p:set>
                                  </p:childTnLst>
                                </p:cTn>
                              </p:par>
                            </p:childTnLst>
                          </p:cTn>
                        </p:par>
                        <p:par>
                          <p:cTn id="42" fill="hold">
                            <p:stCondLst>
                              <p:cond delay="1000"/>
                            </p:stCondLst>
                            <p:childTnLst>
                              <p:par>
                                <p:cTn id="43" presetID="2" presetClass="entr" presetSubtype="4" fill="hold" nodeType="afterEffect">
                                  <p:stCondLst>
                                    <p:cond delay="0"/>
                                  </p:stCondLst>
                                  <p:childTnLst>
                                    <p:set>
                                      <p:cBhvr>
                                        <p:cTn id="44" dur="1" fill="hold">
                                          <p:stCondLst>
                                            <p:cond delay="0"/>
                                          </p:stCondLst>
                                        </p:cTn>
                                        <p:tgtEl>
                                          <p:spTgt spid="156"/>
                                        </p:tgtEl>
                                        <p:attrNameLst>
                                          <p:attrName>style.visibility</p:attrName>
                                        </p:attrNameLst>
                                      </p:cBhvr>
                                      <p:to>
                                        <p:strVal val="visible"/>
                                      </p:to>
                                    </p:set>
                                    <p:anim calcmode="lin" valueType="num">
                                      <p:cBhvr additive="base">
                                        <p:cTn id="45" dur="1000" fill="hold"/>
                                        <p:tgtEl>
                                          <p:spTgt spid="156"/>
                                        </p:tgtEl>
                                        <p:attrNameLst>
                                          <p:attrName>ppt_x</p:attrName>
                                        </p:attrNameLst>
                                      </p:cBhvr>
                                      <p:tavLst>
                                        <p:tav tm="0">
                                          <p:val>
                                            <p:strVal val="#ppt_x"/>
                                          </p:val>
                                        </p:tav>
                                        <p:tav tm="100000">
                                          <p:val>
                                            <p:strVal val="#ppt_x"/>
                                          </p:val>
                                        </p:tav>
                                      </p:tavLst>
                                    </p:anim>
                                    <p:anim calcmode="lin" valueType="num">
                                      <p:cBhvr additive="base">
                                        <p:cTn id="46" dur="1000" fill="hold"/>
                                        <p:tgtEl>
                                          <p:spTgt spid="15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71"/>
                                        </p:tgtEl>
                                        <p:attrNameLst>
                                          <p:attrName>style.visibility</p:attrName>
                                        </p:attrNameLst>
                                      </p:cBhvr>
                                      <p:to>
                                        <p:strVal val="visible"/>
                                      </p:to>
                                    </p:set>
                                    <p:animEffect transition="in" filter="wipe(left)">
                                      <p:cBhvr>
                                        <p:cTn id="51" dur="2000"/>
                                        <p:tgtEl>
                                          <p:spTgt spid="171"/>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nodeType="clickEffect">
                                  <p:stCondLst>
                                    <p:cond delay="0"/>
                                  </p:stCondLst>
                                  <p:childTnLst>
                                    <p:set>
                                      <p:cBhvr>
                                        <p:cTn id="55" dur="1" fill="hold">
                                          <p:stCondLst>
                                            <p:cond delay="0"/>
                                          </p:stCondLst>
                                        </p:cTn>
                                        <p:tgtEl>
                                          <p:spTgt spid="190"/>
                                        </p:tgtEl>
                                        <p:attrNameLst>
                                          <p:attrName>style.visibility</p:attrName>
                                        </p:attrNameLst>
                                      </p:cBhvr>
                                      <p:to>
                                        <p:strVal val="visible"/>
                                      </p:to>
                                    </p:set>
                                    <p:animEffect transition="in" filter="randombar(horizontal)">
                                      <p:cBhvr>
                                        <p:cTn id="56" dur="1000"/>
                                        <p:tgtEl>
                                          <p:spTgt spid="19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8">
                                            <p:txEl>
                                              <p:pRg st="4" end="4"/>
                                            </p:txEl>
                                          </p:spTgt>
                                        </p:tgtEl>
                                        <p:attrNameLst>
                                          <p:attrName>style.visibility</p:attrName>
                                        </p:attrNameLst>
                                      </p:cBhvr>
                                      <p:to>
                                        <p:strVal val="visible"/>
                                      </p:to>
                                    </p:set>
                                    <p:animEffect transition="in" filter="fade">
                                      <p:cBhvr>
                                        <p:cTn id="61" dur="500"/>
                                        <p:tgtEl>
                                          <p:spTgt spid="8">
                                            <p:txEl>
                                              <p:pRg st="4" end="4"/>
                                            </p:txEl>
                                          </p:spTgt>
                                        </p:tgtEl>
                                      </p:cBhvr>
                                    </p:animEffect>
                                  </p:childTnLst>
                                </p:cTn>
                              </p:par>
                              <p:par>
                                <p:cTn id="62" presetID="1" presetClass="entr" presetSubtype="0" fill="hold" nodeType="withEffect">
                                  <p:stCondLst>
                                    <p:cond delay="0"/>
                                  </p:stCondLst>
                                  <p:childTnLst>
                                    <p:set>
                                      <p:cBhvr>
                                        <p:cTn id="63" dur="1" fill="hold">
                                          <p:stCondLst>
                                            <p:cond delay="0"/>
                                          </p:stCondLst>
                                        </p:cTn>
                                        <p:tgtEl>
                                          <p:spTgt spid="81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animBg="1"/>
      <p:bldP spid="209" grpId="1" animBg="1"/>
      <p:bldP spid="210" grpId="0"/>
      <p:bldP spid="211" grpId="0"/>
      <p:bldP spid="212" grpId="0"/>
    </p:bldLst>
  </p:timing>
</p:sld>
</file>

<file path=ppt/theme/theme1.xml><?xml version="1.0" encoding="utf-8"?>
<a:theme xmlns:a="http://schemas.openxmlformats.org/drawingml/2006/main" name="ppt CZ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294602</TotalTime>
  <Words>10881</Words>
  <Application>Microsoft Office PowerPoint</Application>
  <PresentationFormat>Affichage à l'écran (4:3)</PresentationFormat>
  <Paragraphs>1024</Paragraphs>
  <Slides>39</Slides>
  <Notes>39</Notes>
  <HiddenSlides>7</HiddenSlides>
  <MMClips>0</MMClips>
  <ScaleCrop>false</ScaleCrop>
  <HeadingPairs>
    <vt:vector size="8" baseType="variant">
      <vt:variant>
        <vt:lpstr>Polices utilisées</vt:lpstr>
      </vt:variant>
      <vt:variant>
        <vt:i4>9</vt:i4>
      </vt:variant>
      <vt:variant>
        <vt:lpstr>Thème</vt:lpstr>
      </vt:variant>
      <vt:variant>
        <vt:i4>1</vt:i4>
      </vt:variant>
      <vt:variant>
        <vt:lpstr>Serveurs OLE incorporés</vt:lpstr>
      </vt:variant>
      <vt:variant>
        <vt:i4>2</vt:i4>
      </vt:variant>
      <vt:variant>
        <vt:lpstr>Titres des diapositives</vt:lpstr>
      </vt:variant>
      <vt:variant>
        <vt:i4>39</vt:i4>
      </vt:variant>
    </vt:vector>
  </HeadingPairs>
  <TitlesOfParts>
    <vt:vector size="51" baseType="lpstr">
      <vt:lpstr>Arial</vt:lpstr>
      <vt:lpstr>Arial Narrow</vt:lpstr>
      <vt:lpstr>Calibri</vt:lpstr>
      <vt:lpstr>Cambria Math</vt:lpstr>
      <vt:lpstr>Freestyle Script</vt:lpstr>
      <vt:lpstr>Lucida Calligraphy</vt:lpstr>
      <vt:lpstr>Symbol</vt:lpstr>
      <vt:lpstr>Times New Roman</vt:lpstr>
      <vt:lpstr>Wingdings</vt:lpstr>
      <vt:lpstr>ppt CZA</vt:lpstr>
      <vt:lpstr>Equation</vt:lpstr>
      <vt:lpstr>Équation</vt:lpstr>
      <vt:lpstr>Superconductivity In accelerators Part I : introduction</vt:lpstr>
      <vt:lpstr>Preamble :</vt:lpstr>
      <vt:lpstr>Introduction</vt:lpstr>
      <vt:lpstr> SC in accelerators: where ?</vt:lpstr>
      <vt:lpstr> Why ?</vt:lpstr>
      <vt:lpstr> Why?</vt:lpstr>
      <vt:lpstr>Some costs elements</vt:lpstr>
      <vt:lpstr>Back to Basics</vt:lpstr>
      <vt:lpstr>superconductivity</vt:lpstr>
      <vt:lpstr>Meissner state, type I &amp; II SC</vt:lpstr>
      <vt:lpstr>type I &amp; II</vt:lpstr>
      <vt:lpstr>Mixed state and vortex</vt:lpstr>
      <vt:lpstr>A complex phase diagram</vt:lpstr>
      <vt:lpstr>A complex phase diagram</vt:lpstr>
      <vt:lpstr>   another way to look at… </vt:lpstr>
      <vt:lpstr>Demagnetization coefficient </vt:lpstr>
      <vt:lpstr>intermediary STATE (Mixed intermediary for Nb)</vt:lpstr>
      <vt:lpstr>mesophases</vt:lpstr>
      <vt:lpstr>Mixed state: Levitation + stability</vt:lpstr>
      <vt:lpstr>Theories - Generalities</vt:lpstr>
      <vt:lpstr>Other affected properties</vt:lpstr>
      <vt:lpstr>thEories… (1)</vt:lpstr>
      <vt:lpstr>theories… (2)</vt:lpstr>
      <vt:lpstr>Theories – more details</vt:lpstr>
      <vt:lpstr>London (I)</vt:lpstr>
      <vt:lpstr>London (II)</vt:lpstr>
      <vt:lpstr>Ginzburg-Landau Model (I)</vt:lpstr>
      <vt:lpstr>Thermodynamics reminders </vt:lpstr>
      <vt:lpstr>Ginzburg Landau model (II)</vt:lpstr>
      <vt:lpstr>Ginzburg Landau Equations </vt:lpstr>
      <vt:lpstr>CHARACTERISTIC LENGTHS x0, l0, l</vt:lpstr>
      <vt:lpstr>ℓ &lt; x : linear GL equations</vt:lpstr>
      <vt:lpstr>BCS theory elements (I)</vt:lpstr>
      <vt:lpstr>BCS theory elements (II)</vt:lpstr>
      <vt:lpstr>And in AC or RF ?</vt:lpstr>
      <vt:lpstr>Resistive behavior in AC/RF</vt:lpstr>
      <vt:lpstr>RF Residual resistance or… </vt:lpstr>
      <vt:lpstr>First part Conclusion</vt:lpstr>
      <vt:lpstr>next:  Part II : mixed state &amp; vortex</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ANTOINE Claire</dc:creator>
  <cp:lastModifiedBy>ANTOINE Claire</cp:lastModifiedBy>
  <cp:revision>1431</cp:revision>
  <cp:lastPrinted>2021-12-14T11:56:36Z</cp:lastPrinted>
  <dcterms:created xsi:type="dcterms:W3CDTF">2005-03-07T11:07:51Z</dcterms:created>
  <dcterms:modified xsi:type="dcterms:W3CDTF">2025-02-25T10:33:49Z</dcterms:modified>
</cp:coreProperties>
</file>