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gif" ContentType="image/gif"/>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884" r:id="rId1"/>
    <p:sldMasterId id="2147483935" r:id="rId2"/>
    <p:sldMasterId id="2147483945" r:id="rId3"/>
    <p:sldMasterId id="2147483958" r:id="rId4"/>
    <p:sldMasterId id="2147483968" r:id="rId5"/>
  </p:sldMasterIdLst>
  <p:notesMasterIdLst>
    <p:notesMasterId r:id="rId60"/>
  </p:notesMasterIdLst>
  <p:handoutMasterIdLst>
    <p:handoutMasterId r:id="rId61"/>
  </p:handoutMasterIdLst>
  <p:sldIdLst>
    <p:sldId id="888" r:id="rId6"/>
    <p:sldId id="786" r:id="rId7"/>
    <p:sldId id="756" r:id="rId8"/>
    <p:sldId id="774" r:id="rId9"/>
    <p:sldId id="838" r:id="rId10"/>
    <p:sldId id="783" r:id="rId11"/>
    <p:sldId id="850" r:id="rId12"/>
    <p:sldId id="678" r:id="rId13"/>
    <p:sldId id="787" r:id="rId14"/>
    <p:sldId id="792" r:id="rId15"/>
    <p:sldId id="897" r:id="rId16"/>
    <p:sldId id="892" r:id="rId17"/>
    <p:sldId id="757" r:id="rId18"/>
    <p:sldId id="793" r:id="rId19"/>
    <p:sldId id="798" r:id="rId20"/>
    <p:sldId id="885" r:id="rId21"/>
    <p:sldId id="874" r:id="rId22"/>
    <p:sldId id="790" r:id="rId23"/>
    <p:sldId id="744" r:id="rId24"/>
    <p:sldId id="851" r:id="rId25"/>
    <p:sldId id="794" r:id="rId26"/>
    <p:sldId id="879" r:id="rId27"/>
    <p:sldId id="882" r:id="rId28"/>
    <p:sldId id="878" r:id="rId29"/>
    <p:sldId id="880" r:id="rId30"/>
    <p:sldId id="788" r:id="rId31"/>
    <p:sldId id="887" r:id="rId32"/>
    <p:sldId id="637" r:id="rId33"/>
    <p:sldId id="898" r:id="rId34"/>
    <p:sldId id="899" r:id="rId35"/>
    <p:sldId id="900" r:id="rId36"/>
    <p:sldId id="901" r:id="rId37"/>
    <p:sldId id="902" r:id="rId38"/>
    <p:sldId id="903" r:id="rId39"/>
    <p:sldId id="904" r:id="rId40"/>
    <p:sldId id="905" r:id="rId41"/>
    <p:sldId id="906" r:id="rId42"/>
    <p:sldId id="907" r:id="rId43"/>
    <p:sldId id="908" r:id="rId44"/>
    <p:sldId id="909" r:id="rId45"/>
    <p:sldId id="910" r:id="rId46"/>
    <p:sldId id="911" r:id="rId47"/>
    <p:sldId id="912" r:id="rId48"/>
    <p:sldId id="913" r:id="rId49"/>
    <p:sldId id="914" r:id="rId50"/>
    <p:sldId id="915" r:id="rId51"/>
    <p:sldId id="916" r:id="rId52"/>
    <p:sldId id="917" r:id="rId53"/>
    <p:sldId id="918" r:id="rId54"/>
    <p:sldId id="895" r:id="rId55"/>
    <p:sldId id="886" r:id="rId56"/>
    <p:sldId id="876" r:id="rId57"/>
    <p:sldId id="877" r:id="rId58"/>
    <p:sldId id="884" r:id="rId59"/>
  </p:sldIdLst>
  <p:sldSz cx="9144000" cy="6858000" type="screen4x3"/>
  <p:notesSz cx="7104063" cy="10234613"/>
  <p:defaultTextStyle>
    <a:defPPr>
      <a:defRPr lang="fr-FR"/>
    </a:defPPr>
    <a:lvl1pPr algn="l" rtl="0" fontAlgn="base">
      <a:spcBef>
        <a:spcPct val="0"/>
      </a:spcBef>
      <a:spcAft>
        <a:spcPct val="0"/>
      </a:spcAft>
      <a:defRPr sz="1400" u="sng"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400" u="sng"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400" u="sng"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400" u="sng"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400" u="sng" kern="1200">
        <a:solidFill>
          <a:schemeClr val="tx1"/>
        </a:solidFill>
        <a:latin typeface="Arial" pitchFamily="34" charset="0"/>
        <a:ea typeface="+mn-ea"/>
        <a:cs typeface="Arial" pitchFamily="34" charset="0"/>
      </a:defRPr>
    </a:lvl5pPr>
    <a:lvl6pPr marL="2286000" algn="l" defTabSz="914400" rtl="0" eaLnBrk="1" latinLnBrk="0" hangingPunct="1">
      <a:defRPr sz="1400" u="sng" kern="1200">
        <a:solidFill>
          <a:schemeClr val="tx1"/>
        </a:solidFill>
        <a:latin typeface="Arial" pitchFamily="34" charset="0"/>
        <a:ea typeface="+mn-ea"/>
        <a:cs typeface="Arial" pitchFamily="34" charset="0"/>
      </a:defRPr>
    </a:lvl6pPr>
    <a:lvl7pPr marL="2743200" algn="l" defTabSz="914400" rtl="0" eaLnBrk="1" latinLnBrk="0" hangingPunct="1">
      <a:defRPr sz="1400" u="sng" kern="1200">
        <a:solidFill>
          <a:schemeClr val="tx1"/>
        </a:solidFill>
        <a:latin typeface="Arial" pitchFamily="34" charset="0"/>
        <a:ea typeface="+mn-ea"/>
        <a:cs typeface="Arial" pitchFamily="34" charset="0"/>
      </a:defRPr>
    </a:lvl7pPr>
    <a:lvl8pPr marL="3200400" algn="l" defTabSz="914400" rtl="0" eaLnBrk="1" latinLnBrk="0" hangingPunct="1">
      <a:defRPr sz="1400" u="sng" kern="1200">
        <a:solidFill>
          <a:schemeClr val="tx1"/>
        </a:solidFill>
        <a:latin typeface="Arial" pitchFamily="34" charset="0"/>
        <a:ea typeface="+mn-ea"/>
        <a:cs typeface="Arial" pitchFamily="34" charset="0"/>
      </a:defRPr>
    </a:lvl8pPr>
    <a:lvl9pPr marL="3657600" algn="l" defTabSz="914400" rtl="0" eaLnBrk="1" latinLnBrk="0" hangingPunct="1">
      <a:defRPr sz="1400" u="sng"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OINE Claire" initials="AC" lastIdx="1" clrIdx="0">
    <p:extLst>
      <p:ext uri="{19B8F6BF-5375-455C-9EA6-DF929625EA0E}">
        <p15:presenceInfo xmlns:p15="http://schemas.microsoft.com/office/powerpoint/2012/main" userId="S-1-5-21-343818398-2000478354-839522115-23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0000"/>
    <a:srgbClr val="FF6600"/>
    <a:srgbClr val="5D2884"/>
    <a:srgbClr val="FFFF00"/>
    <a:srgbClr val="FF0066"/>
    <a:srgbClr val="FF33CC"/>
    <a:srgbClr val="FF3300"/>
    <a:srgbClr val="990099"/>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Style léger 2 - Accentuation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Style léger 2 - Accentuation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4107" autoAdjust="0"/>
    <p:restoredTop sz="95147" autoAdjust="0"/>
  </p:normalViewPr>
  <p:slideViewPr>
    <p:cSldViewPr snapToGrid="0" snapToObjects="1">
      <p:cViewPr varScale="1">
        <p:scale>
          <a:sx n="81" d="100"/>
          <a:sy n="81" d="100"/>
        </p:scale>
        <p:origin x="1493" y="48"/>
      </p:cViewPr>
      <p:guideLst>
        <p:guide orient="horz" pos="2160"/>
        <p:guide pos="2880"/>
      </p:guideLst>
    </p:cSldViewPr>
  </p:slideViewPr>
  <p:outlineViewPr>
    <p:cViewPr>
      <p:scale>
        <a:sx n="33" d="100"/>
        <a:sy n="33" d="100"/>
      </p:scale>
      <p:origin x="0" y="-1104"/>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Lst>
  </p:outlineViewPr>
  <p:notesTextViewPr>
    <p:cViewPr>
      <p:scale>
        <a:sx n="3" d="2"/>
        <a:sy n="3" d="2"/>
      </p:scale>
      <p:origin x="0" y="0"/>
    </p:cViewPr>
  </p:notesTextViewPr>
  <p:sorterViewPr>
    <p:cViewPr varScale="1">
      <p:scale>
        <a:sx n="1" d="1"/>
        <a:sy n="1" d="1"/>
      </p:scale>
      <p:origin x="0" y="0"/>
    </p:cViewPr>
  </p:sorterViewPr>
  <p:notesViewPr>
    <p:cSldViewPr snapToGrid="0" snapToObjects="1">
      <p:cViewPr>
        <p:scale>
          <a:sx n="80" d="100"/>
          <a:sy n="80" d="100"/>
        </p:scale>
        <p:origin x="2693" y="-758"/>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s>
</file>

<file path=ppt/_rels/viewProps.xml.rels><?xml version="1.0" encoding="UTF-8" standalone="yes"?>
<Relationships xmlns="http://schemas.openxmlformats.org/package/2006/relationships"><Relationship Id="rId8" Type="http://schemas.openxmlformats.org/officeDocument/2006/relationships/slide" Target="slides/slide18.xml"/><Relationship Id="rId13" Type="http://schemas.openxmlformats.org/officeDocument/2006/relationships/slide" Target="slides/slide29.xml"/><Relationship Id="rId18" Type="http://schemas.openxmlformats.org/officeDocument/2006/relationships/slide" Target="slides/slide34.xml"/><Relationship Id="rId26" Type="http://schemas.openxmlformats.org/officeDocument/2006/relationships/slide" Target="slides/slide48.xml"/><Relationship Id="rId3" Type="http://schemas.openxmlformats.org/officeDocument/2006/relationships/slide" Target="slides/slide3.xml"/><Relationship Id="rId21" Type="http://schemas.openxmlformats.org/officeDocument/2006/relationships/slide" Target="slides/slide37.xml"/><Relationship Id="rId7" Type="http://schemas.openxmlformats.org/officeDocument/2006/relationships/slide" Target="slides/slide17.xml"/><Relationship Id="rId12" Type="http://schemas.openxmlformats.org/officeDocument/2006/relationships/slide" Target="slides/slide28.xml"/><Relationship Id="rId17" Type="http://schemas.openxmlformats.org/officeDocument/2006/relationships/slide" Target="slides/slide33.xml"/><Relationship Id="rId25" Type="http://schemas.openxmlformats.org/officeDocument/2006/relationships/slide" Target="slides/slide43.xml"/><Relationship Id="rId2" Type="http://schemas.openxmlformats.org/officeDocument/2006/relationships/slide" Target="slides/slide2.xml"/><Relationship Id="rId16" Type="http://schemas.openxmlformats.org/officeDocument/2006/relationships/slide" Target="slides/slide32.xml"/><Relationship Id="rId20" Type="http://schemas.openxmlformats.org/officeDocument/2006/relationships/slide" Target="slides/slide36.xml"/><Relationship Id="rId1" Type="http://schemas.openxmlformats.org/officeDocument/2006/relationships/slide" Target="slides/slide1.xml"/><Relationship Id="rId6" Type="http://schemas.openxmlformats.org/officeDocument/2006/relationships/slide" Target="slides/slide13.xml"/><Relationship Id="rId11" Type="http://schemas.openxmlformats.org/officeDocument/2006/relationships/slide" Target="slides/slide26.xml"/><Relationship Id="rId24" Type="http://schemas.openxmlformats.org/officeDocument/2006/relationships/slide" Target="slides/slide42.xml"/><Relationship Id="rId5" Type="http://schemas.openxmlformats.org/officeDocument/2006/relationships/slide" Target="slides/slide9.xml"/><Relationship Id="rId15" Type="http://schemas.openxmlformats.org/officeDocument/2006/relationships/slide" Target="slides/slide31.xml"/><Relationship Id="rId23" Type="http://schemas.openxmlformats.org/officeDocument/2006/relationships/slide" Target="slides/slide41.xml"/><Relationship Id="rId28" Type="http://schemas.openxmlformats.org/officeDocument/2006/relationships/slide" Target="slides/slide50.xml"/><Relationship Id="rId10" Type="http://schemas.openxmlformats.org/officeDocument/2006/relationships/slide" Target="slides/slide25.xml"/><Relationship Id="rId19" Type="http://schemas.openxmlformats.org/officeDocument/2006/relationships/slide" Target="slides/slide35.xml"/><Relationship Id="rId4" Type="http://schemas.openxmlformats.org/officeDocument/2006/relationships/slide" Target="slides/slide8.xml"/><Relationship Id="rId9" Type="http://schemas.openxmlformats.org/officeDocument/2006/relationships/slide" Target="slides/slide19.xml"/><Relationship Id="rId14" Type="http://schemas.openxmlformats.org/officeDocument/2006/relationships/slide" Target="slides/slide30.xml"/><Relationship Id="rId22" Type="http://schemas.openxmlformats.org/officeDocument/2006/relationships/slide" Target="slides/slide40.xml"/><Relationship Id="rId27" Type="http://schemas.openxmlformats.org/officeDocument/2006/relationships/slide" Target="slides/slide4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5.wmf"/><Relationship Id="rId1" Type="http://schemas.openxmlformats.org/officeDocument/2006/relationships/image" Target="../media/image14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bwMode="auto">
          <a:xfrm>
            <a:off x="2" y="3"/>
            <a:ext cx="3078639" cy="511176"/>
          </a:xfrm>
          <a:prstGeom prst="rect">
            <a:avLst/>
          </a:prstGeom>
          <a:noFill/>
          <a:ln w="9525">
            <a:noFill/>
            <a:miter lim="800000"/>
            <a:headEnd/>
            <a:tailEnd/>
          </a:ln>
        </p:spPr>
        <p:txBody>
          <a:bodyPr vert="horz" wrap="square" lIns="99011" tIns="49505" rIns="99011" bIns="49505" numCol="1" anchor="t" anchorCtr="0" compatLnSpc="1">
            <a:prstTxWarp prst="textNoShape">
              <a:avLst/>
            </a:prstTxWarp>
          </a:bodyPr>
          <a:lstStyle>
            <a:lvl1pPr defTabSz="990361">
              <a:defRPr sz="1300" u="none">
                <a:cs typeface="+mn-cs"/>
              </a:defRPr>
            </a:lvl1pPr>
          </a:lstStyle>
          <a:p>
            <a:pPr>
              <a:defRPr/>
            </a:pPr>
            <a:r>
              <a:rPr lang="fr-FR"/>
              <a:t>titre</a:t>
            </a:r>
          </a:p>
        </p:txBody>
      </p:sp>
      <p:sp>
        <p:nvSpPr>
          <p:cNvPr id="73731" name="Rectangle 3"/>
          <p:cNvSpPr>
            <a:spLocks noGrp="1" noChangeArrowheads="1"/>
          </p:cNvSpPr>
          <p:nvPr>
            <p:ph type="dt" sz="quarter" idx="1"/>
          </p:nvPr>
        </p:nvSpPr>
        <p:spPr bwMode="auto">
          <a:xfrm>
            <a:off x="4023838" y="3"/>
            <a:ext cx="3078639" cy="511176"/>
          </a:xfrm>
          <a:prstGeom prst="rect">
            <a:avLst/>
          </a:prstGeom>
          <a:noFill/>
          <a:ln w="9525">
            <a:noFill/>
            <a:miter lim="800000"/>
            <a:headEnd/>
            <a:tailEnd/>
          </a:ln>
        </p:spPr>
        <p:txBody>
          <a:bodyPr vert="horz" wrap="square" lIns="99011" tIns="49505" rIns="99011" bIns="49505" numCol="1" anchor="t" anchorCtr="0" compatLnSpc="1">
            <a:prstTxWarp prst="textNoShape">
              <a:avLst/>
            </a:prstTxWarp>
          </a:bodyPr>
          <a:lstStyle>
            <a:lvl1pPr algn="r" defTabSz="990361">
              <a:defRPr sz="1300" u="none">
                <a:cs typeface="+mn-cs"/>
              </a:defRPr>
            </a:lvl1pPr>
          </a:lstStyle>
          <a:p>
            <a:pPr>
              <a:defRPr/>
            </a:pPr>
            <a:fld id="{C284CA7B-6939-4900-AE6E-3EB33F96DFEC}" type="datetime4">
              <a:rPr lang="fr-FR"/>
              <a:pPr>
                <a:defRPr/>
              </a:pPr>
              <a:t>25 février 2025</a:t>
            </a:fld>
            <a:endParaRPr lang="fr-FR"/>
          </a:p>
        </p:txBody>
      </p:sp>
      <p:sp>
        <p:nvSpPr>
          <p:cNvPr id="73732" name="Rectangle 4"/>
          <p:cNvSpPr>
            <a:spLocks noGrp="1" noChangeArrowheads="1"/>
          </p:cNvSpPr>
          <p:nvPr>
            <p:ph type="ftr" sz="quarter" idx="2"/>
          </p:nvPr>
        </p:nvSpPr>
        <p:spPr bwMode="auto">
          <a:xfrm>
            <a:off x="2" y="9721852"/>
            <a:ext cx="3078639" cy="511176"/>
          </a:xfrm>
          <a:prstGeom prst="rect">
            <a:avLst/>
          </a:prstGeom>
          <a:noFill/>
          <a:ln w="9525">
            <a:noFill/>
            <a:miter lim="800000"/>
            <a:headEnd/>
            <a:tailEnd/>
          </a:ln>
        </p:spPr>
        <p:txBody>
          <a:bodyPr vert="horz" wrap="square" lIns="99011" tIns="49505" rIns="99011" bIns="49505" numCol="1" anchor="b" anchorCtr="0" compatLnSpc="1">
            <a:prstTxWarp prst="textNoShape">
              <a:avLst/>
            </a:prstTxWarp>
          </a:bodyPr>
          <a:lstStyle>
            <a:lvl1pPr defTabSz="990361">
              <a:defRPr sz="1300" u="none">
                <a:cs typeface="+mn-cs"/>
              </a:defRPr>
            </a:lvl1pPr>
          </a:lstStyle>
          <a:p>
            <a:pPr>
              <a:defRPr/>
            </a:pPr>
            <a:endParaRPr lang="en-US"/>
          </a:p>
        </p:txBody>
      </p:sp>
      <p:sp>
        <p:nvSpPr>
          <p:cNvPr id="73733" name="Rectangle 5"/>
          <p:cNvSpPr>
            <a:spLocks noGrp="1" noChangeArrowheads="1"/>
          </p:cNvSpPr>
          <p:nvPr>
            <p:ph type="sldNum" sz="quarter" idx="3"/>
          </p:nvPr>
        </p:nvSpPr>
        <p:spPr bwMode="auto">
          <a:xfrm>
            <a:off x="4023838" y="9721852"/>
            <a:ext cx="3078639" cy="511176"/>
          </a:xfrm>
          <a:prstGeom prst="rect">
            <a:avLst/>
          </a:prstGeom>
          <a:noFill/>
          <a:ln w="9525">
            <a:noFill/>
            <a:miter lim="800000"/>
            <a:headEnd/>
            <a:tailEnd/>
          </a:ln>
        </p:spPr>
        <p:txBody>
          <a:bodyPr vert="horz" wrap="square" lIns="99011" tIns="49505" rIns="99011" bIns="49505" numCol="1" anchor="b" anchorCtr="0" compatLnSpc="1">
            <a:prstTxWarp prst="textNoShape">
              <a:avLst/>
            </a:prstTxWarp>
          </a:bodyPr>
          <a:lstStyle>
            <a:lvl1pPr algn="r" defTabSz="990361">
              <a:defRPr sz="1300" u="none">
                <a:cs typeface="+mn-cs"/>
              </a:defRPr>
            </a:lvl1pPr>
          </a:lstStyle>
          <a:p>
            <a:pPr>
              <a:defRPr/>
            </a:pPr>
            <a:fld id="{5B41FE31-3D7A-42B1-AB5D-D5D3E3A95233}" type="slidenum">
              <a:rPr lang="fr-FR"/>
              <a:pPr>
                <a:defRPr/>
              </a:pPr>
              <a:t>‹N°›</a:t>
            </a:fld>
            <a:endParaRPr lang="fr-FR"/>
          </a:p>
        </p:txBody>
      </p:sp>
    </p:spTree>
    <p:extLst>
      <p:ext uri="{BB962C8B-B14F-4D97-AF65-F5344CB8AC3E}">
        <p14:creationId xmlns:p14="http://schemas.microsoft.com/office/powerpoint/2010/main" val="30357498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2" y="3"/>
            <a:ext cx="3078639" cy="511176"/>
          </a:xfrm>
          <a:prstGeom prst="rect">
            <a:avLst/>
          </a:prstGeom>
          <a:noFill/>
          <a:ln w="9525">
            <a:noFill/>
            <a:miter lim="800000"/>
            <a:headEnd/>
            <a:tailEnd/>
          </a:ln>
        </p:spPr>
        <p:txBody>
          <a:bodyPr vert="horz" wrap="square" lIns="99011" tIns="49505" rIns="99011" bIns="49505" numCol="1" anchor="t" anchorCtr="0" compatLnSpc="1">
            <a:prstTxWarp prst="textNoShape">
              <a:avLst/>
            </a:prstTxWarp>
          </a:bodyPr>
          <a:lstStyle>
            <a:lvl1pPr defTabSz="990361">
              <a:defRPr sz="1300" u="none">
                <a:cs typeface="+mn-cs"/>
              </a:defRPr>
            </a:lvl1pPr>
          </a:lstStyle>
          <a:p>
            <a:pPr>
              <a:defRPr/>
            </a:pPr>
            <a:r>
              <a:rPr lang="fr-FR"/>
              <a:t>titre</a:t>
            </a:r>
          </a:p>
        </p:txBody>
      </p:sp>
      <p:sp>
        <p:nvSpPr>
          <p:cNvPr id="71683" name="Rectangle 3"/>
          <p:cNvSpPr>
            <a:spLocks noGrp="1" noChangeArrowheads="1"/>
          </p:cNvSpPr>
          <p:nvPr>
            <p:ph type="dt" idx="1"/>
          </p:nvPr>
        </p:nvSpPr>
        <p:spPr bwMode="auto">
          <a:xfrm>
            <a:off x="4023838" y="3"/>
            <a:ext cx="3078639" cy="511176"/>
          </a:xfrm>
          <a:prstGeom prst="rect">
            <a:avLst/>
          </a:prstGeom>
          <a:noFill/>
          <a:ln w="9525">
            <a:noFill/>
            <a:miter lim="800000"/>
            <a:headEnd/>
            <a:tailEnd/>
          </a:ln>
        </p:spPr>
        <p:txBody>
          <a:bodyPr vert="horz" wrap="square" lIns="99011" tIns="49505" rIns="99011" bIns="49505" numCol="1" anchor="t" anchorCtr="0" compatLnSpc="1">
            <a:prstTxWarp prst="textNoShape">
              <a:avLst/>
            </a:prstTxWarp>
          </a:bodyPr>
          <a:lstStyle>
            <a:lvl1pPr algn="r" defTabSz="990361">
              <a:defRPr sz="1300" u="none">
                <a:cs typeface="+mn-cs"/>
              </a:defRPr>
            </a:lvl1pPr>
          </a:lstStyle>
          <a:p>
            <a:pPr>
              <a:defRPr/>
            </a:pPr>
            <a:fld id="{01292BA1-A762-4439-B2E8-AF271DD0FF93}" type="datetime4">
              <a:rPr lang="fr-FR"/>
              <a:pPr>
                <a:defRPr/>
              </a:pPr>
              <a:t>25 février 2025</a:t>
            </a:fld>
            <a:endParaRPr lang="fr-FR"/>
          </a:p>
        </p:txBody>
      </p:sp>
      <p:sp>
        <p:nvSpPr>
          <p:cNvPr id="32772" name="Rectangle 4"/>
          <p:cNvSpPr>
            <a:spLocks noGrp="1" noRot="1" noChangeAspect="1" noChangeArrowheads="1" noTextEdit="1"/>
          </p:cNvSpPr>
          <p:nvPr>
            <p:ph type="sldImg" idx="2"/>
          </p:nvPr>
        </p:nvSpPr>
        <p:spPr bwMode="auto">
          <a:xfrm>
            <a:off x="995363" y="769938"/>
            <a:ext cx="5114925" cy="3835400"/>
          </a:xfrm>
          <a:prstGeom prst="rect">
            <a:avLst/>
          </a:prstGeom>
          <a:noFill/>
          <a:ln w="9525">
            <a:solidFill>
              <a:srgbClr val="000000"/>
            </a:solidFill>
            <a:miter lim="800000"/>
            <a:headEnd/>
            <a:tailEnd/>
          </a:ln>
        </p:spPr>
      </p:sp>
      <p:sp>
        <p:nvSpPr>
          <p:cNvPr id="71685" name="Rectangle 5"/>
          <p:cNvSpPr>
            <a:spLocks noGrp="1" noChangeArrowheads="1"/>
          </p:cNvSpPr>
          <p:nvPr>
            <p:ph type="body" sz="quarter" idx="3"/>
          </p:nvPr>
        </p:nvSpPr>
        <p:spPr bwMode="auto">
          <a:xfrm>
            <a:off x="711678" y="4860924"/>
            <a:ext cx="5680709" cy="4605338"/>
          </a:xfrm>
          <a:prstGeom prst="rect">
            <a:avLst/>
          </a:prstGeom>
          <a:noFill/>
          <a:ln w="9525">
            <a:noFill/>
            <a:miter lim="800000"/>
            <a:headEnd/>
            <a:tailEnd/>
          </a:ln>
        </p:spPr>
        <p:txBody>
          <a:bodyPr vert="horz" wrap="square" lIns="99011" tIns="49505" rIns="99011" bIns="49505"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71686" name="Rectangle 6"/>
          <p:cNvSpPr>
            <a:spLocks noGrp="1" noChangeArrowheads="1"/>
          </p:cNvSpPr>
          <p:nvPr>
            <p:ph type="ftr" sz="quarter" idx="4"/>
          </p:nvPr>
        </p:nvSpPr>
        <p:spPr bwMode="auto">
          <a:xfrm>
            <a:off x="2" y="9721852"/>
            <a:ext cx="3078639" cy="511176"/>
          </a:xfrm>
          <a:prstGeom prst="rect">
            <a:avLst/>
          </a:prstGeom>
          <a:noFill/>
          <a:ln w="9525">
            <a:noFill/>
            <a:miter lim="800000"/>
            <a:headEnd/>
            <a:tailEnd/>
          </a:ln>
        </p:spPr>
        <p:txBody>
          <a:bodyPr vert="horz" wrap="square" lIns="99011" tIns="49505" rIns="99011" bIns="49505" numCol="1" anchor="b" anchorCtr="0" compatLnSpc="1">
            <a:prstTxWarp prst="textNoShape">
              <a:avLst/>
            </a:prstTxWarp>
          </a:bodyPr>
          <a:lstStyle>
            <a:lvl1pPr defTabSz="990361">
              <a:defRPr sz="1300" u="none">
                <a:cs typeface="+mn-cs"/>
              </a:defRPr>
            </a:lvl1pPr>
          </a:lstStyle>
          <a:p>
            <a:pPr>
              <a:defRPr/>
            </a:pPr>
            <a:endParaRPr lang="en-US"/>
          </a:p>
        </p:txBody>
      </p:sp>
      <p:sp>
        <p:nvSpPr>
          <p:cNvPr id="71687" name="Rectangle 7"/>
          <p:cNvSpPr>
            <a:spLocks noGrp="1" noChangeArrowheads="1"/>
          </p:cNvSpPr>
          <p:nvPr>
            <p:ph type="sldNum" sz="quarter" idx="5"/>
          </p:nvPr>
        </p:nvSpPr>
        <p:spPr bwMode="auto">
          <a:xfrm>
            <a:off x="4023838" y="9721852"/>
            <a:ext cx="3078639" cy="511176"/>
          </a:xfrm>
          <a:prstGeom prst="rect">
            <a:avLst/>
          </a:prstGeom>
          <a:noFill/>
          <a:ln w="9525">
            <a:noFill/>
            <a:miter lim="800000"/>
            <a:headEnd/>
            <a:tailEnd/>
          </a:ln>
        </p:spPr>
        <p:txBody>
          <a:bodyPr vert="horz" wrap="square" lIns="99011" tIns="49505" rIns="99011" bIns="49505" numCol="1" anchor="b" anchorCtr="0" compatLnSpc="1">
            <a:prstTxWarp prst="textNoShape">
              <a:avLst/>
            </a:prstTxWarp>
          </a:bodyPr>
          <a:lstStyle>
            <a:lvl1pPr algn="r" defTabSz="990361">
              <a:defRPr sz="1300" u="none">
                <a:cs typeface="+mn-cs"/>
              </a:defRPr>
            </a:lvl1pPr>
          </a:lstStyle>
          <a:p>
            <a:pPr>
              <a:defRPr/>
            </a:pPr>
            <a:fld id="{8AF03764-6CE3-4656-9A9A-125D47382A45}" type="slidenum">
              <a:rPr lang="fr-FR"/>
              <a:pPr>
                <a:defRPr/>
              </a:pPr>
              <a:t>‹N°›</a:t>
            </a:fld>
            <a:endParaRPr lang="fr-FR"/>
          </a:p>
        </p:txBody>
      </p:sp>
    </p:spTree>
    <p:extLst>
      <p:ext uri="{BB962C8B-B14F-4D97-AF65-F5344CB8AC3E}">
        <p14:creationId xmlns:p14="http://schemas.microsoft.com/office/powerpoint/2010/main" val="37524421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flash.desy.de/sites2009/site_vuvfel/content/e403/e1644/e2271/e2272/infoboxContent2358/TTC-Report2008-07.pdf"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youtube.com/watch?v=ae0oME77Pz0"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eurekalert.org/multimedia/pub/145764.php/"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youtube.com/watch?v=21piNh3-izE"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ww.youtube.com/watch?v=21piNh3-izE" TargetMode="External"/></Relationships>
</file>

<file path=ppt/notesSlides/_rels/note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image" Target="../media/image4.png"/></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_ENREF_31"/><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_ENREF_30"/></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researchgate.net/publication/320213841_Materials_design_for_artificial_pinning_centres_in_Superconductor_PLD_coated_conductors/figures"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hoffman.physics.harvard.edu/materials/Cuprates.php"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cas.web.cern.ch/sites/cas.web.cern.ch/files/lectures/erice-2013/apr253larbalestier.pdf" TargetMode="External"/><Relationship Id="rId2" Type="http://schemas.openxmlformats.org/officeDocument/2006/relationships/slide" Target="../slides/slide31.xml"/><Relationship Id="rId1" Type="http://schemas.openxmlformats.org/officeDocument/2006/relationships/notesMaster" Target="../notesMasters/notesMaster1.xml"/><Relationship Id="rId5" Type="http://schemas.openxmlformats.org/officeDocument/2006/relationships/image" Target="../media/image102.png"/><Relationship Id="rId4" Type="http://schemas.openxmlformats.org/officeDocument/2006/relationships/hyperlink" Target="http://cas.web.cern.ch/sites/cas.web.cern.ch/files/lectures/erice-2013/apr255larbalestier.pdf" TargetMode="External"/></Relationships>
</file>

<file path=ppt/notesSlides/_rels/note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image" Target="../media/image4.png"/></Relationships>
</file>

<file path=ppt/notesSlides/_rels/notesSlide33.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slide" Target="../slides/slide33.xml"/><Relationship Id="rId1" Type="http://schemas.openxmlformats.org/officeDocument/2006/relationships/notesMaster" Target="../notesMasters/notesMaster1.xml"/><Relationship Id="rId5" Type="http://schemas.openxmlformats.org/officeDocument/2006/relationships/image" Target="../media/image113.png"/><Relationship Id="rId4" Type="http://schemas.openxmlformats.org/officeDocument/2006/relationships/hyperlink" Target="http://cas.web.cern.ch/sites/cas.web.cern.ch/files/lectures/erice-2013/apr291flukiger.pptx" TargetMode="Externa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link.springer.com/content/pdf/10.1023/A:1026202901726.pdf"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image" Target="../media/image116.png"/></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ww.sciencedirect.com/science/article/pii/S0168900212000678" TargetMode="External"/><Relationship Id="rId2" Type="http://schemas.openxmlformats.org/officeDocument/2006/relationships/slide" Target="../slides/slide39.xml"/><Relationship Id="rId1" Type="http://schemas.openxmlformats.org/officeDocument/2006/relationships/notesMaster" Target="../notesMasters/notesMaster1.xml"/><Relationship Id="rId4" Type="http://schemas.openxmlformats.org/officeDocument/2006/relationships/image" Target="../media/image158.png"/></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41.xml"/><Relationship Id="rId1" Type="http://schemas.openxmlformats.org/officeDocument/2006/relationships/notesMaster" Target="../notesMasters/notesMaster1.xml"/><Relationship Id="rId6" Type="http://schemas.openxmlformats.org/officeDocument/2006/relationships/image" Target="../media/image166.png"/><Relationship Id="rId5" Type="http://schemas.openxmlformats.org/officeDocument/2006/relationships/image" Target="../media/image165.png"/><Relationship Id="rId4" Type="http://schemas.openxmlformats.org/officeDocument/2006/relationships/image" Target="../media/image4.png"/></Relationships>
</file>

<file path=ppt/notesSlides/_rels/note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42.xml"/><Relationship Id="rId1" Type="http://schemas.openxmlformats.org/officeDocument/2006/relationships/notesMaster" Target="../notesMasters/notesMaster1.xml"/><Relationship Id="rId5" Type="http://schemas.openxmlformats.org/officeDocument/2006/relationships/image" Target="../media/image168.png"/><Relationship Id="rId4" Type="http://schemas.openxmlformats.org/officeDocument/2006/relationships/image" Target="../media/image4.png"/></Relationships>
</file>

<file path=ppt/notesSlides/_rels/note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43.xml"/><Relationship Id="rId1" Type="http://schemas.openxmlformats.org/officeDocument/2006/relationships/notesMaster" Target="../notesMasters/notesMaster1.xml"/><Relationship Id="rId6" Type="http://schemas.openxmlformats.org/officeDocument/2006/relationships/image" Target="../media/image173.png"/><Relationship Id="rId5" Type="http://schemas.openxmlformats.org/officeDocument/2006/relationships/image" Target="../media/image172.emf"/><Relationship Id="rId4" Type="http://schemas.openxmlformats.org/officeDocument/2006/relationships/image" Target="../media/image4.png"/></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accelconf.web.cern.ch/srf2019/papers/mop011.pdf" TargetMode="External"/><Relationship Id="rId2" Type="http://schemas.openxmlformats.org/officeDocument/2006/relationships/slide" Target="../slides/slide44.xml"/><Relationship Id="rId1" Type="http://schemas.openxmlformats.org/officeDocument/2006/relationships/notesMaster" Target="../notesMasters/notesMaster1.xml"/><Relationship Id="rId4" Type="http://schemas.openxmlformats.org/officeDocument/2006/relationships/image" Target="../media/image176.png"/></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cas.web.cern.ch/sites/cas.web.cern.ch/files/lectures/erice-2013/apr291flukiger.pptx" TargetMode="External"/><Relationship Id="rId2" Type="http://schemas.openxmlformats.org/officeDocument/2006/relationships/slide" Target="../slides/slide47.xml"/><Relationship Id="rId1" Type="http://schemas.openxmlformats.org/officeDocument/2006/relationships/notesMaster" Target="../notesMasters/notesMaster1.xml"/><Relationship Id="rId4" Type="http://schemas.openxmlformats.org/officeDocument/2006/relationships/image" Target="../media/image192.png"/></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OvPSbonIbcA"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s://arxiv.org/pdf/cond-mat/0304488.pdf"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s://aip.scitation.org/doi/10.1063/1.5016525" TargetMode="External"/><Relationship Id="rId2" Type="http://schemas.openxmlformats.org/officeDocument/2006/relationships/slide" Target="../slides/slide53.xml"/><Relationship Id="rId1" Type="http://schemas.openxmlformats.org/officeDocument/2006/relationships/notesMaster" Target="../notesMasters/notesMaster1.xml"/><Relationship Id="rId4" Type="http://schemas.openxmlformats.org/officeDocument/2006/relationships/image" Target="../media/image199.png"/></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mn.uio.no/fysikk/english/research/groups/amks/superconductivity/mo/"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90648" rtl="0" eaLnBrk="1" fontAlgn="base" latinLnBrk="0" hangingPunct="1">
              <a:lnSpc>
                <a:spcPct val="100000"/>
              </a:lnSpc>
              <a:spcBef>
                <a:spcPct val="0"/>
              </a:spcBef>
              <a:spcAft>
                <a:spcPct val="0"/>
              </a:spcAft>
              <a:buClrTx/>
              <a:buSzTx/>
              <a:buFontTx/>
              <a:buNone/>
              <a:tabLst/>
              <a:defRPr/>
            </a:pPr>
            <a:fld id="{8AF03764-6CE3-4656-9A9A-125D47382A45}" type="slidenum">
              <a:rPr kumimoji="0" lang="fr-FR" sz="1300" b="0" i="0" u="none" strike="noStrike" kern="1200" cap="none" spc="0" normalizeH="0" baseline="0" noProof="0" smtClean="0">
                <a:ln>
                  <a:noFill/>
                </a:ln>
                <a:solidFill>
                  <a:srgbClr val="000000"/>
                </a:solidFill>
                <a:effectLst/>
                <a:uLnTx/>
                <a:uFillTx/>
                <a:latin typeface="Arial" pitchFamily="34" charset="0"/>
                <a:ea typeface="+mn-ea"/>
                <a:cs typeface="+mn-cs"/>
              </a:rPr>
              <a:pPr marL="0" marR="0" lvl="0" indent="0" algn="r" defTabSz="990648" rtl="0" eaLnBrk="1" fontAlgn="base" latinLnBrk="0" hangingPunct="1">
                <a:lnSpc>
                  <a:spcPct val="100000"/>
                </a:lnSpc>
                <a:spcBef>
                  <a:spcPct val="0"/>
                </a:spcBef>
                <a:spcAft>
                  <a:spcPct val="0"/>
                </a:spcAft>
                <a:buClrTx/>
                <a:buSzTx/>
                <a:buFontTx/>
                <a:buNone/>
                <a:tabLst/>
                <a:defRPr/>
              </a:pPr>
              <a:t>1</a:t>
            </a:fld>
            <a:endParaRPr kumimoji="0" lang="fr-FR" sz="1300" b="0" i="0" u="none" strike="noStrike" kern="1200" cap="none" spc="0" normalizeH="0" baseline="0" noProof="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2065457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597723" y="4860924"/>
            <a:ext cx="5794664" cy="4605338"/>
          </a:xfrm>
        </p:spPr>
        <p:txBody>
          <a:bodyPr/>
          <a:lstStyle/>
          <a:p>
            <a:pPr>
              <a:spcBef>
                <a:spcPts val="0"/>
              </a:spcBef>
            </a:pPr>
            <a:r>
              <a:rPr lang="en-US" sz="1100" noProof="0" dirty="0" smtClean="0"/>
              <a:t>MO contrast on morphologic defects indicate the existence of a </a:t>
            </a:r>
            <a:r>
              <a:rPr lang="en-US" sz="1100" noProof="0" dirty="0" smtClean="0">
                <a:sym typeface="Symbol" panose="05050102010706020507" pitchFamily="18" charset="2"/>
              </a:rPr>
              <a:t> component of the field, one gets a local field enhancement .</a:t>
            </a:r>
          </a:p>
          <a:p>
            <a:pPr>
              <a:spcBef>
                <a:spcPts val="0"/>
              </a:spcBef>
            </a:pPr>
            <a:endParaRPr lang="en-US" sz="1100" dirty="0">
              <a:sym typeface="Symbol" panose="05050102010706020507" pitchFamily="18" charset="2"/>
            </a:endParaRPr>
          </a:p>
          <a:p>
            <a:pPr>
              <a:spcBef>
                <a:spcPts val="0"/>
              </a:spcBef>
            </a:pPr>
            <a:endParaRPr lang="en-US" sz="1100" noProof="0" dirty="0" smtClean="0">
              <a:sym typeface="Symbol" panose="05050102010706020507" pitchFamily="18" charset="2"/>
            </a:endParaRPr>
          </a:p>
          <a:p>
            <a:pPr>
              <a:spcBef>
                <a:spcPts val="0"/>
              </a:spcBef>
            </a:pPr>
            <a:r>
              <a:rPr lang="en-US" sz="1100" dirty="0" smtClean="0">
                <a:sym typeface="Symbol" panose="05050102010706020507" pitchFamily="18" charset="2"/>
              </a:rPr>
              <a:t>Realistic materials often present morphologic defects : </a:t>
            </a:r>
            <a:r>
              <a:rPr lang="en-US" sz="1100" dirty="0">
                <a:sym typeface="Symbol" panose="05050102010706020507" pitchFamily="18" charset="2"/>
              </a:rPr>
              <a:t>general </a:t>
            </a:r>
            <a:r>
              <a:rPr lang="en-US" sz="1100" dirty="0" smtClean="0">
                <a:sym typeface="Symbol" panose="05050102010706020507" pitchFamily="18" charset="2"/>
              </a:rPr>
              <a:t>shape, scratches, </a:t>
            </a:r>
            <a:r>
              <a:rPr lang="en-US" sz="1100" dirty="0">
                <a:sym typeface="Symbol" panose="05050102010706020507" pitchFamily="18" charset="2"/>
              </a:rPr>
              <a:t>natural </a:t>
            </a:r>
            <a:r>
              <a:rPr lang="en-US" sz="1100" dirty="0" smtClean="0">
                <a:sym typeface="Symbol" panose="05050102010706020507" pitchFamily="18" charset="2"/>
              </a:rPr>
              <a:t>roughness, but also at smaller scale : crystalline facets, inclusion, atomic steps… Even if the field enhancement on a defect is small, the first point reaching the transition field is obviously there.</a:t>
            </a:r>
          </a:p>
          <a:p>
            <a:pPr>
              <a:spcBef>
                <a:spcPts val="0"/>
              </a:spcBef>
            </a:pPr>
            <a:r>
              <a:rPr lang="en-US" sz="1100" dirty="0" smtClean="0">
                <a:sym typeface="Symbol" panose="05050102010706020507" pitchFamily="18" charset="2"/>
              </a:rPr>
              <a:t>In SRF, roughness at the µm and the nm scale matters. It is not so much the height of the steps that matters but the angle of curvature on the step edges (trust me on this + see part III)</a:t>
            </a:r>
          </a:p>
          <a:p>
            <a:pPr>
              <a:spcBef>
                <a:spcPts val="0"/>
              </a:spcBef>
            </a:pPr>
            <a:endParaRPr lang="en-US" sz="1100" dirty="0">
              <a:sym typeface="Symbol" panose="05050102010706020507" pitchFamily="18" charset="2"/>
            </a:endParaRPr>
          </a:p>
          <a:p>
            <a:pPr>
              <a:spcBef>
                <a:spcPts val="0"/>
              </a:spcBef>
            </a:pPr>
            <a:r>
              <a:rPr lang="en-US" sz="1100" dirty="0" smtClean="0">
                <a:sym typeface="Symbol" panose="05050102010706020507" pitchFamily="18" charset="2"/>
              </a:rPr>
              <a:t> Conformational equivalent ellipsoids  : a topological tool to mimic any morphologic defect</a:t>
            </a:r>
          </a:p>
          <a:p>
            <a:pPr>
              <a:spcBef>
                <a:spcPts val="0"/>
              </a:spcBef>
            </a:pPr>
            <a:endParaRPr lang="en-US" sz="1100" dirty="0">
              <a:sym typeface="Symbol" panose="05050102010706020507" pitchFamily="18" charset="2"/>
            </a:endParaRPr>
          </a:p>
          <a:p>
            <a:pPr>
              <a:spcBef>
                <a:spcPts val="0"/>
              </a:spcBef>
            </a:pPr>
            <a:endParaRPr lang="en-US" sz="1100" dirty="0" smtClean="0">
              <a:sym typeface="Symbol" panose="05050102010706020507" pitchFamily="18" charset="2"/>
            </a:endParaRPr>
          </a:p>
          <a:p>
            <a:pPr>
              <a:spcBef>
                <a:spcPts val="0"/>
              </a:spcBef>
            </a:pPr>
            <a:endParaRPr lang="en-US" sz="1100" dirty="0" smtClean="0">
              <a:sym typeface="Symbol" panose="05050102010706020507" pitchFamily="18" charset="2"/>
            </a:endParaRPr>
          </a:p>
          <a:p>
            <a:pPr>
              <a:spcBef>
                <a:spcPts val="0"/>
              </a:spcBef>
            </a:pPr>
            <a:endParaRPr lang="en-US" sz="1100" dirty="0" smtClean="0">
              <a:sym typeface="Symbol" panose="05050102010706020507" pitchFamily="18" charset="2"/>
            </a:endParaRPr>
          </a:p>
          <a:p>
            <a:pPr>
              <a:spcBef>
                <a:spcPts val="0"/>
              </a:spcBef>
            </a:pPr>
            <a:endParaRPr lang="en-US" sz="1100" dirty="0" smtClean="0">
              <a:sym typeface="Symbol" panose="05050102010706020507" pitchFamily="18" charset="2"/>
            </a:endParaRPr>
          </a:p>
          <a:p>
            <a:pPr>
              <a:spcBef>
                <a:spcPts val="0"/>
              </a:spcBef>
            </a:pPr>
            <a:endParaRPr lang="en-US" sz="1100" noProof="0" dirty="0" smtClean="0">
              <a:sym typeface="Symbol" panose="05050102010706020507" pitchFamily="18" charset="2"/>
            </a:endParaRPr>
          </a:p>
          <a:p>
            <a:pPr marL="171450" indent="-171450">
              <a:spcBef>
                <a:spcPts val="0"/>
              </a:spcBef>
              <a:buFont typeface="Arial" panose="020B0604020202020204" pitchFamily="34" charset="0"/>
              <a:buChar char="•"/>
            </a:pPr>
            <a:r>
              <a:rPr lang="en-US" sz="700" dirty="0" smtClean="0">
                <a:sym typeface="Symbol" panose="05050102010706020507" pitchFamily="18" charset="2"/>
              </a:rPr>
              <a:t>Ref </a:t>
            </a:r>
            <a:r>
              <a:rPr lang="en-US" sz="700" dirty="0" err="1" smtClean="0">
                <a:sym typeface="Symbol" panose="05050102010706020507" pitchFamily="18" charset="2"/>
              </a:rPr>
              <a:t>cornell</a:t>
            </a:r>
            <a:r>
              <a:rPr lang="en-US" sz="700" dirty="0" smtClean="0">
                <a:sym typeface="Symbol" panose="05050102010706020507" pitchFamily="18" charset="2"/>
              </a:rPr>
              <a:t>: </a:t>
            </a:r>
            <a:r>
              <a:rPr lang="en-US" sz="700" dirty="0" smtClean="0">
                <a:hlinkClick r:id="rId3"/>
              </a:rPr>
              <a:t>http</a:t>
            </a:r>
            <a:r>
              <a:rPr lang="en-US" sz="700" dirty="0">
                <a:hlinkClick r:id="rId3"/>
              </a:rPr>
              <a:t>://flash.desy.de/sites2009/site_vuvfel/content/e403/e1644/e2271/e2272/infoboxContent2358/TTC-Report2008-07.pdf</a:t>
            </a:r>
            <a:r>
              <a:rPr lang="en-US" sz="700" dirty="0"/>
              <a:t> </a:t>
            </a:r>
          </a:p>
          <a:p>
            <a:pPr marL="171450" indent="-171450">
              <a:spcBef>
                <a:spcPts val="0"/>
              </a:spcBef>
              <a:buFont typeface="Arial" panose="020B0604020202020204" pitchFamily="34" charset="0"/>
              <a:buChar char="•"/>
            </a:pPr>
            <a:endParaRPr lang="en-US" sz="1100" noProof="0"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10</a:t>
            </a:fld>
            <a:endParaRPr lang="fr-FR"/>
          </a:p>
        </p:txBody>
      </p:sp>
    </p:spTree>
    <p:extLst>
      <p:ext uri="{BB962C8B-B14F-4D97-AF65-F5344CB8AC3E}">
        <p14:creationId xmlns:p14="http://schemas.microsoft.com/office/powerpoint/2010/main" val="302957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597723" y="4860924"/>
            <a:ext cx="5794664" cy="4605338"/>
          </a:xfrm>
        </p:spPr>
        <p:txBody>
          <a:bodyPr/>
          <a:lstStyle/>
          <a:p>
            <a:pPr>
              <a:spcBef>
                <a:spcPts val="0"/>
              </a:spcBef>
            </a:pPr>
            <a:r>
              <a:rPr lang="en-US" sz="1100" dirty="0" smtClean="0">
                <a:sym typeface="Symbol" panose="05050102010706020507" pitchFamily="18" charset="2"/>
              </a:rPr>
              <a:t>Typical weak spot in SRF cavities</a:t>
            </a:r>
            <a:endParaRPr lang="en-US" sz="1100" dirty="0">
              <a:sym typeface="Symbol" panose="05050102010706020507" pitchFamily="18" charset="2"/>
            </a:endParaRPr>
          </a:p>
          <a:p>
            <a:pPr>
              <a:spcBef>
                <a:spcPts val="0"/>
              </a:spcBef>
            </a:pPr>
            <a:r>
              <a:rPr lang="en-US" sz="1100" dirty="0">
                <a:sym typeface="Symbol" panose="05050102010706020507" pitchFamily="18" charset="2"/>
              </a:rPr>
              <a:t>Hydrides </a:t>
            </a:r>
            <a:r>
              <a:rPr lang="en-US" sz="1100" dirty="0" err="1">
                <a:sym typeface="Symbol" panose="05050102010706020507" pitchFamily="18" charset="2"/>
              </a:rPr>
              <a:t>NbHx</a:t>
            </a:r>
            <a:r>
              <a:rPr lang="en-US" sz="1100" dirty="0">
                <a:sym typeface="Symbol" panose="05050102010706020507" pitchFamily="18" charset="2"/>
              </a:rPr>
              <a:t>: two effects : </a:t>
            </a:r>
          </a:p>
          <a:p>
            <a:pPr marL="171450" indent="-171450">
              <a:spcBef>
                <a:spcPts val="0"/>
              </a:spcBef>
              <a:buFont typeface="Arial" panose="020B0604020202020204" pitchFamily="34" charset="0"/>
              <a:buChar char="•"/>
            </a:pPr>
            <a:r>
              <a:rPr lang="en-US" sz="1100" dirty="0">
                <a:sym typeface="Symbol" panose="05050102010706020507" pitchFamily="18" charset="2"/>
              </a:rPr>
              <a:t>Morphologic: field enhancement  not negligible</a:t>
            </a:r>
          </a:p>
          <a:p>
            <a:pPr marL="171450" indent="-171450">
              <a:spcBef>
                <a:spcPts val="0"/>
              </a:spcBef>
              <a:buFont typeface="Arial" panose="020B0604020202020204" pitchFamily="34" charset="0"/>
              <a:buChar char="•"/>
            </a:pPr>
            <a:r>
              <a:rPr lang="en-US" sz="1100" dirty="0">
                <a:sym typeface="Symbol" panose="05050102010706020507" pitchFamily="18" charset="2"/>
              </a:rPr>
              <a:t>Poor SC : low T</a:t>
            </a:r>
            <a:r>
              <a:rPr lang="en-US" sz="1100" baseline="-25000" dirty="0">
                <a:sym typeface="Symbol" panose="05050102010706020507" pitchFamily="18" charset="2"/>
              </a:rPr>
              <a:t>C</a:t>
            </a:r>
            <a:r>
              <a:rPr lang="en-US" sz="1100" dirty="0">
                <a:sym typeface="Symbol" panose="05050102010706020507" pitchFamily="18" charset="2"/>
              </a:rPr>
              <a:t>, Low H</a:t>
            </a:r>
            <a:r>
              <a:rPr lang="en-US" sz="1100" baseline="-25000" dirty="0">
                <a:sym typeface="Symbol" panose="05050102010706020507" pitchFamily="18" charset="2"/>
              </a:rPr>
              <a:t>C1</a:t>
            </a:r>
            <a:r>
              <a:rPr lang="en-US" sz="1100" dirty="0">
                <a:sym typeface="Symbol" panose="05050102010706020507" pitchFamily="18" charset="2"/>
              </a:rPr>
              <a:t>, some compounds event  NC (depends on stoichiometry (x))</a:t>
            </a:r>
          </a:p>
          <a:p>
            <a:pPr marL="171450" indent="-171450">
              <a:spcBef>
                <a:spcPts val="0"/>
              </a:spcBef>
              <a:buFont typeface="Symbol" panose="05050102010706020507" pitchFamily="18" charset="2"/>
              <a:buChar char="Þ"/>
            </a:pPr>
            <a:r>
              <a:rPr lang="en-US" sz="1100" dirty="0" smtClean="0">
                <a:solidFill>
                  <a:srgbClr val="FF0000"/>
                </a:solidFill>
                <a:sym typeface="Symbol" panose="05050102010706020507" pitchFamily="18" charset="2"/>
              </a:rPr>
              <a:t>Premature </a:t>
            </a:r>
            <a:r>
              <a:rPr lang="en-US" sz="1100" dirty="0">
                <a:solidFill>
                  <a:srgbClr val="FF0000"/>
                </a:solidFill>
                <a:sym typeface="Symbol" panose="05050102010706020507" pitchFamily="18" charset="2"/>
              </a:rPr>
              <a:t>Vx penetration there, ASA H ↑ </a:t>
            </a:r>
            <a:r>
              <a:rPr lang="en-US" sz="1100" dirty="0" smtClean="0">
                <a:solidFill>
                  <a:srgbClr val="FF0000"/>
                </a:solidFill>
                <a:sym typeface="Symbol" panose="05050102010706020507" pitchFamily="18" charset="2"/>
              </a:rPr>
              <a:t>!!! Cavities quench at a few MV/m</a:t>
            </a:r>
            <a:r>
              <a:rPr lang="en-US" sz="1100" baseline="0" dirty="0" smtClean="0">
                <a:solidFill>
                  <a:srgbClr val="FF0000"/>
                </a:solidFill>
                <a:sym typeface="Symbol" panose="05050102010706020507" pitchFamily="18" charset="2"/>
              </a:rPr>
              <a:t> (1.3 GHz, Tesla shape, instead of 45-50 mV/m)</a:t>
            </a:r>
          </a:p>
          <a:p>
            <a:pPr marL="171450" indent="-171450">
              <a:spcBef>
                <a:spcPts val="0"/>
              </a:spcBef>
              <a:buFont typeface="Symbol" panose="05050102010706020507" pitchFamily="18" charset="2"/>
              <a:buChar char="Þ"/>
            </a:pPr>
            <a:endParaRPr lang="en-US" sz="1100" dirty="0">
              <a:solidFill>
                <a:srgbClr val="FF0000"/>
              </a:solidFill>
              <a:sym typeface="Symbol" panose="05050102010706020507" pitchFamily="18" charset="2"/>
            </a:endParaRPr>
          </a:p>
          <a:p>
            <a:pPr>
              <a:spcBef>
                <a:spcPts val="0"/>
              </a:spcBef>
            </a:pPr>
            <a:r>
              <a:rPr lang="en-US" sz="1100" dirty="0" smtClean="0">
                <a:sym typeface="Symbol" panose="05050102010706020507" pitchFamily="18" charset="2"/>
              </a:rPr>
              <a:t>Origin  Hydrogen segregation at the metal-oxide interface</a:t>
            </a:r>
          </a:p>
          <a:p>
            <a:pPr>
              <a:spcBef>
                <a:spcPts val="0"/>
              </a:spcBef>
            </a:pPr>
            <a:endParaRPr lang="en-US" sz="1100" dirty="0">
              <a:sym typeface="Symbol" panose="05050102010706020507" pitchFamily="18" charset="2"/>
            </a:endParaRPr>
          </a:p>
          <a:p>
            <a:pPr>
              <a:spcBef>
                <a:spcPts val="0"/>
              </a:spcBef>
            </a:pPr>
            <a:endParaRPr lang="en-US" sz="1100" noProof="0" dirty="0" smtClean="0">
              <a:sym typeface="Symbol" panose="05050102010706020507" pitchFamily="18" charset="2"/>
            </a:endParaRPr>
          </a:p>
          <a:p>
            <a:pPr>
              <a:spcBef>
                <a:spcPts val="0"/>
              </a:spcBef>
            </a:pPr>
            <a:endParaRPr lang="en-US" sz="1100" dirty="0">
              <a:sym typeface="Symbol" panose="05050102010706020507" pitchFamily="18" charset="2"/>
            </a:endParaRPr>
          </a:p>
          <a:p>
            <a:pPr>
              <a:spcBef>
                <a:spcPts val="0"/>
              </a:spcBef>
            </a:pPr>
            <a:endParaRPr lang="en-US" sz="1100" noProof="0" dirty="0" smtClean="0">
              <a:sym typeface="Symbol" panose="05050102010706020507" pitchFamily="18" charset="2"/>
            </a:endParaRPr>
          </a:p>
          <a:p>
            <a:pPr>
              <a:spcBef>
                <a:spcPts val="0"/>
              </a:spcBef>
            </a:pPr>
            <a:endParaRPr lang="en-US" sz="1100" dirty="0" smtClean="0">
              <a:sym typeface="Symbol" panose="05050102010706020507" pitchFamily="18" charset="2"/>
            </a:endParaRPr>
          </a:p>
          <a:p>
            <a:pPr>
              <a:spcBef>
                <a:spcPts val="0"/>
              </a:spcBef>
            </a:pPr>
            <a:endParaRPr lang="en-US" sz="1100" dirty="0">
              <a:sym typeface="Symbol" panose="05050102010706020507" pitchFamily="18" charset="2"/>
            </a:endParaRPr>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11</a:t>
            </a:fld>
            <a:endParaRPr lang="fr-FR"/>
          </a:p>
        </p:txBody>
      </p:sp>
      <p:pic>
        <p:nvPicPr>
          <p:cNvPr id="10" name="Image 9"/>
          <p:cNvPicPr>
            <a:picLocks noChangeAspect="1"/>
          </p:cNvPicPr>
          <p:nvPr/>
        </p:nvPicPr>
        <p:blipFill>
          <a:blip r:embed="rId3"/>
          <a:stretch>
            <a:fillRect/>
          </a:stretch>
        </p:blipFill>
        <p:spPr>
          <a:xfrm>
            <a:off x="1199238" y="7383560"/>
            <a:ext cx="2526757" cy="1702540"/>
          </a:xfrm>
          <a:prstGeom prst="rect">
            <a:avLst/>
          </a:prstGeom>
        </p:spPr>
      </p:pic>
      <p:sp>
        <p:nvSpPr>
          <p:cNvPr id="12" name="ZoneTexte 11"/>
          <p:cNvSpPr txBox="1"/>
          <p:nvPr/>
        </p:nvSpPr>
        <p:spPr>
          <a:xfrm>
            <a:off x="3319799" y="7486962"/>
            <a:ext cx="2052256" cy="413383"/>
          </a:xfrm>
          <a:prstGeom prst="rect">
            <a:avLst/>
          </a:prstGeom>
          <a:noFill/>
        </p:spPr>
        <p:txBody>
          <a:bodyPr wrap="square" lIns="94403" tIns="47201" rIns="94403" bIns="47201" rtlCol="0">
            <a:spAutoFit/>
          </a:bodyPr>
          <a:lstStyle/>
          <a:p>
            <a:r>
              <a:rPr lang="en-US" sz="1000" u="none" dirty="0" smtClean="0"/>
              <a:t>Example </a:t>
            </a:r>
            <a:r>
              <a:rPr lang="en-US" sz="1000" u="none" dirty="0"/>
              <a:t>of large </a:t>
            </a:r>
            <a:r>
              <a:rPr lang="en-US" sz="1000" u="none" dirty="0" err="1"/>
              <a:t>Nb</a:t>
            </a:r>
            <a:r>
              <a:rPr lang="en-US" sz="1000" u="none" dirty="0"/>
              <a:t> hydrides </a:t>
            </a:r>
            <a:r>
              <a:rPr lang="en-US" sz="1000" u="none" dirty="0" smtClean="0"/>
              <a:t>precipitates</a:t>
            </a:r>
            <a:r>
              <a:rPr lang="en-US" sz="1000" u="none" dirty="0"/>
              <a:t>:</a:t>
            </a:r>
          </a:p>
        </p:txBody>
      </p:sp>
      <p:sp>
        <p:nvSpPr>
          <p:cNvPr id="13" name="ZoneTexte 12"/>
          <p:cNvSpPr txBox="1"/>
          <p:nvPr/>
        </p:nvSpPr>
        <p:spPr>
          <a:xfrm>
            <a:off x="4040362" y="8155931"/>
            <a:ext cx="1612625" cy="556989"/>
          </a:xfrm>
          <a:prstGeom prst="rect">
            <a:avLst/>
          </a:prstGeom>
          <a:noFill/>
        </p:spPr>
        <p:txBody>
          <a:bodyPr wrap="square" lIns="94403" tIns="47201" rIns="94403" bIns="47201" rtlCol="0">
            <a:spAutoFit/>
          </a:bodyPr>
          <a:lstStyle/>
          <a:p>
            <a:r>
              <a:rPr lang="en-US" sz="1000" u="none" dirty="0">
                <a:latin typeface="Arial Narrow" panose="020B0606020202030204" pitchFamily="34" charset="0"/>
              </a:rPr>
              <a:t>Ellipsoid to mimic surface protrusion</a:t>
            </a:r>
          </a:p>
          <a:p>
            <a:r>
              <a:rPr lang="en-US" sz="1000" u="none" dirty="0">
                <a:latin typeface="Arial Narrow" panose="020B0606020202030204" pitchFamily="34" charset="0"/>
                <a:sym typeface="Symbol" panose="05050102010706020507" pitchFamily="18" charset="2"/>
              </a:rPr>
              <a:t> Easy to calculate</a:t>
            </a:r>
            <a:endParaRPr lang="en-US" sz="1000" u="none" dirty="0">
              <a:latin typeface="Arial Narrow" panose="020B0606020202030204" pitchFamily="34" charset="0"/>
            </a:endParaRPr>
          </a:p>
        </p:txBody>
      </p:sp>
      <p:cxnSp>
        <p:nvCxnSpPr>
          <p:cNvPr id="14" name="Connecteur droit avec flèche 13"/>
          <p:cNvCxnSpPr>
            <a:endCxn id="13" idx="1"/>
          </p:cNvCxnSpPr>
          <p:nvPr/>
        </p:nvCxnSpPr>
        <p:spPr>
          <a:xfrm flipV="1">
            <a:off x="3608024" y="8434425"/>
            <a:ext cx="432338" cy="265386"/>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5687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Grain boundaries are very often a main pinning center in most of the SC, especially those with high </a:t>
            </a:r>
            <a:r>
              <a:rPr lang="en-US" dirty="0" smtClean="0">
                <a:latin typeface="Symbol" panose="05050102010706020507" pitchFamily="18" charset="2"/>
              </a:rPr>
              <a:t>k </a:t>
            </a:r>
            <a:r>
              <a:rPr lang="en-US" dirty="0" smtClean="0"/>
              <a:t>(see part III optimization of magnet wires).</a:t>
            </a:r>
          </a:p>
          <a:p>
            <a:r>
              <a:rPr lang="en-US" dirty="0" smtClean="0"/>
              <a:t>GB indeed exhibit degraded SC properties, but it does not seem to affect RF behavior: monocrystalline cavities exhibit exactly the same type of losses as polycrystalline cavities. </a:t>
            </a:r>
          </a:p>
          <a:p>
            <a:r>
              <a:rPr lang="en-US" dirty="0" smtClean="0"/>
              <a:t>Since </a:t>
            </a:r>
            <a:r>
              <a:rPr lang="en-US" dirty="0" smtClean="0">
                <a:sym typeface="Symbol" panose="05050102010706020507" pitchFamily="18" charset="2"/>
              </a:rPr>
              <a:t> </a:t>
            </a:r>
            <a:r>
              <a:rPr lang="en-US" dirty="0" smtClean="0"/>
              <a:t>is much larger than</a:t>
            </a:r>
            <a:r>
              <a:rPr lang="en-US" baseline="0" dirty="0" smtClean="0"/>
              <a:t> disordered  volume around GB =&gt; not main pinning center IN NIOBIUM !</a:t>
            </a:r>
          </a:p>
          <a:p>
            <a:r>
              <a:rPr lang="en-US" dirty="0" smtClean="0"/>
              <a:t>Preferential penetration in GB when GB aligns with field (very few chances to occur in cavities)</a:t>
            </a:r>
          </a:p>
          <a:p>
            <a:r>
              <a:rPr lang="en-US" dirty="0" smtClean="0"/>
              <a:t>SRF</a:t>
            </a:r>
            <a:r>
              <a:rPr lang="en-US" baseline="0" dirty="0" smtClean="0"/>
              <a:t> 2017 (‘who?) =&gt; some GB show easy way in, easy way out for the field, while others have pinning behavior. NB some GB can be considered as array of dislocations, depends on relative orientations</a:t>
            </a:r>
          </a:p>
          <a:p>
            <a:endParaRPr lang="en-US" dirty="0" smtClean="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12</a:t>
            </a:fld>
            <a:endParaRPr lang="fr-FR"/>
          </a:p>
        </p:txBody>
      </p:sp>
    </p:spTree>
    <p:extLst>
      <p:ext uri="{BB962C8B-B14F-4D97-AF65-F5344CB8AC3E}">
        <p14:creationId xmlns:p14="http://schemas.microsoft.com/office/powerpoint/2010/main" val="3616289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13</a:t>
            </a:fld>
            <a:endParaRPr lang="fr-FR"/>
          </a:p>
        </p:txBody>
      </p:sp>
    </p:spTree>
    <p:extLst>
      <p:ext uri="{BB962C8B-B14F-4D97-AF65-F5344CB8AC3E}">
        <p14:creationId xmlns:p14="http://schemas.microsoft.com/office/powerpoint/2010/main" val="778655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Movie in the presentation mode</a:t>
            </a:r>
          </a:p>
          <a:p>
            <a:pPr defTabSz="944027"/>
            <a:r>
              <a:rPr lang="en-US" dirty="0" smtClean="0"/>
              <a:t>Without an external field, the current (infinite rectilinear) creates a field which revolves around it: hence </a:t>
            </a:r>
            <a:r>
              <a:rPr lang="en-US" dirty="0" err="1" smtClean="0"/>
              <a:t>Vxs</a:t>
            </a:r>
            <a:r>
              <a:rPr lang="en-US" dirty="0" smtClean="0"/>
              <a:t> are toric. Laplace's force would therefore tend to rotate the torus around its axis so that it does not move. </a:t>
            </a:r>
          </a:p>
          <a:p>
            <a:pPr defTabSz="944027"/>
            <a:r>
              <a:rPr lang="en-US" dirty="0" smtClean="0"/>
              <a:t>If the outer field is dominant, the number of vortices does not change, but moves in proportion to the current. </a:t>
            </a:r>
            <a:r>
              <a:rPr lang="en-US" baseline="0" dirty="0" err="1" smtClean="0"/>
              <a:t>Vx</a:t>
            </a:r>
            <a:r>
              <a:rPr lang="en-US" baseline="0" dirty="0" smtClean="0"/>
              <a:t> enter the material one side and exit the other</a:t>
            </a:r>
          </a:p>
          <a:p>
            <a:endParaRPr lang="en-US" baseline="0" dirty="0" smtClean="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14</a:t>
            </a:fld>
            <a:endParaRPr lang="fr-FR"/>
          </a:p>
        </p:txBody>
      </p:sp>
    </p:spTree>
    <p:extLst>
      <p:ext uri="{BB962C8B-B14F-4D97-AF65-F5344CB8AC3E}">
        <p14:creationId xmlns:p14="http://schemas.microsoft.com/office/powerpoint/2010/main" val="240570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Image 43"/>
          <p:cNvPicPr>
            <a:picLocks noChangeAspect="1"/>
          </p:cNvPicPr>
          <p:nvPr/>
        </p:nvPicPr>
        <p:blipFill rotWithShape="1">
          <a:blip r:embed="rId3"/>
          <a:srcRect l="2760" t="2875" r="1885" b="5131"/>
          <a:stretch/>
        </p:blipFill>
        <p:spPr>
          <a:xfrm>
            <a:off x="2831468" y="7163594"/>
            <a:ext cx="3177955" cy="2380695"/>
          </a:xfrm>
          <a:prstGeom prst="rect">
            <a:avLst/>
          </a:prstGeom>
        </p:spPr>
      </p:pic>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smtClean="0"/>
          </a:p>
          <a:p>
            <a:r>
              <a:rPr lang="en-US" noProof="0" dirty="0" smtClean="0"/>
              <a:t>Flux flow resistance : only a fraction of the surface is normal conducting =&gt; resistance is proportional</a:t>
            </a:r>
            <a:r>
              <a:rPr lang="en-US" baseline="0" noProof="0" dirty="0" smtClean="0"/>
              <a:t> to the number of vortices.</a:t>
            </a:r>
          </a:p>
          <a:p>
            <a:endParaRPr lang="en-US" baseline="0" noProof="0" dirty="0" smtClean="0"/>
          </a:p>
          <a:p>
            <a:r>
              <a:rPr lang="en-US" dirty="0" smtClean="0">
                <a:hlinkClick r:id="rId4"/>
              </a:rPr>
              <a:t>Vortices in superconductor containing small spherical inclusions in high magnetic field - </a:t>
            </a:r>
            <a:r>
              <a:rPr lang="en-US" dirty="0" err="1" smtClean="0">
                <a:hlinkClick r:id="rId4"/>
              </a:rPr>
              <a:t>YouTubeVortices</a:t>
            </a:r>
            <a:r>
              <a:rPr lang="en-US" dirty="0" smtClean="0">
                <a:hlinkClick r:id="rId4"/>
              </a:rPr>
              <a:t> in superconductor containing small spherical inclusions in high magnetic field – YouTube</a:t>
            </a:r>
            <a:r>
              <a:rPr lang="en-US" dirty="0" smtClean="0"/>
              <a:t> </a:t>
            </a:r>
          </a:p>
          <a:p>
            <a:r>
              <a:rPr lang="en-US" dirty="0" smtClean="0"/>
              <a:t>https://www.youtube.com/watch?v=ae0oME77Pz0  </a:t>
            </a:r>
          </a:p>
          <a:p>
            <a:endParaRPr lang="en-US" dirty="0" smtClean="0"/>
          </a:p>
          <a:p>
            <a:r>
              <a:rPr lang="en-US" dirty="0"/>
              <a:t> </a:t>
            </a:r>
            <a:r>
              <a:rPr lang="en-US" dirty="0" smtClean="0"/>
              <a:t>In fact the transition is not so brutal; some groups of </a:t>
            </a:r>
            <a:r>
              <a:rPr lang="en-US" dirty="0" err="1" smtClean="0"/>
              <a:t>Vx</a:t>
            </a:r>
            <a:r>
              <a:rPr lang="en-US" dirty="0" smtClean="0"/>
              <a:t> start to unpin and move a few inter-pinning-centers distances before getting trapped again =&gt; flux creep.  See movie in slide 19 comments</a:t>
            </a:r>
          </a:p>
          <a:p>
            <a:endParaRPr lang="en-US" noProof="0"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15</a:t>
            </a:fld>
            <a:endParaRPr lang="fr-FR"/>
          </a:p>
        </p:txBody>
      </p:sp>
    </p:spTree>
    <p:extLst>
      <p:ext uri="{BB962C8B-B14F-4D97-AF65-F5344CB8AC3E}">
        <p14:creationId xmlns:p14="http://schemas.microsoft.com/office/powerpoint/2010/main" val="208322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defTabSz="944027">
              <a:defRPr/>
            </a:pPr>
            <a:r>
              <a:rPr lang="en-US" dirty="0">
                <a:solidFill>
                  <a:srgbClr val="000000"/>
                </a:solidFill>
                <a:latin typeface="Verdana" panose="020B0604030504040204" pitchFamily="34" charset="0"/>
                <a:ea typeface="Calibri" panose="020F0502020204030204" pitchFamily="34" charset="0"/>
                <a:hlinkClick r:id="rId3"/>
              </a:rPr>
              <a:t>https://www.eurekalert.org/multimedia/pub/145764.php\</a:t>
            </a:r>
            <a:endParaRPr lang="en-US" sz="1900" dirty="0">
              <a:latin typeface="Times New Roman" panose="02020603050405020304" pitchFamily="18" charset="0"/>
              <a:ea typeface="Calibri" panose="020F0502020204030204" pitchFamily="34" charset="0"/>
            </a:endParaRPr>
          </a:p>
          <a:p>
            <a:r>
              <a:rPr lang="en-US" dirty="0" smtClean="0">
                <a:effectLst/>
              </a:rPr>
              <a:t>“… vortices flowing through a thin superconducting film at rates of tens of GHz, and traveling at velocities much faster than previously thought possible -- up to about 72 000 km/hr. This is not only much faster than the speed of sound, but also exceeds the pair-breaking speed limit of superconducting condensate -- meaning that a vortex can travel 50 times faster than the speed limit of the supercurrent that drives it. This would be like driving an object to travel around the earth in just over 30 minutes. […]</a:t>
            </a:r>
          </a:p>
          <a:p>
            <a:r>
              <a:rPr lang="en-US" dirty="0" smtClean="0">
                <a:effectLst/>
              </a:rPr>
              <a:t>They show a tree-like structure with a single stem that undergoes a series of bifurcations into branches. This channel flow is quite surprising since vortices normally repel each other and try to spread out as much as possible. Here vortices tend to follow each other, which generates the tree-like structure.</a:t>
            </a:r>
          </a:p>
          <a:p>
            <a:r>
              <a:rPr lang="en-US" dirty="0" smtClean="0">
                <a:effectLst/>
              </a:rPr>
              <a:t>A team of theoretical physicists from the USA and Belgium, led by Professors Alexander Gurevich and </a:t>
            </a:r>
            <a:r>
              <a:rPr lang="en-US" dirty="0" err="1" smtClean="0">
                <a:effectLst/>
              </a:rPr>
              <a:t>Milorad</a:t>
            </a:r>
            <a:r>
              <a:rPr lang="en-US" dirty="0" smtClean="0">
                <a:effectLst/>
              </a:rPr>
              <a:t> </a:t>
            </a:r>
            <a:r>
              <a:rPr lang="en-US" dirty="0" err="1" smtClean="0">
                <a:effectLst/>
              </a:rPr>
              <a:t>Miloševi</a:t>
            </a:r>
            <a:r>
              <a:rPr lang="en-US" dirty="0" smtClean="0">
                <a:effectLst/>
              </a:rPr>
              <a:t>, partially explained this finding by the fact that when a vortex moves, the appearance of resistance locally heats the material, which makes it easier for following vortices to travel the same route.”</a:t>
            </a:r>
          </a:p>
          <a:p>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16</a:t>
            </a:fld>
            <a:endParaRPr lang="fr-FR"/>
          </a:p>
        </p:txBody>
      </p:sp>
    </p:spTree>
    <p:extLst>
      <p:ext uri="{BB962C8B-B14F-4D97-AF65-F5344CB8AC3E}">
        <p14:creationId xmlns:p14="http://schemas.microsoft.com/office/powerpoint/2010/main" val="40535247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95363" y="769938"/>
            <a:ext cx="5113337" cy="3835400"/>
          </a:xfrm>
        </p:spPr>
      </p:sp>
      <p:sp>
        <p:nvSpPr>
          <p:cNvPr id="3" name="Espace réservé des commentaires 2"/>
          <p:cNvSpPr>
            <a:spLocks noGrp="1"/>
          </p:cNvSpPr>
          <p:nvPr>
            <p:ph type="body" idx="1"/>
          </p:nvPr>
        </p:nvSpPr>
        <p:spPr>
          <a:ln>
            <a:solidFill>
              <a:schemeClr val="bg1"/>
            </a:solidFill>
          </a:ln>
        </p:spPr>
        <p:txBody>
          <a:bodyPr/>
          <a:lstStyle/>
          <a:p>
            <a:r>
              <a:rPr lang="en-US" dirty="0"/>
              <a:t>H</a:t>
            </a:r>
            <a:r>
              <a:rPr lang="en-US" baseline="-25000" dirty="0"/>
              <a:t>M</a:t>
            </a:r>
            <a:r>
              <a:rPr lang="en-US" dirty="0"/>
              <a:t> </a:t>
            </a:r>
            <a:r>
              <a:rPr lang="en-US" dirty="0" smtClean="0"/>
              <a:t>, M as "melting</a:t>
            </a:r>
            <a:r>
              <a:rPr lang="en-US" dirty="0"/>
              <a:t>" or "</a:t>
            </a:r>
            <a:r>
              <a:rPr lang="en-US" dirty="0" smtClean="0"/>
              <a:t>moving“. When </a:t>
            </a:r>
            <a:r>
              <a:rPr lang="en-US" dirty="0"/>
              <a:t>the vortices start to move freely in the </a:t>
            </a:r>
            <a:r>
              <a:rPr lang="en-US" dirty="0" smtClean="0"/>
              <a:t>SC, it marks </a:t>
            </a:r>
            <a:r>
              <a:rPr lang="en-US" dirty="0"/>
              <a:t>the beginning of the thermal dissipations (R is no longer = 0</a:t>
            </a:r>
            <a:r>
              <a:rPr lang="en-US" dirty="0" smtClean="0"/>
              <a:t>).</a:t>
            </a:r>
          </a:p>
          <a:p>
            <a:r>
              <a:rPr lang="en-US" dirty="0" smtClean="0"/>
              <a:t>It is usually measured by DC magnetometry:</a:t>
            </a: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smtClean="0"/>
          </a:p>
          <a:p>
            <a:endParaRPr lang="en-US" dirty="0"/>
          </a:p>
          <a:p>
            <a:endParaRPr lang="en-US" dirty="0"/>
          </a:p>
          <a:p>
            <a:endParaRPr lang="en-US" dirty="0"/>
          </a:p>
          <a:p>
            <a:pPr lvl="0" eaLnBrk="1" hangingPunct="1">
              <a:spcBef>
                <a:spcPct val="0"/>
              </a:spcBef>
            </a:pPr>
            <a:endParaRPr lang="en-US" sz="700" u="sng" dirty="0" smtClean="0">
              <a:solidFill>
                <a:srgbClr val="0000CC"/>
              </a:solidFill>
              <a:latin typeface="Segoe UI" panose="020B0502040204020203" pitchFamily="34" charset="0"/>
              <a:cs typeface="Arial" pitchFamily="34" charset="0"/>
            </a:endParaRPr>
          </a:p>
          <a:p>
            <a:pPr lvl="0" eaLnBrk="1" hangingPunct="1">
              <a:spcBef>
                <a:spcPct val="0"/>
              </a:spcBef>
            </a:pPr>
            <a:r>
              <a:rPr lang="en-US" sz="900" u="sng" dirty="0" smtClean="0">
                <a:solidFill>
                  <a:srgbClr val="0000CC"/>
                </a:solidFill>
                <a:latin typeface="Segoe UI" panose="020B0502040204020203" pitchFamily="34" charset="0"/>
                <a:cs typeface="Arial" pitchFamily="34" charset="0"/>
              </a:rPr>
              <a:t>Superconductor </a:t>
            </a:r>
            <a:r>
              <a:rPr lang="en-US" sz="900" u="sng" dirty="0">
                <a:solidFill>
                  <a:srgbClr val="0000CC"/>
                </a:solidFill>
                <a:latin typeface="Segoe UI" panose="020B0502040204020203" pitchFamily="34" charset="0"/>
                <a:cs typeface="Arial" pitchFamily="34" charset="0"/>
              </a:rPr>
              <a:t>Magnetization Hysteresis"</a:t>
            </a:r>
            <a:r>
              <a:rPr lang="en-US" sz="900" i="1" u="sng" dirty="0">
                <a:solidFill>
                  <a:srgbClr val="0000CC"/>
                </a:solidFill>
                <a:latin typeface="Segoe UI" panose="020B0502040204020203" pitchFamily="34" charset="0"/>
                <a:cs typeface="Arial" pitchFamily="34" charset="0"/>
              </a:rPr>
              <a:t>.</a:t>
            </a:r>
            <a:r>
              <a:rPr lang="en-US" sz="900" u="sng" dirty="0">
                <a:solidFill>
                  <a:srgbClr val="0000CC"/>
                </a:solidFill>
                <a:latin typeface="Segoe UI" panose="020B0502040204020203" pitchFamily="34" charset="0"/>
                <a:cs typeface="Arial" pitchFamily="34" charset="0"/>
              </a:rPr>
              <a:t> Journal of Siberian Federal University. Mathematics &amp; Physics, 2018. </a:t>
            </a:r>
            <a:r>
              <a:rPr lang="en-US" sz="900" b="1" u="sng" dirty="0">
                <a:solidFill>
                  <a:srgbClr val="0000CC"/>
                </a:solidFill>
                <a:latin typeface="Segoe UI" panose="020B0502040204020203" pitchFamily="34" charset="0"/>
                <a:cs typeface="Arial" pitchFamily="34" charset="0"/>
              </a:rPr>
              <a:t>11</a:t>
            </a:r>
            <a:r>
              <a:rPr lang="en-US" sz="900" u="sng" dirty="0">
                <a:solidFill>
                  <a:srgbClr val="0000CC"/>
                </a:solidFill>
                <a:latin typeface="Segoe UI" panose="020B0502040204020203" pitchFamily="34" charset="0"/>
                <a:cs typeface="Arial" pitchFamily="34" charset="0"/>
              </a:rPr>
              <a:t>(2): p. 219-221. </a:t>
            </a:r>
          </a:p>
          <a:p>
            <a:r>
              <a:rPr lang="en-US" sz="1100" i="1" dirty="0" smtClean="0"/>
              <a:t>NB </a:t>
            </a:r>
            <a:r>
              <a:rPr lang="en-US" sz="1100" i="1" dirty="0"/>
              <a:t>“glass” can be considered as a very (very!) viscous liquid…</a:t>
            </a:r>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675FF2AE-FF4A-42B1-9BD3-B51E6D941A76}" type="slidenum">
              <a:rPr lang="fr-FR" smtClean="0"/>
              <a:pPr/>
              <a:t>17</a:t>
            </a:fld>
            <a:endParaRPr lang="fr-FR"/>
          </a:p>
        </p:txBody>
      </p:sp>
      <p:pic>
        <p:nvPicPr>
          <p:cNvPr id="7" name="Image 6"/>
          <p:cNvPicPr>
            <a:picLocks noChangeAspect="1"/>
          </p:cNvPicPr>
          <p:nvPr/>
        </p:nvPicPr>
        <p:blipFill rotWithShape="1">
          <a:blip r:embed="rId3"/>
          <a:srcRect l="-1898" r="-1406" b="963"/>
          <a:stretch/>
        </p:blipFill>
        <p:spPr>
          <a:xfrm>
            <a:off x="633751" y="5549356"/>
            <a:ext cx="5836561" cy="3312367"/>
          </a:xfrm>
          <a:prstGeom prst="rect">
            <a:avLst/>
          </a:prstGeom>
          <a:ln>
            <a:solidFill>
              <a:schemeClr val="accent1"/>
            </a:solidFill>
          </a:ln>
        </p:spPr>
      </p:pic>
    </p:spTree>
    <p:extLst>
      <p:ext uri="{BB962C8B-B14F-4D97-AF65-F5344CB8AC3E}">
        <p14:creationId xmlns:p14="http://schemas.microsoft.com/office/powerpoint/2010/main" val="2380495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18</a:t>
            </a:fld>
            <a:endParaRPr lang="fr-FR"/>
          </a:p>
        </p:txBody>
      </p:sp>
    </p:spTree>
    <p:extLst>
      <p:ext uri="{BB962C8B-B14F-4D97-AF65-F5344CB8AC3E}">
        <p14:creationId xmlns:p14="http://schemas.microsoft.com/office/powerpoint/2010/main" val="1720092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noProof="0" dirty="0" smtClean="0"/>
              <a:t>Crystalline defects</a:t>
            </a:r>
            <a:r>
              <a:rPr lang="en-US" baseline="0" noProof="0" dirty="0" smtClean="0"/>
              <a:t> produce an elastic stress on the crystalline lattice. The highest the dimensionality, the highest the stress</a:t>
            </a:r>
          </a:p>
          <a:p>
            <a:endParaRPr lang="en-US" noProof="0" dirty="0" smtClean="0"/>
          </a:p>
          <a:p>
            <a:r>
              <a:rPr lang="fr-FR" dirty="0" smtClean="0"/>
              <a:t>En français : </a:t>
            </a:r>
          </a:p>
          <a:p>
            <a:r>
              <a:rPr lang="fr-FR" dirty="0" smtClean="0"/>
              <a:t>Lacune</a:t>
            </a:r>
          </a:p>
          <a:p>
            <a:r>
              <a:rPr lang="fr-FR" dirty="0" smtClean="0"/>
              <a:t>Interstitiel</a:t>
            </a:r>
          </a:p>
          <a:p>
            <a:r>
              <a:rPr lang="fr-FR" dirty="0" smtClean="0"/>
              <a:t>Atome de substitution</a:t>
            </a:r>
          </a:p>
          <a:p>
            <a:r>
              <a:rPr lang="fr-FR" dirty="0" smtClean="0"/>
              <a:t>Dislocations : coin ou vis</a:t>
            </a:r>
          </a:p>
          <a:p>
            <a:r>
              <a:rPr lang="fr-FR" dirty="0" smtClean="0"/>
              <a:t> Facettage </a:t>
            </a:r>
          </a:p>
          <a:p>
            <a:r>
              <a:rPr lang="fr-FR" dirty="0" smtClean="0"/>
              <a:t>Soufflure (vide)</a:t>
            </a:r>
          </a:p>
          <a:p>
            <a:r>
              <a:rPr lang="fr-FR" dirty="0" smtClean="0"/>
              <a:t>Cellules de dislocations</a:t>
            </a:r>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19</a:t>
            </a:fld>
            <a:endParaRPr lang="fr-FR"/>
          </a:p>
        </p:txBody>
      </p:sp>
    </p:spTree>
    <p:extLst>
      <p:ext uri="{BB962C8B-B14F-4D97-AF65-F5344CB8AC3E}">
        <p14:creationId xmlns:p14="http://schemas.microsoft.com/office/powerpoint/2010/main" val="1168263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a:t>
            </a:fld>
            <a:endParaRPr lang="fr-FR"/>
          </a:p>
        </p:txBody>
      </p:sp>
    </p:spTree>
    <p:extLst>
      <p:ext uri="{BB962C8B-B14F-4D97-AF65-F5344CB8AC3E}">
        <p14:creationId xmlns:p14="http://schemas.microsoft.com/office/powerpoint/2010/main" val="39644304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marL="0" lvl="1" algn="ctr" fontAlgn="auto">
                  <a:spcBef>
                    <a:spcPts val="0"/>
                  </a:spcBef>
                  <a:spcAft>
                    <a:spcPts val="619"/>
                  </a:spcAft>
                  <a:buSzPct val="90000"/>
                </a:pPr>
                <a:r>
                  <a:rPr lang="en-US" dirty="0">
                    <a:solidFill>
                      <a:srgbClr val="666666"/>
                    </a:solidFill>
                    <a:latin typeface="Arial"/>
                  </a:rPr>
                  <a:t>if V pinning potential and </a:t>
                </a:r>
                <a:r>
                  <a:rPr lang="en-US" dirty="0">
                    <a:solidFill>
                      <a:srgbClr val="666666"/>
                    </a:solidFill>
                    <a:latin typeface="Symbol" panose="05050102010706020507" pitchFamily="18" charset="2"/>
                    <a:sym typeface="Symbol" panose="05050102010706020507" pitchFamily="18" charset="2"/>
                  </a:rPr>
                  <a:t></a:t>
                </a:r>
                <a:r>
                  <a:rPr lang="en-US" dirty="0">
                    <a:solidFill>
                      <a:srgbClr val="666666"/>
                    </a:solidFill>
                    <a:latin typeface="Symbol" panose="05050102010706020507" pitchFamily="18" charset="2"/>
                  </a:rPr>
                  <a:t> </a:t>
                </a:r>
                <a:r>
                  <a:rPr lang="en-US" dirty="0" err="1">
                    <a:solidFill>
                      <a:srgbClr val="666666"/>
                    </a:solidFill>
                    <a:latin typeface="Arial"/>
                  </a:rPr>
                  <a:t>Vx</a:t>
                </a:r>
                <a:r>
                  <a:rPr lang="en-US" dirty="0">
                    <a:solidFill>
                      <a:srgbClr val="666666"/>
                    </a:solidFill>
                    <a:latin typeface="Symbol" panose="05050102010706020507" pitchFamily="18" charset="2"/>
                  </a:rPr>
                  <a:t> </a:t>
                </a:r>
                <a:r>
                  <a:rPr lang="en-US" dirty="0">
                    <a:solidFill>
                      <a:srgbClr val="666666"/>
                    </a:solidFill>
                    <a:latin typeface="Arial"/>
                  </a:rPr>
                  <a:t>density:</a:t>
                </a:r>
              </a:p>
              <a:p>
                <a:pPr marL="735882" lvl="3" indent="-245840" fontAlgn="auto">
                  <a:lnSpc>
                    <a:spcPts val="1858"/>
                  </a:lnSpc>
                  <a:spcBef>
                    <a:spcPts val="0"/>
                  </a:spcBef>
                  <a:spcAft>
                    <a:spcPts val="0"/>
                  </a:spcAft>
                  <a:buClr>
                    <a:srgbClr val="666666"/>
                  </a:buClr>
                  <a:buSzPct val="36000"/>
                  <a:buFont typeface="Arial" panose="020B0604020202020204" pitchFamily="34" charset="0"/>
                  <a:buChar char="•"/>
                </a:pPr>
                <a14:m>
                  <m:oMath xmlns:m="http://schemas.openxmlformats.org/officeDocument/2006/math">
                    <m:sSub>
                      <m:sSubPr>
                        <m:ctrlPr>
                          <a:rPr lang="en-US" i="1" u="none">
                            <a:solidFill>
                              <a:srgbClr val="666666"/>
                            </a:solidFill>
                            <a:latin typeface="Cambria Math" panose="02040503050406030204" pitchFamily="18" charset="0"/>
                          </a:rPr>
                        </m:ctrlPr>
                      </m:sSubPr>
                      <m:e>
                        <m:r>
                          <a:rPr lang="en-US" u="none">
                            <a:solidFill>
                              <a:srgbClr val="666666"/>
                            </a:solidFill>
                            <a:latin typeface="Cambria Math" panose="02040503050406030204" pitchFamily="18" charset="0"/>
                          </a:rPr>
                          <m:t>𝐸</m:t>
                        </m:r>
                      </m:e>
                      <m:sub>
                        <m:r>
                          <m:rPr>
                            <m:sty m:val="p"/>
                          </m:rPr>
                          <a:rPr lang="en-US" b="0" i="0" u="none" smtClean="0">
                            <a:solidFill>
                              <a:srgbClr val="666666"/>
                            </a:solidFill>
                            <a:latin typeface="Cambria Math" panose="02040503050406030204" pitchFamily="18" charset="0"/>
                          </a:rPr>
                          <m:t>pinning</m:t>
                        </m:r>
                      </m:sub>
                    </m:sSub>
                    <m:r>
                      <a:rPr lang="en-US" u="none">
                        <a:solidFill>
                          <a:srgbClr val="666666"/>
                        </a:solidFill>
                        <a:latin typeface="Cambria Math" panose="02040503050406030204" pitchFamily="18" charset="0"/>
                      </a:rPr>
                      <m:t>~</m:t>
                    </m:r>
                    <m:nary>
                      <m:naryPr>
                        <m:limLoc m:val="undOvr"/>
                        <m:subHide m:val="on"/>
                        <m:supHide m:val="on"/>
                        <m:ctrlPr>
                          <a:rPr lang="en-US" i="1" u="none">
                            <a:solidFill>
                              <a:srgbClr val="666666"/>
                            </a:solidFill>
                            <a:latin typeface="Cambria Math" panose="02040503050406030204" pitchFamily="18" charset="0"/>
                          </a:rPr>
                        </m:ctrlPr>
                      </m:naryPr>
                      <m:sub/>
                      <m:sup/>
                      <m:e>
                        <m:r>
                          <a:rPr lang="en-US" u="none">
                            <a:solidFill>
                              <a:srgbClr val="666666"/>
                            </a:solidFill>
                            <a:latin typeface="Cambria Math" panose="02040503050406030204" pitchFamily="18" charset="0"/>
                          </a:rPr>
                          <m:t>𝑉</m:t>
                        </m:r>
                        <m:d>
                          <m:dPr>
                            <m:ctrlPr>
                              <a:rPr lang="en-US" i="1" u="none">
                                <a:solidFill>
                                  <a:srgbClr val="666666"/>
                                </a:solidFill>
                                <a:latin typeface="Cambria Math" panose="02040503050406030204" pitchFamily="18" charset="0"/>
                              </a:rPr>
                            </m:ctrlPr>
                          </m:dPr>
                          <m:e>
                            <m:r>
                              <a:rPr lang="en-US" u="none">
                                <a:solidFill>
                                  <a:srgbClr val="666666"/>
                                </a:solidFill>
                                <a:latin typeface="Cambria Math" panose="02040503050406030204" pitchFamily="18" charset="0"/>
                              </a:rPr>
                              <m:t>𝑟</m:t>
                            </m:r>
                          </m:e>
                        </m:d>
                        <m:r>
                          <a:rPr lang="en-US" u="none">
                            <a:solidFill>
                              <a:srgbClr val="666666"/>
                            </a:solidFill>
                            <a:latin typeface="Cambria Math" panose="02040503050406030204" pitchFamily="18" charset="0"/>
                          </a:rPr>
                          <m:t>𝜌</m:t>
                        </m:r>
                        <m:d>
                          <m:dPr>
                            <m:ctrlPr>
                              <a:rPr lang="en-US" i="1" u="none">
                                <a:solidFill>
                                  <a:srgbClr val="666666"/>
                                </a:solidFill>
                                <a:latin typeface="Cambria Math" panose="02040503050406030204" pitchFamily="18" charset="0"/>
                              </a:rPr>
                            </m:ctrlPr>
                          </m:dPr>
                          <m:e>
                            <m:r>
                              <a:rPr lang="en-US" u="none">
                                <a:solidFill>
                                  <a:srgbClr val="666666"/>
                                </a:solidFill>
                                <a:latin typeface="Cambria Math" panose="02040503050406030204" pitchFamily="18" charset="0"/>
                              </a:rPr>
                              <m:t>𝑟</m:t>
                            </m:r>
                          </m:e>
                        </m:d>
                        <m:sSup>
                          <m:sSupPr>
                            <m:ctrlPr>
                              <a:rPr lang="en-US" i="1" u="none">
                                <a:solidFill>
                                  <a:srgbClr val="666666"/>
                                </a:solidFill>
                                <a:latin typeface="Cambria Math" panose="02040503050406030204" pitchFamily="18" charset="0"/>
                              </a:rPr>
                            </m:ctrlPr>
                          </m:sSupPr>
                          <m:e>
                            <m:r>
                              <a:rPr lang="en-US" u="none">
                                <a:solidFill>
                                  <a:srgbClr val="666666"/>
                                </a:solidFill>
                                <a:latin typeface="Cambria Math" panose="02040503050406030204" pitchFamily="18" charset="0"/>
                              </a:rPr>
                              <m:t>𝑑</m:t>
                            </m:r>
                          </m:e>
                          <m:sup>
                            <m:r>
                              <a:rPr lang="en-US" u="none">
                                <a:solidFill>
                                  <a:srgbClr val="666666"/>
                                </a:solidFill>
                                <a:latin typeface="Cambria Math" panose="02040503050406030204" pitchFamily="18" charset="0"/>
                              </a:rPr>
                              <m:t>3</m:t>
                            </m:r>
                          </m:sup>
                        </m:sSup>
                        <m:r>
                          <a:rPr lang="en-US" u="none">
                            <a:solidFill>
                              <a:srgbClr val="666666"/>
                            </a:solidFill>
                            <a:latin typeface="Cambria Math" panose="02040503050406030204" pitchFamily="18" charset="0"/>
                          </a:rPr>
                          <m:t>𝑟</m:t>
                        </m:r>
                      </m:e>
                    </m:nary>
                  </m:oMath>
                </a14:m>
                <a:endParaRPr lang="en-US" dirty="0">
                  <a:solidFill>
                    <a:srgbClr val="666666"/>
                  </a:solidFill>
                  <a:latin typeface="Arial"/>
                </a:endParaRPr>
              </a:p>
              <a:p>
                <a:pPr marL="735882" lvl="3" indent="-245840" algn="just" fontAlgn="auto">
                  <a:lnSpc>
                    <a:spcPts val="1858"/>
                  </a:lnSpc>
                  <a:spcBef>
                    <a:spcPts val="0"/>
                  </a:spcBef>
                  <a:spcAft>
                    <a:spcPts val="0"/>
                  </a:spcAft>
                  <a:buClr>
                    <a:srgbClr val="666666"/>
                  </a:buClr>
                  <a:buSzPct val="36000"/>
                  <a:buFont typeface="Arial" panose="020B0604020202020204" pitchFamily="34" charset="0"/>
                  <a:buChar char="•"/>
                </a:pPr>
                <a:r>
                  <a:rPr lang="en-US" dirty="0">
                    <a:solidFill>
                      <a:srgbClr val="666666"/>
                    </a:solidFill>
                    <a:latin typeface="Arial"/>
                  </a:rPr>
                  <a:t>Generally  </a:t>
                </a:r>
                <a:r>
                  <a:rPr lang="en-US" dirty="0">
                    <a:solidFill>
                      <a:srgbClr val="666666"/>
                    </a:solidFill>
                    <a:latin typeface="Symbol" panose="05050102010706020507" pitchFamily="18" charset="2"/>
                    <a:sym typeface="Symbol" panose="05050102010706020507" pitchFamily="18" charset="2"/>
                  </a:rPr>
                  <a:t> </a:t>
                </a:r>
                <a:r>
                  <a:rPr lang="en-US" dirty="0">
                    <a:solidFill>
                      <a:srgbClr val="666666"/>
                    </a:solidFill>
                    <a:latin typeface="Arial"/>
                  </a:rPr>
                  <a:t>&gt;a</a:t>
                </a:r>
                <a:r>
                  <a:rPr lang="en-US" baseline="-25000" dirty="0">
                    <a:solidFill>
                      <a:srgbClr val="666666"/>
                    </a:solidFill>
                    <a:latin typeface="Arial"/>
                  </a:rPr>
                  <a:t>0</a:t>
                </a:r>
                <a:r>
                  <a:rPr lang="en-US" dirty="0">
                    <a:solidFill>
                      <a:srgbClr val="666666"/>
                    </a:solidFill>
                    <a:latin typeface="Arial"/>
                  </a:rPr>
                  <a:t> </a:t>
                </a:r>
                <a:r>
                  <a:rPr lang="en-US" sz="1100" dirty="0">
                    <a:solidFill>
                      <a:srgbClr val="0070C0"/>
                    </a:solidFill>
                    <a:latin typeface="Arial"/>
                  </a:rPr>
                  <a:t>(a</a:t>
                </a:r>
                <a:r>
                  <a:rPr lang="en-US" sz="1100" baseline="-25000" dirty="0">
                    <a:solidFill>
                      <a:srgbClr val="0070C0"/>
                    </a:solidFill>
                    <a:latin typeface="Arial"/>
                  </a:rPr>
                  <a:t>0</a:t>
                </a:r>
                <a:r>
                  <a:rPr lang="en-US" sz="1100" i="1" dirty="0">
                    <a:solidFill>
                      <a:srgbClr val="0070C0"/>
                    </a:solidFill>
                  </a:rPr>
                  <a:t> ~ </a:t>
                </a:r>
                <a:r>
                  <a:rPr lang="en-US" sz="1100" i="1" dirty="0">
                    <a:solidFill>
                      <a:srgbClr val="0070C0"/>
                    </a:solidFill>
                    <a:sym typeface="Symbol" panose="05050102010706020507" pitchFamily="18" charset="2"/>
                  </a:rPr>
                  <a:t> </a:t>
                </a:r>
                <a:r>
                  <a:rPr lang="en-US" sz="1100" i="1" dirty="0">
                    <a:solidFill>
                      <a:srgbClr val="0070C0"/>
                    </a:solidFill>
                  </a:rPr>
                  <a:t>pinning center)</a:t>
                </a:r>
              </a:p>
              <a:p>
                <a:pPr marL="735882" lvl="3" indent="-245840" algn="just" fontAlgn="auto">
                  <a:lnSpc>
                    <a:spcPts val="1858"/>
                  </a:lnSpc>
                  <a:spcBef>
                    <a:spcPts val="0"/>
                  </a:spcBef>
                  <a:spcAft>
                    <a:spcPts val="0"/>
                  </a:spcAft>
                  <a:buClr>
                    <a:srgbClr val="666666"/>
                  </a:buClr>
                  <a:buSzPct val="36000"/>
                  <a:buFont typeface="Arial" panose="020B0604020202020204" pitchFamily="34" charset="0"/>
                  <a:buChar char="•"/>
                </a:pPr>
                <a:r>
                  <a:rPr lang="en-US" dirty="0">
                    <a:solidFill>
                      <a:srgbClr val="666666"/>
                    </a:solidFill>
                    <a:latin typeface="Arial"/>
                  </a:rPr>
                  <a:t>So one can work with mean values over </a:t>
                </a:r>
                <a:r>
                  <a:rPr lang="en-US" dirty="0">
                    <a:solidFill>
                      <a:srgbClr val="666666"/>
                    </a:solidFill>
                    <a:latin typeface="Symbol" panose="05050102010706020507" pitchFamily="18" charset="2"/>
                    <a:sym typeface="Symbol" panose="05050102010706020507" pitchFamily="18" charset="2"/>
                  </a:rPr>
                  <a:t> </a:t>
                </a:r>
                <a:r>
                  <a:rPr lang="en-US" dirty="0">
                    <a:solidFill>
                      <a:srgbClr val="666666"/>
                    </a:solidFill>
                    <a:latin typeface="Arial"/>
                  </a:rPr>
                  <a:t>(continuum model/ Larkin volume)</a:t>
                </a:r>
              </a:p>
              <a:p>
                <a:pPr marL="490042" lvl="3" algn="just" fontAlgn="auto">
                  <a:lnSpc>
                    <a:spcPts val="1858"/>
                  </a:lnSpc>
                  <a:spcBef>
                    <a:spcPts val="0"/>
                  </a:spcBef>
                  <a:spcAft>
                    <a:spcPts val="0"/>
                  </a:spcAft>
                  <a:buClr>
                    <a:srgbClr val="666666"/>
                  </a:buClr>
                  <a:buSzPct val="36000"/>
                </a:pPr>
                <a:endParaRPr lang="en-US" dirty="0">
                  <a:solidFill>
                    <a:srgbClr val="666666"/>
                  </a:solidFill>
                  <a:latin typeface="Arial"/>
                </a:endParaRPr>
              </a:p>
              <a:p>
                <a:pPr marL="490042" lvl="3" algn="just" defTabSz="944027" fontAlgn="auto">
                  <a:lnSpc>
                    <a:spcPts val="1858"/>
                  </a:lnSpc>
                  <a:spcBef>
                    <a:spcPts val="0"/>
                  </a:spcBef>
                  <a:spcAft>
                    <a:spcPts val="0"/>
                  </a:spcAft>
                  <a:buClr>
                    <a:srgbClr val="666666"/>
                  </a:buClr>
                  <a:buSzPct val="36000"/>
                </a:pPr>
                <a:r>
                  <a:rPr lang="en-US" dirty="0" smtClean="0"/>
                  <a:t>Look at a movie on flux jumps : “Recent experiments on a type-II superconductor composed of Molybdenum-Germanium[5] revealed an interesting and unexplained effect: if a magnetic field is applied in a parallel direction with an external current, the superconductor shows a peculiar behavior upon increasing the field” :</a:t>
                </a:r>
                <a:r>
                  <a:rPr lang="en-US" dirty="0" smtClean="0">
                    <a:hlinkClick r:id="rId3"/>
                  </a:rPr>
                  <a:t>Visualization of superconducting vortices - YouTube</a:t>
                </a:r>
                <a:endParaRPr lang="fr-FR" dirty="0" smtClean="0"/>
              </a:p>
              <a:p>
                <a:pPr marL="490042" lvl="3" algn="just" fontAlgn="auto">
                  <a:lnSpc>
                    <a:spcPts val="1858"/>
                  </a:lnSpc>
                  <a:spcBef>
                    <a:spcPts val="0"/>
                  </a:spcBef>
                  <a:spcAft>
                    <a:spcPts val="0"/>
                  </a:spcAft>
                  <a:buClr>
                    <a:srgbClr val="666666"/>
                  </a:buClr>
                  <a:buSzPct val="36000"/>
                </a:pPr>
                <a:endParaRPr lang="en-US" dirty="0">
                  <a:solidFill>
                    <a:srgbClr val="666666"/>
                  </a:solidFill>
                  <a:latin typeface="Arial"/>
                </a:endParaRPr>
              </a:p>
              <a:p>
                <a:endParaRPr lang="en-US" dirty="0"/>
              </a:p>
            </p:txBody>
          </p:sp>
        </mc:Choice>
        <mc:Fallback xmlns="">
          <p:sp>
            <p:nvSpPr>
              <p:cNvPr id="3" name="Espace réservé des commentaires 2"/>
              <p:cNvSpPr>
                <a:spLocks noGrp="1"/>
              </p:cNvSpPr>
              <p:nvPr>
                <p:ph type="body" idx="1"/>
              </p:nvPr>
            </p:nvSpPr>
            <p:spPr/>
            <p:txBody>
              <a:bodyPr/>
              <a:lstStyle/>
              <a:p>
                <a:pPr marL="0" lvl="1" algn="ctr" fontAlgn="auto">
                  <a:spcBef>
                    <a:spcPts val="0"/>
                  </a:spcBef>
                  <a:spcAft>
                    <a:spcPts val="619"/>
                  </a:spcAft>
                  <a:buSzPct val="90000"/>
                </a:pPr>
                <a:r>
                  <a:rPr lang="en-US" dirty="0">
                    <a:solidFill>
                      <a:srgbClr val="666666"/>
                    </a:solidFill>
                    <a:latin typeface="Arial"/>
                  </a:rPr>
                  <a:t>if V pinning potential and </a:t>
                </a:r>
                <a:r>
                  <a:rPr lang="en-US" dirty="0">
                    <a:solidFill>
                      <a:srgbClr val="666666"/>
                    </a:solidFill>
                    <a:latin typeface="Symbol" panose="05050102010706020507" pitchFamily="18" charset="2"/>
                    <a:sym typeface="Symbol" panose="05050102010706020507" pitchFamily="18" charset="2"/>
                  </a:rPr>
                  <a:t></a:t>
                </a:r>
                <a:r>
                  <a:rPr lang="en-US" dirty="0">
                    <a:solidFill>
                      <a:srgbClr val="666666"/>
                    </a:solidFill>
                    <a:latin typeface="Symbol" panose="05050102010706020507" pitchFamily="18" charset="2"/>
                  </a:rPr>
                  <a:t> </a:t>
                </a:r>
                <a:r>
                  <a:rPr lang="en-US" dirty="0" err="1">
                    <a:solidFill>
                      <a:srgbClr val="666666"/>
                    </a:solidFill>
                    <a:latin typeface="Arial"/>
                  </a:rPr>
                  <a:t>Vx</a:t>
                </a:r>
                <a:r>
                  <a:rPr lang="en-US" dirty="0">
                    <a:solidFill>
                      <a:srgbClr val="666666"/>
                    </a:solidFill>
                    <a:latin typeface="Symbol" panose="05050102010706020507" pitchFamily="18" charset="2"/>
                  </a:rPr>
                  <a:t> </a:t>
                </a:r>
                <a:r>
                  <a:rPr lang="en-US" dirty="0">
                    <a:solidFill>
                      <a:srgbClr val="666666"/>
                    </a:solidFill>
                    <a:latin typeface="Arial"/>
                  </a:rPr>
                  <a:t>density:</a:t>
                </a:r>
                <a:endParaRPr lang="en-US" dirty="0">
                  <a:solidFill>
                    <a:srgbClr val="666666"/>
                  </a:solidFill>
                  <a:latin typeface="Arial"/>
                </a:endParaRPr>
              </a:p>
              <a:p>
                <a:pPr marL="735882" lvl="3" indent="-245840" fontAlgn="auto">
                  <a:lnSpc>
                    <a:spcPts val="1858"/>
                  </a:lnSpc>
                  <a:spcBef>
                    <a:spcPts val="0"/>
                  </a:spcBef>
                  <a:spcAft>
                    <a:spcPts val="0"/>
                  </a:spcAft>
                  <a:buClr>
                    <a:srgbClr val="666666"/>
                  </a:buClr>
                  <a:buSzPct val="36000"/>
                  <a:buFont typeface="Arial" panose="020B0604020202020204" pitchFamily="34" charset="0"/>
                  <a:buChar char="•"/>
                </a:pPr>
                <a:r>
                  <a:rPr lang="en-US" i="0" u="none">
                    <a:solidFill>
                      <a:srgbClr val="666666"/>
                    </a:solidFill>
                    <a:latin typeface="Cambria Math" panose="02040503050406030204" pitchFamily="18" charset="0"/>
                  </a:rPr>
                  <a:t>𝐸_</a:t>
                </a:r>
                <a:r>
                  <a:rPr lang="en-US" b="0" i="0" u="none" smtClean="0">
                    <a:solidFill>
                      <a:srgbClr val="666666"/>
                    </a:solidFill>
                    <a:latin typeface="Cambria Math" panose="02040503050406030204" pitchFamily="18" charset="0"/>
                  </a:rPr>
                  <a:t>pinning</a:t>
                </a:r>
                <a:r>
                  <a:rPr lang="en-US" i="0" u="none">
                    <a:solidFill>
                      <a:srgbClr val="666666"/>
                    </a:solidFill>
                    <a:latin typeface="Cambria Math" panose="02040503050406030204" pitchFamily="18" charset="0"/>
                  </a:rPr>
                  <a:t>~∫1▒〖𝑉(𝑟)𝜌(𝑟) 𝑑^3 𝑟〗</a:t>
                </a:r>
                <a:endParaRPr lang="en-US" dirty="0">
                  <a:solidFill>
                    <a:srgbClr val="666666"/>
                  </a:solidFill>
                  <a:latin typeface="Arial"/>
                </a:endParaRPr>
              </a:p>
              <a:p>
                <a:pPr marL="735882" lvl="3" indent="-245840" algn="just" fontAlgn="auto">
                  <a:lnSpc>
                    <a:spcPts val="1858"/>
                  </a:lnSpc>
                  <a:spcBef>
                    <a:spcPts val="0"/>
                  </a:spcBef>
                  <a:spcAft>
                    <a:spcPts val="0"/>
                  </a:spcAft>
                  <a:buClr>
                    <a:srgbClr val="666666"/>
                  </a:buClr>
                  <a:buSzPct val="36000"/>
                  <a:buFont typeface="Arial" panose="020B0604020202020204" pitchFamily="34" charset="0"/>
                  <a:buChar char="•"/>
                </a:pPr>
                <a:r>
                  <a:rPr lang="en-US" dirty="0">
                    <a:solidFill>
                      <a:srgbClr val="666666"/>
                    </a:solidFill>
                    <a:latin typeface="Arial"/>
                  </a:rPr>
                  <a:t>Generally  </a:t>
                </a:r>
                <a:r>
                  <a:rPr lang="en-US" dirty="0">
                    <a:solidFill>
                      <a:srgbClr val="666666"/>
                    </a:solidFill>
                    <a:latin typeface="Symbol" panose="05050102010706020507" pitchFamily="18" charset="2"/>
                    <a:sym typeface="Symbol" panose="05050102010706020507" pitchFamily="18" charset="2"/>
                  </a:rPr>
                  <a:t> </a:t>
                </a:r>
                <a:r>
                  <a:rPr lang="en-US" dirty="0">
                    <a:solidFill>
                      <a:srgbClr val="666666"/>
                    </a:solidFill>
                    <a:latin typeface="Arial"/>
                  </a:rPr>
                  <a:t>&gt;a</a:t>
                </a:r>
                <a:r>
                  <a:rPr lang="en-US" baseline="-25000" dirty="0">
                    <a:solidFill>
                      <a:srgbClr val="666666"/>
                    </a:solidFill>
                    <a:latin typeface="Arial"/>
                  </a:rPr>
                  <a:t>0</a:t>
                </a:r>
                <a:r>
                  <a:rPr lang="en-US" dirty="0">
                    <a:solidFill>
                      <a:srgbClr val="666666"/>
                    </a:solidFill>
                    <a:latin typeface="Arial"/>
                  </a:rPr>
                  <a:t> </a:t>
                </a:r>
                <a:r>
                  <a:rPr lang="en-US" sz="1100" dirty="0">
                    <a:solidFill>
                      <a:srgbClr val="0070C0"/>
                    </a:solidFill>
                    <a:latin typeface="Arial"/>
                  </a:rPr>
                  <a:t>(a</a:t>
                </a:r>
                <a:r>
                  <a:rPr lang="en-US" sz="1100" baseline="-25000" dirty="0">
                    <a:solidFill>
                      <a:srgbClr val="0070C0"/>
                    </a:solidFill>
                    <a:latin typeface="Arial"/>
                  </a:rPr>
                  <a:t>0</a:t>
                </a:r>
                <a:r>
                  <a:rPr lang="en-US" sz="1100" i="1" dirty="0">
                    <a:solidFill>
                      <a:srgbClr val="0070C0"/>
                    </a:solidFill>
                  </a:rPr>
                  <a:t> ~ </a:t>
                </a:r>
                <a:r>
                  <a:rPr lang="en-US" sz="1100" i="1" dirty="0">
                    <a:solidFill>
                      <a:srgbClr val="0070C0"/>
                    </a:solidFill>
                    <a:sym typeface="Symbol" panose="05050102010706020507" pitchFamily="18" charset="2"/>
                  </a:rPr>
                  <a:t> </a:t>
                </a:r>
                <a:r>
                  <a:rPr lang="en-US" sz="1100" i="1" dirty="0">
                    <a:solidFill>
                      <a:srgbClr val="0070C0"/>
                    </a:solidFill>
                  </a:rPr>
                  <a:t>pinning center)</a:t>
                </a:r>
                <a:endParaRPr lang="en-US" sz="1100" i="1" dirty="0">
                  <a:solidFill>
                    <a:srgbClr val="0070C0"/>
                  </a:solidFill>
                </a:endParaRPr>
              </a:p>
              <a:p>
                <a:pPr marL="735882" lvl="3" indent="-245840" algn="just" fontAlgn="auto">
                  <a:lnSpc>
                    <a:spcPts val="1858"/>
                  </a:lnSpc>
                  <a:spcBef>
                    <a:spcPts val="0"/>
                  </a:spcBef>
                  <a:spcAft>
                    <a:spcPts val="0"/>
                  </a:spcAft>
                  <a:buClr>
                    <a:srgbClr val="666666"/>
                  </a:buClr>
                  <a:buSzPct val="36000"/>
                  <a:buFont typeface="Arial" panose="020B0604020202020204" pitchFamily="34" charset="0"/>
                  <a:buChar char="•"/>
                </a:pPr>
                <a:r>
                  <a:rPr lang="en-US" dirty="0">
                    <a:solidFill>
                      <a:srgbClr val="666666"/>
                    </a:solidFill>
                    <a:latin typeface="Arial"/>
                  </a:rPr>
                  <a:t>So one can work with mean values over </a:t>
                </a:r>
                <a:r>
                  <a:rPr lang="en-US" dirty="0">
                    <a:solidFill>
                      <a:srgbClr val="666666"/>
                    </a:solidFill>
                    <a:latin typeface="Symbol" panose="05050102010706020507" pitchFamily="18" charset="2"/>
                    <a:sym typeface="Symbol" panose="05050102010706020507" pitchFamily="18" charset="2"/>
                  </a:rPr>
                  <a:t> </a:t>
                </a:r>
                <a:r>
                  <a:rPr lang="en-US" dirty="0">
                    <a:solidFill>
                      <a:srgbClr val="666666"/>
                    </a:solidFill>
                    <a:latin typeface="Arial"/>
                  </a:rPr>
                  <a:t>(continuum model</a:t>
                </a:r>
                <a:r>
                  <a:rPr lang="en-US" dirty="0">
                    <a:solidFill>
                      <a:srgbClr val="666666"/>
                    </a:solidFill>
                    <a:latin typeface="Arial"/>
                  </a:rPr>
                  <a:t>/ </a:t>
                </a:r>
                <a:r>
                  <a:rPr lang="en-US" dirty="0">
                    <a:solidFill>
                      <a:srgbClr val="666666"/>
                    </a:solidFill>
                    <a:latin typeface="Arial"/>
                  </a:rPr>
                  <a:t>Larkin volume)</a:t>
                </a:r>
              </a:p>
              <a:p>
                <a:pPr marL="490042" lvl="3" algn="just" fontAlgn="auto">
                  <a:lnSpc>
                    <a:spcPts val="1858"/>
                  </a:lnSpc>
                  <a:spcBef>
                    <a:spcPts val="0"/>
                  </a:spcBef>
                  <a:spcAft>
                    <a:spcPts val="0"/>
                  </a:spcAft>
                  <a:buClr>
                    <a:srgbClr val="666666"/>
                  </a:buClr>
                  <a:buSzPct val="36000"/>
                </a:pPr>
                <a:endParaRPr lang="en-US" dirty="0">
                  <a:solidFill>
                    <a:srgbClr val="666666"/>
                  </a:solidFill>
                  <a:latin typeface="Arial"/>
                </a:endParaRPr>
              </a:p>
              <a:p>
                <a:pPr marL="490042" lvl="3" algn="just" defTabSz="944027" fontAlgn="auto">
                  <a:lnSpc>
                    <a:spcPts val="1858"/>
                  </a:lnSpc>
                  <a:spcBef>
                    <a:spcPts val="0"/>
                  </a:spcBef>
                  <a:spcAft>
                    <a:spcPts val="0"/>
                  </a:spcAft>
                  <a:buClr>
                    <a:srgbClr val="666666"/>
                  </a:buClr>
                  <a:buSzPct val="36000"/>
                </a:pPr>
                <a:r>
                  <a:rPr lang="en-US" dirty="0" smtClean="0"/>
                  <a:t>Movie on flux jumps : “Recent experiments on a type-II superconductor composed of Molybdenum-Germanium[5] revealed an interesting and unexplained effect: if a magnetic field is applied in a parallel direction with an external current, the superconductor shows a peculiar behavior upon increasing the field” :</a:t>
                </a:r>
                <a:r>
                  <a:rPr lang="en-US" dirty="0" smtClean="0">
                    <a:hlinkClick r:id="rId4"/>
                  </a:rPr>
                  <a:t>Visualization of superconducting vortices - YouTube</a:t>
                </a:r>
                <a:endParaRPr lang="fr-FR" dirty="0" smtClean="0"/>
              </a:p>
              <a:p>
                <a:pPr marL="490042" lvl="3" algn="just" fontAlgn="auto">
                  <a:lnSpc>
                    <a:spcPts val="1858"/>
                  </a:lnSpc>
                  <a:spcBef>
                    <a:spcPts val="0"/>
                  </a:spcBef>
                  <a:spcAft>
                    <a:spcPts val="0"/>
                  </a:spcAft>
                  <a:buClr>
                    <a:srgbClr val="666666"/>
                  </a:buClr>
                  <a:buSzPct val="36000"/>
                </a:pPr>
                <a:endParaRPr lang="en-US" dirty="0">
                  <a:solidFill>
                    <a:srgbClr val="666666"/>
                  </a:solidFill>
                  <a:latin typeface="Arial"/>
                </a:endParaRPr>
              </a:p>
              <a:p>
                <a:endParaRPr lang="en-US" dirty="0"/>
              </a:p>
            </p:txBody>
          </p:sp>
        </mc:Fallback>
      </mc:AlternateContent>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20</a:t>
            </a:fld>
            <a:endParaRPr lang="fr-FR"/>
          </a:p>
        </p:txBody>
      </p:sp>
    </p:spTree>
    <p:extLst>
      <p:ext uri="{BB962C8B-B14F-4D97-AF65-F5344CB8AC3E}">
        <p14:creationId xmlns:p14="http://schemas.microsoft.com/office/powerpoint/2010/main" val="42621874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Espace réservé des commentaires 2"/>
              <p:cNvSpPr>
                <a:spLocks noGrp="1"/>
              </p:cNvSpPr>
              <p:nvPr>
                <p:ph type="body" idx="1"/>
              </p:nvPr>
            </p:nvSpPr>
            <p:spPr/>
            <p:txBody>
              <a:bodyPr/>
              <a:lstStyle/>
              <a:p>
                <a:pPr defTabSz="944027">
                  <a:defRPr/>
                </a:pPr>
                <a:r>
                  <a:rPr lang="en-US" noProof="0" dirty="0" smtClean="0"/>
                  <a:t>More efficient pinning  : when defect are of the size</a:t>
                </a:r>
                <a:r>
                  <a:rPr lang="en-US" baseline="0" noProof="0" dirty="0" smtClean="0"/>
                  <a:t> of </a:t>
                </a:r>
                <a:r>
                  <a:rPr lang="en-US" baseline="0" noProof="0" dirty="0" smtClean="0">
                    <a:sym typeface="Symbol" panose="05050102010706020507" pitchFamily="18" charset="2"/>
                  </a:rPr>
                  <a:t> (2), and/or are separated by distances ~ .</a:t>
                </a:r>
              </a:p>
              <a:p>
                <a:pPr defTabSz="944027">
                  <a:defRPr/>
                </a:pPr>
                <a:endParaRPr lang="en-US" baseline="0" noProof="0" dirty="0" smtClean="0">
                  <a:sym typeface="Symbol" panose="05050102010706020507" pitchFamily="18" charset="2"/>
                </a:endParaRPr>
              </a:p>
              <a:p>
                <a:pPr marL="712788" lvl="3" indent="-238125" fontAlgn="auto">
                  <a:lnSpc>
                    <a:spcPts val="1800"/>
                  </a:lnSpc>
                  <a:spcBef>
                    <a:spcPts val="0"/>
                  </a:spcBef>
                  <a:spcAft>
                    <a:spcPts val="0"/>
                  </a:spcAft>
                  <a:buClr>
                    <a:srgbClr val="666666"/>
                  </a:buClr>
                  <a:buSzPct val="36000"/>
                  <a:buBlip>
                    <a:blip r:embed="rId3"/>
                  </a:buBlip>
                </a:pPr>
                <a:r>
                  <a:rPr lang="en-US" sz="1200" u="none" dirty="0" smtClean="0">
                    <a:solidFill>
                      <a:prstClr val="black">
                        <a:lumMod val="75000"/>
                        <a:lumOff val="25000"/>
                      </a:prstClr>
                    </a:solidFill>
                    <a:latin typeface="Arial"/>
                  </a:rPr>
                  <a:t>In general: if volume fraction </a:t>
                </a:r>
                <a:r>
                  <a:rPr lang="en-US" sz="1200" i="1" u="none" dirty="0" smtClean="0">
                    <a:solidFill>
                      <a:prstClr val="black">
                        <a:lumMod val="75000"/>
                        <a:lumOff val="25000"/>
                      </a:prstClr>
                    </a:solidFill>
                    <a:latin typeface="Arial"/>
                  </a:rPr>
                  <a:t>f </a:t>
                </a:r>
                <a:r>
                  <a:rPr lang="en-US" sz="1200" u="none" dirty="0" smtClean="0">
                    <a:solidFill>
                      <a:prstClr val="black">
                        <a:lumMod val="75000"/>
                        <a:lumOff val="25000"/>
                      </a:prstClr>
                    </a:solidFill>
                    <a:latin typeface="Arial"/>
                  </a:rPr>
                  <a:t>with</a:t>
                </a:r>
                <a:r>
                  <a:rPr lang="en-US" sz="1200" i="1" u="none" dirty="0" smtClean="0">
                    <a:solidFill>
                      <a:prstClr val="black">
                        <a:lumMod val="75000"/>
                        <a:lumOff val="25000"/>
                      </a:prstClr>
                    </a:solidFill>
                    <a:latin typeface="Arial"/>
                  </a:rPr>
                  <a:t> </a:t>
                </a:r>
                <a:r>
                  <a:rPr lang="en-US" sz="1200" u="none" dirty="0" err="1" smtClean="0">
                    <a:solidFill>
                      <a:prstClr val="black">
                        <a:lumMod val="75000"/>
                        <a:lumOff val="25000"/>
                      </a:prstClr>
                    </a:solidFill>
                    <a:latin typeface="Arial"/>
                  </a:rPr>
                  <a:t>aleatory</a:t>
                </a:r>
                <a:r>
                  <a:rPr lang="en-US" sz="1200" u="none" dirty="0" smtClean="0">
                    <a:solidFill>
                      <a:prstClr val="black">
                        <a:lumMod val="75000"/>
                        <a:lumOff val="25000"/>
                      </a:prstClr>
                    </a:solidFill>
                    <a:latin typeface="Arial"/>
                  </a:rPr>
                  <a:t> defects w. </a:t>
                </a:r>
                <a:r>
                  <a:rPr lang="en-US" sz="1200" u="none" dirty="0" smtClean="0">
                    <a:solidFill>
                      <a:prstClr val="black">
                        <a:lumMod val="75000"/>
                        <a:lumOff val="25000"/>
                      </a:prstClr>
                    </a:solidFill>
                    <a:latin typeface="Arial"/>
                    <a:sym typeface="Symbol" panose="05050102010706020507" pitchFamily="18" charset="2"/>
                  </a:rPr>
                  <a:t> </a:t>
                </a:r>
                <a:r>
                  <a:rPr lang="en-US" sz="1200" i="1" u="none" dirty="0" smtClean="0">
                    <a:solidFill>
                      <a:prstClr val="black">
                        <a:lumMod val="75000"/>
                        <a:lumOff val="25000"/>
                      </a:prstClr>
                    </a:solidFill>
                    <a:latin typeface="Arial"/>
                    <a:sym typeface="Symbol" panose="05050102010706020507" pitchFamily="18" charset="2"/>
                  </a:rPr>
                  <a:t>a</a:t>
                </a:r>
                <a:r>
                  <a:rPr lang="en-US" sz="1200" i="1" u="none" baseline="-25000" dirty="0" smtClean="0">
                    <a:solidFill>
                      <a:prstClr val="black">
                        <a:lumMod val="75000"/>
                        <a:lumOff val="25000"/>
                      </a:prstClr>
                    </a:solidFill>
                    <a:latin typeface="Arial"/>
                    <a:sym typeface="Symbol" panose="05050102010706020507" pitchFamily="18" charset="2"/>
                  </a:rPr>
                  <a:t>0</a:t>
                </a:r>
                <a:r>
                  <a:rPr lang="en-US" sz="1200" i="1" u="none" dirty="0" smtClean="0">
                    <a:solidFill>
                      <a:prstClr val="black">
                        <a:lumMod val="75000"/>
                        <a:lumOff val="25000"/>
                      </a:prstClr>
                    </a:solidFill>
                    <a:latin typeface="Arial"/>
                    <a:sym typeface="Symbol" panose="05050102010706020507" pitchFamily="18" charset="2"/>
                  </a:rPr>
                  <a:t> :</a:t>
                </a:r>
              </a:p>
              <a:p>
                <a:pPr marL="1169988" lvl="4" indent="-238125" fontAlgn="auto">
                  <a:lnSpc>
                    <a:spcPct val="130000"/>
                  </a:lnSpc>
                  <a:spcBef>
                    <a:spcPts val="0"/>
                  </a:spcBef>
                  <a:spcAft>
                    <a:spcPts val="0"/>
                  </a:spcAft>
                  <a:buClr>
                    <a:srgbClr val="666666"/>
                  </a:buClr>
                  <a:buSzPct val="36000"/>
                  <a:buBlip>
                    <a:blip r:embed="rId3"/>
                  </a:buBlip>
                </a:pPr>
                <a:r>
                  <a:rPr lang="en-US" sz="1100" u="none" dirty="0" smtClean="0">
                    <a:solidFill>
                      <a:prstClr val="black">
                        <a:lumMod val="75000"/>
                        <a:lumOff val="25000"/>
                      </a:prstClr>
                    </a:solidFill>
                  </a:rPr>
                  <a:t>Gain : </a:t>
                </a:r>
                <a:r>
                  <a:rPr lang="en-US" sz="1100" u="none" dirty="0" smtClean="0">
                    <a:solidFill>
                      <a:prstClr val="black">
                        <a:lumMod val="75000"/>
                        <a:lumOff val="25000"/>
                      </a:prstClr>
                    </a:solidFill>
                    <a:latin typeface="Symbol" panose="05050102010706020507" pitchFamily="18" charset="2"/>
                  </a:rPr>
                  <a:t>D</a:t>
                </a:r>
                <a:r>
                  <a:rPr lang="en-US" sz="1100" u="none" dirty="0" smtClean="0">
                    <a:solidFill>
                      <a:prstClr val="black">
                        <a:lumMod val="75000"/>
                        <a:lumOff val="25000"/>
                      </a:prstClr>
                    </a:solidFill>
                  </a:rPr>
                  <a:t>g ~(H</a:t>
                </a:r>
                <a:r>
                  <a:rPr lang="en-US" sz="1100" u="none" baseline="-25000" dirty="0" smtClean="0">
                    <a:solidFill>
                      <a:prstClr val="black">
                        <a:lumMod val="75000"/>
                        <a:lumOff val="25000"/>
                      </a:prstClr>
                    </a:solidFill>
                  </a:rPr>
                  <a:t>C</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µ</a:t>
                </a:r>
                <a:r>
                  <a:rPr lang="en-US" sz="1100" u="none" baseline="-25000" dirty="0" smtClean="0">
                    <a:solidFill>
                      <a:prstClr val="black">
                        <a:lumMod val="75000"/>
                        <a:lumOff val="25000"/>
                      </a:prstClr>
                    </a:solidFill>
                  </a:rPr>
                  <a:t>0</a:t>
                </a:r>
                <a:r>
                  <a:rPr lang="en-US" sz="1100" u="none" dirty="0" smtClean="0">
                    <a:solidFill>
                      <a:prstClr val="black">
                        <a:lumMod val="75000"/>
                        <a:lumOff val="25000"/>
                      </a:prstClr>
                    </a:solidFill>
                  </a:rPr>
                  <a:t>/2)</a:t>
                </a:r>
                <a:r>
                  <a:rPr lang="en-US" sz="1100" i="1" u="none" dirty="0" smtClean="0">
                    <a:solidFill>
                      <a:prstClr val="black">
                        <a:lumMod val="75000"/>
                        <a:lumOff val="25000"/>
                      </a:prstClr>
                    </a:solidFill>
                  </a:rPr>
                  <a:t>f</a:t>
                </a:r>
                <a:r>
                  <a:rPr lang="en-US" sz="1100" u="none" dirty="0" smtClean="0">
                    <a:solidFill>
                      <a:prstClr val="black">
                        <a:lumMod val="75000"/>
                        <a:lumOff val="25000"/>
                      </a:prstClr>
                    </a:solidFill>
                    <a:latin typeface="Symbol" panose="05050102010706020507" pitchFamily="18" charset="2"/>
                  </a:rPr>
                  <a:t>px</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 per length u.. </a:t>
                </a:r>
                <a:r>
                  <a:rPr lang="en-US" sz="1100" u="none" dirty="0" smtClean="0">
                    <a:solidFill>
                      <a:prstClr val="black">
                        <a:lumMod val="75000"/>
                        <a:lumOff val="25000"/>
                      </a:prstClr>
                    </a:solidFill>
                    <a:latin typeface="Script MT Bold" panose="03040602040607080904" pitchFamily="66" charset="0"/>
                  </a:rPr>
                  <a:t>L</a:t>
                </a:r>
                <a:r>
                  <a:rPr lang="en-US" sz="1100" u="none" dirty="0" smtClean="0">
                    <a:solidFill>
                      <a:prstClr val="black">
                        <a:lumMod val="75000"/>
                        <a:lumOff val="25000"/>
                      </a:prstClr>
                    </a:solidFill>
                  </a:rPr>
                  <a:t>, i.e. force F~</a:t>
                </a:r>
                <a:r>
                  <a:rPr lang="en-US" sz="1100" u="none" dirty="0" smtClean="0">
                    <a:solidFill>
                      <a:prstClr val="black">
                        <a:lumMod val="75000"/>
                        <a:lumOff val="25000"/>
                      </a:prstClr>
                    </a:solidFill>
                    <a:latin typeface="Symbol" panose="05050102010706020507" pitchFamily="18" charset="2"/>
                  </a:rPr>
                  <a:t> D</a:t>
                </a:r>
                <a:r>
                  <a:rPr lang="en-US" sz="1100" u="none" dirty="0" smtClean="0">
                    <a:solidFill>
                      <a:prstClr val="black">
                        <a:lumMod val="75000"/>
                        <a:lumOff val="25000"/>
                      </a:prstClr>
                    </a:solidFill>
                  </a:rPr>
                  <a:t>g/</a:t>
                </a:r>
                <a:r>
                  <a:rPr lang="en-US" sz="1100" u="none" dirty="0" smtClean="0">
                    <a:solidFill>
                      <a:prstClr val="black">
                        <a:lumMod val="75000"/>
                        <a:lumOff val="25000"/>
                      </a:prstClr>
                    </a:solidFill>
                    <a:latin typeface="Script MT Bold" panose="03040602040607080904" pitchFamily="66" charset="0"/>
                  </a:rPr>
                  <a:t>L</a:t>
                </a:r>
                <a:r>
                  <a:rPr lang="en-US" sz="1100" u="none" dirty="0" smtClean="0">
                    <a:solidFill>
                      <a:prstClr val="black">
                        <a:lumMod val="75000"/>
                        <a:lumOff val="25000"/>
                      </a:prstClr>
                    </a:solidFill>
                  </a:rPr>
                  <a:t> ~(H</a:t>
                </a:r>
                <a:r>
                  <a:rPr lang="en-US" sz="1100" u="none" baseline="-25000" dirty="0" smtClean="0">
                    <a:solidFill>
                      <a:prstClr val="black">
                        <a:lumMod val="75000"/>
                        <a:lumOff val="25000"/>
                      </a:prstClr>
                    </a:solidFill>
                  </a:rPr>
                  <a:t>C</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µ</a:t>
                </a:r>
                <a:r>
                  <a:rPr lang="en-US" sz="1100" u="none" baseline="-25000" dirty="0" smtClean="0">
                    <a:solidFill>
                      <a:prstClr val="black">
                        <a:lumMod val="75000"/>
                        <a:lumOff val="25000"/>
                      </a:prstClr>
                    </a:solidFill>
                  </a:rPr>
                  <a:t>0</a:t>
                </a:r>
                <a:r>
                  <a:rPr lang="en-US" sz="1100" u="none" dirty="0" smtClean="0">
                    <a:solidFill>
                      <a:prstClr val="black">
                        <a:lumMod val="75000"/>
                        <a:lumOff val="25000"/>
                      </a:prstClr>
                    </a:solidFill>
                  </a:rPr>
                  <a:t>/2)</a:t>
                </a:r>
                <a:r>
                  <a:rPr lang="en-US" sz="1100" i="1" u="none" dirty="0" smtClean="0">
                    <a:solidFill>
                      <a:prstClr val="black">
                        <a:lumMod val="75000"/>
                        <a:lumOff val="25000"/>
                      </a:prstClr>
                    </a:solidFill>
                  </a:rPr>
                  <a:t>f</a:t>
                </a:r>
                <a:r>
                  <a:rPr lang="en-US" sz="1100" u="none" dirty="0" smtClean="0">
                    <a:solidFill>
                      <a:prstClr val="black">
                        <a:lumMod val="75000"/>
                        <a:lumOff val="25000"/>
                      </a:prstClr>
                    </a:solidFill>
                    <a:latin typeface="Symbol" panose="05050102010706020507" pitchFamily="18" charset="2"/>
                  </a:rPr>
                  <a:t>px</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a:t>
                </a:r>
                <a:r>
                  <a:rPr lang="en-US" sz="1100" u="none" dirty="0" smtClean="0">
                    <a:solidFill>
                      <a:prstClr val="black">
                        <a:lumMod val="75000"/>
                        <a:lumOff val="25000"/>
                      </a:prstClr>
                    </a:solidFill>
                    <a:latin typeface="Script MT Bold" panose="03040602040607080904" pitchFamily="66" charset="0"/>
                  </a:rPr>
                  <a:t>L</a:t>
                </a:r>
              </a:p>
              <a:p>
                <a:pPr marL="1169988" lvl="4" indent="-238125" fontAlgn="auto">
                  <a:lnSpc>
                    <a:spcPct val="130000"/>
                  </a:lnSpc>
                  <a:spcBef>
                    <a:spcPts val="0"/>
                  </a:spcBef>
                  <a:spcAft>
                    <a:spcPts val="0"/>
                  </a:spcAft>
                  <a:buClr>
                    <a:srgbClr val="666666"/>
                  </a:buClr>
                  <a:buSzPct val="36000"/>
                  <a:buBlip>
                    <a:blip r:embed="rId3"/>
                  </a:buBlip>
                </a:pPr>
                <a:r>
                  <a:rPr lang="en-US" sz="1100" u="none" dirty="0" smtClean="0">
                    <a:solidFill>
                      <a:schemeClr val="tx1">
                        <a:lumMod val="75000"/>
                        <a:lumOff val="25000"/>
                      </a:schemeClr>
                    </a:solidFill>
                    <a:latin typeface="Arial"/>
                  </a:rPr>
                  <a:t>J</a:t>
                </a:r>
                <a:r>
                  <a:rPr lang="en-US" sz="1100" u="none" baseline="-25000" dirty="0" smtClean="0">
                    <a:solidFill>
                      <a:schemeClr val="tx1">
                        <a:lumMod val="75000"/>
                        <a:lumOff val="25000"/>
                      </a:schemeClr>
                    </a:solidFill>
                    <a:latin typeface="Arial"/>
                  </a:rPr>
                  <a:t>C</a:t>
                </a:r>
                <a:r>
                  <a:rPr lang="en-US" sz="1100" u="none" dirty="0" smtClean="0">
                    <a:solidFill>
                      <a:schemeClr val="tx1">
                        <a:lumMod val="75000"/>
                        <a:lumOff val="25000"/>
                      </a:schemeClr>
                    </a:solidFill>
                    <a:latin typeface="Arial"/>
                  </a:rPr>
                  <a:t> = </a:t>
                </a:r>
                <a:r>
                  <a:rPr lang="en-US" sz="1100" i="1" u="none" dirty="0" smtClean="0">
                    <a:solidFill>
                      <a:schemeClr val="tx1">
                        <a:lumMod val="75000"/>
                        <a:lumOff val="25000"/>
                      </a:schemeClr>
                    </a:solidFill>
                    <a:latin typeface="Arial"/>
                  </a:rPr>
                  <a:t>f</a:t>
                </a:r>
                <a:r>
                  <a:rPr lang="en-US" sz="1100" u="none" dirty="0" smtClean="0">
                    <a:solidFill>
                      <a:schemeClr val="tx1">
                        <a:lumMod val="75000"/>
                        <a:lumOff val="25000"/>
                      </a:schemeClr>
                    </a:solidFill>
                    <a:latin typeface="Arial"/>
                  </a:rPr>
                  <a:t>/</a:t>
                </a:r>
                <a:r>
                  <a:rPr lang="en-US" sz="1100" u="none" dirty="0" smtClean="0">
                    <a:solidFill>
                      <a:schemeClr val="tx1">
                        <a:lumMod val="75000"/>
                        <a:lumOff val="25000"/>
                      </a:schemeClr>
                    </a:solidFill>
                    <a:latin typeface="Symbol" panose="05050102010706020507" pitchFamily="18" charset="2"/>
                  </a:rPr>
                  <a:t>F</a:t>
                </a:r>
                <a:r>
                  <a:rPr lang="en-US" sz="1100" u="none" baseline="-25000" dirty="0" smtClean="0">
                    <a:solidFill>
                      <a:schemeClr val="tx1">
                        <a:lumMod val="75000"/>
                        <a:lumOff val="25000"/>
                      </a:schemeClr>
                    </a:solidFill>
                    <a:latin typeface="Arial"/>
                  </a:rPr>
                  <a:t>0</a:t>
                </a:r>
                <a:r>
                  <a:rPr lang="en-US" sz="1100" u="none" dirty="0" smtClean="0">
                    <a:solidFill>
                      <a:prstClr val="black">
                        <a:lumMod val="75000"/>
                        <a:lumOff val="25000"/>
                      </a:prstClr>
                    </a:solidFill>
                  </a:rPr>
                  <a:t>~(H</a:t>
                </a:r>
                <a:r>
                  <a:rPr lang="en-US" sz="1100" u="none" baseline="-25000" dirty="0" smtClean="0">
                    <a:solidFill>
                      <a:prstClr val="black">
                        <a:lumMod val="75000"/>
                        <a:lumOff val="25000"/>
                      </a:prstClr>
                    </a:solidFill>
                  </a:rPr>
                  <a:t>C</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µ</a:t>
                </a:r>
                <a:r>
                  <a:rPr lang="en-US" sz="1100" u="none" baseline="-25000" dirty="0" smtClean="0">
                    <a:solidFill>
                      <a:prstClr val="black">
                        <a:lumMod val="75000"/>
                        <a:lumOff val="25000"/>
                      </a:prstClr>
                    </a:solidFill>
                  </a:rPr>
                  <a:t>0</a:t>
                </a:r>
                <a:r>
                  <a:rPr lang="en-US" sz="1100" u="none" dirty="0" smtClean="0">
                    <a:solidFill>
                      <a:prstClr val="black">
                        <a:lumMod val="75000"/>
                        <a:lumOff val="25000"/>
                      </a:prstClr>
                    </a:solidFill>
                  </a:rPr>
                  <a:t>/2)</a:t>
                </a:r>
                <a:r>
                  <a:rPr lang="en-US" sz="1100" i="1" u="none" dirty="0" err="1" smtClean="0">
                    <a:solidFill>
                      <a:prstClr val="black">
                        <a:lumMod val="75000"/>
                        <a:lumOff val="25000"/>
                      </a:prstClr>
                    </a:solidFill>
                  </a:rPr>
                  <a:t>f</a:t>
                </a:r>
                <a:r>
                  <a:rPr lang="en-US" sz="1100" u="none" dirty="0" err="1" smtClean="0">
                    <a:solidFill>
                      <a:prstClr val="black">
                        <a:lumMod val="75000"/>
                        <a:lumOff val="25000"/>
                      </a:prstClr>
                    </a:solidFill>
                    <a:latin typeface="Symbol" panose="05050102010706020507" pitchFamily="18" charset="2"/>
                  </a:rPr>
                  <a:t>px</a:t>
                </a:r>
                <a:r>
                  <a:rPr lang="en-US" sz="1100" u="none" baseline="30000" dirty="0" smtClean="0">
                    <a:solidFill>
                      <a:prstClr val="black">
                        <a:lumMod val="75000"/>
                        <a:lumOff val="25000"/>
                      </a:prstClr>
                    </a:solidFill>
                  </a:rPr>
                  <a:t>  </a:t>
                </a:r>
                <a:r>
                  <a:rPr lang="en-US" sz="1100" u="none" dirty="0" smtClean="0">
                    <a:solidFill>
                      <a:prstClr val="black">
                        <a:lumMod val="75000"/>
                        <a:lumOff val="25000"/>
                      </a:prstClr>
                    </a:solidFill>
                  </a:rPr>
                  <a:t>(for </a:t>
                </a:r>
                <a:r>
                  <a:rPr lang="en-US" sz="1100" u="none" dirty="0" err="1" smtClean="0">
                    <a:solidFill>
                      <a:prstClr val="black">
                        <a:lumMod val="75000"/>
                        <a:lumOff val="25000"/>
                      </a:prstClr>
                    </a:solidFill>
                    <a:latin typeface="Script MT Bold" panose="03040602040607080904" pitchFamily="66" charset="0"/>
                  </a:rPr>
                  <a:t>L</a:t>
                </a:r>
                <a:r>
                  <a:rPr lang="en-US" sz="1100" u="none" dirty="0" err="1" smtClean="0">
                    <a:solidFill>
                      <a:prstClr val="black">
                        <a:lumMod val="75000"/>
                        <a:lumOff val="25000"/>
                      </a:prstClr>
                    </a:solidFill>
                  </a:rPr>
                  <a:t>~</a:t>
                </a:r>
                <a:r>
                  <a:rPr lang="en-US" sz="1100" u="none" dirty="0" err="1" smtClean="0">
                    <a:solidFill>
                      <a:prstClr val="black">
                        <a:lumMod val="75000"/>
                        <a:lumOff val="25000"/>
                      </a:prstClr>
                    </a:solidFill>
                    <a:latin typeface="Symbol" panose="05050102010706020507" pitchFamily="18" charset="2"/>
                  </a:rPr>
                  <a:t>x</a:t>
                </a:r>
                <a:r>
                  <a:rPr lang="en-US" sz="1100" u="none" dirty="0" smtClean="0">
                    <a:solidFill>
                      <a:prstClr val="black">
                        <a:lumMod val="75000"/>
                        <a:lumOff val="25000"/>
                      </a:prstClr>
                    </a:solidFill>
                    <a:latin typeface="Symbol" panose="05050102010706020507" pitchFamily="18" charset="2"/>
                  </a:rPr>
                  <a:t>)</a:t>
                </a:r>
              </a:p>
              <a:p>
                <a:pPr marL="1169988" lvl="4" indent="-238125" fontAlgn="auto">
                  <a:lnSpc>
                    <a:spcPct val="130000"/>
                  </a:lnSpc>
                  <a:spcBef>
                    <a:spcPts val="0"/>
                  </a:spcBef>
                  <a:spcAft>
                    <a:spcPts val="0"/>
                  </a:spcAft>
                  <a:buClr>
                    <a:srgbClr val="666666"/>
                  </a:buClr>
                  <a:buSzPct val="36000"/>
                  <a:buBlip>
                    <a:blip r:embed="rId3"/>
                  </a:buBlip>
                </a:pPr>
                <a:r>
                  <a:rPr lang="en-US" sz="1100" u="none" dirty="0" smtClean="0">
                    <a:solidFill>
                      <a:schemeClr val="tx1">
                        <a:lumMod val="75000"/>
                        <a:lumOff val="25000"/>
                      </a:schemeClr>
                    </a:solidFill>
                    <a:latin typeface="Arial"/>
                  </a:rPr>
                  <a:t>J</a:t>
                </a:r>
                <a:r>
                  <a:rPr lang="en-US" sz="1100" u="none" baseline="-25000" dirty="0" smtClean="0">
                    <a:solidFill>
                      <a:schemeClr val="tx1">
                        <a:lumMod val="75000"/>
                        <a:lumOff val="25000"/>
                      </a:schemeClr>
                    </a:solidFill>
                    <a:latin typeface="Arial"/>
                  </a:rPr>
                  <a:t>C</a:t>
                </a:r>
                <a:r>
                  <a:rPr lang="en-US" sz="1100" u="none" dirty="0" smtClean="0">
                    <a:solidFill>
                      <a:schemeClr val="tx1">
                        <a:lumMod val="75000"/>
                        <a:lumOff val="25000"/>
                      </a:schemeClr>
                    </a:solidFill>
                    <a:latin typeface="Arial"/>
                  </a:rPr>
                  <a:t> = </a:t>
                </a:r>
                <a:r>
                  <a:rPr lang="en-US" sz="1100" i="1" u="none" dirty="0" smtClean="0">
                    <a:solidFill>
                      <a:schemeClr val="tx1">
                        <a:lumMod val="75000"/>
                        <a:lumOff val="25000"/>
                      </a:schemeClr>
                    </a:solidFill>
                    <a:latin typeface="Arial"/>
                  </a:rPr>
                  <a:t>f</a:t>
                </a:r>
                <a:r>
                  <a:rPr lang="en-US" sz="1100" u="none" dirty="0" smtClean="0">
                    <a:solidFill>
                      <a:schemeClr val="tx1">
                        <a:lumMod val="75000"/>
                        <a:lumOff val="25000"/>
                      </a:schemeClr>
                    </a:solidFill>
                    <a:latin typeface="Arial"/>
                  </a:rPr>
                  <a:t>/</a:t>
                </a:r>
                <a:r>
                  <a:rPr lang="en-US" sz="1100" u="none" dirty="0" smtClean="0">
                    <a:solidFill>
                      <a:schemeClr val="tx1">
                        <a:lumMod val="75000"/>
                        <a:lumOff val="25000"/>
                      </a:schemeClr>
                    </a:solidFill>
                    <a:latin typeface="Symbol" panose="05050102010706020507" pitchFamily="18" charset="2"/>
                  </a:rPr>
                  <a:t>F</a:t>
                </a:r>
                <a:r>
                  <a:rPr lang="en-US" sz="1100" u="none" baseline="-25000" dirty="0" smtClean="0">
                    <a:solidFill>
                      <a:schemeClr val="tx1">
                        <a:lumMod val="75000"/>
                        <a:lumOff val="25000"/>
                      </a:schemeClr>
                    </a:solidFill>
                    <a:latin typeface="Arial"/>
                  </a:rPr>
                  <a:t>0</a:t>
                </a:r>
                <a:r>
                  <a:rPr lang="en-US" sz="1100" u="none" dirty="0" smtClean="0">
                    <a:solidFill>
                      <a:prstClr val="black">
                        <a:lumMod val="75000"/>
                        <a:lumOff val="25000"/>
                      </a:prstClr>
                    </a:solidFill>
                  </a:rPr>
                  <a:t>~(H</a:t>
                </a:r>
                <a:r>
                  <a:rPr lang="en-US" sz="1100" u="none" baseline="-25000" dirty="0" smtClean="0">
                    <a:solidFill>
                      <a:prstClr val="black">
                        <a:lumMod val="75000"/>
                        <a:lumOff val="25000"/>
                      </a:prstClr>
                    </a:solidFill>
                  </a:rPr>
                  <a:t>C</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µ</a:t>
                </a:r>
                <a:r>
                  <a:rPr lang="en-US" sz="1100" u="none" baseline="-25000" dirty="0" smtClean="0">
                    <a:solidFill>
                      <a:prstClr val="black">
                        <a:lumMod val="75000"/>
                        <a:lumOff val="25000"/>
                      </a:prstClr>
                    </a:solidFill>
                  </a:rPr>
                  <a:t>0</a:t>
                </a:r>
                <a:r>
                  <a:rPr lang="en-US" sz="1100" u="none" dirty="0" smtClean="0">
                    <a:solidFill>
                      <a:prstClr val="black">
                        <a:lumMod val="75000"/>
                        <a:lumOff val="25000"/>
                      </a:prstClr>
                    </a:solidFill>
                  </a:rPr>
                  <a:t>/2)</a:t>
                </a:r>
                <a:r>
                  <a:rPr lang="en-US" sz="1100" i="1" u="none" dirty="0" smtClean="0">
                    <a:solidFill>
                      <a:prstClr val="black">
                        <a:lumMod val="75000"/>
                        <a:lumOff val="25000"/>
                      </a:prstClr>
                    </a:solidFill>
                  </a:rPr>
                  <a:t>f</a:t>
                </a:r>
                <a:r>
                  <a:rPr lang="en-US" sz="1100" u="none" dirty="0" smtClean="0">
                    <a:solidFill>
                      <a:prstClr val="black">
                        <a:lumMod val="75000"/>
                        <a:lumOff val="25000"/>
                      </a:prstClr>
                    </a:solidFill>
                    <a:latin typeface="Symbol" panose="05050102010706020507" pitchFamily="18" charset="2"/>
                  </a:rPr>
                  <a:t>px</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a:t>
                </a:r>
                <a:r>
                  <a:rPr lang="en-US" sz="1100" i="1" u="none" dirty="0" smtClean="0">
                    <a:solidFill>
                      <a:prstClr val="black">
                        <a:lumMod val="75000"/>
                        <a:lumOff val="25000"/>
                      </a:prstClr>
                    </a:solidFill>
                    <a:latin typeface="Arial"/>
                    <a:sym typeface="Symbol" panose="05050102010706020507" pitchFamily="18" charset="2"/>
                  </a:rPr>
                  <a:t>a</a:t>
                </a:r>
                <a:r>
                  <a:rPr lang="en-US" sz="1100" i="1" u="none" baseline="-25000" dirty="0" smtClean="0">
                    <a:solidFill>
                      <a:prstClr val="black">
                        <a:lumMod val="75000"/>
                        <a:lumOff val="25000"/>
                      </a:prstClr>
                    </a:solidFill>
                    <a:latin typeface="Arial"/>
                    <a:sym typeface="Symbol" panose="05050102010706020507" pitchFamily="18" charset="2"/>
                  </a:rPr>
                  <a:t>0</a:t>
                </a:r>
                <a:r>
                  <a:rPr lang="en-US" sz="1100" u="none" baseline="30000" dirty="0" smtClean="0">
                    <a:solidFill>
                      <a:prstClr val="black">
                        <a:lumMod val="75000"/>
                        <a:lumOff val="25000"/>
                      </a:prstClr>
                    </a:solidFill>
                  </a:rPr>
                  <a:t>  </a:t>
                </a:r>
                <a:r>
                  <a:rPr lang="en-US" sz="1100" u="none" dirty="0" smtClean="0">
                    <a:solidFill>
                      <a:prstClr val="black">
                        <a:lumMod val="75000"/>
                        <a:lumOff val="25000"/>
                      </a:prstClr>
                    </a:solidFill>
                  </a:rPr>
                  <a:t>(for </a:t>
                </a:r>
                <a:r>
                  <a:rPr lang="en-US" sz="1100" u="none" dirty="0" smtClean="0">
                    <a:solidFill>
                      <a:prstClr val="black">
                        <a:lumMod val="75000"/>
                        <a:lumOff val="25000"/>
                      </a:prstClr>
                    </a:solidFill>
                    <a:latin typeface="Script MT Bold" panose="03040602040607080904" pitchFamily="66" charset="0"/>
                  </a:rPr>
                  <a:t>L</a:t>
                </a:r>
                <a:r>
                  <a:rPr lang="en-US" sz="1100" u="none" dirty="0" smtClean="0">
                    <a:solidFill>
                      <a:prstClr val="black">
                        <a:lumMod val="75000"/>
                        <a:lumOff val="25000"/>
                      </a:prstClr>
                    </a:solidFill>
                  </a:rPr>
                  <a:t>~</a:t>
                </a:r>
                <a:r>
                  <a:rPr lang="en-US" sz="1100" i="1" u="none" dirty="0" smtClean="0">
                    <a:solidFill>
                      <a:prstClr val="black">
                        <a:lumMod val="75000"/>
                        <a:lumOff val="25000"/>
                      </a:prstClr>
                    </a:solidFill>
                    <a:latin typeface="Arial"/>
                    <a:sym typeface="Symbol" panose="05050102010706020507" pitchFamily="18" charset="2"/>
                  </a:rPr>
                  <a:t>a</a:t>
                </a:r>
                <a:r>
                  <a:rPr lang="en-US" sz="1100" i="1" u="none" baseline="-25000" dirty="0" smtClean="0">
                    <a:solidFill>
                      <a:prstClr val="black">
                        <a:lumMod val="75000"/>
                        <a:lumOff val="25000"/>
                      </a:prstClr>
                    </a:solidFill>
                    <a:latin typeface="Arial"/>
                    <a:sym typeface="Symbol" panose="05050102010706020507" pitchFamily="18" charset="2"/>
                  </a:rPr>
                  <a:t>0</a:t>
                </a:r>
                <a:r>
                  <a:rPr lang="en-US" sz="1100" u="none" dirty="0" smtClean="0">
                    <a:solidFill>
                      <a:prstClr val="black">
                        <a:lumMod val="75000"/>
                        <a:lumOff val="25000"/>
                      </a:prstClr>
                    </a:solidFill>
                    <a:latin typeface="Symbol" panose="05050102010706020507" pitchFamily="18" charset="2"/>
                  </a:rPr>
                  <a:t>) </a:t>
                </a:r>
                <a:r>
                  <a:rPr lang="en-US" sz="1000" i="1" u="none" dirty="0" smtClean="0">
                    <a:solidFill>
                      <a:srgbClr val="0070C0"/>
                    </a:solidFill>
                    <a:sym typeface="Symbol" panose="05050102010706020507" pitchFamily="18" charset="2"/>
                  </a:rPr>
                  <a:t>(ad minima, but in practice J</a:t>
                </a:r>
                <a:r>
                  <a:rPr lang="en-US" sz="1000" i="1" u="none" baseline="-25000" dirty="0" smtClean="0">
                    <a:solidFill>
                      <a:srgbClr val="0070C0"/>
                    </a:solidFill>
                    <a:sym typeface="Symbol" panose="05050102010706020507" pitchFamily="18" charset="2"/>
                  </a:rPr>
                  <a:t>C</a:t>
                </a:r>
                <a:r>
                  <a:rPr lang="en-US" sz="1000" i="1" u="none" dirty="0" smtClean="0">
                    <a:solidFill>
                      <a:srgbClr val="0070C0"/>
                    </a:solidFill>
                    <a:sym typeface="Symbol" panose="05050102010706020507" pitchFamily="18" charset="2"/>
                  </a:rPr>
                  <a:t> is very difficult to predict)</a:t>
                </a:r>
              </a:p>
              <a:p>
                <a:pPr marL="1169988" lvl="4" indent="-238125" fontAlgn="auto">
                  <a:lnSpc>
                    <a:spcPct val="130000"/>
                  </a:lnSpc>
                  <a:spcBef>
                    <a:spcPts val="0"/>
                  </a:spcBef>
                  <a:spcAft>
                    <a:spcPts val="0"/>
                  </a:spcAft>
                  <a:buClr>
                    <a:srgbClr val="666666"/>
                  </a:buClr>
                  <a:buSzPct val="36000"/>
                  <a:buBlip>
                    <a:blip r:embed="rId3"/>
                  </a:buBlip>
                </a:pPr>
                <a:endParaRPr lang="en-US" sz="1000" i="1" u="none" dirty="0" smtClean="0">
                  <a:solidFill>
                    <a:srgbClr val="0070C0"/>
                  </a:solidFill>
                  <a:latin typeface="Symbol" panose="05050102010706020507" pitchFamily="18" charset="2"/>
                  <a:sym typeface="Symbol" panose="05050102010706020507" pitchFamily="18" charset="2"/>
                </a:endParaRPr>
              </a:p>
              <a:p>
                <a:pPr marL="712788" lvl="3" indent="-238125" fontAlgn="auto">
                  <a:lnSpc>
                    <a:spcPts val="1800"/>
                  </a:lnSpc>
                  <a:spcBef>
                    <a:spcPts val="0"/>
                  </a:spcBef>
                  <a:spcAft>
                    <a:spcPts val="0"/>
                  </a:spcAft>
                  <a:buClr>
                    <a:srgbClr val="666666"/>
                  </a:buClr>
                  <a:buSzPct val="36000"/>
                  <a:buBlip>
                    <a:blip r:embed="rId3"/>
                  </a:buBlip>
                </a:pPr>
                <a14:m>
                  <m:oMath xmlns:m="http://schemas.openxmlformats.org/officeDocument/2006/math">
                    <m:sSub>
                      <m:sSubPr>
                        <m:ctrlPr>
                          <a:rPr lang="en-US" sz="1600" b="1" i="1" u="none" smtClean="0">
                            <a:solidFill>
                              <a:prstClr val="black"/>
                            </a:solidFill>
                            <a:latin typeface="Cambria Math" panose="02040503050406030204" pitchFamily="18" charset="0"/>
                          </a:rPr>
                        </m:ctrlPr>
                      </m:sSubPr>
                      <m:e>
                        <m:r>
                          <a:rPr lang="en-US" sz="1600" b="1" i="1" u="none" smtClean="0">
                            <a:solidFill>
                              <a:prstClr val="black"/>
                            </a:solidFill>
                            <a:latin typeface="Cambria Math" panose="02040503050406030204" pitchFamily="18" charset="0"/>
                          </a:rPr>
                          <m:t>𝑬</m:t>
                        </m:r>
                      </m:e>
                      <m:sub>
                        <m:r>
                          <a:rPr lang="fr-FR" sz="1600" b="1" i="1" u="none" smtClean="0">
                            <a:solidFill>
                              <a:prstClr val="black"/>
                            </a:solidFill>
                            <a:latin typeface="Cambria Math" panose="02040503050406030204" pitchFamily="18" charset="0"/>
                          </a:rPr>
                          <m:t>𝒆</m:t>
                        </m:r>
                        <m:r>
                          <a:rPr lang="en-US" sz="1600" b="1" i="1" u="none" smtClean="0">
                            <a:solidFill>
                              <a:prstClr val="black"/>
                            </a:solidFill>
                            <a:latin typeface="Cambria Math" panose="02040503050406030204" pitchFamily="18" charset="0"/>
                          </a:rPr>
                          <m:t>𝒍𝒂𝒔𝒕</m:t>
                        </m:r>
                        <m:r>
                          <a:rPr lang="fr-FR" sz="1600" b="1" i="1" u="none" smtClean="0">
                            <a:solidFill>
                              <a:prstClr val="black"/>
                            </a:solidFill>
                            <a:latin typeface="Cambria Math" panose="02040503050406030204" pitchFamily="18" charset="0"/>
                          </a:rPr>
                          <m:t>𝒊𝒄</m:t>
                        </m:r>
                      </m:sub>
                    </m:sSub>
                    <m:r>
                      <a:rPr lang="en-US" sz="1600" b="1" i="1" u="none" smtClean="0">
                        <a:solidFill>
                          <a:prstClr val="black"/>
                        </a:solidFill>
                        <a:latin typeface="Cambria Math" panose="02040503050406030204" pitchFamily="18" charset="0"/>
                      </a:rPr>
                      <m:t>~</m:t>
                    </m:r>
                    <m:f>
                      <m:fPr>
                        <m:ctrlPr>
                          <a:rPr lang="en-US" sz="1600" b="1" i="1" u="none" smtClean="0">
                            <a:solidFill>
                              <a:prstClr val="black"/>
                            </a:solidFill>
                            <a:latin typeface="Cambria Math" panose="02040503050406030204" pitchFamily="18" charset="0"/>
                          </a:rPr>
                        </m:ctrlPr>
                      </m:fPr>
                      <m:num>
                        <m:sSub>
                          <m:sSubPr>
                            <m:ctrlPr>
                              <a:rPr lang="en-US" sz="1600" b="1" i="1" u="none" smtClean="0">
                                <a:solidFill>
                                  <a:prstClr val="black"/>
                                </a:solidFill>
                                <a:latin typeface="Cambria Math" panose="02040503050406030204" pitchFamily="18" charset="0"/>
                              </a:rPr>
                            </m:ctrlPr>
                          </m:sSubPr>
                          <m:e>
                            <m:r>
                              <a:rPr lang="en-US" sz="1600" b="1" i="1" u="none" smtClean="0">
                                <a:solidFill>
                                  <a:prstClr val="black"/>
                                </a:solidFill>
                                <a:latin typeface="Cambria Math" panose="02040503050406030204" pitchFamily="18" charset="0"/>
                              </a:rPr>
                              <m:t>𝑪</m:t>
                            </m:r>
                          </m:e>
                          <m:sub>
                            <m:r>
                              <a:rPr lang="en-US" sz="1600" b="1" i="1" u="none" smtClean="0">
                                <a:solidFill>
                                  <a:prstClr val="black"/>
                                </a:solidFill>
                                <a:latin typeface="Cambria Math" panose="02040503050406030204" pitchFamily="18" charset="0"/>
                              </a:rPr>
                              <m:t>𝒊𝒊</m:t>
                            </m:r>
                          </m:sub>
                        </m:sSub>
                      </m:num>
                      <m:den>
                        <m:r>
                          <a:rPr lang="en-US" sz="1600" b="1" i="1" u="none" smtClean="0">
                            <a:solidFill>
                              <a:prstClr val="black"/>
                            </a:solidFill>
                            <a:latin typeface="Cambria Math" panose="02040503050406030204" pitchFamily="18" charset="0"/>
                          </a:rPr>
                          <m:t>𝟐</m:t>
                        </m:r>
                      </m:den>
                    </m:f>
                    <m:nary>
                      <m:naryPr>
                        <m:limLoc m:val="undOvr"/>
                        <m:subHide m:val="on"/>
                        <m:supHide m:val="on"/>
                        <m:ctrlPr>
                          <a:rPr lang="en-US" sz="1600" b="1" i="1" u="none" smtClean="0">
                            <a:solidFill>
                              <a:prstClr val="black"/>
                            </a:solidFill>
                            <a:latin typeface="Cambria Math" panose="02040503050406030204" pitchFamily="18" charset="0"/>
                          </a:rPr>
                        </m:ctrlPr>
                      </m:naryPr>
                      <m:sub/>
                      <m:sup/>
                      <m:e>
                        <m:sSup>
                          <m:sSupPr>
                            <m:ctrlPr>
                              <a:rPr lang="en-US" sz="1600" b="1" i="1" u="none" smtClean="0">
                                <a:solidFill>
                                  <a:prstClr val="black"/>
                                </a:solidFill>
                                <a:latin typeface="Cambria Math" panose="02040503050406030204" pitchFamily="18" charset="0"/>
                              </a:rPr>
                            </m:ctrlPr>
                          </m:sSupPr>
                          <m:e>
                            <m:d>
                              <m:dPr>
                                <m:ctrlPr>
                                  <a:rPr lang="en-US" sz="1600" b="1" i="1" u="none" smtClean="0">
                                    <a:solidFill>
                                      <a:prstClr val="black"/>
                                    </a:solidFill>
                                    <a:latin typeface="Cambria Math" panose="02040503050406030204" pitchFamily="18" charset="0"/>
                                  </a:rPr>
                                </m:ctrlPr>
                              </m:dPr>
                              <m:e>
                                <m:r>
                                  <a:rPr lang="en-US" sz="1600" b="1" i="1" u="none" smtClean="0">
                                    <a:solidFill>
                                      <a:prstClr val="black"/>
                                    </a:solidFill>
                                    <a:latin typeface="Cambria Math" panose="02040503050406030204" pitchFamily="18" charset="0"/>
                                    <a:ea typeface="Cambria Math" panose="02040503050406030204" pitchFamily="18" charset="0"/>
                                  </a:rPr>
                                  <m:t>𝜵</m:t>
                                </m:r>
                                <m:r>
                                  <a:rPr lang="en-US" sz="1600" b="1" i="1" u="none" smtClean="0">
                                    <a:solidFill>
                                      <a:prstClr val="black"/>
                                    </a:solidFill>
                                    <a:latin typeface="Cambria Math" panose="02040503050406030204" pitchFamily="18" charset="0"/>
                                    <a:ea typeface="Cambria Math" panose="02040503050406030204" pitchFamily="18" charset="0"/>
                                  </a:rPr>
                                  <m:t>𝒖</m:t>
                                </m:r>
                              </m:e>
                            </m:d>
                          </m:e>
                          <m:sup>
                            <m:r>
                              <a:rPr lang="en-US" sz="1600" b="1" i="1" u="none" smtClean="0">
                                <a:solidFill>
                                  <a:prstClr val="black"/>
                                </a:solidFill>
                                <a:latin typeface="Cambria Math" panose="02040503050406030204" pitchFamily="18" charset="0"/>
                              </a:rPr>
                              <m:t>𝟐</m:t>
                            </m:r>
                          </m:sup>
                        </m:sSup>
                        <m:sSup>
                          <m:sSupPr>
                            <m:ctrlPr>
                              <a:rPr lang="en-US" sz="1600" b="1" i="1" u="none" smtClean="0">
                                <a:solidFill>
                                  <a:prstClr val="black"/>
                                </a:solidFill>
                                <a:latin typeface="Cambria Math" panose="02040503050406030204" pitchFamily="18" charset="0"/>
                              </a:rPr>
                            </m:ctrlPr>
                          </m:sSupPr>
                          <m:e>
                            <m:r>
                              <a:rPr lang="en-US" sz="1600" b="1" i="1" u="none" smtClean="0">
                                <a:solidFill>
                                  <a:prstClr val="black"/>
                                </a:solidFill>
                                <a:latin typeface="Cambria Math" panose="02040503050406030204" pitchFamily="18" charset="0"/>
                              </a:rPr>
                              <m:t>𝒅</m:t>
                            </m:r>
                          </m:e>
                          <m:sup>
                            <m:r>
                              <a:rPr lang="en-US" sz="1600" b="1" i="1" u="none" smtClean="0">
                                <a:solidFill>
                                  <a:prstClr val="black"/>
                                </a:solidFill>
                                <a:latin typeface="Cambria Math" panose="02040503050406030204" pitchFamily="18" charset="0"/>
                              </a:rPr>
                              <m:t>𝟑</m:t>
                            </m:r>
                          </m:sup>
                        </m:sSup>
                        <m:r>
                          <a:rPr lang="en-US" sz="1600" b="1" i="1" u="none" smtClean="0">
                            <a:solidFill>
                              <a:prstClr val="black"/>
                            </a:solidFill>
                            <a:latin typeface="Cambria Math" panose="02040503050406030204" pitchFamily="18" charset="0"/>
                          </a:rPr>
                          <m:t>𝒓</m:t>
                        </m:r>
                      </m:e>
                    </m:nary>
                  </m:oMath>
                </a14:m>
                <a:r>
                  <a:rPr lang="en-US" sz="1200" u="none" dirty="0" smtClean="0">
                    <a:solidFill>
                      <a:prstClr val="black"/>
                    </a:solidFill>
                    <a:latin typeface="Arial"/>
                  </a:rPr>
                  <a:t> </a:t>
                </a:r>
                <a:r>
                  <a:rPr lang="en-US" sz="1000" u="none" dirty="0" smtClean="0">
                    <a:solidFill>
                      <a:srgbClr val="0070C0"/>
                    </a:solidFill>
                    <a:latin typeface="Arial"/>
                  </a:rPr>
                  <a:t>(u</a:t>
                </a:r>
                <a:r>
                  <a:rPr lang="en-US" sz="1000" i="1" u="none" dirty="0" smtClean="0">
                    <a:solidFill>
                      <a:srgbClr val="0070C0"/>
                    </a:solidFill>
                  </a:rPr>
                  <a:t> </a:t>
                </a:r>
                <a:r>
                  <a:rPr lang="en-US" sz="1000" i="1" u="none" dirty="0">
                    <a:solidFill>
                      <a:srgbClr val="0070C0"/>
                    </a:solidFill>
                  </a:rPr>
                  <a:t>~ </a:t>
                </a:r>
                <a:r>
                  <a:rPr lang="en-US" sz="1000" i="1" u="none" dirty="0" err="1" smtClean="0">
                    <a:solidFill>
                      <a:srgbClr val="0070C0"/>
                    </a:solidFill>
                    <a:sym typeface="Symbol" panose="05050102010706020507" pitchFamily="18" charset="2"/>
                  </a:rPr>
                  <a:t>Vx</a:t>
                </a:r>
                <a:r>
                  <a:rPr lang="en-US" sz="1000" i="1" u="none" dirty="0" smtClean="0">
                    <a:solidFill>
                      <a:srgbClr val="0070C0"/>
                    </a:solidFill>
                    <a:sym typeface="Symbol" panose="05050102010706020507" pitchFamily="18" charset="2"/>
                  </a:rPr>
                  <a:t> displacement /its ideal position, </a:t>
                </a:r>
                <a:r>
                  <a:rPr lang="en-US" sz="1000" i="1" u="none" dirty="0" err="1" smtClean="0">
                    <a:solidFill>
                      <a:srgbClr val="0070C0"/>
                    </a:solidFill>
                    <a:sym typeface="Symbol" panose="05050102010706020507" pitchFamily="18" charset="2"/>
                  </a:rPr>
                  <a:t>C</a:t>
                </a:r>
                <a:r>
                  <a:rPr lang="en-US" sz="1000" i="1" u="none" baseline="-25000" dirty="0" err="1" smtClean="0">
                    <a:solidFill>
                      <a:srgbClr val="0070C0"/>
                    </a:solidFill>
                    <a:sym typeface="Symbol" panose="05050102010706020507" pitchFamily="18" charset="2"/>
                  </a:rPr>
                  <a:t>ii</a:t>
                </a:r>
                <a:r>
                  <a:rPr lang="en-US" sz="1000" i="1" u="none" baseline="-25000" dirty="0" smtClean="0">
                    <a:solidFill>
                      <a:srgbClr val="0070C0"/>
                    </a:solidFill>
                    <a:sym typeface="Symbol" panose="05050102010706020507" pitchFamily="18" charset="2"/>
                  </a:rPr>
                  <a:t>  </a:t>
                </a:r>
                <a:r>
                  <a:rPr lang="en-US" sz="1000" i="1" u="none" dirty="0" smtClean="0">
                    <a:solidFill>
                      <a:srgbClr val="0070C0"/>
                    </a:solidFill>
                    <a:sym typeface="Symbol" panose="05050102010706020507" pitchFamily="18" charset="2"/>
                  </a:rPr>
                  <a:t>: elastic constants /length unit</a:t>
                </a:r>
                <a:r>
                  <a:rPr lang="en-US" sz="1000" i="1" u="none" dirty="0" smtClean="0">
                    <a:solidFill>
                      <a:srgbClr val="0070C0"/>
                    </a:solidFill>
                  </a:rPr>
                  <a:t>)</a:t>
                </a:r>
                <a:r>
                  <a:rPr lang="en-US" sz="1000" u="none" dirty="0" smtClean="0">
                    <a:solidFill>
                      <a:prstClr val="black"/>
                    </a:solidFill>
                    <a:latin typeface="Arial"/>
                  </a:rPr>
                  <a:t> </a:t>
                </a:r>
              </a:p>
              <a:p>
                <a:pPr marL="712788" lvl="3" indent="-238125" fontAlgn="auto">
                  <a:lnSpc>
                    <a:spcPts val="1800"/>
                  </a:lnSpc>
                  <a:spcBef>
                    <a:spcPts val="0"/>
                  </a:spcBef>
                  <a:spcAft>
                    <a:spcPts val="0"/>
                  </a:spcAft>
                  <a:buClr>
                    <a:srgbClr val="666666"/>
                  </a:buClr>
                  <a:buSzPct val="36000"/>
                  <a:buBlip>
                    <a:blip r:embed="rId3"/>
                  </a:buBlip>
                </a:pPr>
                <a:r>
                  <a:rPr lang="en-US" sz="1200" u="none" dirty="0">
                    <a:solidFill>
                      <a:srgbClr val="666666"/>
                    </a:solidFill>
                    <a:latin typeface="Arial"/>
                  </a:rPr>
                  <a:t>Elastic energy influenced by other elastic deformation of the lattice due to the presence of crystalline </a:t>
                </a:r>
                <a:r>
                  <a:rPr lang="en-US" sz="1200" u="none" dirty="0" err="1" smtClean="0">
                    <a:solidFill>
                      <a:srgbClr val="666666"/>
                    </a:solidFill>
                    <a:latin typeface="Arial"/>
                  </a:rPr>
                  <a:t>def</a:t>
                </a:r>
                <a:endParaRPr lang="en-US" sz="1200" u="none" dirty="0" smtClean="0">
                  <a:solidFill>
                    <a:srgbClr val="666666"/>
                  </a:solidFill>
                  <a:latin typeface="Arial"/>
                </a:endParaRPr>
              </a:p>
              <a:p>
                <a:pPr marL="712788" lvl="3" indent="-238125" fontAlgn="auto">
                  <a:lnSpc>
                    <a:spcPts val="1800"/>
                  </a:lnSpc>
                  <a:spcBef>
                    <a:spcPts val="0"/>
                  </a:spcBef>
                  <a:spcAft>
                    <a:spcPts val="0"/>
                  </a:spcAft>
                  <a:buClr>
                    <a:srgbClr val="666666"/>
                  </a:buClr>
                  <a:buSzPct val="36000"/>
                  <a:buBlip>
                    <a:blip r:embed="rId3"/>
                  </a:buBlip>
                </a:pPr>
                <a:r>
                  <a:rPr lang="en-US" sz="1200" u="none" dirty="0" smtClean="0">
                    <a:solidFill>
                      <a:srgbClr val="666666"/>
                    </a:solidFill>
                    <a:latin typeface="Arial"/>
                  </a:rPr>
                  <a:t>𝐶</a:t>
                </a:r>
                <a:r>
                  <a:rPr lang="en-US" sz="1200" u="none" baseline="-25000" dirty="0">
                    <a:solidFill>
                      <a:srgbClr val="666666"/>
                    </a:solidFill>
                    <a:latin typeface="Arial"/>
                  </a:rPr>
                  <a:t>11   </a:t>
                </a:r>
                <a:r>
                  <a:rPr lang="en-US" sz="1200" u="none" dirty="0">
                    <a:solidFill>
                      <a:srgbClr val="666666"/>
                    </a:solidFill>
                    <a:latin typeface="Arial"/>
                  </a:rPr>
                  <a:t>: compression ~ B</a:t>
                </a:r>
                <a:r>
                  <a:rPr lang="en-US" sz="1200" u="none" baseline="30000" dirty="0">
                    <a:solidFill>
                      <a:srgbClr val="666666"/>
                    </a:solidFill>
                    <a:latin typeface="Arial"/>
                  </a:rPr>
                  <a:t>2</a:t>
                </a:r>
                <a:r>
                  <a:rPr lang="en-US" sz="1200" u="none" dirty="0">
                    <a:solidFill>
                      <a:srgbClr val="666666"/>
                    </a:solidFill>
                    <a:latin typeface="Arial"/>
                  </a:rPr>
                  <a:t>/µ</a:t>
                </a:r>
                <a:r>
                  <a:rPr lang="en-US" sz="1200" u="none" baseline="-25000" dirty="0">
                    <a:solidFill>
                      <a:srgbClr val="666666"/>
                    </a:solidFill>
                    <a:latin typeface="Arial"/>
                  </a:rPr>
                  <a:t>0</a:t>
                </a:r>
                <a:endParaRPr lang="en-US" sz="1200" i="1" u="none" baseline="-25000" dirty="0">
                  <a:solidFill>
                    <a:srgbClr val="0070C0"/>
                  </a:solidFill>
                </a:endParaRPr>
              </a:p>
              <a:p>
                <a:pPr marL="712788" lvl="3" indent="-238125" fontAlgn="auto">
                  <a:lnSpc>
                    <a:spcPts val="1800"/>
                  </a:lnSpc>
                  <a:spcBef>
                    <a:spcPts val="0"/>
                  </a:spcBef>
                  <a:spcAft>
                    <a:spcPts val="0"/>
                  </a:spcAft>
                  <a:buClr>
                    <a:srgbClr val="666666"/>
                  </a:buClr>
                  <a:buSzPct val="36000"/>
                  <a:buBlip>
                    <a:blip r:embed="rId3"/>
                  </a:buBlip>
                </a:pPr>
                <a:r>
                  <a:rPr lang="en-US" sz="1200" u="none" dirty="0">
                    <a:solidFill>
                      <a:srgbClr val="666666"/>
                    </a:solidFill>
                    <a:latin typeface="Arial"/>
                  </a:rPr>
                  <a:t>𝐶</a:t>
                </a:r>
                <a:r>
                  <a:rPr lang="en-US" sz="1200" u="none" baseline="-25000" dirty="0">
                    <a:solidFill>
                      <a:srgbClr val="666666"/>
                    </a:solidFill>
                    <a:latin typeface="Arial"/>
                  </a:rPr>
                  <a:t>44   </a:t>
                </a:r>
                <a:r>
                  <a:rPr lang="en-US" sz="1200" u="none" dirty="0">
                    <a:solidFill>
                      <a:srgbClr val="666666"/>
                    </a:solidFill>
                    <a:latin typeface="Arial"/>
                  </a:rPr>
                  <a:t>: torsion ~ B</a:t>
                </a:r>
                <a:r>
                  <a:rPr lang="en-US" sz="1200" u="none" baseline="30000" dirty="0">
                    <a:solidFill>
                      <a:srgbClr val="666666"/>
                    </a:solidFill>
                    <a:latin typeface="Arial"/>
                  </a:rPr>
                  <a:t>2</a:t>
                </a:r>
                <a:r>
                  <a:rPr lang="en-US" sz="1200" u="none" dirty="0">
                    <a:solidFill>
                      <a:srgbClr val="666666"/>
                    </a:solidFill>
                    <a:latin typeface="Arial"/>
                  </a:rPr>
                  <a:t>/µ</a:t>
                </a:r>
                <a:r>
                  <a:rPr lang="en-US" sz="1200" u="none" baseline="-25000" dirty="0">
                    <a:solidFill>
                      <a:srgbClr val="666666"/>
                    </a:solidFill>
                    <a:latin typeface="Arial"/>
                  </a:rPr>
                  <a:t>0</a:t>
                </a:r>
                <a:endParaRPr lang="en-US" sz="1200" i="1" u="none" baseline="-25000" dirty="0">
                  <a:solidFill>
                    <a:srgbClr val="0070C0"/>
                  </a:solidFill>
                </a:endParaRPr>
              </a:p>
              <a:p>
                <a:pPr marL="712788" lvl="3" indent="-238125" fontAlgn="auto">
                  <a:lnSpc>
                    <a:spcPts val="1800"/>
                  </a:lnSpc>
                  <a:spcBef>
                    <a:spcPts val="0"/>
                  </a:spcBef>
                  <a:spcAft>
                    <a:spcPts val="0"/>
                  </a:spcAft>
                  <a:buClr>
                    <a:srgbClr val="666666"/>
                  </a:buClr>
                  <a:buSzPct val="36000"/>
                  <a:buBlip>
                    <a:blip r:embed="rId3"/>
                  </a:buBlip>
                </a:pPr>
                <a:r>
                  <a:rPr lang="en-US" sz="1200" u="none" dirty="0">
                    <a:solidFill>
                      <a:srgbClr val="666666"/>
                    </a:solidFill>
                    <a:latin typeface="Arial"/>
                  </a:rPr>
                  <a:t>𝐶</a:t>
                </a:r>
                <a:r>
                  <a:rPr lang="en-US" sz="1200" u="none" baseline="-25000" dirty="0">
                    <a:solidFill>
                      <a:srgbClr val="666666"/>
                    </a:solidFill>
                    <a:latin typeface="Arial"/>
                  </a:rPr>
                  <a:t>66   </a:t>
                </a:r>
                <a:r>
                  <a:rPr lang="en-US" sz="1200" u="none" dirty="0">
                    <a:solidFill>
                      <a:srgbClr val="666666"/>
                    </a:solidFill>
                    <a:latin typeface="Arial"/>
                  </a:rPr>
                  <a:t>: </a:t>
                </a:r>
                <a:r>
                  <a:rPr lang="en-US" sz="1200" u="none" dirty="0" smtClean="0">
                    <a:solidFill>
                      <a:srgbClr val="666666"/>
                    </a:solidFill>
                    <a:latin typeface="Arial"/>
                  </a:rPr>
                  <a:t>shear ~ </a:t>
                </a:r>
                <a:r>
                  <a:rPr lang="en-US" sz="1200" u="none" dirty="0">
                    <a:solidFill>
                      <a:srgbClr val="666666"/>
                    </a:solidFill>
                    <a:latin typeface="Arial"/>
                  </a:rPr>
                  <a:t>B</a:t>
                </a:r>
                <a:r>
                  <a:rPr lang="en-US" sz="1200" u="none" dirty="0">
                    <a:solidFill>
                      <a:srgbClr val="666666"/>
                    </a:solidFill>
                    <a:latin typeface="Symbol" panose="05050102010706020507" pitchFamily="18" charset="2"/>
                  </a:rPr>
                  <a:t>F</a:t>
                </a:r>
                <a:r>
                  <a:rPr lang="en-US" sz="1200" u="none" baseline="-25000" dirty="0">
                    <a:solidFill>
                      <a:srgbClr val="666666"/>
                    </a:solidFill>
                    <a:latin typeface="Symbol" panose="05050102010706020507" pitchFamily="18" charset="2"/>
                  </a:rPr>
                  <a:t>0</a:t>
                </a:r>
                <a:r>
                  <a:rPr lang="en-US" sz="1200" u="none" dirty="0">
                    <a:solidFill>
                      <a:srgbClr val="666666"/>
                    </a:solidFill>
                    <a:latin typeface="Arial"/>
                  </a:rPr>
                  <a:t>/16pµ</a:t>
                </a:r>
                <a:r>
                  <a:rPr lang="en-US" sz="1200" u="none" baseline="-25000" dirty="0">
                    <a:solidFill>
                      <a:srgbClr val="666666"/>
                    </a:solidFill>
                    <a:latin typeface="Arial"/>
                  </a:rPr>
                  <a:t>0</a:t>
                </a:r>
                <a:r>
                  <a:rPr lang="en-US" sz="1200" u="none" dirty="0">
                    <a:solidFill>
                      <a:srgbClr val="666666"/>
                    </a:solidFill>
                    <a:latin typeface="Symbol" panose="05050102010706020507" pitchFamily="18" charset="2"/>
                  </a:rPr>
                  <a:t>l</a:t>
                </a:r>
                <a:r>
                  <a:rPr lang="en-US" sz="1200" u="none" baseline="-25000" dirty="0">
                    <a:solidFill>
                      <a:srgbClr val="666666"/>
                    </a:solidFill>
                    <a:latin typeface="Arial"/>
                  </a:rPr>
                  <a:t>L</a:t>
                </a:r>
              </a:p>
              <a:p>
                <a:pPr marL="712788" lvl="3" indent="-238125" fontAlgn="auto">
                  <a:lnSpc>
                    <a:spcPts val="1800"/>
                  </a:lnSpc>
                  <a:spcBef>
                    <a:spcPts val="0"/>
                  </a:spcBef>
                  <a:spcAft>
                    <a:spcPts val="0"/>
                  </a:spcAft>
                  <a:buClr>
                    <a:srgbClr val="666666"/>
                  </a:buClr>
                  <a:buSzPct val="36000"/>
                  <a:buBlip>
                    <a:blip r:embed="rId3"/>
                  </a:buBlip>
                </a:pPr>
                <a:r>
                  <a:rPr lang="en-US" sz="1200" u="none" dirty="0" smtClean="0">
                    <a:solidFill>
                      <a:srgbClr val="666666"/>
                    </a:solidFill>
                    <a:latin typeface="Arial"/>
                  </a:rPr>
                  <a:t>Usually: </a:t>
                </a:r>
                <a:r>
                  <a:rPr lang="en-US" sz="1200" u="none" dirty="0">
                    <a:solidFill>
                      <a:srgbClr val="666666"/>
                    </a:solidFill>
                    <a:latin typeface="Arial"/>
                  </a:rPr>
                  <a:t>𝐶</a:t>
                </a:r>
                <a:r>
                  <a:rPr lang="en-US" sz="1200" u="none" baseline="-25000" dirty="0">
                    <a:solidFill>
                      <a:srgbClr val="666666"/>
                    </a:solidFill>
                    <a:latin typeface="Arial"/>
                  </a:rPr>
                  <a:t>44 </a:t>
                </a:r>
                <a:r>
                  <a:rPr lang="en-US" sz="1200" u="none" dirty="0">
                    <a:solidFill>
                      <a:srgbClr val="666666"/>
                    </a:solidFill>
                    <a:latin typeface="Arial"/>
                  </a:rPr>
                  <a:t>&gt;&gt;𝐶</a:t>
                </a:r>
                <a:r>
                  <a:rPr lang="en-US" sz="1200" u="none" baseline="-25000" dirty="0">
                    <a:solidFill>
                      <a:srgbClr val="666666"/>
                    </a:solidFill>
                    <a:latin typeface="Arial"/>
                  </a:rPr>
                  <a:t>66 </a:t>
                </a:r>
                <a:endParaRPr lang="en-US" sz="1200" u="none" dirty="0">
                  <a:solidFill>
                    <a:srgbClr val="0070C0"/>
                  </a:solidFill>
                </a:endParaRPr>
              </a:p>
              <a:p>
                <a:pPr marL="1169988" lvl="4" indent="-238125" fontAlgn="auto">
                  <a:lnSpc>
                    <a:spcPct val="130000"/>
                  </a:lnSpc>
                  <a:spcBef>
                    <a:spcPts val="0"/>
                  </a:spcBef>
                  <a:spcAft>
                    <a:spcPts val="0"/>
                  </a:spcAft>
                  <a:buClr>
                    <a:srgbClr val="666666"/>
                  </a:buClr>
                  <a:buSzPct val="36000"/>
                  <a:buBlip>
                    <a:blip r:embed="rId3"/>
                  </a:buBlip>
                </a:pPr>
                <a:endParaRPr lang="en-US" sz="1100" u="none" dirty="0" smtClean="0">
                  <a:solidFill>
                    <a:prstClr val="black">
                      <a:lumMod val="75000"/>
                      <a:lumOff val="25000"/>
                    </a:prstClr>
                  </a:solidFill>
                  <a:latin typeface="Symbol" panose="05050102010706020507" pitchFamily="18" charset="2"/>
                </a:endParaRPr>
              </a:p>
              <a:p>
                <a:pPr defTabSz="944027">
                  <a:defRPr/>
                </a:pPr>
                <a:endParaRPr lang="en-US" noProof="0" dirty="0"/>
              </a:p>
            </p:txBody>
          </p:sp>
        </mc:Choice>
        <mc:Fallback xmlns="">
          <p:sp>
            <p:nvSpPr>
              <p:cNvPr id="3" name="Espace réservé des commentaires 2"/>
              <p:cNvSpPr>
                <a:spLocks noGrp="1"/>
              </p:cNvSpPr>
              <p:nvPr>
                <p:ph type="body" idx="1"/>
              </p:nvPr>
            </p:nvSpPr>
            <p:spPr/>
            <p:txBody>
              <a:bodyPr/>
              <a:lstStyle/>
              <a:p>
                <a:pPr defTabSz="944027">
                  <a:defRPr/>
                </a:pPr>
                <a:r>
                  <a:rPr lang="en-US" noProof="0" dirty="0" smtClean="0"/>
                  <a:t>More efficient pinning  : when defect are of the size</a:t>
                </a:r>
                <a:r>
                  <a:rPr lang="en-US" baseline="0" noProof="0" dirty="0" smtClean="0"/>
                  <a:t> of </a:t>
                </a:r>
                <a:r>
                  <a:rPr lang="en-US" baseline="0" noProof="0" dirty="0" smtClean="0">
                    <a:sym typeface="Symbol" panose="05050102010706020507" pitchFamily="18" charset="2"/>
                  </a:rPr>
                  <a:t> (2), and/or are separated by distances ~ </a:t>
                </a:r>
                <a:r>
                  <a:rPr lang="en-US" baseline="0" noProof="0" dirty="0" smtClean="0">
                    <a:sym typeface="Symbol" panose="05050102010706020507" pitchFamily="18" charset="2"/>
                  </a:rPr>
                  <a:t>.</a:t>
                </a:r>
              </a:p>
              <a:p>
                <a:pPr defTabSz="944027">
                  <a:defRPr/>
                </a:pPr>
                <a:endParaRPr lang="en-US" baseline="0" noProof="0" dirty="0" smtClean="0">
                  <a:sym typeface="Symbol" panose="05050102010706020507" pitchFamily="18" charset="2"/>
                </a:endParaRPr>
              </a:p>
              <a:p>
                <a:pPr marL="712788" lvl="3" indent="-238125" fontAlgn="auto">
                  <a:lnSpc>
                    <a:spcPts val="1800"/>
                  </a:lnSpc>
                  <a:spcBef>
                    <a:spcPts val="0"/>
                  </a:spcBef>
                  <a:spcAft>
                    <a:spcPts val="0"/>
                  </a:spcAft>
                  <a:buClr>
                    <a:srgbClr val="666666"/>
                  </a:buClr>
                  <a:buSzPct val="36000"/>
                  <a:buBlip>
                    <a:blip r:embed="rId4"/>
                  </a:buBlip>
                </a:pPr>
                <a:r>
                  <a:rPr lang="en-US" sz="1200" u="none" dirty="0" smtClean="0">
                    <a:solidFill>
                      <a:prstClr val="black">
                        <a:lumMod val="75000"/>
                        <a:lumOff val="25000"/>
                      </a:prstClr>
                    </a:solidFill>
                    <a:latin typeface="Arial"/>
                  </a:rPr>
                  <a:t>In general: if volume fraction </a:t>
                </a:r>
                <a:r>
                  <a:rPr lang="en-US" sz="1200" i="1" u="none" dirty="0" smtClean="0">
                    <a:solidFill>
                      <a:prstClr val="black">
                        <a:lumMod val="75000"/>
                        <a:lumOff val="25000"/>
                      </a:prstClr>
                    </a:solidFill>
                    <a:latin typeface="Arial"/>
                  </a:rPr>
                  <a:t>f </a:t>
                </a:r>
                <a:r>
                  <a:rPr lang="en-US" sz="1200" u="none" dirty="0" smtClean="0">
                    <a:solidFill>
                      <a:prstClr val="black">
                        <a:lumMod val="75000"/>
                        <a:lumOff val="25000"/>
                      </a:prstClr>
                    </a:solidFill>
                    <a:latin typeface="Arial"/>
                  </a:rPr>
                  <a:t>with</a:t>
                </a:r>
                <a:r>
                  <a:rPr lang="en-US" sz="1200" i="1" u="none" dirty="0" smtClean="0">
                    <a:solidFill>
                      <a:prstClr val="black">
                        <a:lumMod val="75000"/>
                        <a:lumOff val="25000"/>
                      </a:prstClr>
                    </a:solidFill>
                    <a:latin typeface="Arial"/>
                  </a:rPr>
                  <a:t> </a:t>
                </a:r>
                <a:r>
                  <a:rPr lang="en-US" sz="1200" u="none" dirty="0" err="1" smtClean="0">
                    <a:solidFill>
                      <a:prstClr val="black">
                        <a:lumMod val="75000"/>
                        <a:lumOff val="25000"/>
                      </a:prstClr>
                    </a:solidFill>
                    <a:latin typeface="Arial"/>
                  </a:rPr>
                  <a:t>aleatory</a:t>
                </a:r>
                <a:r>
                  <a:rPr lang="en-US" sz="1200" u="none" dirty="0" smtClean="0">
                    <a:solidFill>
                      <a:prstClr val="black">
                        <a:lumMod val="75000"/>
                        <a:lumOff val="25000"/>
                      </a:prstClr>
                    </a:solidFill>
                    <a:latin typeface="Arial"/>
                  </a:rPr>
                  <a:t> defects w. </a:t>
                </a:r>
                <a:r>
                  <a:rPr lang="en-US" sz="1200" u="none" dirty="0" smtClean="0">
                    <a:solidFill>
                      <a:prstClr val="black">
                        <a:lumMod val="75000"/>
                        <a:lumOff val="25000"/>
                      </a:prstClr>
                    </a:solidFill>
                    <a:latin typeface="Arial"/>
                    <a:sym typeface="Symbol" panose="05050102010706020507" pitchFamily="18" charset="2"/>
                  </a:rPr>
                  <a:t> </a:t>
                </a:r>
                <a:r>
                  <a:rPr lang="en-US" sz="1200" i="1" u="none" dirty="0" smtClean="0">
                    <a:solidFill>
                      <a:prstClr val="black">
                        <a:lumMod val="75000"/>
                        <a:lumOff val="25000"/>
                      </a:prstClr>
                    </a:solidFill>
                    <a:latin typeface="Arial"/>
                    <a:sym typeface="Symbol" panose="05050102010706020507" pitchFamily="18" charset="2"/>
                  </a:rPr>
                  <a:t>a</a:t>
                </a:r>
                <a:r>
                  <a:rPr lang="en-US" sz="1200" i="1" u="none" baseline="-25000" dirty="0" smtClean="0">
                    <a:solidFill>
                      <a:prstClr val="black">
                        <a:lumMod val="75000"/>
                        <a:lumOff val="25000"/>
                      </a:prstClr>
                    </a:solidFill>
                    <a:latin typeface="Arial"/>
                    <a:sym typeface="Symbol" panose="05050102010706020507" pitchFamily="18" charset="2"/>
                  </a:rPr>
                  <a:t>0</a:t>
                </a:r>
                <a:r>
                  <a:rPr lang="en-US" sz="1200" i="1" u="none" dirty="0" smtClean="0">
                    <a:solidFill>
                      <a:prstClr val="black">
                        <a:lumMod val="75000"/>
                        <a:lumOff val="25000"/>
                      </a:prstClr>
                    </a:solidFill>
                    <a:latin typeface="Arial"/>
                    <a:sym typeface="Symbol" panose="05050102010706020507" pitchFamily="18" charset="2"/>
                  </a:rPr>
                  <a:t> :</a:t>
                </a:r>
              </a:p>
              <a:p>
                <a:pPr marL="1169988" lvl="4" indent="-238125" fontAlgn="auto">
                  <a:lnSpc>
                    <a:spcPct val="130000"/>
                  </a:lnSpc>
                  <a:spcBef>
                    <a:spcPts val="0"/>
                  </a:spcBef>
                  <a:spcAft>
                    <a:spcPts val="0"/>
                  </a:spcAft>
                  <a:buClr>
                    <a:srgbClr val="666666"/>
                  </a:buClr>
                  <a:buSzPct val="36000"/>
                  <a:buBlip>
                    <a:blip r:embed="rId4"/>
                  </a:buBlip>
                </a:pPr>
                <a:r>
                  <a:rPr lang="en-US" sz="1100" u="none" dirty="0" smtClean="0">
                    <a:solidFill>
                      <a:prstClr val="black">
                        <a:lumMod val="75000"/>
                        <a:lumOff val="25000"/>
                      </a:prstClr>
                    </a:solidFill>
                  </a:rPr>
                  <a:t>Gain : </a:t>
                </a:r>
                <a:r>
                  <a:rPr lang="en-US" sz="1100" u="none" dirty="0" smtClean="0">
                    <a:solidFill>
                      <a:prstClr val="black">
                        <a:lumMod val="75000"/>
                        <a:lumOff val="25000"/>
                      </a:prstClr>
                    </a:solidFill>
                    <a:latin typeface="Symbol" panose="05050102010706020507" pitchFamily="18" charset="2"/>
                  </a:rPr>
                  <a:t>D</a:t>
                </a:r>
                <a:r>
                  <a:rPr lang="en-US" sz="1100" u="none" dirty="0" smtClean="0">
                    <a:solidFill>
                      <a:prstClr val="black">
                        <a:lumMod val="75000"/>
                        <a:lumOff val="25000"/>
                      </a:prstClr>
                    </a:solidFill>
                  </a:rPr>
                  <a:t>g ~(H</a:t>
                </a:r>
                <a:r>
                  <a:rPr lang="en-US" sz="1100" u="none" baseline="-25000" dirty="0" smtClean="0">
                    <a:solidFill>
                      <a:prstClr val="black">
                        <a:lumMod val="75000"/>
                        <a:lumOff val="25000"/>
                      </a:prstClr>
                    </a:solidFill>
                  </a:rPr>
                  <a:t>C</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µ</a:t>
                </a:r>
                <a:r>
                  <a:rPr lang="en-US" sz="1100" u="none" baseline="-25000" dirty="0" smtClean="0">
                    <a:solidFill>
                      <a:prstClr val="black">
                        <a:lumMod val="75000"/>
                        <a:lumOff val="25000"/>
                      </a:prstClr>
                    </a:solidFill>
                  </a:rPr>
                  <a:t>0</a:t>
                </a:r>
                <a:r>
                  <a:rPr lang="en-US" sz="1100" u="none" dirty="0" smtClean="0">
                    <a:solidFill>
                      <a:prstClr val="black">
                        <a:lumMod val="75000"/>
                        <a:lumOff val="25000"/>
                      </a:prstClr>
                    </a:solidFill>
                  </a:rPr>
                  <a:t>/2)</a:t>
                </a:r>
                <a:r>
                  <a:rPr lang="en-US" sz="1100" i="1" u="none" dirty="0" smtClean="0">
                    <a:solidFill>
                      <a:prstClr val="black">
                        <a:lumMod val="75000"/>
                        <a:lumOff val="25000"/>
                      </a:prstClr>
                    </a:solidFill>
                  </a:rPr>
                  <a:t>f</a:t>
                </a:r>
                <a:r>
                  <a:rPr lang="en-US" sz="1100" u="none" dirty="0" smtClean="0">
                    <a:solidFill>
                      <a:prstClr val="black">
                        <a:lumMod val="75000"/>
                        <a:lumOff val="25000"/>
                      </a:prstClr>
                    </a:solidFill>
                    <a:latin typeface="Symbol" panose="05050102010706020507" pitchFamily="18" charset="2"/>
                  </a:rPr>
                  <a:t>px</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 per length u.. </a:t>
                </a:r>
                <a:r>
                  <a:rPr lang="en-US" sz="1100" u="none" dirty="0" smtClean="0">
                    <a:solidFill>
                      <a:prstClr val="black">
                        <a:lumMod val="75000"/>
                        <a:lumOff val="25000"/>
                      </a:prstClr>
                    </a:solidFill>
                    <a:latin typeface="Script MT Bold" panose="03040602040607080904" pitchFamily="66" charset="0"/>
                  </a:rPr>
                  <a:t>L</a:t>
                </a:r>
                <a:r>
                  <a:rPr lang="en-US" sz="1100" u="none" dirty="0" smtClean="0">
                    <a:solidFill>
                      <a:prstClr val="black">
                        <a:lumMod val="75000"/>
                        <a:lumOff val="25000"/>
                      </a:prstClr>
                    </a:solidFill>
                  </a:rPr>
                  <a:t>, i.e. force F~</a:t>
                </a:r>
                <a:r>
                  <a:rPr lang="en-US" sz="1100" u="none" dirty="0" smtClean="0">
                    <a:solidFill>
                      <a:prstClr val="black">
                        <a:lumMod val="75000"/>
                        <a:lumOff val="25000"/>
                      </a:prstClr>
                    </a:solidFill>
                    <a:latin typeface="Symbol" panose="05050102010706020507" pitchFamily="18" charset="2"/>
                  </a:rPr>
                  <a:t> D</a:t>
                </a:r>
                <a:r>
                  <a:rPr lang="en-US" sz="1100" u="none" dirty="0" smtClean="0">
                    <a:solidFill>
                      <a:prstClr val="black">
                        <a:lumMod val="75000"/>
                        <a:lumOff val="25000"/>
                      </a:prstClr>
                    </a:solidFill>
                  </a:rPr>
                  <a:t>g/</a:t>
                </a:r>
                <a:r>
                  <a:rPr lang="en-US" sz="1100" u="none" dirty="0" smtClean="0">
                    <a:solidFill>
                      <a:prstClr val="black">
                        <a:lumMod val="75000"/>
                        <a:lumOff val="25000"/>
                      </a:prstClr>
                    </a:solidFill>
                    <a:latin typeface="Script MT Bold" panose="03040602040607080904" pitchFamily="66" charset="0"/>
                  </a:rPr>
                  <a:t>L</a:t>
                </a:r>
                <a:r>
                  <a:rPr lang="en-US" sz="1100" u="none" dirty="0" smtClean="0">
                    <a:solidFill>
                      <a:prstClr val="black">
                        <a:lumMod val="75000"/>
                        <a:lumOff val="25000"/>
                      </a:prstClr>
                    </a:solidFill>
                  </a:rPr>
                  <a:t> ~(H</a:t>
                </a:r>
                <a:r>
                  <a:rPr lang="en-US" sz="1100" u="none" baseline="-25000" dirty="0" smtClean="0">
                    <a:solidFill>
                      <a:prstClr val="black">
                        <a:lumMod val="75000"/>
                        <a:lumOff val="25000"/>
                      </a:prstClr>
                    </a:solidFill>
                  </a:rPr>
                  <a:t>C</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µ</a:t>
                </a:r>
                <a:r>
                  <a:rPr lang="en-US" sz="1100" u="none" baseline="-25000" dirty="0" smtClean="0">
                    <a:solidFill>
                      <a:prstClr val="black">
                        <a:lumMod val="75000"/>
                        <a:lumOff val="25000"/>
                      </a:prstClr>
                    </a:solidFill>
                  </a:rPr>
                  <a:t>0</a:t>
                </a:r>
                <a:r>
                  <a:rPr lang="en-US" sz="1100" u="none" dirty="0" smtClean="0">
                    <a:solidFill>
                      <a:prstClr val="black">
                        <a:lumMod val="75000"/>
                        <a:lumOff val="25000"/>
                      </a:prstClr>
                    </a:solidFill>
                  </a:rPr>
                  <a:t>/2)</a:t>
                </a:r>
                <a:r>
                  <a:rPr lang="en-US" sz="1100" i="1" u="none" dirty="0" smtClean="0">
                    <a:solidFill>
                      <a:prstClr val="black">
                        <a:lumMod val="75000"/>
                        <a:lumOff val="25000"/>
                      </a:prstClr>
                    </a:solidFill>
                  </a:rPr>
                  <a:t>f</a:t>
                </a:r>
                <a:r>
                  <a:rPr lang="en-US" sz="1100" u="none" dirty="0" smtClean="0">
                    <a:solidFill>
                      <a:prstClr val="black">
                        <a:lumMod val="75000"/>
                        <a:lumOff val="25000"/>
                      </a:prstClr>
                    </a:solidFill>
                    <a:latin typeface="Symbol" panose="05050102010706020507" pitchFamily="18" charset="2"/>
                  </a:rPr>
                  <a:t>px</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a:t>
                </a:r>
                <a:r>
                  <a:rPr lang="en-US" sz="1100" u="none" dirty="0" smtClean="0">
                    <a:solidFill>
                      <a:prstClr val="black">
                        <a:lumMod val="75000"/>
                        <a:lumOff val="25000"/>
                      </a:prstClr>
                    </a:solidFill>
                    <a:latin typeface="Script MT Bold" panose="03040602040607080904" pitchFamily="66" charset="0"/>
                  </a:rPr>
                  <a:t>L</a:t>
                </a:r>
              </a:p>
              <a:p>
                <a:pPr marL="1169988" lvl="4" indent="-238125" fontAlgn="auto">
                  <a:lnSpc>
                    <a:spcPct val="130000"/>
                  </a:lnSpc>
                  <a:spcBef>
                    <a:spcPts val="0"/>
                  </a:spcBef>
                  <a:spcAft>
                    <a:spcPts val="0"/>
                  </a:spcAft>
                  <a:buClr>
                    <a:srgbClr val="666666"/>
                  </a:buClr>
                  <a:buSzPct val="36000"/>
                  <a:buBlip>
                    <a:blip r:embed="rId4"/>
                  </a:buBlip>
                </a:pPr>
                <a:r>
                  <a:rPr lang="en-US" sz="1100" u="none" dirty="0" smtClean="0">
                    <a:solidFill>
                      <a:schemeClr val="tx1">
                        <a:lumMod val="75000"/>
                        <a:lumOff val="25000"/>
                      </a:schemeClr>
                    </a:solidFill>
                    <a:latin typeface="Arial"/>
                  </a:rPr>
                  <a:t>J</a:t>
                </a:r>
                <a:r>
                  <a:rPr lang="en-US" sz="1100" u="none" baseline="-25000" dirty="0" smtClean="0">
                    <a:solidFill>
                      <a:schemeClr val="tx1">
                        <a:lumMod val="75000"/>
                        <a:lumOff val="25000"/>
                      </a:schemeClr>
                    </a:solidFill>
                    <a:latin typeface="Arial"/>
                  </a:rPr>
                  <a:t>C</a:t>
                </a:r>
                <a:r>
                  <a:rPr lang="en-US" sz="1100" u="none" dirty="0" smtClean="0">
                    <a:solidFill>
                      <a:schemeClr val="tx1">
                        <a:lumMod val="75000"/>
                        <a:lumOff val="25000"/>
                      </a:schemeClr>
                    </a:solidFill>
                    <a:latin typeface="Arial"/>
                  </a:rPr>
                  <a:t> = </a:t>
                </a:r>
                <a:r>
                  <a:rPr lang="en-US" sz="1100" i="1" u="none" dirty="0" smtClean="0">
                    <a:solidFill>
                      <a:schemeClr val="tx1">
                        <a:lumMod val="75000"/>
                        <a:lumOff val="25000"/>
                      </a:schemeClr>
                    </a:solidFill>
                    <a:latin typeface="Arial"/>
                  </a:rPr>
                  <a:t>f</a:t>
                </a:r>
                <a:r>
                  <a:rPr lang="en-US" sz="1100" u="none" dirty="0" smtClean="0">
                    <a:solidFill>
                      <a:schemeClr val="tx1">
                        <a:lumMod val="75000"/>
                        <a:lumOff val="25000"/>
                      </a:schemeClr>
                    </a:solidFill>
                    <a:latin typeface="Arial"/>
                  </a:rPr>
                  <a:t>/</a:t>
                </a:r>
                <a:r>
                  <a:rPr lang="en-US" sz="1100" u="none" dirty="0" smtClean="0">
                    <a:solidFill>
                      <a:schemeClr val="tx1">
                        <a:lumMod val="75000"/>
                        <a:lumOff val="25000"/>
                      </a:schemeClr>
                    </a:solidFill>
                    <a:latin typeface="Symbol" panose="05050102010706020507" pitchFamily="18" charset="2"/>
                  </a:rPr>
                  <a:t>F</a:t>
                </a:r>
                <a:r>
                  <a:rPr lang="en-US" sz="1100" u="none" baseline="-25000" dirty="0" smtClean="0">
                    <a:solidFill>
                      <a:schemeClr val="tx1">
                        <a:lumMod val="75000"/>
                        <a:lumOff val="25000"/>
                      </a:schemeClr>
                    </a:solidFill>
                    <a:latin typeface="Arial"/>
                  </a:rPr>
                  <a:t>0</a:t>
                </a:r>
                <a:r>
                  <a:rPr lang="en-US" sz="1100" u="none" dirty="0" smtClean="0">
                    <a:solidFill>
                      <a:prstClr val="black">
                        <a:lumMod val="75000"/>
                        <a:lumOff val="25000"/>
                      </a:prstClr>
                    </a:solidFill>
                  </a:rPr>
                  <a:t>~(H</a:t>
                </a:r>
                <a:r>
                  <a:rPr lang="en-US" sz="1100" u="none" baseline="-25000" dirty="0" smtClean="0">
                    <a:solidFill>
                      <a:prstClr val="black">
                        <a:lumMod val="75000"/>
                        <a:lumOff val="25000"/>
                      </a:prstClr>
                    </a:solidFill>
                  </a:rPr>
                  <a:t>C</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µ</a:t>
                </a:r>
                <a:r>
                  <a:rPr lang="en-US" sz="1100" u="none" baseline="-25000" dirty="0" smtClean="0">
                    <a:solidFill>
                      <a:prstClr val="black">
                        <a:lumMod val="75000"/>
                        <a:lumOff val="25000"/>
                      </a:prstClr>
                    </a:solidFill>
                  </a:rPr>
                  <a:t>0</a:t>
                </a:r>
                <a:r>
                  <a:rPr lang="en-US" sz="1100" u="none" dirty="0" smtClean="0">
                    <a:solidFill>
                      <a:prstClr val="black">
                        <a:lumMod val="75000"/>
                        <a:lumOff val="25000"/>
                      </a:prstClr>
                    </a:solidFill>
                  </a:rPr>
                  <a:t>/2)</a:t>
                </a:r>
                <a:r>
                  <a:rPr lang="en-US" sz="1100" i="1" u="none" dirty="0" err="1" smtClean="0">
                    <a:solidFill>
                      <a:prstClr val="black">
                        <a:lumMod val="75000"/>
                        <a:lumOff val="25000"/>
                      </a:prstClr>
                    </a:solidFill>
                  </a:rPr>
                  <a:t>f</a:t>
                </a:r>
                <a:r>
                  <a:rPr lang="en-US" sz="1100" u="none" dirty="0" err="1" smtClean="0">
                    <a:solidFill>
                      <a:prstClr val="black">
                        <a:lumMod val="75000"/>
                        <a:lumOff val="25000"/>
                      </a:prstClr>
                    </a:solidFill>
                    <a:latin typeface="Symbol" panose="05050102010706020507" pitchFamily="18" charset="2"/>
                  </a:rPr>
                  <a:t>px</a:t>
                </a:r>
                <a:r>
                  <a:rPr lang="en-US" sz="1100" u="none" baseline="30000" dirty="0" smtClean="0">
                    <a:solidFill>
                      <a:prstClr val="black">
                        <a:lumMod val="75000"/>
                        <a:lumOff val="25000"/>
                      </a:prstClr>
                    </a:solidFill>
                  </a:rPr>
                  <a:t>  </a:t>
                </a:r>
                <a:r>
                  <a:rPr lang="en-US" sz="1100" u="none" dirty="0" smtClean="0">
                    <a:solidFill>
                      <a:prstClr val="black">
                        <a:lumMod val="75000"/>
                        <a:lumOff val="25000"/>
                      </a:prstClr>
                    </a:solidFill>
                  </a:rPr>
                  <a:t>(for </a:t>
                </a:r>
                <a:r>
                  <a:rPr lang="en-US" sz="1100" u="none" dirty="0" err="1" smtClean="0">
                    <a:solidFill>
                      <a:prstClr val="black">
                        <a:lumMod val="75000"/>
                        <a:lumOff val="25000"/>
                      </a:prstClr>
                    </a:solidFill>
                    <a:latin typeface="Script MT Bold" panose="03040602040607080904" pitchFamily="66" charset="0"/>
                  </a:rPr>
                  <a:t>L</a:t>
                </a:r>
                <a:r>
                  <a:rPr lang="en-US" sz="1100" u="none" dirty="0" err="1" smtClean="0">
                    <a:solidFill>
                      <a:prstClr val="black">
                        <a:lumMod val="75000"/>
                        <a:lumOff val="25000"/>
                      </a:prstClr>
                    </a:solidFill>
                  </a:rPr>
                  <a:t>~</a:t>
                </a:r>
                <a:r>
                  <a:rPr lang="en-US" sz="1100" u="none" dirty="0" err="1" smtClean="0">
                    <a:solidFill>
                      <a:prstClr val="black">
                        <a:lumMod val="75000"/>
                        <a:lumOff val="25000"/>
                      </a:prstClr>
                    </a:solidFill>
                    <a:latin typeface="Symbol" panose="05050102010706020507" pitchFamily="18" charset="2"/>
                  </a:rPr>
                  <a:t>x</a:t>
                </a:r>
                <a:r>
                  <a:rPr lang="en-US" sz="1100" u="none" dirty="0" smtClean="0">
                    <a:solidFill>
                      <a:prstClr val="black">
                        <a:lumMod val="75000"/>
                        <a:lumOff val="25000"/>
                      </a:prstClr>
                    </a:solidFill>
                    <a:latin typeface="Symbol" panose="05050102010706020507" pitchFamily="18" charset="2"/>
                  </a:rPr>
                  <a:t>)</a:t>
                </a:r>
              </a:p>
              <a:p>
                <a:pPr marL="1169988" lvl="4" indent="-238125" fontAlgn="auto">
                  <a:lnSpc>
                    <a:spcPct val="130000"/>
                  </a:lnSpc>
                  <a:spcBef>
                    <a:spcPts val="0"/>
                  </a:spcBef>
                  <a:spcAft>
                    <a:spcPts val="0"/>
                  </a:spcAft>
                  <a:buClr>
                    <a:srgbClr val="666666"/>
                  </a:buClr>
                  <a:buSzPct val="36000"/>
                  <a:buBlip>
                    <a:blip r:embed="rId4"/>
                  </a:buBlip>
                </a:pPr>
                <a:r>
                  <a:rPr lang="en-US" sz="1100" u="none" dirty="0" smtClean="0">
                    <a:solidFill>
                      <a:schemeClr val="tx1">
                        <a:lumMod val="75000"/>
                        <a:lumOff val="25000"/>
                      </a:schemeClr>
                    </a:solidFill>
                    <a:latin typeface="Arial"/>
                  </a:rPr>
                  <a:t>J</a:t>
                </a:r>
                <a:r>
                  <a:rPr lang="en-US" sz="1100" u="none" baseline="-25000" dirty="0" smtClean="0">
                    <a:solidFill>
                      <a:schemeClr val="tx1">
                        <a:lumMod val="75000"/>
                        <a:lumOff val="25000"/>
                      </a:schemeClr>
                    </a:solidFill>
                    <a:latin typeface="Arial"/>
                  </a:rPr>
                  <a:t>C</a:t>
                </a:r>
                <a:r>
                  <a:rPr lang="en-US" sz="1100" u="none" dirty="0" smtClean="0">
                    <a:solidFill>
                      <a:schemeClr val="tx1">
                        <a:lumMod val="75000"/>
                        <a:lumOff val="25000"/>
                      </a:schemeClr>
                    </a:solidFill>
                    <a:latin typeface="Arial"/>
                  </a:rPr>
                  <a:t> = </a:t>
                </a:r>
                <a:r>
                  <a:rPr lang="en-US" sz="1100" i="1" u="none" dirty="0" smtClean="0">
                    <a:solidFill>
                      <a:schemeClr val="tx1">
                        <a:lumMod val="75000"/>
                        <a:lumOff val="25000"/>
                      </a:schemeClr>
                    </a:solidFill>
                    <a:latin typeface="Arial"/>
                  </a:rPr>
                  <a:t>f</a:t>
                </a:r>
                <a:r>
                  <a:rPr lang="en-US" sz="1100" u="none" dirty="0" smtClean="0">
                    <a:solidFill>
                      <a:schemeClr val="tx1">
                        <a:lumMod val="75000"/>
                        <a:lumOff val="25000"/>
                      </a:schemeClr>
                    </a:solidFill>
                    <a:latin typeface="Arial"/>
                  </a:rPr>
                  <a:t>/</a:t>
                </a:r>
                <a:r>
                  <a:rPr lang="en-US" sz="1100" u="none" dirty="0" smtClean="0">
                    <a:solidFill>
                      <a:schemeClr val="tx1">
                        <a:lumMod val="75000"/>
                        <a:lumOff val="25000"/>
                      </a:schemeClr>
                    </a:solidFill>
                    <a:latin typeface="Symbol" panose="05050102010706020507" pitchFamily="18" charset="2"/>
                  </a:rPr>
                  <a:t>F</a:t>
                </a:r>
                <a:r>
                  <a:rPr lang="en-US" sz="1100" u="none" baseline="-25000" dirty="0" smtClean="0">
                    <a:solidFill>
                      <a:schemeClr val="tx1">
                        <a:lumMod val="75000"/>
                        <a:lumOff val="25000"/>
                      </a:schemeClr>
                    </a:solidFill>
                    <a:latin typeface="Arial"/>
                  </a:rPr>
                  <a:t>0</a:t>
                </a:r>
                <a:r>
                  <a:rPr lang="en-US" sz="1100" u="none" dirty="0" smtClean="0">
                    <a:solidFill>
                      <a:prstClr val="black">
                        <a:lumMod val="75000"/>
                        <a:lumOff val="25000"/>
                      </a:prstClr>
                    </a:solidFill>
                  </a:rPr>
                  <a:t>~(H</a:t>
                </a:r>
                <a:r>
                  <a:rPr lang="en-US" sz="1100" u="none" baseline="-25000" dirty="0" smtClean="0">
                    <a:solidFill>
                      <a:prstClr val="black">
                        <a:lumMod val="75000"/>
                        <a:lumOff val="25000"/>
                      </a:prstClr>
                    </a:solidFill>
                  </a:rPr>
                  <a:t>C</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µ</a:t>
                </a:r>
                <a:r>
                  <a:rPr lang="en-US" sz="1100" u="none" baseline="-25000" dirty="0" smtClean="0">
                    <a:solidFill>
                      <a:prstClr val="black">
                        <a:lumMod val="75000"/>
                        <a:lumOff val="25000"/>
                      </a:prstClr>
                    </a:solidFill>
                  </a:rPr>
                  <a:t>0</a:t>
                </a:r>
                <a:r>
                  <a:rPr lang="en-US" sz="1100" u="none" dirty="0" smtClean="0">
                    <a:solidFill>
                      <a:prstClr val="black">
                        <a:lumMod val="75000"/>
                        <a:lumOff val="25000"/>
                      </a:prstClr>
                    </a:solidFill>
                  </a:rPr>
                  <a:t>/2)</a:t>
                </a:r>
                <a:r>
                  <a:rPr lang="en-US" sz="1100" i="1" u="none" dirty="0" smtClean="0">
                    <a:solidFill>
                      <a:prstClr val="black">
                        <a:lumMod val="75000"/>
                        <a:lumOff val="25000"/>
                      </a:prstClr>
                    </a:solidFill>
                  </a:rPr>
                  <a:t>f</a:t>
                </a:r>
                <a:r>
                  <a:rPr lang="en-US" sz="1100" u="none" dirty="0" smtClean="0">
                    <a:solidFill>
                      <a:prstClr val="black">
                        <a:lumMod val="75000"/>
                        <a:lumOff val="25000"/>
                      </a:prstClr>
                    </a:solidFill>
                    <a:latin typeface="Symbol" panose="05050102010706020507" pitchFamily="18" charset="2"/>
                  </a:rPr>
                  <a:t>px</a:t>
                </a:r>
                <a:r>
                  <a:rPr lang="en-US" sz="1100" u="none" baseline="30000" dirty="0" smtClean="0">
                    <a:solidFill>
                      <a:prstClr val="black">
                        <a:lumMod val="75000"/>
                        <a:lumOff val="25000"/>
                      </a:prstClr>
                    </a:solidFill>
                  </a:rPr>
                  <a:t>2</a:t>
                </a:r>
                <a:r>
                  <a:rPr lang="en-US" sz="1100" u="none" dirty="0" smtClean="0">
                    <a:solidFill>
                      <a:prstClr val="black">
                        <a:lumMod val="75000"/>
                        <a:lumOff val="25000"/>
                      </a:prstClr>
                    </a:solidFill>
                  </a:rPr>
                  <a:t>/</a:t>
                </a:r>
                <a:r>
                  <a:rPr lang="en-US" sz="1100" i="1" u="none" dirty="0" smtClean="0">
                    <a:solidFill>
                      <a:prstClr val="black">
                        <a:lumMod val="75000"/>
                        <a:lumOff val="25000"/>
                      </a:prstClr>
                    </a:solidFill>
                    <a:latin typeface="Arial"/>
                    <a:sym typeface="Symbol" panose="05050102010706020507" pitchFamily="18" charset="2"/>
                  </a:rPr>
                  <a:t>a</a:t>
                </a:r>
                <a:r>
                  <a:rPr lang="en-US" sz="1100" i="1" u="none" baseline="-25000" dirty="0" smtClean="0">
                    <a:solidFill>
                      <a:prstClr val="black">
                        <a:lumMod val="75000"/>
                        <a:lumOff val="25000"/>
                      </a:prstClr>
                    </a:solidFill>
                    <a:latin typeface="Arial"/>
                    <a:sym typeface="Symbol" panose="05050102010706020507" pitchFamily="18" charset="2"/>
                  </a:rPr>
                  <a:t>0</a:t>
                </a:r>
                <a:r>
                  <a:rPr lang="en-US" sz="1100" u="none" baseline="30000" dirty="0" smtClean="0">
                    <a:solidFill>
                      <a:prstClr val="black">
                        <a:lumMod val="75000"/>
                        <a:lumOff val="25000"/>
                      </a:prstClr>
                    </a:solidFill>
                  </a:rPr>
                  <a:t>  </a:t>
                </a:r>
                <a:r>
                  <a:rPr lang="en-US" sz="1100" u="none" dirty="0" smtClean="0">
                    <a:solidFill>
                      <a:prstClr val="black">
                        <a:lumMod val="75000"/>
                        <a:lumOff val="25000"/>
                      </a:prstClr>
                    </a:solidFill>
                  </a:rPr>
                  <a:t>(for </a:t>
                </a:r>
                <a:r>
                  <a:rPr lang="en-US" sz="1100" u="none" dirty="0" smtClean="0">
                    <a:solidFill>
                      <a:prstClr val="black">
                        <a:lumMod val="75000"/>
                        <a:lumOff val="25000"/>
                      </a:prstClr>
                    </a:solidFill>
                    <a:latin typeface="Script MT Bold" panose="03040602040607080904" pitchFamily="66" charset="0"/>
                  </a:rPr>
                  <a:t>L</a:t>
                </a:r>
                <a:r>
                  <a:rPr lang="en-US" sz="1100" u="none" dirty="0" smtClean="0">
                    <a:solidFill>
                      <a:prstClr val="black">
                        <a:lumMod val="75000"/>
                        <a:lumOff val="25000"/>
                      </a:prstClr>
                    </a:solidFill>
                  </a:rPr>
                  <a:t>~</a:t>
                </a:r>
                <a:r>
                  <a:rPr lang="en-US" sz="1100" i="1" u="none" dirty="0" smtClean="0">
                    <a:solidFill>
                      <a:prstClr val="black">
                        <a:lumMod val="75000"/>
                        <a:lumOff val="25000"/>
                      </a:prstClr>
                    </a:solidFill>
                    <a:latin typeface="Arial"/>
                    <a:sym typeface="Symbol" panose="05050102010706020507" pitchFamily="18" charset="2"/>
                  </a:rPr>
                  <a:t>a</a:t>
                </a:r>
                <a:r>
                  <a:rPr lang="en-US" sz="1100" i="1" u="none" baseline="-25000" dirty="0" smtClean="0">
                    <a:solidFill>
                      <a:prstClr val="black">
                        <a:lumMod val="75000"/>
                        <a:lumOff val="25000"/>
                      </a:prstClr>
                    </a:solidFill>
                    <a:latin typeface="Arial"/>
                    <a:sym typeface="Symbol" panose="05050102010706020507" pitchFamily="18" charset="2"/>
                  </a:rPr>
                  <a:t>0</a:t>
                </a:r>
                <a:r>
                  <a:rPr lang="en-US" sz="1100" u="none" dirty="0" smtClean="0">
                    <a:solidFill>
                      <a:prstClr val="black">
                        <a:lumMod val="75000"/>
                        <a:lumOff val="25000"/>
                      </a:prstClr>
                    </a:solidFill>
                    <a:latin typeface="Symbol" panose="05050102010706020507" pitchFamily="18" charset="2"/>
                  </a:rPr>
                  <a:t>) </a:t>
                </a:r>
                <a:r>
                  <a:rPr lang="en-US" sz="1000" i="1" u="none" dirty="0" smtClean="0">
                    <a:solidFill>
                      <a:srgbClr val="0070C0"/>
                    </a:solidFill>
                    <a:sym typeface="Symbol" panose="05050102010706020507" pitchFamily="18" charset="2"/>
                  </a:rPr>
                  <a:t>(ad minima, but in practice J</a:t>
                </a:r>
                <a:r>
                  <a:rPr lang="en-US" sz="1000" i="1" u="none" baseline="-25000" dirty="0" smtClean="0">
                    <a:solidFill>
                      <a:srgbClr val="0070C0"/>
                    </a:solidFill>
                    <a:sym typeface="Symbol" panose="05050102010706020507" pitchFamily="18" charset="2"/>
                  </a:rPr>
                  <a:t>C</a:t>
                </a:r>
                <a:r>
                  <a:rPr lang="en-US" sz="1000" i="1" u="none" dirty="0" smtClean="0">
                    <a:solidFill>
                      <a:srgbClr val="0070C0"/>
                    </a:solidFill>
                    <a:sym typeface="Symbol" panose="05050102010706020507" pitchFamily="18" charset="2"/>
                  </a:rPr>
                  <a:t> is very difficult to predict)</a:t>
                </a:r>
              </a:p>
              <a:p>
                <a:pPr marL="1169988" lvl="4" indent="-238125" fontAlgn="auto">
                  <a:lnSpc>
                    <a:spcPct val="130000"/>
                  </a:lnSpc>
                  <a:spcBef>
                    <a:spcPts val="0"/>
                  </a:spcBef>
                  <a:spcAft>
                    <a:spcPts val="0"/>
                  </a:spcAft>
                  <a:buClr>
                    <a:srgbClr val="666666"/>
                  </a:buClr>
                  <a:buSzPct val="36000"/>
                  <a:buBlip>
                    <a:blip r:embed="rId4"/>
                  </a:buBlip>
                </a:pPr>
                <a:endParaRPr lang="en-US" sz="1000" i="1" u="none" dirty="0" smtClean="0">
                  <a:solidFill>
                    <a:srgbClr val="0070C0"/>
                  </a:solidFill>
                  <a:latin typeface="Symbol" panose="05050102010706020507" pitchFamily="18" charset="2"/>
                  <a:sym typeface="Symbol" panose="05050102010706020507" pitchFamily="18" charset="2"/>
                </a:endParaRPr>
              </a:p>
              <a:p>
                <a:pPr marL="712788" lvl="3" indent="-238125" fontAlgn="auto">
                  <a:lnSpc>
                    <a:spcPts val="1800"/>
                  </a:lnSpc>
                  <a:spcBef>
                    <a:spcPts val="0"/>
                  </a:spcBef>
                  <a:spcAft>
                    <a:spcPts val="0"/>
                  </a:spcAft>
                  <a:buClr>
                    <a:srgbClr val="666666"/>
                  </a:buClr>
                  <a:buSzPct val="36000"/>
                  <a:buBlip>
                    <a:blip r:embed="rId4"/>
                  </a:buBlip>
                </a:pPr>
                <a:r>
                  <a:rPr lang="en-US" sz="1600" b="1" i="0" u="none" smtClean="0">
                    <a:solidFill>
                      <a:prstClr val="black"/>
                    </a:solidFill>
                    <a:latin typeface="Cambria Math" panose="02040503050406030204" pitchFamily="18" charset="0"/>
                  </a:rPr>
                  <a:t>𝑬</a:t>
                </a:r>
                <a:r>
                  <a:rPr lang="en-US" sz="1600" b="1" i="0" u="none" smtClean="0">
                    <a:solidFill>
                      <a:prstClr val="black"/>
                    </a:solidFill>
                    <a:latin typeface="Cambria Math" panose="02040503050406030204" pitchFamily="18" charset="0"/>
                  </a:rPr>
                  <a:t>_</a:t>
                </a:r>
                <a:r>
                  <a:rPr lang="fr-FR" sz="1600" b="1" i="0" u="none" smtClean="0">
                    <a:solidFill>
                      <a:prstClr val="black"/>
                    </a:solidFill>
                    <a:latin typeface="Cambria Math" panose="02040503050406030204" pitchFamily="18" charset="0"/>
                  </a:rPr>
                  <a:t>𝒆</a:t>
                </a:r>
                <a:r>
                  <a:rPr lang="en-US" sz="1600" b="1" i="0" u="none" smtClean="0">
                    <a:solidFill>
                      <a:prstClr val="black"/>
                    </a:solidFill>
                    <a:latin typeface="Cambria Math" panose="02040503050406030204" pitchFamily="18" charset="0"/>
                  </a:rPr>
                  <a:t>𝒍𝒂𝒔𝒕</a:t>
                </a:r>
                <a:r>
                  <a:rPr lang="fr-FR" sz="1600" b="1" i="0" u="none" smtClean="0">
                    <a:solidFill>
                      <a:prstClr val="black"/>
                    </a:solidFill>
                    <a:latin typeface="Cambria Math" panose="02040503050406030204" pitchFamily="18" charset="0"/>
                  </a:rPr>
                  <a:t>𝒊𝒄</a:t>
                </a:r>
                <a:r>
                  <a:rPr lang="en-US" sz="1600" b="1" i="0" u="none" smtClean="0">
                    <a:solidFill>
                      <a:prstClr val="black"/>
                    </a:solidFill>
                    <a:latin typeface="Cambria Math" panose="02040503050406030204" pitchFamily="18" charset="0"/>
                  </a:rPr>
                  <a:t>~𝑪_𝒊𝒊/𝟐 ∫1▒〖(</a:t>
                </a:r>
                <a:r>
                  <a:rPr lang="en-US" sz="1600" b="1" i="0" u="none" smtClean="0">
                    <a:solidFill>
                      <a:prstClr val="black"/>
                    </a:solidFill>
                    <a:latin typeface="Cambria Math" panose="02040503050406030204" pitchFamily="18" charset="0"/>
                    <a:ea typeface="Cambria Math" panose="02040503050406030204" pitchFamily="18" charset="0"/>
                  </a:rPr>
                  <a:t>𝜵𝒖)^</a:t>
                </a:r>
                <a:r>
                  <a:rPr lang="en-US" sz="1600" b="1" i="0" u="none" smtClean="0">
                    <a:solidFill>
                      <a:prstClr val="black"/>
                    </a:solidFill>
                    <a:latin typeface="Cambria Math" panose="02040503050406030204" pitchFamily="18" charset="0"/>
                  </a:rPr>
                  <a:t>𝟐 𝒅^𝟑 𝒓〗</a:t>
                </a:r>
                <a:r>
                  <a:rPr lang="en-US" sz="1200" u="none" dirty="0" smtClean="0">
                    <a:solidFill>
                      <a:prstClr val="black"/>
                    </a:solidFill>
                    <a:latin typeface="Arial"/>
                  </a:rPr>
                  <a:t> </a:t>
                </a:r>
                <a:r>
                  <a:rPr lang="en-US" sz="1000" u="none" dirty="0" smtClean="0">
                    <a:solidFill>
                      <a:srgbClr val="0070C0"/>
                    </a:solidFill>
                    <a:latin typeface="Arial"/>
                  </a:rPr>
                  <a:t>(u</a:t>
                </a:r>
                <a:r>
                  <a:rPr lang="en-US" sz="1000" i="1" u="none" dirty="0" smtClean="0">
                    <a:solidFill>
                      <a:srgbClr val="0070C0"/>
                    </a:solidFill>
                  </a:rPr>
                  <a:t> </a:t>
                </a:r>
                <a:r>
                  <a:rPr lang="en-US" sz="1000" i="1" u="none" dirty="0">
                    <a:solidFill>
                      <a:srgbClr val="0070C0"/>
                    </a:solidFill>
                  </a:rPr>
                  <a:t>~ </a:t>
                </a:r>
                <a:r>
                  <a:rPr lang="en-US" sz="1000" i="1" u="none" dirty="0" err="1" smtClean="0">
                    <a:solidFill>
                      <a:srgbClr val="0070C0"/>
                    </a:solidFill>
                    <a:sym typeface="Symbol" panose="05050102010706020507" pitchFamily="18" charset="2"/>
                  </a:rPr>
                  <a:t>Vx</a:t>
                </a:r>
                <a:r>
                  <a:rPr lang="en-US" sz="1000" i="1" u="none" dirty="0" smtClean="0">
                    <a:solidFill>
                      <a:srgbClr val="0070C0"/>
                    </a:solidFill>
                    <a:sym typeface="Symbol" panose="05050102010706020507" pitchFamily="18" charset="2"/>
                  </a:rPr>
                  <a:t> displacement /its ideal position, </a:t>
                </a:r>
                <a:r>
                  <a:rPr lang="en-US" sz="1000" i="1" u="none" dirty="0" err="1" smtClean="0">
                    <a:solidFill>
                      <a:srgbClr val="0070C0"/>
                    </a:solidFill>
                    <a:sym typeface="Symbol" panose="05050102010706020507" pitchFamily="18" charset="2"/>
                  </a:rPr>
                  <a:t>C</a:t>
                </a:r>
                <a:r>
                  <a:rPr lang="en-US" sz="1000" i="1" u="none" baseline="-25000" dirty="0" err="1" smtClean="0">
                    <a:solidFill>
                      <a:srgbClr val="0070C0"/>
                    </a:solidFill>
                    <a:sym typeface="Symbol" panose="05050102010706020507" pitchFamily="18" charset="2"/>
                  </a:rPr>
                  <a:t>ii</a:t>
                </a:r>
                <a:r>
                  <a:rPr lang="en-US" sz="1000" i="1" u="none" baseline="-25000" dirty="0" smtClean="0">
                    <a:solidFill>
                      <a:srgbClr val="0070C0"/>
                    </a:solidFill>
                    <a:sym typeface="Symbol" panose="05050102010706020507" pitchFamily="18" charset="2"/>
                  </a:rPr>
                  <a:t>  </a:t>
                </a:r>
                <a:r>
                  <a:rPr lang="en-US" sz="1000" i="1" u="none" dirty="0" smtClean="0">
                    <a:solidFill>
                      <a:srgbClr val="0070C0"/>
                    </a:solidFill>
                    <a:sym typeface="Symbol" panose="05050102010706020507" pitchFamily="18" charset="2"/>
                  </a:rPr>
                  <a:t>: elastic constants /length unit</a:t>
                </a:r>
                <a:r>
                  <a:rPr lang="en-US" sz="1000" i="1" u="none" dirty="0" smtClean="0">
                    <a:solidFill>
                      <a:srgbClr val="0070C0"/>
                    </a:solidFill>
                  </a:rPr>
                  <a:t>)</a:t>
                </a:r>
                <a:r>
                  <a:rPr lang="en-US" sz="1000" u="none" dirty="0" smtClean="0">
                    <a:solidFill>
                      <a:prstClr val="black"/>
                    </a:solidFill>
                    <a:latin typeface="Arial"/>
                  </a:rPr>
                  <a:t> </a:t>
                </a:r>
              </a:p>
              <a:p>
                <a:pPr marL="712788" lvl="3" indent="-238125" fontAlgn="auto">
                  <a:lnSpc>
                    <a:spcPts val="1800"/>
                  </a:lnSpc>
                  <a:spcBef>
                    <a:spcPts val="0"/>
                  </a:spcBef>
                  <a:spcAft>
                    <a:spcPts val="0"/>
                  </a:spcAft>
                  <a:buClr>
                    <a:srgbClr val="666666"/>
                  </a:buClr>
                  <a:buSzPct val="36000"/>
                  <a:buBlip>
                    <a:blip r:embed="rId4"/>
                  </a:buBlip>
                </a:pPr>
                <a:r>
                  <a:rPr lang="en-US" sz="1200" u="none" dirty="0">
                    <a:solidFill>
                      <a:srgbClr val="666666"/>
                    </a:solidFill>
                    <a:latin typeface="Arial"/>
                  </a:rPr>
                  <a:t>Elastic energy influenced by other elastic deformation of the lattice due to the presence of crystalline </a:t>
                </a:r>
                <a:r>
                  <a:rPr lang="en-US" sz="1200" u="none" dirty="0" err="1" smtClean="0">
                    <a:solidFill>
                      <a:srgbClr val="666666"/>
                    </a:solidFill>
                    <a:latin typeface="Arial"/>
                  </a:rPr>
                  <a:t>def</a:t>
                </a:r>
                <a:endParaRPr lang="en-US" sz="1200" u="none" dirty="0" smtClean="0">
                  <a:solidFill>
                    <a:srgbClr val="666666"/>
                  </a:solidFill>
                  <a:latin typeface="Arial"/>
                </a:endParaRPr>
              </a:p>
              <a:p>
                <a:pPr marL="712788" lvl="3" indent="-238125" fontAlgn="auto">
                  <a:lnSpc>
                    <a:spcPts val="1800"/>
                  </a:lnSpc>
                  <a:spcBef>
                    <a:spcPts val="0"/>
                  </a:spcBef>
                  <a:spcAft>
                    <a:spcPts val="0"/>
                  </a:spcAft>
                  <a:buClr>
                    <a:srgbClr val="666666"/>
                  </a:buClr>
                  <a:buSzPct val="36000"/>
                  <a:buBlip>
                    <a:blip r:embed="rId4"/>
                  </a:buBlip>
                </a:pPr>
                <a:r>
                  <a:rPr lang="en-US" sz="1200" u="none" dirty="0" smtClean="0">
                    <a:solidFill>
                      <a:srgbClr val="666666"/>
                    </a:solidFill>
                    <a:latin typeface="Arial"/>
                  </a:rPr>
                  <a:t>𝐶</a:t>
                </a:r>
                <a:r>
                  <a:rPr lang="en-US" sz="1200" u="none" baseline="-25000" dirty="0">
                    <a:solidFill>
                      <a:srgbClr val="666666"/>
                    </a:solidFill>
                    <a:latin typeface="Arial"/>
                  </a:rPr>
                  <a:t>11   </a:t>
                </a:r>
                <a:r>
                  <a:rPr lang="en-US" sz="1200" u="none" dirty="0">
                    <a:solidFill>
                      <a:srgbClr val="666666"/>
                    </a:solidFill>
                    <a:latin typeface="Arial"/>
                  </a:rPr>
                  <a:t>: compression ~ B</a:t>
                </a:r>
                <a:r>
                  <a:rPr lang="en-US" sz="1200" u="none" baseline="30000" dirty="0">
                    <a:solidFill>
                      <a:srgbClr val="666666"/>
                    </a:solidFill>
                    <a:latin typeface="Arial"/>
                  </a:rPr>
                  <a:t>2</a:t>
                </a:r>
                <a:r>
                  <a:rPr lang="en-US" sz="1200" u="none" dirty="0">
                    <a:solidFill>
                      <a:srgbClr val="666666"/>
                    </a:solidFill>
                    <a:latin typeface="Arial"/>
                  </a:rPr>
                  <a:t>/µ</a:t>
                </a:r>
                <a:r>
                  <a:rPr lang="en-US" sz="1200" u="none" baseline="-25000" dirty="0">
                    <a:solidFill>
                      <a:srgbClr val="666666"/>
                    </a:solidFill>
                    <a:latin typeface="Arial"/>
                  </a:rPr>
                  <a:t>0</a:t>
                </a:r>
                <a:endParaRPr lang="en-US" sz="1200" i="1" u="none" baseline="-25000" dirty="0">
                  <a:solidFill>
                    <a:srgbClr val="0070C0"/>
                  </a:solidFill>
                </a:endParaRPr>
              </a:p>
              <a:p>
                <a:pPr marL="712788" lvl="3" indent="-238125" fontAlgn="auto">
                  <a:lnSpc>
                    <a:spcPts val="1800"/>
                  </a:lnSpc>
                  <a:spcBef>
                    <a:spcPts val="0"/>
                  </a:spcBef>
                  <a:spcAft>
                    <a:spcPts val="0"/>
                  </a:spcAft>
                  <a:buClr>
                    <a:srgbClr val="666666"/>
                  </a:buClr>
                  <a:buSzPct val="36000"/>
                  <a:buBlip>
                    <a:blip r:embed="rId4"/>
                  </a:buBlip>
                </a:pPr>
                <a:r>
                  <a:rPr lang="en-US" sz="1200" u="none" dirty="0">
                    <a:solidFill>
                      <a:srgbClr val="666666"/>
                    </a:solidFill>
                    <a:latin typeface="Arial"/>
                  </a:rPr>
                  <a:t>𝐶</a:t>
                </a:r>
                <a:r>
                  <a:rPr lang="en-US" sz="1200" u="none" baseline="-25000" dirty="0">
                    <a:solidFill>
                      <a:srgbClr val="666666"/>
                    </a:solidFill>
                    <a:latin typeface="Arial"/>
                  </a:rPr>
                  <a:t>44   </a:t>
                </a:r>
                <a:r>
                  <a:rPr lang="en-US" sz="1200" u="none" dirty="0">
                    <a:solidFill>
                      <a:srgbClr val="666666"/>
                    </a:solidFill>
                    <a:latin typeface="Arial"/>
                  </a:rPr>
                  <a:t>: torsion ~ B</a:t>
                </a:r>
                <a:r>
                  <a:rPr lang="en-US" sz="1200" u="none" baseline="30000" dirty="0">
                    <a:solidFill>
                      <a:srgbClr val="666666"/>
                    </a:solidFill>
                    <a:latin typeface="Arial"/>
                  </a:rPr>
                  <a:t>2</a:t>
                </a:r>
                <a:r>
                  <a:rPr lang="en-US" sz="1200" u="none" dirty="0">
                    <a:solidFill>
                      <a:srgbClr val="666666"/>
                    </a:solidFill>
                    <a:latin typeface="Arial"/>
                  </a:rPr>
                  <a:t>/µ</a:t>
                </a:r>
                <a:r>
                  <a:rPr lang="en-US" sz="1200" u="none" baseline="-25000" dirty="0">
                    <a:solidFill>
                      <a:srgbClr val="666666"/>
                    </a:solidFill>
                    <a:latin typeface="Arial"/>
                  </a:rPr>
                  <a:t>0</a:t>
                </a:r>
                <a:endParaRPr lang="en-US" sz="1200" i="1" u="none" baseline="-25000" dirty="0">
                  <a:solidFill>
                    <a:srgbClr val="0070C0"/>
                  </a:solidFill>
                </a:endParaRPr>
              </a:p>
              <a:p>
                <a:pPr marL="712788" lvl="3" indent="-238125" fontAlgn="auto">
                  <a:lnSpc>
                    <a:spcPts val="1800"/>
                  </a:lnSpc>
                  <a:spcBef>
                    <a:spcPts val="0"/>
                  </a:spcBef>
                  <a:spcAft>
                    <a:spcPts val="0"/>
                  </a:spcAft>
                  <a:buClr>
                    <a:srgbClr val="666666"/>
                  </a:buClr>
                  <a:buSzPct val="36000"/>
                  <a:buBlip>
                    <a:blip r:embed="rId4"/>
                  </a:buBlip>
                </a:pPr>
                <a:r>
                  <a:rPr lang="en-US" sz="1200" u="none" dirty="0">
                    <a:solidFill>
                      <a:srgbClr val="666666"/>
                    </a:solidFill>
                    <a:latin typeface="Arial"/>
                  </a:rPr>
                  <a:t>𝐶</a:t>
                </a:r>
                <a:r>
                  <a:rPr lang="en-US" sz="1200" u="none" baseline="-25000" dirty="0">
                    <a:solidFill>
                      <a:srgbClr val="666666"/>
                    </a:solidFill>
                    <a:latin typeface="Arial"/>
                  </a:rPr>
                  <a:t>66   </a:t>
                </a:r>
                <a:r>
                  <a:rPr lang="en-US" sz="1200" u="none" dirty="0">
                    <a:solidFill>
                      <a:srgbClr val="666666"/>
                    </a:solidFill>
                    <a:latin typeface="Arial"/>
                  </a:rPr>
                  <a:t>: </a:t>
                </a:r>
                <a:r>
                  <a:rPr lang="en-US" sz="1200" u="none" dirty="0" smtClean="0">
                    <a:solidFill>
                      <a:srgbClr val="666666"/>
                    </a:solidFill>
                    <a:latin typeface="Arial"/>
                  </a:rPr>
                  <a:t>shear ~ </a:t>
                </a:r>
                <a:r>
                  <a:rPr lang="en-US" sz="1200" u="none" dirty="0">
                    <a:solidFill>
                      <a:srgbClr val="666666"/>
                    </a:solidFill>
                    <a:latin typeface="Arial"/>
                  </a:rPr>
                  <a:t>B</a:t>
                </a:r>
                <a:r>
                  <a:rPr lang="en-US" sz="1200" u="none" dirty="0">
                    <a:solidFill>
                      <a:srgbClr val="666666"/>
                    </a:solidFill>
                    <a:latin typeface="Symbol" panose="05050102010706020507" pitchFamily="18" charset="2"/>
                  </a:rPr>
                  <a:t>F</a:t>
                </a:r>
                <a:r>
                  <a:rPr lang="en-US" sz="1200" u="none" baseline="-25000" dirty="0">
                    <a:solidFill>
                      <a:srgbClr val="666666"/>
                    </a:solidFill>
                    <a:latin typeface="Symbol" panose="05050102010706020507" pitchFamily="18" charset="2"/>
                  </a:rPr>
                  <a:t>0</a:t>
                </a:r>
                <a:r>
                  <a:rPr lang="en-US" sz="1200" u="none" dirty="0">
                    <a:solidFill>
                      <a:srgbClr val="666666"/>
                    </a:solidFill>
                    <a:latin typeface="Arial"/>
                  </a:rPr>
                  <a:t>/16pµ</a:t>
                </a:r>
                <a:r>
                  <a:rPr lang="en-US" sz="1200" u="none" baseline="-25000" dirty="0">
                    <a:solidFill>
                      <a:srgbClr val="666666"/>
                    </a:solidFill>
                    <a:latin typeface="Arial"/>
                  </a:rPr>
                  <a:t>0</a:t>
                </a:r>
                <a:r>
                  <a:rPr lang="en-US" sz="1200" u="none" dirty="0">
                    <a:solidFill>
                      <a:srgbClr val="666666"/>
                    </a:solidFill>
                    <a:latin typeface="Symbol" panose="05050102010706020507" pitchFamily="18" charset="2"/>
                  </a:rPr>
                  <a:t>l</a:t>
                </a:r>
                <a:r>
                  <a:rPr lang="en-US" sz="1200" u="none" baseline="-25000" dirty="0">
                    <a:solidFill>
                      <a:srgbClr val="666666"/>
                    </a:solidFill>
                    <a:latin typeface="Arial"/>
                  </a:rPr>
                  <a:t>L</a:t>
                </a:r>
              </a:p>
              <a:p>
                <a:pPr marL="712788" lvl="3" indent="-238125" fontAlgn="auto">
                  <a:lnSpc>
                    <a:spcPts val="1800"/>
                  </a:lnSpc>
                  <a:spcBef>
                    <a:spcPts val="0"/>
                  </a:spcBef>
                  <a:spcAft>
                    <a:spcPts val="0"/>
                  </a:spcAft>
                  <a:buClr>
                    <a:srgbClr val="666666"/>
                  </a:buClr>
                  <a:buSzPct val="36000"/>
                  <a:buBlip>
                    <a:blip r:embed="rId4"/>
                  </a:buBlip>
                </a:pPr>
                <a:r>
                  <a:rPr lang="en-US" sz="1200" u="none" dirty="0" smtClean="0">
                    <a:solidFill>
                      <a:srgbClr val="666666"/>
                    </a:solidFill>
                    <a:latin typeface="Arial"/>
                  </a:rPr>
                  <a:t>Usually: </a:t>
                </a:r>
                <a:r>
                  <a:rPr lang="en-US" sz="1200" u="none" dirty="0">
                    <a:solidFill>
                      <a:srgbClr val="666666"/>
                    </a:solidFill>
                    <a:latin typeface="Arial"/>
                  </a:rPr>
                  <a:t>𝐶</a:t>
                </a:r>
                <a:r>
                  <a:rPr lang="en-US" sz="1200" u="none" baseline="-25000" dirty="0">
                    <a:solidFill>
                      <a:srgbClr val="666666"/>
                    </a:solidFill>
                    <a:latin typeface="Arial"/>
                  </a:rPr>
                  <a:t>44 </a:t>
                </a:r>
                <a:r>
                  <a:rPr lang="en-US" sz="1200" u="none" dirty="0">
                    <a:solidFill>
                      <a:srgbClr val="666666"/>
                    </a:solidFill>
                    <a:latin typeface="Arial"/>
                  </a:rPr>
                  <a:t>&gt;&gt;𝐶</a:t>
                </a:r>
                <a:r>
                  <a:rPr lang="en-US" sz="1200" u="none" baseline="-25000" dirty="0">
                    <a:solidFill>
                      <a:srgbClr val="666666"/>
                    </a:solidFill>
                    <a:latin typeface="Arial"/>
                  </a:rPr>
                  <a:t>66 </a:t>
                </a:r>
                <a:endParaRPr lang="en-US" sz="1200" u="none" dirty="0">
                  <a:solidFill>
                    <a:srgbClr val="0070C0"/>
                  </a:solidFill>
                </a:endParaRPr>
              </a:p>
              <a:p>
                <a:pPr marL="1169988" lvl="4" indent="-238125" fontAlgn="auto">
                  <a:lnSpc>
                    <a:spcPct val="130000"/>
                  </a:lnSpc>
                  <a:spcBef>
                    <a:spcPts val="0"/>
                  </a:spcBef>
                  <a:spcAft>
                    <a:spcPts val="0"/>
                  </a:spcAft>
                  <a:buClr>
                    <a:srgbClr val="666666"/>
                  </a:buClr>
                  <a:buSzPct val="36000"/>
                  <a:buBlip>
                    <a:blip r:embed="rId4"/>
                  </a:buBlip>
                </a:pPr>
                <a:endParaRPr lang="en-US" sz="1100" u="none" dirty="0" smtClean="0">
                  <a:solidFill>
                    <a:prstClr val="black">
                      <a:lumMod val="75000"/>
                      <a:lumOff val="25000"/>
                    </a:prstClr>
                  </a:solidFill>
                  <a:latin typeface="Symbol" panose="05050102010706020507" pitchFamily="18" charset="2"/>
                </a:endParaRPr>
              </a:p>
              <a:p>
                <a:pPr defTabSz="944027">
                  <a:defRPr/>
                </a:pPr>
                <a:endParaRPr lang="en-US" noProof="0" dirty="0"/>
              </a:p>
            </p:txBody>
          </p:sp>
        </mc:Fallback>
      </mc:AlternateContent>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21</a:t>
            </a:fld>
            <a:endParaRPr lang="fr-FR"/>
          </a:p>
        </p:txBody>
      </p:sp>
    </p:spTree>
    <p:extLst>
      <p:ext uri="{BB962C8B-B14F-4D97-AF65-F5344CB8AC3E}">
        <p14:creationId xmlns:p14="http://schemas.microsoft.com/office/powerpoint/2010/main" val="37298504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Elastic interaction and segregation:</a:t>
            </a:r>
          </a:p>
          <a:p>
            <a:r>
              <a:rPr lang="en-US" dirty="0" smtClean="0"/>
              <a:t> Atmosphere example : air molecules are free, but atmosphere = denser @ sea level (interaction with gravity)</a:t>
            </a:r>
          </a:p>
          <a:p>
            <a:r>
              <a:rPr lang="en-US" dirty="0" smtClean="0"/>
              <a:t> Same with H @ T &gt;150 K =&gt; “Cottrell clouds” of H atoms around dislocations !!!</a:t>
            </a:r>
          </a:p>
          <a:p>
            <a:r>
              <a:rPr lang="en-US" dirty="0" smtClean="0"/>
              <a:t>Elastic strain also affects SC and pinning !!!</a:t>
            </a:r>
          </a:p>
          <a:p>
            <a:endParaRPr lang="en-US" dirty="0" smtClean="0"/>
          </a:p>
          <a:p>
            <a:r>
              <a:rPr lang="en-US" dirty="0" smtClean="0"/>
              <a:t>Note that defects liable to be efficient pinning center are also liable to help premature</a:t>
            </a:r>
            <a:r>
              <a:rPr lang="en-US" baseline="0" dirty="0" smtClean="0"/>
              <a:t> </a:t>
            </a:r>
            <a:r>
              <a:rPr lang="en-US" baseline="0" dirty="0" err="1" smtClean="0"/>
              <a:t>Vx</a:t>
            </a:r>
            <a:r>
              <a:rPr lang="en-US" baseline="0" dirty="0" smtClean="0"/>
              <a:t> nucleation when located at the surface</a:t>
            </a:r>
            <a:endParaRPr lang="en-US" dirty="0" smtClean="0"/>
          </a:p>
          <a:p>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22</a:t>
            </a:fld>
            <a:endParaRPr lang="fr-FR"/>
          </a:p>
        </p:txBody>
      </p:sp>
    </p:spTree>
    <p:extLst>
      <p:ext uri="{BB962C8B-B14F-4D97-AF65-F5344CB8AC3E}">
        <p14:creationId xmlns:p14="http://schemas.microsoft.com/office/powerpoint/2010/main" val="32521918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See</a:t>
            </a:r>
            <a:r>
              <a:rPr lang="fr-FR" dirty="0" smtClean="0"/>
              <a:t> </a:t>
            </a:r>
            <a:r>
              <a:rPr lang="fr-FR" dirty="0" err="1" smtClean="0"/>
              <a:t>also</a:t>
            </a:r>
            <a:r>
              <a:rPr lang="fr-FR" dirty="0" smtClean="0"/>
              <a:t> </a:t>
            </a:r>
            <a:r>
              <a:rPr lang="en-US" i="1" dirty="0" err="1">
                <a:solidFill>
                  <a:srgbClr val="0000FF"/>
                </a:solidFill>
              </a:rPr>
              <a:t>Ulmaier</a:t>
            </a:r>
            <a:r>
              <a:rPr lang="en-US" i="1" dirty="0">
                <a:solidFill>
                  <a:srgbClr val="0000FF"/>
                </a:solidFill>
              </a:rPr>
              <a:t> # 1549. </a:t>
            </a:r>
            <a:r>
              <a:rPr lang="en-US" dirty="0">
                <a:solidFill>
                  <a:srgbClr val="0000FF"/>
                </a:solidFill>
                <a:sym typeface="Symbol" panose="05050102010706020507" pitchFamily="18" charset="2"/>
              </a:rPr>
              <a:t></a:t>
            </a:r>
            <a:r>
              <a:rPr lang="en-US" dirty="0">
                <a:solidFill>
                  <a:srgbClr val="0000FF"/>
                </a:solidFill>
              </a:rPr>
              <a:t>Y/Y (relative elasticity difference between SC and NC state  depends on: </a:t>
            </a:r>
          </a:p>
          <a:p>
            <a:pPr defTabSz="944027">
              <a:defRPr/>
            </a:pPr>
            <a:r>
              <a:rPr lang="en-US" dirty="0">
                <a:solidFill>
                  <a:srgbClr val="0000FF"/>
                </a:solidFill>
              </a:rPr>
              <a:t># defects=Z in volume </a:t>
            </a:r>
            <a:r>
              <a:rPr lang="el-GR" dirty="0">
                <a:solidFill>
                  <a:srgbClr val="0000FF"/>
                </a:solidFill>
                <a:sym typeface="Wingdings 3" panose="05040102010807070707" pitchFamily="18" charset="2"/>
              </a:rPr>
              <a:t>ξ</a:t>
            </a:r>
            <a:r>
              <a:rPr lang="en-US" dirty="0">
                <a:solidFill>
                  <a:srgbClr val="0000FF"/>
                </a:solidFill>
              </a:rPr>
              <a:t>^3 (Z = n</a:t>
            </a:r>
            <a:r>
              <a:rPr lang="el-GR" dirty="0">
                <a:solidFill>
                  <a:srgbClr val="0000FF"/>
                </a:solidFill>
                <a:sym typeface="Wingdings 3" panose="05040102010807070707" pitchFamily="18" charset="2"/>
              </a:rPr>
              <a:t>ξ</a:t>
            </a:r>
            <a:r>
              <a:rPr lang="en-US" dirty="0">
                <a:solidFill>
                  <a:srgbClr val="0000FF"/>
                </a:solidFill>
              </a:rPr>
              <a:t>^3)</a:t>
            </a:r>
          </a:p>
          <a:p>
            <a:pPr marL="177005" indent="-177005">
              <a:buFont typeface="Symbol" panose="05050102010706020507" pitchFamily="18" charset="2"/>
              <a:buChar char="D"/>
              <a:defRPr/>
            </a:pPr>
            <a:r>
              <a:rPr lang="en-US" dirty="0">
                <a:solidFill>
                  <a:srgbClr val="0000FF"/>
                </a:solidFill>
              </a:rPr>
              <a:t>Y/Y </a:t>
            </a:r>
            <a:r>
              <a:rPr lang="en-US" dirty="0">
                <a:solidFill>
                  <a:srgbClr val="0000FF"/>
                </a:solidFill>
                <a:sym typeface="Wingdings 3" panose="05040102010807070707" pitchFamily="18" charset="2"/>
              </a:rPr>
              <a:t> when ℓ and </a:t>
            </a:r>
            <a:r>
              <a:rPr lang="el-GR" dirty="0">
                <a:solidFill>
                  <a:srgbClr val="0000FF"/>
                </a:solidFill>
                <a:sym typeface="Wingdings 3" panose="05040102010807070707" pitchFamily="18" charset="2"/>
              </a:rPr>
              <a:t>ξ</a:t>
            </a:r>
            <a:r>
              <a:rPr lang="en-US" dirty="0">
                <a:solidFill>
                  <a:srgbClr val="0000FF"/>
                </a:solidFill>
                <a:sym typeface="Wingdings 3" panose="05040102010807070707" pitchFamily="18" charset="2"/>
              </a:rPr>
              <a:t></a:t>
            </a:r>
          </a:p>
          <a:p>
            <a:pPr>
              <a:defRPr/>
            </a:pPr>
            <a:endParaRPr lang="en-US" dirty="0">
              <a:solidFill>
                <a:srgbClr val="0000FF"/>
              </a:solidFill>
              <a:sym typeface="Wingdings 3" panose="05040102010807070707" pitchFamily="18" charset="2"/>
            </a:endParaRPr>
          </a:p>
          <a:p>
            <a:pPr defTabSz="944027">
              <a:defRPr/>
            </a:pPr>
            <a:r>
              <a:rPr lang="fr-FR" i="0" dirty="0" smtClean="0"/>
              <a:t>https://en.wikipedia.org/wiki/Dislocation : </a:t>
            </a:r>
          </a:p>
          <a:p>
            <a:pPr marL="177005" indent="-177005" defTabSz="944027">
              <a:buFont typeface="Arial" panose="020B0604020202020204" pitchFamily="34" charset="0"/>
              <a:buChar char="•"/>
              <a:defRPr/>
            </a:pPr>
            <a:r>
              <a:rPr lang="en-US" sz="1100" i="1" dirty="0"/>
              <a:t>The interface between a metal and an oxide can greatly increase the number of dislocations created. The oxide layer puts the surface of the metal in tension because the oxygen atoms squeeze into the lattice, and the oxygen atoms are under compression. This greatly increases the stress on the surface of the metal and consequently the amount of dislocations formed at the surface. The increased amount of stress on the surface steps results in an increase in dislocations.</a:t>
            </a:r>
          </a:p>
          <a:p>
            <a:pPr marL="177005" indent="-177005" defTabSz="944027">
              <a:buFont typeface="Arial" panose="020B0604020202020204" pitchFamily="34" charset="0"/>
              <a:buChar char="•"/>
              <a:defRPr/>
            </a:pPr>
            <a:r>
              <a:rPr lang="en-US" sz="1100" i="1" dirty="0"/>
              <a:t>In single crystals, the majority of dislocations are formed at the surface. The dislocation density 200 </a:t>
            </a:r>
            <a:r>
              <a:rPr lang="en-US" sz="1100" i="1" dirty="0" err="1"/>
              <a:t>micrometres</a:t>
            </a:r>
            <a:r>
              <a:rPr lang="en-US" sz="1100" i="1" dirty="0"/>
              <a:t> into the surface of a material has been shown to be six times higher than the density in the bulk</a:t>
            </a:r>
          </a:p>
          <a:p>
            <a:pPr marL="177005" indent="-177005" defTabSz="944027">
              <a:buFont typeface="Arial" panose="020B0604020202020204" pitchFamily="34" charset="0"/>
              <a:buChar char="•"/>
              <a:defRPr/>
            </a:pPr>
            <a:r>
              <a:rPr lang="en-US" sz="1100" i="1" dirty="0"/>
              <a:t>After chemical etching, small pits are formed where the etching solution preferentially attacks the sample surface around the dislocations intercepting this surface, due to the more highly strained state of the material . Thus, the image features indicate points at which dislocations intercept the sample surface. In this way, dislocations in silicon, for example, can be observed indirectly using an interference microscope. Crystal orientation can be determined by the shape of the etch pits associated with the dislocations </a:t>
            </a:r>
            <a:endParaRPr lang="en-US" sz="1100" i="1" dirty="0" smtClean="0"/>
          </a:p>
          <a:p>
            <a:pPr marL="177005" indent="-177005" defTabSz="944027">
              <a:buFont typeface="Arial" panose="020B0604020202020204" pitchFamily="34" charset="0"/>
              <a:buChar char="•"/>
              <a:defRPr/>
            </a:pPr>
            <a:r>
              <a:rPr lang="en-US" sz="1100" i="1" dirty="0"/>
              <a:t> </a:t>
            </a:r>
            <a:r>
              <a:rPr lang="en-US" sz="1100" i="1" dirty="0" err="1" smtClean="0"/>
              <a:t>forêts</a:t>
            </a:r>
            <a:r>
              <a:rPr lang="en-US" sz="1100" i="1" dirty="0" smtClean="0"/>
              <a:t> de dislocations : = ? </a:t>
            </a:r>
            <a:r>
              <a:rPr lang="en-US" sz="1100" i="1" dirty="0"/>
              <a:t>shrub, hedge, wild, bramble, branch, shrubbery, thicket, plant, </a:t>
            </a:r>
            <a:r>
              <a:rPr lang="en-US" sz="1100" i="1" dirty="0" smtClean="0"/>
              <a:t>forest ?</a:t>
            </a:r>
            <a:endParaRPr lang="fr-FR" sz="1100" i="1" dirty="0"/>
          </a:p>
        </p:txBody>
      </p:sp>
      <p:sp>
        <p:nvSpPr>
          <p:cNvPr id="4" name="Espace réservé de la date 3"/>
          <p:cNvSpPr>
            <a:spLocks noGrp="1"/>
          </p:cNvSpPr>
          <p:nvPr>
            <p:ph type="dt" idx="10"/>
          </p:nvPr>
        </p:nvSpPr>
        <p:spPr/>
        <p:txBody>
          <a:bodyPr/>
          <a:lstStyle/>
          <a:p>
            <a:pPr>
              <a:defRPr/>
            </a:pPr>
            <a:endParaRPr lang="fr-FR">
              <a:solidFill>
                <a:srgbClr val="000000"/>
              </a:solidFill>
            </a:endParaRPr>
          </a:p>
        </p:txBody>
      </p:sp>
      <p:sp>
        <p:nvSpPr>
          <p:cNvPr id="5" name="Espace réservé du numéro de diapositive 4"/>
          <p:cNvSpPr>
            <a:spLocks noGrp="1"/>
          </p:cNvSpPr>
          <p:nvPr>
            <p:ph type="sldNum" sz="quarter" idx="11"/>
          </p:nvPr>
        </p:nvSpPr>
        <p:spPr/>
        <p:txBody>
          <a:bodyPr/>
          <a:lstStyle/>
          <a:p>
            <a:pPr>
              <a:defRPr/>
            </a:pPr>
            <a:fld id="{68BDF97A-C648-401A-8383-DC0E87CEF8E9}" type="slidenum">
              <a:rPr lang="fr-FR" smtClean="0">
                <a:solidFill>
                  <a:srgbClr val="000000"/>
                </a:solidFill>
              </a:rPr>
              <a:pPr>
                <a:defRPr/>
              </a:pPr>
              <a:t>23</a:t>
            </a:fld>
            <a:endParaRPr lang="fr-FR">
              <a:solidFill>
                <a:srgbClr val="000000"/>
              </a:solidFill>
            </a:endParaRPr>
          </a:p>
        </p:txBody>
      </p:sp>
    </p:spTree>
    <p:extLst>
      <p:ext uri="{BB962C8B-B14F-4D97-AF65-F5344CB8AC3E}">
        <p14:creationId xmlns:p14="http://schemas.microsoft.com/office/powerpoint/2010/main" val="10327163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100" dirty="0"/>
              <a:t>Typically, for </a:t>
            </a:r>
            <a:r>
              <a:rPr lang="en-US" sz="1100" dirty="0" err="1"/>
              <a:t>Nb</a:t>
            </a:r>
            <a:r>
              <a:rPr lang="en-US" sz="1100" dirty="0"/>
              <a:t> the pinning force per unit length </a:t>
            </a:r>
            <a:r>
              <a:rPr lang="en-US" sz="1100" i="1" dirty="0" err="1"/>
              <a:t>F</a:t>
            </a:r>
            <a:r>
              <a:rPr lang="en-US" sz="1100" i="1" baseline="-25000" dirty="0" err="1"/>
              <a:t>p</a:t>
            </a:r>
            <a:r>
              <a:rPr lang="en-US" sz="1100" i="1" dirty="0"/>
              <a:t> </a:t>
            </a:r>
            <a:r>
              <a:rPr lang="en-US" sz="1100" dirty="0"/>
              <a:t>is about 2.10</a:t>
            </a:r>
            <a:r>
              <a:rPr lang="en-US" sz="1100" baseline="30000" dirty="0"/>
              <a:t>-6</a:t>
            </a:r>
            <a:r>
              <a:rPr lang="en-US" sz="1100" dirty="0"/>
              <a:t> N/m for an isolated dislocation (to be compared to 9.1 10</a:t>
            </a:r>
            <a:r>
              <a:rPr lang="en-US" sz="1100" baseline="30000" dirty="0"/>
              <a:t>-4</a:t>
            </a:r>
            <a:r>
              <a:rPr lang="en-US" sz="1100" dirty="0"/>
              <a:t> N/m for a normal conducting precipitate [</a:t>
            </a:r>
            <a:r>
              <a:rPr lang="en-US" sz="1100" dirty="0">
                <a:hlinkClick r:id="rId3" action="ppaction://hlinkfile" tooltip="Matsushita, 2007 #1566"/>
              </a:rPr>
              <a:t>31</a:t>
            </a:r>
            <a:r>
              <a:rPr lang="en-US" sz="1100" dirty="0"/>
              <a:t>]). </a:t>
            </a:r>
          </a:p>
          <a:p>
            <a:r>
              <a:rPr lang="en-US" sz="1100" dirty="0"/>
              <a:t>They are many more dislocations than grain boundaries in typical </a:t>
            </a:r>
            <a:r>
              <a:rPr lang="en-US" sz="1100" dirty="0" err="1"/>
              <a:t>Nb</a:t>
            </a:r>
            <a:r>
              <a:rPr lang="en-US" sz="1100" dirty="0"/>
              <a:t> used for SRF applications. Moreover, most of the time, dislocations are gathered  into dislocation cells where dislocations tangle and pill up into “walls” with high stress concentration and high stress gradients whereas the inner cell are nearly defect less. For heavily deformed material they prefigure future grain or sub-grain boundaries that will appear upon recrystallization. Those dislocation cells are clearly 2D defects similar to GB, rather than 1D. Dislocation structure becomes non uniform in </a:t>
            </a:r>
            <a:r>
              <a:rPr lang="en-US" sz="1100" dirty="0" err="1"/>
              <a:t>Nb</a:t>
            </a:r>
            <a:r>
              <a:rPr lang="en-US" sz="1100" dirty="0"/>
              <a:t> for very small amounts of deformation (3-5 %, equivalent to a density of dislocation ~10</a:t>
            </a:r>
            <a:r>
              <a:rPr lang="en-US" sz="1100" baseline="30000" dirty="0"/>
              <a:t>8</a:t>
            </a:r>
            <a:r>
              <a:rPr lang="en-US" sz="1100" dirty="0"/>
              <a:t>-10</a:t>
            </a:r>
            <a:r>
              <a:rPr lang="en-US" sz="1100" baseline="30000" dirty="0"/>
              <a:t>9</a:t>
            </a:r>
            <a:r>
              <a:rPr lang="en-US" sz="1100" dirty="0"/>
              <a:t> cm</a:t>
            </a:r>
            <a:r>
              <a:rPr lang="en-US" sz="1100" baseline="30000" dirty="0"/>
              <a:t>2</a:t>
            </a:r>
            <a:r>
              <a:rPr lang="en-US" sz="1100" dirty="0"/>
              <a:t>) [</a:t>
            </a:r>
            <a:r>
              <a:rPr lang="en-US" sz="1100" dirty="0">
                <a:hlinkClick r:id="rId4" action="ppaction://hlinkfile" tooltip="Campbell, 1972 #1567"/>
              </a:rPr>
              <a:t>30</a:t>
            </a:r>
            <a:r>
              <a:rPr lang="en-US" sz="1100" dirty="0"/>
              <a:t>]. In heavily deformed metals dislocation density can reach 10</a:t>
            </a:r>
            <a:r>
              <a:rPr lang="en-US" sz="1100" baseline="30000" dirty="0"/>
              <a:t>11</a:t>
            </a:r>
            <a:r>
              <a:rPr lang="en-US" sz="1100" dirty="0"/>
              <a:t>-10</a:t>
            </a:r>
            <a:r>
              <a:rPr lang="en-US" sz="1100" baseline="30000" dirty="0"/>
              <a:t>12</a:t>
            </a:r>
            <a:r>
              <a:rPr lang="en-US" sz="1100" dirty="0"/>
              <a:t> cm</a:t>
            </a:r>
            <a:r>
              <a:rPr lang="en-US" sz="1100" baseline="30000" dirty="0"/>
              <a:t>2</a:t>
            </a:r>
            <a:r>
              <a:rPr lang="en-US" sz="1100" dirty="0"/>
              <a:t>, but even a very carefully recrystallized material still hold dislocations even at temperatures close to the melting point. </a:t>
            </a:r>
          </a:p>
          <a:p>
            <a:r>
              <a:rPr lang="en-US" sz="1050" dirty="0">
                <a:solidFill>
                  <a:srgbClr val="3333FF"/>
                </a:solidFill>
              </a:rPr>
              <a:t>[Antoine, C. Z. (2019). "Influence of crystalline structure on </a:t>
            </a:r>
            <a:r>
              <a:rPr lang="en-US" sz="1050" dirty="0" err="1">
                <a:solidFill>
                  <a:srgbClr val="3333FF"/>
                </a:solidFill>
              </a:rPr>
              <a:t>rf</a:t>
            </a:r>
            <a:r>
              <a:rPr lang="en-US" sz="1050" dirty="0">
                <a:solidFill>
                  <a:srgbClr val="3333FF"/>
                </a:solidFill>
              </a:rPr>
              <a:t> dissipation in superconducting niobium." </a:t>
            </a:r>
            <a:r>
              <a:rPr lang="en-US" sz="1050" u="sng" dirty="0">
                <a:solidFill>
                  <a:srgbClr val="3333FF"/>
                </a:solidFill>
              </a:rPr>
              <a:t>Physical Review Accelerators and Beams </a:t>
            </a:r>
            <a:r>
              <a:rPr lang="en-US" sz="1050" b="1" u="sng" dirty="0">
                <a:solidFill>
                  <a:srgbClr val="3333FF"/>
                </a:solidFill>
              </a:rPr>
              <a:t>22</a:t>
            </a:r>
            <a:r>
              <a:rPr lang="en-US" sz="1050" u="sng" dirty="0">
                <a:solidFill>
                  <a:srgbClr val="3333FF"/>
                </a:solidFill>
              </a:rPr>
              <a:t>(3): 034801.</a:t>
            </a:r>
            <a:r>
              <a:rPr lang="en-US" sz="1050" dirty="0">
                <a:solidFill>
                  <a:srgbClr val="3333FF"/>
                </a:solidFill>
              </a:rPr>
              <a:t> ]</a:t>
            </a:r>
            <a:endParaRPr lang="en-US" sz="1050" u="sng" dirty="0">
              <a:solidFill>
                <a:srgbClr val="3333FF"/>
              </a:solidFill>
            </a:endParaRPr>
          </a:p>
        </p:txBody>
      </p:sp>
      <p:sp>
        <p:nvSpPr>
          <p:cNvPr id="4" name="Espace réservé du numéro de diapositive 3"/>
          <p:cNvSpPr>
            <a:spLocks noGrp="1"/>
          </p:cNvSpPr>
          <p:nvPr>
            <p:ph type="sldNum" sz="quarter" idx="10"/>
          </p:nvPr>
        </p:nvSpPr>
        <p:spPr/>
        <p:txBody>
          <a:bodyPr/>
          <a:lstStyle/>
          <a:p>
            <a:fld id="{512F6B5D-B7AB-49EC-BA0C-FD7DD84F46EE}" type="slidenum">
              <a:rPr lang="fr-FR" smtClean="0">
                <a:solidFill>
                  <a:srgbClr val="000000"/>
                </a:solidFill>
              </a:rPr>
              <a:pPr/>
              <a:t>24</a:t>
            </a:fld>
            <a:endParaRPr lang="fr-FR">
              <a:solidFill>
                <a:srgbClr val="000000"/>
              </a:solidFill>
            </a:endParaRPr>
          </a:p>
        </p:txBody>
      </p:sp>
    </p:spTree>
    <p:extLst>
      <p:ext uri="{BB962C8B-B14F-4D97-AF65-F5344CB8AC3E}">
        <p14:creationId xmlns:p14="http://schemas.microsoft.com/office/powerpoint/2010/main" val="33246132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Usually it is considered that grain boundary pinning is a well known fact. Once again, it is because for decades, the superconductors developed for applications were essentially “dirty type II”, i.e. with a very small </a:t>
            </a:r>
            <a:r>
              <a:rPr lang="en-US" dirty="0" smtClean="0">
                <a:sym typeface="Symbol" panose="05050102010706020507" pitchFamily="18" charset="2"/>
              </a:rPr>
              <a:t>. In high TC SC the grain boundaries are considered as “weak links” since they transit first and might hinder the propagation of the current. It is not the case for </a:t>
            </a:r>
            <a:r>
              <a:rPr lang="en-US" dirty="0" err="1" smtClean="0">
                <a:sym typeface="Symbol" panose="05050102010706020507" pitchFamily="18" charset="2"/>
              </a:rPr>
              <a:t>Nb</a:t>
            </a:r>
            <a:r>
              <a:rPr lang="en-US" dirty="0" smtClean="0">
                <a:sym typeface="Symbol" panose="05050102010706020507" pitchFamily="18" charset="2"/>
              </a:rPr>
              <a:t> used in SRF.</a:t>
            </a:r>
            <a:endParaRPr lang="en-US" dirty="0" smtClean="0"/>
          </a:p>
          <a:p>
            <a:endParaRPr lang="en-US" dirty="0" smtClean="0">
              <a:sym typeface="Symbol" panose="05050102010706020507" pitchFamily="18" charset="2"/>
            </a:endParaRPr>
          </a:p>
          <a:p>
            <a:r>
              <a:rPr lang="en-US" dirty="0" smtClean="0">
                <a:sym typeface="Symbol" panose="05050102010706020507" pitchFamily="18" charset="2"/>
              </a:rPr>
              <a:t>Once again one observes that a small amount of defects might be desirable as pinning centers while too much is detrimental. Optimizing the material is </a:t>
            </a:r>
            <a:r>
              <a:rPr lang="en-US" dirty="0" err="1" smtClean="0">
                <a:sym typeface="Symbol" panose="05050102010706020507" pitchFamily="18" charset="2"/>
              </a:rPr>
              <a:t>ttrying</a:t>
            </a:r>
            <a:r>
              <a:rPr lang="en-US" baseline="0" dirty="0" smtClean="0">
                <a:sym typeface="Symbol" panose="05050102010706020507" pitchFamily="18" charset="2"/>
              </a:rPr>
              <a:t> to get a given population of defects in the material while minimizing the others. </a:t>
            </a:r>
            <a:r>
              <a:rPr lang="en-US" dirty="0" smtClean="0">
                <a:sym typeface="Symbol" panose="05050102010706020507" pitchFamily="18" charset="2"/>
              </a:rPr>
              <a:t> Material scientist know how to do that (more or less,</a:t>
            </a:r>
            <a:r>
              <a:rPr lang="en-US" baseline="0" dirty="0" smtClean="0">
                <a:sym typeface="Symbol" panose="05050102010706020507" pitchFamily="18" charset="2"/>
              </a:rPr>
              <a:t> it takes time).</a:t>
            </a:r>
            <a:r>
              <a:rPr lang="en-US" dirty="0" smtClean="0">
                <a:sym typeface="Symbol" panose="05050102010706020507" pitchFamily="18" charset="2"/>
              </a:rPr>
              <a:t> </a:t>
            </a:r>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25</a:t>
            </a:fld>
            <a:endParaRPr lang="fr-FR"/>
          </a:p>
        </p:txBody>
      </p:sp>
    </p:spTree>
    <p:extLst>
      <p:ext uri="{BB962C8B-B14F-4D97-AF65-F5344CB8AC3E}">
        <p14:creationId xmlns:p14="http://schemas.microsoft.com/office/powerpoint/2010/main" val="12712596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Plays a huge role in thin films and tapes.</a:t>
            </a:r>
          </a:p>
          <a:p>
            <a:r>
              <a:rPr lang="en-US" dirty="0" smtClean="0"/>
              <a:t>SC tapes : artificial pinning centers developed by implementing holes (µm/nm) in the tape</a:t>
            </a:r>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26</a:t>
            </a:fld>
            <a:endParaRPr lang="fr-FR"/>
          </a:p>
        </p:txBody>
      </p:sp>
    </p:spTree>
    <p:extLst>
      <p:ext uri="{BB962C8B-B14F-4D97-AF65-F5344CB8AC3E}">
        <p14:creationId xmlns:p14="http://schemas.microsoft.com/office/powerpoint/2010/main" val="1877909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hlinkClick r:id="rId3"/>
              </a:rPr>
              <a:t>(2) (PDF) Materials design for artificial pinning </a:t>
            </a:r>
            <a:r>
              <a:rPr lang="en-US" dirty="0" err="1" smtClean="0">
                <a:hlinkClick r:id="rId3"/>
              </a:rPr>
              <a:t>centres</a:t>
            </a:r>
            <a:r>
              <a:rPr lang="en-US" smtClean="0">
                <a:hlinkClick r:id="rId3"/>
              </a:rPr>
              <a:t> in Superconductor PLD coated conductors (researchgate.net)</a:t>
            </a:r>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27</a:t>
            </a:fld>
            <a:endParaRPr lang="fr-FR"/>
          </a:p>
        </p:txBody>
      </p:sp>
    </p:spTree>
    <p:extLst>
      <p:ext uri="{BB962C8B-B14F-4D97-AF65-F5344CB8AC3E}">
        <p14:creationId xmlns:p14="http://schemas.microsoft.com/office/powerpoint/2010/main" val="19911738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28</a:t>
            </a:fld>
            <a:endParaRPr lang="fr-FR"/>
          </a:p>
        </p:txBody>
      </p:sp>
    </p:spTree>
    <p:extLst>
      <p:ext uri="{BB962C8B-B14F-4D97-AF65-F5344CB8AC3E}">
        <p14:creationId xmlns:p14="http://schemas.microsoft.com/office/powerpoint/2010/main" val="5888104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pic>
        <p:nvPicPr>
          <p:cNvPr id="5" name="Image 4"/>
          <p:cNvPicPr>
            <a:picLocks noChangeAspect="1"/>
          </p:cNvPicPr>
          <p:nvPr/>
        </p:nvPicPr>
        <p:blipFill>
          <a:blip r:embed="rId3"/>
          <a:stretch>
            <a:fillRect/>
          </a:stretch>
        </p:blipFill>
        <p:spPr>
          <a:xfrm>
            <a:off x="1325339" y="7423605"/>
            <a:ext cx="4755324" cy="2079709"/>
          </a:xfrm>
          <a:prstGeom prst="rect">
            <a:avLst/>
          </a:prstGeom>
        </p:spPr>
      </p:pic>
      <p:sp>
        <p:nvSpPr>
          <p:cNvPr id="3" name="Espace réservé des commentaires 2"/>
          <p:cNvSpPr>
            <a:spLocks noGrp="1"/>
          </p:cNvSpPr>
          <p:nvPr>
            <p:ph type="body" idx="1"/>
          </p:nvPr>
        </p:nvSpPr>
        <p:spPr>
          <a:xfrm>
            <a:off x="579376" y="4860924"/>
            <a:ext cx="6019627" cy="4860928"/>
          </a:xfrm>
        </p:spPr>
        <p:txBody>
          <a:bodyPr/>
          <a:lstStyle/>
          <a:p>
            <a:r>
              <a:rPr lang="en-US" sz="1100" b="1" dirty="0"/>
              <a:t>Higher T</a:t>
            </a:r>
            <a:r>
              <a:rPr lang="en-US" sz="1100" b="1" baseline="-25000" dirty="0"/>
              <a:t>C</a:t>
            </a:r>
            <a:r>
              <a:rPr lang="en-US" sz="1100" b="1" dirty="0"/>
              <a:t> </a:t>
            </a:r>
            <a:r>
              <a:rPr lang="en-US" sz="1100" dirty="0"/>
              <a:t>=&gt; higher operating temperature (or higher performance at the same T) =&gt; reducing cryogenic costs</a:t>
            </a:r>
          </a:p>
          <a:p>
            <a:r>
              <a:rPr lang="en-US" sz="1100" b="1" dirty="0"/>
              <a:t>Magnets : </a:t>
            </a:r>
            <a:r>
              <a:rPr lang="en-US" sz="1100" dirty="0"/>
              <a:t>other important parameter is </a:t>
            </a:r>
            <a:r>
              <a:rPr lang="en-US" sz="1100" dirty="0" err="1"/>
              <a:t>Jc</a:t>
            </a:r>
            <a:r>
              <a:rPr lang="en-US" sz="1100" dirty="0"/>
              <a:t>, but it depends on material preparation =&gt; not intrinsic</a:t>
            </a:r>
          </a:p>
          <a:p>
            <a:r>
              <a:rPr lang="en-US" sz="1100" b="1" dirty="0"/>
              <a:t>Cavities : </a:t>
            </a:r>
            <a:r>
              <a:rPr lang="en-US" sz="1100" dirty="0"/>
              <a:t>2-Gaps : in RF one is always limited by the smallest.</a:t>
            </a:r>
          </a:p>
          <a:p>
            <a:r>
              <a:rPr lang="en-US" sz="1100" b="1" dirty="0"/>
              <a:t>Symmetry of the gap </a:t>
            </a:r>
            <a:r>
              <a:rPr lang="en-US" sz="1100" dirty="0"/>
              <a:t>: related to the Brillouin diagram: </a:t>
            </a:r>
            <a:r>
              <a:rPr lang="en-US" sz="1100" i="1" dirty="0">
                <a:solidFill>
                  <a:srgbClr val="666666"/>
                </a:solidFill>
                <a:latin typeface="Arial"/>
              </a:rPr>
              <a:t>Crystal structure is also related to Brillouin zones. So the relative orientation of the grains can influence the way Cooper pairs are scattered  (via interface energy) =&gt; direct correlation between the theory and the material intrinsic quality (in particular existence of “weak links in HTC)</a:t>
            </a:r>
          </a:p>
          <a:p>
            <a:r>
              <a:rPr lang="en-US" sz="1100" dirty="0">
                <a:hlinkClick r:id="rId4"/>
              </a:rPr>
              <a:t>http://hoffman.physics.harvard.edu/materials/Cuprates.php</a:t>
            </a:r>
            <a:r>
              <a:rPr lang="en-US" sz="1100" dirty="0"/>
              <a:t> :</a:t>
            </a:r>
          </a:p>
          <a:p>
            <a:r>
              <a:rPr lang="en-US" sz="1100" dirty="0"/>
              <a:t>s-wave superconductors have a superconducting gap which is isotropic in all directions, whereas  dx</a:t>
            </a:r>
            <a:r>
              <a:rPr lang="en-US" sz="1100" baseline="30000" dirty="0"/>
              <a:t>2</a:t>
            </a:r>
            <a:r>
              <a:rPr lang="en-US" sz="1100" dirty="0"/>
              <a:t>−y</a:t>
            </a:r>
            <a:r>
              <a:rPr lang="en-US" sz="1100" baseline="30000" dirty="0"/>
              <a:t>2</a:t>
            </a:r>
            <a:r>
              <a:rPr lang="en-US" sz="1100" dirty="0"/>
              <a:t> superconductors have a superconducting gap which is anisotropic and is identically zero at four line nodes located  at the diagonals of the Brillouin zone </a:t>
            </a:r>
            <a:r>
              <a:rPr lang="en-US" sz="1100" i="1" dirty="0">
                <a:solidFill>
                  <a:srgbClr val="666666"/>
                </a:solidFill>
                <a:latin typeface="Arial"/>
              </a:rPr>
              <a:t>=&gt; always dissipative in RF</a:t>
            </a:r>
          </a:p>
          <a:p>
            <a:endParaRPr lang="en-US" sz="1100" dirty="0"/>
          </a:p>
          <a:p>
            <a:endParaRPr lang="en-US" sz="1100" dirty="0"/>
          </a:p>
          <a:p>
            <a:endParaRPr lang="en-US" sz="1100"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29</a:t>
            </a:fld>
            <a:endParaRPr lang="fr-FR"/>
          </a:p>
        </p:txBody>
      </p:sp>
    </p:spTree>
    <p:extLst>
      <p:ext uri="{BB962C8B-B14F-4D97-AF65-F5344CB8AC3E}">
        <p14:creationId xmlns:p14="http://schemas.microsoft.com/office/powerpoint/2010/main" val="2518074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3</a:t>
            </a:fld>
            <a:endParaRPr lang="fr-FR"/>
          </a:p>
        </p:txBody>
      </p:sp>
    </p:spTree>
    <p:extLst>
      <p:ext uri="{BB962C8B-B14F-4D97-AF65-F5344CB8AC3E}">
        <p14:creationId xmlns:p14="http://schemas.microsoft.com/office/powerpoint/2010/main" val="29925079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30</a:t>
            </a:fld>
            <a:endParaRPr lang="fr-FR"/>
          </a:p>
        </p:txBody>
      </p:sp>
    </p:spTree>
    <p:extLst>
      <p:ext uri="{BB962C8B-B14F-4D97-AF65-F5344CB8AC3E}">
        <p14:creationId xmlns:p14="http://schemas.microsoft.com/office/powerpoint/2010/main" val="11020312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a:xfrm>
            <a:off x="599703" y="4757266"/>
            <a:ext cx="5904656" cy="4605338"/>
          </a:xfrm>
        </p:spPr>
        <p:txBody>
          <a:bodyPr/>
          <a:lstStyle/>
          <a:p>
            <a:pPr>
              <a:defRPr/>
            </a:pPr>
            <a:r>
              <a:rPr lang="en-US" dirty="0"/>
              <a:t>As seen in part II : best pinning </a:t>
            </a:r>
            <a:r>
              <a:rPr lang="en-US" dirty="0" smtClean="0"/>
              <a:t>site </a:t>
            </a:r>
            <a:r>
              <a:rPr lang="en-US" dirty="0"/>
              <a:t>is an normal, insulating or void region </a:t>
            </a:r>
            <a:r>
              <a:rPr lang="en-US" dirty="0" smtClean="0"/>
              <a:t>with </a:t>
            </a:r>
            <a:r>
              <a:rPr lang="en-US" dirty="0"/>
              <a:t>dimension ~ </a:t>
            </a:r>
            <a:r>
              <a:rPr lang="en-US" dirty="0" smtClean="0">
                <a:sym typeface="Symbol" panose="05050102010706020507" pitchFamily="18" charset="2"/>
              </a:rPr>
              <a:t></a:t>
            </a:r>
            <a:r>
              <a:rPr lang="en-US" dirty="0" smtClean="0"/>
              <a:t> and // to the flux lines.</a:t>
            </a:r>
          </a:p>
          <a:p>
            <a:r>
              <a:rPr lang="en-US" dirty="0" smtClean="0"/>
              <a:t>Non superconducting inclusions/voids : highest pinning force:</a:t>
            </a:r>
          </a:p>
          <a:p>
            <a:r>
              <a:rPr lang="en-US" dirty="0"/>
              <a:t>S</a:t>
            </a:r>
            <a:r>
              <a:rPr lang="en-US" dirty="0" smtClean="0"/>
              <a:t>aving in condensation energy is maximum: </a:t>
            </a:r>
            <a:endParaRPr lang="en-US" dirty="0"/>
          </a:p>
          <a:p>
            <a:r>
              <a:rPr lang="en-US" dirty="0"/>
              <a:t>Energy/length = 1/2</a:t>
            </a:r>
            <a:r>
              <a:rPr lang="el-GR" dirty="0"/>
              <a:t>μ</a:t>
            </a:r>
            <a:r>
              <a:rPr lang="el-GR" baseline="-25000" dirty="0"/>
              <a:t>0</a:t>
            </a:r>
            <a:r>
              <a:rPr lang="en-US" dirty="0" smtClean="0"/>
              <a:t>H</a:t>
            </a:r>
            <a:r>
              <a:rPr lang="en-US" baseline="-25000" dirty="0" smtClean="0"/>
              <a:t>C2</a:t>
            </a:r>
            <a:r>
              <a:rPr lang="el-GR" dirty="0"/>
              <a:t>πξ</a:t>
            </a:r>
            <a:r>
              <a:rPr lang="el-GR" baseline="30000" dirty="0"/>
              <a:t>2</a:t>
            </a:r>
            <a:r>
              <a:rPr lang="el-GR" dirty="0"/>
              <a:t> </a:t>
            </a:r>
            <a:r>
              <a:rPr lang="fr-FR" dirty="0" smtClean="0"/>
              <a:t> ~</a:t>
            </a:r>
            <a:r>
              <a:rPr lang="en-US" dirty="0" smtClean="0"/>
              <a:t>10</a:t>
            </a:r>
            <a:r>
              <a:rPr lang="en-US" baseline="30000" dirty="0" smtClean="0"/>
              <a:t>-11</a:t>
            </a:r>
            <a:r>
              <a:rPr lang="en-US" dirty="0" smtClean="0"/>
              <a:t> </a:t>
            </a:r>
            <a:r>
              <a:rPr lang="en-US" dirty="0"/>
              <a:t>J/m </a:t>
            </a:r>
          </a:p>
          <a:p>
            <a:r>
              <a:rPr lang="en-US" dirty="0"/>
              <a:t>In DC supercurrent short circuit the normal areas, but </a:t>
            </a:r>
            <a:r>
              <a:rPr lang="en-US" dirty="0" smtClean="0"/>
              <a:t>too </a:t>
            </a:r>
            <a:r>
              <a:rPr lang="en-US" dirty="0"/>
              <a:t>many pins result in Tc suppression and current </a:t>
            </a:r>
            <a:r>
              <a:rPr lang="en-US" dirty="0" smtClean="0"/>
              <a:t>blocking.</a:t>
            </a:r>
          </a:p>
          <a:p>
            <a:r>
              <a:rPr lang="en-US" sz="1050" dirty="0">
                <a:hlinkClick r:id="rId3"/>
              </a:rPr>
              <a:t>http://</a:t>
            </a:r>
            <a:r>
              <a:rPr lang="en-US" sz="1050" dirty="0" smtClean="0">
                <a:hlinkClick r:id="rId3"/>
              </a:rPr>
              <a:t>cas.web.cern.ch/sites/cas.web.cern.ch/files/lectures/erice-2013/apr253larbalestier.pdf</a:t>
            </a:r>
            <a:r>
              <a:rPr lang="en-US" sz="1050" dirty="0" smtClean="0"/>
              <a:t> </a:t>
            </a:r>
          </a:p>
          <a:p>
            <a:r>
              <a:rPr lang="en-US" sz="1050" dirty="0">
                <a:hlinkClick r:id="rId4"/>
              </a:rPr>
              <a:t>http://</a:t>
            </a:r>
            <a:r>
              <a:rPr lang="en-US" sz="1050" dirty="0" smtClean="0">
                <a:hlinkClick r:id="rId4"/>
              </a:rPr>
              <a:t>cas.web.cern.ch/sites/cas.web.cern.ch/files/lectures/erice-2013/apr255larbalestier.pdf</a:t>
            </a:r>
            <a:r>
              <a:rPr lang="en-US" sz="1050" dirty="0" smtClean="0"/>
              <a:t> </a:t>
            </a:r>
            <a:endParaRPr lang="en-US" sz="1050"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31</a:t>
            </a:fld>
            <a:endParaRPr lang="fr-FR"/>
          </a:p>
        </p:txBody>
      </p:sp>
      <p:pic>
        <p:nvPicPr>
          <p:cNvPr id="5" name="Image 4"/>
          <p:cNvPicPr>
            <a:picLocks noChangeAspect="1"/>
          </p:cNvPicPr>
          <p:nvPr/>
        </p:nvPicPr>
        <p:blipFill>
          <a:blip r:embed="rId5"/>
          <a:stretch>
            <a:fillRect/>
          </a:stretch>
        </p:blipFill>
        <p:spPr>
          <a:xfrm>
            <a:off x="1319783" y="6878080"/>
            <a:ext cx="3996850" cy="3024334"/>
          </a:xfrm>
          <a:prstGeom prst="rect">
            <a:avLst/>
          </a:prstGeom>
          <a:ln>
            <a:solidFill>
              <a:schemeClr val="accent1"/>
            </a:solidFill>
          </a:ln>
        </p:spPr>
      </p:pic>
    </p:spTree>
    <p:extLst>
      <p:ext uri="{BB962C8B-B14F-4D97-AF65-F5344CB8AC3E}">
        <p14:creationId xmlns:p14="http://schemas.microsoft.com/office/powerpoint/2010/main" val="10796394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32</a:t>
            </a:fld>
            <a:endParaRPr lang="fr-FR"/>
          </a:p>
        </p:txBody>
      </p:sp>
      <p:sp>
        <p:nvSpPr>
          <p:cNvPr id="5" name="Rectangle 3"/>
          <p:cNvSpPr txBox="1">
            <a:spLocks noGrp="1" noChangeArrowheads="1"/>
          </p:cNvSpPr>
          <p:nvPr>
            <p:ph type="body" idx="1"/>
          </p:nvPr>
        </p:nvSpPr>
        <p:spPr>
          <a:prstGeom prst="rect">
            <a:avLst/>
          </a:prstGeom>
        </p:spPr>
        <p:txBody>
          <a:bodyPr/>
          <a:lst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3"/>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4"/>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34429" lvl="1" fontAlgn="auto">
              <a:lnSpc>
                <a:spcPct val="120000"/>
              </a:lnSpc>
              <a:spcAft>
                <a:spcPts val="620"/>
              </a:spcAft>
            </a:pPr>
            <a:r>
              <a:rPr lang="en-US" sz="1400" dirty="0">
                <a:solidFill>
                  <a:schemeClr val="tx1"/>
                </a:solidFill>
                <a:sym typeface="Symbol" pitchFamily="18" charset="2"/>
              </a:rPr>
              <a:t>Titanium also has the same  as Nb, so @ low concentration:</a:t>
            </a:r>
          </a:p>
          <a:p>
            <a:pPr lvl="3" fontAlgn="auto">
              <a:lnSpc>
                <a:spcPct val="120000"/>
              </a:lnSpc>
              <a:spcAft>
                <a:spcPts val="310"/>
              </a:spcAft>
            </a:pPr>
            <a:r>
              <a:rPr lang="en-US" sz="1200" dirty="0" err="1">
                <a:sym typeface="Symbol" pitchFamily="18" charset="2"/>
              </a:rPr>
              <a:t>Ti</a:t>
            </a:r>
            <a:r>
              <a:rPr lang="en-US" sz="1200" dirty="0">
                <a:sym typeface="Symbol" pitchFamily="18" charset="2"/>
              </a:rPr>
              <a:t> = substitutional impurity</a:t>
            </a:r>
          </a:p>
          <a:p>
            <a:pPr lvl="3" fontAlgn="auto">
              <a:lnSpc>
                <a:spcPct val="120000"/>
              </a:lnSpc>
              <a:spcAft>
                <a:spcPts val="310"/>
              </a:spcAft>
            </a:pPr>
            <a:r>
              <a:rPr lang="en-US" sz="1200" dirty="0">
                <a:sym typeface="Symbol" pitchFamily="18" charset="2"/>
              </a:rPr>
              <a:t>No lattice distortion =&gt;</a:t>
            </a:r>
          </a:p>
          <a:p>
            <a:pPr lvl="4" fontAlgn="auto">
              <a:lnSpc>
                <a:spcPct val="120000"/>
              </a:lnSpc>
              <a:spcAft>
                <a:spcPts val="310"/>
              </a:spcAft>
            </a:pPr>
            <a:r>
              <a:rPr lang="en-US" sz="1200" dirty="0">
                <a:sym typeface="Symbol" pitchFamily="18" charset="2"/>
              </a:rPr>
              <a:t>No strong pinning behavior if no inclusion</a:t>
            </a:r>
          </a:p>
          <a:p>
            <a:pPr lvl="4" fontAlgn="auto">
              <a:lnSpc>
                <a:spcPct val="120000"/>
              </a:lnSpc>
              <a:spcAft>
                <a:spcPts val="310"/>
              </a:spcAft>
            </a:pPr>
            <a:r>
              <a:rPr lang="en-US" sz="1200" dirty="0">
                <a:sym typeface="Symbol" pitchFamily="18" charset="2"/>
              </a:rPr>
              <a:t>Does not affect (much) Tc </a:t>
            </a:r>
          </a:p>
          <a:p>
            <a:pPr marL="734429" lvl="1" fontAlgn="auto">
              <a:lnSpc>
                <a:spcPct val="120000"/>
              </a:lnSpc>
              <a:spcAft>
                <a:spcPts val="620"/>
              </a:spcAft>
            </a:pPr>
            <a:r>
              <a:rPr lang="en-US" sz="1400" dirty="0" err="1">
                <a:solidFill>
                  <a:schemeClr val="tx1"/>
                </a:solidFill>
                <a:sym typeface="Symbol" pitchFamily="18" charset="2"/>
              </a:rPr>
              <a:t>Ti</a:t>
            </a:r>
            <a:r>
              <a:rPr lang="en-US" sz="1400" dirty="0">
                <a:solidFill>
                  <a:schemeClr val="tx1"/>
                </a:solidFill>
                <a:sym typeface="Symbol" pitchFamily="18" charset="2"/>
              </a:rPr>
              <a:t> reacts preferentially w. O (getter) =&gt; affects oxygen diffusion</a:t>
            </a:r>
          </a:p>
          <a:p>
            <a:pPr marL="734429" lvl="1" fontAlgn="auto">
              <a:lnSpc>
                <a:spcPct val="120000"/>
              </a:lnSpc>
              <a:spcAft>
                <a:spcPts val="620"/>
              </a:spcAft>
            </a:pPr>
            <a:r>
              <a:rPr lang="fr-FR" sz="1400" dirty="0">
                <a:solidFill>
                  <a:schemeClr val="tx1"/>
                </a:solidFill>
                <a:sym typeface="Symbol" pitchFamily="18" charset="2"/>
              </a:rPr>
              <a:t>Ti diffuses </a:t>
            </a:r>
            <a:r>
              <a:rPr lang="en-US" sz="1400" dirty="0">
                <a:solidFill>
                  <a:schemeClr val="tx1"/>
                </a:solidFill>
                <a:sym typeface="Symbol" pitchFamily="18" charset="2"/>
              </a:rPr>
              <a:t>preferentially at grain boundaries</a:t>
            </a:r>
          </a:p>
          <a:p>
            <a:pPr marL="734429" lvl="1" fontAlgn="auto">
              <a:lnSpc>
                <a:spcPct val="120000"/>
              </a:lnSpc>
              <a:spcAft>
                <a:spcPts val="620"/>
              </a:spcAft>
            </a:pPr>
            <a:r>
              <a:rPr lang="en-US" sz="1400" dirty="0" err="1">
                <a:solidFill>
                  <a:schemeClr val="tx1"/>
                </a:solidFill>
                <a:sym typeface="Symbol" pitchFamily="18" charset="2"/>
              </a:rPr>
              <a:t>Ti</a:t>
            </a:r>
            <a:r>
              <a:rPr lang="en-US" sz="1400" dirty="0">
                <a:solidFill>
                  <a:schemeClr val="tx1"/>
                </a:solidFill>
                <a:sym typeface="Symbol" pitchFamily="18" charset="2"/>
              </a:rPr>
              <a:t> is not fully miscible inside Nb (</a:t>
            </a:r>
            <a:r>
              <a:rPr lang="en-US" sz="1400" dirty="0" err="1">
                <a:solidFill>
                  <a:schemeClr val="tx1"/>
                </a:solidFill>
                <a:sym typeface="Symbol" pitchFamily="18" charset="2"/>
              </a:rPr>
              <a:t>Ti</a:t>
            </a:r>
            <a:r>
              <a:rPr lang="en-US" sz="1400" dirty="0">
                <a:solidFill>
                  <a:schemeClr val="tx1"/>
                </a:solidFill>
                <a:sym typeface="Symbol" pitchFamily="18" charset="2"/>
              </a:rPr>
              <a:t> precipitates at low T when [</a:t>
            </a:r>
            <a:r>
              <a:rPr lang="en-US" sz="1400" dirty="0" err="1">
                <a:solidFill>
                  <a:schemeClr val="tx1"/>
                </a:solidFill>
                <a:sym typeface="Symbol" pitchFamily="18" charset="2"/>
              </a:rPr>
              <a:t>Ti</a:t>
            </a:r>
            <a:r>
              <a:rPr lang="en-US" sz="1400" dirty="0">
                <a:solidFill>
                  <a:schemeClr val="tx1"/>
                </a:solidFill>
                <a:sym typeface="Symbol" pitchFamily="18" charset="2"/>
              </a:rPr>
              <a:t>] &gt; 5 W%) =&gt; no RF !!! </a:t>
            </a:r>
          </a:p>
          <a:p>
            <a:pPr marL="734429" lvl="1" fontAlgn="auto">
              <a:lnSpc>
                <a:spcPct val="120000"/>
              </a:lnSpc>
              <a:spcAft>
                <a:spcPts val="620"/>
              </a:spcAft>
            </a:pPr>
            <a:r>
              <a:rPr lang="en-US" sz="1400" dirty="0">
                <a:solidFill>
                  <a:schemeClr val="tx1"/>
                </a:solidFill>
                <a:sym typeface="Symbol" pitchFamily="18" charset="2"/>
              </a:rPr>
              <a:t>Precipitates affects strongly SC properties (H</a:t>
            </a:r>
            <a:r>
              <a:rPr lang="en-US" sz="1400" baseline="-25000" dirty="0">
                <a:solidFill>
                  <a:schemeClr val="tx1"/>
                </a:solidFill>
                <a:sym typeface="Symbol" pitchFamily="18" charset="2"/>
              </a:rPr>
              <a:t>C1</a:t>
            </a:r>
            <a:r>
              <a:rPr lang="en-US" sz="1400" dirty="0">
                <a:solidFill>
                  <a:schemeClr val="tx1"/>
                </a:solidFill>
                <a:sym typeface="Symbol" pitchFamily="18" charset="2"/>
              </a:rPr>
              <a:t>, J</a:t>
            </a:r>
            <a:r>
              <a:rPr lang="en-US" sz="1400" baseline="-25000" dirty="0">
                <a:solidFill>
                  <a:schemeClr val="tx1"/>
                </a:solidFill>
                <a:sym typeface="Symbol" pitchFamily="18" charset="2"/>
              </a:rPr>
              <a:t>C</a:t>
            </a:r>
            <a:r>
              <a:rPr lang="en-US" sz="1400" dirty="0">
                <a:solidFill>
                  <a:schemeClr val="tx1"/>
                </a:solidFill>
                <a:sym typeface="Symbol" pitchFamily="18" charset="2"/>
              </a:rPr>
              <a:t>, H</a:t>
            </a:r>
            <a:r>
              <a:rPr lang="en-US" sz="1400" baseline="-25000" dirty="0">
                <a:solidFill>
                  <a:schemeClr val="tx1"/>
                </a:solidFill>
                <a:sym typeface="Symbol" pitchFamily="18" charset="2"/>
              </a:rPr>
              <a:t>C2</a:t>
            </a:r>
            <a:r>
              <a:rPr lang="en-US" sz="1400" dirty="0">
                <a:solidFill>
                  <a:schemeClr val="tx1"/>
                </a:solidFill>
                <a:sym typeface="Symbol" pitchFamily="18" charset="2"/>
              </a:rPr>
              <a:t>) </a:t>
            </a:r>
          </a:p>
          <a:p>
            <a:pPr marL="734429" lvl="1" fontAlgn="auto">
              <a:lnSpc>
                <a:spcPct val="120000"/>
              </a:lnSpc>
              <a:spcAft>
                <a:spcPts val="620"/>
              </a:spcAft>
            </a:pPr>
            <a:r>
              <a:rPr lang="fr-FR" sz="1400" dirty="0" err="1">
                <a:solidFill>
                  <a:schemeClr val="tx1"/>
                </a:solidFill>
                <a:sym typeface="Symbol" pitchFamily="18" charset="2"/>
              </a:rPr>
              <a:t>NbTi</a:t>
            </a:r>
            <a:r>
              <a:rPr lang="fr-FR" sz="1400" dirty="0">
                <a:solidFill>
                  <a:schemeClr val="tx1"/>
                </a:solidFill>
                <a:sym typeface="Symbol" pitchFamily="18" charset="2"/>
              </a:rPr>
              <a:t> </a:t>
            </a:r>
            <a:r>
              <a:rPr lang="fr-FR" sz="1400" dirty="0" err="1">
                <a:solidFill>
                  <a:schemeClr val="tx1"/>
                </a:solidFill>
                <a:sym typeface="Symbol" pitchFamily="18" charset="2"/>
              </a:rPr>
              <a:t>alloys</a:t>
            </a:r>
            <a:r>
              <a:rPr lang="fr-FR" sz="1400" dirty="0">
                <a:solidFill>
                  <a:schemeClr val="tx1"/>
                </a:solidFill>
                <a:sym typeface="Symbol" pitchFamily="18" charset="2"/>
              </a:rPr>
              <a:t> : harder </a:t>
            </a:r>
            <a:r>
              <a:rPr lang="fr-FR" sz="1400" dirty="0" err="1">
                <a:solidFill>
                  <a:schemeClr val="tx1"/>
                </a:solidFill>
                <a:sym typeface="Symbol" pitchFamily="18" charset="2"/>
              </a:rPr>
              <a:t>than</a:t>
            </a:r>
            <a:r>
              <a:rPr lang="fr-FR" sz="1400" dirty="0">
                <a:solidFill>
                  <a:schemeClr val="tx1"/>
                </a:solidFill>
                <a:sym typeface="Symbol" pitchFamily="18" charset="2"/>
              </a:rPr>
              <a:t> pure Nb </a:t>
            </a:r>
            <a:r>
              <a:rPr lang="fr-FR" sz="1100" dirty="0">
                <a:solidFill>
                  <a:srgbClr val="0070C0"/>
                </a:solidFill>
                <a:latin typeface="Arial" pitchFamily="34" charset="0"/>
                <a:cs typeface="Arial" pitchFamily="34" charset="0"/>
                <a:sym typeface="Symbol" pitchFamily="18" charset="2"/>
              </a:rPr>
              <a:t>(</a:t>
            </a:r>
            <a:r>
              <a:rPr lang="fr-FR" sz="1100" dirty="0" err="1">
                <a:solidFill>
                  <a:srgbClr val="0070C0"/>
                </a:solidFill>
                <a:latin typeface="Arial" pitchFamily="34" charset="0"/>
                <a:cs typeface="Arial" pitchFamily="34" charset="0"/>
                <a:sym typeface="Symbol" pitchFamily="18" charset="2"/>
              </a:rPr>
              <a:t>true</a:t>
            </a:r>
            <a:r>
              <a:rPr lang="fr-FR" sz="1100" dirty="0">
                <a:solidFill>
                  <a:srgbClr val="0070C0"/>
                </a:solidFill>
                <a:latin typeface="Arial" pitchFamily="34" charset="0"/>
                <a:cs typeface="Arial" pitchFamily="34" charset="0"/>
                <a:sym typeface="Symbol" pitchFamily="18" charset="2"/>
              </a:rPr>
              <a:t> for </a:t>
            </a:r>
            <a:r>
              <a:rPr lang="fr-FR" sz="1100" dirty="0" err="1">
                <a:solidFill>
                  <a:srgbClr val="0070C0"/>
                </a:solidFill>
                <a:latin typeface="Arial" pitchFamily="34" charset="0"/>
                <a:cs typeface="Arial" pitchFamily="34" charset="0"/>
                <a:sym typeface="Symbol" pitchFamily="18" charset="2"/>
              </a:rPr>
              <a:t>every</a:t>
            </a:r>
            <a:r>
              <a:rPr lang="fr-FR" sz="1100" dirty="0">
                <a:solidFill>
                  <a:srgbClr val="0070C0"/>
                </a:solidFill>
                <a:latin typeface="Arial" pitchFamily="34" charset="0"/>
                <a:cs typeface="Arial" pitchFamily="34" charset="0"/>
                <a:sym typeface="Symbol" pitchFamily="18" charset="2"/>
              </a:rPr>
              <a:t> </a:t>
            </a:r>
            <a:r>
              <a:rPr lang="fr-FR" sz="1100" dirty="0" err="1">
                <a:solidFill>
                  <a:srgbClr val="0070C0"/>
                </a:solidFill>
                <a:latin typeface="Arial" pitchFamily="34" charset="0"/>
                <a:cs typeface="Arial" pitchFamily="34" charset="0"/>
                <a:sym typeface="Symbol" pitchFamily="18" charset="2"/>
              </a:rPr>
              <a:t>alloys</a:t>
            </a:r>
            <a:r>
              <a:rPr lang="fr-FR" sz="1100" dirty="0">
                <a:solidFill>
                  <a:srgbClr val="0070C0"/>
                </a:solidFill>
                <a:latin typeface="Arial" pitchFamily="34" charset="0"/>
                <a:cs typeface="Arial" pitchFamily="34" charset="0"/>
                <a:sym typeface="Symbol" pitchFamily="18" charset="2"/>
              </a:rPr>
              <a:t> </a:t>
            </a:r>
            <a:r>
              <a:rPr lang="fr-FR" sz="1100" dirty="0" err="1">
                <a:solidFill>
                  <a:srgbClr val="0070C0"/>
                </a:solidFill>
                <a:latin typeface="Arial" pitchFamily="34" charset="0"/>
                <a:cs typeface="Arial" pitchFamily="34" charset="0"/>
                <a:sym typeface="Symbol" pitchFamily="18" charset="2"/>
              </a:rPr>
              <a:t>comp</a:t>
            </a:r>
            <a:r>
              <a:rPr lang="fr-FR" sz="1100" dirty="0">
                <a:solidFill>
                  <a:srgbClr val="0070C0"/>
                </a:solidFill>
                <a:latin typeface="Arial" pitchFamily="34" charset="0"/>
                <a:cs typeface="Arial" pitchFamily="34" charset="0"/>
                <a:sym typeface="Symbol" pitchFamily="18" charset="2"/>
              </a:rPr>
              <a:t>. to </a:t>
            </a:r>
            <a:r>
              <a:rPr lang="fr-FR" sz="1100" dirty="0" err="1">
                <a:solidFill>
                  <a:srgbClr val="0070C0"/>
                </a:solidFill>
                <a:latin typeface="Arial" pitchFamily="34" charset="0"/>
                <a:cs typeface="Arial" pitchFamily="34" charset="0"/>
                <a:sym typeface="Symbol" pitchFamily="18" charset="2"/>
              </a:rPr>
              <a:t>metals</a:t>
            </a:r>
            <a:r>
              <a:rPr lang="fr-FR" sz="1100" dirty="0">
                <a:solidFill>
                  <a:srgbClr val="0070C0"/>
                </a:solidFill>
                <a:latin typeface="Arial" pitchFamily="34" charset="0"/>
                <a:cs typeface="Arial" pitchFamily="34" charset="0"/>
                <a:sym typeface="Symbol" pitchFamily="18" charset="2"/>
              </a:rPr>
              <a:t>)</a:t>
            </a:r>
          </a:p>
          <a:p>
            <a:pPr lvl="3" fontAlgn="auto">
              <a:lnSpc>
                <a:spcPct val="120000"/>
              </a:lnSpc>
              <a:spcAft>
                <a:spcPts val="310"/>
              </a:spcAft>
            </a:pPr>
            <a:r>
              <a:rPr lang="en-US" sz="1200" dirty="0">
                <a:sym typeface="Symbol" pitchFamily="18" charset="2"/>
              </a:rPr>
              <a:t>Useful as flange material</a:t>
            </a:r>
          </a:p>
          <a:p>
            <a:pPr lvl="3" fontAlgn="auto">
              <a:lnSpc>
                <a:spcPct val="120000"/>
              </a:lnSpc>
              <a:spcAft>
                <a:spcPts val="310"/>
              </a:spcAft>
            </a:pPr>
            <a:r>
              <a:rPr lang="fr-FR" sz="1200" dirty="0">
                <a:sym typeface="Symbol" pitchFamily="18" charset="2"/>
              </a:rPr>
              <a:t>Rigidification if not </a:t>
            </a:r>
            <a:r>
              <a:rPr lang="fr-FR" sz="1200" dirty="0" err="1">
                <a:sym typeface="Symbol" pitchFamily="18" charset="2"/>
              </a:rPr>
              <a:t>exposed</a:t>
            </a:r>
            <a:r>
              <a:rPr lang="fr-FR" sz="1200" dirty="0">
                <a:sym typeface="Symbol" pitchFamily="18" charset="2"/>
              </a:rPr>
              <a:t> to RF</a:t>
            </a:r>
            <a:endParaRPr lang="en-US" sz="1200" dirty="0">
              <a:sym typeface="Symbol" pitchFamily="18" charset="2"/>
            </a:endParaRPr>
          </a:p>
          <a:p>
            <a:pPr marL="734429" lvl="1" fontAlgn="auto">
              <a:lnSpc>
                <a:spcPct val="120000"/>
              </a:lnSpc>
              <a:spcAft>
                <a:spcPts val="620"/>
              </a:spcAft>
            </a:pPr>
            <a:endParaRPr lang="en-US" sz="1400" dirty="0">
              <a:solidFill>
                <a:schemeClr val="tx1"/>
              </a:solidFill>
              <a:sym typeface="Symbol" pitchFamily="18" charset="2"/>
            </a:endParaRPr>
          </a:p>
          <a:p>
            <a:pPr marL="734429" lvl="1" fontAlgn="auto">
              <a:lnSpc>
                <a:spcPct val="120000"/>
              </a:lnSpc>
              <a:spcAft>
                <a:spcPts val="620"/>
              </a:spcAft>
            </a:pPr>
            <a:endParaRPr lang="en-US" sz="1400" dirty="0">
              <a:solidFill>
                <a:schemeClr val="tx1"/>
              </a:solidFill>
              <a:sym typeface="Symbol" pitchFamily="18" charset="2"/>
            </a:endParaRPr>
          </a:p>
        </p:txBody>
      </p:sp>
    </p:spTree>
    <p:extLst>
      <p:ext uri="{BB962C8B-B14F-4D97-AF65-F5344CB8AC3E}">
        <p14:creationId xmlns:p14="http://schemas.microsoft.com/office/powerpoint/2010/main" val="30991791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pic>
        <p:nvPicPr>
          <p:cNvPr id="5" name="Image 4"/>
          <p:cNvPicPr>
            <a:picLocks noChangeAspect="1"/>
          </p:cNvPicPr>
          <p:nvPr/>
        </p:nvPicPr>
        <p:blipFill>
          <a:blip r:embed="rId3"/>
          <a:stretch>
            <a:fillRect/>
          </a:stretch>
        </p:blipFill>
        <p:spPr>
          <a:xfrm>
            <a:off x="3125902" y="5138479"/>
            <a:ext cx="3269034" cy="2439024"/>
          </a:xfrm>
          <a:prstGeom prst="rect">
            <a:avLst/>
          </a:prstGeom>
        </p:spPr>
      </p:pic>
      <p:sp>
        <p:nvSpPr>
          <p:cNvPr id="3" name="Espace réservé des commentaires 2"/>
          <p:cNvSpPr>
            <a:spLocks noGrp="1"/>
          </p:cNvSpPr>
          <p:nvPr>
            <p:ph type="body" idx="1"/>
          </p:nvPr>
        </p:nvSpPr>
        <p:spPr/>
        <p:txBody>
          <a:bodyPr/>
          <a:lstStyle/>
          <a:p>
            <a:pPr>
              <a:defRPr/>
            </a:pPr>
            <a:r>
              <a:rPr lang="fr-FR" dirty="0">
                <a:hlinkClick r:id="rId4"/>
              </a:rPr>
              <a:t>http://</a:t>
            </a:r>
            <a:r>
              <a:rPr lang="fr-FR" dirty="0" smtClean="0">
                <a:hlinkClick r:id="rId4"/>
              </a:rPr>
              <a:t>cas.web.cern.ch/sites/cas.web.cern.ch/files/lectures/erice-2013/apr291flukiger.pptx</a:t>
            </a:r>
            <a:endParaRPr lang="fr-FR" dirty="0" smtClean="0"/>
          </a:p>
          <a:p>
            <a:pPr>
              <a:defRPr/>
            </a:pPr>
            <a:endParaRPr lang="fr-FR" dirty="0" smtClean="0"/>
          </a:p>
          <a:p>
            <a:pPr>
              <a:defRPr/>
            </a:pPr>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33</a:t>
            </a:fld>
            <a:endParaRPr lang="fr-FR"/>
          </a:p>
        </p:txBody>
      </p:sp>
      <p:pic>
        <p:nvPicPr>
          <p:cNvPr id="6" name="Image 5"/>
          <p:cNvPicPr>
            <a:picLocks noChangeAspect="1"/>
          </p:cNvPicPr>
          <p:nvPr/>
        </p:nvPicPr>
        <p:blipFill>
          <a:blip r:embed="rId5"/>
          <a:stretch>
            <a:fillRect/>
          </a:stretch>
        </p:blipFill>
        <p:spPr>
          <a:xfrm>
            <a:off x="999419" y="7509386"/>
            <a:ext cx="3593042" cy="2645608"/>
          </a:xfrm>
          <a:prstGeom prst="rect">
            <a:avLst/>
          </a:prstGeom>
        </p:spPr>
      </p:pic>
    </p:spTree>
    <p:extLst>
      <p:ext uri="{BB962C8B-B14F-4D97-AF65-F5344CB8AC3E}">
        <p14:creationId xmlns:p14="http://schemas.microsoft.com/office/powerpoint/2010/main" val="1812219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944267">
              <a:defRPr/>
            </a:pPr>
            <a:r>
              <a:rPr lang="en-US" dirty="0" smtClean="0"/>
              <a:t>NB : Bi-2212 is the only HTS SC allowing the fabrication of round wires, but important costs, poor mechanical stability; </a:t>
            </a:r>
          </a:p>
          <a:p>
            <a:pPr defTabSz="944267">
              <a:defRPr/>
            </a:pPr>
            <a:r>
              <a:rPr lang="en-US" dirty="0" smtClean="0"/>
              <a:t>Tape shape adds to design difficulty : one has top take into account the demagnetization factor and the fact that the field distribution might not be uniform on the tape itself, as well as collective effects due to the wiring scheme.</a:t>
            </a:r>
          </a:p>
          <a:p>
            <a:pPr defTabSz="944267">
              <a:defRPr/>
            </a:pPr>
            <a:endParaRPr lang="en-US" dirty="0"/>
          </a:p>
          <a:p>
            <a:pPr defTabSz="944267">
              <a:defRPr/>
            </a:pPr>
            <a:r>
              <a:rPr lang="fr-FR" dirty="0" err="1">
                <a:hlinkClick r:id="rId3"/>
              </a:rPr>
              <a:t>Recent</a:t>
            </a:r>
            <a:r>
              <a:rPr lang="fr-FR" dirty="0">
                <a:hlinkClick r:id="rId3"/>
              </a:rPr>
              <a:t> Progress in </a:t>
            </a:r>
            <a:r>
              <a:rPr lang="fr-FR" dirty="0" err="1">
                <a:hlinkClick r:id="rId3"/>
              </a:rPr>
              <a:t>Microwave</a:t>
            </a:r>
            <a:r>
              <a:rPr lang="fr-FR" dirty="0">
                <a:hlinkClick r:id="rId3"/>
              </a:rPr>
              <a:t> HTS Technologies in </a:t>
            </a:r>
            <a:r>
              <a:rPr lang="fr-FR" dirty="0" err="1">
                <a:hlinkClick r:id="rId3"/>
              </a:rPr>
              <a:t>Korea</a:t>
            </a:r>
            <a:r>
              <a:rPr lang="fr-FR" dirty="0">
                <a:hlinkClick r:id="rId3"/>
              </a:rPr>
              <a:t> and </a:t>
            </a:r>
            <a:r>
              <a:rPr lang="fr-FR" dirty="0" err="1">
                <a:hlinkClick r:id="rId3"/>
              </a:rPr>
              <a:t>Japan</a:t>
            </a:r>
            <a:r>
              <a:rPr lang="fr-FR" dirty="0">
                <a:hlinkClick r:id="rId3"/>
              </a:rPr>
              <a:t> (springer.com)</a:t>
            </a:r>
            <a:endParaRPr lang="en-US" dirty="0" smtClean="0"/>
          </a:p>
          <a:p>
            <a:pPr defTabSz="944267">
              <a:defRPr/>
            </a:pPr>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34</a:t>
            </a:fld>
            <a:endParaRPr lang="fr-FR"/>
          </a:p>
        </p:txBody>
      </p:sp>
      <p:pic>
        <p:nvPicPr>
          <p:cNvPr id="5" name="Image 4"/>
          <p:cNvPicPr>
            <a:picLocks noChangeAspect="1"/>
          </p:cNvPicPr>
          <p:nvPr/>
        </p:nvPicPr>
        <p:blipFill rotWithShape="1">
          <a:blip r:embed="rId4"/>
          <a:srcRect t="6491"/>
          <a:stretch/>
        </p:blipFill>
        <p:spPr>
          <a:xfrm>
            <a:off x="1895847" y="6629473"/>
            <a:ext cx="3437887" cy="2870521"/>
          </a:xfrm>
          <a:prstGeom prst="rect">
            <a:avLst/>
          </a:prstGeom>
        </p:spPr>
      </p:pic>
      <p:sp>
        <p:nvSpPr>
          <p:cNvPr id="6" name="ZoneTexte 5"/>
          <p:cNvSpPr txBox="1"/>
          <p:nvPr/>
        </p:nvSpPr>
        <p:spPr>
          <a:xfrm>
            <a:off x="455687" y="6989514"/>
            <a:ext cx="1656184" cy="954107"/>
          </a:xfrm>
          <a:prstGeom prst="rect">
            <a:avLst/>
          </a:prstGeom>
          <a:noFill/>
        </p:spPr>
        <p:txBody>
          <a:bodyPr wrap="square" rtlCol="0">
            <a:spAutoFit/>
          </a:bodyPr>
          <a:lstStyle/>
          <a:p>
            <a:r>
              <a:rPr lang="en-US" u="none" dirty="0" smtClean="0"/>
              <a:t>Nb @ 2K , 10 GHz Rs~0,3 µ</a:t>
            </a:r>
            <a:r>
              <a:rPr lang="en-US" u="none" dirty="0" smtClean="0">
                <a:latin typeface="Symbol" panose="05050102010706020507" pitchFamily="18" charset="2"/>
              </a:rPr>
              <a:t>W</a:t>
            </a:r>
          </a:p>
          <a:p>
            <a:r>
              <a:rPr lang="en-US" u="none" dirty="0" smtClean="0">
                <a:latin typeface="+mn-lt"/>
              </a:rPr>
              <a:t>Still 10</a:t>
            </a:r>
            <a:r>
              <a:rPr lang="en-US" u="none" baseline="30000" dirty="0" smtClean="0">
                <a:latin typeface="+mn-lt"/>
              </a:rPr>
              <a:t>3</a:t>
            </a:r>
            <a:r>
              <a:rPr lang="en-US" u="none" dirty="0" smtClean="0">
                <a:latin typeface="+mn-lt"/>
              </a:rPr>
              <a:t> better than HTC</a:t>
            </a:r>
            <a:endParaRPr lang="en-US" u="none" dirty="0">
              <a:latin typeface="+mn-lt"/>
            </a:endParaRPr>
          </a:p>
        </p:txBody>
      </p:sp>
    </p:spTree>
    <p:extLst>
      <p:ext uri="{BB962C8B-B14F-4D97-AF65-F5344CB8AC3E}">
        <p14:creationId xmlns:p14="http://schemas.microsoft.com/office/powerpoint/2010/main" val="23273300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35</a:t>
            </a:fld>
            <a:endParaRPr lang="fr-FR"/>
          </a:p>
        </p:txBody>
      </p:sp>
    </p:spTree>
    <p:extLst>
      <p:ext uri="{BB962C8B-B14F-4D97-AF65-F5344CB8AC3E}">
        <p14:creationId xmlns:p14="http://schemas.microsoft.com/office/powerpoint/2010/main" val="35441733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pic>
        <p:nvPicPr>
          <p:cNvPr id="5" name="Image 4"/>
          <p:cNvPicPr>
            <a:picLocks noChangeAspect="1"/>
          </p:cNvPicPr>
          <p:nvPr/>
        </p:nvPicPr>
        <p:blipFill>
          <a:blip r:embed="rId3"/>
          <a:stretch>
            <a:fillRect/>
          </a:stretch>
        </p:blipFill>
        <p:spPr>
          <a:xfrm>
            <a:off x="1095309" y="5085288"/>
            <a:ext cx="4158254" cy="3222661"/>
          </a:xfrm>
          <a:prstGeom prst="rect">
            <a:avLst/>
          </a:prstGeom>
        </p:spPr>
      </p:pic>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36</a:t>
            </a:fld>
            <a:endParaRPr lang="fr-FR"/>
          </a:p>
        </p:txBody>
      </p:sp>
    </p:spTree>
    <p:extLst>
      <p:ext uri="{BB962C8B-B14F-4D97-AF65-F5344CB8AC3E}">
        <p14:creationId xmlns:p14="http://schemas.microsoft.com/office/powerpoint/2010/main" val="30032433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37</a:t>
            </a:fld>
            <a:endParaRPr lang="fr-FR"/>
          </a:p>
        </p:txBody>
      </p:sp>
    </p:spTree>
    <p:extLst>
      <p:ext uri="{BB962C8B-B14F-4D97-AF65-F5344CB8AC3E}">
        <p14:creationId xmlns:p14="http://schemas.microsoft.com/office/powerpoint/2010/main" val="38341129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38</a:t>
            </a:fld>
            <a:endParaRPr lang="fr-FR"/>
          </a:p>
        </p:txBody>
      </p:sp>
    </p:spTree>
    <p:extLst>
      <p:ext uri="{BB962C8B-B14F-4D97-AF65-F5344CB8AC3E}">
        <p14:creationId xmlns:p14="http://schemas.microsoft.com/office/powerpoint/2010/main" val="18961776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Dust particles pill up along electrical field line =&gt; for an antenna that emits electrons, can eventually disappear (melting, vaporization + plasma = breakdown) or become welded forever (statistically:1chance /2) so do not put dust !</a:t>
            </a:r>
          </a:p>
          <a:p>
            <a:r>
              <a:rPr lang="en-US" dirty="0" smtClean="0"/>
              <a:t>It takes ~10 GV/m to extract e- from a metallic wall by tunnel effect. Max E field in SC cavities ~&lt;100 MV/m: local field is brought by </a:t>
            </a:r>
            <a:r>
              <a:rPr lang="en-US" dirty="0" smtClean="0">
                <a:sym typeface="Symbol" panose="05050102010706020507" pitchFamily="18" charset="2"/>
              </a:rPr>
              <a:t></a:t>
            </a:r>
            <a:endParaRPr lang="en-US" dirty="0" smtClean="0"/>
          </a:p>
          <a:p>
            <a:r>
              <a:rPr lang="en-US" dirty="0" smtClean="0"/>
              <a:t>Some</a:t>
            </a:r>
            <a:r>
              <a:rPr lang="en-US" baseline="0" dirty="0" smtClean="0"/>
              <a:t> s</a:t>
            </a:r>
            <a:r>
              <a:rPr lang="en-US" dirty="0" smtClean="0"/>
              <a:t>cratches</a:t>
            </a:r>
            <a:r>
              <a:rPr lang="en-US" baseline="0" dirty="0" smtClean="0"/>
              <a:t> act the same way due to their fractal structure (tip on the tip model) : </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NB at </a:t>
            </a:r>
            <a:r>
              <a:rPr lang="en-US" dirty="0" err="1" smtClean="0"/>
              <a:t>RTp</a:t>
            </a:r>
            <a:r>
              <a:rPr lang="en-US" dirty="0" smtClean="0"/>
              <a:t>°, the mechanism is different =&gt; breakdown mostly due to </a:t>
            </a:r>
            <a:r>
              <a:rPr lang="en-US" dirty="0" err="1" smtClean="0"/>
              <a:t>electromigration</a:t>
            </a:r>
            <a:r>
              <a:rPr lang="en-US" dirty="0"/>
              <a:t> </a:t>
            </a:r>
            <a:r>
              <a:rPr lang="en-US" dirty="0" smtClean="0"/>
              <a:t> : </a:t>
            </a:r>
            <a:r>
              <a:rPr lang="en-US" u="sng" dirty="0">
                <a:hlinkClick r:id="rId3"/>
              </a:rPr>
              <a:t>https://</a:t>
            </a:r>
            <a:r>
              <a:rPr lang="en-US" u="sng" dirty="0" smtClean="0">
                <a:hlinkClick r:id="rId3"/>
              </a:rPr>
              <a:t>www.sciencedirect.com/science/article/pii/S0168900212000678</a:t>
            </a:r>
            <a:r>
              <a:rPr lang="en-US" u="sng" dirty="0" smtClean="0"/>
              <a:t> </a:t>
            </a:r>
            <a:endParaRPr lang="fr-FR" dirty="0"/>
          </a:p>
          <a:p>
            <a:r>
              <a:rPr lang="en-US" dirty="0" smtClean="0"/>
              <a:t> </a:t>
            </a:r>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a:solidFill>
                  <a:srgbClr val="000000"/>
                </a:solidFill>
              </a:rPr>
              <a:pPr>
                <a:defRPr/>
              </a:pPr>
              <a:t>39</a:t>
            </a:fld>
            <a:endParaRPr lang="fr-FR">
              <a:solidFill>
                <a:srgbClr val="000000"/>
              </a:solidFill>
            </a:endParaRPr>
          </a:p>
        </p:txBody>
      </p:sp>
      <p:pic>
        <p:nvPicPr>
          <p:cNvPr id="23" name="Image 22"/>
          <p:cNvPicPr>
            <a:picLocks noChangeAspect="1"/>
          </p:cNvPicPr>
          <p:nvPr/>
        </p:nvPicPr>
        <p:blipFill>
          <a:blip r:embed="rId4"/>
          <a:stretch>
            <a:fillRect/>
          </a:stretch>
        </p:blipFill>
        <p:spPr>
          <a:xfrm>
            <a:off x="1396859" y="6463656"/>
            <a:ext cx="4675349" cy="2083108"/>
          </a:xfrm>
          <a:prstGeom prst="rect">
            <a:avLst/>
          </a:prstGeom>
        </p:spPr>
      </p:pic>
    </p:spTree>
    <p:extLst>
      <p:ext uri="{BB962C8B-B14F-4D97-AF65-F5344CB8AC3E}">
        <p14:creationId xmlns:p14="http://schemas.microsoft.com/office/powerpoint/2010/main" val="33616560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4</a:t>
            </a:fld>
            <a:endParaRPr lang="fr-FR"/>
          </a:p>
        </p:txBody>
      </p:sp>
    </p:spTree>
    <p:extLst>
      <p:ext uri="{BB962C8B-B14F-4D97-AF65-F5344CB8AC3E}">
        <p14:creationId xmlns:p14="http://schemas.microsoft.com/office/powerpoint/2010/main" val="21135686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Cavities surface preparation is a critical step for the fabrication of accelerators based on SRF. After forming the material, one has to remove the damage layer and residual strain, while producing a surface as smooth as possible. This is done with special surface polishing and heat treatments, in particular recrystallization annealing  (800C, 2h or 650 C, 8-10 h). For the recall : well recrystallized material =&gt; good phonon propagation =&gt; plays on SC coupling</a:t>
            </a:r>
          </a:p>
          <a:p>
            <a:endParaRPr lang="en-US"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675FF2AE-FF4A-42B1-9BD3-B51E6D941A76}" type="slidenum">
              <a:rPr lang="fr-FR" smtClean="0"/>
              <a:pPr/>
              <a:t>40</a:t>
            </a:fld>
            <a:endParaRPr lang="fr-FR"/>
          </a:p>
        </p:txBody>
      </p:sp>
      <p:pic>
        <p:nvPicPr>
          <p:cNvPr id="57" name="Image 56"/>
          <p:cNvPicPr>
            <a:picLocks noChangeAspect="1"/>
          </p:cNvPicPr>
          <p:nvPr/>
        </p:nvPicPr>
        <p:blipFill>
          <a:blip r:embed="rId3"/>
          <a:stretch>
            <a:fillRect/>
          </a:stretch>
        </p:blipFill>
        <p:spPr>
          <a:xfrm>
            <a:off x="445316" y="6266614"/>
            <a:ext cx="6392385" cy="3199648"/>
          </a:xfrm>
          <a:prstGeom prst="rect">
            <a:avLst/>
          </a:prstGeom>
        </p:spPr>
      </p:pic>
    </p:spTree>
    <p:extLst>
      <p:ext uri="{BB962C8B-B14F-4D97-AF65-F5344CB8AC3E}">
        <p14:creationId xmlns:p14="http://schemas.microsoft.com/office/powerpoint/2010/main" val="596615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400" i="1" dirty="0"/>
              <a:t>High Q</a:t>
            </a:r>
            <a:r>
              <a:rPr lang="en-US" sz="1400" i="1" baseline="-25000" dirty="0"/>
              <a:t>0</a:t>
            </a:r>
            <a:r>
              <a:rPr lang="en-US" sz="1400" i="1" dirty="0"/>
              <a:t> : applications =&gt; high duty cycle and CW machines</a:t>
            </a:r>
          </a:p>
          <a:p>
            <a:r>
              <a:rPr lang="en-US" sz="1400" i="1" dirty="0"/>
              <a:t>High </a:t>
            </a:r>
            <a:r>
              <a:rPr lang="en-US" sz="1400" i="1" dirty="0" err="1"/>
              <a:t>E</a:t>
            </a:r>
            <a:r>
              <a:rPr lang="en-US" sz="1400" i="1" baseline="-25000" dirty="0" err="1"/>
              <a:t>acc</a:t>
            </a:r>
            <a:r>
              <a:rPr lang="en-US" sz="1400" i="1" dirty="0"/>
              <a:t> : applications =&gt; colliders, long machines</a:t>
            </a:r>
          </a:p>
          <a:p>
            <a:pPr>
              <a:lnSpc>
                <a:spcPct val="150000"/>
              </a:lnSpc>
            </a:pPr>
            <a:r>
              <a:rPr lang="en-US" sz="1400" b="1" dirty="0"/>
              <a:t>Interface segregation : </a:t>
            </a:r>
          </a:p>
          <a:p>
            <a:pPr marL="954102" eaLnBrk="1" fontAlgn="auto" hangingPunct="1">
              <a:spcBef>
                <a:spcPts val="0"/>
              </a:spcBef>
              <a:spcAft>
                <a:spcPts val="413"/>
              </a:spcAft>
            </a:pPr>
            <a:r>
              <a:rPr lang="en-US" sz="1400" dirty="0">
                <a:solidFill>
                  <a:srgbClr val="DC0528"/>
                </a:solidFill>
                <a:latin typeface="Arial"/>
              </a:rPr>
              <a:t>Mechanism</a:t>
            </a:r>
          </a:p>
          <a:p>
            <a:pPr marL="188527" lvl="1" indent="-183607" eaLnBrk="1" fontAlgn="auto" hangingPunct="1">
              <a:spcBef>
                <a:spcPts val="0"/>
              </a:spcBef>
              <a:spcAft>
                <a:spcPts val="0"/>
              </a:spcAft>
              <a:buSzPct val="90000"/>
              <a:buBlip>
                <a:blip r:embed="rId3"/>
              </a:buBlip>
            </a:pPr>
            <a:r>
              <a:rPr lang="en-US" sz="1400" dirty="0">
                <a:solidFill>
                  <a:prstClr val="black"/>
                </a:solidFill>
                <a:latin typeface="Arial"/>
              </a:rPr>
              <a:t>Position of atoms is governed by </a:t>
            </a:r>
          </a:p>
          <a:p>
            <a:pPr marL="459019" lvl="3" indent="-245903" eaLnBrk="1" fontAlgn="auto" hangingPunct="1">
              <a:spcBef>
                <a:spcPts val="0"/>
              </a:spcBef>
              <a:spcAft>
                <a:spcPts val="0"/>
              </a:spcAft>
              <a:buClr>
                <a:srgbClr val="666666"/>
              </a:buClr>
              <a:buSzPct val="36000"/>
              <a:buBlip>
                <a:blip r:embed="rId4"/>
              </a:buBlip>
              <a:tabLst>
                <a:tab pos="1478695" algn="l"/>
              </a:tabLst>
            </a:pPr>
            <a:r>
              <a:rPr lang="en-US" sz="1100" dirty="0">
                <a:solidFill>
                  <a:prstClr val="black"/>
                </a:solidFill>
                <a:latin typeface="Arial"/>
              </a:rPr>
              <a:t>Atomic diffusion </a:t>
            </a:r>
            <a:r>
              <a:rPr lang="en-US" sz="900" i="1" dirty="0">
                <a:solidFill>
                  <a:srgbClr val="0070C0"/>
                </a:solidFill>
                <a:latin typeface="Arial"/>
              </a:rPr>
              <a:t>(Thermally affected phenomena, Fick’s law) </a:t>
            </a:r>
            <a:endParaRPr lang="en-US" sz="900" i="1" dirty="0">
              <a:solidFill>
                <a:srgbClr val="0070C0"/>
              </a:solidFill>
              <a:latin typeface="Arial"/>
              <a:sym typeface="Symbol" panose="05050102010706020507" pitchFamily="18" charset="2"/>
            </a:endParaRPr>
          </a:p>
          <a:p>
            <a:pPr marL="459019" lvl="3" indent="-245903" eaLnBrk="1" fontAlgn="auto" hangingPunct="1">
              <a:spcBef>
                <a:spcPts val="0"/>
              </a:spcBef>
              <a:spcAft>
                <a:spcPts val="0"/>
              </a:spcAft>
              <a:buClr>
                <a:srgbClr val="666666"/>
              </a:buClr>
              <a:buSzPct val="36000"/>
              <a:buBlip>
                <a:blip r:embed="rId4"/>
              </a:buBlip>
              <a:tabLst>
                <a:tab pos="1478695" algn="l"/>
              </a:tabLst>
            </a:pPr>
            <a:r>
              <a:rPr lang="en-US" sz="1100" dirty="0">
                <a:solidFill>
                  <a:prstClr val="black">
                    <a:lumMod val="75000"/>
                    <a:lumOff val="25000"/>
                  </a:prstClr>
                </a:solidFill>
                <a:latin typeface="Arial"/>
              </a:rPr>
              <a:t>Elastic interaction with defects </a:t>
            </a:r>
            <a:r>
              <a:rPr lang="en-US" sz="900" i="1" dirty="0">
                <a:solidFill>
                  <a:srgbClr val="0070C0"/>
                </a:solidFill>
                <a:latin typeface="Arial"/>
              </a:rPr>
              <a:t>(adds a potential term)</a:t>
            </a:r>
          </a:p>
          <a:p>
            <a:pPr marL="954102" eaLnBrk="1" fontAlgn="auto" hangingPunct="1">
              <a:spcBef>
                <a:spcPts val="0"/>
              </a:spcBef>
              <a:spcAft>
                <a:spcPts val="413"/>
              </a:spcAft>
            </a:pPr>
            <a:endParaRPr lang="en-US" sz="1900" dirty="0" smtClean="0">
              <a:solidFill>
                <a:srgbClr val="DC0528"/>
              </a:solidFill>
              <a:latin typeface="Arial"/>
            </a:endParaRPr>
          </a:p>
          <a:p>
            <a:pPr marL="954102" eaLnBrk="1" fontAlgn="auto" hangingPunct="1">
              <a:spcBef>
                <a:spcPts val="0"/>
              </a:spcBef>
              <a:spcAft>
                <a:spcPts val="413"/>
              </a:spcAft>
            </a:pPr>
            <a:r>
              <a:rPr lang="en-US" sz="1900" dirty="0" smtClean="0">
                <a:solidFill>
                  <a:srgbClr val="DC0528"/>
                </a:solidFill>
                <a:latin typeface="Arial"/>
              </a:rPr>
              <a:t>AMVF says : Nb</a:t>
            </a:r>
            <a:r>
              <a:rPr lang="en-US" sz="1900" baseline="0" dirty="0" smtClean="0">
                <a:solidFill>
                  <a:srgbClr val="DC0528"/>
                </a:solidFill>
                <a:latin typeface="Arial"/>
              </a:rPr>
              <a:t> thin films also exhibit an </a:t>
            </a:r>
            <a:r>
              <a:rPr lang="en-US" sz="1900" baseline="0" dirty="0" err="1" smtClean="0">
                <a:solidFill>
                  <a:srgbClr val="DC0528"/>
                </a:solidFill>
                <a:latin typeface="Arial"/>
              </a:rPr>
              <a:t>antiQslope</a:t>
            </a:r>
            <a:r>
              <a:rPr lang="en-US" sz="1900" baseline="0" dirty="0" smtClean="0">
                <a:solidFill>
                  <a:srgbClr val="DC0528"/>
                </a:solidFill>
                <a:latin typeface="Arial"/>
              </a:rPr>
              <a:t> at low field and they do not have </a:t>
            </a:r>
            <a:r>
              <a:rPr lang="en-US" sz="1900" baseline="0" smtClean="0">
                <a:solidFill>
                  <a:srgbClr val="DC0528"/>
                </a:solidFill>
                <a:latin typeface="Arial"/>
              </a:rPr>
              <a:t>H inside…</a:t>
            </a:r>
            <a:endParaRPr lang="en-US" sz="1900" dirty="0">
              <a:solidFill>
                <a:srgbClr val="DC0528"/>
              </a:solidFill>
              <a:latin typeface="Arial"/>
            </a:endParaRPr>
          </a:p>
          <a:p>
            <a:pPr marL="954102" eaLnBrk="1" fontAlgn="auto" hangingPunct="1">
              <a:spcBef>
                <a:spcPts val="0"/>
              </a:spcBef>
              <a:spcAft>
                <a:spcPts val="413"/>
              </a:spcAft>
            </a:pPr>
            <a:endParaRPr lang="en-US" sz="1900" dirty="0">
              <a:solidFill>
                <a:srgbClr val="DC0528"/>
              </a:solidFill>
              <a:latin typeface="Arial"/>
            </a:endParaRPr>
          </a:p>
          <a:p>
            <a:pPr marL="954102" eaLnBrk="1" fontAlgn="auto" hangingPunct="1">
              <a:spcBef>
                <a:spcPts val="0"/>
              </a:spcBef>
              <a:spcAft>
                <a:spcPts val="413"/>
              </a:spcAft>
            </a:pPr>
            <a:endParaRPr lang="en-US" sz="1900" dirty="0">
              <a:solidFill>
                <a:srgbClr val="DC0528"/>
              </a:solidFill>
              <a:latin typeface="Arial"/>
            </a:endParaRPr>
          </a:p>
          <a:p>
            <a:pPr marL="954102" eaLnBrk="1" fontAlgn="auto" hangingPunct="1">
              <a:spcBef>
                <a:spcPts val="0"/>
              </a:spcBef>
              <a:spcAft>
                <a:spcPts val="413"/>
              </a:spcAft>
            </a:pPr>
            <a:endParaRPr lang="en-US" sz="1900" dirty="0">
              <a:solidFill>
                <a:srgbClr val="DC0528"/>
              </a:solidFill>
              <a:latin typeface="Arial"/>
            </a:endParaRPr>
          </a:p>
          <a:p>
            <a:pPr marL="954102" eaLnBrk="1" fontAlgn="auto" hangingPunct="1">
              <a:spcBef>
                <a:spcPts val="0"/>
              </a:spcBef>
              <a:spcAft>
                <a:spcPts val="413"/>
              </a:spcAft>
            </a:pPr>
            <a:r>
              <a:rPr lang="en-US" sz="1400" dirty="0">
                <a:solidFill>
                  <a:srgbClr val="DC0528"/>
                </a:solidFill>
                <a:latin typeface="Arial"/>
              </a:rPr>
              <a:t>Mainly due to elastic stress at the oxide-metal interface</a:t>
            </a:r>
          </a:p>
          <a:p>
            <a:pPr marL="188527" lvl="1" indent="-183607" eaLnBrk="1" fontAlgn="auto" hangingPunct="1">
              <a:lnSpc>
                <a:spcPct val="150000"/>
              </a:lnSpc>
              <a:spcBef>
                <a:spcPts val="0"/>
              </a:spcBef>
              <a:spcAft>
                <a:spcPts val="0"/>
              </a:spcAft>
              <a:buSzPct val="90000"/>
              <a:buBlip>
                <a:blip r:embed="rId3"/>
              </a:buBlip>
            </a:pPr>
            <a:r>
              <a:rPr lang="en-US" sz="1400" dirty="0">
                <a:solidFill>
                  <a:prstClr val="black"/>
                </a:solidFill>
                <a:latin typeface="Arial"/>
              </a:rPr>
              <a:t>Example</a:t>
            </a:r>
            <a:r>
              <a:rPr lang="fr-FR" sz="1400" dirty="0">
                <a:solidFill>
                  <a:prstClr val="black"/>
                </a:solidFill>
                <a:latin typeface="Arial"/>
              </a:rPr>
              <a:t> for H in Nb</a:t>
            </a:r>
            <a:endParaRPr lang="en-US" sz="1400" dirty="0">
              <a:solidFill>
                <a:prstClr val="black"/>
              </a:solidFill>
              <a:latin typeface="Arial"/>
            </a:endParaRPr>
          </a:p>
          <a:p>
            <a:pPr marL="278690" lvl="3" eaLnBrk="1" fontAlgn="auto" hangingPunct="1">
              <a:spcBef>
                <a:spcPts val="0"/>
              </a:spcBef>
              <a:spcAft>
                <a:spcPts val="0"/>
              </a:spcAft>
              <a:buClr>
                <a:srgbClr val="666666"/>
              </a:buClr>
              <a:buSzPct val="36000"/>
              <a:buBlip>
                <a:blip r:embed="rId4"/>
              </a:buBlip>
            </a:pPr>
            <a:r>
              <a:rPr lang="en-US" sz="1100" dirty="0">
                <a:solidFill>
                  <a:prstClr val="black"/>
                </a:solidFill>
                <a:latin typeface="Arial"/>
              </a:rPr>
              <a:t>@ RT H is moving freely inside </a:t>
            </a:r>
            <a:r>
              <a:rPr lang="en-US" sz="1100" dirty="0" err="1">
                <a:solidFill>
                  <a:prstClr val="black"/>
                </a:solidFill>
                <a:latin typeface="Arial"/>
              </a:rPr>
              <a:t>Nb</a:t>
            </a:r>
            <a:r>
              <a:rPr lang="en-US" sz="1100" dirty="0">
                <a:solidFill>
                  <a:prstClr val="black"/>
                </a:solidFill>
                <a:latin typeface="Arial"/>
              </a:rPr>
              <a:t> (diffusion)</a:t>
            </a:r>
          </a:p>
          <a:p>
            <a:pPr marL="278690" lvl="3" eaLnBrk="1" fontAlgn="auto" hangingPunct="1">
              <a:spcBef>
                <a:spcPts val="0"/>
              </a:spcBef>
              <a:spcAft>
                <a:spcPts val="0"/>
              </a:spcAft>
              <a:buClr>
                <a:srgbClr val="666666"/>
              </a:buClr>
              <a:buSzPct val="36000"/>
              <a:buBlip>
                <a:blip r:embed="rId4"/>
              </a:buBlip>
            </a:pPr>
            <a:r>
              <a:rPr lang="fr-FR" sz="1100" dirty="0">
                <a:solidFill>
                  <a:prstClr val="black"/>
                </a:solidFill>
                <a:latin typeface="Arial"/>
              </a:rPr>
              <a:t>It </a:t>
            </a:r>
            <a:r>
              <a:rPr lang="en-US" sz="1100" dirty="0">
                <a:solidFill>
                  <a:prstClr val="black"/>
                </a:solidFill>
                <a:latin typeface="Arial"/>
              </a:rPr>
              <a:t>is</a:t>
            </a:r>
            <a:r>
              <a:rPr lang="fr-FR" sz="1100" dirty="0">
                <a:solidFill>
                  <a:prstClr val="black"/>
                </a:solidFill>
                <a:latin typeface="Arial"/>
              </a:rPr>
              <a:t> </a:t>
            </a:r>
            <a:r>
              <a:rPr lang="en-US" sz="1100" dirty="0">
                <a:solidFill>
                  <a:prstClr val="black"/>
                </a:solidFill>
                <a:latin typeface="Arial"/>
              </a:rPr>
              <a:t>nevertheless submitted to elastic interaction</a:t>
            </a:r>
          </a:p>
          <a:p>
            <a:pPr marL="278690" lvl="3" eaLnBrk="1" fontAlgn="auto" hangingPunct="1">
              <a:spcBef>
                <a:spcPts val="0"/>
              </a:spcBef>
              <a:spcAft>
                <a:spcPts val="0"/>
              </a:spcAft>
              <a:buClr>
                <a:srgbClr val="666666"/>
              </a:buClr>
              <a:buSzPct val="36000"/>
              <a:buBlip>
                <a:blip r:embed="rId4"/>
              </a:buBlip>
            </a:pPr>
            <a:r>
              <a:rPr lang="en-US" sz="1100" dirty="0">
                <a:solidFill>
                  <a:prstClr val="black"/>
                </a:solidFill>
                <a:latin typeface="Arial"/>
              </a:rPr>
              <a:t>Compare with Air molecules : free to move (diffusion)</a:t>
            </a:r>
          </a:p>
          <a:p>
            <a:pPr marL="278690" lvl="3" eaLnBrk="1" fontAlgn="auto" hangingPunct="1">
              <a:lnSpc>
                <a:spcPct val="150000"/>
              </a:lnSpc>
              <a:spcBef>
                <a:spcPts val="0"/>
              </a:spcBef>
              <a:spcAft>
                <a:spcPts val="0"/>
              </a:spcAft>
              <a:buClr>
                <a:srgbClr val="666666"/>
              </a:buClr>
              <a:buSzPct val="36000"/>
            </a:pPr>
            <a:r>
              <a:rPr lang="en-US" sz="1100" dirty="0">
                <a:solidFill>
                  <a:prstClr val="black"/>
                </a:solidFill>
                <a:latin typeface="Arial"/>
              </a:rPr>
              <a:t>+ gravity =&gt; air density increases toward see level</a:t>
            </a:r>
          </a:p>
          <a:p>
            <a:pPr marL="278690"/>
            <a:endParaRPr lang="en-US" sz="1100"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41</a:t>
            </a:fld>
            <a:endParaRPr lang="fr-FR"/>
          </a:p>
        </p:txBody>
      </p:sp>
      <p:pic>
        <p:nvPicPr>
          <p:cNvPr id="5" name="Image 4"/>
          <p:cNvPicPr>
            <a:picLocks noChangeAspect="1"/>
          </p:cNvPicPr>
          <p:nvPr/>
        </p:nvPicPr>
        <p:blipFill>
          <a:blip r:embed="rId5"/>
          <a:stretch>
            <a:fillRect/>
          </a:stretch>
        </p:blipFill>
        <p:spPr>
          <a:xfrm>
            <a:off x="684302" y="6828433"/>
            <a:ext cx="5605736" cy="1093332"/>
          </a:xfrm>
          <a:prstGeom prst="rect">
            <a:avLst/>
          </a:prstGeom>
        </p:spPr>
      </p:pic>
      <p:pic>
        <p:nvPicPr>
          <p:cNvPr id="7" name="Image 6"/>
          <p:cNvPicPr>
            <a:picLocks noChangeAspect="1"/>
          </p:cNvPicPr>
          <p:nvPr/>
        </p:nvPicPr>
        <p:blipFill>
          <a:blip r:embed="rId6"/>
          <a:stretch>
            <a:fillRect/>
          </a:stretch>
        </p:blipFill>
        <p:spPr>
          <a:xfrm>
            <a:off x="4690479" y="8316367"/>
            <a:ext cx="2039073" cy="1506229"/>
          </a:xfrm>
          <a:prstGeom prst="rect">
            <a:avLst/>
          </a:prstGeom>
        </p:spPr>
      </p:pic>
    </p:spTree>
    <p:extLst>
      <p:ext uri="{BB962C8B-B14F-4D97-AF65-F5344CB8AC3E}">
        <p14:creationId xmlns:p14="http://schemas.microsoft.com/office/powerpoint/2010/main" val="12240586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100" b="1" dirty="0"/>
              <a:t>Very active field in the SRF community (see e.g. SRF 2021)</a:t>
            </a:r>
          </a:p>
          <a:p>
            <a:r>
              <a:rPr lang="en-US" sz="1000" dirty="0"/>
              <a:t>Main difference between O and N at first order is their rate of diffusion</a:t>
            </a:r>
          </a:p>
          <a:p>
            <a:r>
              <a:rPr lang="en-US" sz="1000" dirty="0"/>
              <a:t>With various (T, t) recipes (in presence of N or not) diffusion profiles vary =&gt; adjustment of surface superconductivity</a:t>
            </a:r>
          </a:p>
          <a:p>
            <a:pPr marL="372133" lvl="1" indent="-372133">
              <a:lnSpc>
                <a:spcPct val="120000"/>
              </a:lnSpc>
              <a:spcBef>
                <a:spcPct val="0"/>
              </a:spcBef>
              <a:spcAft>
                <a:spcPts val="0"/>
              </a:spcAft>
              <a:buSzPct val="90000"/>
              <a:buBlip>
                <a:blip r:embed="rId3"/>
              </a:buBlip>
            </a:pPr>
            <a:r>
              <a:rPr lang="en-US" sz="1100" b="1" dirty="0">
                <a:solidFill>
                  <a:prstClr val="black"/>
                </a:solidFill>
                <a:latin typeface="Arial"/>
                <a:cs typeface="Arial" pitchFamily="34" charset="0"/>
              </a:rPr>
              <a:t>O vs N</a:t>
            </a:r>
          </a:p>
          <a:p>
            <a:pPr marL="560658" lvl="3" indent="-245903">
              <a:lnSpc>
                <a:spcPct val="120000"/>
              </a:lnSpc>
              <a:spcBef>
                <a:spcPct val="0"/>
              </a:spcBef>
              <a:spcAft>
                <a:spcPts val="0"/>
              </a:spcAft>
              <a:buClr>
                <a:srgbClr val="666666"/>
              </a:buClr>
              <a:buSzPct val="36000"/>
              <a:buBlip>
                <a:blip r:embed="rId4"/>
              </a:buBlip>
            </a:pPr>
            <a:r>
              <a:rPr lang="en-US" sz="1000" dirty="0">
                <a:solidFill>
                  <a:srgbClr val="666666"/>
                </a:solidFill>
                <a:latin typeface="Arial"/>
                <a:cs typeface="Arial" pitchFamily="34" charset="0"/>
              </a:rPr>
              <a:t>~ same effect on conductivity, Tc</a:t>
            </a:r>
          </a:p>
          <a:p>
            <a:pPr marL="560658" lvl="3" indent="-245903">
              <a:lnSpc>
                <a:spcPct val="120000"/>
              </a:lnSpc>
              <a:spcBef>
                <a:spcPct val="0"/>
              </a:spcBef>
              <a:spcAft>
                <a:spcPts val="0"/>
              </a:spcAft>
              <a:buClr>
                <a:srgbClr val="666666"/>
              </a:buClr>
              <a:buSzPct val="36000"/>
              <a:buBlip>
                <a:blip r:embed="rId4"/>
              </a:buBlip>
            </a:pPr>
            <a:r>
              <a:rPr lang="en-US" sz="1000" dirty="0">
                <a:solidFill>
                  <a:srgbClr val="666666"/>
                </a:solidFill>
                <a:latin typeface="Arial"/>
                <a:cs typeface="Arial" pitchFamily="34" charset="0"/>
              </a:rPr>
              <a:t>~ same distortion on the lattice (interstitial Oh sites)</a:t>
            </a:r>
          </a:p>
          <a:p>
            <a:pPr marL="560658" lvl="3" indent="-245903">
              <a:lnSpc>
                <a:spcPct val="120000"/>
              </a:lnSpc>
              <a:spcBef>
                <a:spcPct val="0"/>
              </a:spcBef>
              <a:spcAft>
                <a:spcPts val="0"/>
              </a:spcAft>
              <a:buClr>
                <a:srgbClr val="666666"/>
              </a:buClr>
              <a:buSzPct val="36000"/>
              <a:buBlip>
                <a:blip r:embed="rId4"/>
              </a:buBlip>
            </a:pPr>
            <a:r>
              <a:rPr lang="en-US" sz="1000" dirty="0">
                <a:solidFill>
                  <a:srgbClr val="666666"/>
                </a:solidFill>
                <a:latin typeface="Arial"/>
                <a:cs typeface="Arial" pitchFamily="34" charset="0"/>
              </a:rPr>
              <a:t>Both interact w. H and/or vacancies and/or dislocations</a:t>
            </a:r>
          </a:p>
          <a:p>
            <a:pPr marL="560658" lvl="3" indent="-245903">
              <a:lnSpc>
                <a:spcPct val="120000"/>
              </a:lnSpc>
              <a:spcBef>
                <a:spcPct val="0"/>
              </a:spcBef>
              <a:spcAft>
                <a:spcPts val="0"/>
              </a:spcAft>
              <a:buClr>
                <a:srgbClr val="666666"/>
              </a:buClr>
              <a:buSzPct val="36000"/>
              <a:buBlip>
                <a:blip r:embed="rId4"/>
              </a:buBlip>
            </a:pPr>
            <a:endParaRPr lang="en-US" sz="1000" dirty="0">
              <a:solidFill>
                <a:srgbClr val="666666"/>
              </a:solidFill>
              <a:latin typeface="Arial"/>
              <a:cs typeface="Arial" pitchFamily="34" charset="0"/>
            </a:endParaRPr>
          </a:p>
          <a:p>
            <a:pPr marL="560658" lvl="3" indent="-245903">
              <a:lnSpc>
                <a:spcPct val="120000"/>
              </a:lnSpc>
              <a:spcBef>
                <a:spcPct val="0"/>
              </a:spcBef>
              <a:spcAft>
                <a:spcPts val="0"/>
              </a:spcAft>
              <a:buClr>
                <a:srgbClr val="666666"/>
              </a:buClr>
              <a:buSzPct val="36000"/>
              <a:buBlip>
                <a:blip r:embed="rId4"/>
              </a:buBlip>
            </a:pPr>
            <a:endParaRPr lang="en-US" sz="1000" dirty="0">
              <a:solidFill>
                <a:srgbClr val="666666"/>
              </a:solidFill>
              <a:latin typeface="Arial"/>
              <a:cs typeface="Arial" pitchFamily="34" charset="0"/>
            </a:endParaRPr>
          </a:p>
          <a:p>
            <a:pPr marL="314756" lvl="3">
              <a:lnSpc>
                <a:spcPct val="120000"/>
              </a:lnSpc>
              <a:spcBef>
                <a:spcPct val="0"/>
              </a:spcBef>
              <a:spcAft>
                <a:spcPts val="0"/>
              </a:spcAft>
              <a:buClr>
                <a:srgbClr val="666666"/>
              </a:buClr>
              <a:buSzPct val="36000"/>
            </a:pPr>
            <a:endParaRPr lang="en-US" sz="1000" dirty="0">
              <a:solidFill>
                <a:srgbClr val="666666"/>
              </a:solidFill>
              <a:latin typeface="Arial"/>
              <a:cs typeface="Arial" pitchFamily="34" charset="0"/>
            </a:endParaRPr>
          </a:p>
          <a:p>
            <a:pPr marL="314756" lvl="3">
              <a:lnSpc>
                <a:spcPct val="120000"/>
              </a:lnSpc>
              <a:spcBef>
                <a:spcPct val="0"/>
              </a:spcBef>
              <a:spcAft>
                <a:spcPts val="0"/>
              </a:spcAft>
              <a:buClr>
                <a:srgbClr val="666666"/>
              </a:buClr>
              <a:buSzPct val="36000"/>
            </a:pPr>
            <a:endParaRPr lang="en-US" sz="1000" dirty="0">
              <a:solidFill>
                <a:srgbClr val="666666"/>
              </a:solidFill>
              <a:latin typeface="Arial"/>
              <a:cs typeface="Arial" pitchFamily="34" charset="0"/>
            </a:endParaRPr>
          </a:p>
          <a:p>
            <a:pPr marL="372133" lvl="1" indent="-372133">
              <a:lnSpc>
                <a:spcPct val="120000"/>
              </a:lnSpc>
              <a:spcBef>
                <a:spcPct val="0"/>
              </a:spcBef>
              <a:spcAft>
                <a:spcPts val="0"/>
              </a:spcAft>
              <a:buSzPct val="90000"/>
              <a:buBlip>
                <a:blip r:embed="rId3"/>
              </a:buBlip>
            </a:pPr>
            <a:r>
              <a:rPr lang="en-US" sz="1100" b="1" dirty="0">
                <a:solidFill>
                  <a:prstClr val="black"/>
                </a:solidFill>
                <a:latin typeface="Arial"/>
                <a:cs typeface="Arial" pitchFamily="34" charset="0"/>
              </a:rPr>
              <a:t>Differences ?</a:t>
            </a:r>
          </a:p>
          <a:p>
            <a:pPr marL="560658" lvl="3" indent="-245903">
              <a:lnSpc>
                <a:spcPct val="120000"/>
              </a:lnSpc>
              <a:spcBef>
                <a:spcPct val="0"/>
              </a:spcBef>
              <a:spcAft>
                <a:spcPts val="0"/>
              </a:spcAft>
              <a:buClr>
                <a:srgbClr val="666666"/>
              </a:buClr>
              <a:buSzPct val="36000"/>
              <a:buBlip>
                <a:blip r:embed="rId4"/>
              </a:buBlip>
            </a:pPr>
            <a:r>
              <a:rPr lang="en-US" sz="1000" dirty="0">
                <a:solidFill>
                  <a:srgbClr val="666666"/>
                </a:solidFill>
                <a:latin typeface="Arial"/>
                <a:cs typeface="Arial" pitchFamily="34" charset="0"/>
              </a:rPr>
              <a:t>Oxygen = main impurity in </a:t>
            </a:r>
            <a:r>
              <a:rPr lang="en-US" sz="1000" dirty="0" err="1">
                <a:solidFill>
                  <a:srgbClr val="666666"/>
                </a:solidFill>
                <a:latin typeface="Arial"/>
                <a:cs typeface="Arial" pitchFamily="34" charset="0"/>
              </a:rPr>
              <a:t>Nb</a:t>
            </a:r>
            <a:endParaRPr lang="en-US" sz="1000" dirty="0">
              <a:solidFill>
                <a:srgbClr val="666666"/>
              </a:solidFill>
              <a:latin typeface="Arial"/>
              <a:cs typeface="Arial" pitchFamily="34" charset="0"/>
            </a:endParaRPr>
          </a:p>
          <a:p>
            <a:pPr marL="560658" lvl="3" indent="-245903">
              <a:lnSpc>
                <a:spcPct val="120000"/>
              </a:lnSpc>
              <a:spcBef>
                <a:spcPct val="0"/>
              </a:spcBef>
              <a:spcAft>
                <a:spcPts val="0"/>
              </a:spcAft>
              <a:buClr>
                <a:srgbClr val="666666"/>
              </a:buClr>
              <a:buSzPct val="36000"/>
              <a:buBlip>
                <a:blip r:embed="rId4"/>
              </a:buBlip>
            </a:pPr>
            <a:r>
              <a:rPr lang="en-US" sz="1000" dirty="0">
                <a:solidFill>
                  <a:srgbClr val="666666"/>
                </a:solidFill>
                <a:latin typeface="Arial"/>
                <a:cs typeface="Arial" pitchFamily="34" charset="0"/>
              </a:rPr>
              <a:t>Oxygen diffuses ~x100 faster than N at a given T </a:t>
            </a:r>
            <a:r>
              <a:rPr lang="en-US" sz="900" i="1" dirty="0">
                <a:solidFill>
                  <a:srgbClr val="0070C0"/>
                </a:solidFill>
                <a:latin typeface="Arial" charset="0"/>
                <a:cs typeface="Arial" pitchFamily="34" charset="0"/>
              </a:rPr>
              <a:t>(~x 300 for C) </a:t>
            </a:r>
          </a:p>
          <a:p>
            <a:pPr marL="560658" lvl="3" indent="-245903">
              <a:lnSpc>
                <a:spcPct val="120000"/>
              </a:lnSpc>
              <a:spcBef>
                <a:spcPct val="0"/>
              </a:spcBef>
              <a:spcAft>
                <a:spcPts val="0"/>
              </a:spcAft>
              <a:buClr>
                <a:srgbClr val="666666"/>
              </a:buClr>
              <a:buSzPct val="36000"/>
              <a:buBlip>
                <a:blip r:embed="rId4"/>
              </a:buBlip>
            </a:pPr>
            <a:r>
              <a:rPr lang="en-US" sz="1000" dirty="0">
                <a:solidFill>
                  <a:srgbClr val="666666"/>
                </a:solidFill>
                <a:latin typeface="Arial"/>
                <a:cs typeface="Arial" pitchFamily="34" charset="0"/>
              </a:rPr>
              <a:t>Oxide layer is thinner in presence of N </a:t>
            </a:r>
            <a:r>
              <a:rPr lang="en-US" sz="900" i="1" dirty="0">
                <a:solidFill>
                  <a:srgbClr val="0070C0"/>
                </a:solidFill>
                <a:latin typeface="Arial" charset="0"/>
                <a:cs typeface="Arial" pitchFamily="34" charset="0"/>
              </a:rPr>
              <a:t>(N blocks diffusion of O and H)   </a:t>
            </a:r>
          </a:p>
          <a:p>
            <a:pPr marL="560658" lvl="3" indent="-245903">
              <a:lnSpc>
                <a:spcPct val="120000"/>
              </a:lnSpc>
              <a:spcBef>
                <a:spcPct val="0"/>
              </a:spcBef>
              <a:spcAft>
                <a:spcPts val="0"/>
              </a:spcAft>
              <a:buClr>
                <a:srgbClr val="666666"/>
              </a:buClr>
              <a:buSzPct val="36000"/>
              <a:buBlip>
                <a:blip r:embed="rId4"/>
              </a:buBlip>
            </a:pPr>
            <a:r>
              <a:rPr lang="en-US" sz="1000" dirty="0">
                <a:solidFill>
                  <a:srgbClr val="666666"/>
                </a:solidFill>
                <a:latin typeface="Arial"/>
                <a:cs typeface="Arial" pitchFamily="34" charset="0"/>
              </a:rPr>
              <a:t>Pauling electronegativity: C=2,55; N=3,04; O=3,44; F=3,98 </a:t>
            </a:r>
            <a:r>
              <a:rPr lang="en-US" sz="900" i="1" dirty="0">
                <a:solidFill>
                  <a:srgbClr val="0070C0"/>
                </a:solidFill>
                <a:latin typeface="Arial" charset="0"/>
                <a:cs typeface="Arial" pitchFamily="34" charset="0"/>
                <a:sym typeface="Wingdings 3" panose="05040102010807070707" pitchFamily="18" charset="2"/>
              </a:rPr>
              <a:t>(NB no data on Fluor diffusion in literature, but certainly present @ surface)</a:t>
            </a:r>
            <a:r>
              <a:rPr lang="en-US" sz="900" i="1" dirty="0">
                <a:solidFill>
                  <a:srgbClr val="0070C0"/>
                </a:solidFill>
                <a:latin typeface="Arial" charset="0"/>
                <a:cs typeface="Arial" pitchFamily="34" charset="0"/>
              </a:rPr>
              <a:t> </a:t>
            </a:r>
          </a:p>
          <a:p>
            <a:pPr marL="560658" lvl="3" indent="-245903">
              <a:lnSpc>
                <a:spcPct val="120000"/>
              </a:lnSpc>
              <a:spcBef>
                <a:spcPct val="0"/>
              </a:spcBef>
              <a:spcAft>
                <a:spcPts val="0"/>
              </a:spcAft>
              <a:buClr>
                <a:srgbClr val="666666"/>
              </a:buClr>
              <a:buSzPct val="36000"/>
              <a:buBlip>
                <a:blip r:embed="rId4"/>
              </a:buBlip>
            </a:pPr>
            <a:r>
              <a:rPr lang="en-US" sz="1000" dirty="0">
                <a:solidFill>
                  <a:srgbClr val="666666"/>
                </a:solidFill>
                <a:latin typeface="Arial"/>
                <a:cs typeface="Arial" pitchFamily="34" charset="0"/>
              </a:rPr>
              <a:t>Atomic radius in pm: C= 67; N= 56; O= 48; F= 42 </a:t>
            </a:r>
            <a:r>
              <a:rPr lang="en-US" sz="900" i="1" dirty="0">
                <a:solidFill>
                  <a:srgbClr val="0070C0"/>
                </a:solidFill>
                <a:latin typeface="Arial" charset="0"/>
                <a:cs typeface="Arial" pitchFamily="34" charset="0"/>
                <a:sym typeface="Wingdings 3" panose="05040102010807070707" pitchFamily="18" charset="2"/>
              </a:rPr>
              <a:t>(NB some indication that C not stable in  time =&gt; forms carbides)</a:t>
            </a:r>
            <a:r>
              <a:rPr lang="en-US" sz="800" i="1" dirty="0">
                <a:solidFill>
                  <a:srgbClr val="0070C0"/>
                </a:solidFill>
                <a:latin typeface="Arial" charset="0"/>
                <a:cs typeface="Arial" pitchFamily="34" charset="0"/>
              </a:rPr>
              <a:t> </a:t>
            </a:r>
          </a:p>
          <a:p>
            <a:pPr marL="560658" lvl="3" indent="-245903">
              <a:lnSpc>
                <a:spcPct val="120000"/>
              </a:lnSpc>
              <a:spcBef>
                <a:spcPct val="0"/>
              </a:spcBef>
              <a:spcAft>
                <a:spcPts val="0"/>
              </a:spcAft>
              <a:buClr>
                <a:srgbClr val="666666"/>
              </a:buClr>
              <a:buSzPct val="36000"/>
              <a:buBlip>
                <a:blip r:embed="rId4"/>
              </a:buBlip>
            </a:pPr>
            <a:r>
              <a:rPr lang="en-US" sz="1000" dirty="0">
                <a:solidFill>
                  <a:srgbClr val="666666"/>
                </a:solidFill>
                <a:latin typeface="Arial"/>
                <a:cs typeface="Arial" pitchFamily="34" charset="0"/>
              </a:rPr>
              <a:t>Effective charge </a:t>
            </a:r>
            <a:r>
              <a:rPr lang="en-US" sz="1000" dirty="0">
                <a:solidFill>
                  <a:srgbClr val="666666"/>
                </a:solidFill>
                <a:latin typeface="Arial"/>
                <a:cs typeface="Arial" pitchFamily="34" charset="0"/>
                <a:sym typeface="Wingdings 3" panose="05040102010807070707" pitchFamily="18" charset="2"/>
              </a:rPr>
              <a:t> from O to C to N</a:t>
            </a:r>
            <a:r>
              <a:rPr lang="en-US" sz="1100" dirty="0">
                <a:solidFill>
                  <a:srgbClr val="666666"/>
                </a:solidFill>
                <a:latin typeface="Arial"/>
                <a:cs typeface="Arial" pitchFamily="34" charset="0"/>
                <a:sym typeface="Wingdings 3" panose="05040102010807070707" pitchFamily="18" charset="2"/>
              </a:rPr>
              <a:t> </a:t>
            </a:r>
            <a:r>
              <a:rPr lang="en-US" sz="900" i="1" dirty="0">
                <a:solidFill>
                  <a:srgbClr val="0070C0"/>
                </a:solidFill>
                <a:latin typeface="Arial" charset="0"/>
                <a:cs typeface="Arial" pitchFamily="34" charset="0"/>
                <a:sym typeface="Wingdings 3" panose="05040102010807070707" pitchFamily="18" charset="2"/>
              </a:rPr>
              <a:t>(</a:t>
            </a:r>
            <a:r>
              <a:rPr lang="en-US" sz="900" i="1" dirty="0" err="1">
                <a:solidFill>
                  <a:srgbClr val="0070C0"/>
                </a:solidFill>
                <a:latin typeface="Arial" charset="0"/>
                <a:cs typeface="Arial" pitchFamily="34" charset="0"/>
                <a:sym typeface="Wingdings 3" panose="05040102010807070707" pitchFamily="18" charset="2"/>
              </a:rPr>
              <a:t>electromigration</a:t>
            </a:r>
            <a:r>
              <a:rPr lang="en-US" sz="900" i="1" dirty="0">
                <a:solidFill>
                  <a:srgbClr val="0070C0"/>
                </a:solidFill>
                <a:latin typeface="Arial" charset="0"/>
                <a:cs typeface="Arial" pitchFamily="34" charset="0"/>
                <a:sym typeface="Wingdings 3" panose="05040102010807070707" pitchFamily="18" charset="2"/>
              </a:rPr>
              <a:t> data @ high temperature)</a:t>
            </a:r>
          </a:p>
          <a:p>
            <a:pPr marL="560658" lvl="3" indent="-245903">
              <a:lnSpc>
                <a:spcPct val="120000"/>
              </a:lnSpc>
              <a:spcBef>
                <a:spcPct val="0"/>
              </a:spcBef>
              <a:spcAft>
                <a:spcPts val="0"/>
              </a:spcAft>
              <a:buClr>
                <a:srgbClr val="666666"/>
              </a:buClr>
              <a:buSzPct val="36000"/>
              <a:buBlip>
                <a:blip r:embed="rId4"/>
              </a:buBlip>
            </a:pPr>
            <a:r>
              <a:rPr lang="en-US" sz="1000" dirty="0">
                <a:solidFill>
                  <a:srgbClr val="666666"/>
                </a:solidFill>
                <a:latin typeface="Arial"/>
                <a:cs typeface="Arial" pitchFamily="34" charset="0"/>
              </a:rPr>
              <a:t>Other elements : </a:t>
            </a:r>
            <a:r>
              <a:rPr lang="en-US" sz="1000" dirty="0" err="1">
                <a:solidFill>
                  <a:srgbClr val="666666"/>
                </a:solidFill>
                <a:latin typeface="Arial"/>
                <a:cs typeface="Arial" pitchFamily="34" charset="0"/>
              </a:rPr>
              <a:t>Ar</a:t>
            </a:r>
            <a:r>
              <a:rPr lang="en-US" sz="1000" dirty="0">
                <a:solidFill>
                  <a:srgbClr val="666666"/>
                </a:solidFill>
                <a:latin typeface="Arial"/>
                <a:cs typeface="Arial" pitchFamily="34" charset="0"/>
              </a:rPr>
              <a:t> = non miscible inside </a:t>
            </a:r>
            <a:r>
              <a:rPr lang="en-US" sz="1000" dirty="0" err="1">
                <a:solidFill>
                  <a:srgbClr val="666666"/>
                </a:solidFill>
                <a:latin typeface="Arial"/>
                <a:cs typeface="Arial" pitchFamily="34" charset="0"/>
              </a:rPr>
              <a:t>Nb</a:t>
            </a:r>
            <a:r>
              <a:rPr lang="en-US" sz="1000" dirty="0">
                <a:solidFill>
                  <a:srgbClr val="666666"/>
                </a:solidFill>
                <a:latin typeface="Arial"/>
                <a:cs typeface="Arial" pitchFamily="34" charset="0"/>
              </a:rPr>
              <a:t> ; </a:t>
            </a:r>
            <a:r>
              <a:rPr lang="en-US" sz="1000" dirty="0" err="1">
                <a:solidFill>
                  <a:srgbClr val="666666"/>
                </a:solidFill>
                <a:latin typeface="Arial"/>
                <a:cs typeface="Arial" pitchFamily="34" charset="0"/>
              </a:rPr>
              <a:t>Ti</a:t>
            </a:r>
            <a:r>
              <a:rPr lang="en-US" sz="1000" dirty="0">
                <a:solidFill>
                  <a:srgbClr val="666666"/>
                </a:solidFill>
                <a:latin typeface="Arial"/>
                <a:cs typeface="Arial" pitchFamily="34" charset="0"/>
              </a:rPr>
              <a:t> =&gt; rather substitutional atom</a:t>
            </a:r>
            <a:r>
              <a:rPr lang="en-US" sz="1000" i="1" dirty="0">
                <a:solidFill>
                  <a:srgbClr val="0070C0"/>
                </a:solidFill>
                <a:latin typeface="Arial" charset="0"/>
                <a:cs typeface="Arial" pitchFamily="34" charset="0"/>
                <a:sym typeface="Wingdings 3" panose="05040102010807070707" pitchFamily="18" charset="2"/>
              </a:rPr>
              <a:t> (but also interacts </a:t>
            </a:r>
            <a:r>
              <a:rPr lang="en-US" sz="1000" i="1" dirty="0" err="1">
                <a:solidFill>
                  <a:srgbClr val="0070C0"/>
                </a:solidFill>
                <a:latin typeface="Arial" charset="0"/>
                <a:cs typeface="Arial" pitchFamily="34" charset="0"/>
                <a:sym typeface="Wingdings 3" panose="05040102010807070707" pitchFamily="18" charset="2"/>
              </a:rPr>
              <a:t>w.O</a:t>
            </a:r>
            <a:r>
              <a:rPr lang="en-US" sz="1000" i="1" dirty="0">
                <a:solidFill>
                  <a:srgbClr val="0070C0"/>
                </a:solidFill>
                <a:latin typeface="Arial" charset="0"/>
                <a:cs typeface="Arial" pitchFamily="34" charset="0"/>
                <a:sym typeface="Wingdings 3" panose="05040102010807070707" pitchFamily="18" charset="2"/>
              </a:rPr>
              <a:t>)</a:t>
            </a:r>
            <a:r>
              <a:rPr lang="en-US" sz="1000" dirty="0">
                <a:solidFill>
                  <a:srgbClr val="666666"/>
                </a:solidFill>
                <a:latin typeface="Arial"/>
                <a:cs typeface="Arial" pitchFamily="34" charset="0"/>
              </a:rPr>
              <a:t> ; C =&gt; rather forms carbides </a:t>
            </a:r>
            <a:r>
              <a:rPr lang="en-US" sz="900" i="1" dirty="0">
                <a:solidFill>
                  <a:srgbClr val="0070C0"/>
                </a:solidFill>
                <a:latin typeface="Arial" charset="0"/>
                <a:cs typeface="Arial" pitchFamily="34" charset="0"/>
                <a:sym typeface="Wingdings 3" panose="05040102010807070707" pitchFamily="18" charset="2"/>
              </a:rPr>
              <a:t>(but not excluded)</a:t>
            </a:r>
          </a:p>
          <a:p>
            <a:pPr marL="372133" lvl="1" indent="-372133">
              <a:lnSpc>
                <a:spcPct val="150000"/>
              </a:lnSpc>
              <a:spcBef>
                <a:spcPct val="0"/>
              </a:spcBef>
              <a:spcAft>
                <a:spcPts val="0"/>
              </a:spcAft>
              <a:buSzPct val="90000"/>
              <a:buBlip>
                <a:blip r:embed="rId3"/>
              </a:buBlip>
            </a:pPr>
            <a:r>
              <a:rPr lang="en-US" sz="1100" b="1" dirty="0">
                <a:solidFill>
                  <a:prstClr val="black"/>
                </a:solidFill>
                <a:latin typeface="Arial"/>
                <a:cs typeface="Arial" pitchFamily="34" charset="0"/>
              </a:rPr>
              <a:t>Issues : weak pinning behavior and flux trapping risks !!!</a:t>
            </a:r>
          </a:p>
          <a:p>
            <a:pPr marL="314756" lvl="3">
              <a:lnSpc>
                <a:spcPct val="120000"/>
              </a:lnSpc>
              <a:spcBef>
                <a:spcPct val="0"/>
              </a:spcBef>
              <a:spcAft>
                <a:spcPts val="0"/>
              </a:spcAft>
              <a:buClr>
                <a:srgbClr val="666666"/>
              </a:buClr>
              <a:buSzPct val="36000"/>
            </a:pPr>
            <a:endParaRPr lang="en-US" sz="1000" dirty="0">
              <a:solidFill>
                <a:srgbClr val="666666"/>
              </a:solidFill>
              <a:latin typeface="Arial"/>
              <a:cs typeface="Arial" pitchFamily="34" charset="0"/>
            </a:endParaRPr>
          </a:p>
          <a:p>
            <a:endParaRPr lang="en-US" sz="1000"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42</a:t>
            </a:fld>
            <a:endParaRPr lang="fr-FR"/>
          </a:p>
        </p:txBody>
      </p:sp>
      <p:pic>
        <p:nvPicPr>
          <p:cNvPr id="5" name="Image 4"/>
          <p:cNvPicPr>
            <a:picLocks noChangeAspect="1"/>
          </p:cNvPicPr>
          <p:nvPr/>
        </p:nvPicPr>
        <p:blipFill>
          <a:blip r:embed="rId5"/>
          <a:stretch>
            <a:fillRect/>
          </a:stretch>
        </p:blipFill>
        <p:spPr>
          <a:xfrm>
            <a:off x="2545937" y="6382052"/>
            <a:ext cx="3174818" cy="983551"/>
          </a:xfrm>
          <a:prstGeom prst="rect">
            <a:avLst/>
          </a:prstGeom>
        </p:spPr>
      </p:pic>
      <p:sp>
        <p:nvSpPr>
          <p:cNvPr id="6" name="ZoneTexte 5"/>
          <p:cNvSpPr txBox="1"/>
          <p:nvPr/>
        </p:nvSpPr>
        <p:spPr>
          <a:xfrm>
            <a:off x="5607547" y="6679638"/>
            <a:ext cx="708410" cy="763168"/>
          </a:xfrm>
          <a:prstGeom prst="rect">
            <a:avLst/>
          </a:prstGeom>
          <a:noFill/>
        </p:spPr>
        <p:txBody>
          <a:bodyPr wrap="none" lIns="94427" tIns="47213" rIns="94427" bIns="47213" rtlCol="0">
            <a:spAutoFit/>
          </a:bodyPr>
          <a:lstStyle/>
          <a:p>
            <a:pPr>
              <a:lnSpc>
                <a:spcPct val="120000"/>
              </a:lnSpc>
            </a:pPr>
            <a:r>
              <a:rPr lang="en-US" sz="700" b="1" u="none" dirty="0"/>
              <a:t>1</a:t>
            </a:r>
            <a:r>
              <a:rPr lang="en-US" sz="700" b="1" u="none" baseline="30000" dirty="0"/>
              <a:t>rst</a:t>
            </a:r>
            <a:r>
              <a:rPr lang="en-US" sz="700" b="1" u="none" dirty="0"/>
              <a:t> </a:t>
            </a:r>
            <a:r>
              <a:rPr lang="en-US" sz="700" b="1" u="none" dirty="0" err="1"/>
              <a:t>Nb</a:t>
            </a:r>
            <a:r>
              <a:rPr lang="en-US" sz="700" b="1" u="none" dirty="0"/>
              <a:t> shell</a:t>
            </a:r>
          </a:p>
          <a:p>
            <a:pPr>
              <a:lnSpc>
                <a:spcPct val="120000"/>
              </a:lnSpc>
            </a:pPr>
            <a:r>
              <a:rPr lang="en-US" sz="700" b="1" u="none" dirty="0"/>
              <a:t>2</a:t>
            </a:r>
            <a:r>
              <a:rPr lang="en-US" sz="700" b="1" u="none" baseline="30000" dirty="0"/>
              <a:t>nd</a:t>
            </a:r>
            <a:endParaRPr lang="en-US" sz="700" b="1" u="none" dirty="0"/>
          </a:p>
          <a:p>
            <a:pPr>
              <a:lnSpc>
                <a:spcPct val="120000"/>
              </a:lnSpc>
            </a:pPr>
            <a:r>
              <a:rPr lang="en-US" sz="700" b="1" u="none" dirty="0"/>
              <a:t>3</a:t>
            </a:r>
            <a:r>
              <a:rPr lang="en-US" sz="700" b="1" u="none" baseline="30000" dirty="0"/>
              <a:t>rd</a:t>
            </a:r>
            <a:endParaRPr lang="en-US" sz="700" b="1" u="none" dirty="0"/>
          </a:p>
          <a:p>
            <a:pPr>
              <a:lnSpc>
                <a:spcPct val="120000"/>
              </a:lnSpc>
            </a:pPr>
            <a:r>
              <a:rPr lang="en-US" sz="700" b="1" u="none" dirty="0"/>
              <a:t>4</a:t>
            </a:r>
            <a:r>
              <a:rPr lang="en-US" sz="700" b="1" u="none" baseline="30000" dirty="0"/>
              <a:t>th</a:t>
            </a:r>
            <a:r>
              <a:rPr lang="en-US" sz="700" b="1" u="none" dirty="0"/>
              <a:t>…</a:t>
            </a:r>
          </a:p>
          <a:p>
            <a:pPr>
              <a:lnSpc>
                <a:spcPct val="120000"/>
              </a:lnSpc>
            </a:pPr>
            <a:endParaRPr lang="en-US" sz="700" b="1" u="none" dirty="0"/>
          </a:p>
        </p:txBody>
      </p:sp>
    </p:spTree>
    <p:extLst>
      <p:ext uri="{BB962C8B-B14F-4D97-AF65-F5344CB8AC3E}">
        <p14:creationId xmlns:p14="http://schemas.microsoft.com/office/powerpoint/2010/main" val="334816880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43</a:t>
            </a:fld>
            <a:endParaRPr lang="fr-FR"/>
          </a:p>
        </p:txBody>
      </p:sp>
      <p:sp>
        <p:nvSpPr>
          <p:cNvPr id="5" name="Espace réservé des notes 4"/>
          <p:cNvSpPr>
            <a:spLocks noGrp="1"/>
          </p:cNvSpPr>
          <p:nvPr>
            <p:ph type="body" idx="1"/>
          </p:nvPr>
        </p:nvSpPr>
        <p:spPr>
          <a:xfrm>
            <a:off x="711680" y="4860923"/>
            <a:ext cx="5680708" cy="2266997"/>
          </a:xfrm>
          <a:prstGeom prst="rect">
            <a:avLst/>
          </a:prstGeom>
        </p:spPr>
        <p:txBody>
          <a:bodyPr wrap="square">
            <a:spAutoFit/>
          </a:bodyPr>
          <a:lstStyle/>
          <a:p>
            <a:pPr marL="372133" lvl="1" indent="-372133">
              <a:lnSpc>
                <a:spcPts val="2065"/>
              </a:lnSpc>
              <a:spcBef>
                <a:spcPct val="20000"/>
              </a:spcBef>
              <a:buSzPct val="90000"/>
              <a:buBlip>
                <a:blip r:embed="rId3"/>
              </a:buBlip>
            </a:pPr>
            <a:r>
              <a:rPr lang="en-US" sz="1700" dirty="0">
                <a:latin typeface="+mn-lt"/>
              </a:rPr>
              <a:t>Possible origin of the Q-slope on </a:t>
            </a:r>
            <a:r>
              <a:rPr lang="en-US" sz="1700" dirty="0" err="1">
                <a:latin typeface="+mn-lt"/>
              </a:rPr>
              <a:t>Nb</a:t>
            </a:r>
            <a:r>
              <a:rPr lang="en-US" sz="1700" dirty="0">
                <a:latin typeface="+mn-lt"/>
              </a:rPr>
              <a:t> Sputtered cavities</a:t>
            </a:r>
          </a:p>
          <a:p>
            <a:pPr marL="570494" lvl="2" indent="-245903">
              <a:lnSpc>
                <a:spcPct val="114000"/>
              </a:lnSpc>
              <a:buClr>
                <a:srgbClr val="666666"/>
              </a:buClr>
              <a:buSzPct val="36000"/>
              <a:buBlip>
                <a:blip r:embed="rId4"/>
              </a:buBlip>
            </a:pPr>
            <a:r>
              <a:rPr lang="en-US" u="none" dirty="0" smtClean="0">
                <a:solidFill>
                  <a:prstClr val="black"/>
                </a:solidFill>
              </a:rPr>
              <a:t>Depinning of trapped flux</a:t>
            </a:r>
          </a:p>
          <a:p>
            <a:pPr marL="570494" lvl="2" indent="-245903">
              <a:lnSpc>
                <a:spcPct val="114000"/>
              </a:lnSpc>
              <a:buClr>
                <a:srgbClr val="666666"/>
              </a:buClr>
              <a:buSzPct val="36000"/>
              <a:buBlip>
                <a:blip r:embed="rId4"/>
              </a:buBlip>
            </a:pPr>
            <a:r>
              <a:rPr lang="en-US" u="none" dirty="0" smtClean="0">
                <a:solidFill>
                  <a:prstClr val="black"/>
                </a:solidFill>
              </a:rPr>
              <a:t>Low H</a:t>
            </a:r>
            <a:r>
              <a:rPr lang="en-US" u="none" baseline="-25000" dirty="0" smtClean="0">
                <a:solidFill>
                  <a:prstClr val="black"/>
                </a:solidFill>
              </a:rPr>
              <a:t>C1</a:t>
            </a:r>
            <a:endParaRPr lang="en-US" u="none" baseline="-25000" dirty="0">
              <a:solidFill>
                <a:prstClr val="black"/>
              </a:solidFill>
            </a:endParaRPr>
          </a:p>
          <a:p>
            <a:pPr marL="570494" lvl="2" indent="-245903">
              <a:lnSpc>
                <a:spcPct val="114000"/>
              </a:lnSpc>
              <a:buClr>
                <a:srgbClr val="666666"/>
              </a:buClr>
              <a:buSzPct val="36000"/>
              <a:buBlip>
                <a:blip r:embed="rId4"/>
              </a:buBlip>
            </a:pPr>
            <a:r>
              <a:rPr lang="en-US" u="none" dirty="0" smtClean="0">
                <a:solidFill>
                  <a:prstClr val="black"/>
                </a:solidFill>
              </a:rPr>
              <a:t>Early vortex penetration due to roughness</a:t>
            </a:r>
          </a:p>
          <a:p>
            <a:pPr marL="570494" lvl="2" indent="-245903">
              <a:lnSpc>
                <a:spcPct val="114000"/>
              </a:lnSpc>
              <a:buClr>
                <a:srgbClr val="666666"/>
              </a:buClr>
              <a:buSzPct val="36000"/>
              <a:buBlip>
                <a:blip r:embed="rId4"/>
              </a:buBlip>
            </a:pPr>
            <a:r>
              <a:rPr lang="en-US" u="none" dirty="0" smtClean="0">
                <a:solidFill>
                  <a:prstClr val="black"/>
                </a:solidFill>
              </a:rPr>
              <a:t>Current concentration due to porosities </a:t>
            </a:r>
            <a:r>
              <a:rPr lang="en-US" sz="1000" dirty="0">
                <a:solidFill>
                  <a:srgbClr val="0070C0"/>
                </a:solidFill>
              </a:rPr>
              <a:t>(generating local electrical field)</a:t>
            </a:r>
          </a:p>
          <a:p>
            <a:pPr marL="372133" lvl="1" indent="-372133">
              <a:lnSpc>
                <a:spcPts val="2065"/>
              </a:lnSpc>
              <a:spcBef>
                <a:spcPct val="20000"/>
              </a:spcBef>
              <a:buSzPct val="90000"/>
              <a:buBlip>
                <a:blip r:embed="rId3"/>
              </a:buBlip>
            </a:pPr>
            <a:r>
              <a:rPr lang="en-US" sz="1700" dirty="0">
                <a:solidFill>
                  <a:prstClr val="black"/>
                </a:solidFill>
                <a:latin typeface="+mn-lt"/>
                <a:cs typeface="Arial" pitchFamily="34" charset="0"/>
              </a:rPr>
              <a:t>Line of sight issues =&gt; porosities</a:t>
            </a:r>
          </a:p>
          <a:p>
            <a:pPr marL="570494" lvl="2" indent="-245903">
              <a:lnSpc>
                <a:spcPct val="114000"/>
              </a:lnSpc>
              <a:buClr>
                <a:srgbClr val="666666"/>
              </a:buClr>
              <a:buSzPct val="36000"/>
              <a:buBlip>
                <a:blip r:embed="rId4"/>
              </a:buBlip>
            </a:pPr>
            <a:endParaRPr lang="en-US" sz="1000" dirty="0">
              <a:solidFill>
                <a:srgbClr val="0070C0"/>
              </a:solidFill>
              <a:latin typeface="+mn-lt"/>
            </a:endParaRPr>
          </a:p>
          <a:p>
            <a:pPr marL="570494" lvl="2" indent="-245903">
              <a:lnSpc>
                <a:spcPct val="114000"/>
              </a:lnSpc>
              <a:buClr>
                <a:srgbClr val="666666"/>
              </a:buClr>
              <a:buSzPct val="36000"/>
              <a:buBlip>
                <a:blip r:embed="rId4"/>
              </a:buBlip>
            </a:pPr>
            <a:endParaRPr lang="en-US" sz="1100" dirty="0">
              <a:solidFill>
                <a:prstClr val="black"/>
              </a:solidFill>
              <a:latin typeface="+mn-lt"/>
            </a:endParaRPr>
          </a:p>
        </p:txBody>
      </p:sp>
      <p:grpSp>
        <p:nvGrpSpPr>
          <p:cNvPr id="6" name="Groupe 5"/>
          <p:cNvGrpSpPr/>
          <p:nvPr/>
        </p:nvGrpSpPr>
        <p:grpSpPr>
          <a:xfrm>
            <a:off x="2437287" y="6624870"/>
            <a:ext cx="3826123" cy="992768"/>
            <a:chOff x="331912" y="2081824"/>
            <a:chExt cx="5490804" cy="1334234"/>
          </a:xfrm>
        </p:grpSpPr>
        <p:pic>
          <p:nvPicPr>
            <p:cNvPr id="7" name="Image 6"/>
            <p:cNvPicPr>
              <a:picLocks noChangeAspect="1"/>
            </p:cNvPicPr>
            <p:nvPr/>
          </p:nvPicPr>
          <p:blipFill rotWithShape="1">
            <a:blip r:embed="rId5"/>
            <a:srcRect b="59954"/>
            <a:stretch/>
          </p:blipFill>
          <p:spPr>
            <a:xfrm>
              <a:off x="331912" y="2081824"/>
              <a:ext cx="4032450" cy="1203160"/>
            </a:xfrm>
            <a:prstGeom prst="rect">
              <a:avLst/>
            </a:prstGeom>
          </p:spPr>
        </p:pic>
        <p:sp>
          <p:nvSpPr>
            <p:cNvPr id="8" name="ZoneTexte 7"/>
            <p:cNvSpPr txBox="1"/>
            <p:nvPr/>
          </p:nvSpPr>
          <p:spPr>
            <a:xfrm>
              <a:off x="433466" y="2194993"/>
              <a:ext cx="527546" cy="427360"/>
            </a:xfrm>
            <a:prstGeom prst="rect">
              <a:avLst/>
            </a:prstGeom>
            <a:solidFill>
              <a:schemeClr val="bg1"/>
            </a:solidFill>
          </p:spPr>
          <p:txBody>
            <a:bodyPr wrap="none" rtlCol="0">
              <a:spAutoFit/>
            </a:bodyPr>
            <a:lstStyle/>
            <a:p>
              <a:r>
                <a:rPr lang="fr-FR" u="none" dirty="0" smtClean="0"/>
                <a:t>0°</a:t>
              </a:r>
              <a:endParaRPr lang="en-US" u="none" dirty="0"/>
            </a:p>
          </p:txBody>
        </p:sp>
        <p:sp>
          <p:nvSpPr>
            <p:cNvPr id="9" name="ZoneTexte 8"/>
            <p:cNvSpPr txBox="1"/>
            <p:nvPr/>
          </p:nvSpPr>
          <p:spPr>
            <a:xfrm>
              <a:off x="2215888" y="2194993"/>
              <a:ext cx="674745" cy="427360"/>
            </a:xfrm>
            <a:prstGeom prst="rect">
              <a:avLst/>
            </a:prstGeom>
            <a:solidFill>
              <a:schemeClr val="bg1"/>
            </a:solidFill>
          </p:spPr>
          <p:txBody>
            <a:bodyPr wrap="none" rtlCol="0">
              <a:spAutoFit/>
            </a:bodyPr>
            <a:lstStyle/>
            <a:p>
              <a:r>
                <a:rPr lang="fr-FR" u="none" dirty="0" smtClean="0"/>
                <a:t>45°</a:t>
              </a:r>
              <a:endParaRPr lang="en-US" u="none" dirty="0"/>
            </a:p>
          </p:txBody>
        </p:sp>
        <p:pic>
          <p:nvPicPr>
            <p:cNvPr id="10" name="Image 9"/>
            <p:cNvPicPr>
              <a:picLocks noChangeAspect="1"/>
            </p:cNvPicPr>
            <p:nvPr/>
          </p:nvPicPr>
          <p:blipFill rotWithShape="1">
            <a:blip r:embed="rId5"/>
            <a:srcRect l="24620" t="42722" r="30736" b="16533"/>
            <a:stretch/>
          </p:blipFill>
          <p:spPr>
            <a:xfrm>
              <a:off x="4022516" y="2191922"/>
              <a:ext cx="1800200" cy="1224136"/>
            </a:xfrm>
            <a:prstGeom prst="rect">
              <a:avLst/>
            </a:prstGeom>
          </p:spPr>
        </p:pic>
        <p:sp>
          <p:nvSpPr>
            <p:cNvPr id="11" name="ZoneTexte 10"/>
            <p:cNvSpPr txBox="1"/>
            <p:nvPr/>
          </p:nvSpPr>
          <p:spPr>
            <a:xfrm>
              <a:off x="4206658" y="2194993"/>
              <a:ext cx="674745" cy="427360"/>
            </a:xfrm>
            <a:prstGeom prst="rect">
              <a:avLst/>
            </a:prstGeom>
            <a:solidFill>
              <a:schemeClr val="bg1"/>
            </a:solidFill>
          </p:spPr>
          <p:txBody>
            <a:bodyPr wrap="none" rtlCol="0">
              <a:spAutoFit/>
            </a:bodyPr>
            <a:lstStyle/>
            <a:p>
              <a:r>
                <a:rPr lang="fr-FR" u="none" dirty="0" smtClean="0"/>
                <a:t>90°</a:t>
              </a:r>
              <a:endParaRPr lang="en-US" u="none" dirty="0"/>
            </a:p>
          </p:txBody>
        </p:sp>
      </p:grpSp>
      <p:sp>
        <p:nvSpPr>
          <p:cNvPr id="12" name="ZoneTexte 11"/>
          <p:cNvSpPr txBox="1"/>
          <p:nvPr/>
        </p:nvSpPr>
        <p:spPr>
          <a:xfrm>
            <a:off x="5309363" y="6357963"/>
            <a:ext cx="2054469" cy="317987"/>
          </a:xfrm>
          <a:prstGeom prst="rect">
            <a:avLst/>
          </a:prstGeom>
          <a:noFill/>
        </p:spPr>
        <p:txBody>
          <a:bodyPr wrap="square" lIns="94427" tIns="47213" rIns="94427" bIns="47213" rtlCol="0">
            <a:spAutoFit/>
          </a:bodyPr>
          <a:lstStyle/>
          <a:p>
            <a:r>
              <a:rPr lang="fr-FR" i="1" u="none" dirty="0" smtClean="0">
                <a:solidFill>
                  <a:srgbClr val="3333FF"/>
                </a:solidFill>
              </a:rPr>
              <a:t>[G. </a:t>
            </a:r>
            <a:r>
              <a:rPr lang="fr-FR" i="1" u="none" dirty="0" err="1" smtClean="0">
                <a:solidFill>
                  <a:srgbClr val="3333FF"/>
                </a:solidFill>
              </a:rPr>
              <a:t>Rozas</a:t>
            </a:r>
            <a:r>
              <a:rPr lang="fr-FR" i="1" u="none" dirty="0" smtClean="0">
                <a:solidFill>
                  <a:srgbClr val="3333FF"/>
                </a:solidFill>
              </a:rPr>
              <a:t>]</a:t>
            </a:r>
            <a:endParaRPr lang="en-US" i="1" u="none" dirty="0">
              <a:solidFill>
                <a:srgbClr val="3333FF"/>
              </a:solidFill>
            </a:endParaRPr>
          </a:p>
        </p:txBody>
      </p:sp>
      <p:pic>
        <p:nvPicPr>
          <p:cNvPr id="29" name="Image 28"/>
          <p:cNvPicPr>
            <a:picLocks noChangeAspect="1"/>
          </p:cNvPicPr>
          <p:nvPr/>
        </p:nvPicPr>
        <p:blipFill>
          <a:blip r:embed="rId6"/>
          <a:stretch>
            <a:fillRect/>
          </a:stretch>
        </p:blipFill>
        <p:spPr>
          <a:xfrm>
            <a:off x="456505" y="6752142"/>
            <a:ext cx="2051547" cy="885938"/>
          </a:xfrm>
          <a:prstGeom prst="rect">
            <a:avLst/>
          </a:prstGeom>
        </p:spPr>
      </p:pic>
      <p:sp>
        <p:nvSpPr>
          <p:cNvPr id="30" name="Rectangle 29"/>
          <p:cNvSpPr/>
          <p:nvPr/>
        </p:nvSpPr>
        <p:spPr>
          <a:xfrm>
            <a:off x="713608" y="7644354"/>
            <a:ext cx="5736762" cy="1926866"/>
          </a:xfrm>
          <a:prstGeom prst="rect">
            <a:avLst/>
          </a:prstGeom>
        </p:spPr>
        <p:txBody>
          <a:bodyPr wrap="square" lIns="94427" tIns="47213" rIns="94427" bIns="47213">
            <a:spAutoFit/>
          </a:bodyPr>
          <a:lstStyle/>
          <a:p>
            <a:pPr marL="372133" lvl="1" indent="-372133" eaLnBrk="0" hangingPunct="0">
              <a:lnSpc>
                <a:spcPts val="2065"/>
              </a:lnSpc>
              <a:spcBef>
                <a:spcPct val="20000"/>
              </a:spcBef>
              <a:buSzPct val="90000"/>
              <a:buBlip>
                <a:blip r:embed="rId3"/>
              </a:buBlip>
            </a:pPr>
            <a:r>
              <a:rPr lang="en-US" sz="1700" u="none" dirty="0">
                <a:latin typeface="+mn-lt"/>
              </a:rPr>
              <a:t>Internal stress</a:t>
            </a:r>
          </a:p>
          <a:p>
            <a:pPr marL="570494" lvl="2" indent="-245903" eaLnBrk="0" hangingPunct="0">
              <a:lnSpc>
                <a:spcPct val="114000"/>
              </a:lnSpc>
              <a:buClr>
                <a:srgbClr val="666666"/>
              </a:buClr>
              <a:buSzPct val="36000"/>
              <a:buBlip>
                <a:blip r:embed="rId4"/>
              </a:buBlip>
            </a:pPr>
            <a:r>
              <a:rPr lang="en-US" u="none" dirty="0">
                <a:solidFill>
                  <a:prstClr val="black"/>
                </a:solidFill>
                <a:latin typeface="+mn-lt"/>
              </a:rPr>
              <a:t>Advantage: </a:t>
            </a:r>
            <a:r>
              <a:rPr lang="en-US" u="none" dirty="0" smtClean="0">
                <a:solidFill>
                  <a:prstClr val="black"/>
                </a:solidFill>
                <a:latin typeface="+mn-lt"/>
              </a:rPr>
              <a:t>higher Tc </a:t>
            </a:r>
            <a:r>
              <a:rPr lang="en-US" sz="1000" i="1" u="none" dirty="0">
                <a:solidFill>
                  <a:srgbClr val="0070C0"/>
                </a:solidFill>
                <a:cs typeface="+mn-cs"/>
              </a:rPr>
              <a:t>(up to a certain impurity concentration) </a:t>
            </a:r>
          </a:p>
          <a:p>
            <a:pPr marL="570494" lvl="2" indent="-245903" eaLnBrk="0" hangingPunct="0">
              <a:lnSpc>
                <a:spcPct val="114000"/>
              </a:lnSpc>
              <a:buClr>
                <a:srgbClr val="666666"/>
              </a:buClr>
              <a:buSzPct val="36000"/>
              <a:buBlip>
                <a:blip r:embed="rId4"/>
              </a:buBlip>
            </a:pPr>
            <a:r>
              <a:rPr lang="en-US" u="none" dirty="0">
                <a:solidFill>
                  <a:prstClr val="black"/>
                </a:solidFill>
                <a:latin typeface="+mn-lt"/>
              </a:rPr>
              <a:t>Disadvantage: adhesion issues</a:t>
            </a:r>
            <a:r>
              <a:rPr lang="en-US" sz="1000" u="none" dirty="0">
                <a:solidFill>
                  <a:srgbClr val="0070C0"/>
                </a:solidFill>
                <a:cs typeface="+mn-cs"/>
              </a:rPr>
              <a:t> </a:t>
            </a:r>
            <a:r>
              <a:rPr lang="en-US" sz="1000" i="1" u="none" dirty="0">
                <a:solidFill>
                  <a:srgbClr val="0070C0"/>
                </a:solidFill>
                <a:cs typeface="+mn-cs"/>
              </a:rPr>
              <a:t>(peeling)</a:t>
            </a:r>
          </a:p>
          <a:p>
            <a:pPr marL="372133" lvl="1" indent="-372133" eaLnBrk="0" hangingPunct="0">
              <a:lnSpc>
                <a:spcPts val="2065"/>
              </a:lnSpc>
              <a:spcBef>
                <a:spcPct val="20000"/>
              </a:spcBef>
              <a:buSzPct val="90000"/>
              <a:buBlip>
                <a:blip r:embed="rId3"/>
              </a:buBlip>
            </a:pPr>
            <a:r>
              <a:rPr lang="en-US" sz="1700" u="none" dirty="0">
                <a:latin typeface="+mn-lt"/>
              </a:rPr>
              <a:t>High impurities content</a:t>
            </a:r>
          </a:p>
          <a:p>
            <a:pPr marL="570494" lvl="2" indent="-245903" eaLnBrk="0" hangingPunct="0">
              <a:lnSpc>
                <a:spcPct val="114000"/>
              </a:lnSpc>
              <a:buClr>
                <a:srgbClr val="666666"/>
              </a:buClr>
              <a:buSzPct val="36000"/>
              <a:buBlip>
                <a:blip r:embed="rId4"/>
              </a:buBlip>
            </a:pPr>
            <a:r>
              <a:rPr lang="en-US" u="none" dirty="0" err="1">
                <a:solidFill>
                  <a:prstClr val="black"/>
                </a:solidFill>
                <a:latin typeface="+mn-lt"/>
              </a:rPr>
              <a:t>Nb</a:t>
            </a:r>
            <a:r>
              <a:rPr lang="en-US" u="none" dirty="0">
                <a:solidFill>
                  <a:prstClr val="black"/>
                </a:solidFill>
                <a:latin typeface="+mn-lt"/>
              </a:rPr>
              <a:t> = getter material </a:t>
            </a:r>
            <a:r>
              <a:rPr lang="en-US" sz="1000" i="1" u="none" dirty="0">
                <a:solidFill>
                  <a:srgbClr val="0070C0"/>
                </a:solidFill>
                <a:cs typeface="+mn-cs"/>
              </a:rPr>
              <a:t>(nearly as good as </a:t>
            </a:r>
            <a:r>
              <a:rPr lang="en-US" sz="1000" i="1" u="none" dirty="0" err="1">
                <a:solidFill>
                  <a:srgbClr val="0070C0"/>
                </a:solidFill>
                <a:cs typeface="+mn-cs"/>
              </a:rPr>
              <a:t>Ti</a:t>
            </a:r>
            <a:r>
              <a:rPr lang="en-US" sz="1000" i="1" u="none" dirty="0">
                <a:solidFill>
                  <a:srgbClr val="0070C0"/>
                </a:solidFill>
                <a:cs typeface="+mn-cs"/>
              </a:rPr>
              <a:t> =&gt; high interstitial content) </a:t>
            </a:r>
          </a:p>
          <a:p>
            <a:pPr marL="570494" lvl="2" indent="-245903" eaLnBrk="0" hangingPunct="0">
              <a:lnSpc>
                <a:spcPct val="114000"/>
              </a:lnSpc>
              <a:buClr>
                <a:srgbClr val="666666"/>
              </a:buClr>
              <a:buSzPct val="36000"/>
              <a:buBlip>
                <a:blip r:embed="rId4"/>
              </a:buBlip>
            </a:pPr>
            <a:r>
              <a:rPr lang="en-US" u="none" dirty="0" smtClean="0">
                <a:solidFill>
                  <a:prstClr val="black"/>
                </a:solidFill>
                <a:latin typeface="+mn-lt"/>
              </a:rPr>
              <a:t>Carrier gas incorporation </a:t>
            </a:r>
            <a:r>
              <a:rPr lang="en-US" sz="1000" i="1" u="none" dirty="0">
                <a:solidFill>
                  <a:srgbClr val="0070C0"/>
                </a:solidFill>
                <a:cs typeface="+mn-cs"/>
              </a:rPr>
              <a:t>(</a:t>
            </a:r>
            <a:r>
              <a:rPr lang="en-US" sz="1000" i="1" u="none" dirty="0" err="1">
                <a:solidFill>
                  <a:srgbClr val="0070C0"/>
                </a:solidFill>
                <a:cs typeface="+mn-cs"/>
              </a:rPr>
              <a:t>Ar</a:t>
            </a:r>
            <a:r>
              <a:rPr lang="en-US" sz="1000" i="1" u="none" dirty="0">
                <a:solidFill>
                  <a:srgbClr val="0070C0"/>
                </a:solidFill>
                <a:cs typeface="+mn-cs"/>
              </a:rPr>
              <a:t>) </a:t>
            </a:r>
          </a:p>
          <a:p>
            <a:pPr marL="570494" lvl="2" indent="-245903" eaLnBrk="0" hangingPunct="0">
              <a:lnSpc>
                <a:spcPct val="114000"/>
              </a:lnSpc>
              <a:buClr>
                <a:srgbClr val="666666"/>
              </a:buClr>
              <a:buSzPct val="36000"/>
              <a:buBlip>
                <a:blip r:embed="rId4"/>
              </a:buBlip>
            </a:pPr>
            <a:endParaRPr lang="en-US" sz="1100" i="1" u="none" dirty="0">
              <a:solidFill>
                <a:prstClr val="black"/>
              </a:solidFill>
              <a:latin typeface="+mn-lt"/>
            </a:endParaRPr>
          </a:p>
        </p:txBody>
      </p:sp>
    </p:spTree>
    <p:extLst>
      <p:ext uri="{BB962C8B-B14F-4D97-AF65-F5344CB8AC3E}">
        <p14:creationId xmlns:p14="http://schemas.microsoft.com/office/powerpoint/2010/main" val="34421846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defTabSz="944267">
              <a:defRPr/>
            </a:pPr>
            <a:r>
              <a:rPr lang="en-US" b="1" dirty="0"/>
              <a:t>Not all defects are harmful </a:t>
            </a:r>
            <a:r>
              <a:rPr lang="en-US" sz="1100" dirty="0"/>
              <a:t>(see doping in Nb)</a:t>
            </a:r>
            <a:r>
              <a:rPr lang="en-US" b="1" dirty="0"/>
              <a:t>. Which one do we need to get rid of ?</a:t>
            </a:r>
          </a:p>
          <a:p>
            <a:r>
              <a:rPr lang="en-US" dirty="0" smtClean="0"/>
              <a:t>Active R&amp;D on this topic</a:t>
            </a:r>
          </a:p>
          <a:p>
            <a:r>
              <a:rPr lang="en-US" dirty="0" smtClean="0"/>
              <a:t>See also</a:t>
            </a:r>
            <a:endParaRPr lang="en-US" dirty="0">
              <a:hlinkClick r:id="rId3"/>
            </a:endParaRPr>
          </a:p>
          <a:p>
            <a:r>
              <a:rPr lang="en-US" dirty="0" smtClean="0">
                <a:hlinkClick r:id="rId3"/>
              </a:rPr>
              <a:t>High </a:t>
            </a:r>
            <a:r>
              <a:rPr lang="en-US" dirty="0">
                <a:hlinkClick r:id="rId3"/>
              </a:rPr>
              <a:t>Frequency Nb3Sn Cavities (cern.ch</a:t>
            </a:r>
            <a:r>
              <a:rPr lang="en-US" dirty="0" smtClean="0">
                <a:hlinkClick r:id="rId3"/>
              </a:rPr>
              <a:t>)</a:t>
            </a:r>
            <a:r>
              <a:rPr lang="en-US" dirty="0" smtClean="0"/>
              <a:t> </a:t>
            </a:r>
          </a:p>
          <a:p>
            <a:r>
              <a:rPr lang="en-US" dirty="0">
                <a:hlinkClick r:id="rId3"/>
              </a:rPr>
              <a:t>https://</a:t>
            </a:r>
            <a:r>
              <a:rPr lang="en-US" dirty="0" smtClean="0">
                <a:hlinkClick r:id="rId3"/>
              </a:rPr>
              <a:t>accelconf.web.cern.ch/srf2019/papers/mop011.pdf</a:t>
            </a:r>
            <a:r>
              <a:rPr lang="en-US" dirty="0" smtClean="0"/>
              <a:t> </a:t>
            </a:r>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44</a:t>
            </a:fld>
            <a:endParaRPr lang="fr-FR"/>
          </a:p>
        </p:txBody>
      </p:sp>
      <p:pic>
        <p:nvPicPr>
          <p:cNvPr id="21" name="Image 20"/>
          <p:cNvPicPr>
            <a:picLocks noChangeAspect="1"/>
          </p:cNvPicPr>
          <p:nvPr/>
        </p:nvPicPr>
        <p:blipFill>
          <a:blip r:embed="rId4"/>
          <a:stretch>
            <a:fillRect/>
          </a:stretch>
        </p:blipFill>
        <p:spPr>
          <a:xfrm>
            <a:off x="2002858" y="6010067"/>
            <a:ext cx="4144203" cy="2529489"/>
          </a:xfrm>
          <a:prstGeom prst="rect">
            <a:avLst/>
          </a:prstGeom>
        </p:spPr>
      </p:pic>
      <p:sp>
        <p:nvSpPr>
          <p:cNvPr id="22" name="ZoneTexte 21"/>
          <p:cNvSpPr txBox="1"/>
          <p:nvPr/>
        </p:nvSpPr>
        <p:spPr>
          <a:xfrm>
            <a:off x="802326" y="7456602"/>
            <a:ext cx="1337695" cy="710901"/>
          </a:xfrm>
          <a:prstGeom prst="rect">
            <a:avLst/>
          </a:prstGeom>
          <a:noFill/>
        </p:spPr>
        <p:txBody>
          <a:bodyPr wrap="square" lIns="94427" tIns="47213" rIns="94427" bIns="47213" rtlCol="0">
            <a:spAutoFit/>
          </a:bodyPr>
          <a:lstStyle/>
          <a:p>
            <a:r>
              <a:rPr lang="en-US" sz="1000" u="none" dirty="0"/>
              <a:t>H</a:t>
            </a:r>
            <a:r>
              <a:rPr lang="en-US" sz="1000" u="none" baseline="-25000" dirty="0"/>
              <a:t>C1</a:t>
            </a:r>
            <a:r>
              <a:rPr lang="en-US" sz="1000" u="none" dirty="0"/>
              <a:t> Measured w. local magnetometry, compared to Hays results</a:t>
            </a:r>
          </a:p>
        </p:txBody>
      </p:sp>
    </p:spTree>
    <p:extLst>
      <p:ext uri="{BB962C8B-B14F-4D97-AF65-F5344CB8AC3E}">
        <p14:creationId xmlns:p14="http://schemas.microsoft.com/office/powerpoint/2010/main" val="31765643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45</a:t>
            </a:fld>
            <a:endParaRPr lang="fr-FR"/>
          </a:p>
        </p:txBody>
      </p:sp>
    </p:spTree>
    <p:extLst>
      <p:ext uri="{BB962C8B-B14F-4D97-AF65-F5344CB8AC3E}">
        <p14:creationId xmlns:p14="http://schemas.microsoft.com/office/powerpoint/2010/main" val="2198333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baseline="0" dirty="0" smtClean="0">
                <a:solidFill>
                  <a:srgbClr val="FF0000"/>
                </a:solidFill>
              </a:rPr>
              <a:t>phase transition diagrams in T</a:t>
            </a:r>
            <a:r>
              <a:rPr lang="en-US" baseline="30000" dirty="0" smtClean="0">
                <a:solidFill>
                  <a:srgbClr val="FF0000"/>
                </a:solidFill>
              </a:rPr>
              <a:t>2</a:t>
            </a:r>
            <a:r>
              <a:rPr lang="en-US" baseline="0" dirty="0" smtClean="0">
                <a:solidFill>
                  <a:srgbClr val="FF0000"/>
                </a:solidFill>
              </a:rPr>
              <a:t> =&gt; straight lines</a:t>
            </a:r>
          </a:p>
          <a:p>
            <a:r>
              <a:rPr lang="en-US" baseline="0" dirty="0" smtClean="0"/>
              <a:t>theoretical case :transition from Meissner to mixed state at HC1 in perpendicular field, and hopefully, in parallel field case, at the superheating field, because it is very difficult to nucleate a vortex // to the surface.</a:t>
            </a:r>
          </a:p>
          <a:p>
            <a:r>
              <a:rPr lang="en-US" baseline="0" dirty="0" smtClean="0"/>
              <a:t>real life: there are defects on the surface, either morphologic or inclusions with a different composition. Here it is very easy to let a vortex loop enter.  </a:t>
            </a:r>
          </a:p>
          <a:p>
            <a:r>
              <a:rPr lang="en-US" baseline="0" dirty="0" smtClean="0"/>
              <a:t>At low temperature, the field is high, and even a small vortex loop will give rise to high dissipation, so inevitably the transition field goes down with field and at operating conditions one is closer from the low HC1 than the hoped high HSH. </a:t>
            </a:r>
          </a:p>
          <a:p>
            <a:r>
              <a:rPr lang="en-US" baseline="0" dirty="0" smtClean="0"/>
              <a:t>One way to fight this is to put a small dielectric layer some 10 s of nm under the surface. The dielectric layer is transparent to RF but  it blokes the propagation of vortex.</a:t>
            </a:r>
          </a:p>
          <a:p>
            <a:r>
              <a:rPr lang="en-US" baseline="0" dirty="0" smtClean="0"/>
              <a:t>Now let’s assume that the surface layer is an higher TC material, with lower surface resistance, but probably a lot of defects. Thanks to the dielectric layer, one  becomes less sensitive to defects, and one can maintain a high field with only slight dissipation. Moreover if the thickness is les than l, then for energetic reason it is more difficult to nucleate a </a:t>
            </a:r>
            <a:r>
              <a:rPr lang="en-US" baseline="0" dirty="0" err="1" smtClean="0"/>
              <a:t>Vx</a:t>
            </a:r>
            <a:r>
              <a:rPr lang="en-US" baseline="0" dirty="0" smtClean="0"/>
              <a:t>. It is a way to artificially enhance HC1.</a:t>
            </a:r>
          </a:p>
          <a:p>
            <a:r>
              <a:rPr lang="en-US" baseline="0" dirty="0" smtClean="0"/>
              <a:t>So we gain on both hands : by depositing these multilayers one can hope to gain in accelerating field as well as in quality factor.</a:t>
            </a:r>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46</a:t>
            </a:fld>
            <a:endParaRPr lang="fr-FR"/>
          </a:p>
        </p:txBody>
      </p:sp>
    </p:spTree>
    <p:extLst>
      <p:ext uri="{BB962C8B-B14F-4D97-AF65-F5344CB8AC3E}">
        <p14:creationId xmlns:p14="http://schemas.microsoft.com/office/powerpoint/2010/main" val="41678658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s notes 2"/>
          <p:cNvSpPr>
            <a:spLocks noGrp="1"/>
          </p:cNvSpPr>
          <p:nvPr>
            <p:ph type="body" idx="1"/>
          </p:nvPr>
        </p:nvSpPr>
        <p:spPr/>
        <p:txBody>
          <a:bodyPr/>
          <a:lstStyle/>
          <a:p>
            <a:r>
              <a:rPr lang="en-US" dirty="0">
                <a:hlinkClick r:id="rId3"/>
              </a:rPr>
              <a:t>http://</a:t>
            </a:r>
            <a:r>
              <a:rPr lang="en-US" dirty="0" smtClean="0">
                <a:hlinkClick r:id="rId3"/>
              </a:rPr>
              <a:t>cas.web.cern.ch/sites/cas.web.cern.ch/files/lectures/erice-2013/apr291flukiger.pptx</a:t>
            </a:r>
            <a:r>
              <a:rPr lang="en-US" dirty="0" smtClean="0"/>
              <a:t> </a:t>
            </a:r>
            <a:endParaRPr lang="en-US" dirty="0"/>
          </a:p>
        </p:txBody>
      </p:sp>
      <p:sp>
        <p:nvSpPr>
          <p:cNvPr id="2" name="Espace réservé de l'image des diapositives 1"/>
          <p:cNvSpPr>
            <a:spLocks noGrp="1" noRot="1" noChangeAspect="1"/>
          </p:cNvSpPr>
          <p:nvPr>
            <p:ph type="sldImg"/>
          </p:nvPr>
        </p:nvSpPr>
        <p:spPr/>
      </p:sp>
      <p:pic>
        <p:nvPicPr>
          <p:cNvPr id="5" name="Image 4"/>
          <p:cNvPicPr>
            <a:picLocks noChangeAspect="1"/>
          </p:cNvPicPr>
          <p:nvPr/>
        </p:nvPicPr>
        <p:blipFill>
          <a:blip r:embed="rId4"/>
          <a:stretch>
            <a:fillRect/>
          </a:stretch>
        </p:blipFill>
        <p:spPr>
          <a:xfrm>
            <a:off x="1099591" y="5340498"/>
            <a:ext cx="4908066" cy="2781371"/>
          </a:xfrm>
          <a:prstGeom prst="rect">
            <a:avLst/>
          </a:prstGeom>
        </p:spPr>
      </p:pic>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47</a:t>
            </a:fld>
            <a:endParaRPr lang="fr-FR"/>
          </a:p>
        </p:txBody>
      </p:sp>
    </p:spTree>
    <p:extLst>
      <p:ext uri="{BB962C8B-B14F-4D97-AF65-F5344CB8AC3E}">
        <p14:creationId xmlns:p14="http://schemas.microsoft.com/office/powerpoint/2010/main" val="19148691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48</a:t>
            </a:fld>
            <a:endParaRPr lang="fr-FR"/>
          </a:p>
        </p:txBody>
      </p:sp>
    </p:spTree>
    <p:extLst>
      <p:ext uri="{BB962C8B-B14F-4D97-AF65-F5344CB8AC3E}">
        <p14:creationId xmlns:p14="http://schemas.microsoft.com/office/powerpoint/2010/main" val="4608617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49</a:t>
            </a:fld>
            <a:endParaRPr lang="fr-FR"/>
          </a:p>
        </p:txBody>
      </p:sp>
    </p:spTree>
    <p:extLst>
      <p:ext uri="{BB962C8B-B14F-4D97-AF65-F5344CB8AC3E}">
        <p14:creationId xmlns:p14="http://schemas.microsoft.com/office/powerpoint/2010/main" val="2106802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hlinkClick r:id="rId3"/>
              </a:rPr>
              <a:t>Lattice of </a:t>
            </a:r>
            <a:r>
              <a:rPr lang="en-US" dirty="0" err="1" smtClean="0">
                <a:hlinkClick r:id="rId3"/>
              </a:rPr>
              <a:t>Abrikosov</a:t>
            </a:r>
            <a:r>
              <a:rPr lang="en-US" dirty="0" smtClean="0">
                <a:hlinkClick r:id="rId3"/>
              </a:rPr>
              <a:t> vortices in ramping up magnetic field – YouTube</a:t>
            </a:r>
            <a:r>
              <a:rPr lang="en-US" dirty="0" smtClean="0"/>
              <a:t> </a:t>
            </a:r>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5</a:t>
            </a:fld>
            <a:endParaRPr lang="fr-FR"/>
          </a:p>
        </p:txBody>
      </p:sp>
    </p:spTree>
    <p:extLst>
      <p:ext uri="{BB962C8B-B14F-4D97-AF65-F5344CB8AC3E}">
        <p14:creationId xmlns:p14="http://schemas.microsoft.com/office/powerpoint/2010/main" val="310180174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50</a:t>
            </a:fld>
            <a:endParaRPr lang="fr-FR"/>
          </a:p>
        </p:txBody>
      </p:sp>
    </p:spTree>
    <p:extLst>
      <p:ext uri="{BB962C8B-B14F-4D97-AF65-F5344CB8AC3E}">
        <p14:creationId xmlns:p14="http://schemas.microsoft.com/office/powerpoint/2010/main" val="39724462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pic>
        <p:nvPicPr>
          <p:cNvPr id="6" name="Image 5"/>
          <p:cNvPicPr>
            <a:picLocks noChangeAspect="1"/>
          </p:cNvPicPr>
          <p:nvPr/>
        </p:nvPicPr>
        <p:blipFill>
          <a:blip r:embed="rId3"/>
          <a:stretch>
            <a:fillRect/>
          </a:stretch>
        </p:blipFill>
        <p:spPr>
          <a:xfrm>
            <a:off x="711112" y="4860924"/>
            <a:ext cx="5725605" cy="3568750"/>
          </a:xfrm>
          <a:prstGeom prst="rect">
            <a:avLst/>
          </a:prstGeom>
        </p:spPr>
      </p:pic>
      <p:sp>
        <p:nvSpPr>
          <p:cNvPr id="3" name="Espace réservé des notes 2"/>
          <p:cNvSpPr>
            <a:spLocks noGrp="1"/>
          </p:cNvSpPr>
          <p:nvPr>
            <p:ph type="body" idx="1"/>
          </p:nvPr>
        </p:nvSpPr>
        <p:spPr/>
        <p:txBody>
          <a:bodyPr/>
          <a:lstStyle/>
          <a:p>
            <a:endParaRPr lang="en-US" dirty="0"/>
          </a:p>
        </p:txBody>
      </p:sp>
      <p:sp>
        <p:nvSpPr>
          <p:cNvPr id="4" name="Espace réservé de la date 3"/>
          <p:cNvSpPr>
            <a:spLocks noGrp="1"/>
          </p:cNvSpPr>
          <p:nvPr>
            <p:ph type="dt" idx="10"/>
          </p:nvPr>
        </p:nvSpPr>
        <p:spPr/>
        <p:txBody>
          <a:bodyPr/>
          <a:lstStyle/>
          <a:p>
            <a:pPr defTabSz="944027">
              <a:defRPr/>
            </a:pPr>
            <a:endParaRPr lang="fr-FR" sz="1200">
              <a:solidFill>
                <a:srgbClr val="000000"/>
              </a:solidFill>
            </a:endParaRPr>
          </a:p>
        </p:txBody>
      </p:sp>
      <p:sp>
        <p:nvSpPr>
          <p:cNvPr id="5" name="Espace réservé du numéro de diapositive 4"/>
          <p:cNvSpPr>
            <a:spLocks noGrp="1"/>
          </p:cNvSpPr>
          <p:nvPr>
            <p:ph type="sldNum" sz="quarter" idx="11"/>
          </p:nvPr>
        </p:nvSpPr>
        <p:spPr/>
        <p:txBody>
          <a:bodyPr/>
          <a:lstStyle/>
          <a:p>
            <a:pPr defTabSz="944027">
              <a:defRPr/>
            </a:pPr>
            <a:fld id="{68BDF97A-C648-401A-8383-DC0E87CEF8E9}" type="slidenum">
              <a:rPr lang="fr-FR" sz="1200">
                <a:solidFill>
                  <a:srgbClr val="000000"/>
                </a:solidFill>
              </a:rPr>
              <a:pPr defTabSz="944027">
                <a:defRPr/>
              </a:pPr>
              <a:t>51</a:t>
            </a:fld>
            <a:endParaRPr lang="fr-FR" sz="1200">
              <a:solidFill>
                <a:srgbClr val="000000"/>
              </a:solidFill>
            </a:endParaRPr>
          </a:p>
        </p:txBody>
      </p:sp>
    </p:spTree>
    <p:extLst>
      <p:ext uri="{BB962C8B-B14F-4D97-AF65-F5344CB8AC3E}">
        <p14:creationId xmlns:p14="http://schemas.microsoft.com/office/powerpoint/2010/main" val="408692631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err="1">
                <a:latin typeface="Symbol" panose="05050102010706020507" pitchFamily="18" charset="2"/>
              </a:rPr>
              <a:t>w</a:t>
            </a:r>
            <a:r>
              <a:rPr lang="en-US" baseline="-25000" dirty="0" err="1"/>
              <a:t>P</a:t>
            </a:r>
            <a:r>
              <a:rPr lang="en-US" dirty="0"/>
              <a:t> : depinning frequency</a:t>
            </a:r>
          </a:p>
          <a:p>
            <a:r>
              <a:rPr lang="en-US" noProof="0" dirty="0" smtClean="0"/>
              <a:t>If pinning is increased, </a:t>
            </a:r>
            <a:r>
              <a:rPr lang="el-GR" noProof="0" dirty="0" smtClean="0"/>
              <a:t>ω</a:t>
            </a:r>
            <a:r>
              <a:rPr lang="en-US" baseline="-25000" noProof="0" dirty="0" smtClean="0"/>
              <a:t>P</a:t>
            </a:r>
            <a:r>
              <a:rPr lang="en-US" noProof="0" dirty="0" smtClean="0"/>
              <a:t> goes to higher frequency =&gt; this technique can be used to compare preparations/surface treatments and propensity to trap flux</a:t>
            </a:r>
          </a:p>
          <a:p>
            <a:r>
              <a:rPr lang="en-US" dirty="0" smtClean="0"/>
              <a:t> At low temperature or frequency: vortex are pinned on the materials defect (always !). </a:t>
            </a:r>
          </a:p>
          <a:p>
            <a:r>
              <a:rPr lang="en-US" dirty="0" smtClean="0"/>
              <a:t>Since field lines inside </a:t>
            </a:r>
            <a:r>
              <a:rPr lang="en-US" dirty="0" err="1" smtClean="0"/>
              <a:t>Vx</a:t>
            </a:r>
            <a:r>
              <a:rPr lang="en-US" dirty="0" smtClean="0"/>
              <a:t> go deep in the material the penetration depth </a:t>
            </a:r>
            <a:r>
              <a:rPr lang="en-US" dirty="0" smtClean="0">
                <a:sym typeface="Symbol" panose="05050102010706020507" pitchFamily="18" charset="2"/>
              </a:rPr>
              <a:t>’ </a:t>
            </a:r>
            <a:r>
              <a:rPr lang="en-US" dirty="0" smtClean="0"/>
              <a:t>is equivalent to the normal conducting penetration depth.</a:t>
            </a:r>
          </a:p>
          <a:p>
            <a:r>
              <a:rPr lang="en-US" dirty="0" smtClean="0"/>
              <a:t>By nature, materials are full of defects; only some solid state physicists dare imagining “perfect materials”, otherwise, calculations would be too complex </a:t>
            </a:r>
            <a:r>
              <a:rPr lang="en-US" dirty="0" smtClean="0">
                <a:sym typeface="Wingdings" panose="05000000000000000000" pitchFamily="2" charset="2"/>
              </a:rPr>
              <a:t></a:t>
            </a:r>
            <a:r>
              <a:rPr lang="en-US" dirty="0" smtClean="0"/>
              <a:t>!</a:t>
            </a:r>
          </a:p>
          <a:p>
            <a:r>
              <a:rPr lang="en-US" dirty="0" smtClean="0"/>
              <a:t>Same behavior if one put T in place of </a:t>
            </a:r>
            <a:r>
              <a:rPr lang="en-US" dirty="0" smtClean="0">
                <a:latin typeface="Symbol" panose="05050102010706020507" pitchFamily="18" charset="2"/>
              </a:rPr>
              <a:t>w</a:t>
            </a:r>
            <a:r>
              <a:rPr lang="en-US" dirty="0" smtClean="0"/>
              <a:t>: one needs energy to “</a:t>
            </a:r>
            <a:r>
              <a:rPr lang="en-US" dirty="0" err="1" smtClean="0"/>
              <a:t>depin</a:t>
            </a:r>
            <a:r>
              <a:rPr lang="en-US" dirty="0" smtClean="0"/>
              <a:t>” a vortex.</a:t>
            </a:r>
          </a:p>
          <a:p>
            <a:r>
              <a:rPr lang="en-US" baseline="0" noProof="0" dirty="0" smtClean="0"/>
              <a:t> </a:t>
            </a:r>
            <a:r>
              <a:rPr lang="en-US" baseline="0" noProof="0" dirty="0" err="1" smtClean="0"/>
              <a:t>pautrat’s</a:t>
            </a:r>
            <a:r>
              <a:rPr lang="en-US" baseline="0" noProof="0" dirty="0" smtClean="0"/>
              <a:t> paper </a:t>
            </a:r>
            <a:r>
              <a:rPr lang="en-US" baseline="0" noProof="0" smtClean="0"/>
              <a:t>: </a:t>
            </a:r>
            <a:r>
              <a:rPr lang="fr-FR" smtClean="0">
                <a:hlinkClick r:id="rId3"/>
              </a:rPr>
              <a:t>https</a:t>
            </a:r>
            <a:r>
              <a:rPr lang="fr-FR" dirty="0">
                <a:hlinkClick r:id="rId3"/>
              </a:rPr>
              <a:t>://</a:t>
            </a:r>
            <a:r>
              <a:rPr lang="fr-FR" dirty="0" smtClean="0">
                <a:hlinkClick r:id="rId3"/>
              </a:rPr>
              <a:t>arxiv.org/pdf/cond-mat/0304488.pdf</a:t>
            </a:r>
            <a:r>
              <a:rPr lang="fr-FR" dirty="0" smtClean="0"/>
              <a:t> </a:t>
            </a:r>
            <a:endParaRPr lang="en-US" baseline="0" noProof="0" dirty="0"/>
          </a:p>
        </p:txBody>
      </p:sp>
      <p:sp>
        <p:nvSpPr>
          <p:cNvPr id="4" name="Espace réservé de la date 3"/>
          <p:cNvSpPr>
            <a:spLocks noGrp="1"/>
          </p:cNvSpPr>
          <p:nvPr>
            <p:ph type="dt" idx="10"/>
          </p:nvPr>
        </p:nvSpPr>
        <p:spPr/>
        <p:txBody>
          <a:bodyPr/>
          <a:lstStyle/>
          <a:p>
            <a:pPr>
              <a:defRPr/>
            </a:pPr>
            <a:endParaRPr lang="fr-FR">
              <a:solidFill>
                <a:srgbClr val="000000"/>
              </a:solidFill>
            </a:endParaRPr>
          </a:p>
        </p:txBody>
      </p:sp>
      <p:sp>
        <p:nvSpPr>
          <p:cNvPr id="5" name="Espace réservé du numéro de diapositive 4"/>
          <p:cNvSpPr>
            <a:spLocks noGrp="1"/>
          </p:cNvSpPr>
          <p:nvPr>
            <p:ph type="sldNum" sz="quarter" idx="11"/>
          </p:nvPr>
        </p:nvSpPr>
        <p:spPr/>
        <p:txBody>
          <a:bodyPr/>
          <a:lstStyle/>
          <a:p>
            <a:pPr>
              <a:defRPr/>
            </a:pPr>
            <a:fld id="{68BDF97A-C648-401A-8383-DC0E87CEF8E9}" type="slidenum">
              <a:rPr lang="fr-FR" smtClean="0">
                <a:solidFill>
                  <a:srgbClr val="000000"/>
                </a:solidFill>
              </a:rPr>
              <a:pPr>
                <a:defRPr/>
              </a:pPr>
              <a:t>52</a:t>
            </a:fld>
            <a:endParaRPr lang="fr-FR">
              <a:solidFill>
                <a:srgbClr val="000000"/>
              </a:solidFill>
            </a:endParaRPr>
          </a:p>
        </p:txBody>
      </p:sp>
    </p:spTree>
    <p:extLst>
      <p:ext uri="{BB962C8B-B14F-4D97-AF65-F5344CB8AC3E}">
        <p14:creationId xmlns:p14="http://schemas.microsoft.com/office/powerpoint/2010/main" val="24904401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68425" y="1185863"/>
            <a:ext cx="4267200" cy="3200400"/>
          </a:xfrm>
        </p:spPr>
      </p:sp>
      <p:sp>
        <p:nvSpPr>
          <p:cNvPr id="3" name="Espace réservé des commentaires 2"/>
          <p:cNvSpPr>
            <a:spLocks noGrp="1"/>
          </p:cNvSpPr>
          <p:nvPr>
            <p:ph type="body" idx="1"/>
          </p:nvPr>
        </p:nvSpPr>
        <p:spPr>
          <a:xfrm>
            <a:off x="711678" y="4860924"/>
            <a:ext cx="5794662" cy="4605338"/>
          </a:xfrm>
        </p:spPr>
        <p:txBody>
          <a:bodyPr/>
          <a:lstStyle/>
          <a:p>
            <a:r>
              <a:rPr lang="fr-FR" dirty="0" smtClean="0"/>
              <a:t>10 kHz </a:t>
            </a:r>
            <a:r>
              <a:rPr lang="fr-FR" dirty="0" err="1" smtClean="0"/>
              <a:t>is</a:t>
            </a:r>
            <a:r>
              <a:rPr lang="fr-FR" dirty="0" smtClean="0"/>
              <a:t> for </a:t>
            </a:r>
            <a:r>
              <a:rPr lang="fr-FR" dirty="0" err="1" smtClean="0"/>
              <a:t>extremely</a:t>
            </a:r>
            <a:r>
              <a:rPr lang="fr-FR" dirty="0" smtClean="0"/>
              <a:t> </a:t>
            </a:r>
            <a:r>
              <a:rPr lang="fr-FR" dirty="0" err="1" smtClean="0"/>
              <a:t>well</a:t>
            </a:r>
            <a:r>
              <a:rPr lang="fr-FR" dirty="0" smtClean="0"/>
              <a:t> </a:t>
            </a:r>
            <a:r>
              <a:rPr lang="fr-FR" dirty="0" err="1" smtClean="0"/>
              <a:t>recrystallized</a:t>
            </a:r>
            <a:r>
              <a:rPr lang="fr-FR" dirty="0" smtClean="0"/>
              <a:t> Nb  (RRR  ~ 5000)</a:t>
            </a:r>
          </a:p>
          <a:p>
            <a:r>
              <a:rPr lang="fr-FR" dirty="0" err="1" smtClean="0"/>
              <a:t>Mattia</a:t>
            </a:r>
            <a:r>
              <a:rPr lang="fr-FR" dirty="0" smtClean="0"/>
              <a:t> </a:t>
            </a:r>
            <a:r>
              <a:rPr lang="fr-FR" dirty="0" err="1" smtClean="0"/>
              <a:t>Checchin</a:t>
            </a:r>
            <a:r>
              <a:rPr lang="fr-FR" dirty="0" smtClean="0"/>
              <a:t> </a:t>
            </a:r>
            <a:r>
              <a:rPr lang="fr-FR" dirty="0" err="1" smtClean="0"/>
              <a:t>found</a:t>
            </a:r>
            <a:r>
              <a:rPr lang="fr-FR" dirty="0" smtClean="0"/>
              <a:t> for SRF </a:t>
            </a:r>
            <a:r>
              <a:rPr lang="fr-FR" dirty="0"/>
              <a:t>Nb </a:t>
            </a:r>
            <a:r>
              <a:rPr lang="fr-FR" dirty="0">
                <a:hlinkClick r:id="rId3"/>
              </a:rPr>
              <a:t>https://</a:t>
            </a:r>
            <a:r>
              <a:rPr lang="fr-FR" dirty="0" smtClean="0">
                <a:hlinkClick r:id="rId3"/>
              </a:rPr>
              <a:t>aip.scitation.org/doi/10.1063/1.5016525</a:t>
            </a:r>
            <a:r>
              <a:rPr lang="fr-FR" dirty="0" smtClean="0"/>
              <a:t> :</a:t>
            </a:r>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solidFill>
                  <a:srgbClr val="000000"/>
                </a:solidFill>
              </a:rPr>
              <a:pPr>
                <a:defRPr/>
              </a:pPr>
              <a:t>53</a:t>
            </a:fld>
            <a:endParaRPr lang="fr-FR">
              <a:solidFill>
                <a:srgbClr val="000000"/>
              </a:solidFill>
            </a:endParaRPr>
          </a:p>
        </p:txBody>
      </p:sp>
      <p:pic>
        <p:nvPicPr>
          <p:cNvPr id="5" name="Image 4"/>
          <p:cNvPicPr>
            <a:picLocks noChangeAspect="1"/>
          </p:cNvPicPr>
          <p:nvPr/>
        </p:nvPicPr>
        <p:blipFill rotWithShape="1">
          <a:blip r:embed="rId4"/>
          <a:srcRect t="3375"/>
          <a:stretch/>
        </p:blipFill>
        <p:spPr>
          <a:xfrm>
            <a:off x="1246230" y="5837387"/>
            <a:ext cx="4035153" cy="2165235"/>
          </a:xfrm>
          <a:prstGeom prst="rect">
            <a:avLst/>
          </a:prstGeom>
        </p:spPr>
      </p:pic>
    </p:spTree>
    <p:extLst>
      <p:ext uri="{BB962C8B-B14F-4D97-AF65-F5344CB8AC3E}">
        <p14:creationId xmlns:p14="http://schemas.microsoft.com/office/powerpoint/2010/main" val="213273500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Thin film cavities have a small mean free path, with a high depinning frequency. They are probably insensitive to external magnetic field because all the flux lines keep trapped and do not dissipate.</a:t>
            </a:r>
            <a:endParaRPr lang="en-US"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54</a:t>
            </a:fld>
            <a:endParaRPr lang="fr-FR"/>
          </a:p>
        </p:txBody>
      </p:sp>
    </p:spTree>
    <p:extLst>
      <p:ext uri="{BB962C8B-B14F-4D97-AF65-F5344CB8AC3E}">
        <p14:creationId xmlns:p14="http://schemas.microsoft.com/office/powerpoint/2010/main" val="3425968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sz="1100" dirty="0"/>
              <a:t>Bulk : periodic potential B(x)</a:t>
            </a:r>
          </a:p>
          <a:p>
            <a:r>
              <a:rPr lang="en-US" sz="1100" dirty="0"/>
              <a:t>Surface =&gt; singularity=&gt; distortion in the potential  B(x).</a:t>
            </a:r>
          </a:p>
          <a:p>
            <a:r>
              <a:rPr lang="en-US" sz="1100" dirty="0"/>
              <a:t>Introducing an image vortex allows to describe the shape of B(x) close to the surface</a:t>
            </a:r>
          </a:p>
          <a:p>
            <a:r>
              <a:rPr lang="en-US" sz="1100" dirty="0"/>
              <a:t>Analogy with « image electron » : to describe the change in the crystalline periodic potential brought by the surface in electrostatics.</a:t>
            </a:r>
          </a:p>
          <a:p>
            <a:r>
              <a:rPr lang="en-US" sz="1100" dirty="0"/>
              <a:t>=&gt; Bean-Livingston surface barrier in // field. Reason why it is so difficult to nucleate a vortex in // field (</a:t>
            </a:r>
            <a:r>
              <a:rPr lang="en-US" sz="1100" dirty="0" err="1" smtClean="0"/>
              <a:t>SRFlimits</a:t>
            </a:r>
            <a:r>
              <a:rPr lang="en-US" sz="1100" dirty="0" smtClean="0"/>
              <a:t> of H</a:t>
            </a:r>
            <a:r>
              <a:rPr lang="en-US" sz="1100" baseline="-25000" dirty="0" smtClean="0"/>
              <a:t>SH</a:t>
            </a:r>
            <a:r>
              <a:rPr lang="en-US" sz="1100" dirty="0" smtClean="0"/>
              <a:t>).</a:t>
            </a:r>
            <a:endParaRPr lang="en-US" sz="1100"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6</a:t>
            </a:fld>
            <a:endParaRPr lang="fr-FR"/>
          </a:p>
        </p:txBody>
      </p:sp>
    </p:spTree>
    <p:extLst>
      <p:ext uri="{BB962C8B-B14F-4D97-AF65-F5344CB8AC3E}">
        <p14:creationId xmlns:p14="http://schemas.microsoft.com/office/powerpoint/2010/main" val="823698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Demagnetization effect : </a:t>
            </a:r>
          </a:p>
          <a:p>
            <a:pPr marL="171450" indent="-171450">
              <a:buFont typeface="Arial" panose="020B0604020202020204" pitchFamily="34" charset="0"/>
              <a:buChar char="•"/>
            </a:pPr>
            <a:r>
              <a:rPr lang="en-US" dirty="0" smtClean="0"/>
              <a:t>Origin of difficulty to measure H</a:t>
            </a:r>
            <a:r>
              <a:rPr lang="en-US" baseline="-25000" dirty="0" smtClean="0"/>
              <a:t>C1</a:t>
            </a:r>
            <a:r>
              <a:rPr lang="en-US" dirty="0" smtClean="0"/>
              <a:t> in DC magnetometry (sample in uniform field) =&gt; controversies (and different recopies) in literature</a:t>
            </a:r>
          </a:p>
          <a:p>
            <a:pPr marL="171450" indent="-171450">
              <a:buFont typeface="Arial" panose="020B0604020202020204" pitchFamily="34" charset="0"/>
              <a:buChar char="•"/>
            </a:pPr>
            <a:r>
              <a:rPr lang="en-US" dirty="0" smtClean="0"/>
              <a:t>Has some consequences when ”wiring” tapes instead of wires (e.g. </a:t>
            </a:r>
            <a:r>
              <a:rPr lang="en-US" dirty="0" err="1" smtClean="0"/>
              <a:t>highTc</a:t>
            </a:r>
            <a:r>
              <a:rPr lang="en-US" dirty="0" smtClean="0"/>
              <a:t> HYBCO come only in the form of tapes, see slides below). Non uniformity of the field are harder to predict/control. </a:t>
            </a:r>
          </a:p>
          <a:p>
            <a:pPr marL="171450" indent="-171450">
              <a:buFont typeface="Arial" panose="020B0604020202020204" pitchFamily="34" charset="0"/>
              <a:buChar char="•"/>
            </a:pPr>
            <a:r>
              <a:rPr lang="en-US" dirty="0" smtClean="0"/>
              <a:t>Origin of the local field enhancement factor due to roughness, dust particles, scratches….</a:t>
            </a:r>
            <a:r>
              <a:rPr lang="en-US" dirty="0" smtClean="0">
                <a:sym typeface="Symbol" panose="05050102010706020507" pitchFamily="18" charset="2"/>
              </a:rPr>
              <a:t>~1/D. Works</a:t>
            </a:r>
            <a:r>
              <a:rPr lang="en-US" dirty="0" smtClean="0"/>
              <a:t> either for electric or magnetic field, but consequences are not the same: for e.g. </a:t>
            </a:r>
            <a:r>
              <a:rPr lang="en-US" dirty="0" smtClean="0">
                <a:sym typeface="Symbol" panose="05050102010706020507" pitchFamily="18" charset="2"/>
              </a:rPr>
              <a:t>=2 =&gt; catastrophic effect if the magnetic field is locally double as the ambient field (in a cavity): the quench will occur there ! But not very harmful if it is electric field: it needs some GV/m to extract electrons from a metallic wall. Dust particles can exhibit s ~50-500 (see part III) =&gt; work inside clean rooms !</a:t>
            </a:r>
          </a:p>
          <a:p>
            <a:pPr marL="171450" indent="-171450">
              <a:buFont typeface="Arial" panose="020B0604020202020204" pitchFamily="34" charset="0"/>
              <a:buChar char="•"/>
            </a:pPr>
            <a:r>
              <a:rPr lang="en-US" dirty="0" smtClean="0">
                <a:sym typeface="Symbol" panose="05050102010706020507" pitchFamily="18" charset="2"/>
              </a:rPr>
              <a:t>For the recall : same mechanism as antennas and </a:t>
            </a:r>
            <a:r>
              <a:rPr lang="fr-FR" dirty="0" smtClean="0"/>
              <a:t>Lightning </a:t>
            </a:r>
            <a:r>
              <a:rPr lang="fr-FR" dirty="0" err="1" smtClean="0"/>
              <a:t>rods</a:t>
            </a:r>
            <a:endParaRPr lang="fr-FR" dirty="0"/>
          </a:p>
        </p:txBody>
      </p:sp>
      <p:sp>
        <p:nvSpPr>
          <p:cNvPr id="4" name="Espace réservé du numéro de diapositive 3"/>
          <p:cNvSpPr>
            <a:spLocks noGrp="1"/>
          </p:cNvSpPr>
          <p:nvPr>
            <p:ph type="sldNum" sz="quarter" idx="10"/>
          </p:nvPr>
        </p:nvSpPr>
        <p:spPr/>
        <p:txBody>
          <a:bodyPr/>
          <a:lstStyle/>
          <a:p>
            <a:pPr>
              <a:defRPr/>
            </a:pPr>
            <a:fld id="{8AF03764-6CE3-4656-9A9A-125D47382A45}" type="slidenum">
              <a:rPr lang="fr-FR" smtClean="0"/>
              <a:pPr>
                <a:defRPr/>
              </a:pPr>
              <a:t>7</a:t>
            </a:fld>
            <a:endParaRPr lang="fr-FR"/>
          </a:p>
        </p:txBody>
      </p:sp>
    </p:spTree>
    <p:extLst>
      <p:ext uri="{BB962C8B-B14F-4D97-AF65-F5344CB8AC3E}">
        <p14:creationId xmlns:p14="http://schemas.microsoft.com/office/powerpoint/2010/main" val="1215555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smtClean="0"/>
              <a:t>Movie in presentation mode.</a:t>
            </a:r>
          </a:p>
          <a:p>
            <a:r>
              <a:rPr lang="en-US" noProof="0" dirty="0" smtClean="0"/>
              <a:t>Magneto-optics (MO) principle: </a:t>
            </a:r>
          </a:p>
          <a:p>
            <a:r>
              <a:rPr lang="en-US" noProof="0" dirty="0" smtClean="0"/>
              <a:t>Sample inside cold cryostat w. transparent window on a microscope stage</a:t>
            </a:r>
            <a:endParaRPr lang="en-US" baseline="0" noProof="0" dirty="0" smtClean="0"/>
          </a:p>
          <a:p>
            <a:r>
              <a:rPr lang="en-US" baseline="0" noProof="0" dirty="0" smtClean="0"/>
              <a:t>Magnetic coil around  to generate magnetic field. </a:t>
            </a:r>
          </a:p>
          <a:p>
            <a:r>
              <a:rPr lang="en-US" baseline="0" noProof="0" dirty="0" smtClean="0"/>
              <a:t>On the top of the sample sits an MO indicator (specific crystals where the polarization of the </a:t>
            </a:r>
            <a:r>
              <a:rPr lang="en-US" baseline="0" noProof="0" dirty="0" err="1" smtClean="0"/>
              <a:t>ligth</a:t>
            </a:r>
            <a:r>
              <a:rPr lang="en-US" baseline="0" noProof="0" dirty="0" smtClean="0"/>
              <a:t> depends on the presence of field : when no field is present, no light reflection =&gt; dark contrast. In presence of field, light reflection =&gt; white contrast). Allows mapping de flux lines.</a:t>
            </a:r>
          </a:p>
          <a:p>
            <a:r>
              <a:rPr lang="en-US" baseline="0" noProof="0" dirty="0" smtClean="0"/>
              <a:t>Flux penetration dominated by the shape of the sample (demagnetization effect).</a:t>
            </a:r>
          </a:p>
          <a:p>
            <a:r>
              <a:rPr lang="en-US" baseline="0" noProof="0" dirty="0" err="1" smtClean="0"/>
              <a:t>Abrikosov</a:t>
            </a:r>
            <a:r>
              <a:rPr lang="en-US" baseline="0" noProof="0" dirty="0" smtClean="0"/>
              <a:t> vortex lattice (in a “perfect material”): vortex repel each over =&gt; they are equidistant. They form a centered hexagonal lattice, sometimes also referred as “trigonal” lattice (improper term if one is referring to a crystallographic symmetry system)</a:t>
            </a:r>
            <a:endParaRPr lang="en-US" noProof="0" dirty="0"/>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8</a:t>
            </a:fld>
            <a:endParaRPr lang="fr-FR"/>
          </a:p>
        </p:txBody>
      </p:sp>
    </p:spTree>
    <p:extLst>
      <p:ext uri="{BB962C8B-B14F-4D97-AF65-F5344CB8AC3E}">
        <p14:creationId xmlns:p14="http://schemas.microsoft.com/office/powerpoint/2010/main" val="31393023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avalanche stops propagating when heat removal to the substrate eventually balances the heat production. This is seen in the final panel, where the maximum temperature has already decayed to 0.7</a:t>
            </a:r>
            <a:r>
              <a:rPr lang="en-US" i="1" dirty="0"/>
              <a:t>T</a:t>
            </a:r>
            <a:r>
              <a:rPr lang="en-US" i="1" baseline="-25000" dirty="0"/>
              <a:t>c</a:t>
            </a:r>
            <a:r>
              <a:rPr lang="en-US" dirty="0"/>
              <a:t>. Shortly after that no thermal traces are left from this dramatic event where superconductivity was lost for a very short period of time” </a:t>
            </a:r>
          </a:p>
          <a:p>
            <a:r>
              <a:rPr lang="en-US" dirty="0">
                <a:solidFill>
                  <a:prstClr val="black"/>
                </a:solidFill>
                <a:hlinkClick r:id="rId3"/>
              </a:rPr>
              <a:t>http://www.mn.uio.no/fysikk/english/research/groups/amks/superconductivity/mo/</a:t>
            </a:r>
            <a:endParaRPr lang="en-US" dirty="0">
              <a:solidFill>
                <a:prstClr val="black"/>
              </a:solidFill>
            </a:endParaRPr>
          </a:p>
          <a:p>
            <a:r>
              <a:rPr lang="en-US" b="0" i="0" u="none" strike="noStrike" kern="1200" dirty="0" smtClean="0">
                <a:solidFill>
                  <a:prstClr val="black"/>
                </a:solidFill>
                <a:effectLst/>
                <a:latin typeface="Arial" pitchFamily="34" charset="0"/>
                <a:ea typeface="+mn-ea"/>
                <a:cs typeface="+mn-cs"/>
              </a:rPr>
              <a:t>Avalanche penetration : worse case scenario of flux jumps</a:t>
            </a:r>
          </a:p>
          <a:p>
            <a:r>
              <a:rPr lang="en-US" dirty="0" smtClean="0"/>
              <a:t>“For </a:t>
            </a:r>
            <a:r>
              <a:rPr lang="en-US" dirty="0"/>
              <a:t>instance, </a:t>
            </a:r>
            <a:r>
              <a:rPr lang="en-US" dirty="0" smtClean="0"/>
              <a:t>we assume </a:t>
            </a:r>
            <a:r>
              <a:rPr lang="en-US" dirty="0"/>
              <a:t>that a local flux motion occurs for some reason. </a:t>
            </a:r>
            <a:r>
              <a:rPr lang="en-US" dirty="0" smtClean="0"/>
              <a:t>This will </a:t>
            </a:r>
            <a:r>
              <a:rPr lang="en-US" dirty="0"/>
              <a:t>lead to some </a:t>
            </a:r>
            <a:r>
              <a:rPr lang="en-US" dirty="0" smtClean="0"/>
              <a:t>energy dissipation </a:t>
            </a:r>
            <a:r>
              <a:rPr lang="en-US" dirty="0"/>
              <a:t>and a slight temperature rise. This temperature rise will reduce </a:t>
            </a:r>
            <a:r>
              <a:rPr lang="en-US" dirty="0" smtClean="0"/>
              <a:t>the pinning </a:t>
            </a:r>
            <a:r>
              <a:rPr lang="en-US" dirty="0"/>
              <a:t>force that prevents the flux motion and more flux lines than the initial </a:t>
            </a:r>
            <a:r>
              <a:rPr lang="en-US" dirty="0" smtClean="0"/>
              <a:t>group will </a:t>
            </a:r>
            <a:r>
              <a:rPr lang="en-US" dirty="0"/>
              <a:t>move. This will cause a further energy dissipation and temperature rise. </a:t>
            </a:r>
            <a:r>
              <a:rPr lang="en-US" dirty="0" smtClean="0"/>
              <a:t>The phenomenon </a:t>
            </a:r>
            <a:r>
              <a:rPr lang="en-US" dirty="0"/>
              <a:t>will continue until such positive feedback destroys the </a:t>
            </a:r>
            <a:r>
              <a:rPr lang="en-US" dirty="0" smtClean="0"/>
              <a:t>superconductivity and </a:t>
            </a:r>
            <a:r>
              <a:rPr lang="en-US" dirty="0"/>
              <a:t>the flux motion is completely stopped</a:t>
            </a:r>
            <a:r>
              <a:rPr lang="en-US" dirty="0" smtClean="0"/>
              <a:t>.” </a:t>
            </a:r>
          </a:p>
          <a:p>
            <a:r>
              <a:rPr lang="en-US" dirty="0" smtClean="0"/>
              <a:t>Matsushita</a:t>
            </a:r>
            <a:r>
              <a:rPr lang="en-US" dirty="0"/>
              <a:t>, T. (2007). </a:t>
            </a:r>
            <a:r>
              <a:rPr lang="en-US" u="sng" dirty="0"/>
              <a:t>Flux pinning in superconductors, </a:t>
            </a:r>
            <a:r>
              <a:rPr lang="en-US" dirty="0"/>
              <a:t>Springer</a:t>
            </a:r>
            <a:r>
              <a:rPr lang="en-US" dirty="0" smtClean="0"/>
              <a:t>.</a:t>
            </a:r>
          </a:p>
          <a:p>
            <a:r>
              <a:rPr lang="en-US" dirty="0" smtClean="0"/>
              <a:t>Flux jumps : see also comments in Slide 19</a:t>
            </a:r>
            <a:endParaRPr lang="en-US" dirty="0"/>
          </a:p>
        </p:txBody>
      </p:sp>
      <p:sp>
        <p:nvSpPr>
          <p:cNvPr id="4" name="Slide Number Placeholder 3"/>
          <p:cNvSpPr>
            <a:spLocks noGrp="1"/>
          </p:cNvSpPr>
          <p:nvPr>
            <p:ph type="sldNum" sz="quarter" idx="10"/>
          </p:nvPr>
        </p:nvSpPr>
        <p:spPr/>
        <p:txBody>
          <a:bodyPr/>
          <a:lstStyle/>
          <a:p>
            <a:pPr>
              <a:defRPr/>
            </a:pPr>
            <a:fld id="{8AF03764-6CE3-4656-9A9A-125D47382A45}" type="slidenum">
              <a:rPr lang="fr-FR" smtClean="0"/>
              <a:pPr>
                <a:defRPr/>
              </a:pPr>
              <a:t>9</a:t>
            </a:fld>
            <a:endParaRPr lang="fr-FR"/>
          </a:p>
        </p:txBody>
      </p:sp>
    </p:spTree>
    <p:extLst>
      <p:ext uri="{BB962C8B-B14F-4D97-AF65-F5344CB8AC3E}">
        <p14:creationId xmlns:p14="http://schemas.microsoft.com/office/powerpoint/2010/main" val="9786815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12.jpeg"/><Relationship Id="rId4" Type="http://schemas.openxmlformats.org/officeDocument/2006/relationships/image" Target="../media/image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re 1 visuel">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3310128" cy="6858000"/>
          </a:xfrm>
          <a:prstGeom prst="rect">
            <a:avLst/>
          </a:prstGeom>
        </p:spPr>
      </p:pic>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Sous-titre 2"/>
          <p:cNvSpPr>
            <a:spLocks noGrp="1"/>
          </p:cNvSpPr>
          <p:nvPr>
            <p:ph type="subTitle" idx="1"/>
          </p:nvPr>
        </p:nvSpPr>
        <p:spPr>
          <a:xfrm>
            <a:off x="3960000" y="5805264"/>
            <a:ext cx="3060272"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pic>
        <p:nvPicPr>
          <p:cNvPr id="16" name="Picture 3" descr="C:\Users\eb137366\Downloads\logoirfu02quadri.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70886" y="6008003"/>
            <a:ext cx="1305570" cy="58934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0826" y="3518865"/>
            <a:ext cx="8187638" cy="1432684"/>
          </a:xfrm>
          <a:prstGeom prst="rect">
            <a:avLst/>
          </a:prstGeom>
          <a:ln w="12700">
            <a:solidFill>
              <a:schemeClr val="accent1"/>
            </a:solidFill>
          </a:ln>
        </p:spPr>
      </p:pic>
    </p:spTree>
    <p:extLst>
      <p:ext uri="{BB962C8B-B14F-4D97-AF65-F5344CB8AC3E}">
        <p14:creationId xmlns:p14="http://schemas.microsoft.com/office/powerpoint/2010/main" val="14976037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re et deux contenu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1668" y="18247"/>
            <a:ext cx="7236464" cy="908720"/>
          </a:xfrm>
        </p:spPr>
        <p:txBody>
          <a:bodyPr/>
          <a:lstStyle>
            <a:lvl1pPr algn="ctr">
              <a:defRPr/>
            </a:lvl1pPr>
          </a:lstStyle>
          <a:p>
            <a:r>
              <a:rPr lang="fr-FR" dirty="0" smtClean="0"/>
              <a:t>Titre de la slide sur une ou deux lignes</a:t>
            </a:r>
            <a:endParaRPr lang="fr-FR" dirty="0"/>
          </a:p>
        </p:txBody>
      </p:sp>
      <p:sp>
        <p:nvSpPr>
          <p:cNvPr id="8" name="Espace réservé du contenu 7"/>
          <p:cNvSpPr>
            <a:spLocks noGrp="1"/>
          </p:cNvSpPr>
          <p:nvPr>
            <p:ph sz="quarter" idx="12"/>
          </p:nvPr>
        </p:nvSpPr>
        <p:spPr>
          <a:xfrm>
            <a:off x="1187450" y="1701801"/>
            <a:ext cx="3168000" cy="4127500"/>
          </a:xfrm>
        </p:spPr>
        <p:txBody>
          <a:bodyPr/>
          <a:lstStyle>
            <a:lvl4pPr marL="447675" indent="-88900">
              <a:defRPr/>
            </a:lvl4pPr>
            <a:lvl5pPr marL="447675" indent="0">
              <a:defRPr/>
            </a:lvl5pPr>
          </a:lstStyle>
          <a:p>
            <a:pPr lvl="0"/>
            <a:r>
              <a:rPr lang="fr-FR" smtClean="0"/>
              <a:t>Modifiez les styles du texte du masque</a:t>
            </a:r>
          </a:p>
          <a:p>
            <a:pPr lvl="1"/>
            <a:r>
              <a:rPr lang="fr-FR" smtClean="0"/>
              <a:t>Deuxième niveau</a:t>
            </a:r>
          </a:p>
          <a:p>
            <a:pPr lvl="2"/>
            <a:r>
              <a:rPr lang="fr-FR" smtClean="0"/>
              <a:t>Troisième niveau</a:t>
            </a:r>
          </a:p>
        </p:txBody>
      </p:sp>
      <p:sp>
        <p:nvSpPr>
          <p:cNvPr id="10" name="Espace réservé du contenu 9"/>
          <p:cNvSpPr>
            <a:spLocks noGrp="1"/>
          </p:cNvSpPr>
          <p:nvPr>
            <p:ph sz="quarter" idx="13"/>
          </p:nvPr>
        </p:nvSpPr>
        <p:spPr>
          <a:xfrm>
            <a:off x="4788030" y="1701801"/>
            <a:ext cx="3168520" cy="4127500"/>
          </a:xfrm>
        </p:spPr>
        <p:txBody>
          <a:bodyPr/>
          <a:lstStyle>
            <a:lvl4pPr marL="447675" indent="-88900">
              <a:defRPr/>
            </a:lvl4pPr>
            <a:lvl5pPr marL="447675" indent="0">
              <a:defRPr/>
            </a:lvl5pPr>
          </a:lstStyle>
          <a:p>
            <a:pPr lvl="0"/>
            <a:r>
              <a:rPr lang="fr-FR" smtClean="0"/>
              <a:t>Modifiez les styles du texte du masque</a:t>
            </a:r>
          </a:p>
          <a:p>
            <a:pPr lvl="1"/>
            <a:r>
              <a:rPr lang="fr-FR" smtClean="0"/>
              <a:t>Deuxième niveau</a:t>
            </a:r>
          </a:p>
          <a:p>
            <a:pPr lvl="2"/>
            <a:r>
              <a:rPr lang="fr-FR" smtClean="0"/>
              <a:t>Troisième niveau</a:t>
            </a:r>
          </a:p>
        </p:txBody>
      </p:sp>
      <p:sp>
        <p:nvSpPr>
          <p:cNvPr id="12"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3" name="Espace réservé du pied de page 11"/>
          <p:cNvSpPr>
            <a:spLocks noGrp="1"/>
          </p:cNvSpPr>
          <p:nvPr>
            <p:ph type="ftr" sz="quarter" idx="14"/>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11990765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re 1 visuel">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3310128" cy="6858000"/>
          </a:xfrm>
          <a:prstGeom prst="rect">
            <a:avLst/>
          </a:prstGeom>
        </p:spPr>
      </p:pic>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Sous-titre 2"/>
          <p:cNvSpPr>
            <a:spLocks noGrp="1"/>
          </p:cNvSpPr>
          <p:nvPr>
            <p:ph type="subTitle" idx="1"/>
          </p:nvPr>
        </p:nvSpPr>
        <p:spPr>
          <a:xfrm>
            <a:off x="3960000" y="5805264"/>
            <a:ext cx="3060272"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pic>
        <p:nvPicPr>
          <p:cNvPr id="16" name="Picture 3" descr="C:\Users\eb137366\Downloads\logoirfu02quadri.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70886" y="6008003"/>
            <a:ext cx="1305570" cy="58934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0826" y="3518865"/>
            <a:ext cx="8187638" cy="1432684"/>
          </a:xfrm>
          <a:prstGeom prst="rect">
            <a:avLst/>
          </a:prstGeom>
          <a:ln w="12700">
            <a:solidFill>
              <a:schemeClr val="accent1"/>
            </a:solidFill>
          </a:ln>
        </p:spPr>
      </p:pic>
    </p:spTree>
    <p:extLst>
      <p:ext uri="{BB962C8B-B14F-4D97-AF65-F5344CB8AC3E}">
        <p14:creationId xmlns:p14="http://schemas.microsoft.com/office/powerpoint/2010/main" val="365977951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598"/>
            <a:ext cx="5364496" cy="4719761"/>
          </a:xfrm>
        </p:spPr>
        <p:txBody>
          <a:bodyPr anchor="t"/>
          <a:lstStyle>
            <a:lvl1pPr algn="l">
              <a:lnSpc>
                <a:spcPts val="2800"/>
              </a:lnSpc>
              <a:defRPr sz="22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3672000" y="260649"/>
            <a:ext cx="5292488" cy="1584176"/>
          </a:xfrm>
        </p:spPr>
        <p:txBody>
          <a:bodyPr anchor="t" anchorCtr="0"/>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8" name="Espace réservé du numéro de diapositive 7"/>
          <p:cNvSpPr>
            <a:spLocks noGrp="1"/>
          </p:cNvSpPr>
          <p:nvPr>
            <p:ph type="sldNum" sz="quarter" idx="11"/>
          </p:nvPr>
        </p:nvSpPr>
        <p:spPr>
          <a:xfrm>
            <a:off x="576000" y="5877272"/>
            <a:ext cx="2699856" cy="365125"/>
          </a:xfrm>
          <a:prstGeom prst="rect">
            <a:avLst/>
          </a:prstGeom>
        </p:spPr>
        <p:txBody>
          <a:bodyPr/>
          <a:lstStyle>
            <a:lvl1pPr>
              <a:defRPr>
                <a:solidFill>
                  <a:schemeClr val="bg1"/>
                </a:solidFill>
              </a:defRPr>
            </a:lvl1pPr>
          </a:lstStyle>
          <a:p>
            <a:r>
              <a:rPr dirty="0" smtClean="0">
                <a:solidFill>
                  <a:prstClr val="white"/>
                </a:solidFill>
              </a:rPr>
              <a:t>|  PAGE </a:t>
            </a:r>
            <a:fld id="{AEFB9B6D-867A-40B8-ACB0-35CC9F272C9C}" type="slidenum">
              <a:rPr smtClean="0">
                <a:solidFill>
                  <a:prstClr val="white"/>
                </a:solidFill>
              </a:rPr>
              <a:pPr/>
              <a:t>‹N°›</a:t>
            </a:fld>
            <a:endParaRPr dirty="0">
              <a:solidFill>
                <a:prstClr val="white"/>
              </a:solidFill>
            </a:endParaRPr>
          </a:p>
        </p:txBody>
      </p:sp>
      <p:sp>
        <p:nvSpPr>
          <p:cNvPr id="9" name="Espace réservé du pied de page 8"/>
          <p:cNvSpPr>
            <a:spLocks noGrp="1"/>
          </p:cNvSpPr>
          <p:nvPr>
            <p:ph type="ftr" sz="quarter" idx="12"/>
          </p:nvPr>
        </p:nvSpPr>
        <p:spPr>
          <a:xfrm>
            <a:off x="576000" y="5445224"/>
            <a:ext cx="2699856" cy="365125"/>
          </a:xfrm>
          <a:prstGeom prst="rect">
            <a:avLst/>
          </a:prstGeom>
        </p:spPr>
        <p:txBody>
          <a:bodyPr/>
          <a:lstStyle>
            <a:lvl1pPr>
              <a:defRPr>
                <a:solidFill>
                  <a:schemeClr val="bg1"/>
                </a:solidFill>
              </a:defRPr>
            </a:lvl1pPr>
          </a:lstStyle>
          <a:p>
            <a:r>
              <a:rPr lang="en-US" smtClean="0">
                <a:solidFill>
                  <a:prstClr val="white"/>
                </a:solidFill>
              </a:rPr>
              <a:t>UAS 2025 - C.Z. Antoine- Superconductivity in accelerators- Magnet vs RF cavities-part II</a:t>
            </a:r>
            <a:endParaRPr dirty="0">
              <a:solidFill>
                <a:prstClr val="white"/>
              </a:solidFill>
            </a:endParaRPr>
          </a:p>
        </p:txBody>
      </p:sp>
    </p:spTree>
    <p:extLst>
      <p:ext uri="{BB962C8B-B14F-4D97-AF65-F5344CB8AC3E}">
        <p14:creationId xmlns:p14="http://schemas.microsoft.com/office/powerpoint/2010/main" val="266604793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a:xfrm>
            <a:off x="971600" y="52752"/>
            <a:ext cx="7236464" cy="908720"/>
          </a:xfrm>
        </p:spPr>
        <p:txBody>
          <a:bodyPr/>
          <a:lstStyle>
            <a:lvl1pPr algn="ctr">
              <a:defRPr/>
            </a:lvl1pPr>
          </a:lstStyle>
          <a:p>
            <a:r>
              <a:rPr lang="fr-FR" smtClean="0"/>
              <a:t>Modifiez le style du titre</a:t>
            </a:r>
            <a:endParaRPr lang="fr-FR" dirty="0"/>
          </a:p>
        </p:txBody>
      </p:sp>
      <p:sp>
        <p:nvSpPr>
          <p:cNvPr id="3" name="Espace réservé du contenu 2"/>
          <p:cNvSpPr>
            <a:spLocks noGrp="1"/>
          </p:cNvSpPr>
          <p:nvPr>
            <p:ph idx="1"/>
          </p:nvPr>
        </p:nvSpPr>
        <p:spPr/>
        <p:txBody>
          <a:bodyPr/>
          <a:lstStyle>
            <a:lvl1pPr>
              <a:spcBef>
                <a:spcPts val="2000"/>
              </a:spcBef>
              <a:spcAft>
                <a:spcPts val="1500"/>
              </a:spcAft>
              <a:defRPr/>
            </a:lvl1pPr>
            <a:lvl2pPr marL="361950" indent="0">
              <a:lnSpc>
                <a:spcPts val="2800"/>
              </a:lnSpc>
              <a:buFont typeface="Arial" pitchFamily="34" charset="0"/>
              <a:buNone/>
              <a:tabLst>
                <a:tab pos="8077200" algn="r"/>
              </a:tabLst>
              <a:defRPr sz="2200"/>
            </a:lvl2pPr>
            <a:lvl3pPr marL="361950" indent="0">
              <a:lnSpc>
                <a:spcPts val="2800"/>
              </a:lnSpc>
              <a:buFont typeface="Arial" pitchFamily="34" charset="0"/>
              <a:buNone/>
              <a:tabLst>
                <a:tab pos="8077200" algn="r"/>
              </a:tabLst>
              <a:defRPr sz="2200"/>
            </a:lvl3pPr>
            <a:lvl4pPr marL="361950" indent="0">
              <a:lnSpc>
                <a:spcPts val="2800"/>
              </a:lnSpc>
              <a:buFont typeface="Arial" pitchFamily="34" charset="0"/>
              <a:buNone/>
              <a:tabLst>
                <a:tab pos="8077200" algn="r"/>
              </a:tabLst>
              <a:defRPr sz="2200"/>
            </a:lvl4pPr>
            <a:lvl5pPr marL="361950" indent="0">
              <a:lnSpc>
                <a:spcPts val="2800"/>
              </a:lnSpc>
              <a:buNone/>
              <a:tabLst>
                <a:tab pos="8077200" algn="r"/>
              </a:tabLst>
              <a:defRPr sz="22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10"/>
          <p:cNvSpPr>
            <a:spLocks noGrp="1"/>
          </p:cNvSpPr>
          <p:nvPr>
            <p:ph type="sldNum" sz="quarter" idx="4"/>
          </p:nvPr>
        </p:nvSpPr>
        <p:spPr>
          <a:xfrm>
            <a:off x="8025304" y="6483627"/>
            <a:ext cx="1118696" cy="365125"/>
          </a:xfrm>
          <a:prstGeom prst="rect">
            <a:avLst/>
          </a:prstGeom>
        </p:spPr>
        <p:txBody>
          <a:bodyPr vert="horz" lIns="0" tIns="0" rIns="0" bIns="0" rtlCol="0" anchor="ctr"/>
          <a:lstStyle>
            <a:lvl1pPr algn="ctr">
              <a:defRPr lang="fr-FR" sz="1000" u="none" smtClean="0">
                <a:solidFill>
                  <a:srgbClr val="666666"/>
                </a:solidFill>
                <a:latin typeface="Arial" pitchFamily="34" charset="0"/>
                <a:cs typeface="Arial" pitchFamily="34" charset="0"/>
              </a:defRPr>
            </a:lvl1pPr>
          </a:lstStyle>
          <a:p>
            <a:pPr>
              <a:lnSpc>
                <a:spcPct val="100000"/>
              </a:lnSpc>
              <a:spcBef>
                <a:spcPct val="0"/>
              </a:spcBef>
              <a:buFontTx/>
              <a:buNone/>
            </a:pPr>
            <a:r>
              <a:t>| </a:t>
            </a:r>
            <a:fld id="{AEFB9B6D-867A-40B8-ACB0-35CC9F272C9C}" type="slidenum">
              <a:rPr/>
              <a:pPr>
                <a:lnSpc>
                  <a:spcPct val="100000"/>
                </a:lnSpc>
                <a:spcBef>
                  <a:spcPct val="0"/>
                </a:spcBef>
                <a:buFontTx/>
                <a:buNone/>
              </a:pPr>
              <a:t>‹N°›</a:t>
            </a:fld>
            <a:endParaRPr dirty="0"/>
          </a:p>
        </p:txBody>
      </p:sp>
      <p:sp>
        <p:nvSpPr>
          <p:cNvPr id="7" name="Espace réservé du pied de page 11"/>
          <p:cNvSpPr>
            <a:spLocks noGrp="1"/>
          </p:cNvSpPr>
          <p:nvPr>
            <p:ph type="ftr" sz="quarter" idx="3"/>
          </p:nvPr>
        </p:nvSpPr>
        <p:spPr>
          <a:xfrm>
            <a:off x="2060787" y="6483627"/>
            <a:ext cx="5939824" cy="365125"/>
          </a:xfrm>
          <a:prstGeom prst="rect">
            <a:avLst/>
          </a:prstGeom>
        </p:spPr>
        <p:txBody>
          <a:bodyPr vert="horz" lIns="0" tIns="0" rIns="0" bIns="0" rtlCol="0" anchor="ctr"/>
          <a:lstStyle>
            <a:lvl1pPr>
              <a:defRPr lang="fr-FR" sz="1000" u="none" dirty="0">
                <a:solidFill>
                  <a:srgbClr val="666666"/>
                </a:solidFill>
                <a:latin typeface="Arial" pitchFamily="34" charset="0"/>
                <a:cs typeface="Arial" pitchFamily="34" charset="0"/>
              </a:defRPr>
            </a:lvl1pPr>
          </a:lstStyle>
          <a:p>
            <a:pPr algn="r">
              <a:lnSpc>
                <a:spcPct val="100000"/>
              </a:lnSpc>
              <a:spcBef>
                <a:spcPct val="0"/>
              </a:spcBef>
              <a:buFontTx/>
              <a:buNone/>
            </a:pPr>
            <a:r>
              <a:rPr lang="en-US" smtClean="0"/>
              <a:t>UAS 2025 - C.Z. Antoine- Superconductivity in accelerators- Magnet vs RF cavities-part II</a:t>
            </a:r>
            <a:endParaRPr/>
          </a:p>
        </p:txBody>
      </p:sp>
      <p:sp>
        <p:nvSpPr>
          <p:cNvPr id="8" name="Espace réservé de la date 13"/>
          <p:cNvSpPr>
            <a:spLocks noGrp="1"/>
          </p:cNvSpPr>
          <p:nvPr>
            <p:ph type="dt" sz="half" idx="2"/>
          </p:nvPr>
        </p:nvSpPr>
        <p:spPr>
          <a:xfrm>
            <a:off x="576263" y="6483627"/>
            <a:ext cx="1450975" cy="365125"/>
          </a:xfrm>
          <a:prstGeom prst="rect">
            <a:avLst/>
          </a:prstGeom>
        </p:spPr>
        <p:txBody>
          <a:bodyPr vert="horz" lIns="0" tIns="0" rIns="0" bIns="0" rtlCol="0" anchor="ctr"/>
          <a:lstStyle>
            <a:lvl1pPr>
              <a:defRPr lang="fr-FR" sz="1000" u="none" smtClean="0">
                <a:solidFill>
                  <a:srgbClr val="666666"/>
                </a:solidFill>
              </a:defRPr>
            </a:lvl1pPr>
          </a:lstStyle>
          <a:p>
            <a:pPr algn="r">
              <a:lnSpc>
                <a:spcPct val="100000"/>
              </a:lnSpc>
              <a:spcBef>
                <a:spcPct val="0"/>
              </a:spcBef>
              <a:buFontTx/>
              <a:buNone/>
            </a:pPr>
            <a:endParaRPr dirty="0">
              <a:latin typeface="Arial" pitchFamily="34" charset="0"/>
              <a:cs typeface="Arial" pitchFamily="34" charset="0"/>
            </a:endParaRPr>
          </a:p>
        </p:txBody>
      </p:sp>
    </p:spTree>
    <p:extLst>
      <p:ext uri="{BB962C8B-B14F-4D97-AF65-F5344CB8AC3E}">
        <p14:creationId xmlns:p14="http://schemas.microsoft.com/office/powerpoint/2010/main" val="147974402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style Transparent">
    <p:spTree>
      <p:nvGrpSpPr>
        <p:cNvPr id="1" name=""/>
        <p:cNvGrpSpPr/>
        <p:nvPr/>
      </p:nvGrpSpPr>
      <p:grpSpPr>
        <a:xfrm>
          <a:off x="0" y="0"/>
          <a:ext cx="0" cy="0"/>
          <a:chOff x="0" y="0"/>
          <a:chExt cx="0" cy="0"/>
        </a:xfrm>
      </p:grpSpPr>
      <p:sp>
        <p:nvSpPr>
          <p:cNvPr id="2" name="Titre 1"/>
          <p:cNvSpPr>
            <a:spLocks noGrp="1"/>
          </p:cNvSpPr>
          <p:nvPr>
            <p:ph type="title"/>
          </p:nvPr>
        </p:nvSpPr>
        <p:spPr>
          <a:xfrm>
            <a:off x="1043608" y="45119"/>
            <a:ext cx="7128792" cy="908720"/>
          </a:xfrm>
        </p:spPr>
        <p:txBody>
          <a:bodyPr/>
          <a:lstStyle>
            <a:lvl1pPr algn="ctr">
              <a:defRPr/>
            </a:lvl1p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8" name="Espace réservé de la date 13"/>
          <p:cNvSpPr>
            <a:spLocks noGrp="1"/>
          </p:cNvSpPr>
          <p:nvPr>
            <p:ph type="dt" sz="half" idx="10"/>
          </p:nvPr>
        </p:nvSpPr>
        <p:spPr>
          <a:xfrm>
            <a:off x="576263" y="6491796"/>
            <a:ext cx="1450975" cy="365125"/>
          </a:xfrm>
          <a:prstGeom prst="rect">
            <a:avLst/>
          </a:prstGeom>
        </p:spPr>
        <p:txBody>
          <a:bodyPr vert="horz" lIns="0" tIns="0" rIns="0" bIns="0" rtlCol="0" anchor="ctr"/>
          <a:lstStyle>
            <a:lvl1pPr marL="0" indent="0" algn="r" rtl="0" fontAlgn="base">
              <a:lnSpc>
                <a:spcPct val="80000"/>
              </a:lnSpc>
              <a:spcBef>
                <a:spcPct val="20000"/>
              </a:spcBef>
              <a:spcAft>
                <a:spcPct val="0"/>
              </a:spcAft>
              <a:buNone/>
              <a:defRPr lang="fr-FR" sz="1000" kern="1200" dirty="0">
                <a:solidFill>
                  <a:srgbClr val="666666"/>
                </a:solidFill>
                <a:latin typeface="Arial" charset="0"/>
                <a:ea typeface="+mn-ea"/>
                <a:cs typeface="+mn-cs"/>
              </a:defRPr>
            </a:lvl1pPr>
          </a:lstStyle>
          <a:p>
            <a:pPr>
              <a:defRPr/>
            </a:pPr>
            <a:endParaRPr/>
          </a:p>
        </p:txBody>
      </p:sp>
      <p:sp>
        <p:nvSpPr>
          <p:cNvPr id="9" name="Espace réservé du pied de page 14"/>
          <p:cNvSpPr>
            <a:spLocks noGrp="1"/>
          </p:cNvSpPr>
          <p:nvPr>
            <p:ph type="ftr" sz="quarter" idx="11"/>
          </p:nvPr>
        </p:nvSpPr>
        <p:spPr>
          <a:xfrm>
            <a:off x="2051050" y="6491796"/>
            <a:ext cx="5940425" cy="365125"/>
          </a:xfrm>
          <a:prstGeom prst="rect">
            <a:avLst/>
          </a:prstGeom>
        </p:spPr>
        <p:txBody>
          <a:bodyPr/>
          <a:lstStyle>
            <a:lvl1pPr marL="0" indent="0" algn="r" rtl="0" fontAlgn="base">
              <a:lnSpc>
                <a:spcPct val="80000"/>
              </a:lnSpc>
              <a:spcBef>
                <a:spcPct val="20000"/>
              </a:spcBef>
              <a:spcAft>
                <a:spcPct val="0"/>
              </a:spcAft>
              <a:buNone/>
              <a:defRPr lang="fr-FR" sz="1000" kern="1200" dirty="0">
                <a:solidFill>
                  <a:srgbClr val="666666"/>
                </a:solidFill>
                <a:latin typeface="Arial" charset="0"/>
                <a:ea typeface="+mn-ea"/>
                <a:cs typeface="+mn-cs"/>
              </a:defRPr>
            </a:lvl1pPr>
          </a:lstStyle>
          <a:p>
            <a:pPr>
              <a:defRPr/>
            </a:pPr>
            <a:r>
              <a:rPr lang="en-US" smtClean="0"/>
              <a:t>UAS 2025 - C.Z. Antoine- Superconductivity in accelerators- Magnet vs RF cavities-part II</a:t>
            </a:r>
            <a:endParaRPr/>
          </a:p>
        </p:txBody>
      </p:sp>
      <p:sp>
        <p:nvSpPr>
          <p:cNvPr id="10" name="Espace réservé du numéro de diapositive 15"/>
          <p:cNvSpPr>
            <a:spLocks noGrp="1"/>
          </p:cNvSpPr>
          <p:nvPr>
            <p:ph type="sldNum" sz="quarter" idx="12"/>
          </p:nvPr>
        </p:nvSpPr>
        <p:spPr>
          <a:xfrm>
            <a:off x="8024813" y="6490209"/>
            <a:ext cx="1119187" cy="365125"/>
          </a:xfrm>
          <a:prstGeom prst="rect">
            <a:avLst/>
          </a:prstGeom>
        </p:spPr>
        <p:txBody>
          <a:bodyPr/>
          <a:lstStyle>
            <a:lvl1pPr marL="0" indent="0" algn="ctr" rtl="0" fontAlgn="base">
              <a:lnSpc>
                <a:spcPct val="80000"/>
              </a:lnSpc>
              <a:spcBef>
                <a:spcPct val="20000"/>
              </a:spcBef>
              <a:spcAft>
                <a:spcPct val="0"/>
              </a:spcAft>
              <a:buNone/>
              <a:defRPr lang="fr-FR" sz="1000" kern="1200" smtClean="0">
                <a:solidFill>
                  <a:srgbClr val="666666"/>
                </a:solidFill>
                <a:latin typeface="Arial" charset="0"/>
                <a:ea typeface="+mn-ea"/>
                <a:cs typeface="+mn-cs"/>
              </a:defRPr>
            </a:lvl1pPr>
          </a:lstStyle>
          <a:p>
            <a:pPr>
              <a:defRPr/>
            </a:pPr>
            <a:r>
              <a:t>|  PAGE </a:t>
            </a:r>
            <a:endParaRPr dirty="0"/>
          </a:p>
        </p:txBody>
      </p:sp>
    </p:spTree>
    <p:extLst>
      <p:ext uri="{BB962C8B-B14F-4D97-AF65-F5344CB8AC3E}">
        <p14:creationId xmlns:p14="http://schemas.microsoft.com/office/powerpoint/2010/main" val="125474662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arte">
    <p:spTree>
      <p:nvGrpSpPr>
        <p:cNvPr id="1" name=""/>
        <p:cNvGrpSpPr/>
        <p:nvPr/>
      </p:nvGrpSpPr>
      <p:grpSpPr>
        <a:xfrm>
          <a:off x="0" y="0"/>
          <a:ext cx="0" cy="0"/>
          <a:chOff x="0" y="0"/>
          <a:chExt cx="0" cy="0"/>
        </a:xfrm>
      </p:grpSpPr>
      <p:pic>
        <p:nvPicPr>
          <p:cNvPr id="10" name="Image 9" descr="car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6486" y="846237"/>
            <a:ext cx="8460000" cy="4156911"/>
          </a:xfrm>
          <a:prstGeom prst="rect">
            <a:avLst/>
          </a:prstGeom>
        </p:spPr>
      </p:pic>
      <p:pic>
        <p:nvPicPr>
          <p:cNvPr id="9" name="Image 8" descr="bandeau_page_cart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251460"/>
          </a:xfrm>
          <a:prstGeom prst="rect">
            <a:avLst/>
          </a:prstGeom>
        </p:spPr>
      </p:pic>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
        <p:nvSpPr>
          <p:cNvPr id="11" name="Espace réservé du numéro de diapositive 10"/>
          <p:cNvSpPr>
            <a:spLocks noGrp="1"/>
          </p:cNvSpPr>
          <p:nvPr>
            <p:ph type="sldNum" sz="quarter" idx="4"/>
          </p:nvPr>
        </p:nvSpPr>
        <p:spPr>
          <a:xfrm>
            <a:off x="8025304" y="6483627"/>
            <a:ext cx="1118696" cy="365125"/>
          </a:xfrm>
          <a:prstGeom prst="rect">
            <a:avLst/>
          </a:prstGeom>
        </p:spPr>
        <p:txBody>
          <a:bodyPr vert="horz" lIns="0" tIns="0" rIns="0" bIns="0" rtlCol="0" anchor="ctr"/>
          <a:lstStyle>
            <a:lvl1pPr algn="ctr">
              <a:defRPr lang="fr-FR" sz="1000" u="none" smtClean="0">
                <a:solidFill>
                  <a:srgbClr val="666666"/>
                </a:solidFill>
                <a:latin typeface="Arial" pitchFamily="34" charset="0"/>
                <a:cs typeface="Arial" pitchFamily="34" charset="0"/>
              </a:defRPr>
            </a:lvl1pPr>
          </a:lstStyle>
          <a:p>
            <a:pPr>
              <a:lnSpc>
                <a:spcPct val="100000"/>
              </a:lnSpc>
              <a:spcBef>
                <a:spcPct val="0"/>
              </a:spcBef>
              <a:buFontTx/>
              <a:buNone/>
            </a:pPr>
            <a:r>
              <a:t>| </a:t>
            </a:r>
            <a:fld id="{AEFB9B6D-867A-40B8-ACB0-35CC9F272C9C}" type="slidenum">
              <a:rPr/>
              <a:pPr>
                <a:lnSpc>
                  <a:spcPct val="100000"/>
                </a:lnSpc>
                <a:spcBef>
                  <a:spcPct val="0"/>
                </a:spcBef>
                <a:buFontTx/>
                <a:buNone/>
              </a:pPr>
              <a:t>‹N°›</a:t>
            </a:fld>
            <a:endParaRPr dirty="0"/>
          </a:p>
        </p:txBody>
      </p:sp>
      <p:sp>
        <p:nvSpPr>
          <p:cNvPr id="12" name="Espace réservé du pied de page 11"/>
          <p:cNvSpPr>
            <a:spLocks noGrp="1"/>
          </p:cNvSpPr>
          <p:nvPr>
            <p:ph type="ftr" sz="quarter" idx="3"/>
          </p:nvPr>
        </p:nvSpPr>
        <p:spPr>
          <a:xfrm>
            <a:off x="2060787" y="6483627"/>
            <a:ext cx="5939824" cy="365125"/>
          </a:xfrm>
          <a:prstGeom prst="rect">
            <a:avLst/>
          </a:prstGeom>
        </p:spPr>
        <p:txBody>
          <a:bodyPr vert="horz" lIns="0" tIns="0" rIns="0" bIns="0" rtlCol="0" anchor="ctr"/>
          <a:lstStyle>
            <a:lvl1pPr>
              <a:defRPr lang="fr-FR" sz="1000" u="none" dirty="0">
                <a:solidFill>
                  <a:srgbClr val="666666"/>
                </a:solidFill>
                <a:latin typeface="Arial" pitchFamily="34" charset="0"/>
                <a:cs typeface="Arial" pitchFamily="34" charset="0"/>
              </a:defRPr>
            </a:lvl1pPr>
          </a:lstStyle>
          <a:p>
            <a:pPr algn="r">
              <a:lnSpc>
                <a:spcPct val="100000"/>
              </a:lnSpc>
              <a:spcBef>
                <a:spcPct val="0"/>
              </a:spcBef>
              <a:buFontTx/>
              <a:buNone/>
            </a:pPr>
            <a:r>
              <a:rPr lang="en-US" smtClean="0"/>
              <a:t>UAS 2025 - C.Z. Antoine- Superconductivity in accelerators- Magnet vs RF cavities-part II</a:t>
            </a:r>
            <a:endParaRPr/>
          </a:p>
        </p:txBody>
      </p:sp>
      <p:sp>
        <p:nvSpPr>
          <p:cNvPr id="15" name="Espace réservé de la date 13"/>
          <p:cNvSpPr>
            <a:spLocks noGrp="1"/>
          </p:cNvSpPr>
          <p:nvPr>
            <p:ph type="dt" sz="half" idx="2"/>
          </p:nvPr>
        </p:nvSpPr>
        <p:spPr>
          <a:xfrm>
            <a:off x="576263" y="6483627"/>
            <a:ext cx="1450975" cy="365125"/>
          </a:xfrm>
          <a:prstGeom prst="rect">
            <a:avLst/>
          </a:prstGeom>
        </p:spPr>
        <p:txBody>
          <a:bodyPr vert="horz" lIns="0" tIns="0" rIns="0" bIns="0" rtlCol="0" anchor="ctr"/>
          <a:lstStyle>
            <a:lvl1pPr>
              <a:defRPr lang="fr-FR" sz="1000" u="none" smtClean="0">
                <a:solidFill>
                  <a:srgbClr val="666666"/>
                </a:solidFill>
              </a:defRPr>
            </a:lvl1pPr>
          </a:lstStyle>
          <a:p>
            <a:pPr algn="r">
              <a:lnSpc>
                <a:spcPct val="100000"/>
              </a:lnSpc>
              <a:spcBef>
                <a:spcPct val="0"/>
              </a:spcBef>
              <a:buFontTx/>
              <a:buNone/>
            </a:pPr>
            <a:endParaRPr dirty="0">
              <a:latin typeface="Arial" pitchFamily="34" charset="0"/>
              <a:cs typeface="Arial" pitchFamily="34" charset="0"/>
            </a:endParaRPr>
          </a:p>
        </p:txBody>
      </p:sp>
    </p:spTree>
    <p:extLst>
      <p:ext uri="{BB962C8B-B14F-4D97-AF65-F5344CB8AC3E}">
        <p14:creationId xmlns:p14="http://schemas.microsoft.com/office/powerpoint/2010/main" val="429055669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pic>
        <p:nvPicPr>
          <p:cNvPr id="7" name="Image 6" descr="bandeau_dernière.png"/>
          <p:cNvPicPr>
            <a:picLocks noChangeAspect="1"/>
          </p:cNvPicPr>
          <p:nvPr userDrawn="1"/>
        </p:nvPicPr>
        <p:blipFill>
          <a:blip r:embed="rId3" cstate="print">
            <a:extLst>
              <a:ext uri="{28A0092B-C50C-407E-A947-70E740481C1C}">
                <a14:useLocalDpi xmlns:a14="http://schemas.microsoft.com/office/drawing/2010/main" val="0"/>
              </a:ext>
            </a:extLst>
          </a:blip>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1200"/>
              </a:lnSpc>
              <a:defRPr sz="850" b="0" cap="none" baseline="0">
                <a:solidFill>
                  <a:schemeClr val="bg2"/>
                </a:solidFill>
              </a:defRPr>
            </a:lvl1pPr>
          </a:lstStyle>
          <a:p>
            <a:r>
              <a:rPr lang="fr-FR" smtClean="0"/>
              <a:t>Modifiez le style du titre</a:t>
            </a:r>
            <a:endParaRPr lang="fr-FR" dirty="0"/>
          </a:p>
        </p:txBody>
      </p:sp>
      <p:sp>
        <p:nvSpPr>
          <p:cNvPr id="3" name="Espace réservé du contenu 2"/>
          <p:cNvSpPr>
            <a:spLocks noGrp="1"/>
          </p:cNvSpPr>
          <p:nvPr>
            <p:ph idx="1"/>
          </p:nvPr>
        </p:nvSpPr>
        <p:spPr>
          <a:xfrm>
            <a:off x="3539505" y="5799600"/>
            <a:ext cx="3552775" cy="943200"/>
          </a:xfrm>
        </p:spPr>
        <p:txBody>
          <a:bodyPr/>
          <a:lstStyle>
            <a:lvl1pPr marL="0" indent="0">
              <a:lnSpc>
                <a:spcPts val="1200"/>
              </a:lnSpc>
              <a:spcAft>
                <a:spcPts val="0"/>
              </a:spcAft>
              <a:buFont typeface="Arial" pitchFamily="34" charset="0"/>
              <a:buNone/>
              <a:defRPr sz="800">
                <a:solidFill>
                  <a:schemeClr val="bg1"/>
                </a:solidFill>
              </a:defRPr>
            </a:lvl1pPr>
            <a:lvl2pPr marL="0" indent="0">
              <a:lnSpc>
                <a:spcPts val="1200"/>
              </a:lnSpc>
              <a:spcBef>
                <a:spcPts val="800"/>
              </a:spcBef>
              <a:buFont typeface="Arial" pitchFamily="34" charset="0"/>
              <a:buNone/>
              <a:defRPr sz="650">
                <a:solidFill>
                  <a:schemeClr val="bg1"/>
                </a:solidFill>
              </a:defRPr>
            </a:lvl2pPr>
            <a:lvl3pPr marL="0" indent="0">
              <a:lnSpc>
                <a:spcPts val="1200"/>
              </a:lnSpc>
              <a:buFont typeface="Arial" pitchFamily="34" charset="0"/>
              <a:buNone/>
              <a:defRPr sz="650">
                <a:solidFill>
                  <a:schemeClr val="bg1"/>
                </a:solidFill>
              </a:defRPr>
            </a:lvl3pPr>
            <a:lvl4pPr marL="0" indent="0">
              <a:lnSpc>
                <a:spcPts val="1200"/>
              </a:lnSpc>
              <a:buFont typeface="Arial" pitchFamily="34" charset="0"/>
              <a:buNone/>
              <a:defRPr sz="650">
                <a:solidFill>
                  <a:schemeClr val="bg1"/>
                </a:solidFill>
              </a:defRPr>
            </a:lvl4pPr>
            <a:lvl5pPr marL="0" indent="0">
              <a:lnSpc>
                <a:spcPts val="1200"/>
              </a:lnSpc>
              <a:buFont typeface="Arial" pitchFamily="34" charset="0"/>
              <a:buNone/>
              <a:defRPr sz="650">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a:xfrm>
            <a:off x="576000" y="5445224"/>
            <a:ext cx="1118696" cy="365125"/>
          </a:xfrm>
          <a:prstGeom prst="rect">
            <a:avLst/>
          </a:prstGeom>
        </p:spPr>
        <p:txBody>
          <a:bodyPr/>
          <a:lstStyle>
            <a:lvl1pPr algn="l">
              <a:defRPr>
                <a:solidFill>
                  <a:schemeClr val="bg1"/>
                </a:solidFill>
              </a:defRPr>
            </a:lvl1pPr>
          </a:lstStyle>
          <a:p>
            <a:r>
              <a:rPr dirty="0" smtClean="0">
                <a:solidFill>
                  <a:prstClr val="white"/>
                </a:solidFill>
              </a:rPr>
              <a:t>|  PAGE </a:t>
            </a:r>
            <a:fld id="{AEFB9B6D-867A-40B8-ACB0-35CC9F272C9C}" type="slidenum">
              <a:rPr smtClean="0">
                <a:solidFill>
                  <a:prstClr val="white"/>
                </a:solidFill>
              </a:rPr>
              <a:pPr/>
              <a:t>‹N°›</a:t>
            </a:fld>
            <a:endParaRPr dirty="0">
              <a:solidFill>
                <a:prstClr val="white"/>
              </a:solidFill>
            </a:endParaRPr>
          </a:p>
        </p:txBody>
      </p:sp>
      <p:sp>
        <p:nvSpPr>
          <p:cNvPr id="12" name="Espace réservé du pied de page 11"/>
          <p:cNvSpPr>
            <a:spLocks noGrp="1"/>
          </p:cNvSpPr>
          <p:nvPr>
            <p:ph type="ftr" sz="quarter" idx="12"/>
          </p:nvPr>
        </p:nvSpPr>
        <p:spPr>
          <a:xfrm>
            <a:off x="576000" y="5877272"/>
            <a:ext cx="2664296" cy="365125"/>
          </a:xfrm>
          <a:prstGeom prst="rect">
            <a:avLst/>
          </a:prstGeom>
        </p:spPr>
        <p:txBody>
          <a:bodyPr/>
          <a:lstStyle>
            <a:lvl1pPr algn="l">
              <a:defRPr>
                <a:solidFill>
                  <a:schemeClr val="bg1"/>
                </a:solidFill>
              </a:defRPr>
            </a:lvl1pPr>
          </a:lstStyle>
          <a:p>
            <a:r>
              <a:rPr lang="en-US" smtClean="0">
                <a:solidFill>
                  <a:prstClr val="white"/>
                </a:solidFill>
              </a:rPr>
              <a:t>UAS 2025 - C.Z. Antoine- Superconductivity in accelerators- Magnet vs RF cavities-part II</a:t>
            </a:r>
            <a:endParaRPr dirty="0">
              <a:solidFill>
                <a:prstClr val="white"/>
              </a:solidFill>
            </a:endParaRPr>
          </a:p>
        </p:txBody>
      </p:sp>
    </p:spTree>
    <p:extLst>
      <p:ext uri="{BB962C8B-B14F-4D97-AF65-F5344CB8AC3E}">
        <p14:creationId xmlns:p14="http://schemas.microsoft.com/office/powerpoint/2010/main" val="143981979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1_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401486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re 1 visuel">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3310128" cy="6858000"/>
          </a:xfrm>
          <a:prstGeom prst="rect">
            <a:avLst/>
          </a:prstGeom>
        </p:spPr>
      </p:pic>
      <p:sp>
        <p:nvSpPr>
          <p:cNvPr id="2" name="Titre 1"/>
          <p:cNvSpPr>
            <a:spLocks noGrp="1"/>
          </p:cNvSpPr>
          <p:nvPr>
            <p:ph type="ctrTitle"/>
          </p:nvPr>
        </p:nvSpPr>
        <p:spPr>
          <a:xfrm>
            <a:off x="3960001" y="1855288"/>
            <a:ext cx="4788464" cy="1429696"/>
          </a:xfrm>
        </p:spPr>
        <p:txBody>
          <a:bodyPr anchor="t" anchorCtr="0"/>
          <a:lstStyle>
            <a:lvl1pPr>
              <a:lnSpc>
                <a:spcPts val="2850"/>
              </a:lnSpc>
              <a:defRPr sz="2100" b="0" cap="all" baseline="0">
                <a:solidFill>
                  <a:srgbClr val="666666"/>
                </a:solidFill>
              </a:defRPr>
            </a:lvl1pPr>
          </a:lstStyle>
          <a:p>
            <a:r>
              <a:rPr lang="fr-FR" smtClean="0"/>
              <a:t>Modifiez le style du titre</a:t>
            </a:r>
            <a:endParaRPr lang="fr-FR" dirty="0"/>
          </a:p>
        </p:txBody>
      </p:sp>
      <p:sp>
        <p:nvSpPr>
          <p:cNvPr id="9" name="Espace réservé du texte 8"/>
          <p:cNvSpPr>
            <a:spLocks noGrp="1"/>
          </p:cNvSpPr>
          <p:nvPr>
            <p:ph type="body" sz="quarter" idx="13" hasCustomPrompt="1"/>
          </p:nvPr>
        </p:nvSpPr>
        <p:spPr>
          <a:xfrm>
            <a:off x="3960001" y="5445224"/>
            <a:ext cx="4788464" cy="288032"/>
          </a:xfrm>
        </p:spPr>
        <p:txBody>
          <a:bodyPr anchor="b" anchorCtr="0"/>
          <a:lstStyle>
            <a:lvl1pPr marL="0" indent="0">
              <a:buFont typeface="Arial" pitchFamily="34" charset="0"/>
              <a:buNone/>
              <a:defRPr sz="638" b="0">
                <a:solidFill>
                  <a:srgbClr val="666666"/>
                </a:solidFill>
              </a:defRPr>
            </a:lvl1pPr>
          </a:lstStyle>
          <a:p>
            <a:pPr lvl="0"/>
            <a:r>
              <a:rPr lang="fr-FR" dirty="0" smtClean="0"/>
              <a:t>Nom événement | Prénom Nom</a:t>
            </a:r>
            <a:endParaRPr lang="fr-FR" dirty="0"/>
          </a:p>
        </p:txBody>
      </p:sp>
      <p:sp>
        <p:nvSpPr>
          <p:cNvPr id="11" name="Sous-titre 2"/>
          <p:cNvSpPr>
            <a:spLocks noGrp="1"/>
          </p:cNvSpPr>
          <p:nvPr>
            <p:ph type="subTitle" idx="1"/>
          </p:nvPr>
        </p:nvSpPr>
        <p:spPr>
          <a:xfrm>
            <a:off x="3960001" y="5805264"/>
            <a:ext cx="3060272" cy="504056"/>
          </a:xfrm>
        </p:spPr>
        <p:txBody>
          <a:bodyPr anchor="b" anchorCtr="0"/>
          <a:lstStyle>
            <a:lvl1pPr marL="0" indent="0" algn="l">
              <a:buNone/>
              <a:defRPr sz="1163" cap="all" baseline="0">
                <a:solidFill>
                  <a:srgbClr val="66666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smtClean="0"/>
              <a:t>Modifiez le style des sous-titres du masque</a:t>
            </a:r>
            <a:endParaRPr lang="fr-FR" dirty="0"/>
          </a:p>
        </p:txBody>
      </p:sp>
      <p:pic>
        <p:nvPicPr>
          <p:cNvPr id="16" name="Picture 3" descr="C:\Users\eb137366\Downloads\logoirfu02quadri.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70886" y="6008005"/>
            <a:ext cx="1305570" cy="58934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0827" y="3518865"/>
            <a:ext cx="8187638" cy="1432684"/>
          </a:xfrm>
          <a:prstGeom prst="rect">
            <a:avLst/>
          </a:prstGeom>
          <a:ln w="12700">
            <a:solidFill>
              <a:schemeClr val="accent1"/>
            </a:solidFill>
          </a:ln>
        </p:spPr>
      </p:pic>
    </p:spTree>
    <p:extLst>
      <p:ext uri="{BB962C8B-B14F-4D97-AF65-F5344CB8AC3E}">
        <p14:creationId xmlns:p14="http://schemas.microsoft.com/office/powerpoint/2010/main" val="142877876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600"/>
            <a:ext cx="5364496" cy="4719761"/>
          </a:xfrm>
        </p:spPr>
        <p:txBody>
          <a:bodyPr anchor="t"/>
          <a:lstStyle>
            <a:lvl1pPr algn="l">
              <a:lnSpc>
                <a:spcPts val="2100"/>
              </a:lnSpc>
              <a:defRPr sz="165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3672001" y="260649"/>
            <a:ext cx="5292488" cy="1584176"/>
          </a:xfrm>
        </p:spPr>
        <p:txBody>
          <a:bodyPr anchor="t" anchorCtr="0"/>
          <a:lstStyle>
            <a:lvl1pPr marL="0" indent="0">
              <a:lnSpc>
                <a:spcPts val="900"/>
              </a:lnSpc>
              <a:spcAft>
                <a:spcPts val="0"/>
              </a:spcAft>
              <a:buNone/>
              <a:defRPr sz="638">
                <a:solidFill>
                  <a:schemeClr val="bg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smtClean="0"/>
              <a:t>Modifiez les styles du texte du masque</a:t>
            </a:r>
          </a:p>
        </p:txBody>
      </p:sp>
      <p:sp>
        <p:nvSpPr>
          <p:cNvPr id="8" name="Espace réservé du numéro de diapositive 7"/>
          <p:cNvSpPr>
            <a:spLocks noGrp="1"/>
          </p:cNvSpPr>
          <p:nvPr>
            <p:ph type="sldNum" sz="quarter" idx="11"/>
          </p:nvPr>
        </p:nvSpPr>
        <p:spPr>
          <a:xfrm>
            <a:off x="576000" y="5877274"/>
            <a:ext cx="2699856" cy="365125"/>
          </a:xfrm>
          <a:prstGeom prst="rect">
            <a:avLst/>
          </a:prstGeom>
        </p:spPr>
        <p:txBody>
          <a:bodyPr/>
          <a:lstStyle>
            <a:lvl1pPr>
              <a:defRPr>
                <a:solidFill>
                  <a:schemeClr val="bg1"/>
                </a:solidFill>
              </a:defRPr>
            </a:lvl1pPr>
          </a:lstStyle>
          <a:p>
            <a:r>
              <a:rPr dirty="0" smtClean="0">
                <a:solidFill>
                  <a:prstClr val="white"/>
                </a:solidFill>
              </a:rPr>
              <a:t>|  PAGE </a:t>
            </a:r>
            <a:fld id="{AEFB9B6D-867A-40B8-ACB0-35CC9F272C9C}" type="slidenum">
              <a:rPr smtClean="0">
                <a:solidFill>
                  <a:prstClr val="white"/>
                </a:solidFill>
              </a:rPr>
              <a:pPr/>
              <a:t>‹N°›</a:t>
            </a:fld>
            <a:endParaRPr dirty="0">
              <a:solidFill>
                <a:prstClr val="white"/>
              </a:solidFill>
            </a:endParaRPr>
          </a:p>
        </p:txBody>
      </p:sp>
      <p:sp>
        <p:nvSpPr>
          <p:cNvPr id="9" name="Espace réservé du pied de page 8"/>
          <p:cNvSpPr>
            <a:spLocks noGrp="1"/>
          </p:cNvSpPr>
          <p:nvPr>
            <p:ph type="ftr" sz="quarter" idx="12"/>
          </p:nvPr>
        </p:nvSpPr>
        <p:spPr>
          <a:xfrm>
            <a:off x="576000" y="5445226"/>
            <a:ext cx="2699856" cy="365125"/>
          </a:xfrm>
          <a:prstGeom prst="rect">
            <a:avLst/>
          </a:prstGeom>
        </p:spPr>
        <p:txBody>
          <a:bodyPr/>
          <a:lstStyle>
            <a:lvl1pPr>
              <a:defRPr>
                <a:solidFill>
                  <a:schemeClr val="bg1"/>
                </a:solidFill>
              </a:defRPr>
            </a:lvl1pPr>
          </a:lstStyle>
          <a:p>
            <a:r>
              <a:rPr lang="en-US" smtClean="0">
                <a:solidFill>
                  <a:prstClr val="white"/>
                </a:solidFill>
              </a:rPr>
              <a:t>UAS 2025 - C.Z. Antoine- Superconductivity in accelerators- Magnet vs RF cavities-part II</a:t>
            </a:r>
            <a:endParaRPr dirty="0">
              <a:solidFill>
                <a:prstClr val="white"/>
              </a:solidFill>
            </a:endParaRPr>
          </a:p>
        </p:txBody>
      </p:sp>
    </p:spTree>
    <p:extLst>
      <p:ext uri="{BB962C8B-B14F-4D97-AF65-F5344CB8AC3E}">
        <p14:creationId xmlns:p14="http://schemas.microsoft.com/office/powerpoint/2010/main" val="9166409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598"/>
            <a:ext cx="5364496" cy="4719761"/>
          </a:xfrm>
        </p:spPr>
        <p:txBody>
          <a:bodyPr anchor="t"/>
          <a:lstStyle>
            <a:lvl1pPr algn="l">
              <a:lnSpc>
                <a:spcPts val="2800"/>
              </a:lnSpc>
              <a:defRPr sz="22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3672000" y="260649"/>
            <a:ext cx="5292488" cy="1584176"/>
          </a:xfrm>
        </p:spPr>
        <p:txBody>
          <a:bodyPr anchor="t" anchorCtr="0"/>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8" name="Espace réservé du numéro de diapositive 7"/>
          <p:cNvSpPr>
            <a:spLocks noGrp="1"/>
          </p:cNvSpPr>
          <p:nvPr>
            <p:ph type="sldNum" sz="quarter" idx="11"/>
          </p:nvPr>
        </p:nvSpPr>
        <p:spPr>
          <a:xfrm>
            <a:off x="576000" y="5877272"/>
            <a:ext cx="2699856" cy="365125"/>
          </a:xfrm>
        </p:spPr>
        <p:txBody>
          <a:bodyPr/>
          <a:lstStyle>
            <a:lvl1pPr>
              <a:defRPr>
                <a:solidFill>
                  <a:schemeClr val="bg1"/>
                </a:solidFill>
              </a:defRPr>
            </a:lvl1pPr>
          </a:lstStyle>
          <a:p>
            <a:r>
              <a:rPr lang="fr-FR" dirty="0" smtClean="0">
                <a:solidFill>
                  <a:prstClr val="white"/>
                </a:solidFill>
              </a:rPr>
              <a:t>|  PAGE </a:t>
            </a:r>
            <a:fld id="{AEFB9B6D-867A-40B8-ACB0-35CC9F272C9C}" type="slidenum">
              <a:rPr lang="fr-FR" smtClean="0">
                <a:solidFill>
                  <a:prstClr val="white"/>
                </a:solidFill>
              </a:rPr>
              <a:pPr/>
              <a:t>‹N°›</a:t>
            </a:fld>
            <a:endParaRPr lang="fr-FR" dirty="0">
              <a:solidFill>
                <a:prstClr val="white"/>
              </a:solidFill>
            </a:endParaRPr>
          </a:p>
        </p:txBody>
      </p:sp>
      <p:sp>
        <p:nvSpPr>
          <p:cNvPr id="9" name="Espace réservé du pied de page 8"/>
          <p:cNvSpPr>
            <a:spLocks noGrp="1"/>
          </p:cNvSpPr>
          <p:nvPr>
            <p:ph type="ftr" sz="quarter" idx="12"/>
          </p:nvPr>
        </p:nvSpPr>
        <p:spPr>
          <a:xfrm>
            <a:off x="576000" y="5445224"/>
            <a:ext cx="2699856" cy="365125"/>
          </a:xfrm>
        </p:spPr>
        <p:txBody>
          <a:bodyPr/>
          <a:lstStyle>
            <a:lvl1pPr>
              <a:defRPr>
                <a:solidFill>
                  <a:schemeClr val="bg1"/>
                </a:solidFill>
              </a:defRPr>
            </a:lvl1pPr>
          </a:lstStyle>
          <a:p>
            <a:pPr algn="l"/>
            <a:r>
              <a:rPr lang="fr-FR" smtClean="0">
                <a:solidFill>
                  <a:prstClr val="white"/>
                </a:solidFill>
              </a:rPr>
              <a:t>UAS 2025 - C.Z. Antoine- Superconductivity in accelerators- Magnet vs RF cavities-part II</a:t>
            </a:r>
            <a:endParaRPr lang="fr-FR" dirty="0">
              <a:solidFill>
                <a:prstClr val="white"/>
              </a:solidFill>
            </a:endParaRPr>
          </a:p>
        </p:txBody>
      </p:sp>
    </p:spTree>
    <p:extLst>
      <p:ext uri="{BB962C8B-B14F-4D97-AF65-F5344CB8AC3E}">
        <p14:creationId xmlns:p14="http://schemas.microsoft.com/office/powerpoint/2010/main" val="52321895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a:xfrm>
            <a:off x="971601" y="52752"/>
            <a:ext cx="7236464" cy="908720"/>
          </a:xfrm>
        </p:spPr>
        <p:txBody>
          <a:bodyPr/>
          <a:lstStyle>
            <a:lvl1pPr algn="ctr">
              <a:defRPr/>
            </a:lvl1pPr>
          </a:lstStyle>
          <a:p>
            <a:r>
              <a:rPr lang="fr-FR" smtClean="0"/>
              <a:t>Modifiez le style du titre</a:t>
            </a:r>
            <a:endParaRPr lang="fr-FR" dirty="0"/>
          </a:p>
        </p:txBody>
      </p:sp>
      <p:sp>
        <p:nvSpPr>
          <p:cNvPr id="3" name="Espace réservé du contenu 2"/>
          <p:cNvSpPr>
            <a:spLocks noGrp="1"/>
          </p:cNvSpPr>
          <p:nvPr>
            <p:ph idx="1"/>
          </p:nvPr>
        </p:nvSpPr>
        <p:spPr/>
        <p:txBody>
          <a:bodyPr/>
          <a:lstStyle>
            <a:lvl1pPr>
              <a:spcBef>
                <a:spcPts val="1500"/>
              </a:spcBef>
              <a:spcAft>
                <a:spcPts val="1125"/>
              </a:spcAft>
              <a:defRPr/>
            </a:lvl1pPr>
            <a:lvl2pPr marL="271463" indent="0">
              <a:lnSpc>
                <a:spcPts val="2100"/>
              </a:lnSpc>
              <a:buFont typeface="Arial" pitchFamily="34" charset="0"/>
              <a:buNone/>
              <a:tabLst>
                <a:tab pos="6057900" algn="r"/>
              </a:tabLst>
              <a:defRPr sz="1650"/>
            </a:lvl2pPr>
            <a:lvl3pPr marL="271463" indent="0">
              <a:lnSpc>
                <a:spcPts val="2100"/>
              </a:lnSpc>
              <a:buFont typeface="Arial" pitchFamily="34" charset="0"/>
              <a:buNone/>
              <a:tabLst>
                <a:tab pos="6057900" algn="r"/>
              </a:tabLst>
              <a:defRPr sz="1650"/>
            </a:lvl3pPr>
            <a:lvl4pPr marL="271463" indent="0">
              <a:lnSpc>
                <a:spcPts val="2100"/>
              </a:lnSpc>
              <a:buFont typeface="Arial" pitchFamily="34" charset="0"/>
              <a:buNone/>
              <a:tabLst>
                <a:tab pos="6057900" algn="r"/>
              </a:tabLst>
              <a:defRPr sz="1650"/>
            </a:lvl4pPr>
            <a:lvl5pPr marL="271463" indent="0">
              <a:lnSpc>
                <a:spcPts val="2100"/>
              </a:lnSpc>
              <a:buNone/>
              <a:tabLst>
                <a:tab pos="6057900" algn="r"/>
              </a:tabLst>
              <a:defRPr sz="165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10"/>
          <p:cNvSpPr>
            <a:spLocks noGrp="1"/>
          </p:cNvSpPr>
          <p:nvPr>
            <p:ph type="sldNum" sz="quarter" idx="4"/>
          </p:nvPr>
        </p:nvSpPr>
        <p:spPr>
          <a:xfrm>
            <a:off x="8025304" y="6483629"/>
            <a:ext cx="1118696" cy="365125"/>
          </a:xfrm>
          <a:prstGeom prst="rect">
            <a:avLst/>
          </a:prstGeom>
        </p:spPr>
        <p:txBody>
          <a:bodyPr vert="horz" lIns="0" tIns="0" rIns="0" bIns="0" rtlCol="0" anchor="ctr"/>
          <a:lstStyle>
            <a:lvl1pPr algn="ctr">
              <a:defRPr lang="fr-FR" sz="750" u="none" smtClean="0">
                <a:solidFill>
                  <a:srgbClr val="666666"/>
                </a:solidFill>
                <a:latin typeface="Arial" pitchFamily="34" charset="0"/>
                <a:cs typeface="Arial" pitchFamily="34" charset="0"/>
              </a:defRPr>
            </a:lvl1pPr>
          </a:lstStyle>
          <a:p>
            <a:pPr>
              <a:lnSpc>
                <a:spcPct val="100000"/>
              </a:lnSpc>
              <a:spcBef>
                <a:spcPct val="0"/>
              </a:spcBef>
              <a:buFontTx/>
              <a:buNone/>
            </a:pPr>
            <a:r>
              <a:t>| </a:t>
            </a:r>
            <a:fld id="{AEFB9B6D-867A-40B8-ACB0-35CC9F272C9C}" type="slidenum">
              <a:rPr/>
              <a:pPr>
                <a:lnSpc>
                  <a:spcPct val="100000"/>
                </a:lnSpc>
                <a:spcBef>
                  <a:spcPct val="0"/>
                </a:spcBef>
                <a:buFontTx/>
                <a:buNone/>
              </a:pPr>
              <a:t>‹N°›</a:t>
            </a:fld>
            <a:endParaRPr dirty="0"/>
          </a:p>
        </p:txBody>
      </p:sp>
      <p:sp>
        <p:nvSpPr>
          <p:cNvPr id="7" name="Espace réservé du pied de page 11"/>
          <p:cNvSpPr>
            <a:spLocks noGrp="1"/>
          </p:cNvSpPr>
          <p:nvPr>
            <p:ph type="ftr" sz="quarter" idx="3"/>
          </p:nvPr>
        </p:nvSpPr>
        <p:spPr>
          <a:xfrm>
            <a:off x="2060787" y="6483629"/>
            <a:ext cx="5939824" cy="365125"/>
          </a:xfrm>
          <a:prstGeom prst="rect">
            <a:avLst/>
          </a:prstGeom>
        </p:spPr>
        <p:txBody>
          <a:bodyPr vert="horz" lIns="0" tIns="0" rIns="0" bIns="0" rtlCol="0" anchor="ctr"/>
          <a:lstStyle>
            <a:lvl1pPr>
              <a:defRPr lang="fr-FR" sz="750" u="none" dirty="0">
                <a:solidFill>
                  <a:srgbClr val="666666"/>
                </a:solidFill>
                <a:latin typeface="Arial" pitchFamily="34" charset="0"/>
                <a:cs typeface="Arial" pitchFamily="34" charset="0"/>
              </a:defRPr>
            </a:lvl1pPr>
          </a:lstStyle>
          <a:p>
            <a:pPr algn="r">
              <a:lnSpc>
                <a:spcPct val="100000"/>
              </a:lnSpc>
              <a:spcBef>
                <a:spcPct val="0"/>
              </a:spcBef>
              <a:buFontTx/>
              <a:buNone/>
            </a:pPr>
            <a:r>
              <a:rPr lang="en-US" smtClean="0"/>
              <a:t>UAS 2025 - C.Z. Antoine- Superconductivity in accelerators- Magnet vs RF cavities-part II</a:t>
            </a:r>
            <a:endParaRPr/>
          </a:p>
        </p:txBody>
      </p:sp>
      <p:sp>
        <p:nvSpPr>
          <p:cNvPr id="8" name="Espace réservé de la date 13"/>
          <p:cNvSpPr>
            <a:spLocks noGrp="1"/>
          </p:cNvSpPr>
          <p:nvPr>
            <p:ph type="dt" sz="half" idx="2"/>
          </p:nvPr>
        </p:nvSpPr>
        <p:spPr>
          <a:xfrm>
            <a:off x="576264" y="6483629"/>
            <a:ext cx="1450975" cy="365125"/>
          </a:xfrm>
          <a:prstGeom prst="rect">
            <a:avLst/>
          </a:prstGeom>
        </p:spPr>
        <p:txBody>
          <a:bodyPr vert="horz" lIns="0" tIns="0" rIns="0" bIns="0" rtlCol="0" anchor="ctr"/>
          <a:lstStyle>
            <a:lvl1pPr>
              <a:defRPr lang="fr-FR" sz="750" u="none" smtClean="0">
                <a:solidFill>
                  <a:srgbClr val="666666"/>
                </a:solidFill>
              </a:defRPr>
            </a:lvl1pPr>
          </a:lstStyle>
          <a:p>
            <a:pPr algn="r">
              <a:lnSpc>
                <a:spcPct val="100000"/>
              </a:lnSpc>
              <a:spcBef>
                <a:spcPct val="0"/>
              </a:spcBef>
              <a:buFontTx/>
              <a:buNone/>
            </a:pPr>
            <a:endParaRPr dirty="0">
              <a:latin typeface="Arial" pitchFamily="34" charset="0"/>
              <a:cs typeface="Arial" pitchFamily="34" charset="0"/>
            </a:endParaRPr>
          </a:p>
        </p:txBody>
      </p:sp>
    </p:spTree>
    <p:extLst>
      <p:ext uri="{BB962C8B-B14F-4D97-AF65-F5344CB8AC3E}">
        <p14:creationId xmlns:p14="http://schemas.microsoft.com/office/powerpoint/2010/main" val="16851378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style Transparent">
    <p:spTree>
      <p:nvGrpSpPr>
        <p:cNvPr id="1" name=""/>
        <p:cNvGrpSpPr/>
        <p:nvPr/>
      </p:nvGrpSpPr>
      <p:grpSpPr>
        <a:xfrm>
          <a:off x="0" y="0"/>
          <a:ext cx="0" cy="0"/>
          <a:chOff x="0" y="0"/>
          <a:chExt cx="0" cy="0"/>
        </a:xfrm>
      </p:grpSpPr>
      <p:sp>
        <p:nvSpPr>
          <p:cNvPr id="2" name="Titre 1"/>
          <p:cNvSpPr>
            <a:spLocks noGrp="1"/>
          </p:cNvSpPr>
          <p:nvPr>
            <p:ph type="title"/>
          </p:nvPr>
        </p:nvSpPr>
        <p:spPr>
          <a:xfrm>
            <a:off x="1043608" y="45119"/>
            <a:ext cx="7128792" cy="908720"/>
          </a:xfrm>
        </p:spPr>
        <p:txBody>
          <a:bodyPr/>
          <a:lstStyle>
            <a:lvl1pPr algn="ctr">
              <a:defRPr/>
            </a:lvl1p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8" name="Espace réservé de la date 13"/>
          <p:cNvSpPr>
            <a:spLocks noGrp="1"/>
          </p:cNvSpPr>
          <p:nvPr>
            <p:ph type="dt" sz="half" idx="10"/>
          </p:nvPr>
        </p:nvSpPr>
        <p:spPr>
          <a:xfrm>
            <a:off x="576264" y="6491798"/>
            <a:ext cx="1450975" cy="365125"/>
          </a:xfrm>
          <a:prstGeom prst="rect">
            <a:avLst/>
          </a:prstGeom>
        </p:spPr>
        <p:txBody>
          <a:bodyPr vert="horz" lIns="0" tIns="0" rIns="0" bIns="0" rtlCol="0" anchor="ctr"/>
          <a:lstStyle>
            <a:lvl1pPr marL="0" indent="0" algn="r" rtl="0" fontAlgn="base">
              <a:lnSpc>
                <a:spcPct val="80000"/>
              </a:lnSpc>
              <a:spcBef>
                <a:spcPct val="20000"/>
              </a:spcBef>
              <a:spcAft>
                <a:spcPct val="0"/>
              </a:spcAft>
              <a:buNone/>
              <a:defRPr lang="fr-FR" sz="750" kern="1200" dirty="0">
                <a:solidFill>
                  <a:srgbClr val="666666"/>
                </a:solidFill>
                <a:latin typeface="Arial" charset="0"/>
                <a:ea typeface="+mn-ea"/>
                <a:cs typeface="+mn-cs"/>
              </a:defRPr>
            </a:lvl1pPr>
          </a:lstStyle>
          <a:p>
            <a:pPr>
              <a:defRPr/>
            </a:pPr>
            <a:endParaRPr/>
          </a:p>
        </p:txBody>
      </p:sp>
      <p:sp>
        <p:nvSpPr>
          <p:cNvPr id="9" name="Espace réservé du pied de page 14"/>
          <p:cNvSpPr>
            <a:spLocks noGrp="1"/>
          </p:cNvSpPr>
          <p:nvPr>
            <p:ph type="ftr" sz="quarter" idx="11"/>
          </p:nvPr>
        </p:nvSpPr>
        <p:spPr>
          <a:xfrm>
            <a:off x="2051051" y="6491798"/>
            <a:ext cx="5940425" cy="365125"/>
          </a:xfrm>
          <a:prstGeom prst="rect">
            <a:avLst/>
          </a:prstGeom>
        </p:spPr>
        <p:txBody>
          <a:bodyPr/>
          <a:lstStyle>
            <a:lvl1pPr marL="0" indent="0" algn="r" rtl="0" fontAlgn="base">
              <a:lnSpc>
                <a:spcPct val="80000"/>
              </a:lnSpc>
              <a:spcBef>
                <a:spcPct val="20000"/>
              </a:spcBef>
              <a:spcAft>
                <a:spcPct val="0"/>
              </a:spcAft>
              <a:buNone/>
              <a:defRPr lang="fr-FR" sz="750" kern="1200" dirty="0">
                <a:solidFill>
                  <a:srgbClr val="666666"/>
                </a:solidFill>
                <a:latin typeface="Arial" charset="0"/>
                <a:ea typeface="+mn-ea"/>
                <a:cs typeface="+mn-cs"/>
              </a:defRPr>
            </a:lvl1pPr>
          </a:lstStyle>
          <a:p>
            <a:pPr>
              <a:defRPr/>
            </a:pPr>
            <a:r>
              <a:rPr lang="en-US" smtClean="0"/>
              <a:t>UAS 2025 - C.Z. Antoine- Superconductivity in accelerators- Magnet vs RF cavities-part II</a:t>
            </a:r>
            <a:endParaRPr/>
          </a:p>
        </p:txBody>
      </p:sp>
      <p:sp>
        <p:nvSpPr>
          <p:cNvPr id="10" name="Espace réservé du numéro de diapositive 15"/>
          <p:cNvSpPr>
            <a:spLocks noGrp="1"/>
          </p:cNvSpPr>
          <p:nvPr>
            <p:ph type="sldNum" sz="quarter" idx="12"/>
          </p:nvPr>
        </p:nvSpPr>
        <p:spPr>
          <a:xfrm>
            <a:off x="8024814" y="6490211"/>
            <a:ext cx="1119187" cy="365125"/>
          </a:xfrm>
          <a:prstGeom prst="rect">
            <a:avLst/>
          </a:prstGeom>
        </p:spPr>
        <p:txBody>
          <a:bodyPr/>
          <a:lstStyle>
            <a:lvl1pPr marL="0" indent="0" algn="ctr" rtl="0" fontAlgn="base">
              <a:lnSpc>
                <a:spcPct val="80000"/>
              </a:lnSpc>
              <a:spcBef>
                <a:spcPct val="20000"/>
              </a:spcBef>
              <a:spcAft>
                <a:spcPct val="0"/>
              </a:spcAft>
              <a:buNone/>
              <a:defRPr lang="fr-FR" sz="750" kern="1200" smtClean="0">
                <a:solidFill>
                  <a:srgbClr val="666666"/>
                </a:solidFill>
                <a:latin typeface="Arial" charset="0"/>
                <a:ea typeface="+mn-ea"/>
                <a:cs typeface="+mn-cs"/>
              </a:defRPr>
            </a:lvl1pPr>
          </a:lstStyle>
          <a:p>
            <a:pPr>
              <a:defRPr/>
            </a:pPr>
            <a:r>
              <a:t>|  PAGE </a:t>
            </a:r>
            <a:endParaRPr dirty="0"/>
          </a:p>
        </p:txBody>
      </p:sp>
    </p:spTree>
    <p:extLst>
      <p:ext uri="{BB962C8B-B14F-4D97-AF65-F5344CB8AC3E}">
        <p14:creationId xmlns:p14="http://schemas.microsoft.com/office/powerpoint/2010/main" val="218536157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990600" y="152400"/>
            <a:ext cx="7181800" cy="684312"/>
          </a:xfrm>
        </p:spPr>
        <p:txBody>
          <a:bodyPr/>
          <a:lstStyle>
            <a:lvl1pPr algn="ctr">
              <a:defRPr/>
            </a:lvl1pPr>
          </a:lstStyle>
          <a:p>
            <a:r>
              <a:rPr lang="fr-FR" dirty="0" smtClean="0"/>
              <a:t>Modifiez le style du titre</a:t>
            </a:r>
            <a:endParaRPr lang="en-US" dirty="0"/>
          </a:p>
        </p:txBody>
      </p:sp>
      <p:sp>
        <p:nvSpPr>
          <p:cNvPr id="6" name="Espace réservé du numéro de diapositive 10"/>
          <p:cNvSpPr>
            <a:spLocks noGrp="1"/>
          </p:cNvSpPr>
          <p:nvPr>
            <p:ph type="sldNum" sz="quarter" idx="4"/>
          </p:nvPr>
        </p:nvSpPr>
        <p:spPr>
          <a:xfrm>
            <a:off x="8025304" y="6483629"/>
            <a:ext cx="1118696" cy="365125"/>
          </a:xfrm>
          <a:prstGeom prst="rect">
            <a:avLst/>
          </a:prstGeom>
        </p:spPr>
        <p:txBody>
          <a:bodyPr vert="horz" lIns="0" tIns="0" rIns="0" bIns="0" rtlCol="0" anchor="ctr"/>
          <a:lstStyle>
            <a:lvl1pPr algn="ctr">
              <a:defRPr lang="fr-FR" sz="750" u="none" smtClean="0">
                <a:solidFill>
                  <a:srgbClr val="666666"/>
                </a:solidFill>
                <a:latin typeface="Arial" pitchFamily="34" charset="0"/>
                <a:cs typeface="Arial" pitchFamily="34" charset="0"/>
              </a:defRPr>
            </a:lvl1pPr>
          </a:lstStyle>
          <a:p>
            <a:pPr>
              <a:lnSpc>
                <a:spcPct val="100000"/>
              </a:lnSpc>
              <a:spcBef>
                <a:spcPct val="0"/>
              </a:spcBef>
              <a:buFontTx/>
              <a:buNone/>
            </a:pPr>
            <a:r>
              <a:t>| </a:t>
            </a:r>
            <a:fld id="{AEFB9B6D-867A-40B8-ACB0-35CC9F272C9C}" type="slidenum">
              <a:rPr/>
              <a:pPr>
                <a:lnSpc>
                  <a:spcPct val="100000"/>
                </a:lnSpc>
                <a:spcBef>
                  <a:spcPct val="0"/>
                </a:spcBef>
                <a:buFontTx/>
                <a:buNone/>
              </a:pPr>
              <a:t>‹N°›</a:t>
            </a:fld>
            <a:endParaRPr dirty="0"/>
          </a:p>
        </p:txBody>
      </p:sp>
      <p:sp>
        <p:nvSpPr>
          <p:cNvPr id="10" name="Espace réservé du pied de page 11"/>
          <p:cNvSpPr>
            <a:spLocks noGrp="1"/>
          </p:cNvSpPr>
          <p:nvPr>
            <p:ph type="ftr" sz="quarter" idx="3"/>
          </p:nvPr>
        </p:nvSpPr>
        <p:spPr>
          <a:xfrm>
            <a:off x="2060787" y="6483629"/>
            <a:ext cx="5939824" cy="365125"/>
          </a:xfrm>
          <a:prstGeom prst="rect">
            <a:avLst/>
          </a:prstGeom>
        </p:spPr>
        <p:txBody>
          <a:bodyPr vert="horz" lIns="0" tIns="0" rIns="0" bIns="0" rtlCol="0" anchor="ctr"/>
          <a:lstStyle>
            <a:lvl1pPr>
              <a:defRPr lang="fr-FR" sz="750" u="none" dirty="0">
                <a:solidFill>
                  <a:srgbClr val="666666"/>
                </a:solidFill>
                <a:latin typeface="Arial" pitchFamily="34" charset="0"/>
                <a:cs typeface="Arial" pitchFamily="34" charset="0"/>
              </a:defRPr>
            </a:lvl1pPr>
          </a:lstStyle>
          <a:p>
            <a:pPr algn="r">
              <a:lnSpc>
                <a:spcPct val="100000"/>
              </a:lnSpc>
              <a:spcBef>
                <a:spcPct val="0"/>
              </a:spcBef>
              <a:buFontTx/>
              <a:buNone/>
            </a:pPr>
            <a:r>
              <a:rPr lang="en-US" smtClean="0"/>
              <a:t>UAS 2025 - C.Z. Antoine- Superconductivity in accelerators- Magnet vs RF cavities-part II</a:t>
            </a:r>
            <a:endParaRPr/>
          </a:p>
        </p:txBody>
      </p:sp>
      <p:sp>
        <p:nvSpPr>
          <p:cNvPr id="11" name="Espace réservé de la date 13"/>
          <p:cNvSpPr>
            <a:spLocks noGrp="1"/>
          </p:cNvSpPr>
          <p:nvPr>
            <p:ph type="dt" sz="half" idx="2"/>
          </p:nvPr>
        </p:nvSpPr>
        <p:spPr>
          <a:xfrm>
            <a:off x="576264" y="6483629"/>
            <a:ext cx="1450975" cy="365125"/>
          </a:xfrm>
          <a:prstGeom prst="rect">
            <a:avLst/>
          </a:prstGeom>
        </p:spPr>
        <p:txBody>
          <a:bodyPr vert="horz" lIns="0" tIns="0" rIns="0" bIns="0" rtlCol="0" anchor="ctr"/>
          <a:lstStyle>
            <a:lvl1pPr>
              <a:defRPr lang="fr-FR" sz="750" u="none" smtClean="0">
                <a:solidFill>
                  <a:srgbClr val="666666"/>
                </a:solidFill>
              </a:defRPr>
            </a:lvl1pPr>
          </a:lstStyle>
          <a:p>
            <a:pPr algn="r">
              <a:lnSpc>
                <a:spcPct val="100000"/>
              </a:lnSpc>
              <a:spcBef>
                <a:spcPct val="0"/>
              </a:spcBef>
              <a:buFontTx/>
              <a:buNone/>
            </a:pPr>
            <a:endParaRPr dirty="0">
              <a:latin typeface="Arial" pitchFamily="34" charset="0"/>
              <a:cs typeface="Arial" pitchFamily="34" charset="0"/>
            </a:endParaRPr>
          </a:p>
        </p:txBody>
      </p:sp>
    </p:spTree>
    <p:extLst>
      <p:ext uri="{BB962C8B-B14F-4D97-AF65-F5344CB8AC3E}">
        <p14:creationId xmlns:p14="http://schemas.microsoft.com/office/powerpoint/2010/main" val="327198042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arte">
    <p:spTree>
      <p:nvGrpSpPr>
        <p:cNvPr id="1" name=""/>
        <p:cNvGrpSpPr/>
        <p:nvPr/>
      </p:nvGrpSpPr>
      <p:grpSpPr>
        <a:xfrm>
          <a:off x="0" y="0"/>
          <a:ext cx="0" cy="0"/>
          <a:chOff x="0" y="0"/>
          <a:chExt cx="0" cy="0"/>
        </a:xfrm>
      </p:grpSpPr>
      <p:pic>
        <p:nvPicPr>
          <p:cNvPr id="10" name="Image 9" descr="car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6486" y="846239"/>
            <a:ext cx="8460000" cy="4156911"/>
          </a:xfrm>
          <a:prstGeom prst="rect">
            <a:avLst/>
          </a:prstGeom>
        </p:spPr>
      </p:pic>
      <p:pic>
        <p:nvPicPr>
          <p:cNvPr id="9" name="Image 8" descr="bandeau_page_cart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251460"/>
          </a:xfrm>
          <a:prstGeom prst="rect">
            <a:avLst/>
          </a:prstGeom>
        </p:spPr>
      </p:pic>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900"/>
            </a:lvl1pPr>
          </a:lstStyle>
          <a:p>
            <a:r>
              <a:rPr lang="fr-FR" dirty="0" smtClean="0"/>
              <a:t> Graphique</a:t>
            </a:r>
            <a:endParaRPr lang="fr-FR" dirty="0"/>
          </a:p>
        </p:txBody>
      </p:sp>
      <p:sp>
        <p:nvSpPr>
          <p:cNvPr id="11" name="Espace réservé du numéro de diapositive 10"/>
          <p:cNvSpPr>
            <a:spLocks noGrp="1"/>
          </p:cNvSpPr>
          <p:nvPr>
            <p:ph type="sldNum" sz="quarter" idx="4"/>
          </p:nvPr>
        </p:nvSpPr>
        <p:spPr>
          <a:xfrm>
            <a:off x="8025304" y="6483629"/>
            <a:ext cx="1118696" cy="365125"/>
          </a:xfrm>
          <a:prstGeom prst="rect">
            <a:avLst/>
          </a:prstGeom>
        </p:spPr>
        <p:txBody>
          <a:bodyPr vert="horz" lIns="0" tIns="0" rIns="0" bIns="0" rtlCol="0" anchor="ctr"/>
          <a:lstStyle>
            <a:lvl1pPr algn="ctr">
              <a:defRPr lang="fr-FR" sz="750" u="none" smtClean="0">
                <a:solidFill>
                  <a:srgbClr val="666666"/>
                </a:solidFill>
                <a:latin typeface="Arial" pitchFamily="34" charset="0"/>
                <a:cs typeface="Arial" pitchFamily="34" charset="0"/>
              </a:defRPr>
            </a:lvl1pPr>
          </a:lstStyle>
          <a:p>
            <a:pPr>
              <a:lnSpc>
                <a:spcPct val="100000"/>
              </a:lnSpc>
              <a:spcBef>
                <a:spcPct val="0"/>
              </a:spcBef>
              <a:buFontTx/>
              <a:buNone/>
            </a:pPr>
            <a:r>
              <a:t>| </a:t>
            </a:r>
            <a:fld id="{AEFB9B6D-867A-40B8-ACB0-35CC9F272C9C}" type="slidenum">
              <a:rPr/>
              <a:pPr>
                <a:lnSpc>
                  <a:spcPct val="100000"/>
                </a:lnSpc>
                <a:spcBef>
                  <a:spcPct val="0"/>
                </a:spcBef>
                <a:buFontTx/>
                <a:buNone/>
              </a:pPr>
              <a:t>‹N°›</a:t>
            </a:fld>
            <a:endParaRPr dirty="0"/>
          </a:p>
        </p:txBody>
      </p:sp>
      <p:sp>
        <p:nvSpPr>
          <p:cNvPr id="12" name="Espace réservé du pied de page 11"/>
          <p:cNvSpPr>
            <a:spLocks noGrp="1"/>
          </p:cNvSpPr>
          <p:nvPr>
            <p:ph type="ftr" sz="quarter" idx="3"/>
          </p:nvPr>
        </p:nvSpPr>
        <p:spPr>
          <a:xfrm>
            <a:off x="2060787" y="6483629"/>
            <a:ext cx="5939824" cy="365125"/>
          </a:xfrm>
          <a:prstGeom prst="rect">
            <a:avLst/>
          </a:prstGeom>
        </p:spPr>
        <p:txBody>
          <a:bodyPr vert="horz" lIns="0" tIns="0" rIns="0" bIns="0" rtlCol="0" anchor="ctr"/>
          <a:lstStyle>
            <a:lvl1pPr>
              <a:defRPr lang="fr-FR" sz="750" u="none" dirty="0">
                <a:solidFill>
                  <a:srgbClr val="666666"/>
                </a:solidFill>
                <a:latin typeface="Arial" pitchFamily="34" charset="0"/>
                <a:cs typeface="Arial" pitchFamily="34" charset="0"/>
              </a:defRPr>
            </a:lvl1pPr>
          </a:lstStyle>
          <a:p>
            <a:pPr algn="r">
              <a:lnSpc>
                <a:spcPct val="100000"/>
              </a:lnSpc>
              <a:spcBef>
                <a:spcPct val="0"/>
              </a:spcBef>
              <a:buFontTx/>
              <a:buNone/>
            </a:pPr>
            <a:r>
              <a:rPr lang="en-US" smtClean="0"/>
              <a:t>UAS 2025 - C.Z. Antoine- Superconductivity in accelerators- Magnet vs RF cavities-part II</a:t>
            </a:r>
            <a:endParaRPr/>
          </a:p>
        </p:txBody>
      </p:sp>
      <p:sp>
        <p:nvSpPr>
          <p:cNvPr id="15" name="Espace réservé de la date 13"/>
          <p:cNvSpPr>
            <a:spLocks noGrp="1"/>
          </p:cNvSpPr>
          <p:nvPr>
            <p:ph type="dt" sz="half" idx="2"/>
          </p:nvPr>
        </p:nvSpPr>
        <p:spPr>
          <a:xfrm>
            <a:off x="576264" y="6483629"/>
            <a:ext cx="1450975" cy="365125"/>
          </a:xfrm>
          <a:prstGeom prst="rect">
            <a:avLst/>
          </a:prstGeom>
        </p:spPr>
        <p:txBody>
          <a:bodyPr vert="horz" lIns="0" tIns="0" rIns="0" bIns="0" rtlCol="0" anchor="ctr"/>
          <a:lstStyle>
            <a:lvl1pPr>
              <a:defRPr lang="fr-FR" sz="750" u="none" smtClean="0">
                <a:solidFill>
                  <a:srgbClr val="666666"/>
                </a:solidFill>
              </a:defRPr>
            </a:lvl1pPr>
          </a:lstStyle>
          <a:p>
            <a:pPr algn="r">
              <a:lnSpc>
                <a:spcPct val="100000"/>
              </a:lnSpc>
              <a:spcBef>
                <a:spcPct val="0"/>
              </a:spcBef>
              <a:buFontTx/>
              <a:buNone/>
            </a:pPr>
            <a:endParaRPr dirty="0">
              <a:latin typeface="Arial" pitchFamily="34" charset="0"/>
              <a:cs typeface="Arial" pitchFamily="34" charset="0"/>
            </a:endParaRPr>
          </a:p>
        </p:txBody>
      </p:sp>
    </p:spTree>
    <p:extLst>
      <p:ext uri="{BB962C8B-B14F-4D97-AF65-F5344CB8AC3E}">
        <p14:creationId xmlns:p14="http://schemas.microsoft.com/office/powerpoint/2010/main" val="366379166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pic>
        <p:nvPicPr>
          <p:cNvPr id="7" name="Image 6" descr="bandeau_dernière.png"/>
          <p:cNvPicPr>
            <a:picLocks noChangeAspect="1"/>
          </p:cNvPicPr>
          <p:nvPr userDrawn="1"/>
        </p:nvPicPr>
        <p:blipFill>
          <a:blip r:embed="rId3" cstate="print">
            <a:extLst>
              <a:ext uri="{28A0092B-C50C-407E-A947-70E740481C1C}">
                <a14:useLocalDpi xmlns:a14="http://schemas.microsoft.com/office/drawing/2010/main" val="0"/>
              </a:ext>
            </a:extLst>
          </a:blip>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900"/>
              </a:lnSpc>
              <a:defRPr sz="638" b="0" cap="none" baseline="0">
                <a:solidFill>
                  <a:schemeClr val="bg2"/>
                </a:solidFill>
              </a:defRPr>
            </a:lvl1pPr>
          </a:lstStyle>
          <a:p>
            <a:r>
              <a:rPr lang="fr-FR" smtClean="0"/>
              <a:t>Modifiez le style du titre</a:t>
            </a:r>
            <a:endParaRPr lang="fr-FR" dirty="0"/>
          </a:p>
        </p:txBody>
      </p:sp>
      <p:sp>
        <p:nvSpPr>
          <p:cNvPr id="3" name="Espace réservé du contenu 2"/>
          <p:cNvSpPr>
            <a:spLocks noGrp="1"/>
          </p:cNvSpPr>
          <p:nvPr>
            <p:ph idx="1"/>
          </p:nvPr>
        </p:nvSpPr>
        <p:spPr>
          <a:xfrm>
            <a:off x="3539506" y="5799600"/>
            <a:ext cx="3552775" cy="943200"/>
          </a:xfrm>
        </p:spPr>
        <p:txBody>
          <a:bodyPr/>
          <a:lstStyle>
            <a:lvl1pPr marL="0" indent="0">
              <a:lnSpc>
                <a:spcPts val="900"/>
              </a:lnSpc>
              <a:spcAft>
                <a:spcPts val="0"/>
              </a:spcAft>
              <a:buFont typeface="Arial" pitchFamily="34" charset="0"/>
              <a:buNone/>
              <a:defRPr sz="600">
                <a:solidFill>
                  <a:schemeClr val="bg1"/>
                </a:solidFill>
              </a:defRPr>
            </a:lvl1pPr>
            <a:lvl2pPr marL="0" indent="0">
              <a:lnSpc>
                <a:spcPts val="900"/>
              </a:lnSpc>
              <a:spcBef>
                <a:spcPts val="600"/>
              </a:spcBef>
              <a:buFont typeface="Arial" pitchFamily="34" charset="0"/>
              <a:buNone/>
              <a:defRPr sz="488">
                <a:solidFill>
                  <a:schemeClr val="bg1"/>
                </a:solidFill>
              </a:defRPr>
            </a:lvl2pPr>
            <a:lvl3pPr marL="0" indent="0">
              <a:lnSpc>
                <a:spcPts val="900"/>
              </a:lnSpc>
              <a:buFont typeface="Arial" pitchFamily="34" charset="0"/>
              <a:buNone/>
              <a:defRPr sz="488">
                <a:solidFill>
                  <a:schemeClr val="bg1"/>
                </a:solidFill>
              </a:defRPr>
            </a:lvl3pPr>
            <a:lvl4pPr marL="0" indent="0">
              <a:lnSpc>
                <a:spcPts val="900"/>
              </a:lnSpc>
              <a:buFont typeface="Arial" pitchFamily="34" charset="0"/>
              <a:buNone/>
              <a:defRPr sz="488">
                <a:solidFill>
                  <a:schemeClr val="bg1"/>
                </a:solidFill>
              </a:defRPr>
            </a:lvl4pPr>
            <a:lvl5pPr marL="0" indent="0">
              <a:lnSpc>
                <a:spcPts val="900"/>
              </a:lnSpc>
              <a:buFont typeface="Arial" pitchFamily="34" charset="0"/>
              <a:buNone/>
              <a:defRPr sz="488">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a:xfrm>
            <a:off x="576001" y="5445226"/>
            <a:ext cx="1118696" cy="365125"/>
          </a:xfrm>
          <a:prstGeom prst="rect">
            <a:avLst/>
          </a:prstGeom>
        </p:spPr>
        <p:txBody>
          <a:bodyPr/>
          <a:lstStyle>
            <a:lvl1pPr algn="l">
              <a:defRPr>
                <a:solidFill>
                  <a:schemeClr val="bg1"/>
                </a:solidFill>
              </a:defRPr>
            </a:lvl1pPr>
          </a:lstStyle>
          <a:p>
            <a:r>
              <a:rPr dirty="0" smtClean="0">
                <a:solidFill>
                  <a:prstClr val="white"/>
                </a:solidFill>
              </a:rPr>
              <a:t>|  PAGE </a:t>
            </a:r>
            <a:fld id="{AEFB9B6D-867A-40B8-ACB0-35CC9F272C9C}" type="slidenum">
              <a:rPr smtClean="0">
                <a:solidFill>
                  <a:prstClr val="white"/>
                </a:solidFill>
              </a:rPr>
              <a:pPr/>
              <a:t>‹N°›</a:t>
            </a:fld>
            <a:endParaRPr dirty="0">
              <a:solidFill>
                <a:prstClr val="white"/>
              </a:solidFill>
            </a:endParaRPr>
          </a:p>
        </p:txBody>
      </p:sp>
      <p:sp>
        <p:nvSpPr>
          <p:cNvPr id="12" name="Espace réservé du pied de page 11"/>
          <p:cNvSpPr>
            <a:spLocks noGrp="1"/>
          </p:cNvSpPr>
          <p:nvPr>
            <p:ph type="ftr" sz="quarter" idx="12"/>
          </p:nvPr>
        </p:nvSpPr>
        <p:spPr>
          <a:xfrm>
            <a:off x="576001" y="5877274"/>
            <a:ext cx="2664296" cy="365125"/>
          </a:xfrm>
          <a:prstGeom prst="rect">
            <a:avLst/>
          </a:prstGeom>
        </p:spPr>
        <p:txBody>
          <a:bodyPr/>
          <a:lstStyle>
            <a:lvl1pPr algn="l">
              <a:defRPr>
                <a:solidFill>
                  <a:schemeClr val="bg1"/>
                </a:solidFill>
              </a:defRPr>
            </a:lvl1pPr>
          </a:lstStyle>
          <a:p>
            <a:r>
              <a:rPr lang="en-US" smtClean="0">
                <a:solidFill>
                  <a:prstClr val="white"/>
                </a:solidFill>
              </a:rPr>
              <a:t>UAS 2025 - C.Z. Antoine- Superconductivity in accelerators- Magnet vs RF cavities-part II</a:t>
            </a:r>
            <a:endParaRPr dirty="0">
              <a:solidFill>
                <a:prstClr val="white"/>
              </a:solidFill>
            </a:endParaRPr>
          </a:p>
        </p:txBody>
      </p:sp>
    </p:spTree>
    <p:extLst>
      <p:ext uri="{BB962C8B-B14F-4D97-AF65-F5344CB8AC3E}">
        <p14:creationId xmlns:p14="http://schemas.microsoft.com/office/powerpoint/2010/main" val="112202364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043609" y="-1"/>
            <a:ext cx="7212118" cy="966651"/>
          </a:xfrm>
        </p:spPr>
        <p:txBody>
          <a:bodyPr/>
          <a:lstStyle>
            <a:lvl1pPr algn="ctr">
              <a:defRPr/>
            </a:lvl1pPr>
          </a:lstStyle>
          <a:p>
            <a:r>
              <a:rPr lang="fr-FR" dirty="0" smtClean="0"/>
              <a:t>Modifiez le style du titre</a:t>
            </a:r>
            <a:endParaRPr lang="en-US" dirty="0"/>
          </a:p>
        </p:txBody>
      </p:sp>
    </p:spTree>
    <p:extLst>
      <p:ext uri="{BB962C8B-B14F-4D97-AF65-F5344CB8AC3E}">
        <p14:creationId xmlns:p14="http://schemas.microsoft.com/office/powerpoint/2010/main" val="191403645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1_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839358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_Titre 1 visuel">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2897814" cy="6858000"/>
          </a:xfrm>
          <a:prstGeom prst="rect">
            <a:avLst/>
          </a:prstGeom>
        </p:spPr>
      </p:pic>
      <p:sp>
        <p:nvSpPr>
          <p:cNvPr id="2" name="Titre 1"/>
          <p:cNvSpPr>
            <a:spLocks noGrp="1"/>
          </p:cNvSpPr>
          <p:nvPr>
            <p:ph type="ctrTitle"/>
          </p:nvPr>
        </p:nvSpPr>
        <p:spPr>
          <a:xfrm>
            <a:off x="3960001" y="1855288"/>
            <a:ext cx="4788464" cy="1429696"/>
          </a:xfrm>
        </p:spPr>
        <p:txBody>
          <a:bodyPr anchor="t" anchorCtr="0"/>
          <a:lstStyle>
            <a:lvl1pPr>
              <a:lnSpc>
                <a:spcPts val="2850"/>
              </a:lnSpc>
              <a:defRPr sz="2100" b="0" cap="all" baseline="0">
                <a:solidFill>
                  <a:srgbClr val="666666"/>
                </a:solidFill>
              </a:defRPr>
            </a:lvl1pPr>
          </a:lstStyle>
          <a:p>
            <a:r>
              <a:rPr lang="fr-FR" smtClean="0"/>
              <a:t>Modifiez le style du titre</a:t>
            </a:r>
            <a:endParaRPr lang="fr-FR" dirty="0"/>
          </a:p>
        </p:txBody>
      </p:sp>
      <p:sp>
        <p:nvSpPr>
          <p:cNvPr id="9" name="Espace réservé du texte 8"/>
          <p:cNvSpPr>
            <a:spLocks noGrp="1"/>
          </p:cNvSpPr>
          <p:nvPr>
            <p:ph type="body" sz="quarter" idx="13" hasCustomPrompt="1"/>
          </p:nvPr>
        </p:nvSpPr>
        <p:spPr>
          <a:xfrm>
            <a:off x="3960001" y="5445224"/>
            <a:ext cx="4788464" cy="288032"/>
          </a:xfrm>
        </p:spPr>
        <p:txBody>
          <a:bodyPr anchor="b" anchorCtr="0"/>
          <a:lstStyle>
            <a:lvl1pPr marL="0" indent="0">
              <a:buFont typeface="Arial" pitchFamily="34" charset="0"/>
              <a:buNone/>
              <a:defRPr lang="fr-FR" dirty="0"/>
            </a:lvl1pPr>
          </a:lstStyle>
          <a:p>
            <a:pPr lvl="0"/>
            <a:r>
              <a:rPr lang="fr-FR" dirty="0" smtClean="0"/>
              <a:t>Nom événement | Prénom Nom</a:t>
            </a:r>
            <a:endParaRPr lang="fr-FR" dirty="0"/>
          </a:p>
        </p:txBody>
      </p:sp>
      <p:sp>
        <p:nvSpPr>
          <p:cNvPr id="11" name="Sous-titre 2"/>
          <p:cNvSpPr>
            <a:spLocks noGrp="1"/>
          </p:cNvSpPr>
          <p:nvPr>
            <p:ph type="subTitle" idx="1"/>
          </p:nvPr>
        </p:nvSpPr>
        <p:spPr>
          <a:xfrm>
            <a:off x="3960001" y="5805264"/>
            <a:ext cx="3060272" cy="504056"/>
          </a:xfrm>
        </p:spPr>
        <p:txBody>
          <a:bodyPr anchor="b" anchorCtr="0"/>
          <a:lstStyle>
            <a:lvl1pPr marL="0" indent="0" algn="l">
              <a:buNone/>
              <a:defRPr sz="1163" cap="all" baseline="0">
                <a:solidFill>
                  <a:srgbClr val="66666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smtClean="0"/>
              <a:t>Modifiez le style des sous-titres du masque</a:t>
            </a:r>
            <a:endParaRPr lang="fr-FR" dirty="0"/>
          </a:p>
        </p:txBody>
      </p:sp>
      <p:pic>
        <p:nvPicPr>
          <p:cNvPr id="16" name="Picture 3" descr="C:\Users\eb137366\Downloads\logoirfu02quadri.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70886" y="6008005"/>
            <a:ext cx="1305570" cy="589349"/>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e 5"/>
          <p:cNvGrpSpPr/>
          <p:nvPr userDrawn="1"/>
        </p:nvGrpSpPr>
        <p:grpSpPr>
          <a:xfrm>
            <a:off x="413538" y="3525778"/>
            <a:ext cx="8334926" cy="1644698"/>
            <a:chOff x="623392" y="3525778"/>
            <a:chExt cx="11113234" cy="1471058"/>
          </a:xfrm>
        </p:grpSpPr>
        <p:pic>
          <p:nvPicPr>
            <p:cNvPr id="4" name="Image 3"/>
            <p:cNvPicPr>
              <a:picLocks noChangeAspect="1"/>
            </p:cNvPicPr>
            <p:nvPr userDrawn="1"/>
          </p:nvPicPr>
          <p:blipFill rotWithShape="1">
            <a:blip r:embed="rId4">
              <a:extLst>
                <a:ext uri="{28A0092B-C50C-407E-A947-70E740481C1C}">
                  <a14:useLocalDpi xmlns:a14="http://schemas.microsoft.com/office/drawing/2010/main" val="0"/>
                </a:ext>
              </a:extLst>
            </a:blip>
            <a:srcRect l="658"/>
            <a:stretch/>
          </p:blipFill>
          <p:spPr>
            <a:xfrm>
              <a:off x="623392" y="3540292"/>
              <a:ext cx="9336466" cy="1440000"/>
            </a:xfrm>
            <a:prstGeom prst="rect">
              <a:avLst/>
            </a:prstGeom>
            <a:ln w="12700">
              <a:solidFill>
                <a:schemeClr val="accent1"/>
              </a:solidFill>
            </a:ln>
          </p:spPr>
        </p:pic>
        <p:pic>
          <p:nvPicPr>
            <p:cNvPr id="5" name="Image 4"/>
            <p:cNvPicPr>
              <a:picLocks noChangeAspect="1"/>
            </p:cNvPicPr>
            <p:nvPr userDrawn="1"/>
          </p:nvPicPr>
          <p:blipFill rotWithShape="1">
            <a:blip r:embed="rId5" cstate="print">
              <a:extLst>
                <a:ext uri="{28A0092B-C50C-407E-A947-70E740481C1C}">
                  <a14:useLocalDpi xmlns:a14="http://schemas.microsoft.com/office/drawing/2010/main" val="0"/>
                </a:ext>
              </a:extLst>
            </a:blip>
            <a:srcRect l="7692" r="19231"/>
            <a:stretch/>
          </p:blipFill>
          <p:spPr>
            <a:xfrm>
              <a:off x="9949251" y="3525778"/>
              <a:ext cx="1787375" cy="1471058"/>
            </a:xfrm>
            <a:prstGeom prst="rect">
              <a:avLst/>
            </a:prstGeom>
          </p:spPr>
        </p:pic>
      </p:grpSp>
    </p:spTree>
    <p:extLst>
      <p:ext uri="{BB962C8B-B14F-4D97-AF65-F5344CB8AC3E}">
        <p14:creationId xmlns:p14="http://schemas.microsoft.com/office/powerpoint/2010/main" val="56381600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re 1 visuel">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3310128" cy="6858000"/>
          </a:xfrm>
          <a:prstGeom prst="rect">
            <a:avLst/>
          </a:prstGeom>
        </p:spPr>
      </p:pic>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Sous-titre 2"/>
          <p:cNvSpPr>
            <a:spLocks noGrp="1"/>
          </p:cNvSpPr>
          <p:nvPr>
            <p:ph type="subTitle" idx="1"/>
          </p:nvPr>
        </p:nvSpPr>
        <p:spPr>
          <a:xfrm>
            <a:off x="3960000" y="5805264"/>
            <a:ext cx="3060272"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pic>
        <p:nvPicPr>
          <p:cNvPr id="16" name="Picture 3" descr="C:\Users\eb137366\Downloads\logoirfu02quadri.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70886" y="6008003"/>
            <a:ext cx="1305570" cy="58934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60826" y="3518865"/>
            <a:ext cx="8187638" cy="1432684"/>
          </a:xfrm>
          <a:prstGeom prst="rect">
            <a:avLst/>
          </a:prstGeom>
          <a:ln w="12700">
            <a:solidFill>
              <a:schemeClr val="accent1"/>
            </a:solidFill>
          </a:ln>
        </p:spPr>
      </p:pic>
    </p:spTree>
    <p:extLst>
      <p:ext uri="{BB962C8B-B14F-4D97-AF65-F5344CB8AC3E}">
        <p14:creationId xmlns:p14="http://schemas.microsoft.com/office/powerpoint/2010/main" val="409315403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598"/>
            <a:ext cx="5364496" cy="4719761"/>
          </a:xfrm>
        </p:spPr>
        <p:txBody>
          <a:bodyPr anchor="t"/>
          <a:lstStyle>
            <a:lvl1pPr algn="l">
              <a:lnSpc>
                <a:spcPts val="2800"/>
              </a:lnSpc>
              <a:defRPr sz="22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3672000" y="260649"/>
            <a:ext cx="5292488" cy="1584176"/>
          </a:xfrm>
        </p:spPr>
        <p:txBody>
          <a:bodyPr anchor="t" anchorCtr="0"/>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8" name="Espace réservé du numéro de diapositive 7"/>
          <p:cNvSpPr>
            <a:spLocks noGrp="1"/>
          </p:cNvSpPr>
          <p:nvPr>
            <p:ph type="sldNum" sz="quarter" idx="11"/>
          </p:nvPr>
        </p:nvSpPr>
        <p:spPr>
          <a:xfrm>
            <a:off x="576000" y="5877272"/>
            <a:ext cx="2699856" cy="365125"/>
          </a:xfrm>
          <a:prstGeom prst="rect">
            <a:avLst/>
          </a:prstGeom>
        </p:spPr>
        <p:txBody>
          <a:bodyPr/>
          <a:lstStyle>
            <a:lvl1pPr>
              <a:defRPr>
                <a:solidFill>
                  <a:schemeClr val="bg1"/>
                </a:solidFill>
              </a:defRPr>
            </a:lvl1pPr>
          </a:lstStyle>
          <a:p>
            <a:r>
              <a:rPr lang="fr-FR" dirty="0" smtClean="0">
                <a:solidFill>
                  <a:prstClr val="white"/>
                </a:solidFill>
              </a:rPr>
              <a:t>|  PAGE </a:t>
            </a:r>
            <a:fld id="{AEFB9B6D-867A-40B8-ACB0-35CC9F272C9C}" type="slidenum">
              <a:rPr lang="fr-FR" smtClean="0">
                <a:solidFill>
                  <a:prstClr val="white"/>
                </a:solidFill>
              </a:rPr>
              <a:pPr/>
              <a:t>‹N°›</a:t>
            </a:fld>
            <a:endParaRPr lang="fr-FR" dirty="0">
              <a:solidFill>
                <a:prstClr val="white"/>
              </a:solidFill>
            </a:endParaRPr>
          </a:p>
        </p:txBody>
      </p:sp>
      <p:sp>
        <p:nvSpPr>
          <p:cNvPr id="9" name="Espace réservé du pied de page 8"/>
          <p:cNvSpPr>
            <a:spLocks noGrp="1"/>
          </p:cNvSpPr>
          <p:nvPr>
            <p:ph type="ftr" sz="quarter" idx="12"/>
          </p:nvPr>
        </p:nvSpPr>
        <p:spPr>
          <a:xfrm>
            <a:off x="576000" y="5445224"/>
            <a:ext cx="2699856" cy="365125"/>
          </a:xfrm>
          <a:prstGeom prst="rect">
            <a:avLst/>
          </a:prstGeom>
        </p:spPr>
        <p:txBody>
          <a:bodyPr/>
          <a:lstStyle>
            <a:lvl1pPr>
              <a:defRPr>
                <a:solidFill>
                  <a:schemeClr val="bg1"/>
                </a:solidFill>
              </a:defRPr>
            </a:lvl1pPr>
          </a:lstStyle>
          <a:p>
            <a:pPr algn="l"/>
            <a:r>
              <a:rPr lang="fr-FR" smtClean="0">
                <a:solidFill>
                  <a:prstClr val="white"/>
                </a:solidFill>
              </a:rPr>
              <a:t>UAS 2025 - C.Z. Antoine- Superconductivity in accelerators- Magnet vs RF cavities-part II</a:t>
            </a:r>
            <a:endParaRPr lang="fr-FR" dirty="0">
              <a:solidFill>
                <a:prstClr val="white"/>
              </a:solidFill>
            </a:endParaRPr>
          </a:p>
        </p:txBody>
      </p:sp>
    </p:spTree>
    <p:extLst>
      <p:ext uri="{BB962C8B-B14F-4D97-AF65-F5344CB8AC3E}">
        <p14:creationId xmlns:p14="http://schemas.microsoft.com/office/powerpoint/2010/main" val="401379583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a:xfrm>
            <a:off x="971600" y="52752"/>
            <a:ext cx="7236464" cy="908720"/>
          </a:xfrm>
        </p:spPr>
        <p:txBody>
          <a:bodyPr/>
          <a:lstStyle>
            <a:lvl1pPr algn="ctr">
              <a:defRPr/>
            </a:lvl1pPr>
          </a:lstStyle>
          <a:p>
            <a:r>
              <a:rPr lang="fr-FR" smtClean="0"/>
              <a:t>Modifiez le style du titre</a:t>
            </a:r>
            <a:endParaRPr lang="fr-FR" dirty="0"/>
          </a:p>
        </p:txBody>
      </p:sp>
      <p:sp>
        <p:nvSpPr>
          <p:cNvPr id="3" name="Espace réservé du contenu 2"/>
          <p:cNvSpPr>
            <a:spLocks noGrp="1"/>
          </p:cNvSpPr>
          <p:nvPr>
            <p:ph idx="1"/>
          </p:nvPr>
        </p:nvSpPr>
        <p:spPr/>
        <p:txBody>
          <a:bodyPr/>
          <a:lstStyle>
            <a:lvl1pPr>
              <a:spcBef>
                <a:spcPts val="2000"/>
              </a:spcBef>
              <a:spcAft>
                <a:spcPts val="1500"/>
              </a:spcAft>
              <a:defRPr/>
            </a:lvl1pPr>
            <a:lvl2pPr marL="361950" indent="0">
              <a:lnSpc>
                <a:spcPts val="2800"/>
              </a:lnSpc>
              <a:buFont typeface="Arial" pitchFamily="34" charset="0"/>
              <a:buNone/>
              <a:tabLst>
                <a:tab pos="8077200" algn="r"/>
              </a:tabLst>
              <a:defRPr sz="2200"/>
            </a:lvl2pPr>
            <a:lvl3pPr marL="361950" indent="0">
              <a:lnSpc>
                <a:spcPts val="2800"/>
              </a:lnSpc>
              <a:buFont typeface="Arial" pitchFamily="34" charset="0"/>
              <a:buNone/>
              <a:tabLst>
                <a:tab pos="8077200" algn="r"/>
              </a:tabLst>
              <a:defRPr sz="2200"/>
            </a:lvl3pPr>
            <a:lvl4pPr marL="361950" indent="0">
              <a:lnSpc>
                <a:spcPts val="2800"/>
              </a:lnSpc>
              <a:buFont typeface="Arial" pitchFamily="34" charset="0"/>
              <a:buNone/>
              <a:tabLst>
                <a:tab pos="8077200" algn="r"/>
              </a:tabLst>
              <a:defRPr sz="2200"/>
            </a:lvl4pPr>
            <a:lvl5pPr marL="361950" indent="0">
              <a:lnSpc>
                <a:spcPts val="2800"/>
              </a:lnSpc>
              <a:buNone/>
              <a:tabLst>
                <a:tab pos="8077200" algn="r"/>
              </a:tabLst>
              <a:defRPr sz="22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2"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2702178501"/>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a:xfrm>
            <a:off x="971600" y="52752"/>
            <a:ext cx="7236464" cy="908720"/>
          </a:xfrm>
        </p:spPr>
        <p:txBody>
          <a:bodyPr/>
          <a:lstStyle>
            <a:lvl1pPr algn="ctr">
              <a:defRPr/>
            </a:lvl1pPr>
          </a:lstStyle>
          <a:p>
            <a:r>
              <a:rPr lang="fr-FR" smtClean="0"/>
              <a:t>Modifiez le style du titre</a:t>
            </a:r>
            <a:endParaRPr lang="fr-FR" dirty="0"/>
          </a:p>
        </p:txBody>
      </p:sp>
      <p:sp>
        <p:nvSpPr>
          <p:cNvPr id="3" name="Espace réservé du contenu 2"/>
          <p:cNvSpPr>
            <a:spLocks noGrp="1"/>
          </p:cNvSpPr>
          <p:nvPr>
            <p:ph idx="1"/>
          </p:nvPr>
        </p:nvSpPr>
        <p:spPr/>
        <p:txBody>
          <a:bodyPr/>
          <a:lstStyle>
            <a:lvl1pPr>
              <a:spcBef>
                <a:spcPts val="2000"/>
              </a:spcBef>
              <a:spcAft>
                <a:spcPts val="1500"/>
              </a:spcAft>
              <a:defRPr/>
            </a:lvl1pPr>
            <a:lvl2pPr marL="361950" indent="0">
              <a:lnSpc>
                <a:spcPts val="2800"/>
              </a:lnSpc>
              <a:buFont typeface="Arial" pitchFamily="34" charset="0"/>
              <a:buNone/>
              <a:tabLst>
                <a:tab pos="8077200" algn="r"/>
              </a:tabLst>
              <a:defRPr sz="2200"/>
            </a:lvl2pPr>
            <a:lvl3pPr marL="361950" indent="0">
              <a:lnSpc>
                <a:spcPts val="2800"/>
              </a:lnSpc>
              <a:buFont typeface="Arial" pitchFamily="34" charset="0"/>
              <a:buNone/>
              <a:tabLst>
                <a:tab pos="8077200" algn="r"/>
              </a:tabLst>
              <a:defRPr sz="2200"/>
            </a:lvl3pPr>
            <a:lvl4pPr marL="361950" indent="0">
              <a:lnSpc>
                <a:spcPts val="2800"/>
              </a:lnSpc>
              <a:buFont typeface="Arial" pitchFamily="34" charset="0"/>
              <a:buNone/>
              <a:tabLst>
                <a:tab pos="8077200" algn="r"/>
              </a:tabLst>
              <a:defRPr sz="2200"/>
            </a:lvl4pPr>
            <a:lvl5pPr marL="361950" indent="0">
              <a:lnSpc>
                <a:spcPts val="2800"/>
              </a:lnSpc>
              <a:buNone/>
              <a:tabLst>
                <a:tab pos="8077200" algn="r"/>
              </a:tabLst>
              <a:defRPr sz="22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numéro de diapositive 10"/>
          <p:cNvSpPr>
            <a:spLocks noGrp="1"/>
          </p:cNvSpPr>
          <p:nvPr>
            <p:ph type="sldNum" sz="quarter" idx="4"/>
          </p:nvPr>
        </p:nvSpPr>
        <p:spPr>
          <a:xfrm>
            <a:off x="8025304" y="6483627"/>
            <a:ext cx="1118696" cy="365125"/>
          </a:xfrm>
          <a:prstGeom prst="rect">
            <a:avLst/>
          </a:prstGeom>
        </p:spPr>
        <p:txBody>
          <a:bodyPr vert="horz" lIns="0" tIns="0" rIns="0" bIns="0" rtlCol="0" anchor="ctr"/>
          <a:lstStyle>
            <a:lvl1pPr algn="ctr">
              <a:defRPr lang="fr-FR" sz="1000" u="none" smtClean="0">
                <a:solidFill>
                  <a:srgbClr val="666666"/>
                </a:solidFill>
                <a:latin typeface="Arial" pitchFamily="34" charset="0"/>
                <a:cs typeface="Arial" pitchFamily="34" charset="0"/>
              </a:defRPr>
            </a:lvl1pPr>
          </a:lstStyle>
          <a:p>
            <a:pPr>
              <a:lnSpc>
                <a:spcPct val="100000"/>
              </a:lnSpc>
              <a:spcBef>
                <a:spcPct val="0"/>
              </a:spcBef>
              <a:buFontTx/>
              <a:buNone/>
            </a:pPr>
            <a:r>
              <a:rPr lang="fr-FR" smtClean="0"/>
              <a:t>| </a:t>
            </a:r>
            <a:fld id="{AEFB9B6D-867A-40B8-ACB0-35CC9F272C9C}" type="slidenum">
              <a:rPr smtClean="0"/>
              <a:pPr>
                <a:lnSpc>
                  <a:spcPct val="100000"/>
                </a:lnSpc>
                <a:spcBef>
                  <a:spcPct val="0"/>
                </a:spcBef>
                <a:buFontTx/>
                <a:buNone/>
              </a:pPr>
              <a:t>‹N°›</a:t>
            </a:fld>
            <a:endParaRPr dirty="0"/>
          </a:p>
        </p:txBody>
      </p:sp>
      <p:sp>
        <p:nvSpPr>
          <p:cNvPr id="7" name="Espace réservé du pied de page 11"/>
          <p:cNvSpPr>
            <a:spLocks noGrp="1"/>
          </p:cNvSpPr>
          <p:nvPr>
            <p:ph type="ftr" sz="quarter" idx="3"/>
          </p:nvPr>
        </p:nvSpPr>
        <p:spPr>
          <a:xfrm>
            <a:off x="2060787" y="6483627"/>
            <a:ext cx="5939824" cy="365125"/>
          </a:xfrm>
          <a:prstGeom prst="rect">
            <a:avLst/>
          </a:prstGeom>
        </p:spPr>
        <p:txBody>
          <a:bodyPr vert="horz" lIns="0" tIns="0" rIns="0" bIns="0" rtlCol="0" anchor="ctr"/>
          <a:lstStyle>
            <a:lvl1pPr>
              <a:defRPr lang="fr-FR" sz="1000" u="none" dirty="0">
                <a:solidFill>
                  <a:srgbClr val="666666"/>
                </a:solidFill>
                <a:latin typeface="Arial" pitchFamily="34" charset="0"/>
                <a:cs typeface="Arial" pitchFamily="34" charset="0"/>
              </a:defRPr>
            </a:lvl1pPr>
          </a:lstStyle>
          <a:p>
            <a:pPr algn="r">
              <a:lnSpc>
                <a:spcPct val="100000"/>
              </a:lnSpc>
              <a:spcBef>
                <a:spcPct val="0"/>
              </a:spcBef>
              <a:buFontTx/>
              <a:buNone/>
            </a:pPr>
            <a:r>
              <a:rPr lang="fr-FR" smtClean="0"/>
              <a:t>UAS 2025 - C.Z. Antoine- Superconductivity in accelerators- Magnet vs RF cavities-part II</a:t>
            </a:r>
            <a:endParaRPr lang="fr-FR"/>
          </a:p>
        </p:txBody>
      </p:sp>
      <p:sp>
        <p:nvSpPr>
          <p:cNvPr id="8" name="Espace réservé de la date 13"/>
          <p:cNvSpPr>
            <a:spLocks noGrp="1"/>
          </p:cNvSpPr>
          <p:nvPr>
            <p:ph type="dt" sz="half" idx="2"/>
          </p:nvPr>
        </p:nvSpPr>
        <p:spPr>
          <a:xfrm>
            <a:off x="576263" y="6483627"/>
            <a:ext cx="1450975" cy="365125"/>
          </a:xfrm>
          <a:prstGeom prst="rect">
            <a:avLst/>
          </a:prstGeom>
        </p:spPr>
        <p:txBody>
          <a:bodyPr vert="horz" lIns="0" tIns="0" rIns="0" bIns="0" rtlCol="0" anchor="ctr"/>
          <a:lstStyle>
            <a:lvl1pPr>
              <a:defRPr lang="fr-FR" sz="1000" u="none" smtClean="0">
                <a:solidFill>
                  <a:srgbClr val="666666"/>
                </a:solidFill>
              </a:defRPr>
            </a:lvl1pPr>
          </a:lstStyle>
          <a:p>
            <a:pPr algn="r">
              <a:lnSpc>
                <a:spcPct val="100000"/>
              </a:lnSpc>
              <a:spcBef>
                <a:spcPct val="0"/>
              </a:spcBef>
              <a:buFontTx/>
              <a:buNone/>
            </a:pPr>
            <a:endParaRPr dirty="0">
              <a:latin typeface="Arial" pitchFamily="34" charset="0"/>
              <a:cs typeface="Arial" pitchFamily="34" charset="0"/>
            </a:endParaRPr>
          </a:p>
        </p:txBody>
      </p:sp>
    </p:spTree>
    <p:extLst>
      <p:ext uri="{BB962C8B-B14F-4D97-AF65-F5344CB8AC3E}">
        <p14:creationId xmlns:p14="http://schemas.microsoft.com/office/powerpoint/2010/main" val="104022380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style Transparent">
    <p:spTree>
      <p:nvGrpSpPr>
        <p:cNvPr id="1" name=""/>
        <p:cNvGrpSpPr/>
        <p:nvPr/>
      </p:nvGrpSpPr>
      <p:grpSpPr>
        <a:xfrm>
          <a:off x="0" y="0"/>
          <a:ext cx="0" cy="0"/>
          <a:chOff x="0" y="0"/>
          <a:chExt cx="0" cy="0"/>
        </a:xfrm>
      </p:grpSpPr>
      <p:sp>
        <p:nvSpPr>
          <p:cNvPr id="2" name="Titre 1"/>
          <p:cNvSpPr>
            <a:spLocks noGrp="1"/>
          </p:cNvSpPr>
          <p:nvPr>
            <p:ph type="title"/>
          </p:nvPr>
        </p:nvSpPr>
        <p:spPr>
          <a:xfrm>
            <a:off x="1043608" y="45119"/>
            <a:ext cx="7128792" cy="908720"/>
          </a:xfrm>
        </p:spPr>
        <p:txBody>
          <a:bodyPr/>
          <a:lstStyle>
            <a:lvl1pPr algn="ctr">
              <a:defRPr/>
            </a:lvl1p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8" name="Espace réservé de la date 13"/>
          <p:cNvSpPr>
            <a:spLocks noGrp="1"/>
          </p:cNvSpPr>
          <p:nvPr>
            <p:ph type="dt" sz="half" idx="10"/>
          </p:nvPr>
        </p:nvSpPr>
        <p:spPr>
          <a:xfrm>
            <a:off x="576263" y="6491796"/>
            <a:ext cx="1450975" cy="365125"/>
          </a:xfrm>
          <a:prstGeom prst="rect">
            <a:avLst/>
          </a:prstGeom>
        </p:spPr>
        <p:txBody>
          <a:bodyPr vert="horz" lIns="0" tIns="0" rIns="0" bIns="0" rtlCol="0" anchor="ctr"/>
          <a:lstStyle>
            <a:lvl1pPr marL="0" indent="0" algn="r" rtl="0" fontAlgn="base">
              <a:lnSpc>
                <a:spcPct val="80000"/>
              </a:lnSpc>
              <a:spcBef>
                <a:spcPct val="20000"/>
              </a:spcBef>
              <a:spcAft>
                <a:spcPct val="0"/>
              </a:spcAft>
              <a:buNone/>
              <a:defRPr lang="fr-FR" sz="1000" kern="1200" dirty="0">
                <a:solidFill>
                  <a:srgbClr val="666666"/>
                </a:solidFill>
                <a:latin typeface="Arial" charset="0"/>
                <a:ea typeface="+mn-ea"/>
                <a:cs typeface="+mn-cs"/>
              </a:defRPr>
            </a:lvl1pPr>
          </a:lstStyle>
          <a:p>
            <a:pPr>
              <a:defRPr/>
            </a:pPr>
            <a:endParaRPr lang="fr-FR" dirty="0"/>
          </a:p>
        </p:txBody>
      </p:sp>
      <p:sp>
        <p:nvSpPr>
          <p:cNvPr id="9" name="Espace réservé du pied de page 14"/>
          <p:cNvSpPr>
            <a:spLocks noGrp="1"/>
          </p:cNvSpPr>
          <p:nvPr>
            <p:ph type="ftr" sz="quarter" idx="11"/>
          </p:nvPr>
        </p:nvSpPr>
        <p:spPr>
          <a:xfrm>
            <a:off x="2051050" y="6491796"/>
            <a:ext cx="5940425" cy="365125"/>
          </a:xfrm>
          <a:prstGeom prst="rect">
            <a:avLst/>
          </a:prstGeom>
        </p:spPr>
        <p:txBody>
          <a:bodyPr/>
          <a:lstStyle>
            <a:lvl1pPr marL="0" indent="0" algn="r" rtl="0" fontAlgn="base">
              <a:lnSpc>
                <a:spcPct val="80000"/>
              </a:lnSpc>
              <a:spcBef>
                <a:spcPct val="20000"/>
              </a:spcBef>
              <a:spcAft>
                <a:spcPct val="0"/>
              </a:spcAft>
              <a:buNone/>
              <a:defRPr lang="fr-FR" sz="1000" kern="1200" dirty="0">
                <a:solidFill>
                  <a:srgbClr val="666666"/>
                </a:solidFill>
                <a:latin typeface="Arial" charset="0"/>
                <a:ea typeface="+mn-ea"/>
                <a:cs typeface="+mn-cs"/>
              </a:defRPr>
            </a:lvl1pPr>
          </a:lstStyle>
          <a:p>
            <a:pPr>
              <a:defRPr/>
            </a:pPr>
            <a:r>
              <a:rPr lang="fr-FR" smtClean="0"/>
              <a:t>UAS 2025 - C.Z. Antoine- Superconductivity in accelerators- Magnet vs RF cavities-part II</a:t>
            </a:r>
            <a:endParaRPr lang="fr-FR" dirty="0"/>
          </a:p>
        </p:txBody>
      </p:sp>
      <p:sp>
        <p:nvSpPr>
          <p:cNvPr id="10" name="Espace réservé du numéro de diapositive 15"/>
          <p:cNvSpPr>
            <a:spLocks noGrp="1"/>
          </p:cNvSpPr>
          <p:nvPr>
            <p:ph type="sldNum" sz="quarter" idx="12"/>
          </p:nvPr>
        </p:nvSpPr>
        <p:spPr>
          <a:xfrm>
            <a:off x="8024813" y="6490209"/>
            <a:ext cx="1119187" cy="365125"/>
          </a:xfrm>
          <a:prstGeom prst="rect">
            <a:avLst/>
          </a:prstGeom>
        </p:spPr>
        <p:txBody>
          <a:bodyPr/>
          <a:lstStyle>
            <a:lvl1pPr marL="0" indent="0" algn="ctr" rtl="0" fontAlgn="base">
              <a:lnSpc>
                <a:spcPct val="80000"/>
              </a:lnSpc>
              <a:spcBef>
                <a:spcPct val="20000"/>
              </a:spcBef>
              <a:spcAft>
                <a:spcPct val="0"/>
              </a:spcAft>
              <a:buNone/>
              <a:defRPr lang="fr-FR" sz="1000" kern="1200" smtClean="0">
                <a:solidFill>
                  <a:srgbClr val="666666"/>
                </a:solidFill>
                <a:latin typeface="Arial" charset="0"/>
                <a:ea typeface="+mn-ea"/>
                <a:cs typeface="+mn-cs"/>
              </a:defRPr>
            </a:lvl1pPr>
          </a:lstStyle>
          <a:p>
            <a:pPr>
              <a:defRPr/>
            </a:pPr>
            <a:r>
              <a:rPr lang="fr-FR" smtClean="0"/>
              <a:t>|  PAGE </a:t>
            </a:r>
            <a:endParaRPr lang="fr-FR" dirty="0"/>
          </a:p>
        </p:txBody>
      </p:sp>
    </p:spTree>
    <p:extLst>
      <p:ext uri="{BB962C8B-B14F-4D97-AF65-F5344CB8AC3E}">
        <p14:creationId xmlns:p14="http://schemas.microsoft.com/office/powerpoint/2010/main" val="340015196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990600" y="152400"/>
            <a:ext cx="7181800" cy="684312"/>
          </a:xfrm>
        </p:spPr>
        <p:txBody>
          <a:bodyPr/>
          <a:lstStyle>
            <a:lvl1pPr algn="ctr">
              <a:defRPr/>
            </a:lvl1pPr>
          </a:lstStyle>
          <a:p>
            <a:r>
              <a:rPr lang="fr-FR" dirty="0" smtClean="0"/>
              <a:t>Modifiez le style du titre</a:t>
            </a:r>
            <a:endParaRPr lang="en-US" dirty="0"/>
          </a:p>
        </p:txBody>
      </p:sp>
      <p:sp>
        <p:nvSpPr>
          <p:cNvPr id="6" name="Espace réservé du numéro de diapositive 10"/>
          <p:cNvSpPr>
            <a:spLocks noGrp="1"/>
          </p:cNvSpPr>
          <p:nvPr>
            <p:ph type="sldNum" sz="quarter" idx="4"/>
          </p:nvPr>
        </p:nvSpPr>
        <p:spPr>
          <a:xfrm>
            <a:off x="8025304" y="6483627"/>
            <a:ext cx="1118696" cy="365125"/>
          </a:xfrm>
          <a:prstGeom prst="rect">
            <a:avLst/>
          </a:prstGeom>
        </p:spPr>
        <p:txBody>
          <a:bodyPr vert="horz" lIns="0" tIns="0" rIns="0" bIns="0" rtlCol="0" anchor="ctr"/>
          <a:lstStyle>
            <a:lvl1pPr algn="ctr">
              <a:defRPr lang="fr-FR" sz="1000" u="none" smtClean="0">
                <a:solidFill>
                  <a:srgbClr val="666666"/>
                </a:solidFill>
                <a:latin typeface="Arial" pitchFamily="34" charset="0"/>
                <a:cs typeface="Arial" pitchFamily="34" charset="0"/>
              </a:defRPr>
            </a:lvl1pPr>
          </a:lstStyle>
          <a:p>
            <a:pPr>
              <a:lnSpc>
                <a:spcPct val="100000"/>
              </a:lnSpc>
              <a:spcBef>
                <a:spcPct val="0"/>
              </a:spcBef>
              <a:buFontTx/>
              <a:buNone/>
            </a:pPr>
            <a:r>
              <a:rPr lang="fr-FR" smtClean="0"/>
              <a:t>| </a:t>
            </a:r>
            <a:fld id="{AEFB9B6D-867A-40B8-ACB0-35CC9F272C9C}" type="slidenum">
              <a:rPr smtClean="0"/>
              <a:pPr>
                <a:lnSpc>
                  <a:spcPct val="100000"/>
                </a:lnSpc>
                <a:spcBef>
                  <a:spcPct val="0"/>
                </a:spcBef>
                <a:buFontTx/>
                <a:buNone/>
              </a:pPr>
              <a:t>‹N°›</a:t>
            </a:fld>
            <a:endParaRPr dirty="0"/>
          </a:p>
        </p:txBody>
      </p:sp>
      <p:sp>
        <p:nvSpPr>
          <p:cNvPr id="10" name="Espace réservé du pied de page 11"/>
          <p:cNvSpPr>
            <a:spLocks noGrp="1"/>
          </p:cNvSpPr>
          <p:nvPr>
            <p:ph type="ftr" sz="quarter" idx="3"/>
          </p:nvPr>
        </p:nvSpPr>
        <p:spPr>
          <a:xfrm>
            <a:off x="2060787" y="6483627"/>
            <a:ext cx="5939824" cy="365125"/>
          </a:xfrm>
          <a:prstGeom prst="rect">
            <a:avLst/>
          </a:prstGeom>
        </p:spPr>
        <p:txBody>
          <a:bodyPr vert="horz" lIns="0" tIns="0" rIns="0" bIns="0" rtlCol="0" anchor="ctr"/>
          <a:lstStyle>
            <a:lvl1pPr>
              <a:defRPr lang="fr-FR" sz="1000" u="none" dirty="0">
                <a:solidFill>
                  <a:srgbClr val="666666"/>
                </a:solidFill>
                <a:latin typeface="Arial" pitchFamily="34" charset="0"/>
                <a:cs typeface="Arial" pitchFamily="34" charset="0"/>
              </a:defRPr>
            </a:lvl1pPr>
          </a:lstStyle>
          <a:p>
            <a:pPr algn="r">
              <a:lnSpc>
                <a:spcPct val="100000"/>
              </a:lnSpc>
              <a:spcBef>
                <a:spcPct val="0"/>
              </a:spcBef>
              <a:buFontTx/>
              <a:buNone/>
            </a:pPr>
            <a:r>
              <a:rPr lang="fr-FR" smtClean="0"/>
              <a:t>UAS 2025 - C.Z. Antoine- Superconductivity in accelerators- Magnet vs RF cavities-part II</a:t>
            </a:r>
            <a:endParaRPr lang="fr-FR"/>
          </a:p>
        </p:txBody>
      </p:sp>
      <p:sp>
        <p:nvSpPr>
          <p:cNvPr id="11" name="Espace réservé de la date 13"/>
          <p:cNvSpPr>
            <a:spLocks noGrp="1"/>
          </p:cNvSpPr>
          <p:nvPr>
            <p:ph type="dt" sz="half" idx="2"/>
          </p:nvPr>
        </p:nvSpPr>
        <p:spPr>
          <a:xfrm>
            <a:off x="576263" y="6483627"/>
            <a:ext cx="1450975" cy="365125"/>
          </a:xfrm>
          <a:prstGeom prst="rect">
            <a:avLst/>
          </a:prstGeom>
        </p:spPr>
        <p:txBody>
          <a:bodyPr vert="horz" lIns="0" tIns="0" rIns="0" bIns="0" rtlCol="0" anchor="ctr"/>
          <a:lstStyle>
            <a:lvl1pPr>
              <a:defRPr lang="fr-FR" sz="1000" u="none" smtClean="0">
                <a:solidFill>
                  <a:srgbClr val="666666"/>
                </a:solidFill>
              </a:defRPr>
            </a:lvl1pPr>
          </a:lstStyle>
          <a:p>
            <a:pPr algn="r">
              <a:lnSpc>
                <a:spcPct val="100000"/>
              </a:lnSpc>
              <a:spcBef>
                <a:spcPct val="0"/>
              </a:spcBef>
              <a:buFontTx/>
              <a:buNone/>
            </a:pPr>
            <a:endParaRPr dirty="0">
              <a:latin typeface="Arial" pitchFamily="34" charset="0"/>
              <a:cs typeface="Arial" pitchFamily="34" charset="0"/>
            </a:endParaRPr>
          </a:p>
        </p:txBody>
      </p:sp>
    </p:spTree>
    <p:extLst>
      <p:ext uri="{BB962C8B-B14F-4D97-AF65-F5344CB8AC3E}">
        <p14:creationId xmlns:p14="http://schemas.microsoft.com/office/powerpoint/2010/main" val="375525247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Carte">
    <p:spTree>
      <p:nvGrpSpPr>
        <p:cNvPr id="1" name=""/>
        <p:cNvGrpSpPr/>
        <p:nvPr/>
      </p:nvGrpSpPr>
      <p:grpSpPr>
        <a:xfrm>
          <a:off x="0" y="0"/>
          <a:ext cx="0" cy="0"/>
          <a:chOff x="0" y="0"/>
          <a:chExt cx="0" cy="0"/>
        </a:xfrm>
      </p:grpSpPr>
      <p:pic>
        <p:nvPicPr>
          <p:cNvPr id="10" name="Image 9" descr="car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6486" y="846237"/>
            <a:ext cx="8460000" cy="4156911"/>
          </a:xfrm>
          <a:prstGeom prst="rect">
            <a:avLst/>
          </a:prstGeom>
        </p:spPr>
      </p:pic>
      <p:pic>
        <p:nvPicPr>
          <p:cNvPr id="9" name="Image 8" descr="bandeau_page_cart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251460"/>
          </a:xfrm>
          <a:prstGeom prst="rect">
            <a:avLst/>
          </a:prstGeom>
        </p:spPr>
      </p:pic>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
        <p:nvSpPr>
          <p:cNvPr id="11" name="Espace réservé du numéro de diapositive 10"/>
          <p:cNvSpPr>
            <a:spLocks noGrp="1"/>
          </p:cNvSpPr>
          <p:nvPr>
            <p:ph type="sldNum" sz="quarter" idx="4"/>
          </p:nvPr>
        </p:nvSpPr>
        <p:spPr>
          <a:xfrm>
            <a:off x="8025304" y="6483627"/>
            <a:ext cx="1118696" cy="365125"/>
          </a:xfrm>
          <a:prstGeom prst="rect">
            <a:avLst/>
          </a:prstGeom>
        </p:spPr>
        <p:txBody>
          <a:bodyPr vert="horz" lIns="0" tIns="0" rIns="0" bIns="0" rtlCol="0" anchor="ctr"/>
          <a:lstStyle>
            <a:lvl1pPr algn="ctr">
              <a:defRPr lang="fr-FR" sz="1000" u="none" smtClean="0">
                <a:solidFill>
                  <a:srgbClr val="666666"/>
                </a:solidFill>
                <a:latin typeface="Arial" pitchFamily="34" charset="0"/>
                <a:cs typeface="Arial" pitchFamily="34" charset="0"/>
              </a:defRPr>
            </a:lvl1pPr>
          </a:lstStyle>
          <a:p>
            <a:pPr>
              <a:lnSpc>
                <a:spcPct val="100000"/>
              </a:lnSpc>
              <a:spcBef>
                <a:spcPct val="0"/>
              </a:spcBef>
              <a:buFontTx/>
              <a:buNone/>
            </a:pPr>
            <a:r>
              <a:rPr lang="fr-FR" smtClean="0"/>
              <a:t>| </a:t>
            </a:r>
            <a:fld id="{AEFB9B6D-867A-40B8-ACB0-35CC9F272C9C}" type="slidenum">
              <a:rPr smtClean="0"/>
              <a:pPr>
                <a:lnSpc>
                  <a:spcPct val="100000"/>
                </a:lnSpc>
                <a:spcBef>
                  <a:spcPct val="0"/>
                </a:spcBef>
                <a:buFontTx/>
                <a:buNone/>
              </a:pPr>
              <a:t>‹N°›</a:t>
            </a:fld>
            <a:endParaRPr dirty="0"/>
          </a:p>
        </p:txBody>
      </p:sp>
      <p:sp>
        <p:nvSpPr>
          <p:cNvPr id="12" name="Espace réservé du pied de page 11"/>
          <p:cNvSpPr>
            <a:spLocks noGrp="1"/>
          </p:cNvSpPr>
          <p:nvPr>
            <p:ph type="ftr" sz="quarter" idx="3"/>
          </p:nvPr>
        </p:nvSpPr>
        <p:spPr>
          <a:xfrm>
            <a:off x="2060787" y="6483627"/>
            <a:ext cx="5939824" cy="365125"/>
          </a:xfrm>
          <a:prstGeom prst="rect">
            <a:avLst/>
          </a:prstGeom>
        </p:spPr>
        <p:txBody>
          <a:bodyPr vert="horz" lIns="0" tIns="0" rIns="0" bIns="0" rtlCol="0" anchor="ctr"/>
          <a:lstStyle>
            <a:lvl1pPr>
              <a:defRPr lang="fr-FR" sz="1000" u="none" dirty="0">
                <a:solidFill>
                  <a:srgbClr val="666666"/>
                </a:solidFill>
                <a:latin typeface="Arial" pitchFamily="34" charset="0"/>
                <a:cs typeface="Arial" pitchFamily="34" charset="0"/>
              </a:defRPr>
            </a:lvl1pPr>
          </a:lstStyle>
          <a:p>
            <a:pPr algn="r">
              <a:lnSpc>
                <a:spcPct val="100000"/>
              </a:lnSpc>
              <a:spcBef>
                <a:spcPct val="0"/>
              </a:spcBef>
              <a:buFontTx/>
              <a:buNone/>
            </a:pPr>
            <a:r>
              <a:rPr lang="fr-FR" smtClean="0"/>
              <a:t>UAS 2025 - C.Z. Antoine- Superconductivity in accelerators- Magnet vs RF cavities-part II</a:t>
            </a:r>
            <a:endParaRPr lang="fr-FR"/>
          </a:p>
        </p:txBody>
      </p:sp>
      <p:sp>
        <p:nvSpPr>
          <p:cNvPr id="15" name="Espace réservé de la date 13"/>
          <p:cNvSpPr>
            <a:spLocks noGrp="1"/>
          </p:cNvSpPr>
          <p:nvPr>
            <p:ph type="dt" sz="half" idx="2"/>
          </p:nvPr>
        </p:nvSpPr>
        <p:spPr>
          <a:xfrm>
            <a:off x="576263" y="6483627"/>
            <a:ext cx="1450975" cy="365125"/>
          </a:xfrm>
          <a:prstGeom prst="rect">
            <a:avLst/>
          </a:prstGeom>
        </p:spPr>
        <p:txBody>
          <a:bodyPr vert="horz" lIns="0" tIns="0" rIns="0" bIns="0" rtlCol="0" anchor="ctr"/>
          <a:lstStyle>
            <a:lvl1pPr>
              <a:defRPr lang="fr-FR" sz="1000" u="none" smtClean="0">
                <a:solidFill>
                  <a:srgbClr val="666666"/>
                </a:solidFill>
              </a:defRPr>
            </a:lvl1pPr>
          </a:lstStyle>
          <a:p>
            <a:pPr algn="r">
              <a:lnSpc>
                <a:spcPct val="100000"/>
              </a:lnSpc>
              <a:spcBef>
                <a:spcPct val="0"/>
              </a:spcBef>
              <a:buFontTx/>
              <a:buNone/>
            </a:pPr>
            <a:endParaRPr dirty="0">
              <a:latin typeface="Arial" pitchFamily="34" charset="0"/>
              <a:cs typeface="Arial" pitchFamily="34" charset="0"/>
            </a:endParaRPr>
          </a:p>
        </p:txBody>
      </p:sp>
    </p:spTree>
    <p:extLst>
      <p:ext uri="{BB962C8B-B14F-4D97-AF65-F5344CB8AC3E}">
        <p14:creationId xmlns:p14="http://schemas.microsoft.com/office/powerpoint/2010/main" val="3067445360"/>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pic>
        <p:nvPicPr>
          <p:cNvPr id="7" name="Image 6" descr="bandeau_dernière.png"/>
          <p:cNvPicPr>
            <a:picLocks noChangeAspect="1"/>
          </p:cNvPicPr>
          <p:nvPr userDrawn="1"/>
        </p:nvPicPr>
        <p:blipFill>
          <a:blip r:embed="rId3" cstate="print">
            <a:extLst>
              <a:ext uri="{28A0092B-C50C-407E-A947-70E740481C1C}">
                <a14:useLocalDpi xmlns:a14="http://schemas.microsoft.com/office/drawing/2010/main" val="0"/>
              </a:ext>
            </a:extLst>
          </a:blip>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1200"/>
              </a:lnSpc>
              <a:defRPr sz="850" b="0" cap="none" baseline="0">
                <a:solidFill>
                  <a:schemeClr val="bg2"/>
                </a:solidFill>
              </a:defRPr>
            </a:lvl1pPr>
          </a:lstStyle>
          <a:p>
            <a:r>
              <a:rPr lang="fr-FR" smtClean="0"/>
              <a:t>Modifiez le style du titre</a:t>
            </a:r>
            <a:endParaRPr lang="fr-FR" dirty="0"/>
          </a:p>
        </p:txBody>
      </p:sp>
      <p:sp>
        <p:nvSpPr>
          <p:cNvPr id="3" name="Espace réservé du contenu 2"/>
          <p:cNvSpPr>
            <a:spLocks noGrp="1"/>
          </p:cNvSpPr>
          <p:nvPr>
            <p:ph idx="1"/>
          </p:nvPr>
        </p:nvSpPr>
        <p:spPr>
          <a:xfrm>
            <a:off x="3539505" y="5799600"/>
            <a:ext cx="3552775" cy="943200"/>
          </a:xfrm>
        </p:spPr>
        <p:txBody>
          <a:bodyPr/>
          <a:lstStyle>
            <a:lvl1pPr marL="0" indent="0">
              <a:lnSpc>
                <a:spcPts val="1200"/>
              </a:lnSpc>
              <a:spcAft>
                <a:spcPts val="0"/>
              </a:spcAft>
              <a:buFont typeface="Arial" pitchFamily="34" charset="0"/>
              <a:buNone/>
              <a:defRPr sz="800">
                <a:solidFill>
                  <a:schemeClr val="bg1"/>
                </a:solidFill>
              </a:defRPr>
            </a:lvl1pPr>
            <a:lvl2pPr marL="0" indent="0">
              <a:lnSpc>
                <a:spcPts val="1200"/>
              </a:lnSpc>
              <a:spcBef>
                <a:spcPts val="800"/>
              </a:spcBef>
              <a:buFont typeface="Arial" pitchFamily="34" charset="0"/>
              <a:buNone/>
              <a:defRPr sz="650">
                <a:solidFill>
                  <a:schemeClr val="bg1"/>
                </a:solidFill>
              </a:defRPr>
            </a:lvl2pPr>
            <a:lvl3pPr marL="0" indent="0">
              <a:lnSpc>
                <a:spcPts val="1200"/>
              </a:lnSpc>
              <a:buFont typeface="Arial" pitchFamily="34" charset="0"/>
              <a:buNone/>
              <a:defRPr sz="650">
                <a:solidFill>
                  <a:schemeClr val="bg1"/>
                </a:solidFill>
              </a:defRPr>
            </a:lvl3pPr>
            <a:lvl4pPr marL="0" indent="0">
              <a:lnSpc>
                <a:spcPts val="1200"/>
              </a:lnSpc>
              <a:buFont typeface="Arial" pitchFamily="34" charset="0"/>
              <a:buNone/>
              <a:defRPr sz="650">
                <a:solidFill>
                  <a:schemeClr val="bg1"/>
                </a:solidFill>
              </a:defRPr>
            </a:lvl4pPr>
            <a:lvl5pPr marL="0" indent="0">
              <a:lnSpc>
                <a:spcPts val="1200"/>
              </a:lnSpc>
              <a:buFont typeface="Arial" pitchFamily="34" charset="0"/>
              <a:buNone/>
              <a:defRPr sz="650">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a:xfrm>
            <a:off x="576000" y="5445224"/>
            <a:ext cx="1118696" cy="365125"/>
          </a:xfrm>
          <a:prstGeom prst="rect">
            <a:avLst/>
          </a:prstGeom>
        </p:spPr>
        <p:txBody>
          <a:bodyPr/>
          <a:lstStyle>
            <a:lvl1pPr algn="l">
              <a:defRPr>
                <a:solidFill>
                  <a:schemeClr val="bg1"/>
                </a:solidFill>
              </a:defRPr>
            </a:lvl1pPr>
          </a:lstStyle>
          <a:p>
            <a:r>
              <a:rPr lang="fr-FR" dirty="0" smtClean="0">
                <a:solidFill>
                  <a:prstClr val="white"/>
                </a:solidFill>
              </a:rPr>
              <a:t>|  PAGE </a:t>
            </a:r>
            <a:fld id="{AEFB9B6D-867A-40B8-ACB0-35CC9F272C9C}" type="slidenum">
              <a:rPr lang="fr-FR" smtClean="0">
                <a:solidFill>
                  <a:prstClr val="white"/>
                </a:solidFill>
              </a:rPr>
              <a:pPr/>
              <a:t>‹N°›</a:t>
            </a:fld>
            <a:endParaRPr lang="fr-FR" dirty="0">
              <a:solidFill>
                <a:prstClr val="white"/>
              </a:solidFill>
            </a:endParaRPr>
          </a:p>
        </p:txBody>
      </p:sp>
      <p:sp>
        <p:nvSpPr>
          <p:cNvPr id="12" name="Espace réservé du pied de page 11"/>
          <p:cNvSpPr>
            <a:spLocks noGrp="1"/>
          </p:cNvSpPr>
          <p:nvPr>
            <p:ph type="ftr" sz="quarter" idx="12"/>
          </p:nvPr>
        </p:nvSpPr>
        <p:spPr>
          <a:xfrm>
            <a:off x="576000" y="5877272"/>
            <a:ext cx="2664296" cy="365125"/>
          </a:xfrm>
          <a:prstGeom prst="rect">
            <a:avLst/>
          </a:prstGeom>
        </p:spPr>
        <p:txBody>
          <a:bodyPr/>
          <a:lstStyle>
            <a:lvl1pPr algn="l">
              <a:defRPr>
                <a:solidFill>
                  <a:schemeClr val="bg1"/>
                </a:solidFill>
              </a:defRPr>
            </a:lvl1pPr>
          </a:lstStyle>
          <a:p>
            <a:r>
              <a:rPr lang="fr-FR" smtClean="0">
                <a:solidFill>
                  <a:prstClr val="white"/>
                </a:solidFill>
              </a:rPr>
              <a:t>UAS 2025 - C.Z. Antoine- Superconductivity in accelerators- Magnet vs RF cavities-part II</a:t>
            </a:r>
            <a:endParaRPr lang="fr-FR" dirty="0">
              <a:solidFill>
                <a:prstClr val="white"/>
              </a:solidFill>
            </a:endParaRPr>
          </a:p>
        </p:txBody>
      </p:sp>
    </p:spTree>
    <p:extLst>
      <p:ext uri="{BB962C8B-B14F-4D97-AF65-F5344CB8AC3E}">
        <p14:creationId xmlns:p14="http://schemas.microsoft.com/office/powerpoint/2010/main" val="2716447632"/>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cSld name="1_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9975386"/>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
        <p:nvSpPr>
          <p:cNvPr id="13" name="Titre 12"/>
          <p:cNvSpPr>
            <a:spLocks noGrp="1"/>
          </p:cNvSpPr>
          <p:nvPr>
            <p:ph type="title"/>
          </p:nvPr>
        </p:nvSpPr>
        <p:spPr>
          <a:xfrm>
            <a:off x="1187452" y="46039"/>
            <a:ext cx="6769100" cy="909637"/>
          </a:xfrm>
          <a:prstGeom prst="rect">
            <a:avLst/>
          </a:prstGeom>
        </p:spPr>
        <p:txBody>
          <a:bodyPr/>
          <a:lstStyle>
            <a:lvl1pPr algn="ctr">
              <a:defRPr/>
            </a:lvl1pPr>
          </a:lstStyle>
          <a:p>
            <a:r>
              <a:rPr lang="fr-FR" dirty="0" smtClean="0"/>
              <a:t>Modifiez le style du titre</a:t>
            </a:r>
            <a:endParaRPr lang="fr-FR" dirty="0"/>
          </a:p>
        </p:txBody>
      </p:sp>
      <p:sp>
        <p:nvSpPr>
          <p:cNvPr id="14" name="Espace réservé de la date 13"/>
          <p:cNvSpPr>
            <a:spLocks noGrp="1"/>
          </p:cNvSpPr>
          <p:nvPr>
            <p:ph type="dt" sz="half" idx="10"/>
          </p:nvPr>
        </p:nvSpPr>
        <p:spPr>
          <a:xfrm>
            <a:off x="576264" y="6448253"/>
            <a:ext cx="1450975" cy="365125"/>
          </a:xfrm>
        </p:spPr>
        <p:txBody>
          <a:bodyPr/>
          <a:lstStyle/>
          <a:p>
            <a:pPr>
              <a:defRPr/>
            </a:pPr>
            <a:endParaRPr lang="fr-FR"/>
          </a:p>
        </p:txBody>
      </p:sp>
      <p:sp>
        <p:nvSpPr>
          <p:cNvPr id="15" name="Espace réservé du pied de page 14"/>
          <p:cNvSpPr>
            <a:spLocks noGrp="1"/>
          </p:cNvSpPr>
          <p:nvPr>
            <p:ph type="ftr" sz="quarter" idx="11"/>
          </p:nvPr>
        </p:nvSpPr>
        <p:spPr>
          <a:xfrm>
            <a:off x="2051051" y="6448253"/>
            <a:ext cx="5940425" cy="365125"/>
          </a:xfrm>
        </p:spPr>
        <p:txBody>
          <a:bodyPr/>
          <a:lstStyle/>
          <a:p>
            <a:pPr>
              <a:defRPr/>
            </a:pPr>
            <a:r>
              <a:rPr lang="fr-FR" u="none" smtClean="0"/>
              <a:t>UAS 2025 - C.Z. Antoine- Superconductivity in accelerators- Magnet vs RF cavities-part II</a:t>
            </a:r>
            <a:endParaRPr lang="fr-FR" u="none" dirty="0"/>
          </a:p>
        </p:txBody>
      </p:sp>
      <p:sp>
        <p:nvSpPr>
          <p:cNvPr id="16" name="Espace réservé du numéro de diapositive 15"/>
          <p:cNvSpPr>
            <a:spLocks noGrp="1"/>
          </p:cNvSpPr>
          <p:nvPr>
            <p:ph type="sldNum" sz="quarter" idx="12"/>
          </p:nvPr>
        </p:nvSpPr>
        <p:spPr>
          <a:xfrm>
            <a:off x="8024814" y="6446666"/>
            <a:ext cx="1119187" cy="365125"/>
          </a:xfrm>
        </p:spPr>
        <p:txBody>
          <a:bodyPr/>
          <a:lstStyle/>
          <a:p>
            <a:pPr>
              <a:defRPr/>
            </a:pPr>
            <a:r>
              <a:rPr lang="fr-FR" u="none" dirty="0" smtClean="0"/>
              <a:t>|  PAGE </a:t>
            </a:r>
            <a:endParaRPr lang="fr-FR" u="none" dirty="0"/>
          </a:p>
        </p:txBody>
      </p:sp>
    </p:spTree>
    <p:extLst>
      <p:ext uri="{BB962C8B-B14F-4D97-AF65-F5344CB8AC3E}">
        <p14:creationId xmlns:p14="http://schemas.microsoft.com/office/powerpoint/2010/main" val="9774307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re 1 visuel">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3310128" cy="6858000"/>
          </a:xfrm>
          <a:prstGeom prst="rect">
            <a:avLst/>
          </a:prstGeom>
        </p:spPr>
      </p:pic>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Sous-titre 2"/>
          <p:cNvSpPr>
            <a:spLocks noGrp="1"/>
          </p:cNvSpPr>
          <p:nvPr>
            <p:ph type="subTitle" idx="1"/>
          </p:nvPr>
        </p:nvSpPr>
        <p:spPr>
          <a:xfrm>
            <a:off x="3960000" y="5805264"/>
            <a:ext cx="3060272"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pic>
        <p:nvPicPr>
          <p:cNvPr id="16" name="Picture 3" descr="C:\Users\eb137366\Downloads\logoirfu02quadri.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70886" y="6008003"/>
            <a:ext cx="1305570" cy="589349"/>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08290" y="3370657"/>
            <a:ext cx="8187638" cy="1432684"/>
          </a:xfrm>
          <a:prstGeom prst="rect">
            <a:avLst/>
          </a:prstGeom>
          <a:ln w="12700">
            <a:solidFill>
              <a:schemeClr val="accent1"/>
            </a:solidFill>
          </a:ln>
        </p:spPr>
      </p:pic>
      <p:pic>
        <p:nvPicPr>
          <p:cNvPr id="5" name="Imag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83568" y="5035765"/>
            <a:ext cx="1811875" cy="818917"/>
          </a:xfrm>
          <a:prstGeom prst="rect">
            <a:avLst/>
          </a:prstGeom>
        </p:spPr>
      </p:pic>
      <p:pic>
        <p:nvPicPr>
          <p:cNvPr id="6" name="Image 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038838" y="175042"/>
            <a:ext cx="2630787" cy="1644242"/>
          </a:xfrm>
          <a:prstGeom prst="rect">
            <a:avLst/>
          </a:prstGeom>
        </p:spPr>
      </p:pic>
    </p:spTree>
    <p:extLst>
      <p:ext uri="{BB962C8B-B14F-4D97-AF65-F5344CB8AC3E}">
        <p14:creationId xmlns:p14="http://schemas.microsoft.com/office/powerpoint/2010/main" val="1297309688"/>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598"/>
            <a:ext cx="5364496" cy="4719761"/>
          </a:xfrm>
        </p:spPr>
        <p:txBody>
          <a:bodyPr anchor="t"/>
          <a:lstStyle>
            <a:lvl1pPr algn="l">
              <a:lnSpc>
                <a:spcPts val="2800"/>
              </a:lnSpc>
              <a:defRPr sz="22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3672000" y="260649"/>
            <a:ext cx="5292488" cy="1584176"/>
          </a:xfrm>
        </p:spPr>
        <p:txBody>
          <a:bodyPr anchor="t" anchorCtr="0"/>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8" name="Espace réservé du numéro de diapositive 7"/>
          <p:cNvSpPr>
            <a:spLocks noGrp="1"/>
          </p:cNvSpPr>
          <p:nvPr>
            <p:ph type="sldNum" sz="quarter" idx="11"/>
          </p:nvPr>
        </p:nvSpPr>
        <p:spPr>
          <a:xfrm>
            <a:off x="576000" y="5877272"/>
            <a:ext cx="2699856" cy="365125"/>
          </a:xfrm>
        </p:spPr>
        <p:txBody>
          <a:bodyPr/>
          <a:lstStyle>
            <a:lvl1pPr>
              <a:defRPr>
                <a:solidFill>
                  <a:schemeClr val="bg1"/>
                </a:solidFill>
              </a:defRPr>
            </a:lvl1pPr>
          </a:lstStyle>
          <a:p>
            <a:r>
              <a:rPr lang="fr-FR" dirty="0" smtClean="0">
                <a:solidFill>
                  <a:prstClr val="white"/>
                </a:solidFill>
              </a:rPr>
              <a:t>|  PAGE </a:t>
            </a:r>
            <a:fld id="{AEFB9B6D-867A-40B8-ACB0-35CC9F272C9C}" type="slidenum">
              <a:rPr lang="fr-FR" smtClean="0">
                <a:solidFill>
                  <a:prstClr val="white"/>
                </a:solidFill>
              </a:rPr>
              <a:pPr/>
              <a:t>‹N°›</a:t>
            </a:fld>
            <a:endParaRPr lang="fr-FR" dirty="0">
              <a:solidFill>
                <a:prstClr val="white"/>
              </a:solidFill>
            </a:endParaRPr>
          </a:p>
        </p:txBody>
      </p:sp>
      <p:sp>
        <p:nvSpPr>
          <p:cNvPr id="9" name="Espace réservé du pied de page 8"/>
          <p:cNvSpPr>
            <a:spLocks noGrp="1"/>
          </p:cNvSpPr>
          <p:nvPr>
            <p:ph type="ftr" sz="quarter" idx="12"/>
          </p:nvPr>
        </p:nvSpPr>
        <p:spPr>
          <a:xfrm>
            <a:off x="576000" y="5445224"/>
            <a:ext cx="2699856" cy="365125"/>
          </a:xfrm>
        </p:spPr>
        <p:txBody>
          <a:bodyPr/>
          <a:lstStyle>
            <a:lvl1pPr>
              <a:defRPr>
                <a:solidFill>
                  <a:schemeClr val="bg1"/>
                </a:solidFill>
              </a:defRPr>
            </a:lvl1pPr>
          </a:lstStyle>
          <a:p>
            <a:pPr algn="l"/>
            <a:r>
              <a:rPr lang="fr-FR" smtClean="0">
                <a:solidFill>
                  <a:prstClr val="white"/>
                </a:solidFill>
              </a:rPr>
              <a:t>UAS 2025 - C.Z. Antoine- Superconductivity in accelerators- Magnet vs RF cavities-part II</a:t>
            </a:r>
            <a:endParaRPr lang="fr-FR" dirty="0">
              <a:solidFill>
                <a:prstClr val="white"/>
              </a:solidFill>
            </a:endParaRPr>
          </a:p>
        </p:txBody>
      </p:sp>
    </p:spTree>
    <p:extLst>
      <p:ext uri="{BB962C8B-B14F-4D97-AF65-F5344CB8AC3E}">
        <p14:creationId xmlns:p14="http://schemas.microsoft.com/office/powerpoint/2010/main" val="1736282432"/>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a:xfrm>
            <a:off x="971600" y="52752"/>
            <a:ext cx="7236464" cy="908720"/>
          </a:xfrm>
        </p:spPr>
        <p:txBody>
          <a:bodyPr/>
          <a:lstStyle>
            <a:lvl1pPr algn="ctr">
              <a:defRPr/>
            </a:lvl1pPr>
          </a:lstStyle>
          <a:p>
            <a:r>
              <a:rPr lang="fr-FR" smtClean="0"/>
              <a:t>Modifiez le style du titre</a:t>
            </a:r>
            <a:endParaRPr lang="fr-FR" dirty="0"/>
          </a:p>
        </p:txBody>
      </p:sp>
      <p:sp>
        <p:nvSpPr>
          <p:cNvPr id="3" name="Espace réservé du contenu 2"/>
          <p:cNvSpPr>
            <a:spLocks noGrp="1"/>
          </p:cNvSpPr>
          <p:nvPr>
            <p:ph idx="1"/>
          </p:nvPr>
        </p:nvSpPr>
        <p:spPr/>
        <p:txBody>
          <a:bodyPr/>
          <a:lstStyle>
            <a:lvl1pPr>
              <a:spcBef>
                <a:spcPts val="2000"/>
              </a:spcBef>
              <a:spcAft>
                <a:spcPts val="1500"/>
              </a:spcAft>
              <a:defRPr/>
            </a:lvl1pPr>
            <a:lvl2pPr marL="361950" indent="0">
              <a:lnSpc>
                <a:spcPts val="2800"/>
              </a:lnSpc>
              <a:buFont typeface="Arial" pitchFamily="34" charset="0"/>
              <a:buNone/>
              <a:tabLst>
                <a:tab pos="8077200" algn="r"/>
              </a:tabLst>
              <a:defRPr sz="2200"/>
            </a:lvl2pPr>
            <a:lvl3pPr marL="361950" indent="0">
              <a:lnSpc>
                <a:spcPts val="2800"/>
              </a:lnSpc>
              <a:buFont typeface="Arial" pitchFamily="34" charset="0"/>
              <a:buNone/>
              <a:tabLst>
                <a:tab pos="8077200" algn="r"/>
              </a:tabLst>
              <a:defRPr sz="2200"/>
            </a:lvl3pPr>
            <a:lvl4pPr marL="361950" indent="0">
              <a:lnSpc>
                <a:spcPts val="2800"/>
              </a:lnSpc>
              <a:buFont typeface="Arial" pitchFamily="34" charset="0"/>
              <a:buNone/>
              <a:tabLst>
                <a:tab pos="8077200" algn="r"/>
              </a:tabLst>
              <a:defRPr sz="2200"/>
            </a:lvl4pPr>
            <a:lvl5pPr marL="361950" indent="0">
              <a:lnSpc>
                <a:spcPts val="2800"/>
              </a:lnSpc>
              <a:buNone/>
              <a:tabLst>
                <a:tab pos="8077200" algn="r"/>
              </a:tabLst>
              <a:defRPr sz="22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2"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41154080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exte">
    <p:spTree>
      <p:nvGrpSpPr>
        <p:cNvPr id="1" name=""/>
        <p:cNvGrpSpPr/>
        <p:nvPr/>
      </p:nvGrpSpPr>
      <p:grpSpPr>
        <a:xfrm>
          <a:off x="0" y="0"/>
          <a:ext cx="0" cy="0"/>
          <a:chOff x="0" y="0"/>
          <a:chExt cx="0" cy="0"/>
        </a:xfrm>
      </p:grpSpPr>
      <p:sp>
        <p:nvSpPr>
          <p:cNvPr id="2" name="Titre 1"/>
          <p:cNvSpPr>
            <a:spLocks noGrp="1"/>
          </p:cNvSpPr>
          <p:nvPr>
            <p:ph type="title"/>
          </p:nvPr>
        </p:nvSpPr>
        <p:spPr>
          <a:xfrm>
            <a:off x="1043608" y="45119"/>
            <a:ext cx="7128792" cy="908720"/>
          </a:xfrm>
        </p:spPr>
        <p:txBody>
          <a:bodyPr/>
          <a:lstStyle>
            <a:lvl1pPr algn="ctr">
              <a:defRPr/>
            </a:lvl1p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7"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303461001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Tree>
    <p:extLst>
      <p:ext uri="{BB962C8B-B14F-4D97-AF65-F5344CB8AC3E}">
        <p14:creationId xmlns:p14="http://schemas.microsoft.com/office/powerpoint/2010/main" val="597697280"/>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exte">
    <p:spTree>
      <p:nvGrpSpPr>
        <p:cNvPr id="1" name=""/>
        <p:cNvGrpSpPr/>
        <p:nvPr/>
      </p:nvGrpSpPr>
      <p:grpSpPr>
        <a:xfrm>
          <a:off x="0" y="0"/>
          <a:ext cx="0" cy="0"/>
          <a:chOff x="0" y="0"/>
          <a:chExt cx="0" cy="0"/>
        </a:xfrm>
      </p:grpSpPr>
      <p:sp>
        <p:nvSpPr>
          <p:cNvPr id="2" name="Titre 1"/>
          <p:cNvSpPr>
            <a:spLocks noGrp="1"/>
          </p:cNvSpPr>
          <p:nvPr>
            <p:ph type="title"/>
          </p:nvPr>
        </p:nvSpPr>
        <p:spPr>
          <a:xfrm>
            <a:off x="1043608" y="45119"/>
            <a:ext cx="7128792" cy="908720"/>
          </a:xfrm>
        </p:spPr>
        <p:txBody>
          <a:bodyPr/>
          <a:lstStyle>
            <a:lvl1pPr algn="ctr">
              <a:defRPr/>
            </a:lvl1p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7"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168218216"/>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990600" y="152400"/>
            <a:ext cx="7181800" cy="684312"/>
          </a:xfrm>
        </p:spPr>
        <p:txBody>
          <a:bodyPr/>
          <a:lstStyle>
            <a:lvl1pPr algn="ctr">
              <a:defRPr/>
            </a:lvl1pPr>
          </a:lstStyle>
          <a:p>
            <a:r>
              <a:rPr lang="fr-FR" dirty="0" smtClean="0"/>
              <a:t>Modifiez le style du titre</a:t>
            </a:r>
            <a:endParaRPr lang="en-US" dirty="0"/>
          </a:p>
        </p:txBody>
      </p:sp>
      <p:sp>
        <p:nvSpPr>
          <p:cNvPr id="5" name="Espace réservé du numéro de diapositive 5"/>
          <p:cNvSpPr>
            <a:spLocks noGrp="1"/>
          </p:cNvSpPr>
          <p:nvPr>
            <p:ph type="sldNum" sz="quarter" idx="12"/>
          </p:nvPr>
        </p:nvSpPr>
        <p:spPr>
          <a:xfrm>
            <a:off x="8024813" y="6518672"/>
            <a:ext cx="1119187" cy="365125"/>
          </a:xfrm>
          <a:prstGeom prst="rect">
            <a:avLst/>
          </a:prstGeom>
        </p:spPr>
        <p:txBody>
          <a:bodyPr/>
          <a:lstStyle>
            <a:lvl1pPr>
              <a:defRPr u="none"/>
            </a:lvl1pPr>
          </a:lstStyle>
          <a:p>
            <a:pPr>
              <a:defRPr/>
            </a:pPr>
            <a:r>
              <a:rPr lang="fr-FR" smtClean="0"/>
              <a:t>|  PAGE </a:t>
            </a:r>
            <a:fld id="{A40AF4AB-2A90-45D1-B14C-455B828CAC88}" type="slidenum">
              <a:rPr lang="fr-FR" smtClean="0"/>
              <a:pPr>
                <a:defRPr/>
              </a:pPr>
              <a:t>‹N°›</a:t>
            </a:fld>
            <a:endParaRPr lang="fr-FR"/>
          </a:p>
        </p:txBody>
      </p:sp>
      <p:sp>
        <p:nvSpPr>
          <p:cNvPr id="6" name="Espace réservé du pied de page 11"/>
          <p:cNvSpPr>
            <a:spLocks noGrp="1"/>
          </p:cNvSpPr>
          <p:nvPr>
            <p:ph type="ftr" sz="quarter" idx="13"/>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2595245429"/>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age vierge">
    <p:spTree>
      <p:nvGrpSpPr>
        <p:cNvPr id="1" name=""/>
        <p:cNvGrpSpPr/>
        <p:nvPr/>
      </p:nvGrpSpPr>
      <p:grpSpPr>
        <a:xfrm>
          <a:off x="0" y="0"/>
          <a:ext cx="0" cy="0"/>
          <a:chOff x="0" y="0"/>
          <a:chExt cx="0" cy="0"/>
        </a:xfrm>
      </p:grpSpPr>
      <p:pic>
        <p:nvPicPr>
          <p:cNvPr id="9" name="Image 8" descr="bandeau_page_car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251460"/>
          </a:xfrm>
          <a:prstGeom prst="rect">
            <a:avLst/>
          </a:prstGeom>
        </p:spPr>
      </p:pic>
      <p:sp>
        <p:nvSpPr>
          <p:cNvPr id="17" name="Espace réservé du contenu 15"/>
          <p:cNvSpPr>
            <a:spLocks noGrp="1"/>
          </p:cNvSpPr>
          <p:nvPr>
            <p:ph sz="quarter" idx="15"/>
          </p:nvPr>
        </p:nvSpPr>
        <p:spPr>
          <a:xfrm>
            <a:off x="378000" y="836613"/>
            <a:ext cx="8460000" cy="51847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0"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306832502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Titre et deux contenus">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011668" y="18247"/>
            <a:ext cx="7236464" cy="908720"/>
          </a:xfrm>
        </p:spPr>
        <p:txBody>
          <a:bodyPr/>
          <a:lstStyle>
            <a:lvl1pPr algn="ctr">
              <a:defRPr/>
            </a:lvl1pPr>
          </a:lstStyle>
          <a:p>
            <a:r>
              <a:rPr lang="fr-FR" dirty="0" smtClean="0"/>
              <a:t>Titre de la slide sur une ou deux lignes</a:t>
            </a:r>
            <a:endParaRPr lang="fr-FR" dirty="0"/>
          </a:p>
        </p:txBody>
      </p:sp>
      <p:sp>
        <p:nvSpPr>
          <p:cNvPr id="8" name="Espace réservé du contenu 7"/>
          <p:cNvSpPr>
            <a:spLocks noGrp="1"/>
          </p:cNvSpPr>
          <p:nvPr>
            <p:ph sz="quarter" idx="12"/>
          </p:nvPr>
        </p:nvSpPr>
        <p:spPr>
          <a:xfrm>
            <a:off x="1187450" y="1701801"/>
            <a:ext cx="3168000" cy="4127500"/>
          </a:xfrm>
        </p:spPr>
        <p:txBody>
          <a:bodyPr/>
          <a:lstStyle>
            <a:lvl4pPr marL="447675" indent="-88900">
              <a:defRPr/>
            </a:lvl4pPr>
            <a:lvl5pPr marL="447675" indent="0">
              <a:defRPr/>
            </a:lvl5pPr>
          </a:lstStyle>
          <a:p>
            <a:pPr lvl="0"/>
            <a:r>
              <a:rPr lang="fr-FR" smtClean="0"/>
              <a:t>Modifiez les styles du texte du masque</a:t>
            </a:r>
          </a:p>
          <a:p>
            <a:pPr lvl="1"/>
            <a:r>
              <a:rPr lang="fr-FR" smtClean="0"/>
              <a:t>Deuxième niveau</a:t>
            </a:r>
          </a:p>
          <a:p>
            <a:pPr lvl="2"/>
            <a:r>
              <a:rPr lang="fr-FR" smtClean="0"/>
              <a:t>Troisième niveau</a:t>
            </a:r>
          </a:p>
        </p:txBody>
      </p:sp>
      <p:sp>
        <p:nvSpPr>
          <p:cNvPr id="10" name="Espace réservé du contenu 9"/>
          <p:cNvSpPr>
            <a:spLocks noGrp="1"/>
          </p:cNvSpPr>
          <p:nvPr>
            <p:ph sz="quarter" idx="13"/>
          </p:nvPr>
        </p:nvSpPr>
        <p:spPr>
          <a:xfrm>
            <a:off x="4788030" y="1701801"/>
            <a:ext cx="3168520" cy="4127500"/>
          </a:xfrm>
        </p:spPr>
        <p:txBody>
          <a:bodyPr/>
          <a:lstStyle>
            <a:lvl4pPr marL="447675" indent="-88900">
              <a:defRPr/>
            </a:lvl4pPr>
            <a:lvl5pPr marL="447675" indent="0">
              <a:defRPr/>
            </a:lvl5pPr>
          </a:lstStyle>
          <a:p>
            <a:pPr lvl="0"/>
            <a:r>
              <a:rPr lang="fr-FR" smtClean="0"/>
              <a:t>Modifiez les styles du texte du masque</a:t>
            </a:r>
          </a:p>
          <a:p>
            <a:pPr lvl="1"/>
            <a:r>
              <a:rPr lang="fr-FR" smtClean="0"/>
              <a:t>Deuxième niveau</a:t>
            </a:r>
          </a:p>
          <a:p>
            <a:pPr lvl="2"/>
            <a:r>
              <a:rPr lang="fr-FR" smtClean="0"/>
              <a:t>Troisième niveau</a:t>
            </a:r>
          </a:p>
        </p:txBody>
      </p:sp>
      <p:sp>
        <p:nvSpPr>
          <p:cNvPr id="12"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3" name="Espace réservé du pied de page 11"/>
          <p:cNvSpPr>
            <a:spLocks noGrp="1"/>
          </p:cNvSpPr>
          <p:nvPr>
            <p:ph type="ftr" sz="quarter" idx="14"/>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370759338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arte">
    <p:spTree>
      <p:nvGrpSpPr>
        <p:cNvPr id="1" name=""/>
        <p:cNvGrpSpPr/>
        <p:nvPr/>
      </p:nvGrpSpPr>
      <p:grpSpPr>
        <a:xfrm>
          <a:off x="0" y="0"/>
          <a:ext cx="0" cy="0"/>
          <a:chOff x="0" y="0"/>
          <a:chExt cx="0" cy="0"/>
        </a:xfrm>
      </p:grpSpPr>
      <p:pic>
        <p:nvPicPr>
          <p:cNvPr id="10" name="Image 9" descr="car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6486" y="846237"/>
            <a:ext cx="8460000" cy="4156911"/>
          </a:xfrm>
          <a:prstGeom prst="rect">
            <a:avLst/>
          </a:prstGeom>
        </p:spPr>
      </p:pic>
      <p:pic>
        <p:nvPicPr>
          <p:cNvPr id="9" name="Image 8" descr="bandeau_page_cart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251460"/>
          </a:xfrm>
          <a:prstGeom prst="rect">
            <a:avLst/>
          </a:prstGeom>
        </p:spPr>
      </p:pic>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
        <p:nvSpPr>
          <p:cNvPr id="11"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2"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3149977605"/>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pic>
        <p:nvPicPr>
          <p:cNvPr id="7" name="Image 6" descr="bandeau_dernière.png"/>
          <p:cNvPicPr>
            <a:picLocks noChangeAspect="1"/>
          </p:cNvPicPr>
          <p:nvPr userDrawn="1"/>
        </p:nvPicPr>
        <p:blipFill>
          <a:blip r:embed="rId3" cstate="print">
            <a:extLst>
              <a:ext uri="{28A0092B-C50C-407E-A947-70E740481C1C}">
                <a14:useLocalDpi xmlns:a14="http://schemas.microsoft.com/office/drawing/2010/main" val="0"/>
              </a:ext>
            </a:extLst>
          </a:blip>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1200"/>
              </a:lnSpc>
              <a:defRPr sz="850" b="0" cap="none" baseline="0">
                <a:solidFill>
                  <a:schemeClr val="bg2"/>
                </a:solidFill>
              </a:defRPr>
            </a:lvl1pPr>
          </a:lstStyle>
          <a:p>
            <a:r>
              <a:rPr lang="fr-FR" smtClean="0"/>
              <a:t>Modifiez le style du titre</a:t>
            </a:r>
            <a:endParaRPr lang="fr-FR" dirty="0"/>
          </a:p>
        </p:txBody>
      </p:sp>
      <p:sp>
        <p:nvSpPr>
          <p:cNvPr id="3" name="Espace réservé du contenu 2"/>
          <p:cNvSpPr>
            <a:spLocks noGrp="1"/>
          </p:cNvSpPr>
          <p:nvPr>
            <p:ph idx="1"/>
          </p:nvPr>
        </p:nvSpPr>
        <p:spPr>
          <a:xfrm>
            <a:off x="3539505" y="5799600"/>
            <a:ext cx="3552775" cy="943200"/>
          </a:xfrm>
        </p:spPr>
        <p:txBody>
          <a:bodyPr/>
          <a:lstStyle>
            <a:lvl1pPr marL="0" indent="0">
              <a:lnSpc>
                <a:spcPts val="1200"/>
              </a:lnSpc>
              <a:spcAft>
                <a:spcPts val="0"/>
              </a:spcAft>
              <a:buFont typeface="Arial" pitchFamily="34" charset="0"/>
              <a:buNone/>
              <a:defRPr sz="800">
                <a:solidFill>
                  <a:schemeClr val="bg1"/>
                </a:solidFill>
              </a:defRPr>
            </a:lvl1pPr>
            <a:lvl2pPr marL="0" indent="0">
              <a:lnSpc>
                <a:spcPts val="1200"/>
              </a:lnSpc>
              <a:spcBef>
                <a:spcPts val="800"/>
              </a:spcBef>
              <a:buFont typeface="Arial" pitchFamily="34" charset="0"/>
              <a:buNone/>
              <a:defRPr sz="650">
                <a:solidFill>
                  <a:schemeClr val="bg1"/>
                </a:solidFill>
              </a:defRPr>
            </a:lvl2pPr>
            <a:lvl3pPr marL="0" indent="0">
              <a:lnSpc>
                <a:spcPts val="1200"/>
              </a:lnSpc>
              <a:buFont typeface="Arial" pitchFamily="34" charset="0"/>
              <a:buNone/>
              <a:defRPr sz="650">
                <a:solidFill>
                  <a:schemeClr val="bg1"/>
                </a:solidFill>
              </a:defRPr>
            </a:lvl3pPr>
            <a:lvl4pPr marL="0" indent="0">
              <a:lnSpc>
                <a:spcPts val="1200"/>
              </a:lnSpc>
              <a:buFont typeface="Arial" pitchFamily="34" charset="0"/>
              <a:buNone/>
              <a:defRPr sz="650">
                <a:solidFill>
                  <a:schemeClr val="bg1"/>
                </a:solidFill>
              </a:defRPr>
            </a:lvl4pPr>
            <a:lvl5pPr marL="0" indent="0">
              <a:lnSpc>
                <a:spcPts val="1200"/>
              </a:lnSpc>
              <a:buFont typeface="Arial" pitchFamily="34" charset="0"/>
              <a:buNone/>
              <a:defRPr sz="650">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a:xfrm>
            <a:off x="576000" y="5445224"/>
            <a:ext cx="1118696" cy="365125"/>
          </a:xfrm>
        </p:spPr>
        <p:txBody>
          <a:bodyPr/>
          <a:lstStyle>
            <a:lvl1pPr algn="l">
              <a:defRPr>
                <a:solidFill>
                  <a:schemeClr val="bg1"/>
                </a:solidFill>
              </a:defRPr>
            </a:lvl1pPr>
          </a:lstStyle>
          <a:p>
            <a:r>
              <a:rPr lang="fr-FR" dirty="0" smtClean="0">
                <a:solidFill>
                  <a:prstClr val="white"/>
                </a:solidFill>
              </a:rPr>
              <a:t>|  PAGE </a:t>
            </a:r>
            <a:fld id="{AEFB9B6D-867A-40B8-ACB0-35CC9F272C9C}" type="slidenum">
              <a:rPr lang="fr-FR" smtClean="0">
                <a:solidFill>
                  <a:prstClr val="white"/>
                </a:solidFill>
              </a:rPr>
              <a:pPr/>
              <a:t>‹N°›</a:t>
            </a:fld>
            <a:endParaRPr lang="fr-FR" dirty="0">
              <a:solidFill>
                <a:prstClr val="white"/>
              </a:solidFill>
            </a:endParaRPr>
          </a:p>
        </p:txBody>
      </p:sp>
      <p:sp>
        <p:nvSpPr>
          <p:cNvPr id="12" name="Espace réservé du pied de page 11"/>
          <p:cNvSpPr>
            <a:spLocks noGrp="1"/>
          </p:cNvSpPr>
          <p:nvPr>
            <p:ph type="ftr" sz="quarter" idx="12"/>
          </p:nvPr>
        </p:nvSpPr>
        <p:spPr>
          <a:xfrm>
            <a:off x="576000" y="5877272"/>
            <a:ext cx="2664296" cy="365125"/>
          </a:xfrm>
        </p:spPr>
        <p:txBody>
          <a:bodyPr/>
          <a:lstStyle>
            <a:lvl1pPr algn="l">
              <a:defRPr>
                <a:solidFill>
                  <a:schemeClr val="bg1"/>
                </a:solidFill>
              </a:defRPr>
            </a:lvl1pPr>
          </a:lstStyle>
          <a:p>
            <a:r>
              <a:rPr lang="fr-FR" smtClean="0">
                <a:solidFill>
                  <a:prstClr val="white"/>
                </a:solidFill>
              </a:rPr>
              <a:t>UAS 2025 - C.Z. Antoine- Superconductivity in accelerators- Magnet vs RF cavities-part II</a:t>
            </a:r>
            <a:endParaRPr lang="fr-FR" dirty="0">
              <a:solidFill>
                <a:prstClr val="white"/>
              </a:solidFill>
            </a:endParaRPr>
          </a:p>
        </p:txBody>
      </p:sp>
    </p:spTree>
    <p:extLst>
      <p:ext uri="{BB962C8B-B14F-4D97-AF65-F5344CB8AC3E}">
        <p14:creationId xmlns:p14="http://schemas.microsoft.com/office/powerpoint/2010/main" val="2482210554"/>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4" name="Espace réservé du pied de page 4"/>
          <p:cNvSpPr>
            <a:spLocks noGrp="1"/>
          </p:cNvSpPr>
          <p:nvPr>
            <p:ph type="ftr" sz="quarter" idx="11"/>
          </p:nvPr>
        </p:nvSpPr>
        <p:spPr>
          <a:xfrm>
            <a:off x="2051050" y="6520259"/>
            <a:ext cx="5940425" cy="365125"/>
          </a:xfrm>
        </p:spPr>
        <p:txBody>
          <a:bodyPr/>
          <a:lstStyle>
            <a:lvl1pPr>
              <a:defRPr u="none"/>
            </a:lvl1pPr>
          </a:lstStyle>
          <a:p>
            <a:pPr>
              <a:defRPr/>
            </a:pPr>
            <a:r>
              <a:rPr lang="fr-FR" smtClean="0"/>
              <a:t>UAS 2025 - C.Z. Antoine- Superconductivity in accelerators- Magnet vs RF cavities-part II</a:t>
            </a:r>
            <a:endParaRPr lang="fr-FR" dirty="0"/>
          </a:p>
        </p:txBody>
      </p:sp>
      <p:sp>
        <p:nvSpPr>
          <p:cNvPr id="5" name="Espace réservé du numéro de diapositive 5"/>
          <p:cNvSpPr>
            <a:spLocks noGrp="1"/>
          </p:cNvSpPr>
          <p:nvPr>
            <p:ph type="sldNum" sz="quarter" idx="12"/>
          </p:nvPr>
        </p:nvSpPr>
        <p:spPr>
          <a:xfrm>
            <a:off x="8024813" y="6518672"/>
            <a:ext cx="1119187" cy="365125"/>
          </a:xfrm>
        </p:spPr>
        <p:txBody>
          <a:bodyPr/>
          <a:lstStyle>
            <a:lvl1pPr>
              <a:defRPr u="none"/>
            </a:lvl1pPr>
          </a:lstStyle>
          <a:p>
            <a:pPr>
              <a:defRPr/>
            </a:pPr>
            <a:r>
              <a:rPr lang="fr-FR" smtClean="0"/>
              <a:t>|  PAGE </a:t>
            </a:r>
            <a:fld id="{8CADEDB1-774E-4026-9688-CF6FA26D2D04}" type="slidenum">
              <a:rPr lang="fr-FR" smtClean="0"/>
              <a:pPr>
                <a:defRPr/>
              </a:pPr>
              <a:t>‹N°›</a:t>
            </a:fld>
            <a:endParaRPr lang="fr-FR"/>
          </a:p>
        </p:txBody>
      </p:sp>
      <p:sp>
        <p:nvSpPr>
          <p:cNvPr id="6" name="Titre 1"/>
          <p:cNvSpPr>
            <a:spLocks noGrp="1"/>
          </p:cNvSpPr>
          <p:nvPr>
            <p:ph type="title"/>
          </p:nvPr>
        </p:nvSpPr>
        <p:spPr>
          <a:xfrm>
            <a:off x="1187450" y="46038"/>
            <a:ext cx="6769100" cy="909637"/>
          </a:xfrm>
        </p:spPr>
        <p:txBody>
          <a:bodyPr/>
          <a:lstStyle/>
          <a:p>
            <a:r>
              <a:rPr lang="fr-FR" dirty="0" smtClean="0"/>
              <a:t>Modifiez le style du titre</a:t>
            </a:r>
            <a:endParaRPr lang="fr-FR" dirty="0"/>
          </a:p>
        </p:txBody>
      </p:sp>
    </p:spTree>
    <p:extLst>
      <p:ext uri="{BB962C8B-B14F-4D97-AF65-F5344CB8AC3E}">
        <p14:creationId xmlns:p14="http://schemas.microsoft.com/office/powerpoint/2010/main" val="3699067829"/>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p>
            <a:endParaRPr lang="it-IT"/>
          </a:p>
        </p:txBody>
      </p:sp>
      <p:sp>
        <p:nvSpPr>
          <p:cNvPr id="3" name="Segnaposto piè di pagina 2"/>
          <p:cNvSpPr>
            <a:spLocks noGrp="1"/>
          </p:cNvSpPr>
          <p:nvPr>
            <p:ph type="ftr" sz="quarter" idx="11"/>
          </p:nvPr>
        </p:nvSpPr>
        <p:spPr/>
        <p:txBody>
          <a:bodyPr/>
          <a:lstStyle/>
          <a:p>
            <a:r>
              <a:rPr lang="fr-FR" smtClean="0"/>
              <a:t>UAS 2025 - C.Z. Antoine- Superconductivity in accelerators- Magnet vs RF cavities-part II</a:t>
            </a:r>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extLst>
      <p:ext uri="{BB962C8B-B14F-4D97-AF65-F5344CB8AC3E}">
        <p14:creationId xmlns:p14="http://schemas.microsoft.com/office/powerpoint/2010/main" val="891971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990600" y="152400"/>
            <a:ext cx="7181800" cy="684312"/>
          </a:xfrm>
        </p:spPr>
        <p:txBody>
          <a:bodyPr/>
          <a:lstStyle>
            <a:lvl1pPr algn="ctr">
              <a:defRPr/>
            </a:lvl1pPr>
          </a:lstStyle>
          <a:p>
            <a:r>
              <a:rPr lang="fr-FR" dirty="0" smtClean="0"/>
              <a:t>Modifiez le style du titre</a:t>
            </a:r>
            <a:endParaRPr lang="en-US" dirty="0"/>
          </a:p>
        </p:txBody>
      </p:sp>
      <p:sp>
        <p:nvSpPr>
          <p:cNvPr id="5" name="Espace réservé du numéro de diapositive 5"/>
          <p:cNvSpPr>
            <a:spLocks noGrp="1"/>
          </p:cNvSpPr>
          <p:nvPr>
            <p:ph type="sldNum" sz="quarter" idx="12"/>
          </p:nvPr>
        </p:nvSpPr>
        <p:spPr>
          <a:xfrm>
            <a:off x="8024813" y="6518672"/>
            <a:ext cx="1119187" cy="365125"/>
          </a:xfrm>
          <a:prstGeom prst="rect">
            <a:avLst/>
          </a:prstGeom>
        </p:spPr>
        <p:txBody>
          <a:bodyPr/>
          <a:lstStyle>
            <a:lvl1pPr>
              <a:defRPr u="none"/>
            </a:lvl1pPr>
          </a:lstStyle>
          <a:p>
            <a:pPr>
              <a:defRPr/>
            </a:pPr>
            <a:r>
              <a:rPr lang="fr-FR" smtClean="0"/>
              <a:t>|  PAGE </a:t>
            </a:r>
            <a:fld id="{A40AF4AB-2A90-45D1-B14C-455B828CAC88}" type="slidenum">
              <a:rPr lang="fr-FR" smtClean="0"/>
              <a:pPr>
                <a:defRPr/>
              </a:pPr>
              <a:t>‹N°›</a:t>
            </a:fld>
            <a:endParaRPr lang="fr-FR"/>
          </a:p>
        </p:txBody>
      </p:sp>
      <p:sp>
        <p:nvSpPr>
          <p:cNvPr id="6" name="Espace réservé du pied de page 11"/>
          <p:cNvSpPr>
            <a:spLocks noGrp="1"/>
          </p:cNvSpPr>
          <p:nvPr>
            <p:ph type="ftr" sz="quarter" idx="13"/>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30950289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age vierge">
    <p:spTree>
      <p:nvGrpSpPr>
        <p:cNvPr id="1" name=""/>
        <p:cNvGrpSpPr/>
        <p:nvPr/>
      </p:nvGrpSpPr>
      <p:grpSpPr>
        <a:xfrm>
          <a:off x="0" y="0"/>
          <a:ext cx="0" cy="0"/>
          <a:chOff x="0" y="0"/>
          <a:chExt cx="0" cy="0"/>
        </a:xfrm>
      </p:grpSpPr>
      <p:pic>
        <p:nvPicPr>
          <p:cNvPr id="9" name="Image 8" descr="bandeau_page_car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251460"/>
          </a:xfrm>
          <a:prstGeom prst="rect">
            <a:avLst/>
          </a:prstGeom>
        </p:spPr>
      </p:pic>
      <p:sp>
        <p:nvSpPr>
          <p:cNvPr id="17" name="Espace réservé du contenu 15"/>
          <p:cNvSpPr>
            <a:spLocks noGrp="1"/>
          </p:cNvSpPr>
          <p:nvPr>
            <p:ph sz="quarter" idx="15"/>
          </p:nvPr>
        </p:nvSpPr>
        <p:spPr>
          <a:xfrm>
            <a:off x="378000" y="836613"/>
            <a:ext cx="8460000" cy="51847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0"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29231619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arte">
    <p:spTree>
      <p:nvGrpSpPr>
        <p:cNvPr id="1" name=""/>
        <p:cNvGrpSpPr/>
        <p:nvPr/>
      </p:nvGrpSpPr>
      <p:grpSpPr>
        <a:xfrm>
          <a:off x="0" y="0"/>
          <a:ext cx="0" cy="0"/>
          <a:chOff x="0" y="0"/>
          <a:chExt cx="0" cy="0"/>
        </a:xfrm>
      </p:grpSpPr>
      <p:pic>
        <p:nvPicPr>
          <p:cNvPr id="10" name="Image 9" descr="cart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76486" y="846237"/>
            <a:ext cx="8460000" cy="4156911"/>
          </a:xfrm>
          <a:prstGeom prst="rect">
            <a:avLst/>
          </a:prstGeom>
        </p:spPr>
      </p:pic>
      <p:pic>
        <p:nvPicPr>
          <p:cNvPr id="9" name="Image 8" descr="bandeau_page_carte.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251460"/>
          </a:xfrm>
          <a:prstGeom prst="rect">
            <a:avLst/>
          </a:prstGeom>
        </p:spPr>
      </p:pic>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
        <p:nvSpPr>
          <p:cNvPr id="11" name="Espace réservé du numéro de diapositive 10"/>
          <p:cNvSpPr>
            <a:spLocks noGrp="1"/>
          </p:cNvSpPr>
          <p:nvPr>
            <p:ph type="sldNum" sz="quarter" idx="11"/>
          </p:nvPr>
        </p:nvSpPr>
        <p:spPr>
          <a:xfrm>
            <a:off x="8025304" y="6518665"/>
            <a:ext cx="1118696" cy="365125"/>
          </a:xfrm>
        </p:spPr>
        <p:txBody>
          <a:bodyPr/>
          <a:lstStyle>
            <a:lvl1pPr>
              <a:defRPr u="none"/>
            </a:lvl1pPr>
          </a:lstStyle>
          <a:p>
            <a:r>
              <a:rPr lang="fr-FR" smtClean="0"/>
              <a:t>|  PAGE </a:t>
            </a:r>
            <a:fld id="{AEFB9B6D-867A-40B8-ACB0-35CC9F272C9C}" type="slidenum">
              <a:rPr lang="fr-FR" smtClean="0"/>
              <a:pPr/>
              <a:t>‹N°›</a:t>
            </a:fld>
            <a:endParaRPr lang="fr-FR" dirty="0"/>
          </a:p>
        </p:txBody>
      </p:sp>
      <p:sp>
        <p:nvSpPr>
          <p:cNvPr id="12" name="Espace réservé du pied de page 11"/>
          <p:cNvSpPr>
            <a:spLocks noGrp="1"/>
          </p:cNvSpPr>
          <p:nvPr>
            <p:ph type="ftr" sz="quarter" idx="12"/>
          </p:nvPr>
        </p:nvSpPr>
        <p:spPr>
          <a:xfrm>
            <a:off x="2051720" y="6520259"/>
            <a:ext cx="5939824" cy="365125"/>
          </a:xfrm>
        </p:spPr>
        <p:txBody>
          <a:bodyPr/>
          <a:lstStyle>
            <a:lvl1pPr>
              <a:defRPr u="none"/>
            </a:lvl1p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21572804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10128" y="0"/>
            <a:ext cx="5833872" cy="6858000"/>
          </a:xfrm>
          <a:prstGeom prst="rect">
            <a:avLst/>
          </a:prstGeom>
        </p:spPr>
      </p:pic>
      <p:pic>
        <p:nvPicPr>
          <p:cNvPr id="7" name="Image 6" descr="bandeau_dernière.png"/>
          <p:cNvPicPr>
            <a:picLocks noChangeAspect="1"/>
          </p:cNvPicPr>
          <p:nvPr userDrawn="1"/>
        </p:nvPicPr>
        <p:blipFill>
          <a:blip r:embed="rId3" cstate="print">
            <a:extLst>
              <a:ext uri="{28A0092B-C50C-407E-A947-70E740481C1C}">
                <a14:useLocalDpi xmlns:a14="http://schemas.microsoft.com/office/drawing/2010/main" val="0"/>
              </a:ext>
            </a:extLst>
          </a:blip>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1200"/>
              </a:lnSpc>
              <a:defRPr sz="850" b="0" cap="none" baseline="0">
                <a:solidFill>
                  <a:schemeClr val="bg2"/>
                </a:solidFill>
              </a:defRPr>
            </a:lvl1pPr>
          </a:lstStyle>
          <a:p>
            <a:r>
              <a:rPr lang="fr-FR" smtClean="0"/>
              <a:t>Modifiez le style du titre</a:t>
            </a:r>
            <a:endParaRPr lang="fr-FR" dirty="0"/>
          </a:p>
        </p:txBody>
      </p:sp>
      <p:sp>
        <p:nvSpPr>
          <p:cNvPr id="3" name="Espace réservé du contenu 2"/>
          <p:cNvSpPr>
            <a:spLocks noGrp="1"/>
          </p:cNvSpPr>
          <p:nvPr>
            <p:ph idx="1"/>
          </p:nvPr>
        </p:nvSpPr>
        <p:spPr>
          <a:xfrm>
            <a:off x="3539505" y="5799600"/>
            <a:ext cx="3552775" cy="943200"/>
          </a:xfrm>
        </p:spPr>
        <p:txBody>
          <a:bodyPr/>
          <a:lstStyle>
            <a:lvl1pPr marL="0" indent="0">
              <a:lnSpc>
                <a:spcPts val="1200"/>
              </a:lnSpc>
              <a:spcAft>
                <a:spcPts val="0"/>
              </a:spcAft>
              <a:buFont typeface="Arial" pitchFamily="34" charset="0"/>
              <a:buNone/>
              <a:defRPr sz="800">
                <a:solidFill>
                  <a:schemeClr val="bg1"/>
                </a:solidFill>
              </a:defRPr>
            </a:lvl1pPr>
            <a:lvl2pPr marL="0" indent="0">
              <a:lnSpc>
                <a:spcPts val="1200"/>
              </a:lnSpc>
              <a:spcBef>
                <a:spcPts val="800"/>
              </a:spcBef>
              <a:buFont typeface="Arial" pitchFamily="34" charset="0"/>
              <a:buNone/>
              <a:defRPr sz="650">
                <a:solidFill>
                  <a:schemeClr val="bg1"/>
                </a:solidFill>
              </a:defRPr>
            </a:lvl2pPr>
            <a:lvl3pPr marL="0" indent="0">
              <a:lnSpc>
                <a:spcPts val="1200"/>
              </a:lnSpc>
              <a:buFont typeface="Arial" pitchFamily="34" charset="0"/>
              <a:buNone/>
              <a:defRPr sz="650">
                <a:solidFill>
                  <a:schemeClr val="bg1"/>
                </a:solidFill>
              </a:defRPr>
            </a:lvl3pPr>
            <a:lvl4pPr marL="0" indent="0">
              <a:lnSpc>
                <a:spcPts val="1200"/>
              </a:lnSpc>
              <a:buFont typeface="Arial" pitchFamily="34" charset="0"/>
              <a:buNone/>
              <a:defRPr sz="650">
                <a:solidFill>
                  <a:schemeClr val="bg1"/>
                </a:solidFill>
              </a:defRPr>
            </a:lvl4pPr>
            <a:lvl5pPr marL="0" indent="0">
              <a:lnSpc>
                <a:spcPts val="1200"/>
              </a:lnSpc>
              <a:buFont typeface="Arial" pitchFamily="34" charset="0"/>
              <a:buNone/>
              <a:defRPr sz="650">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a:xfrm>
            <a:off x="576000" y="5445224"/>
            <a:ext cx="1118696" cy="365125"/>
          </a:xfrm>
        </p:spPr>
        <p:txBody>
          <a:bodyPr/>
          <a:lstStyle>
            <a:lvl1pPr algn="l">
              <a:defRPr>
                <a:solidFill>
                  <a:schemeClr val="bg1"/>
                </a:solidFill>
              </a:defRPr>
            </a:lvl1pPr>
          </a:lstStyle>
          <a:p>
            <a:r>
              <a:rPr lang="fr-FR" dirty="0" smtClean="0">
                <a:solidFill>
                  <a:prstClr val="white"/>
                </a:solidFill>
              </a:rPr>
              <a:t>|  PAGE </a:t>
            </a:r>
            <a:fld id="{AEFB9B6D-867A-40B8-ACB0-35CC9F272C9C}" type="slidenum">
              <a:rPr lang="fr-FR" smtClean="0">
                <a:solidFill>
                  <a:prstClr val="white"/>
                </a:solidFill>
              </a:rPr>
              <a:pPr/>
              <a:t>‹N°›</a:t>
            </a:fld>
            <a:endParaRPr lang="fr-FR" dirty="0">
              <a:solidFill>
                <a:prstClr val="white"/>
              </a:solidFill>
            </a:endParaRPr>
          </a:p>
        </p:txBody>
      </p:sp>
      <p:sp>
        <p:nvSpPr>
          <p:cNvPr id="12" name="Espace réservé du pied de page 11"/>
          <p:cNvSpPr>
            <a:spLocks noGrp="1"/>
          </p:cNvSpPr>
          <p:nvPr>
            <p:ph type="ftr" sz="quarter" idx="12"/>
          </p:nvPr>
        </p:nvSpPr>
        <p:spPr>
          <a:xfrm>
            <a:off x="576000" y="5877272"/>
            <a:ext cx="2664296" cy="365125"/>
          </a:xfrm>
        </p:spPr>
        <p:txBody>
          <a:bodyPr/>
          <a:lstStyle>
            <a:lvl1pPr algn="l">
              <a:defRPr>
                <a:solidFill>
                  <a:schemeClr val="bg1"/>
                </a:solidFill>
              </a:defRPr>
            </a:lvl1pPr>
          </a:lstStyle>
          <a:p>
            <a:r>
              <a:rPr lang="fr-FR" smtClean="0">
                <a:solidFill>
                  <a:prstClr val="white"/>
                </a:solidFill>
              </a:rPr>
              <a:t>UAS 2025 - C.Z. Antoine- Superconductivity in accelerators- Magnet vs RF cavities-part II</a:t>
            </a:r>
            <a:endParaRPr lang="fr-FR" dirty="0">
              <a:solidFill>
                <a:prstClr val="white"/>
              </a:solidFill>
            </a:endParaRPr>
          </a:p>
        </p:txBody>
      </p:sp>
    </p:spTree>
    <p:extLst>
      <p:ext uri="{BB962C8B-B14F-4D97-AF65-F5344CB8AC3E}">
        <p14:creationId xmlns:p14="http://schemas.microsoft.com/office/powerpoint/2010/main" val="120062933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4" name="Espace réservé du pied de page 4"/>
          <p:cNvSpPr>
            <a:spLocks noGrp="1"/>
          </p:cNvSpPr>
          <p:nvPr>
            <p:ph type="ftr" sz="quarter" idx="11"/>
          </p:nvPr>
        </p:nvSpPr>
        <p:spPr>
          <a:xfrm>
            <a:off x="2051050" y="6520259"/>
            <a:ext cx="5940425" cy="365125"/>
          </a:xfrm>
        </p:spPr>
        <p:txBody>
          <a:bodyPr/>
          <a:lstStyle>
            <a:lvl1pPr>
              <a:defRPr u="none"/>
            </a:lvl1pPr>
          </a:lstStyle>
          <a:p>
            <a:pPr>
              <a:defRPr/>
            </a:pPr>
            <a:r>
              <a:rPr lang="fr-FR" smtClean="0"/>
              <a:t>UAS 2025 - C.Z. Antoine- Superconductivity in accelerators- Magnet vs RF cavities-part II</a:t>
            </a:r>
            <a:endParaRPr lang="fr-FR" dirty="0"/>
          </a:p>
        </p:txBody>
      </p:sp>
      <p:sp>
        <p:nvSpPr>
          <p:cNvPr id="5" name="Espace réservé du numéro de diapositive 5"/>
          <p:cNvSpPr>
            <a:spLocks noGrp="1"/>
          </p:cNvSpPr>
          <p:nvPr>
            <p:ph type="sldNum" sz="quarter" idx="12"/>
          </p:nvPr>
        </p:nvSpPr>
        <p:spPr>
          <a:xfrm>
            <a:off x="8024813" y="6518672"/>
            <a:ext cx="1119187" cy="365125"/>
          </a:xfrm>
        </p:spPr>
        <p:txBody>
          <a:bodyPr/>
          <a:lstStyle>
            <a:lvl1pPr>
              <a:defRPr u="none"/>
            </a:lvl1pPr>
          </a:lstStyle>
          <a:p>
            <a:pPr>
              <a:defRPr/>
            </a:pPr>
            <a:r>
              <a:rPr lang="fr-FR" smtClean="0"/>
              <a:t>|  PAGE </a:t>
            </a:r>
            <a:fld id="{8CADEDB1-774E-4026-9688-CF6FA26D2D04}" type="slidenum">
              <a:rPr lang="fr-FR" smtClean="0"/>
              <a:pPr>
                <a:defRPr/>
              </a:pPr>
              <a:t>‹N°›</a:t>
            </a:fld>
            <a:endParaRPr lang="fr-FR"/>
          </a:p>
        </p:txBody>
      </p:sp>
      <p:sp>
        <p:nvSpPr>
          <p:cNvPr id="6" name="Titre 1"/>
          <p:cNvSpPr>
            <a:spLocks noGrp="1"/>
          </p:cNvSpPr>
          <p:nvPr>
            <p:ph type="title"/>
          </p:nvPr>
        </p:nvSpPr>
        <p:spPr>
          <a:xfrm>
            <a:off x="1187450" y="46038"/>
            <a:ext cx="6769100" cy="909637"/>
          </a:xfrm>
        </p:spPr>
        <p:txBody>
          <a:bodyPr/>
          <a:lstStyle/>
          <a:p>
            <a:r>
              <a:rPr lang="fr-FR" dirty="0" smtClean="0"/>
              <a:t>Modifiez le style du titre</a:t>
            </a:r>
            <a:endParaRPr lang="fr-FR" dirty="0"/>
          </a:p>
        </p:txBody>
      </p:sp>
    </p:spTree>
    <p:extLst>
      <p:ext uri="{BB962C8B-B14F-4D97-AF65-F5344CB8AC3E}">
        <p14:creationId xmlns:p14="http://schemas.microsoft.com/office/powerpoint/2010/main" val="41933093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4.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image" Target="../media/image3.png"/><Relationship Id="rId5" Type="http://schemas.openxmlformats.org/officeDocument/2006/relationships/slideLayout" Target="../slideLayouts/slideLayout15.xml"/><Relationship Id="rId10" Type="http://schemas.openxmlformats.org/officeDocument/2006/relationships/image" Target="../media/image2.jpeg"/><Relationship Id="rId4" Type="http://schemas.openxmlformats.org/officeDocument/2006/relationships/slideLayout" Target="../slideLayouts/slideLayout14.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jpe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image" Target="../media/image1.pn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theme" Target="../theme/theme3.xml"/><Relationship Id="rId5" Type="http://schemas.openxmlformats.org/officeDocument/2006/relationships/slideLayout" Target="../slideLayouts/slideLayout22.xml"/><Relationship Id="rId15" Type="http://schemas.openxmlformats.org/officeDocument/2006/relationships/image" Target="../media/image4.png"/><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3.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image" Target="../media/image2.jpeg"/><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image" Target="../media/image1.png"/><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image" Target="../media/image4.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5.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image" Target="../media/image3.png"/><Relationship Id="rId2" Type="http://schemas.openxmlformats.org/officeDocument/2006/relationships/slideLayout" Target="../slideLayouts/slideLayout38.xml"/><Relationship Id="rId16" Type="http://schemas.openxmlformats.org/officeDocument/2006/relationships/image" Target="../media/image2.jpe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4.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 7" descr="bandeau_texte.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9144000" cy="955548"/>
          </a:xfrm>
          <a:prstGeom prst="rect">
            <a:avLst/>
          </a:prstGeom>
        </p:spPr>
      </p:pic>
      <p:sp>
        <p:nvSpPr>
          <p:cNvPr id="2" name="Espace réservé du titre 1"/>
          <p:cNvSpPr>
            <a:spLocks noGrp="1"/>
          </p:cNvSpPr>
          <p:nvPr>
            <p:ph type="title"/>
          </p:nvPr>
        </p:nvSpPr>
        <p:spPr>
          <a:xfrm>
            <a:off x="1007944" y="15231"/>
            <a:ext cx="7236464" cy="908720"/>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0"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5" name="Espace réservé du pied de page 4"/>
          <p:cNvSpPr>
            <a:spLocks noGrp="1"/>
          </p:cNvSpPr>
          <p:nvPr>
            <p:ph type="ftr" sz="quarter" idx="3"/>
          </p:nvPr>
        </p:nvSpPr>
        <p:spPr>
          <a:xfrm>
            <a:off x="2051720" y="6492875"/>
            <a:ext cx="5939824" cy="365125"/>
          </a:xfrm>
          <a:prstGeom prst="rect">
            <a:avLst/>
          </a:prstGeom>
        </p:spPr>
        <p:txBody>
          <a:bodyPr vert="horz" lIns="0" tIns="0" rIns="0" bIns="0" rtlCol="0" anchor="ctr"/>
          <a:lstStyle>
            <a:lvl1pPr algn="r">
              <a:defRPr sz="1000">
                <a:solidFill>
                  <a:srgbClr val="666666"/>
                </a:solidFill>
              </a:defRPr>
            </a:lvl1pPr>
          </a:lstStyle>
          <a:p>
            <a:pPr fontAlgn="auto">
              <a:spcBef>
                <a:spcPts val="0"/>
              </a:spcBef>
              <a:spcAft>
                <a:spcPts val="0"/>
              </a:spcAft>
            </a:pPr>
            <a:r>
              <a:rPr lang="fr-FR" u="none" smtClean="0">
                <a:latin typeface="Arial"/>
                <a:cs typeface="+mn-cs"/>
              </a:rPr>
              <a:t>UAS 2025 - C.Z. Antoine- Superconductivity in accelerators- Magnet vs RF cavities-part II</a:t>
            </a:r>
            <a:endParaRPr lang="fr-FR" u="none" dirty="0">
              <a:latin typeface="Arial"/>
              <a:cs typeface="+mn-cs"/>
            </a:endParaRPr>
          </a:p>
        </p:txBody>
      </p:sp>
      <p:sp>
        <p:nvSpPr>
          <p:cNvPr id="6" name="Espace réservé du numéro de diapositive 5"/>
          <p:cNvSpPr>
            <a:spLocks noGrp="1"/>
          </p:cNvSpPr>
          <p:nvPr>
            <p:ph type="sldNum" sz="quarter" idx="4"/>
          </p:nvPr>
        </p:nvSpPr>
        <p:spPr>
          <a:xfrm>
            <a:off x="8025304" y="6491281"/>
            <a:ext cx="1118696" cy="365125"/>
          </a:xfrm>
          <a:prstGeom prst="rect">
            <a:avLst/>
          </a:prstGeom>
        </p:spPr>
        <p:txBody>
          <a:bodyPr vert="horz" lIns="0" tIns="0" rIns="0" bIns="0" rtlCol="0" anchor="ctr"/>
          <a:lstStyle>
            <a:lvl1pPr algn="l">
              <a:defRPr sz="1000">
                <a:solidFill>
                  <a:srgbClr val="666666"/>
                </a:solidFill>
              </a:defRPr>
            </a:lvl1pPr>
          </a:lstStyle>
          <a:p>
            <a:pPr fontAlgn="auto">
              <a:spcBef>
                <a:spcPts val="0"/>
              </a:spcBef>
              <a:spcAft>
                <a:spcPts val="0"/>
              </a:spcAft>
            </a:pPr>
            <a:r>
              <a:rPr lang="fr-FR" u="none" dirty="0" smtClean="0">
                <a:latin typeface="Arial"/>
                <a:cs typeface="+mn-cs"/>
              </a:rPr>
              <a:t>|  PAGE </a:t>
            </a:r>
            <a:fld id="{AEFB9B6D-867A-40B8-ACB0-35CC9F272C9C}" type="slidenum">
              <a:rPr lang="fr-FR" u="none" smtClean="0">
                <a:latin typeface="Arial"/>
                <a:cs typeface="+mn-cs"/>
              </a:rPr>
              <a:pPr fontAlgn="auto">
                <a:spcBef>
                  <a:spcPts val="0"/>
                </a:spcBef>
                <a:spcAft>
                  <a:spcPts val="0"/>
                </a:spcAft>
              </a:pPr>
              <a:t>‹N°›</a:t>
            </a:fld>
            <a:endParaRPr lang="fr-FR" u="none" dirty="0">
              <a:latin typeface="Arial"/>
              <a:cs typeface="+mn-cs"/>
            </a:endParaRPr>
          </a:p>
        </p:txBody>
      </p:sp>
      <p:pic>
        <p:nvPicPr>
          <p:cNvPr id="2050" name="Picture 2" descr="C:\Users\eb137366\Downloads\irfu_signature.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244408" y="155313"/>
            <a:ext cx="646061" cy="644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4093025"/>
      </p:ext>
    </p:extLst>
  </p:cSld>
  <p:clrMap bg1="lt1" tx1="dk1" bg2="lt2" tx2="dk2" accent1="accent1" accent2="accent2" accent3="accent3" accent4="accent4" accent5="accent5" accent6="accent6" hlink="hlink" folHlink="folHlink"/>
  <p:sldLayoutIdLst>
    <p:sldLayoutId id="2147483886" r:id="rId1"/>
    <p:sldLayoutId id="2147483888" r:id="rId2"/>
    <p:sldLayoutId id="2147483889" r:id="rId3"/>
    <p:sldLayoutId id="2147483890" r:id="rId4"/>
    <p:sldLayoutId id="2147483897" r:id="rId5"/>
    <p:sldLayoutId id="2147483894" r:id="rId6"/>
    <p:sldLayoutId id="2147483895" r:id="rId7"/>
    <p:sldLayoutId id="2147483896" r:id="rId8"/>
    <p:sldLayoutId id="2147483912" r:id="rId9"/>
    <p:sldLayoutId id="2147483957" r:id="rId10"/>
  </p:sldLayoutIdLst>
  <p:timing>
    <p:tnLst>
      <p:par>
        <p:cTn id="1" dur="indefinite" restart="never" nodeType="tmRoot"/>
      </p:par>
    </p:tnLst>
  </p:timing>
  <p:hf hdr="0" dt="0"/>
  <p:txStyles>
    <p:titleStyle>
      <a:lvl1pPr algn="ctr"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14"/>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15"/>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 7" descr="bandeau_texte.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0"/>
            <a:ext cx="9144000" cy="955548"/>
          </a:xfrm>
          <a:prstGeom prst="rect">
            <a:avLst/>
          </a:prstGeom>
        </p:spPr>
      </p:pic>
      <p:sp>
        <p:nvSpPr>
          <p:cNvPr id="2" name="Espace réservé du titre 1"/>
          <p:cNvSpPr>
            <a:spLocks noGrp="1"/>
          </p:cNvSpPr>
          <p:nvPr>
            <p:ph type="title"/>
          </p:nvPr>
        </p:nvSpPr>
        <p:spPr>
          <a:xfrm>
            <a:off x="1007944" y="15231"/>
            <a:ext cx="7236464" cy="908720"/>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0"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2050" name="Picture 2" descr="C:\Users\eb137366\Downloads\irfu_signature.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244408" y="155313"/>
            <a:ext cx="646061" cy="644922"/>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numéro de diapositive 10"/>
          <p:cNvSpPr>
            <a:spLocks noGrp="1"/>
          </p:cNvSpPr>
          <p:nvPr>
            <p:ph type="sldNum" sz="quarter" idx="4"/>
          </p:nvPr>
        </p:nvSpPr>
        <p:spPr>
          <a:xfrm>
            <a:off x="8025304" y="6483627"/>
            <a:ext cx="1118696" cy="365125"/>
          </a:xfrm>
          <a:prstGeom prst="rect">
            <a:avLst/>
          </a:prstGeom>
        </p:spPr>
        <p:txBody>
          <a:bodyPr vert="horz" lIns="0" tIns="0" rIns="0" bIns="0" rtlCol="0" anchor="ctr"/>
          <a:lstStyle>
            <a:lvl1pPr>
              <a:defRPr lang="fr-FR" sz="1000" u="none" smtClean="0">
                <a:solidFill>
                  <a:srgbClr val="666666"/>
                </a:solidFill>
                <a:latin typeface="Arial" pitchFamily="34" charset="0"/>
                <a:cs typeface="Arial" pitchFamily="34" charset="0"/>
              </a:defRPr>
            </a:lvl1pPr>
          </a:lstStyle>
          <a:p>
            <a:pPr algn="ctr"/>
            <a:r>
              <a:rPr dirty="0"/>
              <a:t>| </a:t>
            </a:r>
            <a:fld id="{AEFB9B6D-867A-40B8-ACB0-35CC9F272C9C}" type="slidenum">
              <a:rPr/>
              <a:pPr algn="ctr"/>
              <a:t>‹N°›</a:t>
            </a:fld>
            <a:endParaRPr dirty="0"/>
          </a:p>
        </p:txBody>
      </p:sp>
      <p:sp>
        <p:nvSpPr>
          <p:cNvPr id="10" name="Espace réservé du pied de page 11"/>
          <p:cNvSpPr>
            <a:spLocks noGrp="1"/>
          </p:cNvSpPr>
          <p:nvPr>
            <p:ph type="ftr" sz="quarter" idx="3"/>
          </p:nvPr>
        </p:nvSpPr>
        <p:spPr>
          <a:xfrm>
            <a:off x="2060787" y="6483627"/>
            <a:ext cx="5939824" cy="365125"/>
          </a:xfrm>
          <a:prstGeom prst="rect">
            <a:avLst/>
          </a:prstGeom>
        </p:spPr>
        <p:txBody>
          <a:bodyPr vert="horz" lIns="0" tIns="0" rIns="0" bIns="0" rtlCol="0" anchor="ctr"/>
          <a:lstStyle>
            <a:lvl1pPr>
              <a:defRPr lang="fr-FR" sz="1000" u="none" dirty="0">
                <a:solidFill>
                  <a:srgbClr val="666666"/>
                </a:solidFill>
                <a:latin typeface="Arial" pitchFamily="34" charset="0"/>
                <a:cs typeface="Arial" pitchFamily="34" charset="0"/>
              </a:defRPr>
            </a:lvl1pPr>
          </a:lstStyle>
          <a:p>
            <a:pPr algn="r"/>
            <a:r>
              <a:rPr lang="en-US" smtClean="0"/>
              <a:t>UAS 2025 - C.Z. Antoine- Superconductivity in accelerators- Magnet vs RF cavities-part II</a:t>
            </a:r>
            <a:endParaRPr/>
          </a:p>
        </p:txBody>
      </p:sp>
      <p:sp>
        <p:nvSpPr>
          <p:cNvPr id="11" name="Espace réservé de la date 13"/>
          <p:cNvSpPr>
            <a:spLocks noGrp="1"/>
          </p:cNvSpPr>
          <p:nvPr>
            <p:ph type="dt" sz="half" idx="2"/>
          </p:nvPr>
        </p:nvSpPr>
        <p:spPr>
          <a:xfrm>
            <a:off x="576263" y="6483627"/>
            <a:ext cx="1450975" cy="365125"/>
          </a:xfrm>
          <a:prstGeom prst="rect">
            <a:avLst/>
          </a:prstGeom>
        </p:spPr>
        <p:txBody>
          <a:bodyPr vert="horz" lIns="0" tIns="0" rIns="0" bIns="0" rtlCol="0" anchor="ctr"/>
          <a:lstStyle>
            <a:lvl1pPr>
              <a:defRPr lang="fr-FR" sz="1000" u="none" smtClean="0">
                <a:solidFill>
                  <a:srgbClr val="666666"/>
                </a:solidFill>
              </a:defRPr>
            </a:lvl1pPr>
          </a:lstStyle>
          <a:p>
            <a:pPr algn="r"/>
            <a:endParaRPr dirty="0"/>
          </a:p>
        </p:txBody>
      </p:sp>
    </p:spTree>
    <p:extLst>
      <p:ext uri="{BB962C8B-B14F-4D97-AF65-F5344CB8AC3E}">
        <p14:creationId xmlns:p14="http://schemas.microsoft.com/office/powerpoint/2010/main" val="2968678991"/>
      </p:ext>
    </p:extLst>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1" r:id="rId5"/>
    <p:sldLayoutId id="2147483942" r:id="rId6"/>
    <p:sldLayoutId id="2147483944" r:id="rId7"/>
  </p:sldLayoutIdLst>
  <p:timing>
    <p:tnLst>
      <p:par>
        <p:cTn id="1" dur="indefinite" restart="never" nodeType="tmRoot"/>
      </p:par>
    </p:tnLst>
  </p:timing>
  <p:hf hdr="0" dt="0"/>
  <p:txStyles>
    <p:titleStyle>
      <a:lvl1pPr algn="ctr"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11"/>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12"/>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 7" descr="bandeau_texte.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9144000" cy="955548"/>
          </a:xfrm>
          <a:prstGeom prst="rect">
            <a:avLst/>
          </a:prstGeom>
        </p:spPr>
      </p:pic>
      <p:sp>
        <p:nvSpPr>
          <p:cNvPr id="2" name="Espace réservé du titre 1"/>
          <p:cNvSpPr>
            <a:spLocks noGrp="1"/>
          </p:cNvSpPr>
          <p:nvPr>
            <p:ph type="title"/>
          </p:nvPr>
        </p:nvSpPr>
        <p:spPr>
          <a:xfrm>
            <a:off x="1007944" y="15231"/>
            <a:ext cx="7236464" cy="908720"/>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1"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2050" name="Picture 2" descr="C:\Users\eb137366\Downloads\irfu_signature.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244409" y="155313"/>
            <a:ext cx="646061" cy="644922"/>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numéro de diapositive 10"/>
          <p:cNvSpPr>
            <a:spLocks noGrp="1"/>
          </p:cNvSpPr>
          <p:nvPr>
            <p:ph type="sldNum" sz="quarter" idx="4"/>
          </p:nvPr>
        </p:nvSpPr>
        <p:spPr>
          <a:xfrm>
            <a:off x="8025304" y="6483629"/>
            <a:ext cx="1118696" cy="365125"/>
          </a:xfrm>
          <a:prstGeom prst="rect">
            <a:avLst/>
          </a:prstGeom>
        </p:spPr>
        <p:txBody>
          <a:bodyPr vert="horz" lIns="0" tIns="0" rIns="0" bIns="0" rtlCol="0" anchor="ctr"/>
          <a:lstStyle>
            <a:lvl1pPr>
              <a:defRPr lang="fr-FR" sz="750" u="none" smtClean="0">
                <a:solidFill>
                  <a:srgbClr val="666666"/>
                </a:solidFill>
                <a:latin typeface="Arial" pitchFamily="34" charset="0"/>
                <a:cs typeface="Arial" pitchFamily="34" charset="0"/>
              </a:defRPr>
            </a:lvl1pPr>
          </a:lstStyle>
          <a:p>
            <a:pPr algn="ctr"/>
            <a:r>
              <a:rPr dirty="0"/>
              <a:t>| </a:t>
            </a:r>
            <a:fld id="{AEFB9B6D-867A-40B8-ACB0-35CC9F272C9C}" type="slidenum">
              <a:rPr/>
              <a:pPr algn="ctr"/>
              <a:t>‹N°›</a:t>
            </a:fld>
            <a:endParaRPr dirty="0"/>
          </a:p>
        </p:txBody>
      </p:sp>
      <p:sp>
        <p:nvSpPr>
          <p:cNvPr id="10" name="Espace réservé du pied de page 11"/>
          <p:cNvSpPr>
            <a:spLocks noGrp="1"/>
          </p:cNvSpPr>
          <p:nvPr>
            <p:ph type="ftr" sz="quarter" idx="3"/>
          </p:nvPr>
        </p:nvSpPr>
        <p:spPr>
          <a:xfrm>
            <a:off x="2060787" y="6483629"/>
            <a:ext cx="5939824" cy="365125"/>
          </a:xfrm>
          <a:prstGeom prst="rect">
            <a:avLst/>
          </a:prstGeom>
        </p:spPr>
        <p:txBody>
          <a:bodyPr vert="horz" lIns="0" tIns="0" rIns="0" bIns="0" rtlCol="0" anchor="ctr"/>
          <a:lstStyle>
            <a:lvl1pPr>
              <a:defRPr lang="fr-FR" sz="750" u="none" dirty="0">
                <a:solidFill>
                  <a:srgbClr val="666666"/>
                </a:solidFill>
                <a:latin typeface="Arial" pitchFamily="34" charset="0"/>
                <a:cs typeface="Arial" pitchFamily="34" charset="0"/>
              </a:defRPr>
            </a:lvl1pPr>
          </a:lstStyle>
          <a:p>
            <a:pPr algn="r"/>
            <a:r>
              <a:rPr lang="en-US" smtClean="0"/>
              <a:t>UAS 2025 - C.Z. Antoine- Superconductivity in accelerators- Magnet vs RF cavities-part II</a:t>
            </a:r>
            <a:endParaRPr/>
          </a:p>
        </p:txBody>
      </p:sp>
      <p:sp>
        <p:nvSpPr>
          <p:cNvPr id="11" name="Espace réservé de la date 13"/>
          <p:cNvSpPr>
            <a:spLocks noGrp="1"/>
          </p:cNvSpPr>
          <p:nvPr>
            <p:ph type="dt" sz="half" idx="2"/>
          </p:nvPr>
        </p:nvSpPr>
        <p:spPr>
          <a:xfrm>
            <a:off x="576264" y="6483629"/>
            <a:ext cx="1450975" cy="365125"/>
          </a:xfrm>
          <a:prstGeom prst="rect">
            <a:avLst/>
          </a:prstGeom>
        </p:spPr>
        <p:txBody>
          <a:bodyPr vert="horz" lIns="0" tIns="0" rIns="0" bIns="0" rtlCol="0" anchor="ctr"/>
          <a:lstStyle>
            <a:lvl1pPr>
              <a:defRPr lang="fr-FR" sz="750" u="none" smtClean="0">
                <a:solidFill>
                  <a:srgbClr val="666666"/>
                </a:solidFill>
              </a:defRPr>
            </a:lvl1pPr>
          </a:lstStyle>
          <a:p>
            <a:pPr algn="r"/>
            <a:endParaRPr dirty="0"/>
          </a:p>
        </p:txBody>
      </p:sp>
    </p:spTree>
    <p:extLst>
      <p:ext uri="{BB962C8B-B14F-4D97-AF65-F5344CB8AC3E}">
        <p14:creationId xmlns:p14="http://schemas.microsoft.com/office/powerpoint/2010/main" val="3356783711"/>
      </p:ext>
    </p:extLst>
  </p:cSld>
  <p:clrMap bg1="lt1" tx1="dk1" bg2="lt2" tx2="dk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 id="2147483952" r:id="rId7"/>
    <p:sldLayoutId id="2147483953" r:id="rId8"/>
    <p:sldLayoutId id="2147483954" r:id="rId9"/>
    <p:sldLayoutId id="2147483955" r:id="rId10"/>
  </p:sldLayoutIdLst>
  <p:timing>
    <p:tnLst>
      <p:par>
        <p:cTn id="1" dur="indefinite" restart="never" nodeType="tmRoot"/>
      </p:par>
    </p:tnLst>
  </p:timing>
  <p:hf hdr="0" dt="0"/>
  <p:txStyles>
    <p:titleStyle>
      <a:lvl1pPr algn="ctr" defTabSz="685800" rtl="0" eaLnBrk="1" latinLnBrk="0" hangingPunct="1">
        <a:spcBef>
          <a:spcPct val="0"/>
        </a:spcBef>
        <a:buNone/>
        <a:defRPr sz="1650" b="1" kern="1200" cap="all" baseline="0">
          <a:solidFill>
            <a:schemeClr val="bg1"/>
          </a:solidFill>
          <a:latin typeface="+mj-lt"/>
          <a:ea typeface="+mj-ea"/>
          <a:cs typeface="+mj-cs"/>
        </a:defRPr>
      </a:lvl1pPr>
    </p:titleStyle>
    <p:bodyStyle>
      <a:lvl1pPr marL="692944" indent="0" algn="l" defTabSz="685800" rtl="0" eaLnBrk="1" latinLnBrk="0" hangingPunct="1">
        <a:lnSpc>
          <a:spcPct val="100000"/>
        </a:lnSpc>
        <a:spcBef>
          <a:spcPts val="0"/>
        </a:spcBef>
        <a:spcAft>
          <a:spcPts val="300"/>
        </a:spcAft>
        <a:buFont typeface="Arial" pitchFamily="34" charset="0"/>
        <a:buNone/>
        <a:defRPr sz="1650" kern="1200">
          <a:solidFill>
            <a:schemeClr val="tx2"/>
          </a:solidFill>
          <a:latin typeface="+mn-lt"/>
          <a:ea typeface="+mn-ea"/>
          <a:cs typeface="+mn-cs"/>
        </a:defRPr>
      </a:lvl1pPr>
      <a:lvl2pPr marL="270272" indent="-270272" algn="l" defTabSz="685800" rtl="0" eaLnBrk="1" latinLnBrk="0" hangingPunct="1">
        <a:lnSpc>
          <a:spcPts val="1500"/>
        </a:lnSpc>
        <a:spcBef>
          <a:spcPts val="0"/>
        </a:spcBef>
        <a:buSzPct val="90000"/>
        <a:buFontTx/>
        <a:buBlip>
          <a:blip r:embed="rId14"/>
        </a:buBlip>
        <a:defRPr sz="1200" kern="1200">
          <a:solidFill>
            <a:srgbClr val="666666"/>
          </a:solidFill>
          <a:latin typeface="+mn-lt"/>
          <a:ea typeface="+mn-ea"/>
          <a:cs typeface="+mn-cs"/>
        </a:defRPr>
      </a:lvl2pPr>
      <a:lvl3pPr marL="271463" indent="0" algn="l" defTabSz="685800" rtl="0" eaLnBrk="1" latinLnBrk="0" hangingPunct="1">
        <a:lnSpc>
          <a:spcPts val="1500"/>
        </a:lnSpc>
        <a:spcBef>
          <a:spcPts val="0"/>
        </a:spcBef>
        <a:buSzPct val="36000"/>
        <a:buFont typeface="Arial" pitchFamily="34" charset="0"/>
        <a:buNone/>
        <a:defRPr sz="1200" kern="1200">
          <a:solidFill>
            <a:srgbClr val="666666"/>
          </a:solidFill>
          <a:latin typeface="+mn-lt"/>
          <a:ea typeface="+mn-ea"/>
          <a:cs typeface="+mn-cs"/>
        </a:defRPr>
      </a:lvl3pPr>
      <a:lvl4pPr marL="757238" indent="-178594" algn="l" defTabSz="685800" rtl="0" eaLnBrk="1" latinLnBrk="0" hangingPunct="1">
        <a:lnSpc>
          <a:spcPts val="1500"/>
        </a:lnSpc>
        <a:spcBef>
          <a:spcPts val="0"/>
        </a:spcBef>
        <a:buClr>
          <a:srgbClr val="666666"/>
        </a:buClr>
        <a:buSzPct val="36000"/>
        <a:buFontTx/>
        <a:buBlip>
          <a:blip r:embed="rId15"/>
        </a:buBlip>
        <a:defRPr sz="1200" kern="1200">
          <a:solidFill>
            <a:srgbClr val="666666"/>
          </a:solidFill>
          <a:latin typeface="+mn-lt"/>
          <a:ea typeface="+mn-ea"/>
          <a:cs typeface="+mn-cs"/>
        </a:defRPr>
      </a:lvl4pPr>
      <a:lvl5pPr marL="850106" indent="-85725" algn="l" defTabSz="685800" rtl="0" eaLnBrk="1" latinLnBrk="0" hangingPunct="1">
        <a:lnSpc>
          <a:spcPts val="1500"/>
        </a:lnSpc>
        <a:spcBef>
          <a:spcPts val="0"/>
        </a:spcBef>
        <a:buClr>
          <a:srgbClr val="666666"/>
        </a:buClr>
        <a:buFont typeface="Arial" pitchFamily="34" charset="0"/>
        <a:buChar char="-"/>
        <a:defRPr sz="1200" kern="1200">
          <a:solidFill>
            <a:srgbClr val="666666"/>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 7" descr="bandeau_texte.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0"/>
            <a:ext cx="9144000" cy="955548"/>
          </a:xfrm>
          <a:prstGeom prst="rect">
            <a:avLst/>
          </a:prstGeom>
        </p:spPr>
      </p:pic>
      <p:sp>
        <p:nvSpPr>
          <p:cNvPr id="2" name="Espace réservé du titre 1"/>
          <p:cNvSpPr>
            <a:spLocks noGrp="1"/>
          </p:cNvSpPr>
          <p:nvPr>
            <p:ph type="title"/>
          </p:nvPr>
        </p:nvSpPr>
        <p:spPr>
          <a:xfrm>
            <a:off x="1007944" y="15231"/>
            <a:ext cx="7236464" cy="908720"/>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0"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2050" name="Picture 2" descr="C:\Users\eb137366\Downloads\irfu_signature.jp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244408" y="155313"/>
            <a:ext cx="646061" cy="644922"/>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numéro de diapositive 10"/>
          <p:cNvSpPr>
            <a:spLocks noGrp="1"/>
          </p:cNvSpPr>
          <p:nvPr>
            <p:ph type="sldNum" sz="quarter" idx="4"/>
          </p:nvPr>
        </p:nvSpPr>
        <p:spPr>
          <a:xfrm>
            <a:off x="8025304" y="6483627"/>
            <a:ext cx="1118696" cy="365125"/>
          </a:xfrm>
          <a:prstGeom prst="rect">
            <a:avLst/>
          </a:prstGeom>
        </p:spPr>
        <p:txBody>
          <a:bodyPr vert="horz" lIns="0" tIns="0" rIns="0" bIns="0" rtlCol="0" anchor="ctr"/>
          <a:lstStyle>
            <a:lvl1pPr>
              <a:defRPr lang="fr-FR" sz="1000" u="none" smtClean="0">
                <a:solidFill>
                  <a:srgbClr val="666666"/>
                </a:solidFill>
                <a:latin typeface="Arial" pitchFamily="34" charset="0"/>
                <a:cs typeface="Arial" pitchFamily="34" charset="0"/>
              </a:defRPr>
            </a:lvl1pPr>
          </a:lstStyle>
          <a:p>
            <a:pPr algn="ctr">
              <a:lnSpc>
                <a:spcPct val="100000"/>
              </a:lnSpc>
              <a:spcBef>
                <a:spcPct val="0"/>
              </a:spcBef>
              <a:buFontTx/>
              <a:buNone/>
            </a:pPr>
            <a:r>
              <a:rPr lang="fr-FR" dirty="0" smtClean="0"/>
              <a:t>| </a:t>
            </a:r>
            <a:fld id="{AEFB9B6D-867A-40B8-ACB0-35CC9F272C9C}" type="slidenum">
              <a:rPr smtClean="0"/>
              <a:pPr algn="ctr">
                <a:lnSpc>
                  <a:spcPct val="100000"/>
                </a:lnSpc>
                <a:spcBef>
                  <a:spcPct val="0"/>
                </a:spcBef>
                <a:buFontTx/>
                <a:buNone/>
              </a:pPr>
              <a:t>‹N°›</a:t>
            </a:fld>
            <a:endParaRPr dirty="0"/>
          </a:p>
        </p:txBody>
      </p:sp>
      <p:sp>
        <p:nvSpPr>
          <p:cNvPr id="10" name="Espace réservé du pied de page 11"/>
          <p:cNvSpPr>
            <a:spLocks noGrp="1"/>
          </p:cNvSpPr>
          <p:nvPr>
            <p:ph type="ftr" sz="quarter" idx="3"/>
          </p:nvPr>
        </p:nvSpPr>
        <p:spPr>
          <a:xfrm>
            <a:off x="2060787" y="6483627"/>
            <a:ext cx="5939824" cy="365125"/>
          </a:xfrm>
          <a:prstGeom prst="rect">
            <a:avLst/>
          </a:prstGeom>
        </p:spPr>
        <p:txBody>
          <a:bodyPr vert="horz" lIns="0" tIns="0" rIns="0" bIns="0" rtlCol="0" anchor="ctr"/>
          <a:lstStyle>
            <a:lvl1pPr>
              <a:defRPr lang="fr-FR" sz="1000" u="none" dirty="0">
                <a:solidFill>
                  <a:srgbClr val="666666"/>
                </a:solidFill>
                <a:latin typeface="Arial" pitchFamily="34" charset="0"/>
                <a:cs typeface="Arial" pitchFamily="34" charset="0"/>
              </a:defRPr>
            </a:lvl1pPr>
          </a:lstStyle>
          <a:p>
            <a:pPr algn="r">
              <a:lnSpc>
                <a:spcPct val="100000"/>
              </a:lnSpc>
              <a:spcBef>
                <a:spcPct val="0"/>
              </a:spcBef>
              <a:buFontTx/>
              <a:buNone/>
            </a:pPr>
            <a:r>
              <a:rPr lang="fr-FR" smtClean="0"/>
              <a:t>UAS 2025 - C.Z. Antoine- Superconductivity in accelerators- Magnet vs RF cavities-part II</a:t>
            </a:r>
            <a:endParaRPr lang="fr-FR" dirty="0"/>
          </a:p>
        </p:txBody>
      </p:sp>
      <p:sp>
        <p:nvSpPr>
          <p:cNvPr id="11" name="Espace réservé de la date 13"/>
          <p:cNvSpPr>
            <a:spLocks noGrp="1"/>
          </p:cNvSpPr>
          <p:nvPr>
            <p:ph type="dt" sz="half" idx="2"/>
          </p:nvPr>
        </p:nvSpPr>
        <p:spPr>
          <a:xfrm>
            <a:off x="576263" y="6483627"/>
            <a:ext cx="1450975" cy="365125"/>
          </a:xfrm>
          <a:prstGeom prst="rect">
            <a:avLst/>
          </a:prstGeom>
        </p:spPr>
        <p:txBody>
          <a:bodyPr vert="horz" lIns="0" tIns="0" rIns="0" bIns="0" rtlCol="0" anchor="ctr"/>
          <a:lstStyle>
            <a:lvl1pPr>
              <a:defRPr lang="fr-FR" sz="1000" u="none" smtClean="0">
                <a:solidFill>
                  <a:srgbClr val="666666"/>
                </a:solidFill>
              </a:defRPr>
            </a:lvl1pPr>
          </a:lstStyle>
          <a:p>
            <a:pPr algn="r">
              <a:lnSpc>
                <a:spcPct val="100000"/>
              </a:lnSpc>
              <a:spcBef>
                <a:spcPct val="0"/>
              </a:spcBef>
              <a:buFontTx/>
              <a:buNone/>
            </a:pPr>
            <a:endParaRPr dirty="0">
              <a:latin typeface="Arial" pitchFamily="34" charset="0"/>
              <a:cs typeface="Arial" pitchFamily="34" charset="0"/>
            </a:endParaRPr>
          </a:p>
        </p:txBody>
      </p:sp>
    </p:spTree>
    <p:extLst>
      <p:ext uri="{BB962C8B-B14F-4D97-AF65-F5344CB8AC3E}">
        <p14:creationId xmlns:p14="http://schemas.microsoft.com/office/powerpoint/2010/main" val="1835620762"/>
      </p:ext>
    </p:extLst>
  </p:cSld>
  <p:clrMap bg1="lt1" tx1="dk1" bg2="lt2" tx2="dk2" accent1="accent1" accent2="accent2" accent3="accent3" accent4="accent4" accent5="accent5" accent6="accent6" hlink="hlink" folHlink="folHlink"/>
  <p:sldLayoutIdLst>
    <p:sldLayoutId id="2147483959"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Lst>
  <p:timing>
    <p:tnLst>
      <p:par>
        <p:cTn id="1" dur="indefinite" restart="never" nodeType="tmRoot"/>
      </p:par>
    </p:tnLst>
  </p:timing>
  <p:hf hdr="0" dt="0"/>
  <p:txStyles>
    <p:titleStyle>
      <a:lvl1pPr algn="ctr"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13"/>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14"/>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 7" descr="bandeau_texte.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0" y="0"/>
            <a:ext cx="9144000" cy="955548"/>
          </a:xfrm>
          <a:prstGeom prst="rect">
            <a:avLst/>
          </a:prstGeom>
        </p:spPr>
      </p:pic>
      <p:sp>
        <p:nvSpPr>
          <p:cNvPr id="2" name="Espace réservé du titre 1"/>
          <p:cNvSpPr>
            <a:spLocks noGrp="1"/>
          </p:cNvSpPr>
          <p:nvPr>
            <p:ph type="title"/>
          </p:nvPr>
        </p:nvSpPr>
        <p:spPr>
          <a:xfrm>
            <a:off x="1007944" y="15231"/>
            <a:ext cx="7236464" cy="908720"/>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0"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marL="1009650" lvl="3" indent="-238125" algn="l" rtl="0" eaLnBrk="0" fontAlgn="base" hangingPunct="0">
              <a:lnSpc>
                <a:spcPts val="2000"/>
              </a:lnSpc>
              <a:spcBef>
                <a:spcPct val="0"/>
              </a:spcBef>
              <a:spcAft>
                <a:spcPct val="0"/>
              </a:spcAft>
              <a:buClr>
                <a:srgbClr val="666666"/>
              </a:buClr>
              <a:buSzPct val="36000"/>
              <a:buBlip>
                <a:blip r:embed="rId15"/>
              </a:buBlip>
            </a:pPr>
            <a:r>
              <a:rPr lang="fr-FR" dirty="0" smtClean="0"/>
              <a:t>Troisième niveau</a:t>
            </a:r>
          </a:p>
          <a:p>
            <a:pPr marL="1133475" lvl="4" indent="-114300" algn="l" rtl="0" eaLnBrk="0" fontAlgn="base" hangingPunct="0">
              <a:lnSpc>
                <a:spcPts val="2000"/>
              </a:lnSpc>
              <a:spcBef>
                <a:spcPct val="0"/>
              </a:spcBef>
              <a:spcAft>
                <a:spcPct val="0"/>
              </a:spcAft>
              <a:buClr>
                <a:srgbClr val="666666"/>
              </a:buClr>
              <a:buFont typeface="Arial" charset="0"/>
              <a:buChar char="-"/>
            </a:pPr>
            <a:r>
              <a:rPr lang="fr-FR" dirty="0" smtClean="0"/>
              <a:t>Quatrième niveau</a:t>
            </a:r>
          </a:p>
          <a:p>
            <a:pPr lvl="4"/>
            <a:r>
              <a:rPr lang="fr-FR" dirty="0" smtClean="0"/>
              <a:t>Cinquième niveau</a:t>
            </a:r>
          </a:p>
        </p:txBody>
      </p:sp>
      <p:sp>
        <p:nvSpPr>
          <p:cNvPr id="5" name="Espace réservé du pied de page 4"/>
          <p:cNvSpPr>
            <a:spLocks noGrp="1"/>
          </p:cNvSpPr>
          <p:nvPr>
            <p:ph type="ftr" sz="quarter" idx="3"/>
          </p:nvPr>
        </p:nvSpPr>
        <p:spPr>
          <a:xfrm>
            <a:off x="2051720" y="6492875"/>
            <a:ext cx="5939824" cy="365125"/>
          </a:xfrm>
          <a:prstGeom prst="rect">
            <a:avLst/>
          </a:prstGeom>
        </p:spPr>
        <p:txBody>
          <a:bodyPr vert="horz" lIns="0" tIns="0" rIns="0" bIns="0" rtlCol="0" anchor="ctr"/>
          <a:lstStyle>
            <a:lvl1pPr algn="r">
              <a:defRPr sz="1000">
                <a:solidFill>
                  <a:srgbClr val="666666"/>
                </a:solidFill>
              </a:defRPr>
            </a:lvl1pPr>
          </a:lstStyle>
          <a:p>
            <a:pPr fontAlgn="auto">
              <a:spcBef>
                <a:spcPts val="0"/>
              </a:spcBef>
              <a:spcAft>
                <a:spcPts val="0"/>
              </a:spcAft>
            </a:pPr>
            <a:r>
              <a:rPr lang="fr-FR" u="none" smtClean="0">
                <a:latin typeface="Arial"/>
                <a:cs typeface="+mn-cs"/>
              </a:rPr>
              <a:t>UAS 2025 - C.Z. Antoine- Superconductivity in accelerators- Magnet vs RF cavities-part II</a:t>
            </a:r>
            <a:endParaRPr lang="fr-FR" u="none" dirty="0">
              <a:latin typeface="Arial"/>
              <a:cs typeface="+mn-cs"/>
            </a:endParaRPr>
          </a:p>
        </p:txBody>
      </p:sp>
      <p:sp>
        <p:nvSpPr>
          <p:cNvPr id="6" name="Espace réservé du numéro de diapositive 5"/>
          <p:cNvSpPr>
            <a:spLocks noGrp="1"/>
          </p:cNvSpPr>
          <p:nvPr>
            <p:ph type="sldNum" sz="quarter" idx="4"/>
          </p:nvPr>
        </p:nvSpPr>
        <p:spPr>
          <a:xfrm>
            <a:off x="8025304" y="6491281"/>
            <a:ext cx="1118696" cy="365125"/>
          </a:xfrm>
          <a:prstGeom prst="rect">
            <a:avLst/>
          </a:prstGeom>
        </p:spPr>
        <p:txBody>
          <a:bodyPr vert="horz" lIns="0" tIns="0" rIns="0" bIns="0" rtlCol="0" anchor="ctr"/>
          <a:lstStyle>
            <a:lvl1pPr algn="l">
              <a:defRPr sz="1000">
                <a:solidFill>
                  <a:srgbClr val="666666"/>
                </a:solidFill>
              </a:defRPr>
            </a:lvl1pPr>
          </a:lstStyle>
          <a:p>
            <a:pPr fontAlgn="auto">
              <a:spcBef>
                <a:spcPts val="0"/>
              </a:spcBef>
              <a:spcAft>
                <a:spcPts val="0"/>
              </a:spcAft>
            </a:pPr>
            <a:r>
              <a:rPr lang="fr-FR" u="none" dirty="0" smtClean="0">
                <a:latin typeface="Arial"/>
                <a:cs typeface="+mn-cs"/>
              </a:rPr>
              <a:t>|  PAGE </a:t>
            </a:r>
            <a:fld id="{AEFB9B6D-867A-40B8-ACB0-35CC9F272C9C}" type="slidenum">
              <a:rPr lang="fr-FR" u="none" smtClean="0">
                <a:latin typeface="Arial"/>
                <a:cs typeface="+mn-cs"/>
              </a:rPr>
              <a:pPr fontAlgn="auto">
                <a:spcBef>
                  <a:spcPts val="0"/>
                </a:spcBef>
                <a:spcAft>
                  <a:spcPts val="0"/>
                </a:spcAft>
              </a:pPr>
              <a:t>‹N°›</a:t>
            </a:fld>
            <a:endParaRPr lang="fr-FR" u="none" dirty="0">
              <a:latin typeface="Arial"/>
              <a:cs typeface="+mn-cs"/>
            </a:endParaRPr>
          </a:p>
        </p:txBody>
      </p:sp>
      <p:pic>
        <p:nvPicPr>
          <p:cNvPr id="2050" name="Picture 2" descr="C:\Users\eb137366\Downloads\irfu_signature.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244408" y="155313"/>
            <a:ext cx="646061" cy="6449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0103880"/>
      </p:ext>
    </p:extLst>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72" r:id="rId4"/>
    <p:sldLayoutId id="2147483973" r:id="rId5"/>
    <p:sldLayoutId id="2147483974" r:id="rId6"/>
    <p:sldLayoutId id="2147483975" r:id="rId7"/>
    <p:sldLayoutId id="2147483976" r:id="rId8"/>
    <p:sldLayoutId id="2147483977" r:id="rId9"/>
    <p:sldLayoutId id="2147483978" r:id="rId10"/>
    <p:sldLayoutId id="2147483979" r:id="rId11"/>
    <p:sldLayoutId id="2147483980" r:id="rId12"/>
  </p:sldLayoutIdLst>
  <p:timing>
    <p:tnLst>
      <p:par>
        <p:cTn id="1" dur="indefinite" restart="never" nodeType="tmRoot"/>
      </p:par>
    </p:tnLst>
  </p:timing>
  <p:hf hdr="0" dt="0"/>
  <p:txStyles>
    <p:titleStyle>
      <a:lvl1pPr algn="ctr"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17"/>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0" fontAlgn="base" latinLnBrk="0" hangingPunct="0">
        <a:lnSpc>
          <a:spcPts val="2000"/>
        </a:lnSpc>
        <a:spcBef>
          <a:spcPct val="0"/>
        </a:spcBef>
        <a:spcAft>
          <a:spcPct val="0"/>
        </a:spcAft>
        <a:buClr>
          <a:srgbClr val="666666"/>
        </a:buClr>
        <a:buSzPct val="36000"/>
        <a:buFontTx/>
        <a:buBlip>
          <a:blip r:embed="rId15"/>
        </a:buBlip>
        <a:defRPr sz="1600" kern="1200">
          <a:solidFill>
            <a:srgbClr val="666666"/>
          </a:solidFill>
          <a:latin typeface="+mn-lt"/>
          <a:ea typeface="+mn-ea"/>
          <a:cs typeface="+mn-cs"/>
        </a:defRPr>
      </a:lvl4pPr>
      <a:lvl5pPr marL="1019175" indent="0" algn="l" defTabSz="914400" rtl="0" eaLnBrk="0" fontAlgn="base" latinLnBrk="0" hangingPunct="0">
        <a:lnSpc>
          <a:spcPts val="2000"/>
        </a:lnSpc>
        <a:spcBef>
          <a:spcPct val="0"/>
        </a:spcBef>
        <a:spcAft>
          <a:spcPct val="0"/>
        </a:spcAft>
        <a:buClr>
          <a:srgbClr val="666666"/>
        </a:buClr>
        <a:buFont typeface="Arial" charset="0"/>
        <a:buNone/>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wmf"/><Relationship Id="rId3" Type="http://schemas.openxmlformats.org/officeDocument/2006/relationships/notesSlide" Target="../notesSlides/notesSlide10.xml"/><Relationship Id="rId7" Type="http://schemas.openxmlformats.org/officeDocument/2006/relationships/image" Target="../media/image41.wmf"/><Relationship Id="rId12" Type="http://schemas.openxmlformats.org/officeDocument/2006/relationships/image" Target="../media/image46.tiff"/><Relationship Id="rId2" Type="http://schemas.openxmlformats.org/officeDocument/2006/relationships/slideLayout" Target="../slideLayouts/slideLayout9.xml"/><Relationship Id="rId16" Type="http://schemas.openxmlformats.org/officeDocument/2006/relationships/image" Target="../media/image48.png"/><Relationship Id="rId1" Type="http://schemas.openxmlformats.org/officeDocument/2006/relationships/vmlDrawing" Target="../drawings/vmlDrawing1.v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5" Type="http://schemas.openxmlformats.org/officeDocument/2006/relationships/image" Target="../media/image38.wmf"/><Relationship Id="rId10" Type="http://schemas.openxmlformats.org/officeDocument/2006/relationships/image" Target="../media/image44.png"/><Relationship Id="rId4" Type="http://schemas.openxmlformats.org/officeDocument/2006/relationships/image" Target="../media/image15.png"/><Relationship Id="rId9" Type="http://schemas.openxmlformats.org/officeDocument/2006/relationships/image" Target="../media/image3.png"/><Relationship Id="rId1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15.png"/><Relationship Id="rId7" Type="http://schemas.openxmlformats.org/officeDocument/2006/relationships/image" Target="../media/image51.pn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50.emf"/><Relationship Id="rId11" Type="http://schemas.openxmlformats.org/officeDocument/2006/relationships/image" Target="../media/image54.png"/><Relationship Id="rId5" Type="http://schemas.openxmlformats.org/officeDocument/2006/relationships/image" Target="../media/image49.emf"/><Relationship Id="rId10" Type="http://schemas.openxmlformats.org/officeDocument/2006/relationships/image" Target="../media/image53.emf"/><Relationship Id="rId4" Type="http://schemas.openxmlformats.org/officeDocument/2006/relationships/image" Target="../media/image3.png"/><Relationship Id="rId9" Type="http://schemas.openxmlformats.org/officeDocument/2006/relationships/hyperlink" Target="http://accelconf.web.cern.ch/AccelConf/SRF2013/papers/tup014.pdf#search=%20domain%3Daccelconf%2Eweb%2Ecern%2Ech%20hydride%20%20%2Bauthor%3A%22romanenko%22%20%20FileExtension%3Dpdf%20%2Durl%3Aabstract%20%2Durl%3Aaccelconf%2Fjacow"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59.emf"/><Relationship Id="rId11" Type="http://schemas.openxmlformats.org/officeDocument/2006/relationships/image" Target="../media/image15.png"/><Relationship Id="rId5" Type="http://schemas.openxmlformats.org/officeDocument/2006/relationships/image" Target="../media/image58.png"/><Relationship Id="rId10" Type="http://schemas.openxmlformats.org/officeDocument/2006/relationships/image" Target="../media/image290.png"/><Relationship Id="rId4" Type="http://schemas.openxmlformats.org/officeDocument/2006/relationships/image" Target="../media/image57.wmf"/><Relationship Id="rId9"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500.png"/><Relationship Id="rId3" Type="http://schemas.openxmlformats.org/officeDocument/2006/relationships/slideLayout" Target="../slideLayouts/slideLayout5.xml"/><Relationship Id="rId7" Type="http://schemas.openxmlformats.org/officeDocument/2006/relationships/image" Target="../media/image4.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3.png"/><Relationship Id="rId5" Type="http://schemas.openxmlformats.org/officeDocument/2006/relationships/image" Target="../media/image61.png"/><Relationship Id="rId10" Type="http://schemas.openxmlformats.org/officeDocument/2006/relationships/image" Target="../media/image560.png"/><Relationship Id="rId4" Type="http://schemas.openxmlformats.org/officeDocument/2006/relationships/notesSlide" Target="../notesSlides/notesSlide14.xml"/><Relationship Id="rId9" Type="http://schemas.openxmlformats.org/officeDocument/2006/relationships/hyperlink" Target="http://www.mn.uio.no/fysikk/english/research/groups/amks/superconductivity/sv/"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490.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hyperlink" Target="https://www.eurekalert.org/multimedia/pub/145764.php/" TargetMode="External"/><Relationship Id="rId5" Type="http://schemas.openxmlformats.org/officeDocument/2006/relationships/image" Target="../media/image63.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hyperlink" Target="//upload.wikimedia.org/wikipedia/commons/7/7b/Joint_de_faible_desorientation.svg" TargetMode="External"/><Relationship Id="rId3" Type="http://schemas.openxmlformats.org/officeDocument/2006/relationships/image" Target="../media/image66.png"/><Relationship Id="rId7" Type="http://schemas.openxmlformats.org/officeDocument/2006/relationships/image" Target="../media/image69.png"/><Relationship Id="rId12" Type="http://schemas.openxmlformats.org/officeDocument/2006/relationships/image" Target="../media/image74.jpeg"/><Relationship Id="rId17" Type="http://schemas.openxmlformats.org/officeDocument/2006/relationships/image" Target="../media/image15.png"/><Relationship Id="rId2" Type="http://schemas.openxmlformats.org/officeDocument/2006/relationships/notesSlide" Target="../notesSlides/notesSlide19.xml"/><Relationship Id="rId16" Type="http://schemas.openxmlformats.org/officeDocument/2006/relationships/image" Target="../media/image76.png"/><Relationship Id="rId1" Type="http://schemas.openxmlformats.org/officeDocument/2006/relationships/slideLayout" Target="../slideLayouts/slideLayout9.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hyperlink" Target="//upload.wikimedia.org/wikipedia/commons/2/2f/Solution_solide_substitution_insertion_2d.svg" TargetMode="External"/><Relationship Id="rId15" Type="http://schemas.openxmlformats.org/officeDocument/2006/relationships/hyperlink" Target="http://fr.m.wikiversity.org/wiki/Fichier:Joint_de_grain_reseau_coincidence.svg" TargetMode="External"/><Relationship Id="rId10" Type="http://schemas.openxmlformats.org/officeDocument/2006/relationships/image" Target="../media/image72.jpeg"/><Relationship Id="rId4" Type="http://schemas.openxmlformats.org/officeDocument/2006/relationships/image" Target="../media/image67.png"/><Relationship Id="rId9" Type="http://schemas.openxmlformats.org/officeDocument/2006/relationships/image" Target="../media/image71.png"/><Relationship Id="rId14" Type="http://schemas.openxmlformats.org/officeDocument/2006/relationships/image" Target="../media/image7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9.png"/><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image" Target="../media/image770.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2.png"/><Relationship Id="rId7" Type="http://schemas.openxmlformats.org/officeDocument/2006/relationships/image" Target="../media/image84.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hyperlink" Target="http://www.slideshare.net/vamsikrishna393950/stress-fields-around-dislocation/" TargetMode="External"/><Relationship Id="rId5" Type="http://schemas.openxmlformats.org/officeDocument/2006/relationships/image" Target="../media/image3.png"/><Relationship Id="rId4" Type="http://schemas.openxmlformats.org/officeDocument/2006/relationships/image" Target="../media/image83.png"/></Relationships>
</file>

<file path=ppt/slides/_rels/slide24.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6.png"/><Relationship Id="rId7" Type="http://schemas.openxmlformats.org/officeDocument/2006/relationships/image" Target="../media/image88.pn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87.png"/><Relationship Id="rId5" Type="http://schemas.openxmlformats.org/officeDocument/2006/relationships/image" Target="../media/image3.png"/><Relationship Id="rId4" Type="http://schemas.microsoft.com/office/2007/relationships/hdphoto" Target="../media/hdphoto2.wdp"/><Relationship Id="rId9" Type="http://schemas.openxmlformats.org/officeDocument/2006/relationships/image" Target="../media/image4.png"/></Relationships>
</file>

<file path=ppt/slides/_rels/slide2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png"/><Relationship Id="rId7" Type="http://schemas.openxmlformats.org/officeDocument/2006/relationships/image" Target="../media/image90.png"/><Relationship Id="rId2" Type="http://schemas.openxmlformats.org/officeDocument/2006/relationships/notesSlide" Target="../notesSlides/notesSlide25.xml"/><Relationship Id="rId1" Type="http://schemas.openxmlformats.org/officeDocument/2006/relationships/slideLayout" Target="../slideLayouts/slideLayout5.xml"/><Relationship Id="rId6" Type="http://schemas.openxmlformats.org/officeDocument/2006/relationships/hyperlink" Target="https://areeweb.polito.it/ricerca/superconductivity/melt.htm" TargetMode="External"/><Relationship Id="rId5" Type="http://schemas.openxmlformats.org/officeDocument/2006/relationships/image" Target="../media/image1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26" Type="http://schemas.openxmlformats.org/officeDocument/2006/relationships/image" Target="../media/image840.png"/><Relationship Id="rId3" Type="http://schemas.openxmlformats.org/officeDocument/2006/relationships/image" Target="../media/image3.png"/><Relationship Id="rId25" Type="http://schemas.openxmlformats.org/officeDocument/2006/relationships/image" Target="../media/image142.png"/><Relationship Id="rId2" Type="http://schemas.openxmlformats.org/officeDocument/2006/relationships/notesSlide" Target="../notesSlides/notesSlide26.xml"/><Relationship Id="rId29" Type="http://schemas.openxmlformats.org/officeDocument/2006/relationships/image" Target="../media/image870.png"/><Relationship Id="rId1" Type="http://schemas.openxmlformats.org/officeDocument/2006/relationships/slideLayout" Target="../slideLayouts/slideLayout5.xml"/><Relationship Id="rId32" Type="http://schemas.openxmlformats.org/officeDocument/2006/relationships/image" Target="../media/image93.png"/><Relationship Id="rId28" Type="http://schemas.openxmlformats.org/officeDocument/2006/relationships/image" Target="../media/image91.emf"/><Relationship Id="rId31" Type="http://schemas.openxmlformats.org/officeDocument/2006/relationships/image" Target="../media/image92.emf"/><Relationship Id="rId4" Type="http://schemas.openxmlformats.org/officeDocument/2006/relationships/image" Target="../media/image670.png"/><Relationship Id="rId27" Type="http://schemas.openxmlformats.org/officeDocument/2006/relationships/image" Target="../media/image850.png"/><Relationship Id="rId30" Type="http://schemas.openxmlformats.org/officeDocument/2006/relationships/hyperlink" Target="http://journals.aps.org/prb/abstract/10.1103/PhysRevB.69.224504"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15.png"/><Relationship Id="rId4" Type="http://schemas.microsoft.com/office/2007/relationships/hdphoto" Target="../media/hdphoto4.wdp"/></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fs.magnet.fsu.edu/~lee/asc/pdf_papers/8.pdf" TargetMode="External"/><Relationship Id="rId3" Type="http://schemas.openxmlformats.org/officeDocument/2006/relationships/image" Target="../media/image3.png"/><Relationship Id="rId7" Type="http://schemas.openxmlformats.org/officeDocument/2006/relationships/image" Target="../media/image99.png"/><Relationship Id="rId2" Type="http://schemas.openxmlformats.org/officeDocument/2006/relationships/notesSlide" Target="../notesSlides/notesSlide31.xml"/><Relationship Id="rId1" Type="http://schemas.openxmlformats.org/officeDocument/2006/relationships/slideLayout" Target="../slideLayouts/slideLayout5.xml"/><Relationship Id="rId6" Type="http://schemas.openxmlformats.org/officeDocument/2006/relationships/image" Target="../media/image98.emf"/><Relationship Id="rId11" Type="http://schemas.openxmlformats.org/officeDocument/2006/relationships/image" Target="../media/image101.emf"/><Relationship Id="rId5" Type="http://schemas.openxmlformats.org/officeDocument/2006/relationships/image" Target="../media/image97.emf"/><Relationship Id="rId10" Type="http://schemas.openxmlformats.org/officeDocument/2006/relationships/image" Target="../media/image100.emf"/><Relationship Id="rId4" Type="http://schemas.openxmlformats.org/officeDocument/2006/relationships/image" Target="../media/image4.png"/><Relationship Id="rId9" Type="http://schemas.openxmlformats.org/officeDocument/2006/relationships/hyperlink" Target="http://fs.magnet.fsu.edu/~lee/pubs/pjlssctt.pdf" TargetMode="External"/></Relationships>
</file>

<file path=ppt/slides/_rels/slide32.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103.emf"/><Relationship Id="rId7" Type="http://schemas.openxmlformats.org/officeDocument/2006/relationships/image" Target="../media/image107.png"/><Relationship Id="rId2" Type="http://schemas.openxmlformats.org/officeDocument/2006/relationships/notesSlide" Target="../notesSlides/notesSlide32.xml"/><Relationship Id="rId1" Type="http://schemas.openxmlformats.org/officeDocument/2006/relationships/slideLayout" Target="../slideLayouts/slideLayout4.xml"/><Relationship Id="rId6" Type="http://schemas.openxmlformats.org/officeDocument/2006/relationships/image" Target="../media/image106.emf"/><Relationship Id="rId5" Type="http://schemas.openxmlformats.org/officeDocument/2006/relationships/image" Target="../media/image105.emf"/><Relationship Id="rId10" Type="http://schemas.openxmlformats.org/officeDocument/2006/relationships/image" Target="../media/image4.png"/><Relationship Id="rId4" Type="http://schemas.openxmlformats.org/officeDocument/2006/relationships/image" Target="../media/image104.emf"/><Relationship Id="rId9" Type="http://schemas.openxmlformats.org/officeDocument/2006/relationships/image" Target="../media/image3.png"/></Relationships>
</file>

<file path=ppt/slides/_rels/slide33.xml.rels><?xml version="1.0" encoding="UTF-8" standalone="yes"?>
<Relationships xmlns="http://schemas.openxmlformats.org/package/2006/relationships"><Relationship Id="rId8" Type="http://schemas.openxmlformats.org/officeDocument/2006/relationships/hyperlink" Target="http://iopscience.iop.org/article/10.1088/0953-2048/21/3/032001/fulltext/" TargetMode="External"/><Relationship Id="rId3" Type="http://schemas.openxmlformats.org/officeDocument/2006/relationships/image" Target="../media/image109.jpeg"/><Relationship Id="rId7" Type="http://schemas.openxmlformats.org/officeDocument/2006/relationships/hyperlink" Target="http://iopscience.iop.org/article/10.1088/0953-2048/26/5/055008/pdf" TargetMode="External"/><Relationship Id="rId2" Type="http://schemas.openxmlformats.org/officeDocument/2006/relationships/notesSlide" Target="../notesSlides/notesSlide33.xml"/><Relationship Id="rId1" Type="http://schemas.openxmlformats.org/officeDocument/2006/relationships/slideLayout" Target="../slideLayouts/slideLayout5.xml"/><Relationship Id="rId6" Type="http://schemas.openxmlformats.org/officeDocument/2006/relationships/image" Target="../media/image111.png"/><Relationship Id="rId5" Type="http://schemas.openxmlformats.org/officeDocument/2006/relationships/image" Target="../media/image4.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5.png"/><Relationship Id="rId2" Type="http://schemas.openxmlformats.org/officeDocument/2006/relationships/notesSlide" Target="../notesSlides/notesSlide34.xml"/><Relationship Id="rId1" Type="http://schemas.openxmlformats.org/officeDocument/2006/relationships/slideLayout" Target="../slideLayouts/slideLayout5.xml"/><Relationship Id="rId6" Type="http://schemas.openxmlformats.org/officeDocument/2006/relationships/hyperlink" Target="http://www.c4s.utcluj.ro/Coated%20Conductors.html" TargetMode="External"/><Relationship Id="rId5" Type="http://schemas.openxmlformats.org/officeDocument/2006/relationships/image" Target="../media/image114.png"/><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8" Type="http://schemas.openxmlformats.org/officeDocument/2006/relationships/image" Target="../media/image120.png"/><Relationship Id="rId13" Type="http://schemas.openxmlformats.org/officeDocument/2006/relationships/image" Target="../media/image950.png"/><Relationship Id="rId3" Type="http://schemas.openxmlformats.org/officeDocument/2006/relationships/image" Target="../media/image3.png"/><Relationship Id="rId7" Type="http://schemas.openxmlformats.org/officeDocument/2006/relationships/image" Target="../media/image119.png"/><Relationship Id="rId12" Type="http://schemas.openxmlformats.org/officeDocument/2006/relationships/image" Target="../media/image124.png"/><Relationship Id="rId2" Type="http://schemas.openxmlformats.org/officeDocument/2006/relationships/notesSlide" Target="../notesSlides/notesSlide35.xml"/><Relationship Id="rId1" Type="http://schemas.openxmlformats.org/officeDocument/2006/relationships/slideLayout" Target="../slideLayouts/slideLayout5.xml"/><Relationship Id="rId6" Type="http://schemas.openxmlformats.org/officeDocument/2006/relationships/image" Target="../media/image118.png"/><Relationship Id="rId11" Type="http://schemas.openxmlformats.org/officeDocument/2006/relationships/image" Target="../media/image123.png"/><Relationship Id="rId5" Type="http://schemas.openxmlformats.org/officeDocument/2006/relationships/image" Target="../media/image117.png"/><Relationship Id="rId15" Type="http://schemas.openxmlformats.org/officeDocument/2006/relationships/image" Target="../media/image125.png"/><Relationship Id="rId10" Type="http://schemas.openxmlformats.org/officeDocument/2006/relationships/image" Target="../media/image122.png"/><Relationship Id="rId4" Type="http://schemas.openxmlformats.org/officeDocument/2006/relationships/image" Target="../media/image4.png"/><Relationship Id="rId9" Type="http://schemas.openxmlformats.org/officeDocument/2006/relationships/image" Target="../media/image121.png"/><Relationship Id="rId14" Type="http://schemas.openxmlformats.org/officeDocument/2006/relationships/image" Target="../media/image960.png"/></Relationships>
</file>

<file path=ppt/slides/_rels/slide36.xml.rels><?xml version="1.0" encoding="UTF-8" standalone="yes"?>
<Relationships xmlns="http://schemas.openxmlformats.org/package/2006/relationships"><Relationship Id="rId8" Type="http://schemas.openxmlformats.org/officeDocument/2006/relationships/image" Target="../media/image131.jpg"/><Relationship Id="rId13" Type="http://schemas.openxmlformats.org/officeDocument/2006/relationships/image" Target="../media/image136.jpeg"/><Relationship Id="rId3" Type="http://schemas.openxmlformats.org/officeDocument/2006/relationships/image" Target="../media/image126.gif"/><Relationship Id="rId7" Type="http://schemas.openxmlformats.org/officeDocument/2006/relationships/image" Target="../media/image130.jpeg"/><Relationship Id="rId12" Type="http://schemas.openxmlformats.org/officeDocument/2006/relationships/image" Target="../media/image135.jpeg"/><Relationship Id="rId2" Type="http://schemas.openxmlformats.org/officeDocument/2006/relationships/notesSlide" Target="../notesSlides/notesSlide36.xml"/><Relationship Id="rId16" Type="http://schemas.openxmlformats.org/officeDocument/2006/relationships/image" Target="../media/image139.png"/><Relationship Id="rId1" Type="http://schemas.openxmlformats.org/officeDocument/2006/relationships/slideLayout" Target="../slideLayouts/slideLayout5.xml"/><Relationship Id="rId6" Type="http://schemas.openxmlformats.org/officeDocument/2006/relationships/image" Target="../media/image129.jpeg"/><Relationship Id="rId11" Type="http://schemas.openxmlformats.org/officeDocument/2006/relationships/image" Target="../media/image134.jpeg"/><Relationship Id="rId5" Type="http://schemas.openxmlformats.org/officeDocument/2006/relationships/image" Target="../media/image128.png"/><Relationship Id="rId15" Type="http://schemas.openxmlformats.org/officeDocument/2006/relationships/image" Target="../media/image138.png"/><Relationship Id="rId10" Type="http://schemas.openxmlformats.org/officeDocument/2006/relationships/image" Target="../media/image133.jpeg"/><Relationship Id="rId4" Type="http://schemas.openxmlformats.org/officeDocument/2006/relationships/image" Target="../media/image127.png"/><Relationship Id="rId9" Type="http://schemas.openxmlformats.org/officeDocument/2006/relationships/image" Target="../media/image132.jpg"/><Relationship Id="rId14" Type="http://schemas.openxmlformats.org/officeDocument/2006/relationships/image" Target="../media/image137.jp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145.wmf"/><Relationship Id="rId3" Type="http://schemas.openxmlformats.org/officeDocument/2006/relationships/notesSlide" Target="../notesSlides/notesSlide38.xml"/><Relationship Id="rId7" Type="http://schemas.openxmlformats.org/officeDocument/2006/relationships/oleObject" Target="../embeddings/oleObject3.bin"/><Relationship Id="rId12" Type="http://schemas.openxmlformats.org/officeDocument/2006/relationships/image" Target="../media/image149.jpeg"/><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image" Target="../media/image144.wmf"/><Relationship Id="rId11" Type="http://schemas.openxmlformats.org/officeDocument/2006/relationships/image" Target="../media/image148.jpeg"/><Relationship Id="rId5" Type="http://schemas.openxmlformats.org/officeDocument/2006/relationships/oleObject" Target="../embeddings/oleObject2.bin"/><Relationship Id="rId10" Type="http://schemas.openxmlformats.org/officeDocument/2006/relationships/image" Target="../media/image147.png"/><Relationship Id="rId4" Type="http://schemas.openxmlformats.org/officeDocument/2006/relationships/image" Target="../media/image3.png"/><Relationship Id="rId9" Type="http://schemas.openxmlformats.org/officeDocument/2006/relationships/image" Target="../media/image146.emf"/></Relationships>
</file>

<file path=ppt/slides/_rels/slide39.xml.rels><?xml version="1.0" encoding="UTF-8" standalone="yes"?>
<Relationships xmlns="http://schemas.openxmlformats.org/package/2006/relationships"><Relationship Id="rId8" Type="http://schemas.openxmlformats.org/officeDocument/2006/relationships/image" Target="../media/image156.png"/><Relationship Id="rId3" Type="http://schemas.openxmlformats.org/officeDocument/2006/relationships/image" Target="../media/image151.png"/><Relationship Id="rId7" Type="http://schemas.openxmlformats.org/officeDocument/2006/relationships/image" Target="../media/image155.emf"/><Relationship Id="rId2" Type="http://schemas.openxmlformats.org/officeDocument/2006/relationships/notesSlide" Target="../notesSlides/notesSlide39.xml"/><Relationship Id="rId1" Type="http://schemas.openxmlformats.org/officeDocument/2006/relationships/slideLayout" Target="../slideLayouts/slideLayout9.xml"/><Relationship Id="rId6" Type="http://schemas.openxmlformats.org/officeDocument/2006/relationships/image" Target="../media/image154.emf"/><Relationship Id="rId11" Type="http://schemas.openxmlformats.org/officeDocument/2006/relationships/image" Target="../media/image4.png"/><Relationship Id="rId5" Type="http://schemas.openxmlformats.org/officeDocument/2006/relationships/image" Target="../media/image153.emf"/><Relationship Id="rId10" Type="http://schemas.openxmlformats.org/officeDocument/2006/relationships/image" Target="../media/image3.png"/><Relationship Id="rId4" Type="http://schemas.openxmlformats.org/officeDocument/2006/relationships/image" Target="../media/image152.png"/><Relationship Id="rId9" Type="http://schemas.openxmlformats.org/officeDocument/2006/relationships/image" Target="../media/image157.png"/></Relationships>
</file>

<file path=ppt/slides/_rels/slide4.xml.rels><?xml version="1.0" encoding="UTF-8" standalone="yes"?>
<Relationships xmlns="http://schemas.openxmlformats.org/package/2006/relationships"><Relationship Id="rId8" Type="http://schemas.openxmlformats.org/officeDocument/2006/relationships/image" Target="../media/image150.png"/><Relationship Id="rId13" Type="http://schemas.openxmlformats.org/officeDocument/2006/relationships/image" Target="../media/image20.png"/><Relationship Id="rId18" Type="http://schemas.openxmlformats.org/officeDocument/2006/relationships/image" Target="../media/image170.png"/><Relationship Id="rId3" Type="http://schemas.openxmlformats.org/officeDocument/2006/relationships/image" Target="../media/image3.png"/><Relationship Id="rId7" Type="http://schemas.openxmlformats.org/officeDocument/2006/relationships/image" Target="../media/image141.png"/><Relationship Id="rId12" Type="http://schemas.openxmlformats.org/officeDocument/2006/relationships/image" Target="../media/image16.png"/><Relationship Id="rId17" Type="http://schemas.openxmlformats.org/officeDocument/2006/relationships/image" Target="../media/image160.png"/><Relationship Id="rId2" Type="http://schemas.openxmlformats.org/officeDocument/2006/relationships/notesSlide" Target="../notesSlides/notesSlide4.xml"/><Relationship Id="rId16" Type="http://schemas.openxmlformats.org/officeDocument/2006/relationships/image" Target="../media/image17.png"/><Relationship Id="rId1" Type="http://schemas.openxmlformats.org/officeDocument/2006/relationships/slideLayout" Target="../slideLayouts/slideLayout4.xml"/><Relationship Id="rId11" Type="http://schemas.openxmlformats.org/officeDocument/2006/relationships/image" Target="../media/image180.png"/><Relationship Id="rId15" Type="http://schemas.openxmlformats.org/officeDocument/2006/relationships/image" Target="../media/image16.emf"/><Relationship Id="rId10" Type="http://schemas.openxmlformats.org/officeDocument/2006/relationships/image" Target="../media/image172.png"/><Relationship Id="rId4" Type="http://schemas.openxmlformats.org/officeDocument/2006/relationships/image" Target="../media/image140.png"/><Relationship Id="rId9" Type="http://schemas.openxmlformats.org/officeDocument/2006/relationships/image" Target="../media/image169.png"/><Relationship Id="rId14" Type="http://schemas.openxmlformats.org/officeDocument/2006/relationships/image" Target="../media/image21.png"/></Relationships>
</file>

<file path=ppt/slides/_rels/slide40.xml.rels><?xml version="1.0" encoding="UTF-8" standalone="yes"?>
<Relationships xmlns="http://schemas.openxmlformats.org/package/2006/relationships"><Relationship Id="rId3" Type="http://schemas.openxmlformats.org/officeDocument/2006/relationships/image" Target="../media/image159.jpeg"/><Relationship Id="rId7" Type="http://schemas.openxmlformats.org/officeDocument/2006/relationships/image" Target="../media/image161.png"/><Relationship Id="rId2" Type="http://schemas.openxmlformats.org/officeDocument/2006/relationships/notesSlide" Target="../notesSlides/notesSlide40.xml"/><Relationship Id="rId1" Type="http://schemas.openxmlformats.org/officeDocument/2006/relationships/slideLayout" Target="../slideLayouts/slideLayout9.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60.emf"/></Relationships>
</file>

<file path=ppt/slides/_rels/slide41.xml.rels><?xml version="1.0" encoding="UTF-8" standalone="yes"?>
<Relationships xmlns="http://schemas.openxmlformats.org/package/2006/relationships"><Relationship Id="rId8" Type="http://schemas.openxmlformats.org/officeDocument/2006/relationships/image" Target="../media/image163.wmf"/><Relationship Id="rId3" Type="http://schemas.openxmlformats.org/officeDocument/2006/relationships/notesSlide" Target="../notesSlides/notesSlide41.xml"/><Relationship Id="rId7" Type="http://schemas.openxmlformats.org/officeDocument/2006/relationships/oleObject" Target="../embeddings/oleObject4.bin"/><Relationship Id="rId2" Type="http://schemas.openxmlformats.org/officeDocument/2006/relationships/slideLayout" Target="../slideLayouts/slideLayout9.xml"/><Relationship Id="rId1" Type="http://schemas.openxmlformats.org/officeDocument/2006/relationships/vmlDrawing" Target="../drawings/vmlDrawing3.v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64.png"/></Relationships>
</file>

<file path=ppt/slides/_rels/slide42.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3.xml"/><Relationship Id="rId1" Type="http://schemas.openxmlformats.org/officeDocument/2006/relationships/slideLayout" Target="../slideLayouts/slideLayout9.xml"/><Relationship Id="rId5" Type="http://schemas.openxmlformats.org/officeDocument/2006/relationships/image" Target="../media/image171.png"/><Relationship Id="rId4" Type="http://schemas.openxmlformats.org/officeDocument/2006/relationships/image" Target="../media/image4.png"/></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75.png"/><Relationship Id="rId2" Type="http://schemas.openxmlformats.org/officeDocument/2006/relationships/notesSlide" Target="../notesSlides/notesSlide44.xml"/><Relationship Id="rId1" Type="http://schemas.openxmlformats.org/officeDocument/2006/relationships/slideLayout" Target="../slideLayouts/slideLayout5.xml"/><Relationship Id="rId6" Type="http://schemas.openxmlformats.org/officeDocument/2006/relationships/image" Target="../media/image174.emf"/><Relationship Id="rId5" Type="http://schemas.openxmlformats.org/officeDocument/2006/relationships/image" Target="../media/image8500.png"/><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5.xml"/><Relationship Id="rId6" Type="http://schemas.openxmlformats.org/officeDocument/2006/relationships/image" Target="../media/image178.png"/><Relationship Id="rId5" Type="http://schemas.openxmlformats.org/officeDocument/2006/relationships/hyperlink" Target="http://accelconf.web.cern.ch/AccelConf/SRF2013/papers/weioa04.pdf#search=%20domain%3Daccelconf%2Eweb%2Ecern%2Ech%20%20%2Btitle%3A%22nb3sn%22%20%20%2Bauthor%3A%22posen%22%20%20FileExtension%3Dpdf%20%2Durl%3Aabstract%20%2Durl%3Aaccelconf%2Fjacow" TargetMode="External"/><Relationship Id="rId4" Type="http://schemas.openxmlformats.org/officeDocument/2006/relationships/image" Target="../media/image177.png"/></Relationships>
</file>

<file path=ppt/slides/_rels/slide46.xml.rels><?xml version="1.0" encoding="UTF-8" standalone="yes"?>
<Relationships xmlns="http://schemas.openxmlformats.org/package/2006/relationships"><Relationship Id="rId8" Type="http://schemas.openxmlformats.org/officeDocument/2006/relationships/image" Target="../media/image185.png"/><Relationship Id="rId13" Type="http://schemas.openxmlformats.org/officeDocument/2006/relationships/image" Target="../media/image189.png"/><Relationship Id="rId3" Type="http://schemas.openxmlformats.org/officeDocument/2006/relationships/image" Target="../media/image179.png"/><Relationship Id="rId7" Type="http://schemas.openxmlformats.org/officeDocument/2006/relationships/image" Target="../media/image184.emf"/><Relationship Id="rId12" Type="http://schemas.openxmlformats.org/officeDocument/2006/relationships/image" Target="../media/image3.png"/><Relationship Id="rId2" Type="http://schemas.openxmlformats.org/officeDocument/2006/relationships/notesSlide" Target="../notesSlides/notesSlide46.xml"/><Relationship Id="rId1" Type="http://schemas.openxmlformats.org/officeDocument/2006/relationships/slideLayout" Target="../slideLayouts/slideLayout9.xml"/><Relationship Id="rId6" Type="http://schemas.openxmlformats.org/officeDocument/2006/relationships/image" Target="../media/image183.png"/><Relationship Id="rId11" Type="http://schemas.openxmlformats.org/officeDocument/2006/relationships/image" Target="../media/image188.png"/><Relationship Id="rId5" Type="http://schemas.openxmlformats.org/officeDocument/2006/relationships/image" Target="../media/image182.png"/><Relationship Id="rId10" Type="http://schemas.openxmlformats.org/officeDocument/2006/relationships/image" Target="../media/image187.png"/><Relationship Id="rId4" Type="http://schemas.openxmlformats.org/officeDocument/2006/relationships/image" Target="../media/image181.png"/><Relationship Id="rId9" Type="http://schemas.openxmlformats.org/officeDocument/2006/relationships/image" Target="../media/image186.png"/><Relationship Id="rId14" Type="http://schemas.openxmlformats.org/officeDocument/2006/relationships/image" Target="../media/image191.png"/></Relationships>
</file>

<file path=ppt/slides/_rels/slide47.xml.rels><?xml version="1.0" encoding="UTF-8" standalone="yes"?>
<Relationships xmlns="http://schemas.openxmlformats.org/package/2006/relationships"><Relationship Id="rId3" Type="http://schemas.openxmlformats.org/officeDocument/2006/relationships/hyperlink" Target="https://indico.frib.msu.edu/event/38/attachments/159/1143/SRF2021_Tutorial_-_Antoine.pdf" TargetMode="External"/><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4.png"/><Relationship Id="rId10" Type="http://schemas.openxmlformats.org/officeDocument/2006/relationships/image" Target="../media/image190.png"/><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2.xml"/></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95.emf"/><Relationship Id="rId12" Type="http://schemas.openxmlformats.org/officeDocument/2006/relationships/image" Target="../media/image196.png"/><Relationship Id="rId2" Type="http://schemas.openxmlformats.org/officeDocument/2006/relationships/notesSlide" Target="../notesSlides/notesSlide52.xml"/><Relationship Id="rId1" Type="http://schemas.openxmlformats.org/officeDocument/2006/relationships/slideLayout" Target="../slideLayouts/slideLayout5.xml"/><Relationship Id="rId6" Type="http://schemas.openxmlformats.org/officeDocument/2006/relationships/hyperlink" Target="http://fr.slideshare.net/thinfilmsworkshop/palmieri-rf-losses-trapped-flux" TargetMode="External"/><Relationship Id="rId11" Type="http://schemas.openxmlformats.org/officeDocument/2006/relationships/hyperlink" Target="http://www.springerlink.com/index/VVVD7QEG7HHYM41M.pdf" TargetMode="External"/><Relationship Id="rId5" Type="http://schemas.openxmlformats.org/officeDocument/2006/relationships/image" Target="../media/image194.png"/><Relationship Id="rId10" Type="http://schemas.openxmlformats.org/officeDocument/2006/relationships/image" Target="../media/image830.png"/><Relationship Id="rId4" Type="http://schemas.openxmlformats.org/officeDocument/2006/relationships/image" Target="../media/image4.png"/><Relationship Id="rId9" Type="http://schemas.openxmlformats.org/officeDocument/2006/relationships/image" Target="NULL"/></Relationships>
</file>

<file path=ppt/slides/_rels/slide53.xml.rels><?xml version="1.0" encoding="UTF-8" standalone="yes"?>
<Relationships xmlns="http://schemas.openxmlformats.org/package/2006/relationships"><Relationship Id="rId8" Type="http://schemas.openxmlformats.org/officeDocument/2006/relationships/hyperlink" Target="http://arxiv.org/abs/1507.04105" TargetMode="External"/><Relationship Id="rId3" Type="http://schemas.openxmlformats.org/officeDocument/2006/relationships/image" Target="../media/image197.png"/><Relationship Id="rId7" Type="http://schemas.openxmlformats.org/officeDocument/2006/relationships/hyperlink" Target="http://journals.aps.org/prb/abstract/10.1103/PhysRevB.74.104501" TargetMode="External"/><Relationship Id="rId2" Type="http://schemas.openxmlformats.org/officeDocument/2006/relationships/notesSlide" Target="../notesSlides/notesSlide53.xml"/><Relationship Id="rId1" Type="http://schemas.openxmlformats.org/officeDocument/2006/relationships/slideLayout" Target="../slideLayouts/slideLayout5.xml"/><Relationship Id="rId6" Type="http://schemas.openxmlformats.org/officeDocument/2006/relationships/hyperlink" Target="http://scitation.aip.org/content/aip/journal/jap/39/6/10.1063/1.1656632" TargetMode="External"/><Relationship Id="rId5" Type="http://schemas.openxmlformats.org/officeDocument/2006/relationships/hyperlink" Target="http://arxiv.org/pdf/cond-mat/9705017.pdf" TargetMode="External"/><Relationship Id="rId4" Type="http://schemas.openxmlformats.org/officeDocument/2006/relationships/image" Target="../media/image198.emf"/><Relationship Id="rId9" Type="http://schemas.openxmlformats.org/officeDocument/2006/relationships/image" Target="../media/image3.png"/></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4.xml"/><Relationship Id="rId1" Type="http://schemas.openxmlformats.org/officeDocument/2006/relationships/slideLayout" Target="../slideLayouts/slideLayout5.xml"/><Relationship Id="rId6" Type="http://schemas.openxmlformats.org/officeDocument/2006/relationships/image" Target="../media/image200.emf"/><Relationship Id="rId5" Type="http://schemas.openxmlformats.org/officeDocument/2006/relationships/hyperlink" Target="http://ieeexplore.ieee.org/abstract/document/1064948/" TargetMode="Externa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260.png"/><Relationship Id="rId3" Type="http://schemas.openxmlformats.org/officeDocument/2006/relationships/image" Target="../media/image3.png"/><Relationship Id="rId7" Type="http://schemas.openxmlformats.org/officeDocument/2006/relationships/image" Target="../media/image250.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24.png"/><Relationship Id="rId11" Type="http://schemas.openxmlformats.org/officeDocument/2006/relationships/image" Target="../media/image15.png"/><Relationship Id="rId5" Type="http://schemas.openxmlformats.org/officeDocument/2006/relationships/image" Target="../media/image22.png"/><Relationship Id="rId10" Type="http://schemas.openxmlformats.org/officeDocument/2006/relationships/image" Target="../media/image230.png"/><Relationship Id="rId4" Type="http://schemas.openxmlformats.org/officeDocument/2006/relationships/image" Target="../media/image4.png"/><Relationship Id="rId9" Type="http://schemas.openxmlformats.org/officeDocument/2006/relationships/image" Target="../media/image270.png"/></Relationships>
</file>

<file path=ppt/slides/_rels/slide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4.png"/><Relationship Id="rId7" Type="http://schemas.openxmlformats.org/officeDocument/2006/relationships/image" Target="../media/image35.png"/><Relationship Id="rId12"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34.png"/><Relationship Id="rId11" Type="http://schemas.microsoft.com/office/2007/relationships/hdphoto" Target="../media/hdphoto1.wdp"/><Relationship Id="rId5" Type="http://schemas.openxmlformats.org/officeDocument/2006/relationships/image" Target="../media/image33.png"/><Relationship Id="rId10" Type="http://schemas.openxmlformats.org/officeDocument/2006/relationships/image" Target="../media/image26.png"/><Relationship Id="rId4" Type="http://schemas.openxmlformats.org/officeDocument/2006/relationships/image" Target="../media/image25.jpeg"/><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28.jpeg"/><Relationship Id="rId13" Type="http://schemas.openxmlformats.org/officeDocument/2006/relationships/image" Target="../media/image43.png"/><Relationship Id="rId3" Type="http://schemas.openxmlformats.org/officeDocument/2006/relationships/slideLayout" Target="../slideLayouts/slideLayout5.xml"/><Relationship Id="rId7" Type="http://schemas.openxmlformats.org/officeDocument/2006/relationships/hyperlink" Target="http://www.mn.uio.no/fysikk/english/research/groups/amks/superconductivity/mo/triangle.jpg" TargetMode="External"/><Relationship Id="rId12" Type="http://schemas.openxmlformats.org/officeDocument/2006/relationships/image" Target="../media/image31.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png"/><Relationship Id="rId11" Type="http://schemas.openxmlformats.org/officeDocument/2006/relationships/image" Target="../media/image30.png"/><Relationship Id="rId5" Type="http://schemas.openxmlformats.org/officeDocument/2006/relationships/image" Target="../media/image27.png"/><Relationship Id="rId10" Type="http://schemas.openxmlformats.org/officeDocument/2006/relationships/hyperlink" Target="http://www.mn.uio.no/fysikk/english/research/groups/amks/superconductivity/mo/" TargetMode="External"/><Relationship Id="rId4" Type="http://schemas.openxmlformats.org/officeDocument/2006/relationships/notesSlide" Target="../notesSlides/notesSlide8.xml"/><Relationship Id="rId9" Type="http://schemas.openxmlformats.org/officeDocument/2006/relationships/image" Target="../media/image29.jpg"/><Relationship Id="rId14" Type="http://schemas.openxmlformats.org/officeDocument/2006/relationships/image" Target="../media/image32.png"/></Relationships>
</file>

<file path=ppt/slides/_rels/slide9.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3.png"/><Relationship Id="rId7"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33.jpg"/><Relationship Id="rId11" Type="http://schemas.microsoft.com/office/2007/relationships/hdphoto" Target="../media/hdphoto1.wdp"/><Relationship Id="rId5" Type="http://schemas.openxmlformats.org/officeDocument/2006/relationships/hyperlink" Target="http://www.nature.com/srep/2012/121126/srep00886/full/srep00886.html?message-global=remove&amp;WT.ec_id=SREP-20121127" TargetMode="External"/><Relationship Id="rId10" Type="http://schemas.openxmlformats.org/officeDocument/2006/relationships/image" Target="../media/image26.png"/><Relationship Id="rId4" Type="http://schemas.openxmlformats.org/officeDocument/2006/relationships/hyperlink" Target="http://www.mn.uio.no/fysikk/english/research/groups/amks/superconductivity/mo/" TargetMode="External"/><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US" b="1" noProof="0" dirty="0" smtClean="0">
                <a:solidFill>
                  <a:srgbClr val="4D4D4D"/>
                </a:solidFill>
                <a:latin typeface="Arial" pitchFamily="34" charset="0"/>
                <a:cs typeface="Arial" pitchFamily="34" charset="0"/>
              </a:rPr>
              <a:t>Superconductivity In accelerators</a:t>
            </a:r>
            <a:br>
              <a:rPr lang="en-US" b="1" noProof="0" dirty="0" smtClean="0">
                <a:solidFill>
                  <a:srgbClr val="4D4D4D"/>
                </a:solidFill>
                <a:latin typeface="Arial" pitchFamily="34" charset="0"/>
                <a:cs typeface="Arial" pitchFamily="34" charset="0"/>
              </a:rPr>
            </a:br>
            <a:r>
              <a:rPr lang="en-US" b="1" noProof="0" dirty="0" smtClean="0">
                <a:solidFill>
                  <a:srgbClr val="4D4D4D"/>
                </a:solidFill>
                <a:latin typeface="Arial" pitchFamily="34" charset="0"/>
                <a:cs typeface="Arial" pitchFamily="34" charset="0"/>
              </a:rPr>
              <a:t>Part II : MIXED state</a:t>
            </a:r>
            <a:endParaRPr lang="en-US" noProof="0" dirty="0"/>
          </a:p>
        </p:txBody>
      </p:sp>
      <p:sp>
        <p:nvSpPr>
          <p:cNvPr id="4" name="Espace réservé du texte 3"/>
          <p:cNvSpPr>
            <a:spLocks noGrp="1"/>
          </p:cNvSpPr>
          <p:nvPr>
            <p:ph type="body" sz="quarter" idx="13"/>
          </p:nvPr>
        </p:nvSpPr>
        <p:spPr/>
        <p:txBody>
          <a:bodyPr/>
          <a:lstStyle/>
          <a:p>
            <a:r>
              <a:rPr lang="fr-FR" sz="1200" dirty="0" smtClean="0"/>
              <a:t>JUAS 2025</a:t>
            </a:r>
            <a:r>
              <a:rPr lang="fr-FR" sz="1200" b="1" dirty="0" smtClean="0">
                <a:solidFill>
                  <a:schemeClr val="bg2"/>
                </a:solidFill>
              </a:rPr>
              <a:t>|</a:t>
            </a:r>
            <a:r>
              <a:rPr lang="fr-FR" sz="1200" dirty="0" smtClean="0"/>
              <a:t> </a:t>
            </a:r>
            <a:r>
              <a:rPr lang="fr-FR" sz="1200" dirty="0"/>
              <a:t>Claire ANTOINE</a:t>
            </a:r>
            <a:endParaRPr lang="fr-FR" sz="1200" dirty="0" smtClean="0"/>
          </a:p>
        </p:txBody>
      </p:sp>
      <p:sp>
        <p:nvSpPr>
          <p:cNvPr id="10" name="Sous-titre 9"/>
          <p:cNvSpPr>
            <a:spLocks noGrp="1"/>
          </p:cNvSpPr>
          <p:nvPr>
            <p:ph type="subTitle" idx="1"/>
          </p:nvPr>
        </p:nvSpPr>
        <p:spPr/>
        <p:txBody>
          <a:bodyPr/>
          <a:lstStyle/>
          <a:p>
            <a:r>
              <a:rPr lang="fr-FR" sz="1400" dirty="0" err="1" smtClean="0">
                <a:solidFill>
                  <a:srgbClr val="4D4D4D"/>
                </a:solidFill>
                <a:latin typeface="Arial Narrow" panose="020B0606020202030204" pitchFamily="34" charset="0"/>
              </a:rPr>
              <a:t>Magnets</a:t>
            </a:r>
            <a:r>
              <a:rPr lang="fr-FR" sz="1400" dirty="0" smtClean="0">
                <a:solidFill>
                  <a:srgbClr val="4D4D4D"/>
                </a:solidFill>
                <a:latin typeface="Arial Narrow" panose="020B0606020202030204" pitchFamily="34" charset="0"/>
              </a:rPr>
              <a:t> VS RF </a:t>
            </a:r>
            <a:r>
              <a:rPr lang="fr-FR" sz="1400" dirty="0" err="1" smtClean="0">
                <a:solidFill>
                  <a:srgbClr val="4D4D4D"/>
                </a:solidFill>
                <a:latin typeface="Arial Narrow" panose="020B0606020202030204" pitchFamily="34" charset="0"/>
              </a:rPr>
              <a:t>cavities</a:t>
            </a:r>
            <a:endParaRPr lang="fr-FR" dirty="0" smtClean="0"/>
          </a:p>
        </p:txBody>
      </p:sp>
    </p:spTree>
    <p:extLst>
      <p:ext uri="{BB962C8B-B14F-4D97-AF65-F5344CB8AC3E}">
        <p14:creationId xmlns:p14="http://schemas.microsoft.com/office/powerpoint/2010/main" val="2105346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 name="Espace réservé du numéro de diapositive 31"/>
          <p:cNvSpPr>
            <a:spLocks noGrp="1"/>
          </p:cNvSpPr>
          <p:nvPr>
            <p:ph type="sldNum" sz="quarter" idx="12"/>
          </p:nvPr>
        </p:nvSpPr>
        <p:spPr/>
        <p:txBody>
          <a:bodyPr/>
          <a:lstStyle/>
          <a:p>
            <a:pPr>
              <a:defRPr/>
            </a:pPr>
            <a:r>
              <a:rPr lang="en-US" dirty="0" smtClean="0"/>
              <a:t>|  PAGE </a:t>
            </a:r>
            <a:fld id="{8CADEDB1-774E-4026-9688-CF6FA26D2D04}" type="slidenum">
              <a:rPr lang="en-US" smtClean="0"/>
              <a:pPr>
                <a:defRPr/>
              </a:pPr>
              <a:t>10</a:t>
            </a:fld>
            <a:endParaRPr lang="en-US" dirty="0"/>
          </a:p>
        </p:txBody>
      </p:sp>
      <p:sp>
        <p:nvSpPr>
          <p:cNvPr id="31" name="Titre 30"/>
          <p:cNvSpPr>
            <a:spLocks noGrp="1"/>
          </p:cNvSpPr>
          <p:nvPr>
            <p:ph type="title"/>
          </p:nvPr>
        </p:nvSpPr>
        <p:spPr/>
        <p:txBody>
          <a:bodyPr/>
          <a:lstStyle/>
          <a:p>
            <a:r>
              <a:rPr lang="en-US" sz="2400" dirty="0" smtClean="0"/>
              <a:t>Morphologic defects</a:t>
            </a:r>
            <a:endParaRPr lang="en-US" sz="2400" dirty="0"/>
          </a:p>
        </p:txBody>
      </p:sp>
      <p:sp>
        <p:nvSpPr>
          <p:cNvPr id="34" name="Rectangle 7"/>
          <p:cNvSpPr txBox="1">
            <a:spLocks noChangeArrowheads="1"/>
          </p:cNvSpPr>
          <p:nvPr/>
        </p:nvSpPr>
        <p:spPr>
          <a:xfrm>
            <a:off x="1530350" y="44450"/>
            <a:ext cx="7613650" cy="706438"/>
          </a:xfrm>
          <a:prstGeom prst="rect">
            <a:avLst/>
          </a:prstGeom>
        </p:spPr>
        <p:txBody>
          <a:bodyPr vert="horz" lIns="0" tIns="0" rIns="0" bIns="0" rtlCol="0" anchor="ctr" anchorCtr="0">
            <a:noAutofit/>
          </a:bodyPr>
          <a:lstStyle>
            <a:lvl1pPr algn="l" rtl="0" eaLnBrk="0" fontAlgn="base" hangingPunct="0">
              <a:spcBef>
                <a:spcPct val="0"/>
              </a:spcBef>
              <a:spcAft>
                <a:spcPct val="0"/>
              </a:spcAft>
              <a:defRPr sz="2200" b="1" kern="1200" cap="all">
                <a:solidFill>
                  <a:schemeClr val="bg1"/>
                </a:solidFill>
                <a:latin typeface="+mj-lt"/>
                <a:ea typeface="+mj-ea"/>
                <a:cs typeface="+mj-cs"/>
              </a:defRPr>
            </a:lvl1pPr>
            <a:lvl2pPr algn="l" rtl="0" eaLnBrk="0" fontAlgn="base" hangingPunct="0">
              <a:spcBef>
                <a:spcPct val="0"/>
              </a:spcBef>
              <a:spcAft>
                <a:spcPct val="0"/>
              </a:spcAft>
              <a:defRPr sz="2200" b="1">
                <a:solidFill>
                  <a:schemeClr val="bg1"/>
                </a:solidFill>
                <a:latin typeface="Arial" charset="0"/>
              </a:defRPr>
            </a:lvl2pPr>
            <a:lvl3pPr algn="l" rtl="0" eaLnBrk="0" fontAlgn="base" hangingPunct="0">
              <a:spcBef>
                <a:spcPct val="0"/>
              </a:spcBef>
              <a:spcAft>
                <a:spcPct val="0"/>
              </a:spcAft>
              <a:defRPr sz="2200" b="1">
                <a:solidFill>
                  <a:schemeClr val="bg1"/>
                </a:solidFill>
                <a:latin typeface="Arial" charset="0"/>
              </a:defRPr>
            </a:lvl3pPr>
            <a:lvl4pPr algn="l" rtl="0" eaLnBrk="0" fontAlgn="base" hangingPunct="0">
              <a:spcBef>
                <a:spcPct val="0"/>
              </a:spcBef>
              <a:spcAft>
                <a:spcPct val="0"/>
              </a:spcAft>
              <a:defRPr sz="2200" b="1">
                <a:solidFill>
                  <a:schemeClr val="bg1"/>
                </a:solidFill>
                <a:latin typeface="Arial" charset="0"/>
              </a:defRPr>
            </a:lvl4pPr>
            <a:lvl5pPr algn="l" rtl="0" eaLnBrk="0" fontAlgn="base" hangingPunct="0">
              <a:spcBef>
                <a:spcPct val="0"/>
              </a:spcBef>
              <a:spcAft>
                <a:spcPct val="0"/>
              </a:spcAft>
              <a:defRPr sz="2200" b="1">
                <a:solidFill>
                  <a:schemeClr val="bg1"/>
                </a:solidFill>
                <a:latin typeface="Arial" charset="0"/>
              </a:defRPr>
            </a:lvl5pPr>
            <a:lvl6pPr marL="457200" algn="l" rtl="0" fontAlgn="base">
              <a:spcBef>
                <a:spcPct val="0"/>
              </a:spcBef>
              <a:spcAft>
                <a:spcPct val="0"/>
              </a:spcAft>
              <a:defRPr sz="2200" b="1">
                <a:solidFill>
                  <a:schemeClr val="bg1"/>
                </a:solidFill>
                <a:latin typeface="Arial" charset="0"/>
              </a:defRPr>
            </a:lvl6pPr>
            <a:lvl7pPr marL="914400" algn="l" rtl="0" fontAlgn="base">
              <a:spcBef>
                <a:spcPct val="0"/>
              </a:spcBef>
              <a:spcAft>
                <a:spcPct val="0"/>
              </a:spcAft>
              <a:defRPr sz="2200" b="1">
                <a:solidFill>
                  <a:schemeClr val="bg1"/>
                </a:solidFill>
                <a:latin typeface="Arial" charset="0"/>
              </a:defRPr>
            </a:lvl7pPr>
            <a:lvl8pPr marL="1371600" algn="l" rtl="0" fontAlgn="base">
              <a:spcBef>
                <a:spcPct val="0"/>
              </a:spcBef>
              <a:spcAft>
                <a:spcPct val="0"/>
              </a:spcAft>
              <a:defRPr sz="2200" b="1">
                <a:solidFill>
                  <a:schemeClr val="bg1"/>
                </a:solidFill>
                <a:latin typeface="Arial" charset="0"/>
              </a:defRPr>
            </a:lvl8pPr>
            <a:lvl9pPr marL="1828800" algn="l" rtl="0" fontAlgn="base">
              <a:spcBef>
                <a:spcPct val="0"/>
              </a:spcBef>
              <a:spcAft>
                <a:spcPct val="0"/>
              </a:spcAft>
              <a:defRPr sz="2200" b="1">
                <a:solidFill>
                  <a:schemeClr val="bg1"/>
                </a:solidFill>
                <a:latin typeface="Arial" charset="0"/>
              </a:defRPr>
            </a:lvl9pPr>
          </a:lstStyle>
          <a:p>
            <a:pPr algn="ctr"/>
            <a:endParaRPr lang="en-US" sz="2000" u="none" dirty="0"/>
          </a:p>
        </p:txBody>
      </p:sp>
      <p:pic>
        <p:nvPicPr>
          <p:cNvPr id="75" name="Image 74"/>
          <p:cNvPicPr>
            <a:picLocks noChangeAspect="1"/>
          </p:cNvPicPr>
          <p:nvPr/>
        </p:nvPicPr>
        <p:blipFill>
          <a:blip r:embed="rId4"/>
          <a:stretch>
            <a:fillRect/>
          </a:stretch>
        </p:blipFill>
        <p:spPr>
          <a:xfrm>
            <a:off x="1367535" y="357588"/>
            <a:ext cx="719390" cy="286536"/>
          </a:xfrm>
          <a:prstGeom prst="rect">
            <a:avLst/>
          </a:prstGeom>
        </p:spPr>
      </p:pic>
      <p:sp>
        <p:nvSpPr>
          <p:cNvPr id="18" name="Espace réservé du pied de page 17"/>
          <p:cNvSpPr>
            <a:spLocks noGrp="1"/>
          </p:cNvSpPr>
          <p:nvPr>
            <p:ph type="ftr" sz="quarter" idx="11"/>
          </p:nvPr>
        </p:nvSpPr>
        <p:spPr/>
        <p:txBody>
          <a:bodyPr/>
          <a:lstStyle/>
          <a:p>
            <a:pPr>
              <a:defRPr/>
            </a:pPr>
            <a:r>
              <a:rPr lang="fr-FR" smtClean="0"/>
              <a:t>UAS 2025 - C.Z. Antoine- Superconductivity in accelerators- Magnet vs RF cavities-part II</a:t>
            </a:r>
            <a:endParaRPr lang="fr-FR" dirty="0"/>
          </a:p>
        </p:txBody>
      </p:sp>
      <p:pic>
        <p:nvPicPr>
          <p:cNvPr id="65" name="Image 64"/>
          <p:cNvPicPr>
            <a:picLocks noChangeAspect="1"/>
          </p:cNvPicPr>
          <p:nvPr/>
        </p:nvPicPr>
        <p:blipFill>
          <a:blip r:embed="rId5"/>
          <a:stretch>
            <a:fillRect/>
          </a:stretch>
        </p:blipFill>
        <p:spPr>
          <a:xfrm>
            <a:off x="515182" y="1113965"/>
            <a:ext cx="1630532" cy="1144770"/>
          </a:xfrm>
          <a:prstGeom prst="rect">
            <a:avLst/>
          </a:prstGeom>
        </p:spPr>
      </p:pic>
      <p:grpSp>
        <p:nvGrpSpPr>
          <p:cNvPr id="66" name="Groupe 65"/>
          <p:cNvGrpSpPr/>
          <p:nvPr/>
        </p:nvGrpSpPr>
        <p:grpSpPr>
          <a:xfrm>
            <a:off x="6660232" y="2833786"/>
            <a:ext cx="2375320" cy="1770874"/>
            <a:chOff x="-208398" y="2965480"/>
            <a:chExt cx="3120298" cy="2324317"/>
          </a:xfrm>
        </p:grpSpPr>
        <p:pic>
          <p:nvPicPr>
            <p:cNvPr id="78"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99" t="27865" r="37926" b="-158"/>
            <a:stretch/>
          </p:blipFill>
          <p:spPr bwMode="auto">
            <a:xfrm>
              <a:off x="-208398" y="2965480"/>
              <a:ext cx="3120298" cy="2324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5619" t="17874" b="16717"/>
            <a:stretch/>
          </p:blipFill>
          <p:spPr bwMode="auto">
            <a:xfrm rot="16200000" flipH="1">
              <a:off x="1441383" y="3056169"/>
              <a:ext cx="890331" cy="1008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80" name="Text Box 13"/>
          <p:cNvSpPr txBox="1">
            <a:spLocks noChangeArrowheads="1"/>
          </p:cNvSpPr>
          <p:nvPr/>
        </p:nvSpPr>
        <p:spPr bwMode="auto">
          <a:xfrm>
            <a:off x="6948265" y="4580544"/>
            <a:ext cx="1944216" cy="230832"/>
          </a:xfrm>
          <a:prstGeom prst="rect">
            <a:avLst/>
          </a:prstGeom>
          <a:solidFill>
            <a:schemeClr val="bg1"/>
          </a:solidFill>
          <a:ln>
            <a:noFill/>
          </a:ln>
          <a:effectLst/>
          <a:extLst/>
        </p:spPr>
        <p:txBody>
          <a:bodyPr wrap="square">
            <a:spAutoFit/>
          </a:bodyPr>
          <a:lstStyle/>
          <a:p>
            <a:pPr eaLnBrk="0" hangingPunct="0"/>
            <a:r>
              <a:rPr lang="en-US" sz="900" i="1" u="none" dirty="0" smtClean="0">
                <a:solidFill>
                  <a:srgbClr val="0000FF"/>
                </a:solidFill>
              </a:rPr>
              <a:t>[INSEPOV,  NOREM, ANL 2011]</a:t>
            </a:r>
            <a:endParaRPr lang="en-US" sz="900" i="1" u="none" dirty="0">
              <a:solidFill>
                <a:srgbClr val="0000FF"/>
              </a:solidFill>
            </a:endParaRPr>
          </a:p>
        </p:txBody>
      </p:sp>
      <p:pic>
        <p:nvPicPr>
          <p:cNvPr id="81"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96868" y="5132512"/>
            <a:ext cx="2638684" cy="1379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 name="Text Box 13"/>
          <p:cNvSpPr txBox="1">
            <a:spLocks noChangeArrowheads="1"/>
          </p:cNvSpPr>
          <p:nvPr/>
        </p:nvSpPr>
        <p:spPr bwMode="auto">
          <a:xfrm>
            <a:off x="5227588" y="5245557"/>
            <a:ext cx="142087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r>
              <a:rPr lang="en-US" sz="900" i="1" dirty="0" smtClean="0">
                <a:solidFill>
                  <a:srgbClr val="0000FF"/>
                </a:solidFill>
              </a:rPr>
              <a:t>[</a:t>
            </a:r>
            <a:r>
              <a:rPr lang="en-US" sz="900" i="1" u="none" dirty="0" smtClean="0">
                <a:solidFill>
                  <a:srgbClr val="0000FF"/>
                </a:solidFill>
              </a:rPr>
              <a:t>SHEMELIN </a:t>
            </a:r>
            <a:r>
              <a:rPr lang="en-US" sz="900" i="1" dirty="0" smtClean="0">
                <a:solidFill>
                  <a:srgbClr val="0000FF"/>
                </a:solidFill>
              </a:rPr>
              <a:t>, </a:t>
            </a:r>
            <a:r>
              <a:rPr lang="en-US" sz="900" i="1" u="none" dirty="0" smtClean="0">
                <a:solidFill>
                  <a:srgbClr val="0000FF"/>
                </a:solidFill>
              </a:rPr>
              <a:t>Cornell, 2008]</a:t>
            </a:r>
            <a:endParaRPr lang="en-US" sz="900" i="1" u="none" dirty="0">
              <a:solidFill>
                <a:srgbClr val="0000FF"/>
              </a:solidFill>
            </a:endParaRPr>
          </a:p>
        </p:txBody>
      </p:sp>
      <p:sp>
        <p:nvSpPr>
          <p:cNvPr id="85" name="Rectangle 84"/>
          <p:cNvSpPr/>
          <p:nvPr/>
        </p:nvSpPr>
        <p:spPr>
          <a:xfrm>
            <a:off x="5070454" y="1135903"/>
            <a:ext cx="2953639" cy="307777"/>
          </a:xfrm>
          <a:prstGeom prst="rect">
            <a:avLst/>
          </a:prstGeom>
        </p:spPr>
        <p:txBody>
          <a:bodyPr wrap="square">
            <a:spAutoFit/>
          </a:bodyPr>
          <a:lstStyle/>
          <a:p>
            <a:pPr marL="182563" lvl="1" indent="-182563" eaLnBrk="0" hangingPunct="0">
              <a:spcBef>
                <a:spcPts val="0"/>
              </a:spcBef>
              <a:spcAft>
                <a:spcPts val="600"/>
              </a:spcAft>
              <a:buSzPct val="90000"/>
              <a:buBlip>
                <a:blip r:embed="rId9"/>
              </a:buBlip>
            </a:pPr>
            <a:r>
              <a:rPr kumimoji="1" lang="en-US" u="none" dirty="0" smtClean="0">
                <a:solidFill>
                  <a:srgbClr val="000000"/>
                </a:solidFill>
                <a:latin typeface="Arial" charset="0"/>
                <a:sym typeface="Comic Sans MS" pitchFamily="66" charset="0"/>
              </a:rPr>
              <a:t>Analytical expression for D= 1/</a:t>
            </a:r>
            <a:r>
              <a:rPr kumimoji="1" lang="en-US" u="none" dirty="0" smtClean="0">
                <a:solidFill>
                  <a:srgbClr val="000000"/>
                </a:solidFill>
                <a:latin typeface="Arial" charset="0"/>
                <a:sym typeface="Symbol" panose="05050102010706020507" pitchFamily="18" charset="2"/>
              </a:rPr>
              <a:t></a:t>
            </a:r>
            <a:endParaRPr kumimoji="1" lang="en-US" u="none" dirty="0">
              <a:solidFill>
                <a:srgbClr val="000000"/>
              </a:solidFill>
              <a:latin typeface="Arial" charset="0"/>
              <a:sym typeface="Comic Sans MS" pitchFamily="66" charset="0"/>
            </a:endParaRPr>
          </a:p>
        </p:txBody>
      </p:sp>
      <p:sp>
        <p:nvSpPr>
          <p:cNvPr id="86" name="Rectangle 85"/>
          <p:cNvSpPr/>
          <p:nvPr/>
        </p:nvSpPr>
        <p:spPr>
          <a:xfrm>
            <a:off x="6914059" y="2516615"/>
            <a:ext cx="2012664" cy="307777"/>
          </a:xfrm>
          <a:prstGeom prst="rect">
            <a:avLst/>
          </a:prstGeom>
        </p:spPr>
        <p:txBody>
          <a:bodyPr wrap="square">
            <a:spAutoFit/>
          </a:bodyPr>
          <a:lstStyle/>
          <a:p>
            <a:pPr marL="182563" lvl="1" indent="-182563" eaLnBrk="0" hangingPunct="0">
              <a:spcBef>
                <a:spcPts val="0"/>
              </a:spcBef>
              <a:spcAft>
                <a:spcPts val="600"/>
              </a:spcAft>
              <a:buSzPct val="90000"/>
              <a:buBlip>
                <a:blip r:embed="rId9"/>
              </a:buBlip>
            </a:pPr>
            <a:r>
              <a:rPr kumimoji="1" lang="en-US" u="none" dirty="0" smtClean="0">
                <a:solidFill>
                  <a:srgbClr val="000000"/>
                </a:solidFill>
                <a:latin typeface="Arial" charset="0"/>
                <a:sym typeface="Comic Sans MS" pitchFamily="66" charset="0"/>
              </a:rPr>
              <a:t>Same pit </a:t>
            </a:r>
            <a:r>
              <a:rPr kumimoji="1" lang="en-US" sz="1050" u="none" dirty="0" smtClean="0">
                <a:solidFill>
                  <a:srgbClr val="000000"/>
                </a:solidFill>
                <a:latin typeface="Arial" charset="0"/>
                <a:sym typeface="Comic Sans MS" pitchFamily="66" charset="0"/>
              </a:rPr>
              <a:t>(3D modeling)</a:t>
            </a:r>
            <a:endParaRPr kumimoji="1" lang="en-US" u="none" dirty="0">
              <a:solidFill>
                <a:srgbClr val="000000"/>
              </a:solidFill>
              <a:latin typeface="Arial" charset="0"/>
              <a:sym typeface="Comic Sans MS" pitchFamily="66" charset="0"/>
            </a:endParaRPr>
          </a:p>
        </p:txBody>
      </p:sp>
      <p:sp>
        <p:nvSpPr>
          <p:cNvPr id="87" name="ZoneTexte 86"/>
          <p:cNvSpPr txBox="1"/>
          <p:nvPr/>
        </p:nvSpPr>
        <p:spPr>
          <a:xfrm>
            <a:off x="7392980" y="4992328"/>
            <a:ext cx="736099" cy="307777"/>
          </a:xfrm>
          <a:prstGeom prst="rect">
            <a:avLst/>
          </a:prstGeom>
          <a:noFill/>
        </p:spPr>
        <p:txBody>
          <a:bodyPr wrap="none" rtlCol="0">
            <a:spAutoFit/>
          </a:bodyPr>
          <a:lstStyle/>
          <a:p>
            <a:r>
              <a:rPr lang="en-US" b="1" u="none" dirty="0" smtClean="0">
                <a:solidFill>
                  <a:srgbClr val="FF0000"/>
                </a:solidFill>
                <a:latin typeface="Symbol" pitchFamily="18" charset="2"/>
              </a:rPr>
              <a:t>b</a:t>
            </a:r>
            <a:r>
              <a:rPr lang="en-US" b="1" u="none" dirty="0" smtClean="0">
                <a:solidFill>
                  <a:srgbClr val="FF0000"/>
                </a:solidFill>
              </a:rPr>
              <a:t> ~ 1.6</a:t>
            </a:r>
            <a:endParaRPr lang="en-US" b="1" u="none" dirty="0">
              <a:solidFill>
                <a:srgbClr val="FF0000"/>
              </a:solidFill>
            </a:endParaRPr>
          </a:p>
        </p:txBody>
      </p:sp>
      <p:sp>
        <p:nvSpPr>
          <p:cNvPr id="88" name="Rectangle 87"/>
          <p:cNvSpPr/>
          <p:nvPr/>
        </p:nvSpPr>
        <p:spPr>
          <a:xfrm>
            <a:off x="400999" y="4680573"/>
            <a:ext cx="2465152" cy="307777"/>
          </a:xfrm>
          <a:prstGeom prst="rect">
            <a:avLst/>
          </a:prstGeom>
        </p:spPr>
        <p:txBody>
          <a:bodyPr wrap="square">
            <a:spAutoFit/>
          </a:bodyPr>
          <a:lstStyle/>
          <a:p>
            <a:pPr marL="182563" lvl="1" indent="-182563" eaLnBrk="0" hangingPunct="0">
              <a:spcBef>
                <a:spcPts val="0"/>
              </a:spcBef>
              <a:spcAft>
                <a:spcPts val="600"/>
              </a:spcAft>
              <a:buSzPct val="90000"/>
              <a:buBlip>
                <a:blip r:embed="rId9"/>
              </a:buBlip>
            </a:pPr>
            <a:r>
              <a:rPr kumimoji="1" lang="en-US" u="none" dirty="0" smtClean="0">
                <a:solidFill>
                  <a:srgbClr val="000000"/>
                </a:solidFill>
                <a:latin typeface="Arial" charset="0"/>
                <a:sym typeface="Comic Sans MS" pitchFamily="66" charset="0"/>
              </a:rPr>
              <a:t>Cracks in a thin film:</a:t>
            </a:r>
            <a:endParaRPr kumimoji="1" lang="en-US" u="none" dirty="0">
              <a:solidFill>
                <a:srgbClr val="000000"/>
              </a:solidFill>
              <a:latin typeface="Arial" charset="0"/>
              <a:sym typeface="Comic Sans MS" pitchFamily="66" charset="0"/>
            </a:endParaRPr>
          </a:p>
        </p:txBody>
      </p:sp>
      <p:grpSp>
        <p:nvGrpSpPr>
          <p:cNvPr id="89" name="Groupe 88"/>
          <p:cNvGrpSpPr/>
          <p:nvPr/>
        </p:nvGrpSpPr>
        <p:grpSpPr>
          <a:xfrm>
            <a:off x="342607" y="5028693"/>
            <a:ext cx="4755834" cy="1491566"/>
            <a:chOff x="177686" y="4904107"/>
            <a:chExt cx="6306926" cy="1978032"/>
          </a:xfrm>
        </p:grpSpPr>
        <p:grpSp>
          <p:nvGrpSpPr>
            <p:cNvPr id="90" name="Groupe 89"/>
            <p:cNvGrpSpPr/>
            <p:nvPr/>
          </p:nvGrpSpPr>
          <p:grpSpPr>
            <a:xfrm>
              <a:off x="177686" y="4904107"/>
              <a:ext cx="6306926" cy="1978032"/>
              <a:chOff x="-177847" y="2333191"/>
              <a:chExt cx="7021666" cy="2202196"/>
            </a:xfrm>
          </p:grpSpPr>
          <p:grpSp>
            <p:nvGrpSpPr>
              <p:cNvPr id="92" name="Groupe 91"/>
              <p:cNvGrpSpPr/>
              <p:nvPr/>
            </p:nvGrpSpPr>
            <p:grpSpPr>
              <a:xfrm>
                <a:off x="-177847" y="2333191"/>
                <a:ext cx="5007573" cy="2202196"/>
                <a:chOff x="-177847" y="2333191"/>
                <a:chExt cx="5007573" cy="2202196"/>
              </a:xfrm>
            </p:grpSpPr>
            <p:pic>
              <p:nvPicPr>
                <p:cNvPr id="94"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064349" y="2452317"/>
                  <a:ext cx="2765377" cy="2083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5" name="Text Box 13"/>
                <p:cNvSpPr txBox="1">
                  <a:spLocks noChangeArrowheads="1"/>
                </p:cNvSpPr>
                <p:nvPr/>
              </p:nvSpPr>
              <p:spPr bwMode="auto">
                <a:xfrm>
                  <a:off x="-58749" y="4105253"/>
                  <a:ext cx="1958364" cy="309909"/>
                </a:xfrm>
                <a:prstGeom prst="rect">
                  <a:avLst/>
                </a:prstGeom>
                <a:solidFill>
                  <a:schemeClr val="bg1"/>
                </a:solidFill>
                <a:ln>
                  <a:noFill/>
                </a:ln>
                <a:effectLst/>
                <a:extLst/>
              </p:spPr>
              <p:txBody>
                <a:bodyPr wrap="square">
                  <a:spAutoFit/>
                </a:bodyPr>
                <a:lstStyle/>
                <a:p>
                  <a:pPr eaLnBrk="0" hangingPunct="0"/>
                  <a:r>
                    <a:rPr lang="en-US" sz="900" i="1" u="none" dirty="0" smtClean="0">
                      <a:solidFill>
                        <a:srgbClr val="0000FF"/>
                      </a:solidFill>
                    </a:rPr>
                    <a:t>[NOREM, ANL 2011]</a:t>
                  </a:r>
                  <a:endParaRPr lang="en-US" sz="900" i="1" u="none" dirty="0">
                    <a:solidFill>
                      <a:srgbClr val="0000FF"/>
                    </a:solidFill>
                  </a:endParaRPr>
                </a:p>
              </p:txBody>
            </p:sp>
            <p:pic>
              <p:nvPicPr>
                <p:cNvPr id="96" name="Picture 3" descr="C:\Users\clairant\AppData\Local\Microsoft\Windows\Temporary Internet Files\Content.Outlook\3N9UZARX\crack_1.png"/>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a:stretch/>
              </p:blipFill>
              <p:spPr bwMode="auto">
                <a:xfrm>
                  <a:off x="-177847" y="2333191"/>
                  <a:ext cx="2573081" cy="1733000"/>
                </a:xfrm>
                <a:prstGeom prst="rect">
                  <a:avLst/>
                </a:prstGeom>
                <a:noFill/>
                <a:extLst>
                  <a:ext uri="{909E8E84-426E-40DD-AFC4-6F175D3DCCD1}">
                    <a14:hiddenFill xmlns:a14="http://schemas.microsoft.com/office/drawing/2010/main">
                      <a:solidFill>
                        <a:srgbClr val="FFFFFF"/>
                      </a:solidFill>
                    </a14:hiddenFill>
                  </a:ext>
                </a:extLst>
              </p:spPr>
            </p:pic>
          </p:grpSp>
          <p:pic>
            <p:nvPicPr>
              <p:cNvPr id="93" name="Picture 4" descr="C:\Users\clairant\AppData\Local\Microsoft\Windows\Temporary Internet Files\Content.Outlook\3N9UZARX\Enorm.tif"/>
              <p:cNvPicPr>
                <a:picLocks noChangeAspect="1" noChangeArrowheads="1"/>
              </p:cNvPicPr>
              <p:nvPr/>
            </p:nvPicPr>
            <p:blipFill>
              <a:blip r:embed="rId12" cstate="print">
                <a:lum bright="-10000" contrast="20000"/>
                <a:extLst>
                  <a:ext uri="{28A0092B-C50C-407E-A947-70E740481C1C}">
                    <a14:useLocalDpi xmlns:a14="http://schemas.microsoft.com/office/drawing/2010/main" val="0"/>
                  </a:ext>
                </a:extLst>
              </a:blip>
              <a:srcRect/>
              <a:stretch>
                <a:fillRect/>
              </a:stretch>
            </p:blipFill>
            <p:spPr bwMode="auto">
              <a:xfrm>
                <a:off x="4683738" y="2695125"/>
                <a:ext cx="2160081" cy="1620060"/>
              </a:xfrm>
              <a:prstGeom prst="rect">
                <a:avLst/>
              </a:prstGeom>
              <a:noFill/>
              <a:extLst>
                <a:ext uri="{909E8E84-426E-40DD-AFC4-6F175D3DCCD1}">
                  <a14:hiddenFill xmlns:a14="http://schemas.microsoft.com/office/drawing/2010/main">
                    <a:solidFill>
                      <a:srgbClr val="FFFFFF"/>
                    </a:solidFill>
                  </a14:hiddenFill>
                </a:ext>
              </a:extLst>
            </p:spPr>
          </p:pic>
        </p:grpSp>
        <p:sp>
          <p:nvSpPr>
            <p:cNvPr id="91" name="ZoneTexte 90"/>
            <p:cNvSpPr txBox="1"/>
            <p:nvPr/>
          </p:nvSpPr>
          <p:spPr>
            <a:xfrm>
              <a:off x="5152771" y="5682406"/>
              <a:ext cx="585417" cy="307777"/>
            </a:xfrm>
            <a:prstGeom prst="rect">
              <a:avLst/>
            </a:prstGeom>
            <a:noFill/>
          </p:spPr>
          <p:txBody>
            <a:bodyPr wrap="none" rtlCol="0">
              <a:spAutoFit/>
            </a:bodyPr>
            <a:lstStyle/>
            <a:p>
              <a:r>
                <a:rPr lang="en-US" b="1" u="none" dirty="0" smtClean="0">
                  <a:solidFill>
                    <a:srgbClr val="FF0000"/>
                  </a:solidFill>
                  <a:latin typeface="Symbol" pitchFamily="18" charset="2"/>
                </a:rPr>
                <a:t>b</a:t>
              </a:r>
              <a:r>
                <a:rPr lang="en-US" b="1" u="none" dirty="0" smtClean="0">
                  <a:solidFill>
                    <a:srgbClr val="FF0000"/>
                  </a:solidFill>
                </a:rPr>
                <a:t> ~ 5</a:t>
              </a:r>
              <a:endParaRPr lang="en-US" b="1" u="none" dirty="0">
                <a:solidFill>
                  <a:srgbClr val="FF0000"/>
                </a:solidFill>
              </a:endParaRPr>
            </a:p>
          </p:txBody>
        </p:sp>
      </p:grpSp>
      <p:grpSp>
        <p:nvGrpSpPr>
          <p:cNvPr id="109" name="Group 6"/>
          <p:cNvGrpSpPr>
            <a:grpSpLocks/>
          </p:cNvGrpSpPr>
          <p:nvPr/>
        </p:nvGrpSpPr>
        <p:grpSpPr bwMode="auto">
          <a:xfrm>
            <a:off x="2509013" y="1215110"/>
            <a:ext cx="1942547" cy="1249276"/>
            <a:chOff x="3796" y="391"/>
            <a:chExt cx="1826" cy="1336"/>
          </a:xfrm>
        </p:grpSpPr>
        <p:sp>
          <p:nvSpPr>
            <p:cNvPr id="110" name="Rectangle 7"/>
            <p:cNvSpPr>
              <a:spLocks noChangeArrowheads="1"/>
            </p:cNvSpPr>
            <p:nvPr/>
          </p:nvSpPr>
          <p:spPr bwMode="auto">
            <a:xfrm>
              <a:off x="3796" y="710"/>
              <a:ext cx="282" cy="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i="1" u="none" dirty="0"/>
                <a:t>c</a:t>
              </a:r>
            </a:p>
          </p:txBody>
        </p:sp>
        <p:sp>
          <p:nvSpPr>
            <p:cNvPr id="111" name="Rectangle 8"/>
            <p:cNvSpPr>
              <a:spLocks noChangeArrowheads="1"/>
            </p:cNvSpPr>
            <p:nvPr/>
          </p:nvSpPr>
          <p:spPr bwMode="auto">
            <a:xfrm>
              <a:off x="5207" y="1332"/>
              <a:ext cx="415" cy="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i="1" u="none" dirty="0"/>
                <a:t>2a</a:t>
              </a:r>
            </a:p>
          </p:txBody>
        </p:sp>
        <p:grpSp>
          <p:nvGrpSpPr>
            <p:cNvPr id="112" name="Group 9"/>
            <p:cNvGrpSpPr>
              <a:grpSpLocks/>
            </p:cNvGrpSpPr>
            <p:nvPr/>
          </p:nvGrpSpPr>
          <p:grpSpPr bwMode="auto">
            <a:xfrm>
              <a:off x="4084" y="391"/>
              <a:ext cx="1123" cy="1322"/>
              <a:chOff x="4191" y="572"/>
              <a:chExt cx="815" cy="960"/>
            </a:xfrm>
          </p:grpSpPr>
          <p:pic>
            <p:nvPicPr>
              <p:cNvPr id="113"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86" y="572"/>
                <a:ext cx="677" cy="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Line 11"/>
              <p:cNvSpPr>
                <a:spLocks noChangeShapeType="1"/>
              </p:cNvSpPr>
              <p:nvPr/>
            </p:nvSpPr>
            <p:spPr bwMode="auto">
              <a:xfrm flipV="1">
                <a:off x="4191" y="631"/>
                <a:ext cx="0" cy="62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5" name="Line 12"/>
              <p:cNvSpPr>
                <a:spLocks noChangeShapeType="1"/>
              </p:cNvSpPr>
              <p:nvPr/>
            </p:nvSpPr>
            <p:spPr bwMode="auto">
              <a:xfrm flipV="1">
                <a:off x="4526" y="1436"/>
                <a:ext cx="48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graphicFrame>
        <p:nvGraphicFramePr>
          <p:cNvPr id="116" name="Object 282"/>
          <p:cNvGraphicFramePr>
            <a:graphicFrameLocks noChangeAspect="1"/>
          </p:cNvGraphicFramePr>
          <p:nvPr>
            <p:extLst>
              <p:ext uri="{D42A27DB-BD31-4B8C-83A1-F6EECF244321}">
                <p14:modId xmlns:p14="http://schemas.microsoft.com/office/powerpoint/2010/main" val="2856294154"/>
              </p:ext>
            </p:extLst>
          </p:nvPr>
        </p:nvGraphicFramePr>
        <p:xfrm>
          <a:off x="4985045" y="1502926"/>
          <a:ext cx="3464337" cy="778595"/>
        </p:xfrm>
        <a:graphic>
          <a:graphicData uri="http://schemas.openxmlformats.org/presentationml/2006/ole">
            <mc:AlternateContent xmlns:mc="http://schemas.openxmlformats.org/markup-compatibility/2006">
              <mc:Choice xmlns:v="urn:schemas-microsoft-com:vml" Requires="v">
                <p:oleObj spid="_x0000_s2088" name="Equation" r:id="rId14" imgW="2145960" imgH="482400" progId="Equation.3">
                  <p:embed/>
                </p:oleObj>
              </mc:Choice>
              <mc:Fallback>
                <p:oleObj name="Equation" r:id="rId14" imgW="2145960" imgH="482400" progId="Equation.3">
                  <p:embed/>
                  <p:pic>
                    <p:nvPicPr>
                      <p:cNvPr id="29" name="Object 282"/>
                      <p:cNvPicPr>
                        <a:picLocks noGrp="1"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985045" y="1502926"/>
                        <a:ext cx="3464337" cy="778595"/>
                      </a:xfrm>
                      <a:prstGeom prst="rect">
                        <a:avLst/>
                      </a:prstGeom>
                      <a:noFill/>
                      <a:ln>
                        <a:noFill/>
                      </a:ln>
                      <a:effectLst/>
                    </p:spPr>
                  </p:pic>
                </p:oleObj>
              </mc:Fallback>
            </mc:AlternateContent>
          </a:graphicData>
        </a:graphic>
      </p:graphicFrame>
      <p:sp>
        <p:nvSpPr>
          <p:cNvPr id="117" name="Rectangle 292"/>
          <p:cNvSpPr>
            <a:spLocks noChangeArrowheads="1"/>
          </p:cNvSpPr>
          <p:nvPr/>
        </p:nvSpPr>
        <p:spPr bwMode="auto">
          <a:xfrm>
            <a:off x="4015556" y="1321728"/>
            <a:ext cx="76952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fr-FR" sz="1600" i="1" u="none" dirty="0" smtClean="0"/>
              <a:t>m=c/a</a:t>
            </a:r>
            <a:endParaRPr lang="fr-FR" sz="1600" i="1" u="none" dirty="0"/>
          </a:p>
        </p:txBody>
      </p:sp>
      <p:pic>
        <p:nvPicPr>
          <p:cNvPr id="20" name="Image 19"/>
          <p:cNvPicPr>
            <a:picLocks noChangeAspect="1"/>
          </p:cNvPicPr>
          <p:nvPr/>
        </p:nvPicPr>
        <p:blipFill>
          <a:blip r:embed="rId16"/>
          <a:stretch>
            <a:fillRect/>
          </a:stretch>
        </p:blipFill>
        <p:spPr>
          <a:xfrm>
            <a:off x="179512" y="2430013"/>
            <a:ext cx="6936180" cy="2458518"/>
          </a:xfrm>
          <a:prstGeom prst="rect">
            <a:avLst/>
          </a:prstGeom>
        </p:spPr>
      </p:pic>
      <p:cxnSp>
        <p:nvCxnSpPr>
          <p:cNvPr id="27" name="Connecteur droit avec flèche 26"/>
          <p:cNvCxnSpPr/>
          <p:nvPr/>
        </p:nvCxnSpPr>
        <p:spPr>
          <a:xfrm flipH="1">
            <a:off x="4644008" y="2121584"/>
            <a:ext cx="426446" cy="5048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8" name="Rectangle 117"/>
          <p:cNvSpPr/>
          <p:nvPr/>
        </p:nvSpPr>
        <p:spPr>
          <a:xfrm>
            <a:off x="5227588" y="4904051"/>
            <a:ext cx="2012664" cy="307777"/>
          </a:xfrm>
          <a:prstGeom prst="rect">
            <a:avLst/>
          </a:prstGeom>
        </p:spPr>
        <p:txBody>
          <a:bodyPr wrap="square">
            <a:spAutoFit/>
          </a:bodyPr>
          <a:lstStyle/>
          <a:p>
            <a:pPr marL="182563" lvl="1" indent="-182563" eaLnBrk="0" hangingPunct="0">
              <a:spcBef>
                <a:spcPts val="0"/>
              </a:spcBef>
              <a:spcAft>
                <a:spcPts val="600"/>
              </a:spcAft>
              <a:buSzPct val="90000"/>
              <a:buBlip>
                <a:blip r:embed="rId9"/>
              </a:buBlip>
            </a:pPr>
            <a:r>
              <a:rPr kumimoji="1" lang="en-US" u="none" dirty="0" smtClean="0">
                <a:solidFill>
                  <a:srgbClr val="000000"/>
                </a:solidFill>
                <a:latin typeface="Arial" charset="0"/>
                <a:sym typeface="Comic Sans MS" pitchFamily="66" charset="0"/>
              </a:rPr>
              <a:t>Pit in a cavity</a:t>
            </a:r>
            <a:r>
              <a:rPr kumimoji="1" lang="en-US" sz="1050" u="none" dirty="0" smtClean="0">
                <a:solidFill>
                  <a:srgbClr val="000000"/>
                </a:solidFill>
                <a:latin typeface="Arial" charset="0"/>
                <a:sym typeface="Comic Sans MS" pitchFamily="66" charset="0"/>
              </a:rPr>
              <a:t>)</a:t>
            </a:r>
            <a:endParaRPr kumimoji="1" lang="en-US" u="none" dirty="0">
              <a:solidFill>
                <a:srgbClr val="000000"/>
              </a:solidFill>
              <a:latin typeface="Arial" charset="0"/>
              <a:sym typeface="Comic Sans MS" pitchFamily="66" charset="0"/>
            </a:endParaRPr>
          </a:p>
        </p:txBody>
      </p:sp>
    </p:spTree>
    <p:extLst>
      <p:ext uri="{BB962C8B-B14F-4D97-AF65-F5344CB8AC3E}">
        <p14:creationId xmlns:p14="http://schemas.microsoft.com/office/powerpoint/2010/main" val="3718844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 name="Espace réservé du numéro de diapositive 31"/>
          <p:cNvSpPr>
            <a:spLocks noGrp="1"/>
          </p:cNvSpPr>
          <p:nvPr>
            <p:ph type="sldNum" sz="quarter" idx="12"/>
          </p:nvPr>
        </p:nvSpPr>
        <p:spPr/>
        <p:txBody>
          <a:bodyPr/>
          <a:lstStyle/>
          <a:p>
            <a:pPr>
              <a:defRPr/>
            </a:pPr>
            <a:r>
              <a:rPr lang="en-US" dirty="0" smtClean="0"/>
              <a:t>|  PAGE </a:t>
            </a:r>
            <a:fld id="{8CADEDB1-774E-4026-9688-CF6FA26D2D04}" type="slidenum">
              <a:rPr lang="en-US" smtClean="0"/>
              <a:pPr>
                <a:defRPr/>
              </a:pPr>
              <a:t>11</a:t>
            </a:fld>
            <a:endParaRPr lang="en-US" dirty="0"/>
          </a:p>
        </p:txBody>
      </p:sp>
      <p:sp>
        <p:nvSpPr>
          <p:cNvPr id="31" name="Titre 30"/>
          <p:cNvSpPr>
            <a:spLocks noGrp="1"/>
          </p:cNvSpPr>
          <p:nvPr>
            <p:ph type="title"/>
          </p:nvPr>
        </p:nvSpPr>
        <p:spPr/>
        <p:txBody>
          <a:bodyPr/>
          <a:lstStyle/>
          <a:p>
            <a:r>
              <a:rPr lang="en-US" sz="2400" dirty="0"/>
              <a:t>Hydrides in </a:t>
            </a:r>
            <a:r>
              <a:rPr lang="en-US" sz="2400" dirty="0" err="1" smtClean="0"/>
              <a:t>N</a:t>
            </a:r>
            <a:r>
              <a:rPr lang="en-US" sz="2400" cap="none" dirty="0" err="1" smtClean="0"/>
              <a:t>b</a:t>
            </a:r>
            <a:r>
              <a:rPr lang="en-US" sz="2400" dirty="0" smtClean="0"/>
              <a:t>: typical weak spot</a:t>
            </a:r>
            <a:endParaRPr lang="en-US" sz="2400" dirty="0"/>
          </a:p>
        </p:txBody>
      </p:sp>
      <p:sp>
        <p:nvSpPr>
          <p:cNvPr id="34" name="Rectangle 7"/>
          <p:cNvSpPr txBox="1">
            <a:spLocks noChangeArrowheads="1"/>
          </p:cNvSpPr>
          <p:nvPr/>
        </p:nvSpPr>
        <p:spPr>
          <a:xfrm>
            <a:off x="1530350" y="44450"/>
            <a:ext cx="7613650" cy="706438"/>
          </a:xfrm>
          <a:prstGeom prst="rect">
            <a:avLst/>
          </a:prstGeom>
        </p:spPr>
        <p:txBody>
          <a:bodyPr vert="horz" lIns="0" tIns="0" rIns="0" bIns="0" rtlCol="0" anchor="ctr" anchorCtr="0">
            <a:noAutofit/>
          </a:bodyPr>
          <a:lstStyle>
            <a:lvl1pPr algn="l" rtl="0" eaLnBrk="0" fontAlgn="base" hangingPunct="0">
              <a:spcBef>
                <a:spcPct val="0"/>
              </a:spcBef>
              <a:spcAft>
                <a:spcPct val="0"/>
              </a:spcAft>
              <a:defRPr sz="2200" b="1" kern="1200" cap="all">
                <a:solidFill>
                  <a:schemeClr val="bg1"/>
                </a:solidFill>
                <a:latin typeface="+mj-lt"/>
                <a:ea typeface="+mj-ea"/>
                <a:cs typeface="+mj-cs"/>
              </a:defRPr>
            </a:lvl1pPr>
            <a:lvl2pPr algn="l" rtl="0" eaLnBrk="0" fontAlgn="base" hangingPunct="0">
              <a:spcBef>
                <a:spcPct val="0"/>
              </a:spcBef>
              <a:spcAft>
                <a:spcPct val="0"/>
              </a:spcAft>
              <a:defRPr sz="2200" b="1">
                <a:solidFill>
                  <a:schemeClr val="bg1"/>
                </a:solidFill>
                <a:latin typeface="Arial" charset="0"/>
              </a:defRPr>
            </a:lvl2pPr>
            <a:lvl3pPr algn="l" rtl="0" eaLnBrk="0" fontAlgn="base" hangingPunct="0">
              <a:spcBef>
                <a:spcPct val="0"/>
              </a:spcBef>
              <a:spcAft>
                <a:spcPct val="0"/>
              </a:spcAft>
              <a:defRPr sz="2200" b="1">
                <a:solidFill>
                  <a:schemeClr val="bg1"/>
                </a:solidFill>
                <a:latin typeface="Arial" charset="0"/>
              </a:defRPr>
            </a:lvl3pPr>
            <a:lvl4pPr algn="l" rtl="0" eaLnBrk="0" fontAlgn="base" hangingPunct="0">
              <a:spcBef>
                <a:spcPct val="0"/>
              </a:spcBef>
              <a:spcAft>
                <a:spcPct val="0"/>
              </a:spcAft>
              <a:defRPr sz="2200" b="1">
                <a:solidFill>
                  <a:schemeClr val="bg1"/>
                </a:solidFill>
                <a:latin typeface="Arial" charset="0"/>
              </a:defRPr>
            </a:lvl4pPr>
            <a:lvl5pPr algn="l" rtl="0" eaLnBrk="0" fontAlgn="base" hangingPunct="0">
              <a:spcBef>
                <a:spcPct val="0"/>
              </a:spcBef>
              <a:spcAft>
                <a:spcPct val="0"/>
              </a:spcAft>
              <a:defRPr sz="2200" b="1">
                <a:solidFill>
                  <a:schemeClr val="bg1"/>
                </a:solidFill>
                <a:latin typeface="Arial" charset="0"/>
              </a:defRPr>
            </a:lvl5pPr>
            <a:lvl6pPr marL="457200" algn="l" rtl="0" fontAlgn="base">
              <a:spcBef>
                <a:spcPct val="0"/>
              </a:spcBef>
              <a:spcAft>
                <a:spcPct val="0"/>
              </a:spcAft>
              <a:defRPr sz="2200" b="1">
                <a:solidFill>
                  <a:schemeClr val="bg1"/>
                </a:solidFill>
                <a:latin typeface="Arial" charset="0"/>
              </a:defRPr>
            </a:lvl6pPr>
            <a:lvl7pPr marL="914400" algn="l" rtl="0" fontAlgn="base">
              <a:spcBef>
                <a:spcPct val="0"/>
              </a:spcBef>
              <a:spcAft>
                <a:spcPct val="0"/>
              </a:spcAft>
              <a:defRPr sz="2200" b="1">
                <a:solidFill>
                  <a:schemeClr val="bg1"/>
                </a:solidFill>
                <a:latin typeface="Arial" charset="0"/>
              </a:defRPr>
            </a:lvl7pPr>
            <a:lvl8pPr marL="1371600" algn="l" rtl="0" fontAlgn="base">
              <a:spcBef>
                <a:spcPct val="0"/>
              </a:spcBef>
              <a:spcAft>
                <a:spcPct val="0"/>
              </a:spcAft>
              <a:defRPr sz="2200" b="1">
                <a:solidFill>
                  <a:schemeClr val="bg1"/>
                </a:solidFill>
                <a:latin typeface="Arial" charset="0"/>
              </a:defRPr>
            </a:lvl8pPr>
            <a:lvl9pPr marL="1828800" algn="l" rtl="0" fontAlgn="base">
              <a:spcBef>
                <a:spcPct val="0"/>
              </a:spcBef>
              <a:spcAft>
                <a:spcPct val="0"/>
              </a:spcAft>
              <a:defRPr sz="2200" b="1">
                <a:solidFill>
                  <a:schemeClr val="bg1"/>
                </a:solidFill>
                <a:latin typeface="Arial" charset="0"/>
              </a:defRPr>
            </a:lvl9pPr>
          </a:lstStyle>
          <a:p>
            <a:pPr algn="ctr"/>
            <a:endParaRPr lang="en-US" sz="2000" u="none" dirty="0"/>
          </a:p>
        </p:txBody>
      </p:sp>
      <p:pic>
        <p:nvPicPr>
          <p:cNvPr id="75" name="Image 74"/>
          <p:cNvPicPr>
            <a:picLocks noChangeAspect="1"/>
          </p:cNvPicPr>
          <p:nvPr/>
        </p:nvPicPr>
        <p:blipFill>
          <a:blip r:embed="rId3"/>
          <a:stretch>
            <a:fillRect/>
          </a:stretch>
        </p:blipFill>
        <p:spPr>
          <a:xfrm>
            <a:off x="132972" y="980428"/>
            <a:ext cx="719390" cy="286536"/>
          </a:xfrm>
          <a:prstGeom prst="rect">
            <a:avLst/>
          </a:prstGeom>
        </p:spPr>
      </p:pic>
      <p:sp>
        <p:nvSpPr>
          <p:cNvPr id="18" name="Espace réservé du pied de page 17"/>
          <p:cNvSpPr>
            <a:spLocks noGrp="1"/>
          </p:cNvSpPr>
          <p:nvPr>
            <p:ph type="ftr" sz="quarter" idx="11"/>
          </p:nvPr>
        </p:nvSpPr>
        <p:spPr/>
        <p:txBody>
          <a:bodyPr/>
          <a:lstStyle/>
          <a:p>
            <a:pPr>
              <a:defRPr/>
            </a:pPr>
            <a:r>
              <a:rPr lang="fr-FR" smtClean="0"/>
              <a:t>UAS 2025 - C.Z. Antoine- Superconductivity in accelerators- Magnet vs RF cavities-part II</a:t>
            </a:r>
            <a:endParaRPr lang="fr-FR" dirty="0"/>
          </a:p>
        </p:txBody>
      </p:sp>
      <p:sp>
        <p:nvSpPr>
          <p:cNvPr id="86" name="Rectangle 85"/>
          <p:cNvSpPr/>
          <p:nvPr/>
        </p:nvSpPr>
        <p:spPr>
          <a:xfrm>
            <a:off x="6914059" y="2516615"/>
            <a:ext cx="2012664" cy="307777"/>
          </a:xfrm>
          <a:prstGeom prst="rect">
            <a:avLst/>
          </a:prstGeom>
        </p:spPr>
        <p:txBody>
          <a:bodyPr wrap="square">
            <a:spAutoFit/>
          </a:bodyPr>
          <a:lstStyle/>
          <a:p>
            <a:pPr marL="182563" lvl="1" indent="-182563" eaLnBrk="0" hangingPunct="0">
              <a:spcBef>
                <a:spcPts val="0"/>
              </a:spcBef>
              <a:spcAft>
                <a:spcPts val="600"/>
              </a:spcAft>
              <a:buSzPct val="90000"/>
              <a:buBlip>
                <a:blip r:embed="rId4"/>
              </a:buBlip>
            </a:pPr>
            <a:r>
              <a:rPr kumimoji="1" lang="en-US" u="none" dirty="0" smtClean="0">
                <a:solidFill>
                  <a:srgbClr val="000000"/>
                </a:solidFill>
                <a:latin typeface="Arial" charset="0"/>
                <a:sym typeface="Comic Sans MS" pitchFamily="66" charset="0"/>
              </a:rPr>
              <a:t>Same pit </a:t>
            </a:r>
            <a:r>
              <a:rPr kumimoji="1" lang="en-US" sz="1050" u="none" dirty="0" smtClean="0">
                <a:solidFill>
                  <a:srgbClr val="000000"/>
                </a:solidFill>
                <a:latin typeface="Arial" charset="0"/>
                <a:sym typeface="Comic Sans MS" pitchFamily="66" charset="0"/>
              </a:rPr>
              <a:t>(3D modeling)</a:t>
            </a:r>
            <a:endParaRPr kumimoji="1" lang="en-US" u="none" dirty="0">
              <a:solidFill>
                <a:srgbClr val="000000"/>
              </a:solidFill>
              <a:latin typeface="Arial" charset="0"/>
              <a:sym typeface="Comic Sans MS" pitchFamily="66" charset="0"/>
            </a:endParaRPr>
          </a:p>
        </p:txBody>
      </p:sp>
      <p:cxnSp>
        <p:nvCxnSpPr>
          <p:cNvPr id="27" name="Connecteur droit avec flèche 26"/>
          <p:cNvCxnSpPr/>
          <p:nvPr/>
        </p:nvCxnSpPr>
        <p:spPr>
          <a:xfrm flipH="1">
            <a:off x="4644008" y="2121584"/>
            <a:ext cx="426446" cy="5048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8" name="Image 37"/>
          <p:cNvPicPr>
            <a:picLocks noChangeAspect="1"/>
          </p:cNvPicPr>
          <p:nvPr/>
        </p:nvPicPr>
        <p:blipFill rotWithShape="1">
          <a:blip r:embed="rId5"/>
          <a:srcRect b="32426"/>
          <a:stretch/>
        </p:blipFill>
        <p:spPr>
          <a:xfrm>
            <a:off x="5774181" y="2071485"/>
            <a:ext cx="2498826" cy="993003"/>
          </a:xfrm>
          <a:prstGeom prst="rect">
            <a:avLst/>
          </a:prstGeom>
        </p:spPr>
      </p:pic>
      <p:pic>
        <p:nvPicPr>
          <p:cNvPr id="39" name="Image 38"/>
          <p:cNvPicPr>
            <a:picLocks noChangeAspect="1"/>
          </p:cNvPicPr>
          <p:nvPr/>
        </p:nvPicPr>
        <p:blipFill>
          <a:blip r:embed="rId6"/>
          <a:stretch>
            <a:fillRect/>
          </a:stretch>
        </p:blipFill>
        <p:spPr>
          <a:xfrm>
            <a:off x="5652120" y="3077051"/>
            <a:ext cx="2843332" cy="1123749"/>
          </a:xfrm>
          <a:prstGeom prst="rect">
            <a:avLst/>
          </a:prstGeom>
        </p:spPr>
      </p:pic>
      <p:sp>
        <p:nvSpPr>
          <p:cNvPr id="40" name="Rectangle 39"/>
          <p:cNvSpPr/>
          <p:nvPr/>
        </p:nvSpPr>
        <p:spPr>
          <a:xfrm>
            <a:off x="576263" y="4804555"/>
            <a:ext cx="1790875" cy="261610"/>
          </a:xfrm>
          <a:prstGeom prst="rect">
            <a:avLst/>
          </a:prstGeom>
        </p:spPr>
        <p:txBody>
          <a:bodyPr wrap="none">
            <a:spAutoFit/>
          </a:bodyPr>
          <a:lstStyle/>
          <a:p>
            <a:r>
              <a:rPr lang="en-US" sz="1100" i="1" u="none" dirty="0" smtClean="0">
                <a:solidFill>
                  <a:schemeClr val="tx1">
                    <a:lumMod val="65000"/>
                    <a:lumOff val="35000"/>
                  </a:schemeClr>
                </a:solidFill>
                <a:latin typeface="Arial" charset="0"/>
                <a:sym typeface="Symbol" panose="05050102010706020507" pitchFamily="18" charset="2"/>
              </a:rPr>
              <a:t>Cryogenic measurements</a:t>
            </a:r>
            <a:endParaRPr lang="en-US" sz="1200" dirty="0">
              <a:solidFill>
                <a:schemeClr val="tx1">
                  <a:lumMod val="65000"/>
                  <a:lumOff val="35000"/>
                </a:schemeClr>
              </a:solidFill>
            </a:endParaRPr>
          </a:p>
        </p:txBody>
      </p:sp>
      <p:pic>
        <p:nvPicPr>
          <p:cNvPr id="41" name="Image 40"/>
          <p:cNvPicPr>
            <a:picLocks noChangeAspect="1"/>
          </p:cNvPicPr>
          <p:nvPr/>
        </p:nvPicPr>
        <p:blipFill rotWithShape="1">
          <a:blip r:embed="rId7"/>
          <a:srcRect t="8859" r="2363" b="9894"/>
          <a:stretch/>
        </p:blipFill>
        <p:spPr>
          <a:xfrm>
            <a:off x="189844" y="5066165"/>
            <a:ext cx="6010209" cy="1359364"/>
          </a:xfrm>
          <a:prstGeom prst="rect">
            <a:avLst/>
          </a:prstGeom>
          <a:ln>
            <a:solidFill>
              <a:srgbClr val="7030A0"/>
            </a:solidFill>
          </a:ln>
        </p:spPr>
      </p:pic>
      <p:pic>
        <p:nvPicPr>
          <p:cNvPr id="42" name="Image 41"/>
          <p:cNvPicPr>
            <a:picLocks noChangeAspect="1"/>
          </p:cNvPicPr>
          <p:nvPr/>
        </p:nvPicPr>
        <p:blipFill rotWithShape="1">
          <a:blip r:embed="rId8"/>
          <a:srcRect t="-1" r="2371" b="982"/>
          <a:stretch/>
        </p:blipFill>
        <p:spPr>
          <a:xfrm>
            <a:off x="6272782" y="4103325"/>
            <a:ext cx="1712785" cy="2506475"/>
          </a:xfrm>
          <a:prstGeom prst="rect">
            <a:avLst/>
          </a:prstGeom>
        </p:spPr>
      </p:pic>
      <p:sp>
        <p:nvSpPr>
          <p:cNvPr id="43" name="ZoneTexte 42"/>
          <p:cNvSpPr txBox="1"/>
          <p:nvPr/>
        </p:nvSpPr>
        <p:spPr>
          <a:xfrm>
            <a:off x="5751618" y="2756977"/>
            <a:ext cx="857927" cy="246221"/>
          </a:xfrm>
          <a:prstGeom prst="rect">
            <a:avLst/>
          </a:prstGeom>
          <a:noFill/>
        </p:spPr>
        <p:txBody>
          <a:bodyPr wrap="none" rtlCol="0">
            <a:spAutoFit/>
          </a:bodyPr>
          <a:lstStyle/>
          <a:p>
            <a:r>
              <a:rPr lang="fr-FR" sz="1000" i="1" u="none" dirty="0" smtClean="0"/>
              <a:t>3h @ 140 K</a:t>
            </a:r>
            <a:endParaRPr lang="fr-FR" sz="1000" i="1" u="none" dirty="0"/>
          </a:p>
        </p:txBody>
      </p:sp>
      <p:sp>
        <p:nvSpPr>
          <p:cNvPr id="44" name="ZoneTexte 43"/>
          <p:cNvSpPr txBox="1"/>
          <p:nvPr/>
        </p:nvSpPr>
        <p:spPr>
          <a:xfrm>
            <a:off x="7732474" y="2763708"/>
            <a:ext cx="540533" cy="246221"/>
          </a:xfrm>
          <a:prstGeom prst="rect">
            <a:avLst/>
          </a:prstGeom>
          <a:noFill/>
        </p:spPr>
        <p:txBody>
          <a:bodyPr wrap="none" rtlCol="0">
            <a:spAutoFit/>
          </a:bodyPr>
          <a:lstStyle/>
          <a:p>
            <a:r>
              <a:rPr lang="fr-FR" sz="1000" i="1" u="none" dirty="0" smtClean="0"/>
              <a:t>@ 5 K</a:t>
            </a:r>
            <a:endParaRPr lang="fr-FR" sz="1000" i="1" u="none" dirty="0"/>
          </a:p>
        </p:txBody>
      </p:sp>
      <p:cxnSp>
        <p:nvCxnSpPr>
          <p:cNvPr id="45" name="Connecteur droit avec flèche 44"/>
          <p:cNvCxnSpPr/>
          <p:nvPr/>
        </p:nvCxnSpPr>
        <p:spPr>
          <a:xfrm flipV="1">
            <a:off x="5065284" y="2624289"/>
            <a:ext cx="586836" cy="73945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Text Box 13"/>
          <p:cNvSpPr txBox="1">
            <a:spLocks noChangeArrowheads="1"/>
          </p:cNvSpPr>
          <p:nvPr/>
        </p:nvSpPr>
        <p:spPr bwMode="auto">
          <a:xfrm>
            <a:off x="8151654" y="4777409"/>
            <a:ext cx="91608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200" i="1" dirty="0" smtClean="0">
                <a:solidFill>
                  <a:srgbClr val="0000FF"/>
                </a:solidFill>
              </a:rPr>
              <a:t>[</a:t>
            </a:r>
            <a:r>
              <a:rPr lang="en-US" sz="1200" i="1" dirty="0" err="1" smtClean="0">
                <a:solidFill>
                  <a:srgbClr val="0000FF"/>
                </a:solidFill>
              </a:rPr>
              <a:t>H.Sung</a:t>
            </a:r>
            <a:r>
              <a:rPr lang="en-US" sz="1200" i="1" dirty="0" smtClean="0">
                <a:solidFill>
                  <a:srgbClr val="0000FF"/>
                </a:solidFill>
                <a:hlinkClick r:id=""/>
              </a:rPr>
              <a:t>,</a:t>
            </a:r>
          </a:p>
          <a:p>
            <a:pPr eaLnBrk="0" hangingPunct="0"/>
            <a:r>
              <a:rPr lang="en-US" sz="1200" i="1" dirty="0" smtClean="0">
                <a:solidFill>
                  <a:srgbClr val="0000FF"/>
                </a:solidFill>
                <a:hlinkClick r:id=""/>
              </a:rPr>
              <a:t>SRF 201</a:t>
            </a:r>
            <a:r>
              <a:rPr lang="en-US" sz="1200" i="1" dirty="0" smtClean="0">
                <a:solidFill>
                  <a:srgbClr val="0000FF"/>
                </a:solidFill>
              </a:rPr>
              <a:t>9]</a:t>
            </a:r>
            <a:endParaRPr lang="en-US" sz="1200" i="1" dirty="0">
              <a:solidFill>
                <a:srgbClr val="0000FF"/>
              </a:solidFill>
            </a:endParaRPr>
          </a:p>
        </p:txBody>
      </p:sp>
      <p:cxnSp>
        <p:nvCxnSpPr>
          <p:cNvPr id="47" name="Connecteur droit avec flèche 46"/>
          <p:cNvCxnSpPr/>
          <p:nvPr/>
        </p:nvCxnSpPr>
        <p:spPr>
          <a:xfrm>
            <a:off x="8495452" y="3209850"/>
            <a:ext cx="0" cy="330284"/>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ZoneTexte 47"/>
          <p:cNvSpPr txBox="1"/>
          <p:nvPr/>
        </p:nvSpPr>
        <p:spPr>
          <a:xfrm>
            <a:off x="8587532" y="3177713"/>
            <a:ext cx="527709" cy="307777"/>
          </a:xfrm>
          <a:prstGeom prst="rect">
            <a:avLst/>
          </a:prstGeom>
          <a:noFill/>
        </p:spPr>
        <p:txBody>
          <a:bodyPr wrap="none" rtlCol="0">
            <a:spAutoFit/>
          </a:bodyPr>
          <a:lstStyle/>
          <a:p>
            <a:r>
              <a:rPr lang="fr-FR" u="none" dirty="0" smtClean="0"/>
              <a:t>µm</a:t>
            </a:r>
            <a:r>
              <a:rPr lang="fr-FR" i="1" u="none" dirty="0" smtClean="0"/>
              <a:t>s</a:t>
            </a:r>
            <a:endParaRPr lang="fr-FR" i="1" u="none" dirty="0"/>
          </a:p>
        </p:txBody>
      </p:sp>
      <p:cxnSp>
        <p:nvCxnSpPr>
          <p:cNvPr id="49" name="Connecteur droit avec flèche 48"/>
          <p:cNvCxnSpPr/>
          <p:nvPr/>
        </p:nvCxnSpPr>
        <p:spPr>
          <a:xfrm>
            <a:off x="8025304" y="5589240"/>
            <a:ext cx="3910" cy="881194"/>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ZoneTexte 49"/>
          <p:cNvSpPr txBox="1"/>
          <p:nvPr/>
        </p:nvSpPr>
        <p:spPr>
          <a:xfrm>
            <a:off x="8066859" y="5684532"/>
            <a:ext cx="1021087" cy="600164"/>
          </a:xfrm>
          <a:prstGeom prst="rect">
            <a:avLst/>
          </a:prstGeom>
          <a:noFill/>
        </p:spPr>
        <p:txBody>
          <a:bodyPr wrap="square" rtlCol="0">
            <a:spAutoFit/>
          </a:bodyPr>
          <a:lstStyle/>
          <a:p>
            <a:pPr algn="ctr"/>
            <a:r>
              <a:rPr lang="fr-FR" sz="1100" u="none" dirty="0" smtClean="0"/>
              <a:t>10</a:t>
            </a:r>
            <a:r>
              <a:rPr lang="fr-FR" sz="1100" i="1" u="none" dirty="0" smtClean="0"/>
              <a:t>s of </a:t>
            </a:r>
            <a:r>
              <a:rPr lang="fr-FR" sz="1100" u="none" dirty="0" smtClean="0"/>
              <a:t>nm</a:t>
            </a:r>
          </a:p>
          <a:p>
            <a:pPr algn="ctr"/>
            <a:endParaRPr lang="fr-FR" sz="1100" u="none" dirty="0" smtClean="0"/>
          </a:p>
          <a:p>
            <a:pPr algn="ctr"/>
            <a:r>
              <a:rPr lang="fr-FR" sz="1100" u="none" dirty="0" smtClean="0">
                <a:sym typeface="Symbol" panose="05050102010706020507" pitchFamily="18" charset="2"/>
              </a:rPr>
              <a:t></a:t>
            </a:r>
            <a:r>
              <a:rPr lang="fr-FR" sz="1100" u="none" dirty="0" smtClean="0"/>
              <a:t> ~1.15- 1.18</a:t>
            </a:r>
            <a:endParaRPr lang="fr-FR" sz="1100" u="none" dirty="0"/>
          </a:p>
        </p:txBody>
      </p:sp>
      <p:sp>
        <p:nvSpPr>
          <p:cNvPr id="51" name="Text Box 13"/>
          <p:cNvSpPr txBox="1">
            <a:spLocks noChangeArrowheads="1"/>
          </p:cNvSpPr>
          <p:nvPr/>
        </p:nvSpPr>
        <p:spPr bwMode="auto">
          <a:xfrm>
            <a:off x="2410728" y="4502687"/>
            <a:ext cx="219688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n-US" sz="1200" i="1" u="none" dirty="0" smtClean="0">
                <a:solidFill>
                  <a:srgbClr val="0000FF"/>
                </a:solidFill>
              </a:rPr>
              <a:t>[</a:t>
            </a:r>
            <a:r>
              <a:rPr lang="en-US" sz="1200" i="1" u="none" dirty="0" smtClean="0">
                <a:solidFill>
                  <a:srgbClr val="0000FF"/>
                </a:solidFill>
                <a:hlinkClick r:id="rId9"/>
              </a:rPr>
              <a:t>A. Romanenko, SRF 2013</a:t>
            </a:r>
            <a:r>
              <a:rPr lang="en-US" sz="1200" i="1" u="none" dirty="0" smtClean="0">
                <a:solidFill>
                  <a:srgbClr val="0000FF"/>
                </a:solidFill>
              </a:rPr>
              <a:t>] </a:t>
            </a:r>
            <a:r>
              <a:rPr lang="en-US" sz="1200" i="1" u="none" dirty="0" smtClean="0">
                <a:solidFill>
                  <a:srgbClr val="0000FF"/>
                </a:solidFill>
                <a:sym typeface="Symbol" panose="05050102010706020507" pitchFamily="18" charset="2"/>
              </a:rPr>
              <a:t></a:t>
            </a:r>
            <a:endParaRPr lang="en-US" sz="1200" i="1" u="none" dirty="0" smtClean="0">
              <a:solidFill>
                <a:srgbClr val="0000FF"/>
              </a:solidFill>
            </a:endParaRPr>
          </a:p>
          <a:p>
            <a:pPr eaLnBrk="0" hangingPunct="0"/>
            <a:r>
              <a:rPr lang="en-US" sz="1200" i="1" dirty="0" smtClean="0">
                <a:solidFill>
                  <a:srgbClr val="0000FF"/>
                </a:solidFill>
              </a:rPr>
              <a:t>[A. </a:t>
            </a:r>
            <a:r>
              <a:rPr lang="en-US" sz="1200" i="1" dirty="0" err="1" smtClean="0">
                <a:solidFill>
                  <a:srgbClr val="0000FF"/>
                </a:solidFill>
              </a:rPr>
              <a:t>Grassellino</a:t>
            </a:r>
            <a:r>
              <a:rPr lang="en-US" sz="1200" i="1" dirty="0" smtClean="0">
                <a:solidFill>
                  <a:srgbClr val="0000FF"/>
                </a:solidFill>
              </a:rPr>
              <a:t>, SRF 2019</a:t>
            </a:r>
            <a:r>
              <a:rPr lang="en-US" sz="1200" i="1" u="none" dirty="0">
                <a:solidFill>
                  <a:srgbClr val="0000FF"/>
                </a:solidFill>
                <a:sym typeface="Symbol" panose="05050102010706020507" pitchFamily="18" charset="2"/>
              </a:rPr>
              <a:t>↓</a:t>
            </a:r>
            <a:r>
              <a:rPr lang="en-US" sz="1200" i="1" u="none" dirty="0" smtClean="0">
                <a:solidFill>
                  <a:srgbClr val="0000FF"/>
                </a:solidFill>
              </a:rPr>
              <a:t>]</a:t>
            </a:r>
            <a:endParaRPr lang="en-US" sz="1200" i="1" u="none" dirty="0">
              <a:solidFill>
                <a:srgbClr val="0000FF"/>
              </a:solidFill>
            </a:endParaRPr>
          </a:p>
        </p:txBody>
      </p:sp>
      <p:grpSp>
        <p:nvGrpSpPr>
          <p:cNvPr id="52" name="Groupe 51"/>
          <p:cNvGrpSpPr/>
          <p:nvPr/>
        </p:nvGrpSpPr>
        <p:grpSpPr>
          <a:xfrm>
            <a:off x="159307" y="2181878"/>
            <a:ext cx="5061698" cy="2309282"/>
            <a:chOff x="311698" y="2546588"/>
            <a:chExt cx="5061698" cy="2309282"/>
          </a:xfrm>
        </p:grpSpPr>
        <p:pic>
          <p:nvPicPr>
            <p:cNvPr id="53" name="Image 52"/>
            <p:cNvPicPr>
              <a:picLocks noChangeAspect="1"/>
            </p:cNvPicPr>
            <p:nvPr/>
          </p:nvPicPr>
          <p:blipFill rotWithShape="1">
            <a:blip r:embed="rId10"/>
            <a:srcRect t="10124"/>
            <a:stretch/>
          </p:blipFill>
          <p:spPr>
            <a:xfrm>
              <a:off x="311698" y="2546588"/>
              <a:ext cx="5061698" cy="2309282"/>
            </a:xfrm>
            <a:prstGeom prst="rect">
              <a:avLst/>
            </a:prstGeom>
          </p:spPr>
        </p:pic>
        <p:sp>
          <p:nvSpPr>
            <p:cNvPr id="54" name="ZoneTexte 53"/>
            <p:cNvSpPr txBox="1"/>
            <p:nvPr/>
          </p:nvSpPr>
          <p:spPr>
            <a:xfrm>
              <a:off x="330113" y="2580106"/>
              <a:ext cx="356188" cy="246221"/>
            </a:xfrm>
            <a:prstGeom prst="rect">
              <a:avLst/>
            </a:prstGeom>
            <a:noFill/>
          </p:spPr>
          <p:txBody>
            <a:bodyPr wrap="none" rtlCol="0">
              <a:spAutoFit/>
            </a:bodyPr>
            <a:lstStyle/>
            <a:p>
              <a:r>
                <a:rPr lang="fr-FR" sz="1000" u="none" dirty="0" smtClean="0">
                  <a:effectLst>
                    <a:outerShdw blurRad="38100" dist="38100" dir="2700000" algn="tl">
                      <a:srgbClr val="000000">
                        <a:alpha val="43137"/>
                      </a:srgbClr>
                    </a:outerShdw>
                  </a:effectLst>
                </a:rPr>
                <a:t>RT</a:t>
              </a:r>
              <a:endParaRPr lang="fr-FR" sz="1000" i="1" u="none" dirty="0">
                <a:effectLst>
                  <a:outerShdw blurRad="38100" dist="38100" dir="2700000" algn="tl">
                    <a:srgbClr val="000000">
                      <a:alpha val="43137"/>
                    </a:srgbClr>
                  </a:outerShdw>
                </a:effectLst>
              </a:endParaRPr>
            </a:p>
          </p:txBody>
        </p:sp>
        <p:sp>
          <p:nvSpPr>
            <p:cNvPr id="55" name="ZoneTexte 54"/>
            <p:cNvSpPr txBox="1"/>
            <p:nvPr/>
          </p:nvSpPr>
          <p:spPr>
            <a:xfrm>
              <a:off x="1547664" y="2580106"/>
              <a:ext cx="827471" cy="246221"/>
            </a:xfrm>
            <a:prstGeom prst="rect">
              <a:avLst/>
            </a:prstGeom>
            <a:noFill/>
          </p:spPr>
          <p:txBody>
            <a:bodyPr wrap="none" rtlCol="0">
              <a:spAutoFit/>
            </a:bodyPr>
            <a:lstStyle/>
            <a:p>
              <a:r>
                <a:rPr lang="fr-FR" sz="1000" u="none" dirty="0" smtClean="0">
                  <a:effectLst>
                    <a:outerShdw blurRad="38100" dist="38100" dir="2700000" algn="tl">
                      <a:srgbClr val="000000">
                        <a:alpha val="43137"/>
                      </a:srgbClr>
                    </a:outerShdw>
                  </a:effectLst>
                </a:rPr>
                <a:t>140 K, 60 s</a:t>
              </a:r>
              <a:endParaRPr lang="fr-FR" sz="1000" i="1" u="none" dirty="0">
                <a:effectLst>
                  <a:outerShdw blurRad="38100" dist="38100" dir="2700000" algn="tl">
                    <a:srgbClr val="000000">
                      <a:alpha val="43137"/>
                    </a:srgbClr>
                  </a:outerShdw>
                </a:effectLst>
              </a:endParaRPr>
            </a:p>
          </p:txBody>
        </p:sp>
        <p:sp>
          <p:nvSpPr>
            <p:cNvPr id="56" name="ZoneTexte 55"/>
            <p:cNvSpPr txBox="1"/>
            <p:nvPr/>
          </p:nvSpPr>
          <p:spPr>
            <a:xfrm>
              <a:off x="2771801" y="2580106"/>
              <a:ext cx="495649" cy="246221"/>
            </a:xfrm>
            <a:prstGeom prst="rect">
              <a:avLst/>
            </a:prstGeom>
            <a:noFill/>
          </p:spPr>
          <p:txBody>
            <a:bodyPr wrap="none" rtlCol="0">
              <a:spAutoFit/>
            </a:bodyPr>
            <a:lstStyle/>
            <a:p>
              <a:r>
                <a:rPr lang="fr-FR" sz="1000" u="none" dirty="0" smtClean="0">
                  <a:effectLst>
                    <a:outerShdw blurRad="38100" dist="38100" dir="2700000" algn="tl">
                      <a:srgbClr val="000000">
                        <a:alpha val="43137"/>
                      </a:srgbClr>
                    </a:outerShdw>
                  </a:effectLst>
                </a:rPr>
                <a:t>120 s</a:t>
              </a:r>
              <a:endParaRPr lang="fr-FR" sz="1000" i="1" u="none" dirty="0">
                <a:effectLst>
                  <a:outerShdw blurRad="38100" dist="38100" dir="2700000" algn="tl">
                    <a:srgbClr val="000000">
                      <a:alpha val="43137"/>
                    </a:srgbClr>
                  </a:outerShdw>
                </a:effectLst>
              </a:endParaRPr>
            </a:p>
          </p:txBody>
        </p:sp>
        <p:sp>
          <p:nvSpPr>
            <p:cNvPr id="57" name="ZoneTexte 56"/>
            <p:cNvSpPr txBox="1"/>
            <p:nvPr/>
          </p:nvSpPr>
          <p:spPr>
            <a:xfrm>
              <a:off x="3995938" y="2580106"/>
              <a:ext cx="495649" cy="246221"/>
            </a:xfrm>
            <a:prstGeom prst="rect">
              <a:avLst/>
            </a:prstGeom>
            <a:noFill/>
          </p:spPr>
          <p:txBody>
            <a:bodyPr wrap="none" rtlCol="0">
              <a:spAutoFit/>
            </a:bodyPr>
            <a:lstStyle/>
            <a:p>
              <a:r>
                <a:rPr lang="fr-FR" sz="1000" u="none" dirty="0" smtClean="0">
                  <a:effectLst>
                    <a:outerShdw blurRad="38100" dist="38100" dir="2700000" algn="tl">
                      <a:srgbClr val="000000">
                        <a:alpha val="43137"/>
                      </a:srgbClr>
                    </a:outerShdw>
                  </a:effectLst>
                </a:rPr>
                <a:t>300 s</a:t>
              </a:r>
              <a:endParaRPr lang="fr-FR" sz="1000" i="1" u="none" dirty="0">
                <a:effectLst>
                  <a:outerShdw blurRad="38100" dist="38100" dir="2700000" algn="tl">
                    <a:srgbClr val="000000">
                      <a:alpha val="43137"/>
                    </a:srgbClr>
                  </a:outerShdw>
                </a:effectLst>
              </a:endParaRPr>
            </a:p>
          </p:txBody>
        </p:sp>
        <p:sp>
          <p:nvSpPr>
            <p:cNvPr id="58" name="ZoneTexte 57"/>
            <p:cNvSpPr txBox="1"/>
            <p:nvPr/>
          </p:nvSpPr>
          <p:spPr>
            <a:xfrm>
              <a:off x="319986" y="3415931"/>
              <a:ext cx="495649" cy="246221"/>
            </a:xfrm>
            <a:prstGeom prst="rect">
              <a:avLst/>
            </a:prstGeom>
            <a:noFill/>
          </p:spPr>
          <p:txBody>
            <a:bodyPr wrap="none" rtlCol="0">
              <a:spAutoFit/>
            </a:bodyPr>
            <a:lstStyle/>
            <a:p>
              <a:r>
                <a:rPr lang="fr-FR" sz="1000" u="none" dirty="0" smtClean="0">
                  <a:effectLst>
                    <a:outerShdw blurRad="38100" dist="38100" dir="2700000" algn="tl">
                      <a:srgbClr val="000000">
                        <a:alpha val="43137"/>
                      </a:srgbClr>
                    </a:outerShdw>
                  </a:effectLst>
                </a:rPr>
                <a:t>900 s</a:t>
              </a:r>
              <a:endParaRPr lang="fr-FR" sz="1000" i="1" u="none" dirty="0">
                <a:effectLst>
                  <a:outerShdw blurRad="38100" dist="38100" dir="2700000" algn="tl">
                    <a:srgbClr val="000000">
                      <a:alpha val="43137"/>
                    </a:srgbClr>
                  </a:outerShdw>
                </a:effectLst>
              </a:endParaRPr>
            </a:p>
          </p:txBody>
        </p:sp>
        <p:sp>
          <p:nvSpPr>
            <p:cNvPr id="59" name="ZoneTexte 58"/>
            <p:cNvSpPr txBox="1"/>
            <p:nvPr/>
          </p:nvSpPr>
          <p:spPr>
            <a:xfrm>
              <a:off x="1537537" y="3415931"/>
              <a:ext cx="566181" cy="246221"/>
            </a:xfrm>
            <a:prstGeom prst="rect">
              <a:avLst/>
            </a:prstGeom>
            <a:noFill/>
          </p:spPr>
          <p:txBody>
            <a:bodyPr wrap="none" rtlCol="0">
              <a:spAutoFit/>
            </a:bodyPr>
            <a:lstStyle/>
            <a:p>
              <a:r>
                <a:rPr lang="fr-FR" sz="1000" u="none" dirty="0" smtClean="0">
                  <a:effectLst>
                    <a:outerShdw blurRad="38100" dist="38100" dir="2700000" algn="tl">
                      <a:srgbClr val="000000">
                        <a:alpha val="43137"/>
                      </a:srgbClr>
                    </a:outerShdw>
                  </a:effectLst>
                </a:rPr>
                <a:t>2700 s</a:t>
              </a:r>
              <a:endParaRPr lang="fr-FR" sz="1000" i="1" u="none" dirty="0">
                <a:effectLst>
                  <a:outerShdw blurRad="38100" dist="38100" dir="2700000" algn="tl">
                    <a:srgbClr val="000000">
                      <a:alpha val="43137"/>
                    </a:srgbClr>
                  </a:outerShdw>
                </a:effectLst>
              </a:endParaRPr>
            </a:p>
          </p:txBody>
        </p:sp>
        <p:sp>
          <p:nvSpPr>
            <p:cNvPr id="60" name="ZoneTexte 59"/>
            <p:cNvSpPr txBox="1"/>
            <p:nvPr/>
          </p:nvSpPr>
          <p:spPr>
            <a:xfrm>
              <a:off x="3140247" y="3415931"/>
              <a:ext cx="566181" cy="246221"/>
            </a:xfrm>
            <a:prstGeom prst="rect">
              <a:avLst/>
            </a:prstGeom>
            <a:noFill/>
          </p:spPr>
          <p:txBody>
            <a:bodyPr wrap="none" rtlCol="0">
              <a:spAutoFit/>
            </a:bodyPr>
            <a:lstStyle/>
            <a:p>
              <a:r>
                <a:rPr lang="fr-FR" sz="1000" u="none" dirty="0" smtClean="0">
                  <a:effectLst>
                    <a:outerShdw blurRad="38100" dist="38100" dir="2700000" algn="tl">
                      <a:srgbClr val="000000">
                        <a:alpha val="43137"/>
                      </a:srgbClr>
                    </a:outerShdw>
                  </a:effectLst>
                </a:rPr>
                <a:t>6000 s</a:t>
              </a:r>
              <a:endParaRPr lang="fr-FR" sz="1000" i="1" u="none" dirty="0">
                <a:effectLst>
                  <a:outerShdw blurRad="38100" dist="38100" dir="2700000" algn="tl">
                    <a:srgbClr val="000000">
                      <a:alpha val="43137"/>
                    </a:srgbClr>
                  </a:outerShdw>
                </a:effectLst>
              </a:endParaRPr>
            </a:p>
          </p:txBody>
        </p:sp>
        <p:sp>
          <p:nvSpPr>
            <p:cNvPr id="61" name="ZoneTexte 60"/>
            <p:cNvSpPr txBox="1"/>
            <p:nvPr/>
          </p:nvSpPr>
          <p:spPr>
            <a:xfrm>
              <a:off x="4374670" y="3415931"/>
              <a:ext cx="636713" cy="246221"/>
            </a:xfrm>
            <a:prstGeom prst="rect">
              <a:avLst/>
            </a:prstGeom>
            <a:noFill/>
          </p:spPr>
          <p:txBody>
            <a:bodyPr wrap="none" rtlCol="0">
              <a:spAutoFit/>
            </a:bodyPr>
            <a:lstStyle/>
            <a:p>
              <a:r>
                <a:rPr lang="fr-FR" sz="1000" u="none" dirty="0" smtClean="0">
                  <a:effectLst>
                    <a:outerShdw blurRad="38100" dist="38100" dir="2700000" algn="tl">
                      <a:srgbClr val="000000">
                        <a:alpha val="43137"/>
                      </a:srgbClr>
                    </a:outerShdw>
                  </a:effectLst>
                </a:rPr>
                <a:t>10800 s</a:t>
              </a:r>
              <a:endParaRPr lang="fr-FR" sz="1000" i="1" u="none" dirty="0">
                <a:effectLst>
                  <a:outerShdw blurRad="38100" dist="38100" dir="2700000" algn="tl">
                    <a:srgbClr val="000000">
                      <a:alpha val="43137"/>
                    </a:srgbClr>
                  </a:outerShdw>
                </a:effectLst>
              </a:endParaRPr>
            </a:p>
          </p:txBody>
        </p:sp>
      </p:grpSp>
      <p:pic>
        <p:nvPicPr>
          <p:cNvPr id="62" name="Image 61"/>
          <p:cNvPicPr>
            <a:picLocks noChangeAspect="1"/>
          </p:cNvPicPr>
          <p:nvPr/>
        </p:nvPicPr>
        <p:blipFill rotWithShape="1">
          <a:blip r:embed="rId11"/>
          <a:srcRect b="39894"/>
          <a:stretch/>
        </p:blipFill>
        <p:spPr>
          <a:xfrm>
            <a:off x="6965576" y="5593839"/>
            <a:ext cx="439559" cy="690857"/>
          </a:xfrm>
          <a:prstGeom prst="rect">
            <a:avLst/>
          </a:prstGeom>
        </p:spPr>
      </p:pic>
      <p:pic>
        <p:nvPicPr>
          <p:cNvPr id="63" name="Image 62"/>
          <p:cNvPicPr>
            <a:picLocks noChangeAspect="1"/>
          </p:cNvPicPr>
          <p:nvPr/>
        </p:nvPicPr>
        <p:blipFill rotWithShape="1">
          <a:blip r:embed="rId11"/>
          <a:srcRect b="39894"/>
          <a:stretch/>
        </p:blipFill>
        <p:spPr>
          <a:xfrm>
            <a:off x="7568056" y="3626811"/>
            <a:ext cx="147010" cy="184009"/>
          </a:xfrm>
          <a:prstGeom prst="rect">
            <a:avLst/>
          </a:prstGeom>
        </p:spPr>
      </p:pic>
      <p:pic>
        <p:nvPicPr>
          <p:cNvPr id="64" name="Image 63"/>
          <p:cNvPicPr>
            <a:picLocks noChangeAspect="1"/>
          </p:cNvPicPr>
          <p:nvPr/>
        </p:nvPicPr>
        <p:blipFill rotWithShape="1">
          <a:blip r:embed="rId11"/>
          <a:srcRect b="39894"/>
          <a:stretch/>
        </p:blipFill>
        <p:spPr>
          <a:xfrm>
            <a:off x="8622278" y="3691026"/>
            <a:ext cx="147010" cy="184009"/>
          </a:xfrm>
          <a:prstGeom prst="rect">
            <a:avLst/>
          </a:prstGeom>
        </p:spPr>
      </p:pic>
      <p:sp>
        <p:nvSpPr>
          <p:cNvPr id="67" name="Rectangle 66"/>
          <p:cNvSpPr/>
          <p:nvPr/>
        </p:nvSpPr>
        <p:spPr>
          <a:xfrm>
            <a:off x="8339207" y="3920037"/>
            <a:ext cx="769317" cy="461665"/>
          </a:xfrm>
          <a:prstGeom prst="rect">
            <a:avLst/>
          </a:prstGeom>
        </p:spPr>
        <p:txBody>
          <a:bodyPr wrap="square">
            <a:spAutoFit/>
          </a:bodyPr>
          <a:lstStyle/>
          <a:p>
            <a:pPr algn="ctr"/>
            <a:r>
              <a:rPr lang="fr-FR" sz="1200" u="none" dirty="0" smtClean="0">
                <a:sym typeface="Symbol" panose="05050102010706020507" pitchFamily="18" charset="2"/>
              </a:rPr>
              <a:t>3x6 µm</a:t>
            </a:r>
          </a:p>
          <a:p>
            <a:pPr algn="ctr"/>
            <a:r>
              <a:rPr lang="fr-FR" sz="1200" u="none" dirty="0" smtClean="0">
                <a:sym typeface="Symbol" panose="05050102010706020507" pitchFamily="18" charset="2"/>
              </a:rPr>
              <a:t></a:t>
            </a:r>
            <a:r>
              <a:rPr lang="fr-FR" sz="1200" u="none" dirty="0" smtClean="0"/>
              <a:t> </a:t>
            </a:r>
            <a:r>
              <a:rPr lang="fr-FR" sz="1200" u="none" dirty="0"/>
              <a:t>~</a:t>
            </a:r>
            <a:r>
              <a:rPr lang="fr-FR" sz="1200" u="none" dirty="0" smtClean="0"/>
              <a:t>1.8</a:t>
            </a:r>
            <a:endParaRPr lang="fr-FR" sz="1200" u="none" dirty="0"/>
          </a:p>
        </p:txBody>
      </p:sp>
      <p:sp>
        <p:nvSpPr>
          <p:cNvPr id="68" name="Rectangle 67"/>
          <p:cNvSpPr/>
          <p:nvPr/>
        </p:nvSpPr>
        <p:spPr>
          <a:xfrm>
            <a:off x="771938" y="1003888"/>
            <a:ext cx="8154786" cy="1005788"/>
          </a:xfrm>
          <a:prstGeom prst="rect">
            <a:avLst/>
          </a:prstGeom>
        </p:spPr>
        <p:txBody>
          <a:bodyPr wrap="square">
            <a:spAutoFit/>
          </a:bodyPr>
          <a:lstStyle/>
          <a:p>
            <a:pPr marL="923925" lvl="0" fontAlgn="auto">
              <a:spcBef>
                <a:spcPts val="0"/>
              </a:spcBef>
              <a:spcAft>
                <a:spcPts val="1200"/>
              </a:spcAft>
            </a:pPr>
            <a:r>
              <a:rPr lang="en-US" sz="2200" u="none" dirty="0" smtClean="0">
                <a:solidFill>
                  <a:srgbClr val="DC0528"/>
                </a:solidFill>
                <a:latin typeface="Arial"/>
              </a:rPr>
              <a:t>Both weakened SC and geometrical </a:t>
            </a:r>
            <a:r>
              <a:rPr lang="en-US" sz="2200" u="none" dirty="0">
                <a:solidFill>
                  <a:srgbClr val="DC0528"/>
                </a:solidFill>
                <a:latin typeface="Arial"/>
              </a:rPr>
              <a:t>effects</a:t>
            </a:r>
          </a:p>
          <a:p>
            <a:pPr marL="360363" lvl="1" indent="-360363" algn="just" fontAlgn="auto">
              <a:lnSpc>
                <a:spcPct val="114000"/>
              </a:lnSpc>
              <a:spcBef>
                <a:spcPts val="0"/>
              </a:spcBef>
              <a:spcAft>
                <a:spcPts val="0"/>
              </a:spcAft>
              <a:buSzPct val="90000"/>
              <a:buFontTx/>
              <a:buBlip>
                <a:blip r:embed="rId4"/>
              </a:buBlip>
            </a:pPr>
            <a:r>
              <a:rPr lang="en-US" sz="1200" u="none" dirty="0" err="1" smtClean="0">
                <a:solidFill>
                  <a:prstClr val="black"/>
                </a:solidFill>
                <a:latin typeface="Arial"/>
              </a:rPr>
              <a:t>NbHx</a:t>
            </a:r>
            <a:r>
              <a:rPr lang="en-US" sz="1200" u="none" dirty="0" smtClean="0">
                <a:solidFill>
                  <a:prstClr val="black"/>
                </a:solidFill>
                <a:latin typeface="Arial"/>
              </a:rPr>
              <a:t> : low T</a:t>
            </a:r>
            <a:r>
              <a:rPr lang="en-US" sz="1200" u="none" baseline="-25000" dirty="0" smtClean="0">
                <a:solidFill>
                  <a:prstClr val="black"/>
                </a:solidFill>
                <a:latin typeface="Arial"/>
              </a:rPr>
              <a:t>C</a:t>
            </a:r>
            <a:r>
              <a:rPr lang="en-US" sz="1200" u="none" dirty="0" smtClean="0">
                <a:solidFill>
                  <a:prstClr val="black"/>
                </a:solidFill>
                <a:latin typeface="Arial"/>
              </a:rPr>
              <a:t>, Low H</a:t>
            </a:r>
            <a:r>
              <a:rPr lang="en-US" sz="1200" u="none" baseline="-25000" dirty="0" smtClean="0">
                <a:solidFill>
                  <a:prstClr val="black"/>
                </a:solidFill>
                <a:latin typeface="Arial"/>
              </a:rPr>
              <a:t>C1</a:t>
            </a:r>
            <a:r>
              <a:rPr lang="en-US" sz="1200" u="none" dirty="0" smtClean="0">
                <a:solidFill>
                  <a:prstClr val="black"/>
                </a:solidFill>
                <a:latin typeface="Arial"/>
              </a:rPr>
              <a:t> or even NC =&gt; early </a:t>
            </a:r>
            <a:r>
              <a:rPr lang="en-US" sz="1200" u="none" dirty="0" err="1" smtClean="0">
                <a:solidFill>
                  <a:prstClr val="black"/>
                </a:solidFill>
                <a:latin typeface="Arial"/>
              </a:rPr>
              <a:t>Vx</a:t>
            </a:r>
            <a:r>
              <a:rPr lang="en-US" sz="1200" u="none" dirty="0" smtClean="0">
                <a:solidFill>
                  <a:prstClr val="black"/>
                </a:solidFill>
                <a:latin typeface="Arial"/>
              </a:rPr>
              <a:t> entry</a:t>
            </a:r>
          </a:p>
          <a:p>
            <a:pPr marL="360363" lvl="1" indent="-360363" algn="just" fontAlgn="auto">
              <a:lnSpc>
                <a:spcPct val="114000"/>
              </a:lnSpc>
              <a:spcBef>
                <a:spcPts val="0"/>
              </a:spcBef>
              <a:spcAft>
                <a:spcPts val="0"/>
              </a:spcAft>
              <a:buSzPct val="90000"/>
              <a:buBlip>
                <a:blip r:embed="rId4"/>
              </a:buBlip>
            </a:pPr>
            <a:r>
              <a:rPr lang="en-US" sz="1200" u="none" dirty="0" smtClean="0">
                <a:solidFill>
                  <a:prstClr val="black"/>
                </a:solidFill>
                <a:latin typeface="Arial"/>
              </a:rPr>
              <a:t>Prominent crystal shape =&gt;early </a:t>
            </a:r>
            <a:r>
              <a:rPr lang="en-US" sz="1200" u="none" dirty="0" err="1" smtClean="0">
                <a:solidFill>
                  <a:prstClr val="black"/>
                </a:solidFill>
                <a:latin typeface="Arial"/>
              </a:rPr>
              <a:t>Vx</a:t>
            </a:r>
            <a:r>
              <a:rPr lang="en-US" sz="1200" u="none" dirty="0" smtClean="0">
                <a:solidFill>
                  <a:prstClr val="black"/>
                </a:solidFill>
                <a:latin typeface="Arial"/>
              </a:rPr>
              <a:t> entry</a:t>
            </a:r>
            <a:endParaRPr lang="en-US" sz="1100" i="1" u="none" dirty="0">
              <a:solidFill>
                <a:srgbClr val="0070C0"/>
              </a:solidFill>
              <a:latin typeface="Arial" charset="0"/>
              <a:sym typeface="Symbol" panose="05050102010706020507" pitchFamily="18" charset="2"/>
            </a:endParaRPr>
          </a:p>
        </p:txBody>
      </p:sp>
    </p:spTree>
    <p:extLst>
      <p:ext uri="{BB962C8B-B14F-4D97-AF65-F5344CB8AC3E}">
        <p14:creationId xmlns:p14="http://schemas.microsoft.com/office/powerpoint/2010/main" val="965912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4" name="Imag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6051" y="3537494"/>
            <a:ext cx="4067555" cy="2702724"/>
          </a:xfrm>
          <a:prstGeom prst="rect">
            <a:avLst/>
          </a:prstGeom>
        </p:spPr>
      </p:pic>
      <p:sp>
        <p:nvSpPr>
          <p:cNvPr id="48" name="Rectangle avec coins arrondis en diagonale 47"/>
          <p:cNvSpPr/>
          <p:nvPr/>
        </p:nvSpPr>
        <p:spPr>
          <a:xfrm>
            <a:off x="1301750" y="6108705"/>
            <a:ext cx="5502498" cy="288695"/>
          </a:xfrm>
          <a:prstGeom prst="round2Diag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7" name="Rectangle avec coins arrondis en diagonale 46"/>
          <p:cNvSpPr/>
          <p:nvPr/>
        </p:nvSpPr>
        <p:spPr>
          <a:xfrm>
            <a:off x="4982085" y="2634617"/>
            <a:ext cx="3018526" cy="232904"/>
          </a:xfrm>
          <a:prstGeom prst="round2Diag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p:txBody>
          <a:bodyPr/>
          <a:lstStyle/>
          <a:p>
            <a:r>
              <a:rPr lang="en-US" dirty="0" smtClean="0"/>
              <a:t>Grain boundaries in </a:t>
            </a:r>
            <a:r>
              <a:rPr lang="en-US" dirty="0" err="1" smtClean="0"/>
              <a:t>N</a:t>
            </a:r>
            <a:r>
              <a:rPr lang="en-US" cap="none" dirty="0" err="1" smtClean="0"/>
              <a:t>b</a:t>
            </a:r>
            <a:endParaRPr lang="en-US" dirty="0"/>
          </a:p>
        </p:txBody>
      </p:sp>
      <p:sp>
        <p:nvSpPr>
          <p:cNvPr id="3" name="Text Box 13"/>
          <p:cNvSpPr txBox="1">
            <a:spLocks noChangeArrowheads="1"/>
          </p:cNvSpPr>
          <p:nvPr/>
        </p:nvSpPr>
        <p:spPr bwMode="auto">
          <a:xfrm>
            <a:off x="343627" y="1052736"/>
            <a:ext cx="2997936" cy="240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lnSpc>
                <a:spcPct val="80000"/>
              </a:lnSpc>
              <a:spcBef>
                <a:spcPct val="20000"/>
              </a:spcBef>
            </a:pPr>
            <a:r>
              <a:rPr lang="en-US" sz="1200" i="1" u="none" dirty="0" smtClean="0">
                <a:solidFill>
                  <a:srgbClr val="0000FF"/>
                </a:solidFill>
                <a:latin typeface="Arial" charset="0"/>
                <a:cs typeface="+mn-cs"/>
              </a:rPr>
              <a:t>[A. </a:t>
            </a:r>
            <a:r>
              <a:rPr lang="en-US" sz="1200" i="1" u="none" dirty="0" err="1" smtClean="0">
                <a:solidFill>
                  <a:srgbClr val="0000FF"/>
                </a:solidFill>
                <a:latin typeface="Arial" charset="0"/>
                <a:cs typeface="+mn-cs"/>
              </a:rPr>
              <a:t>Polyanskii</a:t>
            </a:r>
            <a:r>
              <a:rPr lang="en-US" sz="1200" i="1" u="none" dirty="0" smtClean="0">
                <a:solidFill>
                  <a:srgbClr val="0000FF"/>
                </a:solidFill>
                <a:latin typeface="Arial" charset="0"/>
                <a:cs typeface="+mn-cs"/>
              </a:rPr>
              <a:t>,. H. Sung et al, FNAL/FSU]</a:t>
            </a:r>
            <a:endParaRPr lang="en-US" sz="1200" i="1" u="none" dirty="0">
              <a:solidFill>
                <a:srgbClr val="0000FF"/>
              </a:solidFill>
              <a:latin typeface="Arial" charset="0"/>
              <a:cs typeface="+mn-cs"/>
            </a:endParaRPr>
          </a:p>
        </p:txBody>
      </p:sp>
      <p:pic>
        <p:nvPicPr>
          <p:cNvPr id="4"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002" y="3953510"/>
            <a:ext cx="2153882" cy="1374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6"/>
          <p:cNvGrpSpPr>
            <a:grpSpLocks/>
          </p:cNvGrpSpPr>
          <p:nvPr/>
        </p:nvGrpSpPr>
        <p:grpSpPr bwMode="auto">
          <a:xfrm>
            <a:off x="531053" y="1343521"/>
            <a:ext cx="2133600" cy="1524000"/>
            <a:chOff x="3600" y="1104"/>
            <a:chExt cx="1921" cy="1344"/>
          </a:xfrm>
        </p:grpSpPr>
        <p:pic>
          <p:nvPicPr>
            <p:cNvPr id="6"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08" y="1152"/>
              <a:ext cx="913" cy="1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00" y="1152"/>
              <a:ext cx="925" cy="1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Freeform 9"/>
            <p:cNvSpPr>
              <a:spLocks/>
            </p:cNvSpPr>
            <p:nvPr/>
          </p:nvSpPr>
          <p:spPr bwMode="auto">
            <a:xfrm>
              <a:off x="4020" y="1104"/>
              <a:ext cx="104" cy="1344"/>
            </a:xfrm>
            <a:custGeom>
              <a:avLst/>
              <a:gdLst>
                <a:gd name="T0" fmla="*/ 0 w 104"/>
                <a:gd name="T1" fmla="*/ 0 h 1344"/>
                <a:gd name="T2" fmla="*/ 96 w 104"/>
                <a:gd name="T3" fmla="*/ 720 h 1344"/>
                <a:gd name="T4" fmla="*/ 48 w 104"/>
                <a:gd name="T5" fmla="*/ 1344 h 1344"/>
              </a:gdLst>
              <a:ahLst/>
              <a:cxnLst>
                <a:cxn ang="0">
                  <a:pos x="T0" y="T1"/>
                </a:cxn>
                <a:cxn ang="0">
                  <a:pos x="T2" y="T3"/>
                </a:cxn>
                <a:cxn ang="0">
                  <a:pos x="T4" y="T5"/>
                </a:cxn>
              </a:cxnLst>
              <a:rect l="0" t="0" r="r" b="b"/>
              <a:pathLst>
                <a:path w="104" h="1344">
                  <a:moveTo>
                    <a:pt x="0" y="0"/>
                  </a:moveTo>
                  <a:cubicBezTo>
                    <a:pt x="44" y="248"/>
                    <a:pt x="88" y="496"/>
                    <a:pt x="96" y="720"/>
                  </a:cubicBezTo>
                  <a:cubicBezTo>
                    <a:pt x="104" y="944"/>
                    <a:pt x="56" y="1240"/>
                    <a:pt x="48" y="1344"/>
                  </a:cubicBezTo>
                </a:path>
              </a:pathLst>
            </a:custGeom>
            <a:noFill/>
            <a:ln w="12700" cap="flat" cmpd="sng">
              <a:solidFill>
                <a:srgbClr val="0000FF"/>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grpSp>
      <p:pic>
        <p:nvPicPr>
          <p:cNvPr id="9" name="Picture 12"/>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67597" y="4105137"/>
            <a:ext cx="1700258" cy="1058411"/>
          </a:xfrm>
          <a:prstGeom prst="rect">
            <a:avLst/>
          </a:prstGeom>
          <a:noFill/>
          <a:ln>
            <a:noFill/>
          </a:ln>
          <a:effectLst/>
          <a:extLst>
            <a:ext uri="{909E8E84-426E-40DD-AFC4-6F175D3DCCD1}">
              <a14:hiddenFill xmlns:a14="http://schemas.microsoft.com/office/drawing/2010/main">
                <a:blipFill dpi="0" rotWithShape="0">
                  <a:blip/>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Group 14"/>
          <p:cNvGrpSpPr>
            <a:grpSpLocks/>
          </p:cNvGrpSpPr>
          <p:nvPr/>
        </p:nvGrpSpPr>
        <p:grpSpPr bwMode="auto">
          <a:xfrm>
            <a:off x="3002909" y="1514636"/>
            <a:ext cx="574675" cy="1295400"/>
            <a:chOff x="3766" y="2064"/>
            <a:chExt cx="916" cy="2400"/>
          </a:xfrm>
        </p:grpSpPr>
        <p:sp>
          <p:nvSpPr>
            <p:cNvPr id="11" name="Rectangle 15"/>
            <p:cNvSpPr>
              <a:spLocks noChangeArrowheads="1"/>
            </p:cNvSpPr>
            <p:nvPr/>
          </p:nvSpPr>
          <p:spPr bwMode="auto">
            <a:xfrm>
              <a:off x="4320" y="2070"/>
              <a:ext cx="362" cy="2250"/>
            </a:xfrm>
            <a:prstGeom prst="rect">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sp>
          <p:nvSpPr>
            <p:cNvPr id="12" name="Rectangle 16"/>
            <p:cNvSpPr>
              <a:spLocks noChangeArrowheads="1"/>
            </p:cNvSpPr>
            <p:nvPr/>
          </p:nvSpPr>
          <p:spPr bwMode="auto">
            <a:xfrm>
              <a:off x="4096" y="2064"/>
              <a:ext cx="256" cy="2250"/>
            </a:xfrm>
            <a:prstGeom prst="rect">
              <a:avLst/>
            </a:prstGeom>
            <a:solidFill>
              <a:srgbClr val="99CC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grpSp>
          <p:nvGrpSpPr>
            <p:cNvPr id="13" name="Group 17"/>
            <p:cNvGrpSpPr>
              <a:grpSpLocks/>
            </p:cNvGrpSpPr>
            <p:nvPr/>
          </p:nvGrpSpPr>
          <p:grpSpPr bwMode="auto">
            <a:xfrm>
              <a:off x="4107" y="2064"/>
              <a:ext cx="234" cy="2400"/>
              <a:chOff x="2640" y="-144"/>
              <a:chExt cx="480" cy="4608"/>
            </a:xfrm>
          </p:grpSpPr>
          <p:grpSp>
            <p:nvGrpSpPr>
              <p:cNvPr id="15" name="Group 18"/>
              <p:cNvGrpSpPr>
                <a:grpSpLocks/>
              </p:cNvGrpSpPr>
              <p:nvPr/>
            </p:nvGrpSpPr>
            <p:grpSpPr bwMode="auto">
              <a:xfrm>
                <a:off x="2640" y="2592"/>
                <a:ext cx="480" cy="1008"/>
                <a:chOff x="2640" y="2736"/>
                <a:chExt cx="480" cy="1008"/>
              </a:xfrm>
            </p:grpSpPr>
            <p:sp>
              <p:nvSpPr>
                <p:cNvPr id="28" name="Oval 19"/>
                <p:cNvSpPr>
                  <a:spLocks noChangeArrowheads="1"/>
                </p:cNvSpPr>
                <p:nvPr/>
              </p:nvSpPr>
              <p:spPr bwMode="auto">
                <a:xfrm>
                  <a:off x="2640" y="2736"/>
                  <a:ext cx="480" cy="1008"/>
                </a:xfrm>
                <a:prstGeom prst="ellipse">
                  <a:avLst/>
                </a:prstGeom>
                <a:solidFill>
                  <a:srgbClr val="96969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sp>
              <p:nvSpPr>
                <p:cNvPr id="29" name="Oval 20"/>
                <p:cNvSpPr>
                  <a:spLocks noChangeArrowheads="1"/>
                </p:cNvSpPr>
                <p:nvPr/>
              </p:nvSpPr>
              <p:spPr bwMode="auto">
                <a:xfrm>
                  <a:off x="2808" y="3120"/>
                  <a:ext cx="144" cy="240"/>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grpSp>
          <p:grpSp>
            <p:nvGrpSpPr>
              <p:cNvPr id="16" name="Group 21"/>
              <p:cNvGrpSpPr>
                <a:grpSpLocks/>
              </p:cNvGrpSpPr>
              <p:nvPr/>
            </p:nvGrpSpPr>
            <p:grpSpPr bwMode="auto">
              <a:xfrm>
                <a:off x="2640" y="3456"/>
                <a:ext cx="480" cy="1008"/>
                <a:chOff x="2640" y="2736"/>
                <a:chExt cx="480" cy="1008"/>
              </a:xfrm>
            </p:grpSpPr>
            <p:sp>
              <p:nvSpPr>
                <p:cNvPr id="26" name="Oval 22"/>
                <p:cNvSpPr>
                  <a:spLocks noChangeArrowheads="1"/>
                </p:cNvSpPr>
                <p:nvPr/>
              </p:nvSpPr>
              <p:spPr bwMode="auto">
                <a:xfrm>
                  <a:off x="2640" y="2736"/>
                  <a:ext cx="480" cy="1008"/>
                </a:xfrm>
                <a:prstGeom prst="ellipse">
                  <a:avLst/>
                </a:prstGeom>
                <a:solidFill>
                  <a:srgbClr val="96969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sp>
              <p:nvSpPr>
                <p:cNvPr id="27" name="Oval 23"/>
                <p:cNvSpPr>
                  <a:spLocks noChangeArrowheads="1"/>
                </p:cNvSpPr>
                <p:nvPr/>
              </p:nvSpPr>
              <p:spPr bwMode="auto">
                <a:xfrm>
                  <a:off x="2808" y="3120"/>
                  <a:ext cx="144" cy="240"/>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grpSp>
          <p:grpSp>
            <p:nvGrpSpPr>
              <p:cNvPr id="17" name="Group 24"/>
              <p:cNvGrpSpPr>
                <a:grpSpLocks/>
              </p:cNvGrpSpPr>
              <p:nvPr/>
            </p:nvGrpSpPr>
            <p:grpSpPr bwMode="auto">
              <a:xfrm>
                <a:off x="2640" y="-144"/>
                <a:ext cx="480" cy="1008"/>
                <a:chOff x="2640" y="2736"/>
                <a:chExt cx="480" cy="1008"/>
              </a:xfrm>
            </p:grpSpPr>
            <p:sp>
              <p:nvSpPr>
                <p:cNvPr id="24" name="Oval 25"/>
                <p:cNvSpPr>
                  <a:spLocks noChangeArrowheads="1"/>
                </p:cNvSpPr>
                <p:nvPr/>
              </p:nvSpPr>
              <p:spPr bwMode="auto">
                <a:xfrm>
                  <a:off x="2640" y="2736"/>
                  <a:ext cx="480" cy="1008"/>
                </a:xfrm>
                <a:prstGeom prst="ellipse">
                  <a:avLst/>
                </a:prstGeom>
                <a:solidFill>
                  <a:srgbClr val="96969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sp>
              <p:nvSpPr>
                <p:cNvPr id="25" name="Oval 26"/>
                <p:cNvSpPr>
                  <a:spLocks noChangeArrowheads="1"/>
                </p:cNvSpPr>
                <p:nvPr/>
              </p:nvSpPr>
              <p:spPr bwMode="auto">
                <a:xfrm>
                  <a:off x="2808" y="3120"/>
                  <a:ext cx="144" cy="240"/>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grpSp>
          <p:grpSp>
            <p:nvGrpSpPr>
              <p:cNvPr id="18" name="Group 27"/>
              <p:cNvGrpSpPr>
                <a:grpSpLocks/>
              </p:cNvGrpSpPr>
              <p:nvPr/>
            </p:nvGrpSpPr>
            <p:grpSpPr bwMode="auto">
              <a:xfrm>
                <a:off x="2640" y="768"/>
                <a:ext cx="480" cy="1008"/>
                <a:chOff x="2640" y="2736"/>
                <a:chExt cx="480" cy="1008"/>
              </a:xfrm>
            </p:grpSpPr>
            <p:sp>
              <p:nvSpPr>
                <p:cNvPr id="22" name="Oval 28"/>
                <p:cNvSpPr>
                  <a:spLocks noChangeArrowheads="1"/>
                </p:cNvSpPr>
                <p:nvPr/>
              </p:nvSpPr>
              <p:spPr bwMode="auto">
                <a:xfrm>
                  <a:off x="2640" y="2736"/>
                  <a:ext cx="480" cy="1008"/>
                </a:xfrm>
                <a:prstGeom prst="ellipse">
                  <a:avLst/>
                </a:prstGeom>
                <a:solidFill>
                  <a:srgbClr val="96969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sp>
              <p:nvSpPr>
                <p:cNvPr id="23" name="Oval 29"/>
                <p:cNvSpPr>
                  <a:spLocks noChangeArrowheads="1"/>
                </p:cNvSpPr>
                <p:nvPr/>
              </p:nvSpPr>
              <p:spPr bwMode="auto">
                <a:xfrm>
                  <a:off x="2808" y="3120"/>
                  <a:ext cx="144" cy="240"/>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grpSp>
          <p:grpSp>
            <p:nvGrpSpPr>
              <p:cNvPr id="19" name="Group 30"/>
              <p:cNvGrpSpPr>
                <a:grpSpLocks/>
              </p:cNvGrpSpPr>
              <p:nvPr/>
            </p:nvGrpSpPr>
            <p:grpSpPr bwMode="auto">
              <a:xfrm>
                <a:off x="2640" y="1656"/>
                <a:ext cx="480" cy="1008"/>
                <a:chOff x="2640" y="2736"/>
                <a:chExt cx="480" cy="1008"/>
              </a:xfrm>
            </p:grpSpPr>
            <p:sp>
              <p:nvSpPr>
                <p:cNvPr id="20" name="Oval 31"/>
                <p:cNvSpPr>
                  <a:spLocks noChangeArrowheads="1"/>
                </p:cNvSpPr>
                <p:nvPr/>
              </p:nvSpPr>
              <p:spPr bwMode="auto">
                <a:xfrm>
                  <a:off x="2640" y="2736"/>
                  <a:ext cx="480" cy="1008"/>
                </a:xfrm>
                <a:prstGeom prst="ellipse">
                  <a:avLst/>
                </a:prstGeom>
                <a:solidFill>
                  <a:srgbClr val="969696"/>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sp>
              <p:nvSpPr>
                <p:cNvPr id="21" name="Oval 32"/>
                <p:cNvSpPr>
                  <a:spLocks noChangeArrowheads="1"/>
                </p:cNvSpPr>
                <p:nvPr/>
              </p:nvSpPr>
              <p:spPr bwMode="auto">
                <a:xfrm>
                  <a:off x="2808" y="3120"/>
                  <a:ext cx="144" cy="240"/>
                </a:xfrm>
                <a:prstGeom prst="ellipse">
                  <a:avLst/>
                </a:prstGeom>
                <a:solidFill>
                  <a:srgbClr val="FF00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grpSp>
        </p:grpSp>
        <p:sp>
          <p:nvSpPr>
            <p:cNvPr id="14" name="Rectangle 33"/>
            <p:cNvSpPr>
              <a:spLocks noChangeArrowheads="1"/>
            </p:cNvSpPr>
            <p:nvPr/>
          </p:nvSpPr>
          <p:spPr bwMode="auto">
            <a:xfrm>
              <a:off x="3766" y="2064"/>
              <a:ext cx="362" cy="2250"/>
            </a:xfrm>
            <a:prstGeom prst="rect">
              <a:avLst/>
            </a:prstGeom>
            <a:solidFill>
              <a:srgbClr val="3366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grpSp>
      <p:sp>
        <p:nvSpPr>
          <p:cNvPr id="30" name="Line 7"/>
          <p:cNvSpPr>
            <a:spLocks noChangeShapeType="1"/>
          </p:cNvSpPr>
          <p:nvPr/>
        </p:nvSpPr>
        <p:spPr bwMode="auto">
          <a:xfrm flipV="1">
            <a:off x="343627" y="4203359"/>
            <a:ext cx="0" cy="5400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80000"/>
              </a:lnSpc>
              <a:spcBef>
                <a:spcPct val="20000"/>
              </a:spcBef>
              <a:buFontTx/>
              <a:buChar char="•"/>
            </a:pPr>
            <a:endParaRPr lang="en-US" sz="1800" u="none" dirty="0">
              <a:solidFill>
                <a:srgbClr val="FF0000"/>
              </a:solidFill>
              <a:latin typeface="Arial" charset="0"/>
              <a:cs typeface="+mn-cs"/>
            </a:endParaRPr>
          </a:p>
        </p:txBody>
      </p:sp>
      <p:sp>
        <p:nvSpPr>
          <p:cNvPr id="31" name="Text Box 12"/>
          <p:cNvSpPr txBox="1">
            <a:spLocks noChangeArrowheads="1"/>
          </p:cNvSpPr>
          <p:nvPr/>
        </p:nvSpPr>
        <p:spPr bwMode="auto">
          <a:xfrm>
            <a:off x="302453" y="4047458"/>
            <a:ext cx="4572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80000"/>
              </a:lnSpc>
              <a:spcBef>
                <a:spcPct val="50000"/>
              </a:spcBef>
            </a:pPr>
            <a:r>
              <a:rPr lang="en-US" sz="2000" u="none" dirty="0" smtClean="0">
                <a:solidFill>
                  <a:srgbClr val="FF0000"/>
                </a:solidFill>
                <a:latin typeface="Arial" charset="0"/>
                <a:cs typeface="+mn-cs"/>
              </a:rPr>
              <a:t>H</a:t>
            </a:r>
            <a:endParaRPr lang="en-US" sz="2000" u="none" dirty="0">
              <a:solidFill>
                <a:srgbClr val="FF0000"/>
              </a:solidFill>
              <a:latin typeface="Arial" charset="0"/>
              <a:cs typeface="+mn-cs"/>
            </a:endParaRPr>
          </a:p>
        </p:txBody>
      </p:sp>
      <p:sp>
        <p:nvSpPr>
          <p:cNvPr id="32" name="Rectangle 31"/>
          <p:cNvSpPr/>
          <p:nvPr/>
        </p:nvSpPr>
        <p:spPr>
          <a:xfrm>
            <a:off x="1301750" y="5058904"/>
            <a:ext cx="2154757" cy="867930"/>
          </a:xfrm>
          <a:prstGeom prst="rect">
            <a:avLst/>
          </a:prstGeom>
        </p:spPr>
        <p:txBody>
          <a:bodyPr wrap="none">
            <a:spAutoFit/>
          </a:bodyPr>
          <a:lstStyle/>
          <a:p>
            <a:pPr marL="314325" lvl="2" eaLnBrk="0" hangingPunct="0">
              <a:lnSpc>
                <a:spcPct val="80000"/>
              </a:lnSpc>
              <a:spcBef>
                <a:spcPct val="20000"/>
              </a:spcBef>
              <a:buClr>
                <a:srgbClr val="666666"/>
              </a:buClr>
              <a:buSzPct val="36000"/>
            </a:pPr>
            <a:r>
              <a:rPr lang="en-US" sz="1800" u="none" dirty="0" smtClean="0">
                <a:solidFill>
                  <a:prstClr val="black"/>
                </a:solidFill>
                <a:latin typeface="Calibri" pitchFamily="34" charset="0"/>
                <a:cs typeface="+mn-cs"/>
                <a:sym typeface="Symbol"/>
              </a:rPr>
              <a:t>@ 4.5 K</a:t>
            </a:r>
          </a:p>
          <a:p>
            <a:pPr marL="552450" lvl="2" indent="-238125" eaLnBrk="0" hangingPunct="0">
              <a:lnSpc>
                <a:spcPct val="80000"/>
              </a:lnSpc>
              <a:spcBef>
                <a:spcPct val="20000"/>
              </a:spcBef>
              <a:buClr>
                <a:srgbClr val="666666"/>
              </a:buClr>
              <a:buSzPct val="36000"/>
              <a:buFontTx/>
              <a:buBlip>
                <a:blip r:embed="rId8"/>
              </a:buBlip>
            </a:pPr>
            <a:r>
              <a:rPr lang="en-US" sz="1800" u="none" dirty="0" smtClean="0">
                <a:solidFill>
                  <a:prstClr val="black"/>
                </a:solidFill>
                <a:latin typeface="Calibri" pitchFamily="34" charset="0"/>
                <a:cs typeface="+mn-cs"/>
                <a:sym typeface="Symbol"/>
              </a:rPr>
              <a:t>H</a:t>
            </a:r>
            <a:r>
              <a:rPr lang="en-US" sz="1800" u="none" baseline="-25000" dirty="0" smtClean="0">
                <a:solidFill>
                  <a:prstClr val="black"/>
                </a:solidFill>
                <a:latin typeface="Calibri" pitchFamily="34" charset="0"/>
                <a:cs typeface="+mn-cs"/>
                <a:sym typeface="Symbol"/>
              </a:rPr>
              <a:t>P</a:t>
            </a:r>
            <a:r>
              <a:rPr lang="en-US" sz="1800" u="none" baseline="30000" dirty="0" smtClean="0">
                <a:solidFill>
                  <a:prstClr val="black"/>
                </a:solidFill>
                <a:latin typeface="Calibri" pitchFamily="34" charset="0"/>
                <a:cs typeface="+mn-cs"/>
                <a:sym typeface="Symbol"/>
              </a:rPr>
              <a:t>GB</a:t>
            </a:r>
            <a:r>
              <a:rPr lang="en-US" sz="1800" b="1" u="none" dirty="0" smtClean="0">
                <a:solidFill>
                  <a:prstClr val="black"/>
                </a:solidFill>
                <a:latin typeface="Calibri" pitchFamily="34" charset="0"/>
                <a:cs typeface="+mn-cs"/>
                <a:sym typeface="Symbol"/>
              </a:rPr>
              <a:t> ~ </a:t>
            </a:r>
            <a:r>
              <a:rPr lang="en-US" sz="1800" u="none" dirty="0" smtClean="0">
                <a:solidFill>
                  <a:prstClr val="black"/>
                </a:solidFill>
                <a:latin typeface="Calibri" pitchFamily="34" charset="0"/>
                <a:cs typeface="+mn-cs"/>
                <a:sym typeface="Symbol"/>
              </a:rPr>
              <a:t>32 </a:t>
            </a:r>
            <a:r>
              <a:rPr lang="en-US" sz="1800" u="none" dirty="0" err="1" smtClean="0">
                <a:solidFill>
                  <a:prstClr val="black"/>
                </a:solidFill>
                <a:latin typeface="Calibri" pitchFamily="34" charset="0"/>
                <a:cs typeface="+mn-cs"/>
                <a:sym typeface="Symbol"/>
              </a:rPr>
              <a:t>mT</a:t>
            </a:r>
            <a:endParaRPr lang="en-US" sz="1800" u="none" dirty="0" smtClean="0">
              <a:solidFill>
                <a:prstClr val="black"/>
              </a:solidFill>
              <a:latin typeface="Calibri" pitchFamily="34" charset="0"/>
              <a:cs typeface="+mn-cs"/>
              <a:sym typeface="Symbol"/>
            </a:endParaRPr>
          </a:p>
          <a:p>
            <a:pPr marL="552450" lvl="2" indent="-238125" eaLnBrk="0" hangingPunct="0">
              <a:lnSpc>
                <a:spcPct val="80000"/>
              </a:lnSpc>
              <a:spcBef>
                <a:spcPct val="20000"/>
              </a:spcBef>
              <a:buClr>
                <a:srgbClr val="666666"/>
              </a:buClr>
              <a:buSzPct val="36000"/>
              <a:buFontTx/>
              <a:buBlip>
                <a:blip r:embed="rId8"/>
              </a:buBlip>
            </a:pPr>
            <a:r>
              <a:rPr lang="en-US" sz="1800" u="none" dirty="0" err="1" smtClean="0">
                <a:solidFill>
                  <a:prstClr val="black"/>
                </a:solidFill>
                <a:latin typeface="Calibri" pitchFamily="34" charset="0"/>
                <a:cs typeface="+mn-cs"/>
                <a:sym typeface="Symbol"/>
              </a:rPr>
              <a:t>H</a:t>
            </a:r>
            <a:r>
              <a:rPr lang="en-US" sz="1800" u="none" baseline="-25000" dirty="0" err="1" smtClean="0">
                <a:solidFill>
                  <a:prstClr val="black"/>
                </a:solidFill>
                <a:latin typeface="Calibri" pitchFamily="34" charset="0"/>
                <a:cs typeface="+mn-cs"/>
                <a:sym typeface="Symbol"/>
              </a:rPr>
              <a:t>P</a:t>
            </a:r>
            <a:r>
              <a:rPr lang="en-US" sz="1800" u="none" baseline="30000" dirty="0" err="1" smtClean="0">
                <a:solidFill>
                  <a:prstClr val="black"/>
                </a:solidFill>
                <a:latin typeface="Calibri" pitchFamily="34" charset="0"/>
                <a:cs typeface="+mn-cs"/>
                <a:sym typeface="Symbol"/>
              </a:rPr>
              <a:t>bulk</a:t>
            </a:r>
            <a:r>
              <a:rPr lang="en-US" sz="1800" b="1" u="none" dirty="0" smtClean="0">
                <a:solidFill>
                  <a:prstClr val="black"/>
                </a:solidFill>
                <a:latin typeface="Calibri" pitchFamily="34" charset="0"/>
                <a:cs typeface="+mn-cs"/>
                <a:sym typeface="Symbol"/>
              </a:rPr>
              <a:t> ~ </a:t>
            </a:r>
            <a:r>
              <a:rPr lang="en-US" sz="1800" u="none" dirty="0" smtClean="0">
                <a:solidFill>
                  <a:prstClr val="black"/>
                </a:solidFill>
                <a:latin typeface="Calibri" pitchFamily="34" charset="0"/>
                <a:cs typeface="+mn-cs"/>
                <a:sym typeface="Symbol"/>
              </a:rPr>
              <a:t>150 </a:t>
            </a:r>
            <a:r>
              <a:rPr lang="en-US" sz="1800" u="none" dirty="0" err="1" smtClean="0">
                <a:solidFill>
                  <a:prstClr val="black"/>
                </a:solidFill>
                <a:latin typeface="Calibri" pitchFamily="34" charset="0"/>
                <a:cs typeface="+mn-cs"/>
                <a:sym typeface="Symbol"/>
              </a:rPr>
              <a:t>mT</a:t>
            </a:r>
            <a:endParaRPr lang="en-US" sz="1800" u="none" dirty="0" smtClean="0">
              <a:solidFill>
                <a:prstClr val="black"/>
              </a:solidFill>
              <a:latin typeface="Calibri" pitchFamily="34" charset="0"/>
              <a:cs typeface="+mn-cs"/>
              <a:sym typeface="Symbol"/>
            </a:endParaRPr>
          </a:p>
        </p:txBody>
      </p:sp>
      <p:sp>
        <p:nvSpPr>
          <p:cNvPr id="33" name="Rectangle 32"/>
          <p:cNvSpPr/>
          <p:nvPr/>
        </p:nvSpPr>
        <p:spPr>
          <a:xfrm>
            <a:off x="485514" y="2914339"/>
            <a:ext cx="3103735" cy="1058751"/>
          </a:xfrm>
          <a:prstGeom prst="rect">
            <a:avLst/>
          </a:prstGeom>
        </p:spPr>
        <p:txBody>
          <a:bodyPr wrap="none">
            <a:spAutoFit/>
          </a:bodyPr>
          <a:lstStyle/>
          <a:p>
            <a:pPr marL="314325" lvl="2" eaLnBrk="0" hangingPunct="0">
              <a:lnSpc>
                <a:spcPct val="80000"/>
              </a:lnSpc>
              <a:spcBef>
                <a:spcPct val="20000"/>
              </a:spcBef>
              <a:buClr>
                <a:srgbClr val="666666"/>
              </a:buClr>
              <a:buSzPct val="36000"/>
            </a:pPr>
            <a:r>
              <a:rPr lang="en-US" sz="1600" u="none" dirty="0" smtClean="0">
                <a:solidFill>
                  <a:prstClr val="black"/>
                </a:solidFill>
                <a:latin typeface="Arial"/>
                <a:cs typeface="+mn-cs"/>
                <a:sym typeface="Symbol"/>
              </a:rPr>
              <a:t>On GB: Josephson </a:t>
            </a:r>
            <a:r>
              <a:rPr lang="en-US" sz="1600" u="none" dirty="0" err="1" smtClean="0">
                <a:solidFill>
                  <a:prstClr val="black"/>
                </a:solidFill>
                <a:latin typeface="Arial"/>
                <a:cs typeface="+mn-cs"/>
                <a:sym typeface="Symbol"/>
              </a:rPr>
              <a:t>Vx</a:t>
            </a:r>
            <a:r>
              <a:rPr lang="en-US" sz="1600" u="none" dirty="0" smtClean="0">
                <a:solidFill>
                  <a:prstClr val="black"/>
                </a:solidFill>
                <a:latin typeface="Arial"/>
                <a:cs typeface="+mn-cs"/>
                <a:sym typeface="Symbol"/>
              </a:rPr>
              <a:t>  </a:t>
            </a:r>
          </a:p>
          <a:p>
            <a:pPr marL="552450" lvl="2" indent="-238125" eaLnBrk="0" hangingPunct="0">
              <a:lnSpc>
                <a:spcPct val="80000"/>
              </a:lnSpc>
              <a:spcBef>
                <a:spcPct val="20000"/>
              </a:spcBef>
              <a:buClr>
                <a:srgbClr val="666666"/>
              </a:buClr>
              <a:buSzPct val="36000"/>
              <a:buFontTx/>
              <a:buBlip>
                <a:blip r:embed="rId8"/>
              </a:buBlip>
            </a:pPr>
            <a:r>
              <a:rPr lang="en-US" sz="1600" u="none" dirty="0" smtClean="0">
                <a:solidFill>
                  <a:prstClr val="black"/>
                </a:solidFill>
                <a:latin typeface="Arial"/>
                <a:cs typeface="+mn-cs"/>
                <a:sym typeface="Symbol"/>
              </a:rPr>
              <a:t>Interface pinned (GB)</a:t>
            </a:r>
          </a:p>
          <a:p>
            <a:pPr marL="552450" lvl="2" indent="-238125" eaLnBrk="0" hangingPunct="0">
              <a:lnSpc>
                <a:spcPct val="80000"/>
              </a:lnSpc>
              <a:spcBef>
                <a:spcPct val="20000"/>
              </a:spcBef>
              <a:buClr>
                <a:srgbClr val="666666"/>
              </a:buClr>
              <a:buSzPct val="36000"/>
              <a:buFontTx/>
              <a:buBlip>
                <a:blip r:embed="rId8"/>
              </a:buBlip>
            </a:pPr>
            <a:r>
              <a:rPr lang="en-US" sz="1600" u="none" dirty="0" smtClean="0">
                <a:solidFill>
                  <a:prstClr val="black"/>
                </a:solidFill>
                <a:latin typeface="Arial"/>
                <a:cs typeface="+mn-cs"/>
                <a:sym typeface="Symbol"/>
              </a:rPr>
              <a:t>Current lines are distorted</a:t>
            </a:r>
          </a:p>
          <a:p>
            <a:pPr marL="314325" lvl="2" eaLnBrk="0" hangingPunct="0">
              <a:lnSpc>
                <a:spcPct val="80000"/>
              </a:lnSpc>
              <a:spcBef>
                <a:spcPct val="20000"/>
              </a:spcBef>
              <a:buClr>
                <a:srgbClr val="666666"/>
              </a:buClr>
              <a:buSzPct val="36000"/>
              <a:buFontTx/>
              <a:buChar char="•"/>
            </a:pPr>
            <a:endParaRPr lang="en-US" sz="1800" u="none" dirty="0">
              <a:solidFill>
                <a:prstClr val="black"/>
              </a:solidFill>
              <a:latin typeface="Calibri" pitchFamily="34" charset="0"/>
              <a:cs typeface="+mn-cs"/>
              <a:sym typeface="Symbol"/>
            </a:endParaRPr>
          </a:p>
        </p:txBody>
      </p:sp>
      <mc:AlternateContent xmlns:mc="http://schemas.openxmlformats.org/markup-compatibility/2006" xmlns:a14="http://schemas.microsoft.com/office/drawing/2010/main">
        <mc:Choice Requires="a14">
          <p:sp>
            <p:nvSpPr>
              <p:cNvPr id="35" name="Rectangle 34"/>
              <p:cNvSpPr/>
              <p:nvPr/>
            </p:nvSpPr>
            <p:spPr>
              <a:xfrm>
                <a:off x="4231369" y="1074411"/>
                <a:ext cx="4572000" cy="2708434"/>
              </a:xfrm>
              <a:prstGeom prst="rect">
                <a:avLst/>
              </a:prstGeom>
            </p:spPr>
            <p:txBody>
              <a:bodyPr>
                <a:spAutoFit/>
              </a:bodyPr>
              <a:lstStyle/>
              <a:p>
                <a:pPr marL="360363" lvl="1" indent="-360363" fontAlgn="auto">
                  <a:lnSpc>
                    <a:spcPts val="1800"/>
                  </a:lnSpc>
                  <a:spcBef>
                    <a:spcPts val="600"/>
                  </a:spcBef>
                  <a:spcAft>
                    <a:spcPts val="0"/>
                  </a:spcAft>
                  <a:buSzPct val="90000"/>
                  <a:buFontTx/>
                  <a:buBlip>
                    <a:blip r:embed="rId9"/>
                  </a:buBlip>
                </a:pPr>
                <a:r>
                  <a:rPr lang="en-US" sz="1600" u="none" dirty="0" smtClean="0">
                    <a:solidFill>
                      <a:prstClr val="black"/>
                    </a:solidFill>
                    <a:latin typeface="Arial"/>
                    <a:cs typeface="+mn-cs"/>
                  </a:rPr>
                  <a:t>Preferential penetration @ G.B. (</a:t>
                </a:r>
                <a14:m>
                  <m:oMath xmlns:m="http://schemas.openxmlformats.org/officeDocument/2006/math">
                    <m:acc>
                      <m:accPr>
                        <m:chr m:val="⃗"/>
                        <m:ctrlPr>
                          <a:rPr lang="en-US" sz="1600" i="1" u="none" smtClean="0">
                            <a:solidFill>
                              <a:prstClr val="black"/>
                            </a:solidFill>
                            <a:latin typeface="Cambria Math" panose="02040503050406030204" pitchFamily="18" charset="0"/>
                            <a:cs typeface="+mn-cs"/>
                          </a:rPr>
                        </m:ctrlPr>
                      </m:accPr>
                      <m:e>
                        <m:r>
                          <a:rPr lang="en-US" sz="1600" i="1" u="none" smtClean="0">
                            <a:solidFill>
                              <a:prstClr val="black"/>
                            </a:solidFill>
                            <a:latin typeface="Cambria Math" panose="02040503050406030204" pitchFamily="18" charset="0"/>
                            <a:cs typeface="+mn-cs"/>
                          </a:rPr>
                          <m:t>𝐻</m:t>
                        </m:r>
                      </m:e>
                    </m:acc>
                    <m:r>
                      <a:rPr lang="en-US" sz="1600" i="1" u="none" smtClean="0">
                        <a:solidFill>
                          <a:prstClr val="black"/>
                        </a:solidFill>
                        <a:latin typeface="Cambria Math" panose="02040503050406030204" pitchFamily="18" charset="0"/>
                        <a:ea typeface="Cambria Math" panose="02040503050406030204" pitchFamily="18" charset="0"/>
                        <a:cs typeface="+mn-cs"/>
                      </a:rPr>
                      <m:t>∥</m:t>
                    </m:r>
                    <m:r>
                      <m:rPr>
                        <m:nor/>
                      </m:rPr>
                      <a:rPr lang="en-US" sz="1600" u="none">
                        <a:solidFill>
                          <a:prstClr val="black"/>
                        </a:solidFill>
                        <a:latin typeface="Arial"/>
                        <a:cs typeface="+mn-cs"/>
                      </a:rPr>
                      <m:t>G</m:t>
                    </m:r>
                    <m:r>
                      <m:rPr>
                        <m:nor/>
                      </m:rPr>
                      <a:rPr lang="en-US" sz="1600" u="none">
                        <a:solidFill>
                          <a:prstClr val="black"/>
                        </a:solidFill>
                        <a:latin typeface="Arial"/>
                        <a:cs typeface="+mn-cs"/>
                      </a:rPr>
                      <m:t>.</m:t>
                    </m:r>
                    <m:r>
                      <m:rPr>
                        <m:nor/>
                      </m:rPr>
                      <a:rPr lang="en-US" sz="1600" u="none">
                        <a:solidFill>
                          <a:prstClr val="black"/>
                        </a:solidFill>
                        <a:latin typeface="Arial"/>
                        <a:cs typeface="+mn-cs"/>
                      </a:rPr>
                      <m:t>B</m:t>
                    </m:r>
                  </m:oMath>
                </a14:m>
                <a:r>
                  <a:rPr lang="en-US" sz="1600" u="none" dirty="0" smtClean="0">
                    <a:solidFill>
                      <a:prstClr val="black"/>
                    </a:solidFill>
                    <a:latin typeface="Arial"/>
                    <a:cs typeface="+mn-cs"/>
                  </a:rPr>
                  <a:t>)</a:t>
                </a:r>
              </a:p>
              <a:p>
                <a:pPr marL="360363" lvl="1" indent="-360363" fontAlgn="auto">
                  <a:lnSpc>
                    <a:spcPts val="1800"/>
                  </a:lnSpc>
                  <a:spcBef>
                    <a:spcPts val="600"/>
                  </a:spcBef>
                  <a:spcAft>
                    <a:spcPts val="0"/>
                  </a:spcAft>
                  <a:buSzPct val="90000"/>
                  <a:buFontTx/>
                  <a:buBlip>
                    <a:blip r:embed="rId9"/>
                  </a:buBlip>
                </a:pPr>
                <a:r>
                  <a:rPr lang="en-US" sz="1600" u="none" dirty="0" smtClean="0">
                    <a:solidFill>
                      <a:prstClr val="black"/>
                    </a:solidFill>
                    <a:latin typeface="Arial"/>
                    <a:cs typeface="+mn-cs"/>
                    <a:sym typeface="Symbol"/>
                  </a:rPr>
                  <a:t>H</a:t>
                </a:r>
                <a:r>
                  <a:rPr lang="en-US" sz="1600" u="none" baseline="-25000" dirty="0" smtClean="0">
                    <a:solidFill>
                      <a:prstClr val="black"/>
                    </a:solidFill>
                    <a:latin typeface="Arial"/>
                    <a:cs typeface="+mn-cs"/>
                    <a:sym typeface="Symbol"/>
                  </a:rPr>
                  <a:t>P</a:t>
                </a:r>
                <a:r>
                  <a:rPr lang="en-US" sz="1600" u="none" baseline="30000" dirty="0" smtClean="0">
                    <a:solidFill>
                      <a:prstClr val="black"/>
                    </a:solidFill>
                    <a:latin typeface="Arial"/>
                    <a:cs typeface="+mn-cs"/>
                    <a:sym typeface="Symbol"/>
                  </a:rPr>
                  <a:t>GB</a:t>
                </a:r>
                <a:r>
                  <a:rPr lang="en-US" sz="1600" u="none" dirty="0" smtClean="0">
                    <a:solidFill>
                      <a:prstClr val="black"/>
                    </a:solidFill>
                    <a:latin typeface="Arial"/>
                    <a:cs typeface="+mn-cs"/>
                    <a:sym typeface="Symbol"/>
                  </a:rPr>
                  <a:t> &lt;&lt;</a:t>
                </a:r>
                <a:r>
                  <a:rPr lang="en-US" sz="1600" u="none" dirty="0" err="1" smtClean="0">
                    <a:solidFill>
                      <a:prstClr val="black"/>
                    </a:solidFill>
                    <a:latin typeface="Arial"/>
                    <a:cs typeface="+mn-cs"/>
                    <a:sym typeface="Symbol"/>
                  </a:rPr>
                  <a:t>H</a:t>
                </a:r>
                <a:r>
                  <a:rPr lang="en-US" sz="1600" u="none" baseline="-25000" dirty="0" err="1" smtClean="0">
                    <a:solidFill>
                      <a:prstClr val="black"/>
                    </a:solidFill>
                    <a:latin typeface="Arial"/>
                    <a:cs typeface="+mn-cs"/>
                    <a:sym typeface="Symbol"/>
                  </a:rPr>
                  <a:t>P</a:t>
                </a:r>
                <a:r>
                  <a:rPr lang="en-US" sz="1600" u="none" baseline="30000" dirty="0" err="1" smtClean="0">
                    <a:solidFill>
                      <a:prstClr val="black"/>
                    </a:solidFill>
                    <a:latin typeface="Arial"/>
                    <a:cs typeface="+mn-cs"/>
                    <a:sym typeface="Symbol"/>
                  </a:rPr>
                  <a:t>bulk</a:t>
                </a:r>
                <a:r>
                  <a:rPr lang="en-US" sz="1600" b="1" u="none" dirty="0" smtClean="0">
                    <a:solidFill>
                      <a:prstClr val="black"/>
                    </a:solidFill>
                    <a:latin typeface="Arial"/>
                    <a:cs typeface="+mn-cs"/>
                    <a:sym typeface="Symbol"/>
                  </a:rPr>
                  <a:t> </a:t>
                </a:r>
              </a:p>
              <a:p>
                <a:pPr marL="360363" lvl="1" indent="-360363" fontAlgn="auto">
                  <a:lnSpc>
                    <a:spcPts val="1800"/>
                  </a:lnSpc>
                  <a:spcBef>
                    <a:spcPts val="600"/>
                  </a:spcBef>
                  <a:spcAft>
                    <a:spcPts val="0"/>
                  </a:spcAft>
                  <a:buSzPct val="90000"/>
                  <a:buFontTx/>
                  <a:buBlip>
                    <a:blip r:embed="rId9"/>
                  </a:buBlip>
                </a:pPr>
                <a:r>
                  <a:rPr lang="en-US" sz="1600" u="none" dirty="0" smtClean="0">
                    <a:solidFill>
                      <a:prstClr val="black"/>
                    </a:solidFill>
                    <a:latin typeface="Arial"/>
                  </a:rPr>
                  <a:t>Dominant mechanism </a:t>
                </a:r>
                <a:r>
                  <a:rPr lang="en-US" sz="1100" i="1" u="none" dirty="0">
                    <a:solidFill>
                      <a:srgbClr val="0070C0"/>
                    </a:solidFill>
                    <a:latin typeface="Arial" charset="0"/>
                    <a:cs typeface="+mn-cs"/>
                  </a:rPr>
                  <a:t>(see </a:t>
                </a:r>
                <a:r>
                  <a:rPr lang="en-US" sz="1100" i="1" u="none" dirty="0" smtClean="0">
                    <a:solidFill>
                      <a:srgbClr val="0070C0"/>
                    </a:solidFill>
                    <a:latin typeface="Arial" charset="0"/>
                    <a:cs typeface="+mn-cs"/>
                  </a:rPr>
                  <a:t>below)</a:t>
                </a:r>
                <a:endParaRPr lang="en-US" sz="1100" i="1" u="none" dirty="0">
                  <a:solidFill>
                    <a:srgbClr val="0070C0"/>
                  </a:solidFill>
                  <a:latin typeface="Arial" charset="0"/>
                  <a:cs typeface="+mn-cs"/>
                </a:endParaRPr>
              </a:p>
              <a:p>
                <a:pPr marL="712788" lvl="3" indent="-238125" fontAlgn="auto">
                  <a:lnSpc>
                    <a:spcPts val="1800"/>
                  </a:lnSpc>
                  <a:spcBef>
                    <a:spcPts val="0"/>
                  </a:spcBef>
                  <a:spcAft>
                    <a:spcPts val="0"/>
                  </a:spcAft>
                  <a:buClr>
                    <a:srgbClr val="666666"/>
                  </a:buClr>
                  <a:buSzPct val="36000"/>
                  <a:buFontTx/>
                  <a:buBlip>
                    <a:blip r:embed="rId8"/>
                  </a:buBlip>
                </a:pPr>
                <a:r>
                  <a:rPr lang="en-US" sz="1200" b="1" u="none" dirty="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A </a:t>
                </a:r>
                <a:r>
                  <a:rPr lang="en-US" sz="1200" u="none" dirty="0" smtClean="0">
                    <a:solidFill>
                      <a:srgbClr val="666666"/>
                    </a:solidFill>
                    <a:latin typeface="Arial"/>
                  </a:rPr>
                  <a:t>if boundary is</a:t>
                </a:r>
                <a:r>
                  <a:rPr lang="en-US" sz="1200" u="none" dirty="0">
                    <a:solidFill>
                      <a:srgbClr val="666666"/>
                    </a:solidFill>
                    <a:latin typeface="Arial"/>
                  </a:rPr>
                  <a:t> </a:t>
                </a:r>
                <a:r>
                  <a:rPr lang="en-US" sz="1200" u="none" dirty="0" smtClean="0">
                    <a:solidFill>
                      <a:srgbClr val="666666"/>
                    </a:solidFill>
                    <a:latin typeface="Arial"/>
                  </a:rPr>
                  <a:t>“thick” (e.g</a:t>
                </a:r>
                <a:r>
                  <a:rPr lang="en-US" sz="1200" u="none" dirty="0">
                    <a:solidFill>
                      <a:srgbClr val="666666"/>
                    </a:solidFill>
                    <a:latin typeface="Arial"/>
                  </a:rPr>
                  <a:t>. YBCO)</a:t>
                </a:r>
              </a:p>
              <a:p>
                <a:pPr marL="712788" lvl="3" indent="-238125" fontAlgn="auto">
                  <a:lnSpc>
                    <a:spcPts val="1800"/>
                  </a:lnSpc>
                  <a:spcBef>
                    <a:spcPts val="0"/>
                  </a:spcBef>
                  <a:spcAft>
                    <a:spcPts val="0"/>
                  </a:spcAft>
                  <a:buClr>
                    <a:srgbClr val="666666"/>
                  </a:buClr>
                  <a:buSzPct val="36000"/>
                  <a:buFontTx/>
                  <a:buBlip>
                    <a:blip r:embed="rId8"/>
                  </a:buBlip>
                </a:pPr>
                <a:r>
                  <a:rPr lang="en-US" sz="1200" b="1" u="none" dirty="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B </a:t>
                </a:r>
                <a:r>
                  <a:rPr lang="en-US" sz="1200" u="none" dirty="0" smtClean="0">
                    <a:solidFill>
                      <a:srgbClr val="666666"/>
                    </a:solidFill>
                    <a:latin typeface="Arial"/>
                  </a:rPr>
                  <a:t>if boundary is clean (local SC properties only modified over a few  interatomic distances)</a:t>
                </a:r>
                <a:endParaRPr lang="en-US" sz="1200" u="none" dirty="0">
                  <a:solidFill>
                    <a:srgbClr val="666666"/>
                  </a:solidFill>
                  <a:latin typeface="Arial"/>
                </a:endParaRPr>
              </a:p>
              <a:p>
                <a:pPr marL="712788" lvl="3" indent="-238125" fontAlgn="auto">
                  <a:lnSpc>
                    <a:spcPts val="1800"/>
                  </a:lnSpc>
                  <a:spcBef>
                    <a:spcPts val="0"/>
                  </a:spcBef>
                  <a:spcAft>
                    <a:spcPts val="0"/>
                  </a:spcAft>
                  <a:buClr>
                    <a:srgbClr val="666666"/>
                  </a:buClr>
                  <a:buSzPct val="36000"/>
                  <a:buFontTx/>
                  <a:buBlip>
                    <a:blip r:embed="rId8"/>
                  </a:buBlip>
                </a:pPr>
                <a:r>
                  <a:rPr lang="en-US" sz="1200" u="none" dirty="0" err="1" smtClean="0">
                    <a:solidFill>
                      <a:srgbClr val="666666"/>
                    </a:solidFill>
                    <a:latin typeface="Arial"/>
                  </a:rPr>
                  <a:t>Nb</a:t>
                </a:r>
                <a:r>
                  <a:rPr lang="en-US" sz="1200" u="none" dirty="0" smtClean="0">
                    <a:solidFill>
                      <a:srgbClr val="666666"/>
                    </a:solidFill>
                    <a:latin typeface="Arial"/>
                  </a:rPr>
                  <a:t> </a:t>
                </a:r>
                <a:r>
                  <a:rPr lang="en-US" sz="1200" u="none" dirty="0">
                    <a:solidFill>
                      <a:srgbClr val="666666"/>
                    </a:solidFill>
                    <a:latin typeface="Arial"/>
                  </a:rPr>
                  <a:t>: </a:t>
                </a:r>
                <a:r>
                  <a:rPr lang="en-US" sz="1200" u="none" dirty="0" smtClean="0">
                    <a:solidFill>
                      <a:srgbClr val="666666"/>
                    </a:solidFill>
                    <a:latin typeface="Arial"/>
                  </a:rPr>
                  <a:t>rather </a:t>
                </a:r>
                <a:r>
                  <a:rPr lang="en-US" sz="1200"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B </a:t>
                </a:r>
                <a:r>
                  <a:rPr lang="en-US" sz="1200" u="none" dirty="0" smtClean="0">
                    <a:solidFill>
                      <a:srgbClr val="666666"/>
                    </a:solidFill>
                    <a:latin typeface="Arial"/>
                  </a:rPr>
                  <a:t>(clean boundaries, large </a:t>
                </a:r>
                <a:r>
                  <a:rPr lang="en-US" sz="1200" u="none" dirty="0" smtClean="0">
                    <a:solidFill>
                      <a:srgbClr val="666666"/>
                    </a:solidFill>
                    <a:latin typeface="Symbol" panose="05050102010706020507" pitchFamily="18" charset="2"/>
                  </a:rPr>
                  <a:t>x</a:t>
                </a:r>
                <a:r>
                  <a:rPr lang="en-US" sz="1200" u="none" dirty="0" smtClean="0">
                    <a:solidFill>
                      <a:srgbClr val="666666"/>
                    </a:solidFill>
                    <a:latin typeface="Arial"/>
                  </a:rPr>
                  <a:t>)</a:t>
                </a:r>
                <a:endParaRPr lang="en-US" sz="1200" u="none" dirty="0">
                  <a:solidFill>
                    <a:srgbClr val="666666"/>
                  </a:solidFill>
                  <a:latin typeface="Arial"/>
                </a:endParaRPr>
              </a:p>
              <a:p>
                <a:pPr marL="360363" lvl="1" indent="-360363" fontAlgn="auto">
                  <a:lnSpc>
                    <a:spcPts val="1800"/>
                  </a:lnSpc>
                  <a:spcBef>
                    <a:spcPts val="600"/>
                  </a:spcBef>
                  <a:spcAft>
                    <a:spcPts val="0"/>
                  </a:spcAft>
                  <a:buSzPct val="90000"/>
                  <a:buFontTx/>
                  <a:buBlip>
                    <a:blip r:embed="rId9"/>
                  </a:buBlip>
                </a:pPr>
                <a:r>
                  <a:rPr lang="en-US" sz="1600" u="none" dirty="0" smtClean="0">
                    <a:solidFill>
                      <a:prstClr val="black"/>
                    </a:solidFill>
                    <a:latin typeface="Arial"/>
                    <a:cs typeface="+mn-cs"/>
                    <a:sym typeface="Symbol"/>
                  </a:rPr>
                  <a:t>NB </a:t>
                </a:r>
                <a:r>
                  <a:rPr lang="en-US" sz="1600" u="none" dirty="0" err="1" smtClean="0">
                    <a:solidFill>
                      <a:prstClr val="black"/>
                    </a:solidFill>
                    <a:latin typeface="Arial"/>
                    <a:cs typeface="+mn-cs"/>
                    <a:sym typeface="Symbol"/>
                  </a:rPr>
                  <a:t>monoXtal</a:t>
                </a:r>
                <a:r>
                  <a:rPr lang="en-US" sz="1600" u="none" dirty="0" smtClean="0">
                    <a:solidFill>
                      <a:prstClr val="black"/>
                    </a:solidFill>
                    <a:latin typeface="Arial"/>
                    <a:cs typeface="+mn-cs"/>
                    <a:sym typeface="Symbol"/>
                  </a:rPr>
                  <a:t> cavities ~ </a:t>
                </a:r>
                <a:r>
                  <a:rPr lang="en-US" sz="1600" u="none" dirty="0" err="1" smtClean="0">
                    <a:solidFill>
                      <a:prstClr val="black"/>
                    </a:solidFill>
                    <a:latin typeface="Arial"/>
                    <a:cs typeface="+mn-cs"/>
                    <a:sym typeface="Symbol"/>
                  </a:rPr>
                  <a:t>polyXtal</a:t>
                </a:r>
                <a:r>
                  <a:rPr lang="en-US" sz="1600" u="none" dirty="0" smtClean="0">
                    <a:solidFill>
                      <a:prstClr val="black"/>
                    </a:solidFill>
                    <a:latin typeface="Arial"/>
                    <a:cs typeface="+mn-cs"/>
                    <a:sym typeface="Symbol"/>
                  </a:rPr>
                  <a:t> cavities</a:t>
                </a:r>
              </a:p>
              <a:p>
                <a:pPr marL="712788" lvl="3" indent="-238125" fontAlgn="auto">
                  <a:lnSpc>
                    <a:spcPts val="1800"/>
                  </a:lnSpc>
                  <a:spcBef>
                    <a:spcPts val="0"/>
                  </a:spcBef>
                  <a:spcAft>
                    <a:spcPts val="0"/>
                  </a:spcAft>
                  <a:buClr>
                    <a:srgbClr val="666666"/>
                  </a:buClr>
                  <a:buSzPct val="36000"/>
                  <a:buBlip>
                    <a:blip r:embed="rId8"/>
                  </a:buBlip>
                </a:pPr>
                <a:r>
                  <a:rPr lang="en-US" sz="1200" u="none" dirty="0">
                    <a:solidFill>
                      <a:srgbClr val="666666"/>
                    </a:solidFill>
                    <a:latin typeface="Arial"/>
                    <a:sym typeface="Symbol"/>
                  </a:rPr>
                  <a:t>Same behavior : </a:t>
                </a:r>
                <a:r>
                  <a:rPr lang="en-US" sz="1200" u="none" dirty="0" err="1">
                    <a:solidFill>
                      <a:srgbClr val="666666"/>
                    </a:solidFill>
                    <a:latin typeface="Arial"/>
                    <a:sym typeface="Symbol"/>
                  </a:rPr>
                  <a:t>Qslope</a:t>
                </a:r>
                <a:r>
                  <a:rPr lang="en-US" sz="1200" u="none" dirty="0">
                    <a:solidFill>
                      <a:srgbClr val="666666"/>
                    </a:solidFill>
                    <a:latin typeface="Arial"/>
                    <a:sym typeface="Symbol"/>
                  </a:rPr>
                  <a:t>, performance…</a:t>
                </a:r>
              </a:p>
              <a:p>
                <a:pPr marL="712788" lvl="3" indent="-238125" fontAlgn="auto">
                  <a:lnSpc>
                    <a:spcPts val="1800"/>
                  </a:lnSpc>
                  <a:spcBef>
                    <a:spcPts val="0"/>
                  </a:spcBef>
                  <a:spcAft>
                    <a:spcPts val="0"/>
                  </a:spcAft>
                  <a:buClr>
                    <a:srgbClr val="666666"/>
                  </a:buClr>
                  <a:buSzPct val="36000"/>
                  <a:buFontTx/>
                  <a:buBlip>
                    <a:blip r:embed="rId8"/>
                  </a:buBlip>
                </a:pPr>
                <a:endParaRPr lang="en-US" sz="1200" u="none" dirty="0">
                  <a:solidFill>
                    <a:srgbClr val="666666"/>
                  </a:solidFill>
                  <a:latin typeface="Arial"/>
                </a:endParaRPr>
              </a:p>
            </p:txBody>
          </p:sp>
        </mc:Choice>
        <mc:Fallback xmlns="">
          <p:sp>
            <p:nvSpPr>
              <p:cNvPr id="35" name="Rectangle 34"/>
              <p:cNvSpPr>
                <a:spLocks noRot="1" noChangeAspect="1" noMove="1" noResize="1" noEditPoints="1" noAdjustHandles="1" noChangeArrowheads="1" noChangeShapeType="1" noTextEdit="1"/>
              </p:cNvSpPr>
              <p:nvPr/>
            </p:nvSpPr>
            <p:spPr>
              <a:xfrm>
                <a:off x="4231369" y="1074411"/>
                <a:ext cx="4572000" cy="2708434"/>
              </a:xfrm>
              <a:prstGeom prst="rect">
                <a:avLst/>
              </a:prstGeom>
              <a:blipFill>
                <a:blip r:embed="rId10"/>
                <a:stretch>
                  <a:fillRect t="-1124"/>
                </a:stretch>
              </a:blipFill>
            </p:spPr>
            <p:txBody>
              <a:bodyPr/>
              <a:lstStyle/>
              <a:p>
                <a:r>
                  <a:rPr lang="fr-FR">
                    <a:noFill/>
                  </a:rPr>
                  <a:t> </a:t>
                </a:r>
              </a:p>
            </p:txBody>
          </p:sp>
        </mc:Fallback>
      </mc:AlternateContent>
      <p:sp>
        <p:nvSpPr>
          <p:cNvPr id="36" name="Rectangle 35"/>
          <p:cNvSpPr/>
          <p:nvPr/>
        </p:nvSpPr>
        <p:spPr>
          <a:xfrm>
            <a:off x="496860" y="6139200"/>
            <a:ext cx="7135114" cy="313932"/>
          </a:xfrm>
          <a:prstGeom prst="rect">
            <a:avLst/>
          </a:prstGeom>
        </p:spPr>
        <p:txBody>
          <a:bodyPr wrap="square">
            <a:spAutoFit/>
          </a:bodyPr>
          <a:lstStyle/>
          <a:p>
            <a:pPr algn="ctr">
              <a:lnSpc>
                <a:spcPct val="80000"/>
              </a:lnSpc>
              <a:spcBef>
                <a:spcPct val="20000"/>
              </a:spcBef>
            </a:pPr>
            <a:r>
              <a:rPr lang="en-US" sz="1800" u="none" dirty="0" smtClean="0">
                <a:solidFill>
                  <a:srgbClr val="DC0528"/>
                </a:solidFill>
                <a:latin typeface="Arial"/>
              </a:rPr>
              <a:t> </a:t>
            </a:r>
            <a:r>
              <a:rPr lang="en-US" sz="1800" b="1" u="none" dirty="0" smtClean="0">
                <a:solidFill>
                  <a:srgbClr val="DC0528"/>
                </a:solidFill>
                <a:latin typeface="Arial"/>
              </a:rPr>
              <a:t>GB : not dominant pinning mechanism in </a:t>
            </a:r>
            <a:r>
              <a:rPr lang="en-US" sz="1800" b="1" u="none" dirty="0" err="1" smtClean="0">
                <a:solidFill>
                  <a:srgbClr val="DC0528"/>
                </a:solidFill>
                <a:latin typeface="Arial"/>
              </a:rPr>
              <a:t>Nb</a:t>
            </a:r>
            <a:r>
              <a:rPr lang="en-US" sz="1800" b="1" u="none" dirty="0" smtClean="0">
                <a:solidFill>
                  <a:srgbClr val="DC0528"/>
                </a:solidFill>
                <a:latin typeface="Arial"/>
              </a:rPr>
              <a:t> !!!</a:t>
            </a:r>
            <a:endParaRPr lang="en-US" sz="1800" b="1" u="none" dirty="0">
              <a:solidFill>
                <a:prstClr val="black"/>
              </a:solidFill>
              <a:latin typeface="Arial" charset="0"/>
              <a:cs typeface="+mn-cs"/>
            </a:endParaRPr>
          </a:p>
        </p:txBody>
      </p:sp>
      <p:sp>
        <p:nvSpPr>
          <p:cNvPr id="37" name="Text Box 12"/>
          <p:cNvSpPr txBox="1">
            <a:spLocks noChangeArrowheads="1"/>
          </p:cNvSpPr>
          <p:nvPr/>
        </p:nvSpPr>
        <p:spPr bwMode="auto">
          <a:xfrm>
            <a:off x="39660" y="1482058"/>
            <a:ext cx="4572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80000"/>
              </a:lnSpc>
              <a:spcBef>
                <a:spcPct val="50000"/>
              </a:spcBef>
            </a:pPr>
            <a:r>
              <a:rPr lang="en-US" sz="2000" u="none" dirty="0" smtClean="0">
                <a:solidFill>
                  <a:srgbClr val="FF0000"/>
                </a:solidFill>
                <a:latin typeface="Arial" charset="0"/>
                <a:cs typeface="+mn-cs"/>
              </a:rPr>
              <a:t>H</a:t>
            </a:r>
            <a:endParaRPr lang="en-US" sz="2000" u="none" dirty="0">
              <a:solidFill>
                <a:srgbClr val="FF0000"/>
              </a:solidFill>
              <a:latin typeface="Arial" charset="0"/>
              <a:cs typeface="+mn-cs"/>
            </a:endParaRPr>
          </a:p>
        </p:txBody>
      </p:sp>
      <p:sp>
        <p:nvSpPr>
          <p:cNvPr id="38" name="Oval 43"/>
          <p:cNvSpPr>
            <a:spLocks noChangeArrowheads="1"/>
          </p:cNvSpPr>
          <p:nvPr/>
        </p:nvSpPr>
        <p:spPr bwMode="auto">
          <a:xfrm>
            <a:off x="160743" y="1815461"/>
            <a:ext cx="228600" cy="2286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fontAlgn="auto" hangingPunct="0">
              <a:spcBef>
                <a:spcPts val="0"/>
              </a:spcBef>
              <a:spcAft>
                <a:spcPts val="0"/>
              </a:spcAft>
              <a:defRPr/>
            </a:pPr>
            <a:endParaRPr lang="en-US" sz="2400" u="none" kern="0" dirty="0" smtClean="0">
              <a:solidFill>
                <a:srgbClr val="000000"/>
              </a:solidFill>
              <a:latin typeface="Arial" charset="0"/>
              <a:cs typeface="+mn-cs"/>
            </a:endParaRPr>
          </a:p>
        </p:txBody>
      </p:sp>
      <p:sp>
        <p:nvSpPr>
          <p:cNvPr id="39" name="ZoneTexte 38"/>
          <p:cNvSpPr txBox="1"/>
          <p:nvPr/>
        </p:nvSpPr>
        <p:spPr>
          <a:xfrm>
            <a:off x="147246" y="1798005"/>
            <a:ext cx="328936" cy="313932"/>
          </a:xfrm>
          <a:prstGeom prst="rect">
            <a:avLst/>
          </a:prstGeom>
          <a:noFill/>
        </p:spPr>
        <p:txBody>
          <a:bodyPr wrap="none" rtlCol="0">
            <a:spAutoFit/>
          </a:bodyPr>
          <a:lstStyle/>
          <a:p>
            <a:pPr>
              <a:lnSpc>
                <a:spcPct val="80000"/>
              </a:lnSpc>
              <a:spcBef>
                <a:spcPct val="20000"/>
              </a:spcBef>
              <a:buFontTx/>
              <a:buChar char="•"/>
            </a:pPr>
            <a:r>
              <a:rPr lang="en-US" sz="1800" u="none" dirty="0" smtClean="0">
                <a:solidFill>
                  <a:srgbClr val="FF0000"/>
                </a:solidFill>
                <a:latin typeface="Arial" charset="0"/>
                <a:cs typeface="+mn-cs"/>
              </a:rPr>
              <a:t> </a:t>
            </a:r>
            <a:endParaRPr lang="en-US" sz="1800" u="none" dirty="0">
              <a:solidFill>
                <a:srgbClr val="FF0000"/>
              </a:solidFill>
              <a:latin typeface="Arial" charset="0"/>
              <a:cs typeface="+mn-cs"/>
            </a:endParaRPr>
          </a:p>
        </p:txBody>
      </p:sp>
      <p:sp>
        <p:nvSpPr>
          <p:cNvPr id="43" name="ZoneTexte 42"/>
          <p:cNvSpPr txBox="1"/>
          <p:nvPr/>
        </p:nvSpPr>
        <p:spPr>
          <a:xfrm>
            <a:off x="6707573" y="3709008"/>
            <a:ext cx="1803699" cy="276999"/>
          </a:xfrm>
          <a:prstGeom prst="rect">
            <a:avLst/>
          </a:prstGeom>
          <a:solidFill>
            <a:schemeClr val="bg1"/>
          </a:solidFill>
          <a:ln>
            <a:solidFill>
              <a:srgbClr val="5D2884"/>
            </a:solidFill>
          </a:ln>
        </p:spPr>
        <p:txBody>
          <a:bodyPr wrap="none" rtlCol="0">
            <a:spAutoFit/>
          </a:bodyPr>
          <a:lstStyle/>
          <a:p>
            <a:r>
              <a:rPr lang="en-US" sz="1200" i="1" u="none" dirty="0" smtClean="0"/>
              <a:t>Monocrystalline cavities</a:t>
            </a:r>
            <a:endParaRPr lang="en-US" sz="1200" i="1" u="none" dirty="0"/>
          </a:p>
        </p:txBody>
      </p:sp>
      <p:pic>
        <p:nvPicPr>
          <p:cNvPr id="46" name="Image 45"/>
          <p:cNvPicPr>
            <a:picLocks noChangeAspect="1"/>
          </p:cNvPicPr>
          <p:nvPr/>
        </p:nvPicPr>
        <p:blipFill>
          <a:blip r:embed="rId11"/>
          <a:stretch>
            <a:fillRect/>
          </a:stretch>
        </p:blipFill>
        <p:spPr>
          <a:xfrm>
            <a:off x="3664536" y="5743903"/>
            <a:ext cx="719390" cy="286536"/>
          </a:xfrm>
          <a:prstGeom prst="rect">
            <a:avLst/>
          </a:prstGeom>
        </p:spPr>
      </p:pic>
      <p:sp>
        <p:nvSpPr>
          <p:cNvPr id="49" name="Espace réservé du numéro de diapositive 31"/>
          <p:cNvSpPr>
            <a:spLocks noGrp="1"/>
          </p:cNvSpPr>
          <p:nvPr>
            <p:ph type="sldNum" sz="quarter" idx="12"/>
          </p:nvPr>
        </p:nvSpPr>
        <p:spPr>
          <a:xfrm>
            <a:off x="8024813" y="6518672"/>
            <a:ext cx="1119187" cy="365125"/>
          </a:xfrm>
        </p:spPr>
        <p:txBody>
          <a:bodyPr/>
          <a:lstStyle/>
          <a:p>
            <a:pPr>
              <a:defRPr/>
            </a:pPr>
            <a:r>
              <a:rPr lang="en-US" dirty="0" smtClean="0"/>
              <a:t>|  PAGE </a:t>
            </a:r>
            <a:fld id="{8CADEDB1-774E-4026-9688-CF6FA26D2D04}" type="slidenum">
              <a:rPr lang="en-US" smtClean="0"/>
              <a:pPr>
                <a:defRPr/>
              </a:pPr>
              <a:t>12</a:t>
            </a:fld>
            <a:endParaRPr lang="en-US" dirty="0"/>
          </a:p>
        </p:txBody>
      </p:sp>
      <p:sp>
        <p:nvSpPr>
          <p:cNvPr id="50" name="Espace réservé du pied de page 17"/>
          <p:cNvSpPr>
            <a:spLocks noGrp="1"/>
          </p:cNvSpPr>
          <p:nvPr>
            <p:ph type="ftr" sz="quarter" idx="11"/>
          </p:nvPr>
        </p:nvSpPr>
        <p:spPr>
          <a:xfrm>
            <a:off x="2051050" y="6520259"/>
            <a:ext cx="5940425" cy="365125"/>
          </a:xfrm>
        </p:spPr>
        <p:txBody>
          <a:bodyPr/>
          <a:lstStyle/>
          <a:p>
            <a:pPr>
              <a:defRPr/>
            </a:pPr>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8774067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a:lnSpc>
                <a:spcPct val="100000"/>
              </a:lnSpc>
            </a:pPr>
            <a:r>
              <a:rPr lang="en-US" sz="3200" dirty="0" smtClean="0">
                <a:solidFill>
                  <a:schemeClr val="bg1"/>
                </a:solidFill>
                <a:effectLst>
                  <a:outerShdw blurRad="38100" dist="38100" dir="2700000" algn="tl">
                    <a:srgbClr val="000000">
                      <a:alpha val="43137"/>
                    </a:srgbClr>
                  </a:outerShdw>
                </a:effectLst>
                <a:latin typeface="Arial Narrow" panose="020B0606020202030204" pitchFamily="34" charset="0"/>
              </a:rPr>
              <a:t>Vortex in presence of electric field and/or current</a:t>
            </a:r>
            <a:br>
              <a:rPr lang="en-US" sz="3200" dirty="0" smtClean="0">
                <a:solidFill>
                  <a:schemeClr val="bg1"/>
                </a:solidFill>
                <a:effectLst>
                  <a:outerShdw blurRad="38100" dist="38100" dir="2700000" algn="tl">
                    <a:srgbClr val="000000">
                      <a:alpha val="43137"/>
                    </a:srgbClr>
                  </a:outerShdw>
                </a:effectLst>
                <a:latin typeface="Arial Narrow" panose="020B0606020202030204" pitchFamily="34" charset="0"/>
              </a:rPr>
            </a:br>
            <a:r>
              <a:rPr lang="en-US" sz="3200" dirty="0">
                <a:effectLst>
                  <a:outerShdw blurRad="38100" dist="38100" dir="2700000" algn="tl">
                    <a:srgbClr val="000000">
                      <a:alpha val="43137"/>
                    </a:srgbClr>
                  </a:outerShdw>
                </a:effectLst>
                <a:latin typeface="Arial Narrow" panose="020B0606020202030204" pitchFamily="34" charset="0"/>
              </a:rPr>
              <a:t/>
            </a:r>
            <a:br>
              <a:rPr lang="en-US" sz="3200" dirty="0">
                <a:effectLst>
                  <a:outerShdw blurRad="38100" dist="38100" dir="2700000" algn="tl">
                    <a:srgbClr val="000000">
                      <a:alpha val="43137"/>
                    </a:srgbClr>
                  </a:outerShdw>
                </a:effectLst>
                <a:latin typeface="Arial Narrow" panose="020B0606020202030204" pitchFamily="34" charset="0"/>
              </a:rPr>
            </a:br>
            <a:r>
              <a:rPr lang="en-US" sz="3200" dirty="0" smtClean="0">
                <a:effectLst>
                  <a:outerShdw blurRad="38100" dist="38100" dir="2700000" algn="tl">
                    <a:srgbClr val="000000">
                      <a:alpha val="43137"/>
                    </a:srgbClr>
                  </a:outerShdw>
                </a:effectLst>
                <a:latin typeface="Arial Narrow" panose="020B0606020202030204" pitchFamily="34" charset="0"/>
              </a:rPr>
              <a:t>(       )</a:t>
            </a:r>
            <a:endParaRPr lang="en-US" sz="3200" dirty="0">
              <a:solidFill>
                <a:schemeClr val="bg1"/>
              </a:solidFill>
              <a:effectLst>
                <a:outerShdw blurRad="38100" dist="38100" dir="2700000" algn="tl">
                  <a:srgbClr val="000000">
                    <a:alpha val="43137"/>
                  </a:srgbClr>
                </a:outerShdw>
              </a:effectLst>
              <a:latin typeface="Arial Narrow" panose="020B0606020202030204" pitchFamily="34" charset="0"/>
            </a:endParaRPr>
          </a:p>
        </p:txBody>
      </p:sp>
      <p:sp>
        <p:nvSpPr>
          <p:cNvPr id="3" name="Espace réservé du numéro de diapositive 2"/>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13</a:t>
            </a:fld>
            <a:endParaRPr lang="fr-FR" dirty="0">
              <a:solidFill>
                <a:prstClr val="white"/>
              </a:solidFill>
            </a:endParaRPr>
          </a:p>
        </p:txBody>
      </p:sp>
      <p:grpSp>
        <p:nvGrpSpPr>
          <p:cNvPr id="5" name="Groupe 4"/>
          <p:cNvGrpSpPr/>
          <p:nvPr/>
        </p:nvGrpSpPr>
        <p:grpSpPr>
          <a:xfrm rot="5400000">
            <a:off x="3971583" y="3340030"/>
            <a:ext cx="263235" cy="714416"/>
            <a:chOff x="8749272" y="2338754"/>
            <a:chExt cx="263235" cy="714416"/>
          </a:xfrm>
        </p:grpSpPr>
        <p:sp>
          <p:nvSpPr>
            <p:cNvPr id="6" name="Cylindre 5"/>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orme libre 6"/>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libre 7"/>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9" name="Image 8"/>
          <p:cNvPicPr>
            <a:picLocks noChangeAspect="1"/>
          </p:cNvPicPr>
          <p:nvPr/>
        </p:nvPicPr>
        <p:blipFill>
          <a:blip r:embed="rId3"/>
          <a:stretch>
            <a:fillRect/>
          </a:stretch>
        </p:blipFill>
        <p:spPr>
          <a:xfrm>
            <a:off x="3869400" y="4081421"/>
            <a:ext cx="467603" cy="186252"/>
          </a:xfrm>
          <a:prstGeom prst="rect">
            <a:avLst/>
          </a:prstGeom>
        </p:spPr>
      </p:pic>
      <p:sp>
        <p:nvSpPr>
          <p:cNvPr id="2" name="Espace réservé du pied de page 1"/>
          <p:cNvSpPr>
            <a:spLocks noGrp="1"/>
          </p:cNvSpPr>
          <p:nvPr>
            <p:ph type="ftr" sz="quarter" idx="12"/>
          </p:nvPr>
        </p:nvSpPr>
        <p:spPr/>
        <p:txBody>
          <a:bodyPr/>
          <a:lstStyle/>
          <a:p>
            <a:pPr algn="l"/>
            <a:r>
              <a:rPr lang="fr-FR" smtClean="0">
                <a:solidFill>
                  <a:prstClr val="white"/>
                </a:solidFill>
              </a:rPr>
              <a:t>UAS 2025 - C.Z. Antoine- Superconductivity in accelerators- Magnet vs RF cavities-part II</a:t>
            </a:r>
            <a:endParaRPr lang="fr-FR" dirty="0">
              <a:solidFill>
                <a:prstClr val="white"/>
              </a:solidFill>
            </a:endParaRPr>
          </a:p>
        </p:txBody>
      </p:sp>
    </p:spTree>
    <p:extLst>
      <p:ext uri="{BB962C8B-B14F-4D97-AF65-F5344CB8AC3E}">
        <p14:creationId xmlns:p14="http://schemas.microsoft.com/office/powerpoint/2010/main" val="33704200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Moving</a:t>
            </a:r>
            <a:r>
              <a:rPr lang="fr-FR" dirty="0" smtClean="0"/>
              <a:t> Vortex</a:t>
            </a:r>
            <a:endParaRPr lang="fr-FR"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A40AF4AB-2A90-45D1-B14C-455B828CAC88}" type="slidenum">
              <a:rPr lang="fr-FR" smtClean="0"/>
              <a:pPr>
                <a:defRPr/>
              </a:pPr>
              <a:t>14</a:t>
            </a:fld>
            <a:endParaRPr lang="fr-FR"/>
          </a:p>
        </p:txBody>
      </p:sp>
      <p:pic>
        <p:nvPicPr>
          <p:cNvPr id="6" name="Vortices in NbSe2 superconductor">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479050" y="1130957"/>
            <a:ext cx="3131868" cy="2609890"/>
          </a:xfrm>
          <a:prstGeom prst="rect">
            <a:avLst/>
          </a:prstGeom>
        </p:spPr>
      </p:pic>
      <mc:AlternateContent xmlns:mc="http://schemas.openxmlformats.org/markup-compatibility/2006" xmlns:a14="http://schemas.microsoft.com/office/drawing/2010/main">
        <mc:Choice Requires="a14">
          <p:sp>
            <p:nvSpPr>
              <p:cNvPr id="7" name="Rectangle 6"/>
              <p:cNvSpPr/>
              <p:nvPr/>
            </p:nvSpPr>
            <p:spPr>
              <a:xfrm>
                <a:off x="304021" y="1292934"/>
                <a:ext cx="4846986" cy="5470857"/>
              </a:xfrm>
              <a:prstGeom prst="rect">
                <a:avLst/>
              </a:prstGeom>
            </p:spPr>
            <p:txBody>
              <a:bodyPr wrap="square">
                <a:spAutoFit/>
              </a:bodyPr>
              <a:lstStyle/>
              <a:p>
                <a:pPr marL="923925" lvl="0" fontAlgn="auto">
                  <a:spcBef>
                    <a:spcPts val="0"/>
                  </a:spcBef>
                  <a:spcAft>
                    <a:spcPts val="400"/>
                  </a:spcAft>
                </a:pPr>
                <a:r>
                  <a:rPr lang="en-US" sz="2200" u="none" dirty="0" smtClean="0">
                    <a:solidFill>
                      <a:srgbClr val="DC0528"/>
                    </a:solidFill>
                    <a:latin typeface="Arial"/>
                    <a:cs typeface="+mn-cs"/>
                  </a:rPr>
                  <a:t>Influence o</a:t>
                </a:r>
                <a14:m>
                  <m:oMath xmlns:m="http://schemas.openxmlformats.org/officeDocument/2006/math">
                    <m:r>
                      <m:rPr>
                        <m:sty m:val="p"/>
                      </m:rPr>
                      <a:rPr lang="en-US" sz="2200" b="0" i="0" u="none" smtClean="0">
                        <a:solidFill>
                          <a:srgbClr val="DC0528"/>
                        </a:solidFill>
                        <a:latin typeface="Cambria Math" panose="02040503050406030204" pitchFamily="18" charset="0"/>
                      </a:rPr>
                      <m:t>f</m:t>
                    </m:r>
                    <m:r>
                      <a:rPr lang="en-US" sz="2200" b="0" i="0" u="none" smtClean="0">
                        <a:solidFill>
                          <a:srgbClr val="DC0528"/>
                        </a:solidFill>
                        <a:latin typeface="Cambria Math" panose="02040503050406030204" pitchFamily="18" charset="0"/>
                      </a:rPr>
                      <m:t> </m:t>
                    </m:r>
                    <m:acc>
                      <m:accPr>
                        <m:chr m:val="⃗"/>
                        <m:ctrlPr>
                          <a:rPr lang="en-US" sz="2200" i="1" u="none">
                            <a:solidFill>
                              <a:srgbClr val="DC0528"/>
                            </a:solidFill>
                            <a:latin typeface="Cambria Math" panose="02040503050406030204" pitchFamily="18" charset="0"/>
                          </a:rPr>
                        </m:ctrlPr>
                      </m:accPr>
                      <m:e>
                        <m:r>
                          <a:rPr lang="en-US" sz="2200" b="0" i="1" u="none" smtClean="0">
                            <a:solidFill>
                              <a:srgbClr val="DC0528"/>
                            </a:solidFill>
                            <a:latin typeface="Cambria Math" panose="02040503050406030204" pitchFamily="18" charset="0"/>
                          </a:rPr>
                          <m:t>𝐽</m:t>
                        </m:r>
                      </m:e>
                    </m:acc>
                  </m:oMath>
                </a14:m>
                <a:endParaRPr lang="en-US" sz="2200" u="none" dirty="0">
                  <a:solidFill>
                    <a:srgbClr val="DC0528"/>
                  </a:solidFill>
                  <a:latin typeface="Arial"/>
                  <a:cs typeface="+mn-cs"/>
                </a:endParaRPr>
              </a:p>
              <a:p>
                <a:pPr marL="360363" lvl="1" indent="-360363" fontAlgn="auto">
                  <a:lnSpc>
                    <a:spcPct val="125000"/>
                  </a:lnSpc>
                  <a:spcBef>
                    <a:spcPts val="0"/>
                  </a:spcBef>
                  <a:spcAft>
                    <a:spcPts val="0"/>
                  </a:spcAft>
                  <a:buSzPct val="90000"/>
                  <a:buBlip>
                    <a:blip r:embed="rId6"/>
                  </a:buBlip>
                </a:pPr>
                <a:r>
                  <a:rPr lang="en-US" u="none" dirty="0" err="1" smtClean="0">
                    <a:solidFill>
                      <a:prstClr val="black"/>
                    </a:solidFill>
                    <a:latin typeface="Arial"/>
                    <a:cs typeface="+mn-cs"/>
                  </a:rPr>
                  <a:t>Vx</a:t>
                </a:r>
                <a:r>
                  <a:rPr lang="en-US" u="none" dirty="0" smtClean="0">
                    <a:solidFill>
                      <a:prstClr val="black"/>
                    </a:solidFill>
                    <a:latin typeface="Arial"/>
                    <a:cs typeface="+mn-cs"/>
                  </a:rPr>
                  <a:t> submitted to </a:t>
                </a:r>
                <a:r>
                  <a:rPr lang="en-US" u="none" dirty="0">
                    <a:solidFill>
                      <a:prstClr val="black"/>
                    </a:solidFill>
                    <a:latin typeface="Arial"/>
                    <a:cs typeface="+mn-cs"/>
                  </a:rPr>
                  <a:t>Lorentz </a:t>
                </a:r>
                <a:r>
                  <a:rPr lang="en-US" u="none" dirty="0" smtClean="0">
                    <a:solidFill>
                      <a:prstClr val="black"/>
                    </a:solidFill>
                    <a:latin typeface="Arial"/>
                    <a:cs typeface="+mn-cs"/>
                  </a:rPr>
                  <a:t>force </a:t>
                </a:r>
                <a14:m>
                  <m:oMath xmlns:m="http://schemas.openxmlformats.org/officeDocument/2006/math">
                    <m:acc>
                      <m:accPr>
                        <m:chr m:val="⃗"/>
                        <m:ctrlPr>
                          <a:rPr lang="en-US" i="1" u="none">
                            <a:latin typeface="Cambria Math" panose="02040503050406030204" pitchFamily="18" charset="0"/>
                          </a:rPr>
                        </m:ctrlPr>
                      </m:accPr>
                      <m:e>
                        <m:r>
                          <a:rPr lang="en-US" b="0" i="1" u="none" smtClean="0">
                            <a:latin typeface="Cambria Math" panose="02040503050406030204" pitchFamily="18" charset="0"/>
                          </a:rPr>
                          <m:t>𝐹</m:t>
                        </m:r>
                      </m:e>
                    </m:acc>
                  </m:oMath>
                </a14:m>
                <a:r>
                  <a:rPr lang="en-US" u="none" dirty="0">
                    <a:latin typeface="Arial"/>
                  </a:rPr>
                  <a:t> = </a:t>
                </a:r>
                <a14:m>
                  <m:oMath xmlns:m="http://schemas.openxmlformats.org/officeDocument/2006/math">
                    <m:acc>
                      <m:accPr>
                        <m:chr m:val="⃗"/>
                        <m:ctrlPr>
                          <a:rPr lang="en-US" i="1" u="none">
                            <a:latin typeface="Cambria Math" panose="02040503050406030204" pitchFamily="18" charset="0"/>
                          </a:rPr>
                        </m:ctrlPr>
                      </m:accPr>
                      <m:e>
                        <m:r>
                          <a:rPr lang="en-US" b="0" i="1" u="none" smtClean="0">
                            <a:latin typeface="Cambria Math" panose="02040503050406030204" pitchFamily="18" charset="0"/>
                          </a:rPr>
                          <m:t>𝐽</m:t>
                        </m:r>
                      </m:e>
                    </m:acc>
                  </m:oMath>
                </a14:m>
                <a:r>
                  <a:rPr lang="en-US" u="none" dirty="0">
                    <a:latin typeface="Arial"/>
                  </a:rPr>
                  <a:t> × </a:t>
                </a:r>
                <a14:m>
                  <m:oMath xmlns:m="http://schemas.openxmlformats.org/officeDocument/2006/math">
                    <m:acc>
                      <m:accPr>
                        <m:chr m:val="⃗"/>
                        <m:ctrlPr>
                          <a:rPr lang="en-US" i="1" u="none">
                            <a:latin typeface="Cambria Math" panose="02040503050406030204" pitchFamily="18" charset="0"/>
                          </a:rPr>
                        </m:ctrlPr>
                      </m:accPr>
                      <m:e>
                        <m:r>
                          <a:rPr lang="en-US" i="1" u="none">
                            <a:latin typeface="Cambria Math" panose="02040503050406030204" pitchFamily="18" charset="0"/>
                          </a:rPr>
                          <m:t>𝐵</m:t>
                        </m:r>
                      </m:e>
                    </m:acc>
                  </m:oMath>
                </a14:m>
                <a:r>
                  <a:rPr lang="en-US" u="none" dirty="0">
                    <a:solidFill>
                      <a:prstClr val="black"/>
                    </a:solidFill>
                    <a:latin typeface="Arial"/>
                    <a:cs typeface="+mn-cs"/>
                  </a:rPr>
                  <a:t>    </a:t>
                </a:r>
              </a:p>
              <a:p>
                <a:pPr marL="360363" lvl="1" indent="-360363" fontAlgn="auto">
                  <a:lnSpc>
                    <a:spcPct val="125000"/>
                  </a:lnSpc>
                  <a:spcBef>
                    <a:spcPts val="0"/>
                  </a:spcBef>
                  <a:spcAft>
                    <a:spcPts val="0"/>
                  </a:spcAft>
                  <a:buSzPct val="90000"/>
                  <a:buBlip>
                    <a:blip r:embed="rId6"/>
                  </a:buBlip>
                </a:pPr>
                <a:r>
                  <a:rPr lang="en-US" u="none" dirty="0" err="1" smtClean="0">
                    <a:solidFill>
                      <a:prstClr val="black"/>
                    </a:solidFill>
                    <a:latin typeface="Arial"/>
                    <a:cs typeface="+mn-cs"/>
                  </a:rPr>
                  <a:t>Vx</a:t>
                </a:r>
                <a:r>
                  <a:rPr lang="en-US" u="none" dirty="0" smtClean="0">
                    <a:solidFill>
                      <a:prstClr val="black"/>
                    </a:solidFill>
                    <a:latin typeface="Arial"/>
                    <a:cs typeface="+mn-cs"/>
                  </a:rPr>
                  <a:t> lattice moves at speed v under </a:t>
                </a:r>
                <a:r>
                  <a:rPr lang="en-US" u="none" dirty="0">
                    <a:solidFill>
                      <a:prstClr val="black"/>
                    </a:solidFill>
                    <a:latin typeface="Arial"/>
                    <a:cs typeface="+mn-cs"/>
                  </a:rPr>
                  <a:t>the action of </a:t>
                </a:r>
                <a14:m>
                  <m:oMath xmlns:m="http://schemas.openxmlformats.org/officeDocument/2006/math">
                    <m:acc>
                      <m:accPr>
                        <m:chr m:val="⃗"/>
                        <m:ctrlPr>
                          <a:rPr lang="en-US" i="1" u="none">
                            <a:solidFill>
                              <a:prstClr val="black"/>
                            </a:solidFill>
                            <a:latin typeface="Cambria Math" panose="02040503050406030204" pitchFamily="18" charset="0"/>
                            <a:cs typeface="+mn-cs"/>
                          </a:rPr>
                        </m:ctrlPr>
                      </m:accPr>
                      <m:e>
                        <m:r>
                          <a:rPr lang="en-US" u="none">
                            <a:solidFill>
                              <a:prstClr val="black"/>
                            </a:solidFill>
                            <a:latin typeface="Cambria Math" panose="02040503050406030204" pitchFamily="18" charset="0"/>
                            <a:cs typeface="+mn-cs"/>
                          </a:rPr>
                          <m:t> </m:t>
                        </m:r>
                        <m:r>
                          <a:rPr lang="en-US" u="none">
                            <a:solidFill>
                              <a:prstClr val="black"/>
                            </a:solidFill>
                            <a:latin typeface="Cambria Math" panose="02040503050406030204" pitchFamily="18" charset="0"/>
                            <a:cs typeface="+mn-cs"/>
                          </a:rPr>
                          <m:t>𝐽</m:t>
                        </m:r>
                      </m:e>
                    </m:acc>
                  </m:oMath>
                </a14:m>
                <a:r>
                  <a:rPr lang="en-US" u="none" dirty="0">
                    <a:solidFill>
                      <a:prstClr val="black"/>
                    </a:solidFill>
                    <a:latin typeface="Arial"/>
                    <a:cs typeface="+mn-cs"/>
                  </a:rPr>
                  <a:t> </a:t>
                </a:r>
                <a:r>
                  <a:rPr lang="en-US" u="none" dirty="0" smtClean="0">
                    <a:solidFill>
                      <a:prstClr val="black"/>
                    </a:solidFill>
                    <a:latin typeface="Arial"/>
                    <a:cs typeface="+mn-cs"/>
                  </a:rPr>
                  <a:t>(collective movement)</a:t>
                </a:r>
                <a:endParaRPr lang="en-US" u="none" dirty="0">
                  <a:solidFill>
                    <a:prstClr val="black"/>
                  </a:solidFill>
                  <a:latin typeface="Arial"/>
                  <a:cs typeface="+mn-cs"/>
                </a:endParaRPr>
              </a:p>
              <a:p>
                <a:pPr marL="360363" lvl="1" indent="-360363" fontAlgn="auto">
                  <a:lnSpc>
                    <a:spcPct val="125000"/>
                  </a:lnSpc>
                  <a:spcBef>
                    <a:spcPts val="0"/>
                  </a:spcBef>
                  <a:spcAft>
                    <a:spcPts val="0"/>
                  </a:spcAft>
                  <a:buSzPct val="90000"/>
                  <a:buBlip>
                    <a:blip r:embed="rId6"/>
                  </a:buBlip>
                </a:pPr>
                <a:r>
                  <a:rPr lang="en-US" u="none" dirty="0" smtClean="0">
                    <a:solidFill>
                      <a:prstClr val="black"/>
                    </a:solidFill>
                    <a:latin typeface="Arial"/>
                    <a:cs typeface="+mn-cs"/>
                  </a:rPr>
                  <a:t>Generate electrical field </a:t>
                </a:r>
                <a14:m>
                  <m:oMath xmlns:m="http://schemas.openxmlformats.org/officeDocument/2006/math">
                    <m:acc>
                      <m:accPr>
                        <m:chr m:val="⃗"/>
                        <m:ctrlPr>
                          <a:rPr lang="en-US" i="1" u="none" smtClean="0">
                            <a:solidFill>
                              <a:schemeClr val="tx1"/>
                            </a:solidFill>
                            <a:latin typeface="Cambria Math" panose="02040503050406030204" pitchFamily="18" charset="0"/>
                          </a:rPr>
                        </m:ctrlPr>
                      </m:accPr>
                      <m:e>
                        <m:r>
                          <a:rPr lang="en-US" i="1" u="none">
                            <a:solidFill>
                              <a:schemeClr val="tx1"/>
                            </a:solidFill>
                            <a:latin typeface="Cambria Math" panose="02040503050406030204" pitchFamily="18" charset="0"/>
                          </a:rPr>
                          <m:t>𝐸</m:t>
                        </m:r>
                      </m:e>
                    </m:acc>
                  </m:oMath>
                </a14:m>
                <a:r>
                  <a:rPr lang="en-US" u="none" dirty="0">
                    <a:solidFill>
                      <a:schemeClr val="tx1"/>
                    </a:solidFill>
                    <a:latin typeface="Arial"/>
                    <a:cs typeface="+mn-cs"/>
                  </a:rPr>
                  <a:t> = </a:t>
                </a:r>
                <a:r>
                  <a:rPr lang="en-US" u="none" dirty="0" smtClean="0">
                    <a:solidFill>
                      <a:schemeClr val="tx1"/>
                    </a:solidFill>
                    <a:latin typeface="Arial"/>
                    <a:cs typeface="+mn-cs"/>
                  </a:rPr>
                  <a:t>- v </a:t>
                </a:r>
                <a:r>
                  <a:rPr lang="en-US" u="none" dirty="0">
                    <a:solidFill>
                      <a:schemeClr val="tx1"/>
                    </a:solidFill>
                    <a:latin typeface="Arial"/>
                    <a:cs typeface="+mn-cs"/>
                  </a:rPr>
                  <a:t>× </a:t>
                </a:r>
                <a14:m>
                  <m:oMath xmlns:m="http://schemas.openxmlformats.org/officeDocument/2006/math">
                    <m:acc>
                      <m:accPr>
                        <m:chr m:val="⃗"/>
                        <m:ctrlPr>
                          <a:rPr lang="en-US" i="1" u="none">
                            <a:solidFill>
                              <a:schemeClr val="tx1"/>
                            </a:solidFill>
                            <a:latin typeface="Cambria Math" panose="02040503050406030204" pitchFamily="18" charset="0"/>
                          </a:rPr>
                        </m:ctrlPr>
                      </m:accPr>
                      <m:e>
                        <m:r>
                          <a:rPr lang="en-US" b="0" i="1" u="none" smtClean="0">
                            <a:solidFill>
                              <a:schemeClr val="tx1"/>
                            </a:solidFill>
                            <a:latin typeface="Cambria Math" panose="02040503050406030204" pitchFamily="18" charset="0"/>
                          </a:rPr>
                          <m:t>𝐵</m:t>
                        </m:r>
                      </m:e>
                    </m:acc>
                  </m:oMath>
                </a14:m>
                <a:r>
                  <a:rPr lang="en-US" u="none" dirty="0" smtClean="0">
                    <a:solidFill>
                      <a:prstClr val="black"/>
                    </a:solidFill>
                    <a:latin typeface="Arial"/>
                    <a:cs typeface="+mn-cs"/>
                  </a:rPr>
                  <a:t>, (//</a:t>
                </a:r>
                <a14:m>
                  <m:oMath xmlns:m="http://schemas.openxmlformats.org/officeDocument/2006/math">
                    <m:acc>
                      <m:accPr>
                        <m:chr m:val="⃗"/>
                        <m:ctrlPr>
                          <a:rPr lang="en-US" i="1" u="none">
                            <a:latin typeface="Cambria Math" panose="02040503050406030204" pitchFamily="18" charset="0"/>
                          </a:rPr>
                        </m:ctrlPr>
                      </m:accPr>
                      <m:e>
                        <m:r>
                          <a:rPr lang="en-US" b="0" i="1" u="none" smtClean="0">
                            <a:latin typeface="Cambria Math" panose="02040503050406030204" pitchFamily="18" charset="0"/>
                          </a:rPr>
                          <m:t>𝐽</m:t>
                        </m:r>
                      </m:e>
                    </m:acc>
                  </m:oMath>
                </a14:m>
                <a:r>
                  <a:rPr lang="en-US" u="none" dirty="0" smtClean="0">
                    <a:solidFill>
                      <a:prstClr val="black"/>
                    </a:solidFill>
                    <a:latin typeface="Arial"/>
                    <a:cs typeface="+mn-cs"/>
                  </a:rPr>
                  <a:t>) 	</a:t>
                </a:r>
                <a:endParaRPr lang="en-US" u="none" dirty="0" smtClean="0">
                  <a:solidFill>
                    <a:prstClr val="black"/>
                  </a:solidFill>
                  <a:latin typeface="Arial"/>
                </a:endParaRPr>
              </a:p>
              <a:p>
                <a:pPr marL="712788" lvl="3" indent="-238125" fontAlgn="auto">
                  <a:lnSpc>
                    <a:spcPct val="125000"/>
                  </a:lnSpc>
                  <a:spcBef>
                    <a:spcPts val="0"/>
                  </a:spcBef>
                  <a:spcAft>
                    <a:spcPts val="0"/>
                  </a:spcAft>
                  <a:buClr>
                    <a:srgbClr val="666666"/>
                  </a:buClr>
                  <a:buSzPct val="36000"/>
                  <a:buBlip>
                    <a:blip r:embed="rId7"/>
                  </a:buBlip>
                </a:pPr>
                <a:r>
                  <a:rPr lang="en-US" sz="1200" u="none" dirty="0" smtClean="0">
                    <a:solidFill>
                      <a:srgbClr val="666666"/>
                    </a:solidFill>
                    <a:latin typeface="Arial"/>
                  </a:rPr>
                  <a:t>Ohm law  : if </a:t>
                </a:r>
                <a:r>
                  <a:rPr lang="en-US" sz="1200" u="none" dirty="0" smtClean="0">
                    <a:solidFill>
                      <a:srgbClr val="666666"/>
                    </a:solidFill>
                    <a:latin typeface="Arial"/>
                    <a:sym typeface="Symbol" panose="05050102010706020507" pitchFamily="18" charset="2"/>
                  </a:rPr>
                  <a:t> potential difference, then  R</a:t>
                </a:r>
                <a:endParaRPr lang="en-US" sz="1200" u="none" dirty="0" smtClean="0">
                  <a:solidFill>
                    <a:srgbClr val="666666"/>
                  </a:solidFill>
                  <a:latin typeface="Arial"/>
                </a:endParaRPr>
              </a:p>
              <a:p>
                <a:pPr marL="712788" lvl="3" indent="-238125" fontAlgn="auto">
                  <a:lnSpc>
                    <a:spcPct val="125000"/>
                  </a:lnSpc>
                  <a:spcBef>
                    <a:spcPts val="0"/>
                  </a:spcBef>
                  <a:spcAft>
                    <a:spcPts val="0"/>
                  </a:spcAft>
                  <a:buClr>
                    <a:srgbClr val="666666"/>
                  </a:buClr>
                  <a:buSzPct val="36000"/>
                  <a:buBlip>
                    <a:blip r:embed="rId7"/>
                  </a:buBlip>
                </a:pPr>
                <a:r>
                  <a:rPr lang="en-US" sz="1200" u="none" dirty="0" smtClean="0">
                    <a:solidFill>
                      <a:srgbClr val="666666"/>
                    </a:solidFill>
                    <a:latin typeface="Arial"/>
                  </a:rPr>
                  <a:t>=&gt; non negligible resistivity: flux flow resistivity </a:t>
                </a:r>
                <a:r>
                  <a:rPr lang="en-US" sz="1600" u="none" dirty="0" err="1" smtClean="0">
                    <a:solidFill>
                      <a:srgbClr val="666666"/>
                    </a:solidFill>
                    <a:latin typeface="Symbol" panose="05050102010706020507" pitchFamily="18" charset="2"/>
                  </a:rPr>
                  <a:t>r</a:t>
                </a:r>
                <a:r>
                  <a:rPr lang="en-US" sz="1600" u="none" baseline="-25000" dirty="0" err="1" smtClean="0">
                    <a:solidFill>
                      <a:srgbClr val="666666"/>
                    </a:solidFill>
                    <a:latin typeface="Arial"/>
                  </a:rPr>
                  <a:t>ff</a:t>
                </a:r>
                <a:endParaRPr lang="en-US" sz="1200" u="none" dirty="0" smtClean="0">
                  <a:solidFill>
                    <a:srgbClr val="666666"/>
                  </a:solidFill>
                  <a:latin typeface="Arial"/>
                </a:endParaRPr>
              </a:p>
              <a:p>
                <a:pPr marL="360363" lvl="1" indent="-360363" fontAlgn="auto">
                  <a:lnSpc>
                    <a:spcPct val="125000"/>
                  </a:lnSpc>
                  <a:spcBef>
                    <a:spcPts val="0"/>
                  </a:spcBef>
                  <a:spcAft>
                    <a:spcPts val="0"/>
                  </a:spcAft>
                  <a:buSzPct val="90000"/>
                  <a:buBlip>
                    <a:blip r:embed="rId6"/>
                  </a:buBlip>
                </a:pPr>
                <a:r>
                  <a:rPr lang="en-US" u="none" dirty="0" smtClean="0">
                    <a:solidFill>
                      <a:prstClr val="black"/>
                    </a:solidFill>
                    <a:latin typeface="Arial"/>
                    <a:cs typeface="+mn-cs"/>
                  </a:rPr>
                  <a:t>Lattice viscosity : movement limited by / “viscous” force (Magnus force)</a:t>
                </a:r>
              </a:p>
              <a:p>
                <a:pPr marL="712788" lvl="3" indent="-238125" fontAlgn="auto">
                  <a:lnSpc>
                    <a:spcPct val="125000"/>
                  </a:lnSpc>
                  <a:spcBef>
                    <a:spcPts val="0"/>
                  </a:spcBef>
                  <a:spcAft>
                    <a:spcPts val="0"/>
                  </a:spcAft>
                  <a:buClr>
                    <a:srgbClr val="666666"/>
                  </a:buClr>
                  <a:buSzPct val="36000"/>
                  <a:buBlip>
                    <a:blip r:embed="rId7"/>
                  </a:buBlip>
                </a:pPr>
                <a:r>
                  <a:rPr lang="en-US" sz="1200" u="none" dirty="0" smtClean="0">
                    <a:solidFill>
                      <a:srgbClr val="666666"/>
                    </a:solidFill>
                    <a:latin typeface="+mn-lt"/>
                  </a:rPr>
                  <a:t>Origin: normal zone dissipation</a:t>
                </a:r>
              </a:p>
              <a:p>
                <a:pPr marL="712788" lvl="3" indent="-238125" fontAlgn="auto">
                  <a:lnSpc>
                    <a:spcPct val="125000"/>
                  </a:lnSpc>
                  <a:spcBef>
                    <a:spcPts val="0"/>
                  </a:spcBef>
                  <a:spcAft>
                    <a:spcPts val="0"/>
                  </a:spcAft>
                  <a:buClr>
                    <a:srgbClr val="666666"/>
                  </a:buClr>
                  <a:buSzPct val="36000"/>
                  <a:buBlip>
                    <a:blip r:embed="rId7"/>
                  </a:buBlip>
                </a:pPr>
                <a:r>
                  <a:rPr lang="en-US" sz="1200" u="none" dirty="0" smtClean="0">
                    <a:solidFill>
                      <a:srgbClr val="666666"/>
                    </a:solidFill>
                    <a:latin typeface="Symbol" panose="05050102010706020507" pitchFamily="18" charset="2"/>
                  </a:rPr>
                  <a:t>  </a:t>
                </a:r>
                <a:r>
                  <a:rPr lang="en-US" sz="1600" u="none" dirty="0" err="1">
                    <a:solidFill>
                      <a:srgbClr val="666666"/>
                    </a:solidFill>
                    <a:latin typeface="Symbol" panose="05050102010706020507" pitchFamily="18" charset="2"/>
                  </a:rPr>
                  <a:t>r</a:t>
                </a:r>
                <a:r>
                  <a:rPr lang="en-US" sz="1600" u="none" baseline="-25000" dirty="0" err="1">
                    <a:solidFill>
                      <a:srgbClr val="666666"/>
                    </a:solidFill>
                    <a:latin typeface="Arial"/>
                  </a:rPr>
                  <a:t>ff</a:t>
                </a:r>
                <a:r>
                  <a:rPr lang="en-US" sz="1600" u="none" dirty="0">
                    <a:solidFill>
                      <a:srgbClr val="666666"/>
                    </a:solidFill>
                    <a:latin typeface="Arial"/>
                  </a:rPr>
                  <a:t> = </a:t>
                </a:r>
                <a:r>
                  <a:rPr lang="en-US" sz="1600" u="none" dirty="0" err="1">
                    <a:solidFill>
                      <a:srgbClr val="666666"/>
                    </a:solidFill>
                    <a:latin typeface="Symbol" panose="05050102010706020507" pitchFamily="18" charset="2"/>
                  </a:rPr>
                  <a:t>r</a:t>
                </a:r>
                <a:r>
                  <a:rPr lang="en-US" sz="1600" u="none" baseline="-25000" dirty="0" err="1">
                    <a:solidFill>
                      <a:srgbClr val="666666"/>
                    </a:solidFill>
                    <a:latin typeface="Arial"/>
                  </a:rPr>
                  <a:t>n</a:t>
                </a:r>
                <a14:m>
                  <m:oMath xmlns:m="http://schemas.openxmlformats.org/officeDocument/2006/math">
                    <m:f>
                      <m:fPr>
                        <m:type m:val="lin"/>
                        <m:ctrlPr>
                          <a:rPr lang="en-US" sz="1600" i="1" u="none">
                            <a:solidFill>
                              <a:srgbClr val="666666"/>
                            </a:solidFill>
                            <a:latin typeface="Cambria Math" panose="02040503050406030204" pitchFamily="18" charset="0"/>
                            <a:ea typeface="Cambria Math" panose="02040503050406030204" pitchFamily="18" charset="0"/>
                          </a:rPr>
                        </m:ctrlPr>
                      </m:fPr>
                      <m:num>
                        <m:r>
                          <a:rPr lang="en-US" sz="1600" i="1" u="none">
                            <a:solidFill>
                              <a:srgbClr val="666666"/>
                            </a:solidFill>
                            <a:latin typeface="Cambria Math" panose="02040503050406030204" pitchFamily="18" charset="0"/>
                            <a:ea typeface="Cambria Math" panose="02040503050406030204" pitchFamily="18" charset="0"/>
                          </a:rPr>
                          <m:t>𝐵</m:t>
                        </m:r>
                      </m:num>
                      <m:den>
                        <m:sSub>
                          <m:sSubPr>
                            <m:ctrlPr>
                              <a:rPr lang="en-US" sz="1600" i="1" u="none">
                                <a:solidFill>
                                  <a:srgbClr val="666666"/>
                                </a:solidFill>
                                <a:latin typeface="Cambria Math" panose="02040503050406030204" pitchFamily="18" charset="0"/>
                                <a:ea typeface="Cambria Math" panose="02040503050406030204" pitchFamily="18" charset="0"/>
                              </a:rPr>
                            </m:ctrlPr>
                          </m:sSubPr>
                          <m:e>
                            <m:r>
                              <a:rPr lang="en-US" sz="1600" i="1" u="none">
                                <a:solidFill>
                                  <a:srgbClr val="666666"/>
                                </a:solidFill>
                                <a:latin typeface="Cambria Math" panose="02040503050406030204" pitchFamily="18" charset="0"/>
                                <a:ea typeface="Cambria Math" panose="02040503050406030204" pitchFamily="18" charset="0"/>
                              </a:rPr>
                              <m:t>𝐵</m:t>
                            </m:r>
                          </m:e>
                          <m:sub>
                            <m:r>
                              <a:rPr lang="en-US" sz="1600" i="1" u="none">
                                <a:solidFill>
                                  <a:srgbClr val="666666"/>
                                </a:solidFill>
                                <a:latin typeface="Cambria Math" panose="02040503050406030204" pitchFamily="18" charset="0"/>
                                <a:ea typeface="Cambria Math" panose="02040503050406030204" pitchFamily="18" charset="0"/>
                              </a:rPr>
                              <m:t>𝐶</m:t>
                            </m:r>
                            <m:r>
                              <a:rPr lang="en-US" sz="1600" i="1" u="none">
                                <a:solidFill>
                                  <a:srgbClr val="666666"/>
                                </a:solidFill>
                                <a:latin typeface="Cambria Math" panose="02040503050406030204" pitchFamily="18" charset="0"/>
                                <a:ea typeface="Cambria Math" panose="02040503050406030204" pitchFamily="18" charset="0"/>
                              </a:rPr>
                              <m:t>2</m:t>
                            </m:r>
                          </m:sub>
                        </m:sSub>
                      </m:den>
                    </m:f>
                  </m:oMath>
                </a14:m>
                <a:r>
                  <a:rPr lang="en-US" sz="1600" u="none" baseline="-25000" dirty="0">
                    <a:solidFill>
                      <a:srgbClr val="666666"/>
                    </a:solidFill>
                    <a:latin typeface="Arial"/>
                  </a:rPr>
                  <a:t> </a:t>
                </a:r>
                <a:r>
                  <a:rPr lang="en-US" sz="1200" i="1" u="none" dirty="0">
                    <a:solidFill>
                      <a:srgbClr val="0070C0"/>
                    </a:solidFill>
                  </a:rPr>
                  <a:t>(B/B</a:t>
                </a:r>
                <a:r>
                  <a:rPr lang="en-US" sz="1200" i="1" u="none" baseline="-25000" dirty="0">
                    <a:solidFill>
                      <a:srgbClr val="0070C0"/>
                    </a:solidFill>
                  </a:rPr>
                  <a:t>C2</a:t>
                </a:r>
                <a:r>
                  <a:rPr lang="en-US" sz="1200" i="1" u="none" dirty="0">
                    <a:solidFill>
                      <a:srgbClr val="0070C0"/>
                    </a:solidFill>
                  </a:rPr>
                  <a:t> </a:t>
                </a:r>
                <a:r>
                  <a:rPr lang="en-US" sz="1200" i="1" u="none" dirty="0" smtClean="0">
                    <a:solidFill>
                      <a:srgbClr val="0070C0"/>
                    </a:solidFill>
                  </a:rPr>
                  <a:t>=&gt; vol</a:t>
                </a:r>
                <a:r>
                  <a:rPr lang="en-US" sz="1200" i="1" u="none" dirty="0">
                    <a:solidFill>
                      <a:srgbClr val="0070C0"/>
                    </a:solidFill>
                  </a:rPr>
                  <a:t>. fraction </a:t>
                </a:r>
                <a:r>
                  <a:rPr lang="en-US" sz="1200" i="1" u="none" dirty="0" smtClean="0">
                    <a:solidFill>
                      <a:srgbClr val="0070C0"/>
                    </a:solidFill>
                  </a:rPr>
                  <a:t>of normal e-)</a:t>
                </a:r>
                <a:endParaRPr lang="en-US" sz="1200" u="none" dirty="0" smtClean="0">
                  <a:solidFill>
                    <a:srgbClr val="666666"/>
                  </a:solidFill>
                  <a:latin typeface="+mn-lt"/>
                </a:endParaRPr>
              </a:p>
              <a:p>
                <a:pPr marL="712788" lvl="3" indent="-238125" fontAlgn="auto">
                  <a:lnSpc>
                    <a:spcPct val="125000"/>
                  </a:lnSpc>
                  <a:spcBef>
                    <a:spcPts val="0"/>
                  </a:spcBef>
                  <a:spcAft>
                    <a:spcPts val="0"/>
                  </a:spcAft>
                  <a:buClr>
                    <a:srgbClr val="666666"/>
                  </a:buClr>
                  <a:buSzPct val="36000"/>
                  <a:buBlip>
                    <a:blip r:embed="rId7"/>
                  </a:buBlip>
                </a:pPr>
                <a:r>
                  <a:rPr lang="en-US" sz="1200" u="none" dirty="0" smtClean="0">
                    <a:solidFill>
                      <a:srgbClr val="666666"/>
                    </a:solidFill>
                    <a:latin typeface="+mn-lt"/>
                  </a:rPr>
                  <a:t>Viscosity </a:t>
                </a:r>
                <a14:m>
                  <m:oMath xmlns:m="http://schemas.openxmlformats.org/officeDocument/2006/math">
                    <m:r>
                      <a:rPr lang="en-US" sz="1600" i="1" u="none" smtClean="0">
                        <a:solidFill>
                          <a:srgbClr val="666666"/>
                        </a:solidFill>
                        <a:latin typeface="Cambria Math" panose="02040503050406030204" pitchFamily="18" charset="0"/>
                        <a:ea typeface="Cambria Math" panose="02040503050406030204" pitchFamily="18" charset="0"/>
                      </a:rPr>
                      <m:t>𝜂</m:t>
                    </m:r>
                    <m:r>
                      <a:rPr lang="en-US" sz="1600" b="0" i="1" u="none" smtClean="0">
                        <a:solidFill>
                          <a:srgbClr val="666666"/>
                        </a:solidFill>
                        <a:latin typeface="Cambria Math" panose="02040503050406030204" pitchFamily="18" charset="0"/>
                        <a:ea typeface="Cambria Math" panose="02040503050406030204" pitchFamily="18" charset="0"/>
                      </a:rPr>
                      <m:t>=</m:t>
                    </m:r>
                    <m:sSub>
                      <m:sSubPr>
                        <m:ctrlPr>
                          <a:rPr lang="en-US" sz="1600" b="0" i="1" u="none" smtClean="0">
                            <a:solidFill>
                              <a:srgbClr val="666666"/>
                            </a:solidFill>
                            <a:latin typeface="Cambria Math" panose="02040503050406030204" pitchFamily="18" charset="0"/>
                            <a:ea typeface="Cambria Math" panose="02040503050406030204" pitchFamily="18" charset="0"/>
                          </a:rPr>
                        </m:ctrlPr>
                      </m:sSubPr>
                      <m:e>
                        <m:r>
                          <a:rPr lang="en-US" sz="1600" b="0" i="1" u="none" smtClean="0">
                            <a:solidFill>
                              <a:srgbClr val="666666"/>
                            </a:solidFill>
                            <a:latin typeface="Cambria Math" panose="02040503050406030204" pitchFamily="18" charset="0"/>
                            <a:ea typeface="Cambria Math" panose="02040503050406030204" pitchFamily="18" charset="0"/>
                          </a:rPr>
                          <m:t>𝜙</m:t>
                        </m:r>
                      </m:e>
                      <m:sub>
                        <m:r>
                          <a:rPr lang="en-US" sz="1600" b="0" i="1" u="none" smtClean="0">
                            <a:solidFill>
                              <a:srgbClr val="666666"/>
                            </a:solidFill>
                            <a:latin typeface="Cambria Math" panose="02040503050406030204" pitchFamily="18" charset="0"/>
                            <a:ea typeface="Cambria Math" panose="02040503050406030204" pitchFamily="18" charset="0"/>
                          </a:rPr>
                          <m:t>0</m:t>
                        </m:r>
                      </m:sub>
                    </m:sSub>
                    <m:f>
                      <m:fPr>
                        <m:type m:val="lin"/>
                        <m:ctrlPr>
                          <a:rPr lang="en-US" sz="1600" b="0" i="1" u="none" smtClean="0">
                            <a:solidFill>
                              <a:srgbClr val="666666"/>
                            </a:solidFill>
                            <a:latin typeface="Cambria Math" panose="02040503050406030204" pitchFamily="18" charset="0"/>
                            <a:ea typeface="Cambria Math" panose="02040503050406030204" pitchFamily="18" charset="0"/>
                          </a:rPr>
                        </m:ctrlPr>
                      </m:fPr>
                      <m:num>
                        <m:r>
                          <a:rPr lang="en-US" sz="1600" b="0" i="1" u="none" smtClean="0">
                            <a:solidFill>
                              <a:srgbClr val="666666"/>
                            </a:solidFill>
                            <a:latin typeface="Cambria Math" panose="02040503050406030204" pitchFamily="18" charset="0"/>
                            <a:ea typeface="Cambria Math" panose="02040503050406030204" pitchFamily="18" charset="0"/>
                          </a:rPr>
                          <m:t>𝐵</m:t>
                        </m:r>
                      </m:num>
                      <m:den>
                        <m:sSub>
                          <m:sSubPr>
                            <m:ctrlPr>
                              <a:rPr lang="en-US" sz="1600" b="0" i="1" u="none" smtClean="0">
                                <a:solidFill>
                                  <a:srgbClr val="666666"/>
                                </a:solidFill>
                                <a:latin typeface="Cambria Math" panose="02040503050406030204" pitchFamily="18" charset="0"/>
                                <a:ea typeface="Cambria Math" panose="02040503050406030204" pitchFamily="18" charset="0"/>
                              </a:rPr>
                            </m:ctrlPr>
                          </m:sSubPr>
                          <m:e>
                            <m:r>
                              <a:rPr lang="en-US" sz="1600" b="0" i="1" u="none" smtClean="0">
                                <a:solidFill>
                                  <a:srgbClr val="666666"/>
                                </a:solidFill>
                                <a:latin typeface="Cambria Math" panose="02040503050406030204" pitchFamily="18" charset="0"/>
                                <a:ea typeface="Cambria Math" panose="02040503050406030204" pitchFamily="18" charset="0"/>
                              </a:rPr>
                              <m:t>𝐵</m:t>
                            </m:r>
                          </m:e>
                          <m:sub>
                            <m:r>
                              <a:rPr lang="en-US" sz="1600" b="0" i="1" u="none" smtClean="0">
                                <a:solidFill>
                                  <a:srgbClr val="666666"/>
                                </a:solidFill>
                                <a:latin typeface="Cambria Math" panose="02040503050406030204" pitchFamily="18" charset="0"/>
                                <a:ea typeface="Cambria Math" panose="02040503050406030204" pitchFamily="18" charset="0"/>
                              </a:rPr>
                              <m:t>𝐶</m:t>
                            </m:r>
                            <m:r>
                              <a:rPr lang="en-US" sz="1600" b="0" i="1" u="none" smtClean="0">
                                <a:solidFill>
                                  <a:srgbClr val="666666"/>
                                </a:solidFill>
                                <a:latin typeface="Cambria Math" panose="02040503050406030204" pitchFamily="18" charset="0"/>
                                <a:ea typeface="Cambria Math" panose="02040503050406030204" pitchFamily="18" charset="0"/>
                              </a:rPr>
                              <m:t>2</m:t>
                            </m:r>
                          </m:sub>
                        </m:sSub>
                      </m:den>
                    </m:f>
                  </m:oMath>
                </a14:m>
                <a:endParaRPr lang="en-US" sz="1200" i="1" u="none" dirty="0" smtClean="0">
                  <a:solidFill>
                    <a:srgbClr val="0070C0"/>
                  </a:solidFill>
                </a:endParaRPr>
              </a:p>
              <a:p>
                <a:pPr marL="712788" lvl="3" indent="-238125" fontAlgn="auto">
                  <a:lnSpc>
                    <a:spcPct val="125000"/>
                  </a:lnSpc>
                  <a:spcBef>
                    <a:spcPts val="0"/>
                  </a:spcBef>
                  <a:spcAft>
                    <a:spcPts val="0"/>
                  </a:spcAft>
                  <a:buClr>
                    <a:srgbClr val="666666"/>
                  </a:buClr>
                  <a:buSzPct val="36000"/>
                  <a:buBlip>
                    <a:blip r:embed="rId7"/>
                  </a:buBlip>
                </a:pPr>
                <a:r>
                  <a:rPr lang="en-US" sz="1200" u="none" dirty="0" smtClean="0">
                    <a:solidFill>
                      <a:srgbClr val="666666"/>
                    </a:solidFill>
                    <a:latin typeface="Arial"/>
                    <a:cs typeface="+mn-cs"/>
                  </a:rPr>
                  <a:t>Constant speed v = E/B</a:t>
                </a:r>
              </a:p>
              <a:p>
                <a:pPr marL="360363" lvl="1" indent="-360363" fontAlgn="auto">
                  <a:lnSpc>
                    <a:spcPct val="125000"/>
                  </a:lnSpc>
                  <a:spcBef>
                    <a:spcPts val="0"/>
                  </a:spcBef>
                  <a:spcAft>
                    <a:spcPts val="0"/>
                  </a:spcAft>
                  <a:buSzPct val="90000"/>
                  <a:buBlip>
                    <a:blip r:embed="rId6"/>
                  </a:buBlip>
                </a:pPr>
                <a:r>
                  <a:rPr lang="en-US" u="none" dirty="0" smtClean="0">
                    <a:solidFill>
                      <a:prstClr val="black"/>
                    </a:solidFill>
                    <a:latin typeface="Arial"/>
                  </a:rPr>
                  <a:t>Elastic energy:</a:t>
                </a:r>
              </a:p>
              <a:p>
                <a:pPr marL="712788" lvl="3" indent="-238125" fontAlgn="auto">
                  <a:lnSpc>
                    <a:spcPct val="125000"/>
                  </a:lnSpc>
                  <a:spcBef>
                    <a:spcPts val="0"/>
                  </a:spcBef>
                  <a:spcAft>
                    <a:spcPts val="0"/>
                  </a:spcAft>
                  <a:buClr>
                    <a:srgbClr val="666666"/>
                  </a:buClr>
                  <a:buSzPct val="36000"/>
                  <a:buBlip>
                    <a:blip r:embed="rId7"/>
                  </a:buBlip>
                </a:pPr>
                <a:r>
                  <a:rPr lang="en-US" sz="1200" u="none" dirty="0" smtClean="0">
                    <a:solidFill>
                      <a:srgbClr val="666666"/>
                    </a:solidFill>
                    <a:latin typeface="Arial"/>
                  </a:rPr>
                  <a:t>Tends </a:t>
                </a:r>
                <a:r>
                  <a:rPr lang="en-US" sz="1200" u="none" dirty="0">
                    <a:solidFill>
                      <a:srgbClr val="666666"/>
                    </a:solidFill>
                    <a:latin typeface="Arial"/>
                  </a:rPr>
                  <a:t>to </a:t>
                </a:r>
                <a:r>
                  <a:rPr lang="en-US" sz="1200" u="none" dirty="0" smtClean="0">
                    <a:solidFill>
                      <a:srgbClr val="666666"/>
                    </a:solidFill>
                    <a:latin typeface="Arial"/>
                  </a:rPr>
                  <a:t>keep </a:t>
                </a:r>
                <a:r>
                  <a:rPr lang="en-US" sz="1200" u="none" dirty="0" err="1" smtClean="0">
                    <a:solidFill>
                      <a:srgbClr val="666666"/>
                    </a:solidFill>
                    <a:latin typeface="Arial"/>
                  </a:rPr>
                  <a:t>Vx</a:t>
                </a:r>
                <a:r>
                  <a:rPr lang="en-US" sz="1200" u="none" dirty="0" smtClean="0">
                    <a:solidFill>
                      <a:srgbClr val="666666"/>
                    </a:solidFill>
                    <a:latin typeface="Arial"/>
                  </a:rPr>
                  <a:t>  </a:t>
                </a:r>
                <a:r>
                  <a:rPr lang="en-US" sz="1200" u="none" dirty="0">
                    <a:solidFill>
                      <a:srgbClr val="666666"/>
                    </a:solidFill>
                    <a:latin typeface="Arial"/>
                  </a:rPr>
                  <a:t>equidistant in </a:t>
                </a:r>
                <a:r>
                  <a:rPr lang="en-US" sz="1200" u="none" dirty="0" smtClean="0">
                    <a:solidFill>
                      <a:srgbClr val="666666"/>
                    </a:solidFill>
                    <a:latin typeface="Arial"/>
                  </a:rPr>
                  <a:t>absence of defects (</a:t>
                </a:r>
                <a:r>
                  <a:rPr lang="en-US" sz="1200" i="1" u="none" dirty="0" smtClean="0">
                    <a:solidFill>
                      <a:srgbClr val="0070C0"/>
                    </a:solidFill>
                  </a:rPr>
                  <a:t>reminder: inter-vortex </a:t>
                </a:r>
                <a:r>
                  <a:rPr lang="en-US" sz="1200" i="1" u="none" dirty="0">
                    <a:solidFill>
                      <a:srgbClr val="0070C0"/>
                    </a:solidFill>
                  </a:rPr>
                  <a:t>distance </a:t>
                </a:r>
                <a:r>
                  <a:rPr lang="en-US" sz="1200" i="1" u="none" dirty="0" smtClean="0">
                    <a:solidFill>
                      <a:srgbClr val="0070C0"/>
                    </a:solidFill>
                  </a:rPr>
                  <a:t>depends on applied field)</a:t>
                </a:r>
                <a:endParaRPr lang="en-US" sz="1200" u="none" dirty="0">
                  <a:solidFill>
                    <a:srgbClr val="666666"/>
                  </a:solidFill>
                </a:endParaRPr>
              </a:p>
              <a:p>
                <a:pPr marL="474663" lvl="3" fontAlgn="auto">
                  <a:lnSpc>
                    <a:spcPct val="125000"/>
                  </a:lnSpc>
                  <a:spcBef>
                    <a:spcPts val="0"/>
                  </a:spcBef>
                  <a:spcAft>
                    <a:spcPts val="0"/>
                  </a:spcAft>
                  <a:buClr>
                    <a:srgbClr val="666666"/>
                  </a:buClr>
                  <a:buSzPct val="36000"/>
                </a:pPr>
                <a:r>
                  <a:rPr lang="en-US" sz="1200" u="none" dirty="0">
                    <a:solidFill>
                      <a:srgbClr val="666666"/>
                    </a:solidFill>
                    <a:latin typeface="Arial"/>
                  </a:rPr>
                  <a:t>See also </a:t>
                </a:r>
                <a:r>
                  <a:rPr lang="en-US" sz="1200" u="none" dirty="0" smtClean="0">
                    <a:solidFill>
                      <a:srgbClr val="666666"/>
                    </a:solidFill>
                    <a:latin typeface="Arial"/>
                  </a:rPr>
                  <a:t>:</a:t>
                </a:r>
              </a:p>
              <a:p>
                <a:pPr marL="474663" lvl="3" fontAlgn="auto">
                  <a:lnSpc>
                    <a:spcPct val="125000"/>
                  </a:lnSpc>
                  <a:spcBef>
                    <a:spcPts val="0"/>
                  </a:spcBef>
                  <a:spcAft>
                    <a:spcPts val="0"/>
                  </a:spcAft>
                  <a:buClr>
                    <a:srgbClr val="666666"/>
                  </a:buClr>
                  <a:buSzPct val="36000"/>
                </a:pPr>
                <a:endParaRPr lang="en-US" sz="1050" u="none" dirty="0">
                  <a:solidFill>
                    <a:srgbClr val="666666"/>
                  </a:solidFill>
                  <a:latin typeface="Arial"/>
                </a:endParaRPr>
              </a:p>
              <a:p>
                <a:pPr marL="0" lvl="1" fontAlgn="auto">
                  <a:lnSpc>
                    <a:spcPct val="125000"/>
                  </a:lnSpc>
                  <a:spcBef>
                    <a:spcPts val="0"/>
                  </a:spcBef>
                  <a:spcAft>
                    <a:spcPts val="0"/>
                  </a:spcAft>
                  <a:buSzPct val="90000"/>
                </a:pPr>
                <a:endParaRPr lang="en-US" u="none" dirty="0" smtClean="0">
                  <a:solidFill>
                    <a:prstClr val="black"/>
                  </a:solidFill>
                  <a:latin typeface="Arial"/>
                </a:endParaRPr>
              </a:p>
              <a:p>
                <a:pPr marL="474663" lvl="3" fontAlgn="auto">
                  <a:lnSpc>
                    <a:spcPct val="150000"/>
                  </a:lnSpc>
                  <a:spcBef>
                    <a:spcPts val="0"/>
                  </a:spcBef>
                  <a:spcAft>
                    <a:spcPts val="0"/>
                  </a:spcAft>
                  <a:buClr>
                    <a:srgbClr val="666666"/>
                  </a:buClr>
                  <a:buSzPct val="36000"/>
                </a:pPr>
                <a:endParaRPr lang="en-US" sz="800" u="none" dirty="0" smtClean="0">
                  <a:solidFill>
                    <a:prstClr val="black"/>
                  </a:solidFill>
                  <a:latin typeface="Arial"/>
                </a:endParaRPr>
              </a:p>
            </p:txBody>
          </p:sp>
        </mc:Choice>
        <mc:Fallback xmlns="">
          <p:sp>
            <p:nvSpPr>
              <p:cNvPr id="7" name="Rectangle 6"/>
              <p:cNvSpPr>
                <a:spLocks noRot="1" noChangeAspect="1" noMove="1" noResize="1" noEditPoints="1" noAdjustHandles="1" noChangeArrowheads="1" noChangeShapeType="1" noTextEdit="1"/>
              </p:cNvSpPr>
              <p:nvPr/>
            </p:nvSpPr>
            <p:spPr>
              <a:xfrm>
                <a:off x="304021" y="1292934"/>
                <a:ext cx="4846986" cy="5470857"/>
              </a:xfrm>
              <a:prstGeom prst="rect">
                <a:avLst/>
              </a:prstGeom>
              <a:blipFill>
                <a:blip r:embed="rId8"/>
                <a:stretch>
                  <a:fillRect/>
                </a:stretch>
              </a:blipFill>
            </p:spPr>
            <p:txBody>
              <a:bodyPr/>
              <a:lstStyle/>
              <a:p>
                <a:r>
                  <a:rPr lang="en-US">
                    <a:noFill/>
                  </a:rPr>
                  <a:t> </a:t>
                </a:r>
              </a:p>
            </p:txBody>
          </p:sp>
        </mc:Fallback>
      </mc:AlternateContent>
      <p:sp>
        <p:nvSpPr>
          <p:cNvPr id="5" name="Rectangle 4"/>
          <p:cNvSpPr/>
          <p:nvPr/>
        </p:nvSpPr>
        <p:spPr>
          <a:xfrm>
            <a:off x="6789125" y="3817551"/>
            <a:ext cx="304892" cy="307777"/>
          </a:xfrm>
          <a:prstGeom prst="rect">
            <a:avLst/>
          </a:prstGeom>
        </p:spPr>
        <p:txBody>
          <a:bodyPr wrap="none">
            <a:spAutoFit/>
          </a:bodyPr>
          <a:lstStyle/>
          <a:p>
            <a:pPr algn="ctr"/>
            <a:r>
              <a:rPr lang="fr-FR" b="1" u="none" dirty="0"/>
              <a:t>V</a:t>
            </a:r>
          </a:p>
        </p:txBody>
      </p:sp>
      <p:sp>
        <p:nvSpPr>
          <p:cNvPr id="9" name="Arc 8"/>
          <p:cNvSpPr/>
          <p:nvPr/>
        </p:nvSpPr>
        <p:spPr>
          <a:xfrm>
            <a:off x="6832653" y="4071828"/>
            <a:ext cx="209510" cy="102270"/>
          </a:xfrm>
          <a:prstGeom prst="arc">
            <a:avLst>
              <a:gd name="adj1" fmla="val 10688831"/>
              <a:gd name="adj2" fmla="val 0"/>
            </a:avLst>
          </a:prstGeom>
          <a:ln>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13" name="Connecteur droit avec flèche 12"/>
          <p:cNvCxnSpPr/>
          <p:nvPr/>
        </p:nvCxnSpPr>
        <p:spPr>
          <a:xfrm flipV="1">
            <a:off x="6937408" y="4106644"/>
            <a:ext cx="128099" cy="150081"/>
          </a:xfrm>
          <a:prstGeom prst="straightConnector1">
            <a:avLst/>
          </a:prstGeom>
          <a:ln w="12700">
            <a:solidFill>
              <a:srgbClr val="FF0000"/>
            </a:solidFill>
            <a:headEnd type="oval" w="sm" len="sm"/>
            <a:tailEnd type="triangle" w="sm" len="med"/>
          </a:ln>
        </p:spPr>
        <p:style>
          <a:lnRef idx="1">
            <a:schemeClr val="accent1"/>
          </a:lnRef>
          <a:fillRef idx="0">
            <a:schemeClr val="accent1"/>
          </a:fillRef>
          <a:effectRef idx="0">
            <a:schemeClr val="accent1"/>
          </a:effectRef>
          <a:fontRef idx="minor">
            <a:schemeClr val="tx1"/>
          </a:fontRef>
        </p:style>
      </p:cxnSp>
      <p:grpSp>
        <p:nvGrpSpPr>
          <p:cNvPr id="86" name="Groupe 85"/>
          <p:cNvGrpSpPr/>
          <p:nvPr/>
        </p:nvGrpSpPr>
        <p:grpSpPr>
          <a:xfrm rot="5400000">
            <a:off x="689045" y="6031434"/>
            <a:ext cx="263235" cy="714416"/>
            <a:chOff x="8749272" y="2338754"/>
            <a:chExt cx="263235" cy="714416"/>
          </a:xfrm>
        </p:grpSpPr>
        <p:sp>
          <p:nvSpPr>
            <p:cNvPr id="87" name="Cylindre 86"/>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8" name="Forme libre 87"/>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9" name="Forme libre 88"/>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 name="Rectangle 9"/>
          <p:cNvSpPr/>
          <p:nvPr/>
        </p:nvSpPr>
        <p:spPr>
          <a:xfrm>
            <a:off x="3872650" y="1065323"/>
            <a:ext cx="1563446" cy="923330"/>
          </a:xfrm>
          <a:prstGeom prst="rect">
            <a:avLst/>
          </a:prstGeom>
        </p:spPr>
        <p:txBody>
          <a:bodyPr wrap="square">
            <a:spAutoFit/>
          </a:bodyPr>
          <a:lstStyle/>
          <a:p>
            <a:r>
              <a:rPr lang="en-US" sz="900" dirty="0">
                <a:hlinkClick r:id="rId9"/>
              </a:rPr>
              <a:t>http://www.mn.uio.no/fysikk/english/research/groups/amks/superconductivity/sv</a:t>
            </a:r>
            <a:r>
              <a:rPr lang="en-US" sz="900" dirty="0" smtClean="0">
                <a:hlinkClick r:id="rId9"/>
              </a:rPr>
              <a:t>/</a:t>
            </a:r>
            <a:endParaRPr lang="en-US" sz="900" dirty="0" smtClean="0"/>
          </a:p>
          <a:p>
            <a:pPr algn="r"/>
            <a:endParaRPr lang="en-US" sz="900" u="none" dirty="0" smtClean="0"/>
          </a:p>
          <a:p>
            <a:pPr algn="r"/>
            <a:r>
              <a:rPr lang="en-US" sz="900" u="none" dirty="0" err="1" smtClean="0"/>
              <a:t>NbSe</a:t>
            </a:r>
            <a:r>
              <a:rPr lang="en-US" sz="900" u="none" dirty="0" smtClean="0"/>
              <a:t> →</a:t>
            </a:r>
          </a:p>
          <a:p>
            <a:pPr algn="r"/>
            <a:r>
              <a:rPr lang="en-US" sz="900" u="none" dirty="0"/>
              <a:t>25x35 </a:t>
            </a:r>
            <a:r>
              <a:rPr lang="en-US" sz="900" u="none" dirty="0" smtClean="0"/>
              <a:t>µm</a:t>
            </a:r>
            <a:endParaRPr lang="en-US" sz="900" u="none" dirty="0"/>
          </a:p>
        </p:txBody>
      </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grpSp>
        <p:nvGrpSpPr>
          <p:cNvPr id="16" name="Groupe 15"/>
          <p:cNvGrpSpPr/>
          <p:nvPr/>
        </p:nvGrpSpPr>
        <p:grpSpPr>
          <a:xfrm>
            <a:off x="5436096" y="3877488"/>
            <a:ext cx="3653690" cy="2431832"/>
            <a:chOff x="5436096" y="3877488"/>
            <a:chExt cx="3653690" cy="2431832"/>
          </a:xfrm>
        </p:grpSpPr>
        <p:grpSp>
          <p:nvGrpSpPr>
            <p:cNvPr id="52" name="Groupe 51"/>
            <p:cNvGrpSpPr/>
            <p:nvPr/>
          </p:nvGrpSpPr>
          <p:grpSpPr>
            <a:xfrm>
              <a:off x="5436096" y="3877488"/>
              <a:ext cx="3653690" cy="2431832"/>
              <a:chOff x="4950758" y="3048322"/>
              <a:chExt cx="4018366" cy="2674554"/>
            </a:xfrm>
          </p:grpSpPr>
          <p:sp>
            <p:nvSpPr>
              <p:cNvPr id="44" name="Ellipse 43"/>
              <p:cNvSpPr/>
              <p:nvPr/>
            </p:nvSpPr>
            <p:spPr>
              <a:xfrm>
                <a:off x="6321596" y="3048322"/>
                <a:ext cx="534856" cy="50405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u="none" dirty="0">
                  <a:solidFill>
                    <a:schemeClr val="tx1"/>
                  </a:solidFill>
                </a:endParaRPr>
              </a:p>
            </p:txBody>
          </p:sp>
          <p:cxnSp>
            <p:nvCxnSpPr>
              <p:cNvPr id="46" name="Connecteur en angle 45"/>
              <p:cNvCxnSpPr>
                <a:endCxn id="44" idx="2"/>
              </p:cNvCxnSpPr>
              <p:nvPr/>
            </p:nvCxnSpPr>
            <p:spPr>
              <a:xfrm flipV="1">
                <a:off x="5344498" y="3300350"/>
                <a:ext cx="977098" cy="472361"/>
              </a:xfrm>
              <a:prstGeom prst="bentConnector3">
                <a:avLst>
                  <a:gd name="adj1" fmla="val -47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en angle 48"/>
              <p:cNvCxnSpPr/>
              <p:nvPr/>
            </p:nvCxnSpPr>
            <p:spPr>
              <a:xfrm flipH="1" flipV="1">
                <a:off x="6855228" y="3320899"/>
                <a:ext cx="977098" cy="472361"/>
              </a:xfrm>
              <a:prstGeom prst="bentConnector3">
                <a:avLst>
                  <a:gd name="adj1" fmla="val -47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9" name="Groupe 28"/>
              <p:cNvGrpSpPr/>
              <p:nvPr/>
            </p:nvGrpSpPr>
            <p:grpSpPr>
              <a:xfrm>
                <a:off x="4950758" y="3762439"/>
                <a:ext cx="3221642" cy="1872208"/>
                <a:chOff x="5610934" y="4529669"/>
                <a:chExt cx="3221642" cy="1872208"/>
              </a:xfrm>
            </p:grpSpPr>
            <p:sp>
              <p:nvSpPr>
                <p:cNvPr id="8" name="Rectangle 7"/>
                <p:cNvSpPr/>
                <p:nvPr/>
              </p:nvSpPr>
              <p:spPr>
                <a:xfrm>
                  <a:off x="5610934" y="4529669"/>
                  <a:ext cx="3221642" cy="187220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p:cNvSpPr/>
                <p:nvPr/>
              </p:nvSpPr>
              <p:spPr>
                <a:xfrm>
                  <a:off x="7335404" y="6049754"/>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Ellipse 11"/>
                <p:cNvSpPr/>
                <p:nvPr/>
              </p:nvSpPr>
              <p:spPr>
                <a:xfrm>
                  <a:off x="7336628" y="4617152"/>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p:cNvSpPr/>
                <p:nvPr/>
              </p:nvSpPr>
              <p:spPr>
                <a:xfrm>
                  <a:off x="8068579" y="6049754"/>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p:cNvSpPr/>
                <p:nvPr/>
              </p:nvSpPr>
              <p:spPr>
                <a:xfrm>
                  <a:off x="8061996" y="4602696"/>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7722432" y="5355910"/>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p:cNvSpPr/>
                <p:nvPr/>
              </p:nvSpPr>
              <p:spPr>
                <a:xfrm>
                  <a:off x="8460432" y="5339195"/>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Ellipse 19"/>
                <p:cNvSpPr/>
                <p:nvPr/>
              </p:nvSpPr>
              <p:spPr>
                <a:xfrm>
                  <a:off x="6981772" y="5355224"/>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llipse 21"/>
                <p:cNvSpPr/>
                <p:nvPr/>
              </p:nvSpPr>
              <p:spPr>
                <a:xfrm>
                  <a:off x="6583692" y="6071896"/>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Ellipse 22"/>
                <p:cNvSpPr/>
                <p:nvPr/>
              </p:nvSpPr>
              <p:spPr>
                <a:xfrm>
                  <a:off x="6611260" y="4617224"/>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Ellipse 24"/>
                <p:cNvSpPr/>
                <p:nvPr/>
              </p:nvSpPr>
              <p:spPr>
                <a:xfrm>
                  <a:off x="6248894" y="5339195"/>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a:off x="5914674" y="6044296"/>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Ellipse 26"/>
                <p:cNvSpPr/>
                <p:nvPr/>
              </p:nvSpPr>
              <p:spPr>
                <a:xfrm>
                  <a:off x="5914674" y="4622131"/>
                  <a:ext cx="180000" cy="180000"/>
                </a:xfrm>
                <a:prstGeom prst="ellipse">
                  <a:avLst/>
                </a:prstGeom>
                <a:solidFill>
                  <a:schemeClr val="tx2"/>
                </a:solidFill>
                <a:ln w="38100"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1" name="Connecteur droit avec flèche 30"/>
              <p:cNvCxnSpPr/>
              <p:nvPr/>
            </p:nvCxnSpPr>
            <p:spPr>
              <a:xfrm>
                <a:off x="5344498" y="4005064"/>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p:nvPr/>
            </p:nvCxnSpPr>
            <p:spPr>
              <a:xfrm>
                <a:off x="6024014" y="4005064"/>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a:off x="6770007" y="4005064"/>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p:cNvCxnSpPr/>
              <p:nvPr/>
            </p:nvCxnSpPr>
            <p:spPr>
              <a:xfrm>
                <a:off x="7491820" y="4005064"/>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a:off x="5681113" y="4767994"/>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p:nvPr/>
            </p:nvCxnSpPr>
            <p:spPr>
              <a:xfrm>
                <a:off x="6405138" y="4768680"/>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a:off x="7152256" y="4768680"/>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a:off x="7895389" y="4751965"/>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a:off x="5344498" y="5434875"/>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a:off x="6024014" y="5415441"/>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a:off x="6770007" y="5434876"/>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a:off x="7491820" y="4005064"/>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a:off x="7498403" y="5434875"/>
                <a:ext cx="0" cy="288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Rectangle 49"/>
                  <p:cNvSpPr/>
                  <p:nvPr/>
                </p:nvSpPr>
                <p:spPr>
                  <a:xfrm>
                    <a:off x="8424162" y="4349479"/>
                    <a:ext cx="369845" cy="3684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fr-FR" sz="1600" i="1" u="none" smtClean="0">
                                  <a:solidFill>
                                    <a:srgbClr val="0070C0"/>
                                  </a:solidFill>
                                  <a:latin typeface="Cambria Math" panose="02040503050406030204" pitchFamily="18" charset="0"/>
                                </a:rPr>
                              </m:ctrlPr>
                            </m:accPr>
                            <m:e>
                              <m:r>
                                <a:rPr lang="fr-FR" sz="1600" b="0" i="1" u="none" smtClean="0">
                                  <a:solidFill>
                                    <a:srgbClr val="0070C0"/>
                                  </a:solidFill>
                                  <a:latin typeface="Cambria Math" panose="02040503050406030204" pitchFamily="18" charset="0"/>
                                </a:rPr>
                                <m:t>𝐽</m:t>
                              </m:r>
                              <m:r>
                                <a:rPr lang="fr-FR" sz="1600" b="0" i="1" u="none">
                                  <a:solidFill>
                                    <a:srgbClr val="0070C0"/>
                                  </a:solidFill>
                                  <a:latin typeface="Cambria Math"/>
                                </a:rPr>
                                <m:t> </m:t>
                              </m:r>
                            </m:e>
                          </m:acc>
                        </m:oMath>
                      </m:oMathPara>
                    </a14:m>
                    <a:endParaRPr lang="fr-FR" sz="1600" dirty="0">
                      <a:solidFill>
                        <a:srgbClr val="0070C0"/>
                      </a:solidFill>
                    </a:endParaRPr>
                  </a:p>
                </p:txBody>
              </p:sp>
            </mc:Choice>
            <mc:Fallback xmlns="">
              <p:sp>
                <p:nvSpPr>
                  <p:cNvPr id="50" name="Rectangle 49"/>
                  <p:cNvSpPr>
                    <a:spLocks noRot="1" noChangeAspect="1" noMove="1" noResize="1" noEditPoints="1" noAdjustHandles="1" noChangeArrowheads="1" noChangeShapeType="1" noTextEdit="1"/>
                  </p:cNvSpPr>
                  <p:nvPr/>
                </p:nvSpPr>
                <p:spPr>
                  <a:xfrm>
                    <a:off x="8424162" y="4349479"/>
                    <a:ext cx="369845" cy="368499"/>
                  </a:xfrm>
                  <a:prstGeom prst="rect">
                    <a:avLst/>
                  </a:prstGeom>
                  <a:blipFill rotWithShape="0">
                    <a:blip r:embed="rId10"/>
                    <a:stretch>
                      <a:fillRect b="-21818"/>
                    </a:stretch>
                  </a:blipFill>
                </p:spPr>
                <p:txBody>
                  <a:bodyPr/>
                  <a:lstStyle/>
                  <a:p>
                    <a:r>
                      <a:rPr lang="fr-FR">
                        <a:noFill/>
                      </a:rPr>
                      <a:t> </a:t>
                    </a:r>
                  </a:p>
                </p:txBody>
              </p:sp>
            </mc:Fallback>
          </mc:AlternateContent>
          <p:sp>
            <p:nvSpPr>
              <p:cNvPr id="51" name="Flèche gauche 50"/>
              <p:cNvSpPr/>
              <p:nvPr/>
            </p:nvSpPr>
            <p:spPr>
              <a:xfrm flipH="1">
                <a:off x="8249044" y="4816835"/>
                <a:ext cx="720080" cy="144000"/>
              </a:xfrm>
              <a:prstGeom prst="leftArrow">
                <a:avLst/>
              </a:prstGeom>
              <a:gradFill flip="none" rotWithShape="1">
                <a:gsLst>
                  <a:gs pos="0">
                    <a:srgbClr val="03D4A8"/>
                  </a:gs>
                  <a:gs pos="25000">
                    <a:srgbClr val="21D6E0"/>
                  </a:gs>
                  <a:gs pos="75000">
                    <a:srgbClr val="0087E6"/>
                  </a:gs>
                  <a:gs pos="100000">
                    <a:srgbClr val="005CB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8" name="Text Box 11"/>
            <p:cNvSpPr txBox="1">
              <a:spLocks noChangeArrowheads="1"/>
            </p:cNvSpPr>
            <p:nvPr/>
          </p:nvSpPr>
          <p:spPr bwMode="auto">
            <a:xfrm>
              <a:off x="8240920" y="3959130"/>
              <a:ext cx="304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sz="2000" u="none" dirty="0" smtClean="0">
                  <a:solidFill>
                    <a:srgbClr val="FF0000"/>
                  </a:solidFill>
                  <a:latin typeface="Arial" charset="0"/>
                  <a:cs typeface="+mn-cs"/>
                </a:rPr>
                <a:t>H</a:t>
              </a:r>
              <a:endParaRPr lang="en-US" sz="2000" u="none" dirty="0">
                <a:solidFill>
                  <a:srgbClr val="FF0000"/>
                </a:solidFill>
                <a:latin typeface="Arial" charset="0"/>
                <a:cs typeface="+mn-cs"/>
              </a:endParaRPr>
            </a:p>
          </p:txBody>
        </p:sp>
        <p:sp>
          <p:nvSpPr>
            <p:cNvPr id="53" name="Organigramme : Jonction de sommaire 52"/>
            <p:cNvSpPr/>
            <p:nvPr/>
          </p:nvSpPr>
          <p:spPr bwMode="auto">
            <a:xfrm>
              <a:off x="8671004" y="3989916"/>
              <a:ext cx="304800" cy="304800"/>
            </a:xfrm>
            <a:prstGeom prst="flowChartSummingJunction">
              <a:avLst/>
            </a:prstGeom>
            <a:solidFill>
              <a:schemeClr val="bg1"/>
            </a:solid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algn="ctr"/>
              <a:endParaRPr lang="en-US" sz="1200" u="none" dirty="0" smtClean="0">
                <a:solidFill>
                  <a:srgbClr val="000000"/>
                </a:solidFill>
                <a:latin typeface="Arial" charset="0"/>
                <a:cs typeface="+mn-cs"/>
              </a:endParaRPr>
            </a:p>
          </p:txBody>
        </p:sp>
      </p:grpSp>
    </p:spTree>
    <p:extLst>
      <p:ext uri="{BB962C8B-B14F-4D97-AF65-F5344CB8AC3E}">
        <p14:creationId xmlns:p14="http://schemas.microsoft.com/office/powerpoint/2010/main" val="299412343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907704" y="5366392"/>
            <a:ext cx="1872208" cy="32018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p:txBody>
          <a:bodyPr/>
          <a:lstStyle/>
          <a:p>
            <a:r>
              <a:rPr lang="fr-FR" dirty="0" err="1" smtClean="0"/>
              <a:t>critical</a:t>
            </a:r>
            <a:r>
              <a:rPr lang="fr-FR" dirty="0" smtClean="0"/>
              <a:t> </a:t>
            </a:r>
            <a:r>
              <a:rPr lang="fr-FR" dirty="0" err="1" smtClean="0"/>
              <a:t>current</a:t>
            </a:r>
            <a:r>
              <a:rPr lang="fr-FR" dirty="0" smtClean="0"/>
              <a:t> </a:t>
            </a:r>
            <a:r>
              <a:rPr lang="fr-FR" dirty="0" err="1" smtClean="0"/>
              <a:t>density</a:t>
            </a:r>
            <a:r>
              <a:rPr lang="fr-FR" dirty="0" smtClean="0"/>
              <a:t> J</a:t>
            </a:r>
            <a:r>
              <a:rPr lang="fr-FR" baseline="-25000" dirty="0" smtClean="0"/>
              <a:t>C</a:t>
            </a:r>
            <a:endParaRPr lang="fr-FR" baseline="-25000"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A40AF4AB-2A90-45D1-B14C-455B828CAC88}" type="slidenum">
              <a:rPr lang="fr-FR" smtClean="0"/>
              <a:pPr>
                <a:defRPr/>
              </a:pPr>
              <a:t>15</a:t>
            </a:fld>
            <a:endParaRPr lang="fr-FR"/>
          </a:p>
        </p:txBody>
      </p:sp>
      <mc:AlternateContent xmlns:mc="http://schemas.openxmlformats.org/markup-compatibility/2006" xmlns:a14="http://schemas.microsoft.com/office/drawing/2010/main">
        <mc:Choice Requires="a14">
          <p:sp>
            <p:nvSpPr>
              <p:cNvPr id="7" name="Rectangle 6"/>
              <p:cNvSpPr/>
              <p:nvPr/>
            </p:nvSpPr>
            <p:spPr>
              <a:xfrm>
                <a:off x="278459" y="1136621"/>
                <a:ext cx="4317802" cy="4261679"/>
              </a:xfrm>
              <a:prstGeom prst="rect">
                <a:avLst/>
              </a:prstGeom>
            </p:spPr>
            <p:txBody>
              <a:bodyPr wrap="square">
                <a:spAutoFit/>
              </a:bodyPr>
              <a:lstStyle/>
              <a:p>
                <a:pPr marL="923925" lvl="0" fontAlgn="auto">
                  <a:lnSpc>
                    <a:spcPct val="120000"/>
                  </a:lnSpc>
                  <a:spcBef>
                    <a:spcPts val="0"/>
                  </a:spcBef>
                  <a:spcAft>
                    <a:spcPts val="400"/>
                  </a:spcAft>
                </a:pPr>
                <a:r>
                  <a:rPr lang="en-US" sz="2200" u="none" dirty="0" smtClean="0">
                    <a:solidFill>
                      <a:srgbClr val="DC0528"/>
                    </a:solidFill>
                    <a:latin typeface="Arial"/>
                    <a:cs typeface="+mn-cs"/>
                  </a:rPr>
                  <a:t>For type II SC </a:t>
                </a:r>
                <a:endParaRPr lang="en-US" sz="2200" u="none" dirty="0">
                  <a:solidFill>
                    <a:srgbClr val="DC0528"/>
                  </a:solidFill>
                  <a:latin typeface="Arial"/>
                  <a:cs typeface="+mn-cs"/>
                </a:endParaRP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In practice R ≠ 0 only for J&gt;J</a:t>
                </a:r>
                <a:r>
                  <a:rPr lang="en-US" sz="1600" u="none" baseline="-25000" dirty="0" smtClean="0">
                    <a:solidFill>
                      <a:prstClr val="black"/>
                    </a:solidFill>
                    <a:latin typeface="Arial"/>
                  </a:rPr>
                  <a:t>C</a:t>
                </a: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For J&lt;J</a:t>
                </a:r>
                <a:r>
                  <a:rPr lang="en-US" sz="1600" u="none" baseline="-25000" dirty="0" smtClean="0">
                    <a:solidFill>
                      <a:prstClr val="black"/>
                    </a:solidFill>
                    <a:latin typeface="Arial"/>
                  </a:rPr>
                  <a:t>C</a:t>
                </a:r>
                <a:endParaRPr lang="en-US" sz="1600" u="none" dirty="0">
                  <a:solidFill>
                    <a:prstClr val="black"/>
                  </a:solidFill>
                  <a:latin typeface="Arial"/>
                </a:endParaRPr>
              </a:p>
              <a:p>
                <a:pPr marL="712788" lvl="3" indent="-238125" fontAlgn="auto">
                  <a:lnSpc>
                    <a:spcPct val="120000"/>
                  </a:lnSpc>
                  <a:spcBef>
                    <a:spcPts val="0"/>
                  </a:spcBef>
                  <a:spcAft>
                    <a:spcPts val="0"/>
                  </a:spcAft>
                  <a:buClr>
                    <a:srgbClr val="666666"/>
                  </a:buClr>
                  <a:buSzPct val="36000"/>
                  <a:buBlip>
                    <a:blip r:embed="rId4"/>
                  </a:buBlip>
                </a:pPr>
                <a:r>
                  <a:rPr lang="en-US" i="1" u="none" dirty="0">
                    <a:solidFill>
                      <a:schemeClr val="tx1">
                        <a:lumMod val="75000"/>
                        <a:lumOff val="25000"/>
                      </a:schemeClr>
                    </a:solidFill>
                    <a:latin typeface="Symbol" panose="05050102010706020507" pitchFamily="18" charset="2"/>
                  </a:rPr>
                  <a:t> </a:t>
                </a:r>
                <a:r>
                  <a:rPr lang="en-US" u="none" dirty="0" smtClean="0">
                    <a:solidFill>
                      <a:schemeClr val="tx1">
                        <a:lumMod val="65000"/>
                        <a:lumOff val="35000"/>
                      </a:schemeClr>
                    </a:solidFill>
                    <a:latin typeface="Arial"/>
                  </a:rPr>
                  <a:t>R=0</a:t>
                </a:r>
                <a:r>
                  <a:rPr lang="en-US" sz="1200" u="none" dirty="0" smtClean="0">
                    <a:solidFill>
                      <a:schemeClr val="tx1">
                        <a:lumMod val="75000"/>
                        <a:lumOff val="25000"/>
                      </a:schemeClr>
                    </a:solidFill>
                    <a:latin typeface="Arial"/>
                  </a:rPr>
                  <a:t> (for J&lt;&lt; JC, close to J</a:t>
                </a:r>
                <a:r>
                  <a:rPr lang="en-US" sz="1200" u="none" baseline="-25000" dirty="0" smtClean="0">
                    <a:solidFill>
                      <a:schemeClr val="tx1">
                        <a:lumMod val="75000"/>
                        <a:lumOff val="25000"/>
                      </a:schemeClr>
                    </a:solidFill>
                    <a:latin typeface="Arial"/>
                  </a:rPr>
                  <a:t>C</a:t>
                </a:r>
                <a:r>
                  <a:rPr lang="en-US" sz="1200" u="none" dirty="0" smtClean="0">
                    <a:solidFill>
                      <a:schemeClr val="tx1">
                        <a:lumMod val="75000"/>
                        <a:lumOff val="25000"/>
                      </a:schemeClr>
                    </a:solidFill>
                    <a:latin typeface="Arial"/>
                  </a:rPr>
                  <a:t>: some flux creep)</a:t>
                </a:r>
              </a:p>
              <a:p>
                <a:pPr marL="712788" lvl="3" indent="-238125" fontAlgn="auto">
                  <a:lnSpc>
                    <a:spcPct val="120000"/>
                  </a:lnSpc>
                  <a:spcBef>
                    <a:spcPts val="0"/>
                  </a:spcBef>
                  <a:spcAft>
                    <a:spcPts val="0"/>
                  </a:spcAft>
                  <a:buClr>
                    <a:srgbClr val="666666"/>
                  </a:buClr>
                  <a:buSzPct val="36000"/>
                  <a:buBlip>
                    <a:blip r:embed="rId4"/>
                  </a:buBlip>
                </a:pPr>
                <a:r>
                  <a:rPr lang="en-US" u="none" dirty="0" err="1" smtClean="0">
                    <a:solidFill>
                      <a:schemeClr val="tx1">
                        <a:lumMod val="75000"/>
                        <a:lumOff val="25000"/>
                      </a:schemeClr>
                    </a:solidFill>
                    <a:latin typeface="Arial"/>
                  </a:rPr>
                  <a:t>Vx</a:t>
                </a:r>
                <a:r>
                  <a:rPr lang="en-US" u="none" dirty="0" smtClean="0">
                    <a:solidFill>
                      <a:schemeClr val="tx1">
                        <a:lumMod val="75000"/>
                        <a:lumOff val="25000"/>
                      </a:schemeClr>
                    </a:solidFill>
                    <a:latin typeface="Arial"/>
                  </a:rPr>
                  <a:t> are pinned on defects</a:t>
                </a:r>
              </a:p>
              <a:p>
                <a:pPr marL="712788" lvl="3" indent="-238125" fontAlgn="auto">
                  <a:lnSpc>
                    <a:spcPct val="120000"/>
                  </a:lnSpc>
                  <a:spcBef>
                    <a:spcPts val="0"/>
                  </a:spcBef>
                  <a:spcAft>
                    <a:spcPts val="0"/>
                  </a:spcAft>
                  <a:buClr>
                    <a:srgbClr val="666666"/>
                  </a:buClr>
                  <a:buSzPct val="36000"/>
                  <a:buBlip>
                    <a:blip r:embed="rId4"/>
                  </a:buBlip>
                </a:pPr>
                <a:endParaRPr lang="en-US" sz="800" u="none" dirty="0">
                  <a:solidFill>
                    <a:schemeClr val="tx1">
                      <a:lumMod val="75000"/>
                      <a:lumOff val="25000"/>
                    </a:schemeClr>
                  </a:solidFill>
                  <a:latin typeface="Arial"/>
                </a:endParaRP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J</a:t>
                </a:r>
                <a:r>
                  <a:rPr lang="en-US" sz="1600" u="none" baseline="-25000" dirty="0" smtClean="0">
                    <a:solidFill>
                      <a:prstClr val="black"/>
                    </a:solidFill>
                    <a:latin typeface="Arial"/>
                  </a:rPr>
                  <a:t>C</a:t>
                </a:r>
                <a:r>
                  <a:rPr lang="en-US" sz="1600" u="none" dirty="0" smtClean="0">
                    <a:solidFill>
                      <a:prstClr val="black"/>
                    </a:solidFill>
                    <a:latin typeface="Arial"/>
                  </a:rPr>
                  <a:t> : current at which flux flow starts</a:t>
                </a:r>
                <a:endParaRPr lang="en-US" sz="1600" u="none" dirty="0">
                  <a:solidFill>
                    <a:prstClr val="black"/>
                  </a:solidFill>
                  <a:latin typeface="Arial"/>
                </a:endParaRP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No dissipation  ? =&gt; do pin </a:t>
                </a:r>
                <a:r>
                  <a:rPr lang="en-US" sz="1600" u="none" dirty="0" err="1" smtClean="0">
                    <a:solidFill>
                      <a:prstClr val="black"/>
                    </a:solidFill>
                    <a:latin typeface="Arial"/>
                  </a:rPr>
                  <a:t>Vx</a:t>
                </a:r>
                <a:r>
                  <a:rPr lang="en-US" sz="1600" u="none" dirty="0" smtClean="0">
                    <a:solidFill>
                      <a:prstClr val="black"/>
                    </a:solidFill>
                    <a:latin typeface="Arial"/>
                  </a:rPr>
                  <a:t> =&gt; do artificially create defects </a:t>
                </a:r>
                <a:r>
                  <a:rPr lang="en-US" u="none" dirty="0" smtClean="0">
                    <a:solidFill>
                      <a:prstClr val="black"/>
                    </a:solidFill>
                    <a:latin typeface="Arial"/>
                  </a:rPr>
                  <a:t>(</a:t>
                </a:r>
                <a:r>
                  <a:rPr lang="en-US" u="none" dirty="0">
                    <a:solidFill>
                      <a:prstClr val="black"/>
                    </a:solidFill>
                    <a:latin typeface="Arial"/>
                  </a:rPr>
                  <a:t>inclusions, </a:t>
                </a:r>
                <a:r>
                  <a:rPr lang="en-US" u="none" dirty="0" smtClean="0">
                    <a:solidFill>
                      <a:prstClr val="black"/>
                    </a:solidFill>
                    <a:latin typeface="Arial"/>
                  </a:rPr>
                  <a:t>grooves, alloying, damaging …)</a:t>
                </a:r>
                <a:endParaRPr lang="en-US" u="none" dirty="0">
                  <a:solidFill>
                    <a:prstClr val="black"/>
                  </a:solidFill>
                  <a:latin typeface="Arial"/>
                </a:endParaRPr>
              </a:p>
              <a:p>
                <a:pPr marL="712788" lvl="3" indent="-238125" fontAlgn="auto">
                  <a:lnSpc>
                    <a:spcPct val="120000"/>
                  </a:lnSpc>
                  <a:spcBef>
                    <a:spcPts val="0"/>
                  </a:spcBef>
                  <a:spcAft>
                    <a:spcPts val="0"/>
                  </a:spcAft>
                  <a:buClr>
                    <a:srgbClr val="666666"/>
                  </a:buClr>
                  <a:buSzPct val="36000"/>
                  <a:buBlip>
                    <a:blip r:embed="rId4"/>
                  </a:buBlip>
                </a:pPr>
                <a:endParaRPr lang="en-US" sz="700" u="none" dirty="0">
                  <a:solidFill>
                    <a:srgbClr val="666666"/>
                  </a:solidFill>
                  <a:latin typeface="Arial"/>
                  <a:cs typeface="+mn-cs"/>
                </a:endParaRPr>
              </a:p>
              <a:p>
                <a:pPr marL="360363" lvl="1" indent="-360363" fontAlgn="auto">
                  <a:lnSpc>
                    <a:spcPct val="120000"/>
                  </a:lnSpc>
                  <a:spcBef>
                    <a:spcPts val="0"/>
                  </a:spcBef>
                  <a:spcAft>
                    <a:spcPts val="0"/>
                  </a:spcAft>
                  <a:buSzPct val="90000"/>
                  <a:buBlip>
                    <a:blip r:embed="rId3"/>
                  </a:buBlip>
                </a:pPr>
                <a14:m>
                  <m:oMath xmlns:m="http://schemas.openxmlformats.org/officeDocument/2006/math">
                    <m:r>
                      <m:rPr>
                        <m:nor/>
                      </m:rPr>
                      <a:rPr lang="fr-FR" sz="1600" b="0" i="0" u="none" smtClean="0">
                        <a:solidFill>
                          <a:schemeClr val="tx1"/>
                        </a:solidFill>
                        <a:latin typeface="Arial"/>
                      </a:rPr>
                      <m:t>For</m:t>
                    </m:r>
                    <m:r>
                      <a:rPr lang="en-US" sz="1600" i="1" u="none">
                        <a:latin typeface="Cambria Math" panose="02040503050406030204" pitchFamily="18" charset="0"/>
                        <a:ea typeface="Cambria Math" panose="02040503050406030204" pitchFamily="18" charset="0"/>
                      </a:rPr>
                      <m:t>↗</m:t>
                    </m:r>
                    <m:r>
                      <m:rPr>
                        <m:nor/>
                      </m:rPr>
                      <a:rPr lang="en-US" sz="1600" u="none">
                        <a:solidFill>
                          <a:prstClr val="black"/>
                        </a:solidFill>
                        <a:latin typeface="Arial"/>
                      </a:rPr>
                      <m:t>J</m:t>
                    </m:r>
                    <m:r>
                      <m:rPr>
                        <m:nor/>
                      </m:rPr>
                      <a:rPr lang="en-US" sz="1600" u="none" baseline="-25000">
                        <a:solidFill>
                          <a:prstClr val="black"/>
                        </a:solidFill>
                        <a:latin typeface="Arial"/>
                      </a:rPr>
                      <m:t>C</m:t>
                    </m:r>
                    <m:r>
                      <m:rPr>
                        <m:nor/>
                      </m:rPr>
                      <a:rPr lang="en-US" sz="1600" u="none">
                        <a:solidFill>
                          <a:prstClr val="black"/>
                        </a:solidFill>
                        <a:latin typeface="Arial"/>
                      </a:rPr>
                      <m:t> :</m:t>
                    </m:r>
                    <m:r>
                      <a:rPr lang="en-US" sz="1600" i="1" u="none">
                        <a:latin typeface="Cambria Math" panose="02040503050406030204" pitchFamily="18" charset="0"/>
                        <a:ea typeface="Cambria Math" panose="02040503050406030204" pitchFamily="18" charset="0"/>
                      </a:rPr>
                      <m:t>↗</m:t>
                    </m:r>
                  </m:oMath>
                </a14:m>
                <a:r>
                  <a:rPr lang="en-US" sz="2000" u="none" dirty="0">
                    <a:solidFill>
                      <a:prstClr val="black"/>
                    </a:solidFill>
                    <a:ea typeface="Cambria Math" panose="02040503050406030204" pitchFamily="18" charset="0"/>
                  </a:rPr>
                  <a:t> </a:t>
                </a:r>
                <a:r>
                  <a:rPr lang="en-US" sz="1600" u="none" dirty="0" smtClean="0">
                    <a:solidFill>
                      <a:prstClr val="black"/>
                    </a:solidFill>
                    <a:latin typeface="Arial"/>
                  </a:rPr>
                  <a:t>defect density =&gt; </a:t>
                </a:r>
                <a14:m>
                  <m:oMath xmlns:m="http://schemas.openxmlformats.org/officeDocument/2006/math">
                    <m:r>
                      <a:rPr lang="en-US" sz="2000" i="1" u="none">
                        <a:solidFill>
                          <a:prstClr val="black"/>
                        </a:solidFill>
                        <a:latin typeface="Cambria Math" panose="02040503050406030204" pitchFamily="18" charset="0"/>
                        <a:ea typeface="Cambria Math" panose="02040503050406030204" pitchFamily="18" charset="0"/>
                      </a:rPr>
                      <m:t>ℓ</m:t>
                    </m:r>
                  </m:oMath>
                </a14:m>
                <a:r>
                  <a:rPr lang="en-US" sz="1600" u="none" dirty="0">
                    <a:solidFill>
                      <a:prstClr val="black"/>
                    </a:solidFill>
                    <a:latin typeface="Arial"/>
                  </a:rPr>
                  <a:t>  </a:t>
                </a:r>
                <a14:m>
                  <m:oMath xmlns:m="http://schemas.openxmlformats.org/officeDocument/2006/math">
                    <m:r>
                      <a:rPr lang="en-US" sz="1600" i="1" u="none">
                        <a:solidFill>
                          <a:prstClr val="black"/>
                        </a:solidFill>
                        <a:latin typeface="Cambria Math" panose="02040503050406030204" pitchFamily="18" charset="0"/>
                        <a:ea typeface="Cambria Math" panose="02040503050406030204" pitchFamily="18" charset="0"/>
                      </a:rPr>
                      <m:t>↘</m:t>
                    </m:r>
                  </m:oMath>
                </a14:m>
                <a:endParaRPr lang="en-US" u="none" dirty="0">
                  <a:solidFill>
                    <a:prstClr val="black"/>
                  </a:solidFill>
                  <a:latin typeface="Arial"/>
                </a:endParaRPr>
              </a:p>
              <a:p>
                <a:pPr marL="712788" lvl="3" indent="-238125" fontAlgn="auto">
                  <a:lnSpc>
                    <a:spcPct val="120000"/>
                  </a:lnSpc>
                  <a:spcBef>
                    <a:spcPts val="0"/>
                  </a:spcBef>
                  <a:spcAft>
                    <a:spcPts val="0"/>
                  </a:spcAft>
                  <a:buClr>
                    <a:srgbClr val="666666"/>
                  </a:buClr>
                  <a:buSzPct val="36000"/>
                  <a:buBlip>
                    <a:blip r:embed="rId4"/>
                  </a:buBlip>
                </a:pPr>
                <a:r>
                  <a:rPr lang="en-US" i="1" u="none" dirty="0">
                    <a:solidFill>
                      <a:schemeClr val="tx1">
                        <a:lumMod val="75000"/>
                        <a:lumOff val="25000"/>
                      </a:schemeClr>
                    </a:solidFill>
                    <a:latin typeface="Symbol" panose="05050102010706020507" pitchFamily="18" charset="2"/>
                  </a:rPr>
                  <a:t> </a:t>
                </a:r>
                <a:r>
                  <a:rPr lang="en-US" sz="1600" u="none" dirty="0">
                    <a:solidFill>
                      <a:schemeClr val="tx1">
                        <a:lumMod val="75000"/>
                        <a:lumOff val="25000"/>
                      </a:schemeClr>
                    </a:solidFill>
                    <a:latin typeface="Symbol" panose="05050102010706020507" pitchFamily="18" charset="2"/>
                  </a:rPr>
                  <a:t>x  </a:t>
                </a:r>
                <a14:m>
                  <m:oMath xmlns:m="http://schemas.openxmlformats.org/officeDocument/2006/math">
                    <m:r>
                      <a:rPr lang="en-US" sz="1600" u="none">
                        <a:solidFill>
                          <a:schemeClr val="tx1">
                            <a:lumMod val="75000"/>
                            <a:lumOff val="25000"/>
                          </a:schemeClr>
                        </a:solidFill>
                        <a:latin typeface="Cambria Math" panose="02040503050406030204" pitchFamily="18" charset="0"/>
                      </a:rPr>
                      <m:t>↘</m:t>
                    </m:r>
                  </m:oMath>
                </a14:m>
                <a:r>
                  <a:rPr lang="en-US" sz="1600" u="none" dirty="0">
                    <a:solidFill>
                      <a:schemeClr val="tx1">
                        <a:lumMod val="75000"/>
                        <a:lumOff val="25000"/>
                      </a:schemeClr>
                    </a:solidFill>
                    <a:latin typeface="Symbol" panose="05050102010706020507" pitchFamily="18" charset="2"/>
                  </a:rPr>
                  <a:t> , </a:t>
                </a:r>
                <a:r>
                  <a:rPr lang="en-US" sz="1600" b="1" u="none" dirty="0" smtClean="0">
                    <a:solidFill>
                      <a:srgbClr val="FF0000"/>
                    </a:solidFill>
                    <a:latin typeface="Symbol" panose="05050102010706020507" pitchFamily="18" charset="2"/>
                  </a:rPr>
                  <a:t>l </a:t>
                </a:r>
                <a14:m>
                  <m:oMath xmlns:m="http://schemas.openxmlformats.org/officeDocument/2006/math">
                    <m:r>
                      <a:rPr lang="en-US" sz="1600" b="1" u="none">
                        <a:solidFill>
                          <a:srgbClr val="FF0000"/>
                        </a:solidFill>
                        <a:latin typeface="Cambria Math" panose="02040503050406030204" pitchFamily="18" charset="0"/>
                      </a:rPr>
                      <m:t>↗↗</m:t>
                    </m:r>
                    <m:r>
                      <a:rPr lang="en-US" sz="1600" u="none">
                        <a:solidFill>
                          <a:schemeClr val="tx1">
                            <a:lumMod val="75000"/>
                            <a:lumOff val="25000"/>
                          </a:schemeClr>
                        </a:solidFill>
                        <a:latin typeface="Cambria Math" panose="02040503050406030204" pitchFamily="18" charset="0"/>
                      </a:rPr>
                      <m:t>,</m:t>
                    </m:r>
                  </m:oMath>
                </a14:m>
                <a:r>
                  <a:rPr lang="en-US" sz="1600" u="none" dirty="0">
                    <a:solidFill>
                      <a:schemeClr val="tx1">
                        <a:lumMod val="75000"/>
                        <a:lumOff val="25000"/>
                      </a:schemeClr>
                    </a:solidFill>
                    <a:latin typeface="Symbol" panose="05050102010706020507" pitchFamily="18" charset="2"/>
                  </a:rPr>
                  <a:t> </a:t>
                </a:r>
                <a:r>
                  <a:rPr lang="en-US" sz="1600" u="none" dirty="0" smtClean="0">
                    <a:solidFill>
                      <a:srgbClr val="FF0000"/>
                    </a:solidFill>
                    <a:latin typeface="Symbol" panose="05050102010706020507" pitchFamily="18" charset="2"/>
                  </a:rPr>
                  <a:t>k </a:t>
                </a:r>
                <a14:m>
                  <m:oMath xmlns:m="http://schemas.openxmlformats.org/officeDocument/2006/math">
                    <m:r>
                      <a:rPr lang="en-US" sz="1600" u="none">
                        <a:solidFill>
                          <a:srgbClr val="FF0000"/>
                        </a:solidFill>
                        <a:latin typeface="Cambria Math" panose="02040503050406030204" pitchFamily="18" charset="0"/>
                      </a:rPr>
                      <m:t>↗↗</m:t>
                    </m:r>
                  </m:oMath>
                </a14:m>
                <a:r>
                  <a:rPr lang="en-US" sz="1600" u="none" dirty="0">
                    <a:solidFill>
                      <a:schemeClr val="tx1">
                        <a:lumMod val="75000"/>
                        <a:lumOff val="25000"/>
                      </a:schemeClr>
                    </a:solidFill>
                    <a:latin typeface="Symbol" panose="05050102010706020507" pitchFamily="18" charset="2"/>
                  </a:rPr>
                  <a:t> </a:t>
                </a:r>
                <a:r>
                  <a:rPr lang="en-US" u="none" dirty="0" smtClean="0">
                    <a:solidFill>
                      <a:schemeClr val="tx1">
                        <a:lumMod val="75000"/>
                        <a:lumOff val="25000"/>
                      </a:schemeClr>
                    </a:solidFill>
                    <a:latin typeface="Arial"/>
                  </a:rPr>
                  <a:t>and H</a:t>
                </a:r>
                <a:r>
                  <a:rPr lang="en-US" u="none" baseline="-25000" dirty="0" smtClean="0">
                    <a:solidFill>
                      <a:schemeClr val="tx1">
                        <a:lumMod val="75000"/>
                        <a:lumOff val="25000"/>
                      </a:schemeClr>
                    </a:solidFill>
                    <a:latin typeface="Arial"/>
                  </a:rPr>
                  <a:t>C1</a:t>
                </a:r>
                <a:r>
                  <a:rPr lang="en-US" u="none" dirty="0" smtClean="0">
                    <a:solidFill>
                      <a:schemeClr val="tx1">
                        <a:lumMod val="75000"/>
                        <a:lumOff val="25000"/>
                      </a:schemeClr>
                    </a:solidFill>
                  </a:rPr>
                  <a:t> </a:t>
                </a:r>
                <a14:m>
                  <m:oMath xmlns:m="http://schemas.openxmlformats.org/officeDocument/2006/math">
                    <m:r>
                      <a:rPr lang="en-US" u="none">
                        <a:solidFill>
                          <a:schemeClr val="tx1">
                            <a:lumMod val="75000"/>
                            <a:lumOff val="25000"/>
                          </a:schemeClr>
                        </a:solidFill>
                        <a:latin typeface="Cambria Math" panose="02040503050406030204" pitchFamily="18" charset="0"/>
                      </a:rPr>
                      <m:t>↘</m:t>
                    </m:r>
                  </m:oMath>
                </a14:m>
                <a:r>
                  <a:rPr lang="en-US" u="none" dirty="0">
                    <a:solidFill>
                      <a:schemeClr val="tx1">
                        <a:lumMod val="75000"/>
                        <a:lumOff val="25000"/>
                      </a:schemeClr>
                    </a:solidFill>
                    <a:latin typeface="Arial"/>
                  </a:rPr>
                  <a:t>, H</a:t>
                </a:r>
                <a:r>
                  <a:rPr lang="en-US" u="none" baseline="-25000" dirty="0">
                    <a:solidFill>
                      <a:schemeClr val="tx1">
                        <a:lumMod val="75000"/>
                        <a:lumOff val="25000"/>
                      </a:schemeClr>
                    </a:solidFill>
                    <a:latin typeface="Arial"/>
                  </a:rPr>
                  <a:t>C2</a:t>
                </a:r>
                <a:r>
                  <a:rPr lang="en-US" u="none" dirty="0">
                    <a:solidFill>
                      <a:schemeClr val="tx1">
                        <a:lumMod val="75000"/>
                        <a:lumOff val="25000"/>
                      </a:schemeClr>
                    </a:solidFill>
                  </a:rPr>
                  <a:t> </a:t>
                </a:r>
                <a14:m>
                  <m:oMath xmlns:m="http://schemas.openxmlformats.org/officeDocument/2006/math">
                    <m:r>
                      <a:rPr lang="en-US" u="none">
                        <a:solidFill>
                          <a:schemeClr val="tx1">
                            <a:lumMod val="75000"/>
                            <a:lumOff val="25000"/>
                          </a:schemeClr>
                        </a:solidFill>
                        <a:latin typeface="Cambria Math" panose="02040503050406030204" pitchFamily="18" charset="0"/>
                      </a:rPr>
                      <m:t>↗</m:t>
                    </m:r>
                  </m:oMath>
                </a14:m>
                <a:endParaRPr lang="en-US" u="none" dirty="0">
                  <a:solidFill>
                    <a:schemeClr val="tx1">
                      <a:lumMod val="75000"/>
                      <a:lumOff val="25000"/>
                    </a:schemeClr>
                  </a:solidFill>
                  <a:latin typeface="Arial"/>
                </a:endParaRPr>
              </a:p>
              <a:p>
                <a:pPr marL="712788" lvl="3" indent="-238125" fontAlgn="auto">
                  <a:lnSpc>
                    <a:spcPct val="120000"/>
                  </a:lnSpc>
                  <a:spcBef>
                    <a:spcPts val="0"/>
                  </a:spcBef>
                  <a:spcAft>
                    <a:spcPts val="0"/>
                  </a:spcAft>
                  <a:buClr>
                    <a:srgbClr val="666666"/>
                  </a:buClr>
                  <a:buSzPct val="36000"/>
                  <a:buBlip>
                    <a:blip r:embed="rId4"/>
                  </a:buBlip>
                </a:pPr>
                <a:r>
                  <a:rPr lang="en-US" u="none" dirty="0">
                    <a:solidFill>
                      <a:schemeClr val="tx1">
                        <a:lumMod val="75000"/>
                        <a:lumOff val="25000"/>
                      </a:schemeClr>
                    </a:solidFill>
                    <a:latin typeface="Arial"/>
                  </a:rPr>
                  <a:t>J</a:t>
                </a:r>
                <a:r>
                  <a:rPr lang="en-US" u="none" baseline="-25000" dirty="0">
                    <a:solidFill>
                      <a:schemeClr val="tx1">
                        <a:lumMod val="75000"/>
                        <a:lumOff val="25000"/>
                      </a:schemeClr>
                    </a:solidFill>
                    <a:latin typeface="Arial"/>
                  </a:rPr>
                  <a:t>C</a:t>
                </a:r>
                <a:r>
                  <a:rPr lang="en-US" u="none" dirty="0">
                    <a:solidFill>
                      <a:schemeClr val="tx1">
                        <a:lumMod val="75000"/>
                        <a:lumOff val="25000"/>
                      </a:schemeClr>
                    </a:solidFill>
                    <a:latin typeface="Arial"/>
                  </a:rPr>
                  <a:t> (</a:t>
                </a:r>
                <a:r>
                  <a:rPr lang="en-US" u="none" dirty="0" smtClean="0">
                    <a:solidFill>
                      <a:schemeClr val="tx1">
                        <a:lumMod val="75000"/>
                        <a:lumOff val="25000"/>
                      </a:schemeClr>
                    </a:solidFill>
                    <a:latin typeface="Arial"/>
                  </a:rPr>
                  <a:t>extrinsic) </a:t>
                </a:r>
                <a:r>
                  <a:rPr lang="en-US" u="none" dirty="0">
                    <a:solidFill>
                      <a:schemeClr val="tx1">
                        <a:lumMod val="75000"/>
                        <a:lumOff val="25000"/>
                      </a:schemeClr>
                    </a:solidFill>
                    <a:latin typeface="Arial"/>
                  </a:rPr>
                  <a:t>&lt;&lt; J</a:t>
                </a:r>
                <a:r>
                  <a:rPr lang="en-US" u="none" baseline="-25000" dirty="0">
                    <a:solidFill>
                      <a:schemeClr val="tx1">
                        <a:lumMod val="75000"/>
                        <a:lumOff val="25000"/>
                      </a:schemeClr>
                    </a:solidFill>
                    <a:latin typeface="Arial"/>
                  </a:rPr>
                  <a:t>D</a:t>
                </a:r>
                <a:r>
                  <a:rPr lang="en-US" u="none" dirty="0">
                    <a:solidFill>
                      <a:schemeClr val="tx1">
                        <a:lumMod val="75000"/>
                        <a:lumOff val="25000"/>
                      </a:schemeClr>
                    </a:solidFill>
                    <a:latin typeface="Arial"/>
                  </a:rPr>
                  <a:t> (</a:t>
                </a:r>
                <a:r>
                  <a:rPr lang="en-US" u="none" dirty="0" smtClean="0">
                    <a:solidFill>
                      <a:schemeClr val="tx1">
                        <a:lumMod val="75000"/>
                        <a:lumOff val="25000"/>
                      </a:schemeClr>
                    </a:solidFill>
                    <a:latin typeface="Arial"/>
                  </a:rPr>
                  <a:t>intrinsic)</a:t>
                </a:r>
              </a:p>
              <a:p>
                <a:pPr marL="712788" lvl="3" indent="-238125" fontAlgn="auto">
                  <a:lnSpc>
                    <a:spcPct val="120000"/>
                  </a:lnSpc>
                  <a:spcBef>
                    <a:spcPts val="0"/>
                  </a:spcBef>
                  <a:spcAft>
                    <a:spcPts val="0"/>
                  </a:spcAft>
                  <a:buClr>
                    <a:srgbClr val="666666"/>
                  </a:buClr>
                  <a:buSzPct val="36000"/>
                  <a:buBlip>
                    <a:blip r:embed="rId4"/>
                  </a:buBlip>
                </a:pPr>
                <a:endParaRPr lang="en-US" u="none" dirty="0" smtClean="0">
                  <a:solidFill>
                    <a:schemeClr val="tx1">
                      <a:lumMod val="75000"/>
                      <a:lumOff val="25000"/>
                    </a:schemeClr>
                  </a:solidFill>
                  <a:latin typeface="Arial"/>
                </a:endParaRPr>
              </a:p>
            </p:txBody>
          </p:sp>
        </mc:Choice>
        <mc:Fallback xmlns="">
          <p:sp>
            <p:nvSpPr>
              <p:cNvPr id="7" name="Rectangle 6"/>
              <p:cNvSpPr>
                <a:spLocks noRot="1" noChangeAspect="1" noMove="1" noResize="1" noEditPoints="1" noAdjustHandles="1" noChangeArrowheads="1" noChangeShapeType="1" noTextEdit="1"/>
              </p:cNvSpPr>
              <p:nvPr/>
            </p:nvSpPr>
            <p:spPr>
              <a:xfrm>
                <a:off x="278459" y="1136621"/>
                <a:ext cx="4317802" cy="4261679"/>
              </a:xfrm>
              <a:prstGeom prst="rect">
                <a:avLst/>
              </a:prstGeom>
              <a:blipFill>
                <a:blip r:embed="rId5"/>
                <a:stretch>
                  <a:fillRect/>
                </a:stretch>
              </a:blipFill>
            </p:spPr>
            <p:txBody>
              <a:bodyPr/>
              <a:lstStyle/>
              <a:p>
                <a:r>
                  <a:rPr lang="en-US">
                    <a:noFill/>
                  </a:rPr>
                  <a:t> </a:t>
                </a:r>
              </a:p>
            </p:txBody>
          </p:sp>
        </mc:Fallback>
      </mc:AlternateContent>
      <p:grpSp>
        <p:nvGrpSpPr>
          <p:cNvPr id="11" name="Groupe 10"/>
          <p:cNvGrpSpPr/>
          <p:nvPr/>
        </p:nvGrpSpPr>
        <p:grpSpPr>
          <a:xfrm>
            <a:off x="4788024" y="1863075"/>
            <a:ext cx="3856183" cy="3031812"/>
            <a:chOff x="4256720" y="730974"/>
            <a:chExt cx="3856183" cy="2427908"/>
          </a:xfrm>
        </p:grpSpPr>
        <p:grpSp>
          <p:nvGrpSpPr>
            <p:cNvPr id="21" name="Groupe 20"/>
            <p:cNvGrpSpPr/>
            <p:nvPr/>
          </p:nvGrpSpPr>
          <p:grpSpPr>
            <a:xfrm>
              <a:off x="4256720" y="730974"/>
              <a:ext cx="3856183" cy="2427908"/>
              <a:chOff x="701654" y="4985461"/>
              <a:chExt cx="2712721" cy="1707968"/>
            </a:xfrm>
          </p:grpSpPr>
          <p:sp>
            <p:nvSpPr>
              <p:cNvPr id="17" name="Rectangle 16"/>
              <p:cNvSpPr/>
              <p:nvPr/>
            </p:nvSpPr>
            <p:spPr>
              <a:xfrm>
                <a:off x="701655" y="4985461"/>
                <a:ext cx="2659120" cy="168416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6" name="Groupe 15"/>
              <p:cNvGrpSpPr/>
              <p:nvPr/>
            </p:nvGrpSpPr>
            <p:grpSpPr>
              <a:xfrm>
                <a:off x="701654" y="5045763"/>
                <a:ext cx="2712721" cy="1647666"/>
                <a:chOff x="701654" y="5045763"/>
                <a:chExt cx="2712721" cy="1647666"/>
              </a:xfrm>
            </p:grpSpPr>
            <p:grpSp>
              <p:nvGrpSpPr>
                <p:cNvPr id="10" name="Groupe 9"/>
                <p:cNvGrpSpPr/>
                <p:nvPr/>
              </p:nvGrpSpPr>
              <p:grpSpPr>
                <a:xfrm>
                  <a:off x="1034414" y="5273525"/>
                  <a:ext cx="1872000" cy="1080000"/>
                  <a:chOff x="1034414" y="5273525"/>
                  <a:chExt cx="1872000" cy="1080000"/>
                </a:xfrm>
              </p:grpSpPr>
              <p:cxnSp>
                <p:nvCxnSpPr>
                  <p:cNvPr id="54" name="Connecteur droit 53"/>
                  <p:cNvCxnSpPr/>
                  <p:nvPr/>
                </p:nvCxnSpPr>
                <p:spPr>
                  <a:xfrm>
                    <a:off x="1057668" y="5273525"/>
                    <a:ext cx="0" cy="1080000"/>
                  </a:xfrm>
                  <a:prstGeom prst="line">
                    <a:avLst/>
                  </a:prstGeom>
                  <a:ln w="19050">
                    <a:solidFill>
                      <a:schemeClr val="tx1">
                        <a:lumMod val="65000"/>
                        <a:lumOff val="3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Connecteur droit 54"/>
                  <p:cNvCxnSpPr/>
                  <p:nvPr/>
                </p:nvCxnSpPr>
                <p:spPr>
                  <a:xfrm flipH="1">
                    <a:off x="1034414" y="6343123"/>
                    <a:ext cx="1872000" cy="0"/>
                  </a:xfrm>
                  <a:prstGeom prst="line">
                    <a:avLst/>
                  </a:prstGeom>
                  <a:ln w="19050">
                    <a:solidFill>
                      <a:schemeClr val="tx1">
                        <a:lumMod val="65000"/>
                        <a:lumOff val="3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64" name="ZoneTexte 63"/>
                <p:cNvSpPr txBox="1"/>
                <p:nvPr/>
              </p:nvSpPr>
              <p:spPr>
                <a:xfrm>
                  <a:off x="701654" y="5290732"/>
                  <a:ext cx="304892" cy="307777"/>
                </a:xfrm>
                <a:prstGeom prst="rect">
                  <a:avLst/>
                </a:prstGeom>
                <a:noFill/>
              </p:spPr>
              <p:txBody>
                <a:bodyPr wrap="none" rtlCol="0">
                  <a:spAutoFit/>
                </a:bodyPr>
                <a:lstStyle/>
                <a:p>
                  <a:r>
                    <a:rPr lang="fr-FR" u="none" dirty="0" smtClean="0"/>
                    <a:t>E</a:t>
                  </a:r>
                  <a:endParaRPr lang="fr-FR" u="none" dirty="0"/>
                </a:p>
              </p:txBody>
            </p:sp>
            <p:sp>
              <p:nvSpPr>
                <p:cNvPr id="65" name="ZoneTexte 64"/>
                <p:cNvSpPr txBox="1"/>
                <p:nvPr/>
              </p:nvSpPr>
              <p:spPr>
                <a:xfrm>
                  <a:off x="2854612" y="6385652"/>
                  <a:ext cx="274434" cy="307777"/>
                </a:xfrm>
                <a:prstGeom prst="rect">
                  <a:avLst/>
                </a:prstGeom>
                <a:noFill/>
              </p:spPr>
              <p:txBody>
                <a:bodyPr wrap="none" rtlCol="0">
                  <a:spAutoFit/>
                </a:bodyPr>
                <a:lstStyle/>
                <a:p>
                  <a:r>
                    <a:rPr lang="fr-FR" u="none" dirty="0" smtClean="0"/>
                    <a:t>J</a:t>
                  </a:r>
                  <a:endParaRPr lang="fr-FR" u="none" dirty="0"/>
                </a:p>
              </p:txBody>
            </p:sp>
            <p:cxnSp>
              <p:nvCxnSpPr>
                <p:cNvPr id="67" name="Connecteur droit 66"/>
                <p:cNvCxnSpPr/>
                <p:nvPr/>
              </p:nvCxnSpPr>
              <p:spPr>
                <a:xfrm flipV="1">
                  <a:off x="1057668" y="5273525"/>
                  <a:ext cx="675692" cy="1059197"/>
                </a:xfrm>
                <a:prstGeom prst="line">
                  <a:avLst/>
                </a:prstGeom>
              </p:spPr>
              <p:style>
                <a:lnRef idx="2">
                  <a:schemeClr val="accent2"/>
                </a:lnRef>
                <a:fillRef idx="0">
                  <a:schemeClr val="accent2"/>
                </a:fillRef>
                <a:effectRef idx="1">
                  <a:schemeClr val="accent2"/>
                </a:effectRef>
                <a:fontRef idx="minor">
                  <a:schemeClr val="tx1"/>
                </a:fontRef>
              </p:style>
            </p:cxnSp>
            <p:cxnSp>
              <p:nvCxnSpPr>
                <p:cNvPr id="70" name="Connecteur droit 69"/>
                <p:cNvCxnSpPr/>
                <p:nvPr/>
              </p:nvCxnSpPr>
              <p:spPr>
                <a:xfrm flipV="1">
                  <a:off x="1108791" y="5354926"/>
                  <a:ext cx="1368859" cy="977796"/>
                </a:xfrm>
                <a:prstGeom prst="line">
                  <a:avLst/>
                </a:prstGeom>
              </p:spPr>
              <p:style>
                <a:lnRef idx="2">
                  <a:schemeClr val="accent4"/>
                </a:lnRef>
                <a:fillRef idx="0">
                  <a:schemeClr val="accent4"/>
                </a:fillRef>
                <a:effectRef idx="1">
                  <a:schemeClr val="accent4"/>
                </a:effectRef>
                <a:fontRef idx="minor">
                  <a:schemeClr val="tx1"/>
                </a:fontRef>
              </p:style>
            </p:cxnSp>
            <p:sp>
              <p:nvSpPr>
                <p:cNvPr id="75" name="ZoneTexte 74"/>
                <p:cNvSpPr txBox="1"/>
                <p:nvPr/>
              </p:nvSpPr>
              <p:spPr>
                <a:xfrm flipH="1">
                  <a:off x="1733360" y="6385652"/>
                  <a:ext cx="462376" cy="307777"/>
                </a:xfrm>
                <a:prstGeom prst="rect">
                  <a:avLst/>
                </a:prstGeom>
                <a:noFill/>
              </p:spPr>
              <p:txBody>
                <a:bodyPr wrap="square" rtlCol="0">
                  <a:spAutoFit/>
                </a:bodyPr>
                <a:lstStyle/>
                <a:p>
                  <a:r>
                    <a:rPr lang="fr-FR" u="none" dirty="0" smtClean="0"/>
                    <a:t>J</a:t>
                  </a:r>
                  <a:r>
                    <a:rPr lang="fr-FR" u="none" baseline="-25000" dirty="0" smtClean="0"/>
                    <a:t>C</a:t>
                  </a:r>
                  <a:endParaRPr lang="fr-FR" u="none" baseline="-25000" dirty="0"/>
                </a:p>
              </p:txBody>
            </p:sp>
            <p:sp>
              <p:nvSpPr>
                <p:cNvPr id="76" name="ZoneTexte 75"/>
                <p:cNvSpPr txBox="1"/>
                <p:nvPr/>
              </p:nvSpPr>
              <p:spPr>
                <a:xfrm rot="18283496">
                  <a:off x="1608997" y="5210552"/>
                  <a:ext cx="575799" cy="246221"/>
                </a:xfrm>
                <a:prstGeom prst="rect">
                  <a:avLst/>
                </a:prstGeom>
                <a:noFill/>
              </p:spPr>
              <p:txBody>
                <a:bodyPr wrap="none" rtlCol="0">
                  <a:spAutoFit/>
                </a:bodyPr>
                <a:lstStyle/>
                <a:p>
                  <a:r>
                    <a:rPr lang="fr-FR" sz="1000" i="1" u="none" dirty="0">
                      <a:solidFill>
                        <a:srgbClr val="0070C0"/>
                      </a:solidFill>
                    </a:rPr>
                    <a:t>normal</a:t>
                  </a:r>
                </a:p>
              </p:txBody>
            </p:sp>
            <p:sp>
              <p:nvSpPr>
                <p:cNvPr id="77" name="ZoneTexte 76"/>
                <p:cNvSpPr txBox="1"/>
                <p:nvPr/>
              </p:nvSpPr>
              <p:spPr>
                <a:xfrm rot="19281257">
                  <a:off x="2130161" y="5446662"/>
                  <a:ext cx="646331" cy="246221"/>
                </a:xfrm>
                <a:prstGeom prst="rect">
                  <a:avLst/>
                </a:prstGeom>
                <a:noFill/>
              </p:spPr>
              <p:txBody>
                <a:bodyPr wrap="none" rtlCol="0">
                  <a:spAutoFit/>
                </a:bodyPr>
                <a:lstStyle/>
                <a:p>
                  <a:r>
                    <a:rPr lang="fr-FR" sz="1000" i="1" u="none" dirty="0" smtClean="0">
                      <a:solidFill>
                        <a:srgbClr val="0070C0"/>
                      </a:solidFill>
                    </a:rPr>
                    <a:t>flux flow</a:t>
                  </a:r>
                  <a:endParaRPr lang="fr-FR" sz="1000" i="1" u="none" dirty="0">
                    <a:solidFill>
                      <a:srgbClr val="0070C0"/>
                    </a:solidFill>
                  </a:endParaRPr>
                </a:p>
              </p:txBody>
            </p:sp>
            <p:sp>
              <p:nvSpPr>
                <p:cNvPr id="78" name="ZoneTexte 77"/>
                <p:cNvSpPr txBox="1"/>
                <p:nvPr/>
              </p:nvSpPr>
              <p:spPr>
                <a:xfrm rot="19135491">
                  <a:off x="2332926" y="5708816"/>
                  <a:ext cx="1081449" cy="138708"/>
                </a:xfrm>
                <a:prstGeom prst="rect">
                  <a:avLst/>
                </a:prstGeom>
                <a:noFill/>
              </p:spPr>
              <p:txBody>
                <a:bodyPr wrap="square" rtlCol="0">
                  <a:spAutoFit/>
                </a:bodyPr>
                <a:lstStyle/>
                <a:p>
                  <a:r>
                    <a:rPr lang="fr-FR" sz="1000" i="1" u="none" dirty="0" smtClean="0">
                      <a:solidFill>
                        <a:srgbClr val="0070C0"/>
                      </a:solidFill>
                    </a:rPr>
                    <a:t>Pinning </a:t>
                  </a:r>
                  <a:r>
                    <a:rPr lang="fr-FR" sz="1000" i="1" u="none" dirty="0" err="1" smtClean="0">
                      <a:solidFill>
                        <a:srgbClr val="0070C0"/>
                      </a:solidFill>
                    </a:rPr>
                    <a:t>then</a:t>
                  </a:r>
                  <a:r>
                    <a:rPr lang="fr-FR" sz="1000" i="1" u="none" dirty="0" smtClean="0">
                      <a:solidFill>
                        <a:srgbClr val="0070C0"/>
                      </a:solidFill>
                    </a:rPr>
                    <a:t> flux flow</a:t>
                  </a:r>
                  <a:endParaRPr lang="fr-FR" sz="1000" i="1" u="none" dirty="0">
                    <a:solidFill>
                      <a:srgbClr val="0070C0"/>
                    </a:solidFill>
                  </a:endParaRPr>
                </a:p>
              </p:txBody>
            </p:sp>
          </p:grpSp>
        </p:grpSp>
        <p:sp>
          <p:nvSpPr>
            <p:cNvPr id="47" name="Forme libre 46"/>
            <p:cNvSpPr/>
            <p:nvPr/>
          </p:nvSpPr>
          <p:spPr>
            <a:xfrm>
              <a:off x="4779699" y="1320624"/>
              <a:ext cx="3050313" cy="1335504"/>
            </a:xfrm>
            <a:custGeom>
              <a:avLst/>
              <a:gdLst>
                <a:gd name="connsiteX0" fmla="*/ 0 w 2165131"/>
                <a:gd name="connsiteY0" fmla="*/ 945931 h 1028931"/>
                <a:gd name="connsiteX1" fmla="*/ 851338 w 2165131"/>
                <a:gd name="connsiteY1" fmla="*/ 935421 h 1028931"/>
                <a:gd name="connsiteX2" fmla="*/ 2165131 w 2165131"/>
                <a:gd name="connsiteY2" fmla="*/ 0 h 1028931"/>
                <a:gd name="connsiteX0" fmla="*/ 0 w 2145813"/>
                <a:gd name="connsiteY0" fmla="*/ 939491 h 1025931"/>
                <a:gd name="connsiteX1" fmla="*/ 832020 w 2145813"/>
                <a:gd name="connsiteY1" fmla="*/ 935421 h 1025931"/>
                <a:gd name="connsiteX2" fmla="*/ 2145813 w 2145813"/>
                <a:gd name="connsiteY2" fmla="*/ 0 h 1025931"/>
                <a:gd name="connsiteX0" fmla="*/ 0 w 2145813"/>
                <a:gd name="connsiteY0" fmla="*/ 939491 h 1002449"/>
                <a:gd name="connsiteX1" fmla="*/ 832020 w 2145813"/>
                <a:gd name="connsiteY1" fmla="*/ 935421 h 1002449"/>
                <a:gd name="connsiteX2" fmla="*/ 2145813 w 2145813"/>
                <a:gd name="connsiteY2" fmla="*/ 0 h 1002449"/>
                <a:gd name="connsiteX0" fmla="*/ 0 w 2145813"/>
                <a:gd name="connsiteY0" fmla="*/ 939491 h 1002449"/>
                <a:gd name="connsiteX1" fmla="*/ 832020 w 2145813"/>
                <a:gd name="connsiteY1" fmla="*/ 935421 h 1002449"/>
                <a:gd name="connsiteX2" fmla="*/ 2145813 w 2145813"/>
                <a:gd name="connsiteY2" fmla="*/ 0 h 1002449"/>
                <a:gd name="connsiteX0" fmla="*/ 0 w 2145813"/>
                <a:gd name="connsiteY0" fmla="*/ 939491 h 939491"/>
                <a:gd name="connsiteX1" fmla="*/ 832020 w 2145813"/>
                <a:gd name="connsiteY1" fmla="*/ 935421 h 939491"/>
                <a:gd name="connsiteX2" fmla="*/ 2145813 w 2145813"/>
                <a:gd name="connsiteY2" fmla="*/ 0 h 939491"/>
                <a:gd name="connsiteX0" fmla="*/ 0 w 2145813"/>
                <a:gd name="connsiteY0" fmla="*/ 939491 h 939491"/>
                <a:gd name="connsiteX1" fmla="*/ 838459 w 2145813"/>
                <a:gd name="connsiteY1" fmla="*/ 909663 h 939491"/>
                <a:gd name="connsiteX2" fmla="*/ 2145813 w 2145813"/>
                <a:gd name="connsiteY2" fmla="*/ 0 h 939491"/>
                <a:gd name="connsiteX0" fmla="*/ 0 w 2145813"/>
                <a:gd name="connsiteY0" fmla="*/ 939491 h 939491"/>
                <a:gd name="connsiteX1" fmla="*/ 838459 w 2145813"/>
                <a:gd name="connsiteY1" fmla="*/ 909663 h 939491"/>
                <a:gd name="connsiteX2" fmla="*/ 2145813 w 2145813"/>
                <a:gd name="connsiteY2" fmla="*/ 0 h 939491"/>
                <a:gd name="connsiteX0" fmla="*/ 0 w 2145813"/>
                <a:gd name="connsiteY0" fmla="*/ 939491 h 939491"/>
                <a:gd name="connsiteX1" fmla="*/ 838459 w 2145813"/>
                <a:gd name="connsiteY1" fmla="*/ 909663 h 939491"/>
                <a:gd name="connsiteX2" fmla="*/ 2145813 w 2145813"/>
                <a:gd name="connsiteY2" fmla="*/ 0 h 939491"/>
                <a:gd name="connsiteX0" fmla="*/ 0 w 2145813"/>
                <a:gd name="connsiteY0" fmla="*/ 939491 h 939491"/>
                <a:gd name="connsiteX1" fmla="*/ 838459 w 2145813"/>
                <a:gd name="connsiteY1" fmla="*/ 909663 h 939491"/>
                <a:gd name="connsiteX2" fmla="*/ 2145813 w 2145813"/>
                <a:gd name="connsiteY2" fmla="*/ 0 h 939491"/>
                <a:gd name="connsiteX0" fmla="*/ 0 w 2145813"/>
                <a:gd name="connsiteY0" fmla="*/ 939491 h 939491"/>
                <a:gd name="connsiteX1" fmla="*/ 842895 w 2145813"/>
                <a:gd name="connsiteY1" fmla="*/ 934531 h 939491"/>
                <a:gd name="connsiteX2" fmla="*/ 2145813 w 2145813"/>
                <a:gd name="connsiteY2" fmla="*/ 0 h 939491"/>
                <a:gd name="connsiteX0" fmla="*/ 0 w 2145813"/>
                <a:gd name="connsiteY0" fmla="*/ 939491 h 939491"/>
                <a:gd name="connsiteX1" fmla="*/ 842895 w 2145813"/>
                <a:gd name="connsiteY1" fmla="*/ 934531 h 939491"/>
                <a:gd name="connsiteX2" fmla="*/ 2145813 w 2145813"/>
                <a:gd name="connsiteY2" fmla="*/ 0 h 939491"/>
              </a:gdLst>
              <a:ahLst/>
              <a:cxnLst>
                <a:cxn ang="0">
                  <a:pos x="connsiteX0" y="connsiteY0"/>
                </a:cxn>
                <a:cxn ang="0">
                  <a:pos x="connsiteX1" y="connsiteY1"/>
                </a:cxn>
                <a:cxn ang="0">
                  <a:pos x="connsiteX2" y="connsiteY2"/>
                </a:cxn>
              </a:cxnLst>
              <a:rect l="l" t="t" r="r" b="b"/>
              <a:pathLst>
                <a:path w="2145813" h="939491">
                  <a:moveTo>
                    <a:pt x="0" y="939491"/>
                  </a:moveTo>
                  <a:lnTo>
                    <a:pt x="842895" y="934531"/>
                  </a:lnTo>
                  <a:cubicBezTo>
                    <a:pt x="1226289" y="700676"/>
                    <a:pt x="1598510" y="408201"/>
                    <a:pt x="2145813" y="0"/>
                  </a:cubicBezTo>
                </a:path>
              </a:pathLst>
            </a:cu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grpSp>
      <p:sp>
        <p:nvSpPr>
          <p:cNvPr id="5" name="Rectangle 4"/>
          <p:cNvSpPr/>
          <p:nvPr/>
        </p:nvSpPr>
        <p:spPr>
          <a:xfrm>
            <a:off x="304019" y="5341066"/>
            <a:ext cx="8163975" cy="978729"/>
          </a:xfrm>
          <a:prstGeom prst="rect">
            <a:avLst/>
          </a:prstGeom>
        </p:spPr>
        <p:txBody>
          <a:bodyPr wrap="square">
            <a:spAutoFit/>
          </a:bodyPr>
          <a:lstStyle/>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RF Cavities : pinning is inefficient, J</a:t>
            </a:r>
            <a:r>
              <a:rPr lang="en-US" sz="1600" u="none" baseline="-25000" dirty="0" smtClean="0">
                <a:solidFill>
                  <a:prstClr val="black"/>
                </a:solidFill>
                <a:latin typeface="Arial"/>
              </a:rPr>
              <a:t>C</a:t>
            </a:r>
            <a:r>
              <a:rPr lang="en-US" sz="1600" u="none" dirty="0" smtClean="0">
                <a:solidFill>
                  <a:prstClr val="black"/>
                </a:solidFill>
                <a:latin typeface="Arial"/>
              </a:rPr>
              <a:t> meaning less: always in the flux flow regime (that is why we want to prevent early </a:t>
            </a:r>
            <a:r>
              <a:rPr lang="en-US" sz="1600" u="none" dirty="0" err="1" smtClean="0">
                <a:solidFill>
                  <a:prstClr val="black"/>
                </a:solidFill>
                <a:latin typeface="Arial"/>
              </a:rPr>
              <a:t>Vx</a:t>
            </a:r>
            <a:r>
              <a:rPr lang="en-US" sz="1600" u="none" dirty="0" smtClean="0">
                <a:solidFill>
                  <a:prstClr val="black"/>
                </a:solidFill>
                <a:latin typeface="Arial"/>
              </a:rPr>
              <a:t> penetration and flux trapping during </a:t>
            </a:r>
            <a:r>
              <a:rPr lang="en-US" sz="1600" u="none" dirty="0" err="1" smtClean="0">
                <a:solidFill>
                  <a:prstClr val="black"/>
                </a:solidFill>
                <a:latin typeface="Arial"/>
              </a:rPr>
              <a:t>cooldown</a:t>
            </a:r>
            <a:r>
              <a:rPr lang="en-US" sz="1600" u="none" dirty="0" smtClean="0">
                <a:solidFill>
                  <a:prstClr val="black"/>
                </a:solidFill>
                <a:latin typeface="Arial"/>
              </a:rPr>
              <a:t>! ) </a:t>
            </a:r>
            <a:endParaRPr lang="en-US" sz="1600" u="none" dirty="0">
              <a:solidFill>
                <a:prstClr val="black"/>
              </a:solidFill>
              <a:latin typeface="Arial"/>
            </a:endParaRPr>
          </a:p>
        </p:txBody>
      </p:sp>
      <p:grpSp>
        <p:nvGrpSpPr>
          <p:cNvPr id="23" name="Groupe 22"/>
          <p:cNvGrpSpPr/>
          <p:nvPr/>
        </p:nvGrpSpPr>
        <p:grpSpPr>
          <a:xfrm rot="5400000">
            <a:off x="7151032" y="1106358"/>
            <a:ext cx="263235" cy="714416"/>
            <a:chOff x="8749272" y="2338754"/>
            <a:chExt cx="263235" cy="714416"/>
          </a:xfrm>
        </p:grpSpPr>
        <p:sp>
          <p:nvSpPr>
            <p:cNvPr id="24" name="Cylindre 23"/>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Forme libre 24"/>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orme libre 25"/>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7" name="Image 26"/>
          <p:cNvPicPr>
            <a:picLocks noChangeAspect="1"/>
          </p:cNvPicPr>
          <p:nvPr/>
        </p:nvPicPr>
        <p:blipFill>
          <a:blip r:embed="rId6"/>
          <a:stretch>
            <a:fillRect/>
          </a:stretch>
        </p:blipFill>
        <p:spPr>
          <a:xfrm>
            <a:off x="7823369" y="5747623"/>
            <a:ext cx="467603" cy="246528"/>
          </a:xfrm>
          <a:prstGeom prst="rect">
            <a:avLst/>
          </a:prstGeom>
        </p:spPr>
      </p:pic>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1320276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Vortices</a:t>
            </a:r>
            <a:r>
              <a:rPr lang="fr-FR" dirty="0" smtClean="0"/>
              <a:t> Avalanches</a:t>
            </a:r>
            <a:endParaRPr lang="en-US" dirty="0"/>
          </a:p>
        </p:txBody>
      </p:sp>
      <p:pic>
        <p:nvPicPr>
          <p:cNvPr id="6" name="D629FD0F">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33699" y="1663250"/>
            <a:ext cx="7875636" cy="4430046"/>
          </a:xfrm>
          <a:prstGeom prst="rect">
            <a:avLst/>
          </a:prstGeom>
        </p:spPr>
      </p:pic>
      <p:sp>
        <p:nvSpPr>
          <p:cNvPr id="7" name="ZoneTexte 6"/>
          <p:cNvSpPr txBox="1"/>
          <p:nvPr/>
        </p:nvSpPr>
        <p:spPr>
          <a:xfrm>
            <a:off x="348242" y="1484784"/>
            <a:ext cx="2117458" cy="1800493"/>
          </a:xfrm>
          <a:prstGeom prst="rect">
            <a:avLst/>
          </a:prstGeom>
          <a:solidFill>
            <a:schemeClr val="bg1"/>
          </a:solidFill>
          <a:ln>
            <a:solidFill>
              <a:schemeClr val="accent1"/>
            </a:solidFill>
          </a:ln>
        </p:spPr>
        <p:txBody>
          <a:bodyPr wrap="square" rtlCol="0">
            <a:spAutoFit/>
          </a:bodyPr>
          <a:lstStyle/>
          <a:p>
            <a:r>
              <a:rPr lang="en-US" sz="1200" b="1" u="none" dirty="0" smtClean="0"/>
              <a:t>© Dr</a:t>
            </a:r>
            <a:r>
              <a:rPr lang="en-US" sz="1200" b="1" u="none" dirty="0"/>
              <a:t>. </a:t>
            </a:r>
            <a:r>
              <a:rPr lang="en-US" sz="1200" b="1" u="none" dirty="0" err="1"/>
              <a:t>Yonathan</a:t>
            </a:r>
            <a:r>
              <a:rPr lang="en-US" sz="1200" b="1" u="none" dirty="0"/>
              <a:t> </a:t>
            </a:r>
            <a:r>
              <a:rPr lang="en-US" sz="1200" b="1" u="none" dirty="0" err="1"/>
              <a:t>Anahory</a:t>
            </a:r>
            <a:r>
              <a:rPr lang="en-US" sz="1200" u="none" dirty="0"/>
              <a:t> </a:t>
            </a:r>
          </a:p>
          <a:p>
            <a:r>
              <a:rPr lang="en-US" sz="1100" u="none" dirty="0" err="1" smtClean="0"/>
              <a:t>Racah</a:t>
            </a:r>
            <a:r>
              <a:rPr lang="en-US" sz="1100" u="none" dirty="0" smtClean="0"/>
              <a:t> </a:t>
            </a:r>
            <a:r>
              <a:rPr lang="en-US" sz="1100" u="none" dirty="0"/>
              <a:t>Institute of Physics</a:t>
            </a:r>
          </a:p>
          <a:p>
            <a:r>
              <a:rPr lang="en-US" sz="1100" u="none" dirty="0"/>
              <a:t>The Hebrew University of </a:t>
            </a:r>
            <a:r>
              <a:rPr lang="en-US" sz="1100" u="none" dirty="0" smtClean="0"/>
              <a:t>Jerusalem</a:t>
            </a:r>
          </a:p>
          <a:p>
            <a:pPr marL="171450" indent="-171450">
              <a:buFont typeface="Arial" panose="020B0604020202020204" pitchFamily="34" charset="0"/>
              <a:buChar char="•"/>
            </a:pPr>
            <a:r>
              <a:rPr lang="en-US" sz="1100" i="1" u="none" dirty="0" smtClean="0"/>
              <a:t>Lead films</a:t>
            </a:r>
          </a:p>
          <a:p>
            <a:pPr marL="171450" indent="-171450">
              <a:buFont typeface="Arial" panose="020B0604020202020204" pitchFamily="34" charset="0"/>
              <a:buChar char="•"/>
            </a:pPr>
            <a:r>
              <a:rPr lang="en-US" sz="1100" i="1" u="none" dirty="0" smtClean="0"/>
              <a:t>scanning SQUID-on-tip </a:t>
            </a:r>
            <a:r>
              <a:rPr lang="en-US" sz="1100" i="1" u="none" dirty="0"/>
              <a:t>microscopy technique </a:t>
            </a:r>
            <a:endParaRPr lang="en-US" sz="1100" i="1" u="none" dirty="0" smtClean="0"/>
          </a:p>
          <a:p>
            <a:pPr marL="171450" indent="-171450">
              <a:buFont typeface="Arial" panose="020B0604020202020204" pitchFamily="34" charset="0"/>
              <a:buChar char="•"/>
            </a:pPr>
            <a:r>
              <a:rPr lang="en-US" sz="1100" i="1" u="none" dirty="0" smtClean="0"/>
              <a:t>allows </a:t>
            </a:r>
            <a:r>
              <a:rPr lang="en-US" sz="1100" i="1" u="none" dirty="0"/>
              <a:t>magnetic imaging at magnetic </a:t>
            </a:r>
            <a:r>
              <a:rPr lang="en-US" sz="1100" i="1" u="none" dirty="0" smtClean="0"/>
              <a:t>sensitivity and high </a:t>
            </a:r>
            <a:r>
              <a:rPr lang="en-US" sz="1100" i="1" u="none" dirty="0"/>
              <a:t>resolution (~50 nm) </a:t>
            </a:r>
          </a:p>
        </p:txBody>
      </p:sp>
      <p:sp>
        <p:nvSpPr>
          <p:cNvPr id="8" name="Rectangle 7"/>
          <p:cNvSpPr/>
          <p:nvPr/>
        </p:nvSpPr>
        <p:spPr>
          <a:xfrm>
            <a:off x="2189007" y="1050977"/>
            <a:ext cx="5335321" cy="276999"/>
          </a:xfrm>
          <a:prstGeom prst="rect">
            <a:avLst/>
          </a:prstGeom>
        </p:spPr>
        <p:txBody>
          <a:bodyPr wrap="square">
            <a:spAutoFit/>
          </a:bodyPr>
          <a:lstStyle/>
          <a:p>
            <a:pPr>
              <a:spcAft>
                <a:spcPts val="0"/>
              </a:spcAft>
            </a:pPr>
            <a:r>
              <a:rPr lang="en-US" sz="1200" dirty="0">
                <a:solidFill>
                  <a:srgbClr val="000000"/>
                </a:solidFill>
                <a:latin typeface="Verdana" panose="020B0604030504040204" pitchFamily="34" charset="0"/>
                <a:ea typeface="Calibri" panose="020F0502020204030204" pitchFamily="34" charset="0"/>
                <a:hlinkClick r:id="rId6"/>
              </a:rPr>
              <a:t>https://www.eurekalert.org/multimedia/pub/145764.php\</a:t>
            </a:r>
            <a:endParaRPr lang="en-US" sz="1800" dirty="0">
              <a:effectLst/>
              <a:latin typeface="Times New Roman" panose="02020603050405020304" pitchFamily="18" charset="0"/>
              <a:ea typeface="Calibri" panose="020F0502020204030204" pitchFamily="34" charset="0"/>
            </a:endParaRPr>
          </a:p>
        </p:txBody>
      </p:sp>
      <p:sp>
        <p:nvSpPr>
          <p:cNvPr id="10" name="Rectangle 9"/>
          <p:cNvSpPr/>
          <p:nvPr/>
        </p:nvSpPr>
        <p:spPr>
          <a:xfrm>
            <a:off x="6396198" y="5301208"/>
            <a:ext cx="2520280" cy="646331"/>
          </a:xfrm>
          <a:prstGeom prst="rect">
            <a:avLst/>
          </a:prstGeom>
          <a:solidFill>
            <a:schemeClr val="bg1"/>
          </a:solidFill>
          <a:ln>
            <a:solidFill>
              <a:schemeClr val="accent1"/>
            </a:solidFill>
          </a:ln>
        </p:spPr>
        <p:txBody>
          <a:bodyPr wrap="square">
            <a:spAutoFit/>
          </a:bodyPr>
          <a:lstStyle/>
          <a:p>
            <a:r>
              <a:rPr lang="en-US" sz="1200" u="none" dirty="0"/>
              <a:t>At high currents (high drives) vortices move at 20 km/s and appear </a:t>
            </a:r>
            <a:r>
              <a:rPr lang="en-US" sz="1200" u="none" dirty="0" smtClean="0"/>
              <a:t>as smeared </a:t>
            </a:r>
            <a:r>
              <a:rPr lang="en-US" sz="1200" u="none" dirty="0"/>
              <a:t>line.</a:t>
            </a:r>
          </a:p>
        </p:txBody>
      </p:sp>
      <p:sp>
        <p:nvSpPr>
          <p:cNvPr id="12" name="Espace réservé du pied de page 11"/>
          <p:cNvSpPr>
            <a:spLocks noGrp="1"/>
          </p:cNvSpPr>
          <p:nvPr>
            <p:ph type="ftr" sz="quarter" idx="4294967295"/>
          </p:nvPr>
        </p:nvSpPr>
        <p:spPr/>
        <p:txBody>
          <a:bodyPr/>
          <a:lstStyle/>
          <a:p>
            <a:pPr>
              <a:defRPr/>
            </a:pPr>
            <a:r>
              <a:rPr lang="fr-FR" smtClean="0"/>
              <a:t>UAS 2025 - C.Z. Antoine- Superconductivity in accelerators- Magnet vs RF cavities-part II</a:t>
            </a:r>
            <a:endParaRPr lang="fr-FR" dirty="0"/>
          </a:p>
        </p:txBody>
      </p:sp>
      <p:sp>
        <p:nvSpPr>
          <p:cNvPr id="13" name="Espace réservé du numéro de diapositive 12"/>
          <p:cNvSpPr>
            <a:spLocks noGrp="1"/>
          </p:cNvSpPr>
          <p:nvPr>
            <p:ph type="sldNum" sz="quarter" idx="12"/>
          </p:nvPr>
        </p:nvSpPr>
        <p:spPr/>
        <p:txBody>
          <a:bodyPr/>
          <a:lstStyle/>
          <a:p>
            <a:pPr>
              <a:defRPr/>
            </a:pPr>
            <a:r>
              <a:rPr lang="fr-FR" smtClean="0"/>
              <a:t>|  PAGE </a:t>
            </a:r>
            <a:fld id="{8CADEDB1-774E-4026-9688-CF6FA26D2D04}" type="slidenum">
              <a:rPr lang="fr-FR" smtClean="0"/>
              <a:pPr>
                <a:defRPr/>
              </a:pPr>
              <a:t>16</a:t>
            </a:fld>
            <a:endParaRPr lang="fr-FR"/>
          </a:p>
        </p:txBody>
      </p:sp>
    </p:spTree>
    <p:extLst>
      <p:ext uri="{BB962C8B-B14F-4D97-AF65-F5344CB8AC3E}">
        <p14:creationId xmlns:p14="http://schemas.microsoft.com/office/powerpoint/2010/main" val="369893062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224" name="Image 92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047" y="3058176"/>
            <a:ext cx="2893037" cy="3135833"/>
          </a:xfrm>
          <a:prstGeom prst="rect">
            <a:avLst/>
          </a:prstGeom>
        </p:spPr>
      </p:pic>
      <p:sp>
        <p:nvSpPr>
          <p:cNvPr id="26" name="Titre 25"/>
          <p:cNvSpPr>
            <a:spLocks noGrp="1"/>
          </p:cNvSpPr>
          <p:nvPr>
            <p:ph type="title"/>
          </p:nvPr>
        </p:nvSpPr>
        <p:spPr>
          <a:xfrm>
            <a:off x="1043608" y="22935"/>
            <a:ext cx="7236464" cy="908720"/>
          </a:xfrm>
        </p:spPr>
        <p:txBody>
          <a:bodyPr/>
          <a:lstStyle/>
          <a:p>
            <a:r>
              <a:rPr lang="en-US" noProof="0" dirty="0" smtClean="0"/>
              <a:t>A complex phase diagram</a:t>
            </a:r>
            <a:endParaRPr lang="en-US" noProof="0" dirty="0"/>
          </a:p>
        </p:txBody>
      </p:sp>
      <p:sp>
        <p:nvSpPr>
          <p:cNvPr id="10" name="Espace réservé du numéro de diapositive 9"/>
          <p:cNvSpPr>
            <a:spLocks noGrp="1"/>
          </p:cNvSpPr>
          <p:nvPr>
            <p:ph type="sldNum" sz="quarter" idx="11"/>
          </p:nvPr>
        </p:nvSpPr>
        <p:spPr/>
        <p:txBody>
          <a:bodyPr/>
          <a:lstStyle/>
          <a:p>
            <a:pPr>
              <a:defRPr/>
            </a:pPr>
            <a:r>
              <a:rPr lang="fr-FR" smtClean="0"/>
              <a:t>|  PAGE </a:t>
            </a:r>
            <a:fld id="{A40AF4AB-2A90-45D1-B14C-455B828CAC88}" type="slidenum">
              <a:rPr lang="fr-FR" smtClean="0"/>
              <a:pPr>
                <a:defRPr/>
              </a:pPr>
              <a:t>17</a:t>
            </a:fld>
            <a:endParaRPr lang="fr-FR"/>
          </a:p>
        </p:txBody>
      </p:sp>
      <p:sp>
        <p:nvSpPr>
          <p:cNvPr id="2" name="Espace réservé du contenu 1"/>
          <p:cNvSpPr>
            <a:spLocks noGrp="1"/>
          </p:cNvSpPr>
          <p:nvPr>
            <p:ph sz="quarter" idx="12"/>
          </p:nvPr>
        </p:nvSpPr>
        <p:spPr>
          <a:xfrm>
            <a:off x="825830" y="1532689"/>
            <a:ext cx="7477127" cy="3573915"/>
          </a:xfrm>
        </p:spPr>
        <p:txBody>
          <a:bodyPr/>
          <a:lstStyle/>
          <a:p>
            <a:pPr lvl="1" eaLnBrk="0" hangingPunct="0">
              <a:lnSpc>
                <a:spcPct val="114000"/>
              </a:lnSpc>
              <a:buClr>
                <a:srgbClr val="666666"/>
              </a:buClr>
            </a:pPr>
            <a:r>
              <a:rPr kumimoji="1" lang="en-US" sz="1800" b="1" dirty="0" smtClean="0">
                <a:solidFill>
                  <a:prstClr val="black"/>
                </a:solidFill>
                <a:latin typeface="Calibri" pitchFamily="34" charset="0"/>
                <a:sym typeface="Symbol"/>
              </a:rPr>
              <a:t>Vortex (</a:t>
            </a:r>
            <a:r>
              <a:rPr kumimoji="1" lang="en-US" sz="1800" b="1" dirty="0" err="1" smtClean="0">
                <a:solidFill>
                  <a:prstClr val="black"/>
                </a:solidFill>
                <a:latin typeface="Calibri" pitchFamily="34" charset="0"/>
                <a:sym typeface="Symbol"/>
              </a:rPr>
              <a:t>Vx</a:t>
            </a:r>
            <a:r>
              <a:rPr kumimoji="1" lang="en-US" sz="1800" b="1" dirty="0" smtClean="0">
                <a:solidFill>
                  <a:prstClr val="black"/>
                </a:solidFill>
                <a:latin typeface="Calibri" pitchFamily="34" charset="0"/>
                <a:sym typeface="Symbol"/>
              </a:rPr>
              <a:t>)</a:t>
            </a:r>
            <a:endParaRPr kumimoji="1" lang="en-US" sz="1800" b="1" dirty="0" smtClean="0">
              <a:solidFill>
                <a:prstClr val="black"/>
              </a:solidFill>
              <a:latin typeface="Calibri" pitchFamily="34" charset="0"/>
            </a:endParaRPr>
          </a:p>
          <a:p>
            <a:pPr marL="552450" lvl="2" indent="-238125">
              <a:buClr>
                <a:srgbClr val="666666"/>
              </a:buClr>
              <a:buBlip>
                <a:blip r:embed="rId4"/>
              </a:buBlip>
            </a:pPr>
            <a:r>
              <a:rPr lang="en-US" dirty="0" smtClean="0"/>
              <a:t> Centered hexagonal lattice (triangular)</a:t>
            </a:r>
          </a:p>
          <a:p>
            <a:pPr marL="552450" lvl="2" indent="-238125">
              <a:buClr>
                <a:srgbClr val="666666"/>
              </a:buClr>
              <a:buBlip>
                <a:blip r:embed="rId4"/>
              </a:buBlip>
            </a:pPr>
            <a:r>
              <a:rPr lang="en-US" dirty="0" smtClean="0"/>
              <a:t> Can be pinned on crystalline defects </a:t>
            </a:r>
            <a:r>
              <a:rPr lang="en-US" sz="1400" i="1" dirty="0" smtClean="0"/>
              <a:t>(see below)</a:t>
            </a:r>
          </a:p>
          <a:p>
            <a:pPr marL="552450" lvl="2" indent="-238125">
              <a:buClr>
                <a:srgbClr val="666666"/>
              </a:buClr>
              <a:buBlip>
                <a:blip r:embed="rId4"/>
              </a:buBlip>
            </a:pPr>
            <a:r>
              <a:rPr lang="en-US" dirty="0" smtClean="0"/>
              <a:t>Several ≠ states</a:t>
            </a:r>
          </a:p>
          <a:p>
            <a:pPr marL="552450" lvl="2" indent="-238125">
              <a:buClr>
                <a:srgbClr val="666666"/>
              </a:buClr>
              <a:buBlip>
                <a:blip r:embed="rId4"/>
              </a:buBlip>
            </a:pPr>
            <a:r>
              <a:rPr lang="en-US" dirty="0" smtClean="0"/>
              <a:t>H&gt;H</a:t>
            </a:r>
            <a:r>
              <a:rPr lang="en-US" baseline="-25000" dirty="0" smtClean="0"/>
              <a:t>M</a:t>
            </a:r>
            <a:r>
              <a:rPr lang="en-US" dirty="0" smtClean="0"/>
              <a:t> =&gt; R≠ 0</a:t>
            </a:r>
          </a:p>
          <a:p>
            <a:pPr algn="just"/>
            <a:endParaRPr lang="en-US" dirty="0"/>
          </a:p>
        </p:txBody>
      </p:sp>
      <p:grpSp>
        <p:nvGrpSpPr>
          <p:cNvPr id="9221" name="Groupe 9220"/>
          <p:cNvGrpSpPr/>
          <p:nvPr/>
        </p:nvGrpSpPr>
        <p:grpSpPr>
          <a:xfrm>
            <a:off x="4427984" y="2924944"/>
            <a:ext cx="3959463" cy="3396930"/>
            <a:chOff x="3285186" y="3177143"/>
            <a:chExt cx="3959463" cy="3396930"/>
          </a:xfrm>
        </p:grpSpPr>
        <p:grpSp>
          <p:nvGrpSpPr>
            <p:cNvPr id="27" name="Groupe 26"/>
            <p:cNvGrpSpPr/>
            <p:nvPr/>
          </p:nvGrpSpPr>
          <p:grpSpPr>
            <a:xfrm>
              <a:off x="3285186" y="3177143"/>
              <a:ext cx="3959463" cy="3396930"/>
              <a:chOff x="5365065" y="1673437"/>
              <a:chExt cx="3959463" cy="3396930"/>
            </a:xfrm>
          </p:grpSpPr>
          <p:sp>
            <p:nvSpPr>
              <p:cNvPr id="12" name="Forme libre 11"/>
              <p:cNvSpPr/>
              <p:nvPr/>
            </p:nvSpPr>
            <p:spPr>
              <a:xfrm>
                <a:off x="7173797" y="2036189"/>
                <a:ext cx="1827973" cy="2589651"/>
              </a:xfrm>
              <a:custGeom>
                <a:avLst/>
                <a:gdLst>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607126"/>
                  <a:gd name="connsiteY0" fmla="*/ 0 h 1585841"/>
                  <a:gd name="connsiteX1" fmla="*/ 607126 w 607126"/>
                  <a:gd name="connsiteY1" fmla="*/ 1585841 h 1585841"/>
                  <a:gd name="connsiteX0" fmla="*/ 0 w 607126"/>
                  <a:gd name="connsiteY0" fmla="*/ 0 h 1585841"/>
                  <a:gd name="connsiteX1" fmla="*/ 607126 w 607126"/>
                  <a:gd name="connsiteY1" fmla="*/ 1585841 h 1585841"/>
                  <a:gd name="connsiteX0" fmla="*/ 0 w 607126"/>
                  <a:gd name="connsiteY0" fmla="*/ 0 h 1585841"/>
                  <a:gd name="connsiteX1" fmla="*/ 607126 w 607126"/>
                  <a:gd name="connsiteY1" fmla="*/ 1585841 h 1585841"/>
                </a:gdLst>
                <a:ahLst/>
                <a:cxnLst>
                  <a:cxn ang="0">
                    <a:pos x="connsiteX0" y="connsiteY0"/>
                  </a:cxn>
                  <a:cxn ang="0">
                    <a:pos x="connsiteX1" y="connsiteY1"/>
                  </a:cxn>
                </a:cxnLst>
                <a:rect l="l" t="t" r="r" b="b"/>
                <a:pathLst>
                  <a:path w="607126" h="1585841">
                    <a:moveTo>
                      <a:pt x="0" y="0"/>
                    </a:moveTo>
                    <a:cubicBezTo>
                      <a:pt x="78612" y="495702"/>
                      <a:pt x="302172" y="1564969"/>
                      <a:pt x="607126" y="1585841"/>
                    </a:cubicBezTo>
                  </a:path>
                </a:pathLst>
              </a:custGeom>
              <a:noFill/>
              <a:ln>
                <a:solidFill>
                  <a:srgbClr val="FF66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6920977" y="1673437"/>
                <a:ext cx="857927" cy="307777"/>
              </a:xfrm>
              <a:prstGeom prst="rect">
                <a:avLst/>
              </a:prstGeom>
              <a:solidFill>
                <a:schemeClr val="bg1"/>
              </a:solidFill>
              <a:ln>
                <a:solidFill>
                  <a:schemeClr val="accent4">
                    <a:lumMod val="75000"/>
                  </a:schemeClr>
                </a:solidFill>
              </a:ln>
            </p:spPr>
            <p:txBody>
              <a:bodyPr wrap="none" rtlCol="0">
                <a:spAutoFit/>
              </a:bodyPr>
              <a:lstStyle/>
              <a:p>
                <a:r>
                  <a:rPr lang="fr-FR" b="1" u="none" dirty="0" smtClean="0"/>
                  <a:t>H</a:t>
                </a:r>
                <a:r>
                  <a:rPr lang="fr-FR" b="1" u="none" baseline="-25000" dirty="0" smtClean="0"/>
                  <a:t>M </a:t>
                </a:r>
                <a:r>
                  <a:rPr lang="fr-FR" b="1" u="none" dirty="0" smtClean="0"/>
                  <a:t>≡ </a:t>
                </a:r>
                <a:r>
                  <a:rPr lang="fr-FR" b="1" u="none" dirty="0" err="1" smtClean="0"/>
                  <a:t>H</a:t>
                </a:r>
                <a:r>
                  <a:rPr lang="fr-FR" b="1" u="none" baseline="-25000" dirty="0" err="1" smtClean="0"/>
                  <a:t>Irr</a:t>
                </a:r>
                <a:endParaRPr lang="fr-FR" b="1" u="none" baseline="-25000" dirty="0"/>
              </a:p>
            </p:txBody>
          </p:sp>
          <p:cxnSp>
            <p:nvCxnSpPr>
              <p:cNvPr id="6" name="Connecteur droit avec flèche 5"/>
              <p:cNvCxnSpPr/>
              <p:nvPr/>
            </p:nvCxnSpPr>
            <p:spPr>
              <a:xfrm flipV="1">
                <a:off x="5796136" y="1988840"/>
                <a:ext cx="0" cy="266429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rot="5400000" flipV="1">
                <a:off x="7524528" y="2829180"/>
                <a:ext cx="0" cy="360000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Forme libre 6"/>
              <p:cNvSpPr/>
              <p:nvPr/>
            </p:nvSpPr>
            <p:spPr>
              <a:xfrm>
                <a:off x="5854045" y="3598270"/>
                <a:ext cx="3120273" cy="1030292"/>
              </a:xfrm>
              <a:custGeom>
                <a:avLst/>
                <a:gdLst>
                  <a:gd name="connsiteX0" fmla="*/ 0 w 3120273"/>
                  <a:gd name="connsiteY0" fmla="*/ 229406 h 1030685"/>
                  <a:gd name="connsiteX1" fmla="*/ 933254 w 3120273"/>
                  <a:gd name="connsiteY1" fmla="*/ 191699 h 1030685"/>
                  <a:gd name="connsiteX2" fmla="*/ 1866508 w 3120273"/>
                  <a:gd name="connsiteY2" fmla="*/ 22017 h 1030685"/>
                  <a:gd name="connsiteX3" fmla="*/ 2441543 w 3120273"/>
                  <a:gd name="connsiteY3" fmla="*/ 747881 h 1030685"/>
                  <a:gd name="connsiteX4" fmla="*/ 3120273 w 3120273"/>
                  <a:gd name="connsiteY4" fmla="*/ 1030685 h 1030685"/>
                  <a:gd name="connsiteX0" fmla="*/ 0 w 3120273"/>
                  <a:gd name="connsiteY0" fmla="*/ 229013 h 1030292"/>
                  <a:gd name="connsiteX1" fmla="*/ 933254 w 3120273"/>
                  <a:gd name="connsiteY1" fmla="*/ 191306 h 1030292"/>
                  <a:gd name="connsiteX2" fmla="*/ 1866508 w 3120273"/>
                  <a:gd name="connsiteY2" fmla="*/ 21624 h 1030292"/>
                  <a:gd name="connsiteX3" fmla="*/ 2489310 w 3120273"/>
                  <a:gd name="connsiteY3" fmla="*/ 740665 h 1030292"/>
                  <a:gd name="connsiteX4" fmla="*/ 3120273 w 3120273"/>
                  <a:gd name="connsiteY4" fmla="*/ 1030292 h 10302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20273" h="1030292">
                    <a:moveTo>
                      <a:pt x="0" y="229013"/>
                    </a:moveTo>
                    <a:cubicBezTo>
                      <a:pt x="311084" y="227442"/>
                      <a:pt x="622169" y="225871"/>
                      <a:pt x="933254" y="191306"/>
                    </a:cubicBezTo>
                    <a:cubicBezTo>
                      <a:pt x="1244339" y="156741"/>
                      <a:pt x="1607165" y="-69936"/>
                      <a:pt x="1866508" y="21624"/>
                    </a:cubicBezTo>
                    <a:cubicBezTo>
                      <a:pt x="2125851" y="113184"/>
                      <a:pt x="2280349" y="572554"/>
                      <a:pt x="2489310" y="740665"/>
                    </a:cubicBezTo>
                    <a:cubicBezTo>
                      <a:pt x="2698271" y="908776"/>
                      <a:pt x="2885388" y="972945"/>
                      <a:pt x="3120273" y="1030292"/>
                    </a:cubicBez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Forme libre 18"/>
              <p:cNvSpPr/>
              <p:nvPr/>
            </p:nvSpPr>
            <p:spPr>
              <a:xfrm>
                <a:off x="8429182" y="1997715"/>
                <a:ext cx="603043" cy="2630846"/>
              </a:xfrm>
              <a:custGeom>
                <a:avLst/>
                <a:gdLst>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Lst>
                <a:ahLst/>
                <a:cxnLst>
                  <a:cxn ang="0">
                    <a:pos x="connsiteX0" y="connsiteY0"/>
                  </a:cxn>
                  <a:cxn ang="0">
                    <a:pos x="connsiteX1" y="connsiteY1"/>
                  </a:cxn>
                </a:cxnLst>
                <a:rect l="l" t="t" r="r" b="b"/>
                <a:pathLst>
                  <a:path w="584462" h="1602556">
                    <a:moveTo>
                      <a:pt x="0" y="0"/>
                    </a:moveTo>
                    <a:cubicBezTo>
                      <a:pt x="218611" y="533665"/>
                      <a:pt x="454099" y="1218086"/>
                      <a:pt x="584462" y="1602556"/>
                    </a:cubicBezTo>
                  </a:path>
                </a:pathLst>
              </a:custGeom>
              <a:noFill/>
              <a:ln>
                <a:solidFill>
                  <a:srgbClr val="7030A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Forme libre 21"/>
              <p:cNvSpPr/>
              <p:nvPr/>
            </p:nvSpPr>
            <p:spPr>
              <a:xfrm>
                <a:off x="5796136" y="4360604"/>
                <a:ext cx="3116815" cy="265094"/>
              </a:xfrm>
              <a:custGeom>
                <a:avLst/>
                <a:gdLst>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4462"/>
                  <a:gd name="connsiteY0" fmla="*/ 0 h 1602556"/>
                  <a:gd name="connsiteX1" fmla="*/ 584462 w 584462"/>
                  <a:gd name="connsiteY1" fmla="*/ 1602556 h 1602556"/>
                  <a:gd name="connsiteX0" fmla="*/ 0 w 588326"/>
                  <a:gd name="connsiteY0" fmla="*/ 0 h 1736671"/>
                  <a:gd name="connsiteX1" fmla="*/ 588326 w 588326"/>
                  <a:gd name="connsiteY1" fmla="*/ 1736671 h 1736671"/>
                  <a:gd name="connsiteX0" fmla="*/ 0 w 588326"/>
                  <a:gd name="connsiteY0" fmla="*/ 0 h 1736671"/>
                  <a:gd name="connsiteX1" fmla="*/ 588326 w 588326"/>
                  <a:gd name="connsiteY1" fmla="*/ 1736671 h 1736671"/>
                </a:gdLst>
                <a:ahLst/>
                <a:cxnLst>
                  <a:cxn ang="0">
                    <a:pos x="connsiteX0" y="connsiteY0"/>
                  </a:cxn>
                  <a:cxn ang="0">
                    <a:pos x="connsiteX1" y="connsiteY1"/>
                  </a:cxn>
                </a:cxnLst>
                <a:rect l="l" t="t" r="r" b="b"/>
                <a:pathLst>
                  <a:path w="588326" h="1736671">
                    <a:moveTo>
                      <a:pt x="0" y="0"/>
                    </a:moveTo>
                    <a:cubicBezTo>
                      <a:pt x="125870" y="41914"/>
                      <a:pt x="503045" y="1128678"/>
                      <a:pt x="588326" y="1736671"/>
                    </a:cubicBezTo>
                  </a:path>
                </a:pathLst>
              </a:custGeom>
              <a:noFill/>
              <a:ln>
                <a:solidFill>
                  <a:schemeClr val="accent5">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p:cNvSpPr txBox="1"/>
              <p:nvPr/>
            </p:nvSpPr>
            <p:spPr>
              <a:xfrm>
                <a:off x="5410018" y="2088828"/>
                <a:ext cx="332142" cy="338554"/>
              </a:xfrm>
              <a:prstGeom prst="rect">
                <a:avLst/>
              </a:prstGeom>
              <a:noFill/>
            </p:spPr>
            <p:txBody>
              <a:bodyPr wrap="none" rtlCol="0">
                <a:spAutoFit/>
              </a:bodyPr>
              <a:lstStyle/>
              <a:p>
                <a:r>
                  <a:rPr lang="fr-FR" sz="1600" b="1" u="none" dirty="0" smtClean="0"/>
                  <a:t>H</a:t>
                </a:r>
                <a:endParaRPr lang="fr-FR" sz="1600" b="1" u="none" dirty="0"/>
              </a:p>
            </p:txBody>
          </p:sp>
          <p:sp>
            <p:nvSpPr>
              <p:cNvPr id="23" name="ZoneTexte 22"/>
              <p:cNvSpPr txBox="1"/>
              <p:nvPr/>
            </p:nvSpPr>
            <p:spPr>
              <a:xfrm>
                <a:off x="8874970" y="4731813"/>
                <a:ext cx="385042" cy="338554"/>
              </a:xfrm>
              <a:prstGeom prst="rect">
                <a:avLst/>
              </a:prstGeom>
              <a:noFill/>
            </p:spPr>
            <p:txBody>
              <a:bodyPr wrap="none" rtlCol="0">
                <a:spAutoFit/>
              </a:bodyPr>
              <a:lstStyle/>
              <a:p>
                <a:r>
                  <a:rPr lang="fr-FR" sz="1600" b="1" u="none" dirty="0" smtClean="0"/>
                  <a:t>T</a:t>
                </a:r>
                <a:r>
                  <a:rPr lang="fr-FR" sz="1600" b="1" u="none" baseline="30000" dirty="0" smtClean="0"/>
                  <a:t>2</a:t>
                </a:r>
                <a:endParaRPr lang="fr-FR" sz="1600" b="1" u="none" baseline="30000" dirty="0"/>
              </a:p>
            </p:txBody>
          </p:sp>
          <p:sp>
            <p:nvSpPr>
              <p:cNvPr id="24" name="ZoneTexte 23"/>
              <p:cNvSpPr txBox="1"/>
              <p:nvPr/>
            </p:nvSpPr>
            <p:spPr>
              <a:xfrm>
                <a:off x="5365065" y="4187594"/>
                <a:ext cx="506870" cy="338554"/>
              </a:xfrm>
              <a:prstGeom prst="rect">
                <a:avLst/>
              </a:prstGeom>
              <a:noFill/>
            </p:spPr>
            <p:txBody>
              <a:bodyPr wrap="none" rtlCol="0">
                <a:spAutoFit/>
              </a:bodyPr>
              <a:lstStyle/>
              <a:p>
                <a:r>
                  <a:rPr lang="fr-FR" sz="1600" b="1" u="none" dirty="0" smtClean="0"/>
                  <a:t>H</a:t>
                </a:r>
                <a:r>
                  <a:rPr lang="fr-FR" sz="1600" b="1" u="none" baseline="-25000" dirty="0" smtClean="0"/>
                  <a:t>C1</a:t>
                </a:r>
                <a:endParaRPr lang="fr-FR" sz="1600" b="1" u="none" baseline="-25000" dirty="0"/>
              </a:p>
            </p:txBody>
          </p:sp>
          <p:sp>
            <p:nvSpPr>
              <p:cNvPr id="25" name="ZoneTexte 24"/>
              <p:cNvSpPr txBox="1"/>
              <p:nvPr/>
            </p:nvSpPr>
            <p:spPr>
              <a:xfrm>
                <a:off x="8700266" y="2853170"/>
                <a:ext cx="506870" cy="338554"/>
              </a:xfrm>
              <a:prstGeom prst="rect">
                <a:avLst/>
              </a:prstGeom>
              <a:noFill/>
            </p:spPr>
            <p:txBody>
              <a:bodyPr wrap="none" rtlCol="0">
                <a:spAutoFit/>
              </a:bodyPr>
              <a:lstStyle/>
              <a:p>
                <a:r>
                  <a:rPr lang="fr-FR" sz="1600" b="1" u="none" dirty="0" smtClean="0"/>
                  <a:t>H</a:t>
                </a:r>
                <a:r>
                  <a:rPr lang="fr-FR" sz="1600" b="1" u="none" baseline="-25000" dirty="0" smtClean="0"/>
                  <a:t>C2</a:t>
                </a:r>
                <a:endParaRPr lang="fr-FR" sz="1600" b="1" u="none" baseline="-25000" dirty="0"/>
              </a:p>
            </p:txBody>
          </p:sp>
          <p:cxnSp>
            <p:nvCxnSpPr>
              <p:cNvPr id="20" name="Connecteur droit 19"/>
              <p:cNvCxnSpPr/>
              <p:nvPr/>
            </p:nvCxnSpPr>
            <p:spPr>
              <a:xfrm>
                <a:off x="7236296" y="3775822"/>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6054300" y="2492481"/>
                <a:ext cx="926125" cy="307777"/>
              </a:xfrm>
              <a:prstGeom prst="rect">
                <a:avLst/>
              </a:prstGeom>
              <a:noFill/>
            </p:spPr>
            <p:txBody>
              <a:bodyPr wrap="square" rtlCol="0">
                <a:spAutoFit/>
              </a:bodyPr>
              <a:lstStyle/>
              <a:p>
                <a:r>
                  <a:rPr lang="fr-FR" i="1" u="none" dirty="0" smtClean="0"/>
                  <a:t>Vx glass</a:t>
                </a:r>
                <a:endParaRPr lang="fr-FR" i="1" u="none" baseline="-25000" dirty="0"/>
              </a:p>
            </p:txBody>
          </p:sp>
          <p:sp>
            <p:nvSpPr>
              <p:cNvPr id="29" name="ZoneTexte 28"/>
              <p:cNvSpPr txBox="1"/>
              <p:nvPr/>
            </p:nvSpPr>
            <p:spPr>
              <a:xfrm>
                <a:off x="7479125" y="2176269"/>
                <a:ext cx="926125" cy="307777"/>
              </a:xfrm>
              <a:prstGeom prst="rect">
                <a:avLst/>
              </a:prstGeom>
              <a:noFill/>
            </p:spPr>
            <p:txBody>
              <a:bodyPr wrap="square" rtlCol="0">
                <a:spAutoFit/>
              </a:bodyPr>
              <a:lstStyle/>
              <a:p>
                <a:r>
                  <a:rPr lang="en-US" i="1" u="none" dirty="0" err="1" smtClean="0"/>
                  <a:t>Vx</a:t>
                </a:r>
                <a:r>
                  <a:rPr lang="en-US" i="1" u="none" dirty="0" smtClean="0"/>
                  <a:t> Liquid</a:t>
                </a:r>
                <a:endParaRPr lang="en-US" i="1" u="none" baseline="-25000" dirty="0"/>
              </a:p>
            </p:txBody>
          </p:sp>
          <p:sp>
            <p:nvSpPr>
              <p:cNvPr id="30" name="ZoneTexte 29"/>
              <p:cNvSpPr txBox="1"/>
              <p:nvPr/>
            </p:nvSpPr>
            <p:spPr>
              <a:xfrm>
                <a:off x="5966876" y="3934909"/>
                <a:ext cx="1091219" cy="307777"/>
              </a:xfrm>
              <a:prstGeom prst="rect">
                <a:avLst/>
              </a:prstGeom>
              <a:noFill/>
            </p:spPr>
            <p:txBody>
              <a:bodyPr wrap="square" rtlCol="0">
                <a:spAutoFit/>
              </a:bodyPr>
              <a:lstStyle/>
              <a:p>
                <a:r>
                  <a:rPr lang="en-US" i="1" u="none" dirty="0" err="1" smtClean="0"/>
                  <a:t>Vx</a:t>
                </a:r>
                <a:r>
                  <a:rPr lang="en-US" i="1" u="none" dirty="0" smtClean="0"/>
                  <a:t> Lattice</a:t>
                </a:r>
                <a:endParaRPr lang="en-US" i="1" u="none" baseline="-25000" dirty="0"/>
              </a:p>
            </p:txBody>
          </p:sp>
          <p:cxnSp>
            <p:nvCxnSpPr>
              <p:cNvPr id="32" name="Connecteur droit 31"/>
              <p:cNvCxnSpPr/>
              <p:nvPr/>
            </p:nvCxnSpPr>
            <p:spPr>
              <a:xfrm>
                <a:off x="7378149" y="3635214"/>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7521699" y="3782966"/>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a:off x="7671260" y="3869973"/>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a:off x="7825765" y="3739273"/>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a:off x="7969315" y="3887025"/>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a:off x="7696163" y="3625604"/>
                <a:ext cx="8597" cy="57600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grpSp>
          <p:nvGrpSpPr>
            <p:cNvPr id="9220" name="Groupe 9219"/>
            <p:cNvGrpSpPr/>
            <p:nvPr/>
          </p:nvGrpSpPr>
          <p:grpSpPr>
            <a:xfrm>
              <a:off x="5008790" y="4190322"/>
              <a:ext cx="900602" cy="758457"/>
              <a:chOff x="4835954" y="4365380"/>
              <a:chExt cx="900602" cy="758457"/>
            </a:xfrm>
          </p:grpSpPr>
          <p:grpSp>
            <p:nvGrpSpPr>
              <p:cNvPr id="9219" name="Groupe 9218"/>
              <p:cNvGrpSpPr/>
              <p:nvPr/>
            </p:nvGrpSpPr>
            <p:grpSpPr>
              <a:xfrm>
                <a:off x="4835954" y="4365380"/>
                <a:ext cx="900602" cy="758457"/>
                <a:chOff x="4835954" y="4365380"/>
                <a:chExt cx="900602" cy="758457"/>
              </a:xfrm>
            </p:grpSpPr>
            <p:sp>
              <p:nvSpPr>
                <p:cNvPr id="9217" name="Rectangle 9216"/>
                <p:cNvSpPr/>
                <p:nvPr/>
              </p:nvSpPr>
              <p:spPr>
                <a:xfrm>
                  <a:off x="4835954" y="4365380"/>
                  <a:ext cx="900602" cy="758457"/>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16" name="Forme libre 9215"/>
                <p:cNvSpPr/>
                <p:nvPr/>
              </p:nvSpPr>
              <p:spPr>
                <a:xfrm>
                  <a:off x="5032846" y="4417417"/>
                  <a:ext cx="189230" cy="613093"/>
                </a:xfrm>
                <a:custGeom>
                  <a:avLst/>
                  <a:gdLst>
                    <a:gd name="connsiteX0" fmla="*/ 154867 w 189230"/>
                    <a:gd name="connsiteY0" fmla="*/ 0 h 613093"/>
                    <a:gd name="connsiteX1" fmla="*/ 284 w 189230"/>
                    <a:gd name="connsiteY1" fmla="*/ 128382 h 613093"/>
                    <a:gd name="connsiteX2" fmla="*/ 188928 w 189230"/>
                    <a:gd name="connsiteY2" fmla="*/ 282966 h 613093"/>
                    <a:gd name="connsiteX3" fmla="*/ 44825 w 189230"/>
                    <a:gd name="connsiteY3" fmla="*/ 526631 h 613093"/>
                    <a:gd name="connsiteX4" fmla="*/ 68406 w 189230"/>
                    <a:gd name="connsiteY4" fmla="*/ 613093 h 61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230" h="613093">
                      <a:moveTo>
                        <a:pt x="154867" y="0"/>
                      </a:moveTo>
                      <a:cubicBezTo>
                        <a:pt x="74737" y="40610"/>
                        <a:pt x="-5393" y="81221"/>
                        <a:pt x="284" y="128382"/>
                      </a:cubicBezTo>
                      <a:cubicBezTo>
                        <a:pt x="5961" y="175543"/>
                        <a:pt x="181505" y="216591"/>
                        <a:pt x="188928" y="282966"/>
                      </a:cubicBezTo>
                      <a:cubicBezTo>
                        <a:pt x="196351" y="349341"/>
                        <a:pt x="64912" y="471610"/>
                        <a:pt x="44825" y="526631"/>
                      </a:cubicBezTo>
                      <a:cubicBezTo>
                        <a:pt x="24738" y="581652"/>
                        <a:pt x="46572" y="597372"/>
                        <a:pt x="68406" y="613093"/>
                      </a:cubicBezTo>
                    </a:path>
                  </a:pathLst>
                </a:cu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0" name="Forme libre 39"/>
                <p:cNvSpPr/>
                <p:nvPr/>
              </p:nvSpPr>
              <p:spPr>
                <a:xfrm flipH="1">
                  <a:off x="5135441" y="4469052"/>
                  <a:ext cx="189230" cy="613093"/>
                </a:xfrm>
                <a:custGeom>
                  <a:avLst/>
                  <a:gdLst>
                    <a:gd name="connsiteX0" fmla="*/ 154867 w 189230"/>
                    <a:gd name="connsiteY0" fmla="*/ 0 h 613093"/>
                    <a:gd name="connsiteX1" fmla="*/ 284 w 189230"/>
                    <a:gd name="connsiteY1" fmla="*/ 128382 h 613093"/>
                    <a:gd name="connsiteX2" fmla="*/ 188928 w 189230"/>
                    <a:gd name="connsiteY2" fmla="*/ 282966 h 613093"/>
                    <a:gd name="connsiteX3" fmla="*/ 44825 w 189230"/>
                    <a:gd name="connsiteY3" fmla="*/ 526631 h 613093"/>
                    <a:gd name="connsiteX4" fmla="*/ 68406 w 189230"/>
                    <a:gd name="connsiteY4" fmla="*/ 613093 h 61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230" h="613093">
                      <a:moveTo>
                        <a:pt x="154867" y="0"/>
                      </a:moveTo>
                      <a:cubicBezTo>
                        <a:pt x="74737" y="40610"/>
                        <a:pt x="-5393" y="81221"/>
                        <a:pt x="284" y="128382"/>
                      </a:cubicBezTo>
                      <a:cubicBezTo>
                        <a:pt x="5961" y="175543"/>
                        <a:pt x="181505" y="216591"/>
                        <a:pt x="188928" y="282966"/>
                      </a:cubicBezTo>
                      <a:cubicBezTo>
                        <a:pt x="196351" y="349341"/>
                        <a:pt x="64912" y="471610"/>
                        <a:pt x="44825" y="526631"/>
                      </a:cubicBezTo>
                      <a:cubicBezTo>
                        <a:pt x="24738" y="581652"/>
                        <a:pt x="46572" y="597372"/>
                        <a:pt x="68406" y="613093"/>
                      </a:cubicBezTo>
                    </a:path>
                  </a:pathLst>
                </a:cu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2" name="Forme libre 41"/>
                <p:cNvSpPr/>
                <p:nvPr/>
              </p:nvSpPr>
              <p:spPr>
                <a:xfrm flipH="1" flipV="1">
                  <a:off x="4951181" y="4437573"/>
                  <a:ext cx="140901" cy="613093"/>
                </a:xfrm>
                <a:custGeom>
                  <a:avLst/>
                  <a:gdLst>
                    <a:gd name="connsiteX0" fmla="*/ 154867 w 189230"/>
                    <a:gd name="connsiteY0" fmla="*/ 0 h 613093"/>
                    <a:gd name="connsiteX1" fmla="*/ 284 w 189230"/>
                    <a:gd name="connsiteY1" fmla="*/ 128382 h 613093"/>
                    <a:gd name="connsiteX2" fmla="*/ 188928 w 189230"/>
                    <a:gd name="connsiteY2" fmla="*/ 282966 h 613093"/>
                    <a:gd name="connsiteX3" fmla="*/ 44825 w 189230"/>
                    <a:gd name="connsiteY3" fmla="*/ 526631 h 613093"/>
                    <a:gd name="connsiteX4" fmla="*/ 68406 w 189230"/>
                    <a:gd name="connsiteY4" fmla="*/ 613093 h 613093"/>
                    <a:gd name="connsiteX0" fmla="*/ 117976 w 152132"/>
                    <a:gd name="connsiteY0" fmla="*/ 0 h 613093"/>
                    <a:gd name="connsiteX1" fmla="*/ 31515 w 152132"/>
                    <a:gd name="connsiteY1" fmla="*/ 136242 h 613093"/>
                    <a:gd name="connsiteX2" fmla="*/ 152037 w 152132"/>
                    <a:gd name="connsiteY2" fmla="*/ 282966 h 613093"/>
                    <a:gd name="connsiteX3" fmla="*/ 7934 w 152132"/>
                    <a:gd name="connsiteY3" fmla="*/ 526631 h 613093"/>
                    <a:gd name="connsiteX4" fmla="*/ 31515 w 152132"/>
                    <a:gd name="connsiteY4" fmla="*/ 613093 h 613093"/>
                    <a:gd name="connsiteX0" fmla="*/ 117218 w 140901"/>
                    <a:gd name="connsiteY0" fmla="*/ 0 h 613093"/>
                    <a:gd name="connsiteX1" fmla="*/ 30757 w 140901"/>
                    <a:gd name="connsiteY1" fmla="*/ 136242 h 613093"/>
                    <a:gd name="connsiteX2" fmla="*/ 140799 w 140901"/>
                    <a:gd name="connsiteY2" fmla="*/ 450650 h 613093"/>
                    <a:gd name="connsiteX3" fmla="*/ 7176 w 140901"/>
                    <a:gd name="connsiteY3" fmla="*/ 526631 h 613093"/>
                    <a:gd name="connsiteX4" fmla="*/ 30757 w 140901"/>
                    <a:gd name="connsiteY4" fmla="*/ 613093 h 61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01" h="613093">
                      <a:moveTo>
                        <a:pt x="117218" y="0"/>
                      </a:moveTo>
                      <a:cubicBezTo>
                        <a:pt x="37088" y="40610"/>
                        <a:pt x="26827" y="61134"/>
                        <a:pt x="30757" y="136242"/>
                      </a:cubicBezTo>
                      <a:cubicBezTo>
                        <a:pt x="34687" y="211350"/>
                        <a:pt x="144729" y="385585"/>
                        <a:pt x="140799" y="450650"/>
                      </a:cubicBezTo>
                      <a:cubicBezTo>
                        <a:pt x="136869" y="515715"/>
                        <a:pt x="25516" y="499557"/>
                        <a:pt x="7176" y="526631"/>
                      </a:cubicBezTo>
                      <a:cubicBezTo>
                        <a:pt x="-11164" y="553705"/>
                        <a:pt x="8923" y="597372"/>
                        <a:pt x="30757" y="613093"/>
                      </a:cubicBezTo>
                    </a:path>
                  </a:pathLst>
                </a:cu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3" name="Forme libre 42"/>
                <p:cNvSpPr/>
                <p:nvPr/>
              </p:nvSpPr>
              <p:spPr>
                <a:xfrm flipV="1">
                  <a:off x="5437267" y="4432354"/>
                  <a:ext cx="153883" cy="613093"/>
                </a:xfrm>
                <a:custGeom>
                  <a:avLst/>
                  <a:gdLst>
                    <a:gd name="connsiteX0" fmla="*/ 154867 w 189230"/>
                    <a:gd name="connsiteY0" fmla="*/ 0 h 613093"/>
                    <a:gd name="connsiteX1" fmla="*/ 284 w 189230"/>
                    <a:gd name="connsiteY1" fmla="*/ 128382 h 613093"/>
                    <a:gd name="connsiteX2" fmla="*/ 188928 w 189230"/>
                    <a:gd name="connsiteY2" fmla="*/ 282966 h 613093"/>
                    <a:gd name="connsiteX3" fmla="*/ 44825 w 189230"/>
                    <a:gd name="connsiteY3" fmla="*/ 526631 h 613093"/>
                    <a:gd name="connsiteX4" fmla="*/ 68406 w 189230"/>
                    <a:gd name="connsiteY4" fmla="*/ 613093 h 613093"/>
                    <a:gd name="connsiteX0" fmla="*/ 117976 w 152329"/>
                    <a:gd name="connsiteY0" fmla="*/ 0 h 613093"/>
                    <a:gd name="connsiteX1" fmla="*/ 47235 w 152329"/>
                    <a:gd name="connsiteY1" fmla="*/ 128382 h 613093"/>
                    <a:gd name="connsiteX2" fmla="*/ 152037 w 152329"/>
                    <a:gd name="connsiteY2" fmla="*/ 282966 h 613093"/>
                    <a:gd name="connsiteX3" fmla="*/ 7934 w 152329"/>
                    <a:gd name="connsiteY3" fmla="*/ 526631 h 613093"/>
                    <a:gd name="connsiteX4" fmla="*/ 31515 w 152329"/>
                    <a:gd name="connsiteY4" fmla="*/ 613093 h 613093"/>
                    <a:gd name="connsiteX0" fmla="*/ 115813 w 153883"/>
                    <a:gd name="connsiteY0" fmla="*/ 0 h 613093"/>
                    <a:gd name="connsiteX1" fmla="*/ 45072 w 153883"/>
                    <a:gd name="connsiteY1" fmla="*/ 128382 h 613093"/>
                    <a:gd name="connsiteX2" fmla="*/ 149874 w 153883"/>
                    <a:gd name="connsiteY2" fmla="*/ 282966 h 613093"/>
                    <a:gd name="connsiteX3" fmla="*/ 119876 w 153883"/>
                    <a:gd name="connsiteY3" fmla="*/ 436766 h 613093"/>
                    <a:gd name="connsiteX4" fmla="*/ 5771 w 153883"/>
                    <a:gd name="connsiteY4" fmla="*/ 526631 h 613093"/>
                    <a:gd name="connsiteX5" fmla="*/ 29352 w 153883"/>
                    <a:gd name="connsiteY5" fmla="*/ 613093 h 613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883" h="613093">
                      <a:moveTo>
                        <a:pt x="115813" y="0"/>
                      </a:moveTo>
                      <a:cubicBezTo>
                        <a:pt x="35683" y="40610"/>
                        <a:pt x="39395" y="81221"/>
                        <a:pt x="45072" y="128382"/>
                      </a:cubicBezTo>
                      <a:cubicBezTo>
                        <a:pt x="50749" y="175543"/>
                        <a:pt x="137407" y="231569"/>
                        <a:pt x="149874" y="282966"/>
                      </a:cubicBezTo>
                      <a:cubicBezTo>
                        <a:pt x="162341" y="334363"/>
                        <a:pt x="143893" y="396155"/>
                        <a:pt x="119876" y="436766"/>
                      </a:cubicBezTo>
                      <a:cubicBezTo>
                        <a:pt x="95859" y="477377"/>
                        <a:pt x="20858" y="497243"/>
                        <a:pt x="5771" y="526631"/>
                      </a:cubicBezTo>
                      <a:cubicBezTo>
                        <a:pt x="-9316" y="556019"/>
                        <a:pt x="7518" y="597372"/>
                        <a:pt x="29352" y="613093"/>
                      </a:cubicBezTo>
                    </a:path>
                  </a:pathLst>
                </a:cu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41" name="Forme libre 40"/>
              <p:cNvSpPr/>
              <p:nvPr/>
            </p:nvSpPr>
            <p:spPr>
              <a:xfrm flipH="1">
                <a:off x="5291541" y="4447713"/>
                <a:ext cx="140901" cy="613093"/>
              </a:xfrm>
              <a:custGeom>
                <a:avLst/>
                <a:gdLst>
                  <a:gd name="connsiteX0" fmla="*/ 154867 w 189230"/>
                  <a:gd name="connsiteY0" fmla="*/ 0 h 613093"/>
                  <a:gd name="connsiteX1" fmla="*/ 284 w 189230"/>
                  <a:gd name="connsiteY1" fmla="*/ 128382 h 613093"/>
                  <a:gd name="connsiteX2" fmla="*/ 188928 w 189230"/>
                  <a:gd name="connsiteY2" fmla="*/ 282966 h 613093"/>
                  <a:gd name="connsiteX3" fmla="*/ 44825 w 189230"/>
                  <a:gd name="connsiteY3" fmla="*/ 526631 h 613093"/>
                  <a:gd name="connsiteX4" fmla="*/ 68406 w 189230"/>
                  <a:gd name="connsiteY4" fmla="*/ 613093 h 613093"/>
                  <a:gd name="connsiteX0" fmla="*/ 117976 w 152132"/>
                  <a:gd name="connsiteY0" fmla="*/ 0 h 613093"/>
                  <a:gd name="connsiteX1" fmla="*/ 31515 w 152132"/>
                  <a:gd name="connsiteY1" fmla="*/ 136242 h 613093"/>
                  <a:gd name="connsiteX2" fmla="*/ 152037 w 152132"/>
                  <a:gd name="connsiteY2" fmla="*/ 282966 h 613093"/>
                  <a:gd name="connsiteX3" fmla="*/ 7934 w 152132"/>
                  <a:gd name="connsiteY3" fmla="*/ 526631 h 613093"/>
                  <a:gd name="connsiteX4" fmla="*/ 31515 w 152132"/>
                  <a:gd name="connsiteY4" fmla="*/ 613093 h 613093"/>
                  <a:gd name="connsiteX0" fmla="*/ 117218 w 140901"/>
                  <a:gd name="connsiteY0" fmla="*/ 0 h 613093"/>
                  <a:gd name="connsiteX1" fmla="*/ 30757 w 140901"/>
                  <a:gd name="connsiteY1" fmla="*/ 136242 h 613093"/>
                  <a:gd name="connsiteX2" fmla="*/ 140799 w 140901"/>
                  <a:gd name="connsiteY2" fmla="*/ 450650 h 613093"/>
                  <a:gd name="connsiteX3" fmla="*/ 7176 w 140901"/>
                  <a:gd name="connsiteY3" fmla="*/ 526631 h 613093"/>
                  <a:gd name="connsiteX4" fmla="*/ 30757 w 140901"/>
                  <a:gd name="connsiteY4" fmla="*/ 613093 h 61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901" h="613093">
                    <a:moveTo>
                      <a:pt x="117218" y="0"/>
                    </a:moveTo>
                    <a:cubicBezTo>
                      <a:pt x="37088" y="40610"/>
                      <a:pt x="26827" y="61134"/>
                      <a:pt x="30757" y="136242"/>
                    </a:cubicBezTo>
                    <a:cubicBezTo>
                      <a:pt x="34687" y="211350"/>
                      <a:pt x="144729" y="385585"/>
                      <a:pt x="140799" y="450650"/>
                    </a:cubicBezTo>
                    <a:cubicBezTo>
                      <a:pt x="136869" y="515715"/>
                      <a:pt x="25516" y="499557"/>
                      <a:pt x="7176" y="526631"/>
                    </a:cubicBezTo>
                    <a:cubicBezTo>
                      <a:pt x="-11164" y="553705"/>
                      <a:pt x="8923" y="597372"/>
                      <a:pt x="30757" y="613093"/>
                    </a:cubicBezTo>
                  </a:path>
                </a:pathLst>
              </a:cu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sp>
        <p:nvSpPr>
          <p:cNvPr id="9226" name="Rectangle 9225"/>
          <p:cNvSpPr/>
          <p:nvPr/>
        </p:nvSpPr>
        <p:spPr>
          <a:xfrm>
            <a:off x="113568" y="1026014"/>
            <a:ext cx="8673794" cy="430887"/>
          </a:xfrm>
          <a:prstGeom prst="rect">
            <a:avLst/>
          </a:prstGeom>
        </p:spPr>
        <p:txBody>
          <a:bodyPr wrap="square">
            <a:spAutoFit/>
          </a:bodyPr>
          <a:lstStyle/>
          <a:p>
            <a:pPr marL="442913" lvl="0" algn="just" fontAlgn="auto">
              <a:spcBef>
                <a:spcPts val="0"/>
              </a:spcBef>
              <a:spcAft>
                <a:spcPts val="400"/>
              </a:spcAft>
            </a:pPr>
            <a:r>
              <a:rPr lang="en-US" sz="2200" u="none" dirty="0" smtClean="0">
                <a:solidFill>
                  <a:srgbClr val="DC0528"/>
                </a:solidFill>
                <a:latin typeface="Arial"/>
                <a:cs typeface="+mn-cs"/>
              </a:rPr>
              <a:t>Vortex behavior is conditioning the application limits</a:t>
            </a:r>
            <a:endParaRPr lang="en-US" sz="2200" u="none" dirty="0">
              <a:solidFill>
                <a:srgbClr val="DC0528"/>
              </a:solidFill>
              <a:latin typeface="Arial"/>
              <a:cs typeface="+mn-cs"/>
            </a:endParaRPr>
          </a:p>
        </p:txBody>
      </p:sp>
      <p:sp>
        <p:nvSpPr>
          <p:cNvPr id="3" name="ZoneTexte 2"/>
          <p:cNvSpPr txBox="1"/>
          <p:nvPr/>
        </p:nvSpPr>
        <p:spPr>
          <a:xfrm rot="20814507">
            <a:off x="6585845" y="1729485"/>
            <a:ext cx="1928696" cy="646331"/>
          </a:xfrm>
          <a:prstGeom prst="rect">
            <a:avLst/>
          </a:prstGeom>
          <a:noFill/>
          <a:ln>
            <a:solidFill>
              <a:srgbClr val="5D2884"/>
            </a:solidFill>
          </a:ln>
        </p:spPr>
        <p:txBody>
          <a:bodyPr wrap="square" rtlCol="0">
            <a:spAutoFit/>
          </a:bodyPr>
          <a:lstStyle/>
          <a:p>
            <a:pPr algn="just"/>
            <a:r>
              <a:rPr lang="en-US" sz="1200" i="1" u="none" dirty="0" smtClean="0"/>
              <a:t>H</a:t>
            </a:r>
            <a:r>
              <a:rPr lang="en-US" sz="1200" i="1" u="none" baseline="-25000" dirty="0" smtClean="0"/>
              <a:t>M </a:t>
            </a:r>
            <a:r>
              <a:rPr lang="en-US" sz="1200" i="1" u="none" dirty="0" smtClean="0"/>
              <a:t>defined as the H=f(T) line @ J</a:t>
            </a:r>
            <a:r>
              <a:rPr lang="en-US" sz="1200" i="1" u="none" baseline="-25000" dirty="0" smtClean="0"/>
              <a:t>C</a:t>
            </a:r>
            <a:r>
              <a:rPr lang="en-US" sz="1200" i="1" u="none" dirty="0" smtClean="0"/>
              <a:t> (H,T) = 0 in the (H,J,T diagram)</a:t>
            </a:r>
            <a:endParaRPr lang="en-US" sz="1200" i="1" u="none" dirty="0"/>
          </a:p>
        </p:txBody>
      </p:sp>
      <p:sp>
        <p:nvSpPr>
          <p:cNvPr id="4" name="Espace réservé du pied de page 3"/>
          <p:cNvSpPr>
            <a:spLocks noGrp="1"/>
          </p:cNvSpPr>
          <p:nvPr>
            <p:ph type="ftr" sz="quarter" idx="14"/>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4218711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a:lnSpc>
                <a:spcPct val="100000"/>
              </a:lnSpc>
            </a:pPr>
            <a:r>
              <a:rPr lang="en-US" sz="3200" dirty="0" smtClean="0">
                <a:solidFill>
                  <a:schemeClr val="bg1"/>
                </a:solidFill>
                <a:effectLst>
                  <a:outerShdw blurRad="38100" dist="38100" dir="2700000" algn="tl">
                    <a:srgbClr val="000000">
                      <a:alpha val="43137"/>
                    </a:srgbClr>
                  </a:outerShdw>
                </a:effectLst>
                <a:latin typeface="Arial Narrow" panose="020B0606020202030204" pitchFamily="34" charset="0"/>
              </a:rPr>
              <a:t>vortex (II): pinning on crystalline defects</a:t>
            </a:r>
            <a:br>
              <a:rPr lang="en-US" sz="3200" dirty="0" smtClean="0">
                <a:solidFill>
                  <a:schemeClr val="bg1"/>
                </a:solidFill>
                <a:effectLst>
                  <a:outerShdw blurRad="38100" dist="38100" dir="2700000" algn="tl">
                    <a:srgbClr val="000000">
                      <a:alpha val="43137"/>
                    </a:srgbClr>
                  </a:outerShdw>
                </a:effectLst>
                <a:latin typeface="Arial Narrow" panose="020B0606020202030204" pitchFamily="34" charset="0"/>
              </a:rPr>
            </a:br>
            <a:r>
              <a:rPr lang="en-US" sz="3200" b="0" cap="none" dirty="0" smtClean="0">
                <a:effectLst>
                  <a:outerShdw blurRad="38100" dist="38100" dir="2700000" algn="tl">
                    <a:srgbClr val="000000">
                      <a:alpha val="43137"/>
                    </a:srgbClr>
                  </a:outerShdw>
                </a:effectLst>
                <a:latin typeface="Arial Narrow" panose="020B0606020202030204" pitchFamily="34" charset="0"/>
              </a:rPr>
              <a:t>(Introduction)</a:t>
            </a:r>
            <a:endParaRPr lang="en-US" sz="3200" b="0" cap="none" dirty="0">
              <a:solidFill>
                <a:schemeClr val="bg1"/>
              </a:solidFill>
              <a:effectLst>
                <a:outerShdw blurRad="38100" dist="38100" dir="2700000" algn="tl">
                  <a:srgbClr val="000000">
                    <a:alpha val="43137"/>
                  </a:srgbClr>
                </a:outerShdw>
              </a:effectLst>
              <a:latin typeface="Arial Narrow" panose="020B0606020202030204" pitchFamily="34" charset="0"/>
            </a:endParaRPr>
          </a:p>
        </p:txBody>
      </p:sp>
      <p:sp>
        <p:nvSpPr>
          <p:cNvPr id="3" name="Espace réservé du numéro de diapositive 2"/>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18</a:t>
            </a:fld>
            <a:endParaRPr lang="fr-FR" dirty="0">
              <a:solidFill>
                <a:prstClr val="white"/>
              </a:solidFill>
            </a:endParaRPr>
          </a:p>
        </p:txBody>
      </p:sp>
      <p:grpSp>
        <p:nvGrpSpPr>
          <p:cNvPr id="5" name="Groupe 4"/>
          <p:cNvGrpSpPr/>
          <p:nvPr/>
        </p:nvGrpSpPr>
        <p:grpSpPr>
          <a:xfrm rot="5400000">
            <a:off x="3971583" y="3340030"/>
            <a:ext cx="263235" cy="714416"/>
            <a:chOff x="8749272" y="2338754"/>
            <a:chExt cx="263235" cy="714416"/>
          </a:xfrm>
        </p:grpSpPr>
        <p:sp>
          <p:nvSpPr>
            <p:cNvPr id="6" name="Cylindre 5"/>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Forme libre 6"/>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libre 7"/>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 name="Espace réservé du pied de page 1"/>
          <p:cNvSpPr>
            <a:spLocks noGrp="1"/>
          </p:cNvSpPr>
          <p:nvPr>
            <p:ph type="ftr" sz="quarter" idx="12"/>
          </p:nvPr>
        </p:nvSpPr>
        <p:spPr/>
        <p:txBody>
          <a:bodyPr/>
          <a:lstStyle/>
          <a:p>
            <a:pPr algn="l"/>
            <a:r>
              <a:rPr lang="fr-FR" smtClean="0">
                <a:solidFill>
                  <a:prstClr val="white"/>
                </a:solidFill>
              </a:rPr>
              <a:t>UAS 2025 - C.Z. Antoine- Superconductivity in accelerators- Magnet vs RF cavities-part II</a:t>
            </a:r>
            <a:endParaRPr lang="fr-FR" dirty="0">
              <a:solidFill>
                <a:prstClr val="white"/>
              </a:solidFill>
            </a:endParaRPr>
          </a:p>
        </p:txBody>
      </p:sp>
    </p:spTree>
    <p:extLst>
      <p:ext uri="{BB962C8B-B14F-4D97-AF65-F5344CB8AC3E}">
        <p14:creationId xmlns:p14="http://schemas.microsoft.com/office/powerpoint/2010/main" val="36472509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p:cNvPicPr>
            <a:picLocks noChangeAspect="1"/>
          </p:cNvPicPr>
          <p:nvPr/>
        </p:nvPicPr>
        <p:blipFill>
          <a:blip r:embed="rId3"/>
          <a:stretch>
            <a:fillRect/>
          </a:stretch>
        </p:blipFill>
        <p:spPr>
          <a:xfrm rot="16401494" flipV="1">
            <a:off x="7037585" y="5105581"/>
            <a:ext cx="1161662" cy="1349405"/>
          </a:xfrm>
          <a:prstGeom prst="rect">
            <a:avLst/>
          </a:prstGeom>
        </p:spPr>
      </p:pic>
      <p:pic>
        <p:nvPicPr>
          <p:cNvPr id="3994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673" y="2002760"/>
            <a:ext cx="1271225" cy="1028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ZoneTexte 6"/>
          <p:cNvSpPr txBox="1"/>
          <p:nvPr/>
        </p:nvSpPr>
        <p:spPr>
          <a:xfrm>
            <a:off x="3066570" y="1271517"/>
            <a:ext cx="556563" cy="369332"/>
          </a:xfrm>
          <a:prstGeom prst="rect">
            <a:avLst/>
          </a:prstGeom>
          <a:noFill/>
        </p:spPr>
        <p:txBody>
          <a:bodyPr wrap="none" rtlCol="0">
            <a:spAutoFit/>
          </a:bodyPr>
          <a:lstStyle/>
          <a:p>
            <a:r>
              <a:rPr lang="en-US" sz="1800" b="1" u="none" dirty="0" smtClean="0">
                <a:solidFill>
                  <a:srgbClr val="FF0000"/>
                </a:solidFill>
              </a:rPr>
              <a:t>1D:</a:t>
            </a:r>
            <a:endParaRPr lang="en-US" sz="1800" b="1" u="none" dirty="0">
              <a:solidFill>
                <a:srgbClr val="FF0000"/>
              </a:solidFill>
            </a:endParaRPr>
          </a:p>
        </p:txBody>
      </p:sp>
      <p:sp>
        <p:nvSpPr>
          <p:cNvPr id="14" name="ZoneTexte 13"/>
          <p:cNvSpPr txBox="1"/>
          <p:nvPr/>
        </p:nvSpPr>
        <p:spPr>
          <a:xfrm>
            <a:off x="533167" y="1271517"/>
            <a:ext cx="1236236" cy="369332"/>
          </a:xfrm>
          <a:prstGeom prst="rect">
            <a:avLst/>
          </a:prstGeom>
          <a:noFill/>
        </p:spPr>
        <p:txBody>
          <a:bodyPr wrap="none" rtlCol="0">
            <a:spAutoFit/>
          </a:bodyPr>
          <a:lstStyle/>
          <a:p>
            <a:r>
              <a:rPr lang="en-US" sz="1800" b="1" u="none" dirty="0" smtClean="0">
                <a:solidFill>
                  <a:srgbClr val="FF0000"/>
                </a:solidFill>
              </a:rPr>
              <a:t>Punctual:</a:t>
            </a:r>
            <a:endParaRPr lang="en-US" sz="1800" b="1" u="none" dirty="0">
              <a:solidFill>
                <a:srgbClr val="FF0000"/>
              </a:solidFill>
            </a:endParaRPr>
          </a:p>
        </p:txBody>
      </p:sp>
      <p:pic>
        <p:nvPicPr>
          <p:cNvPr id="39947" name="Picture 11" descr="Fichier:Solution solide substitution insertion 2d.svg">
            <a:hlinkClick r:id="rId5"/>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515673" y="3493510"/>
            <a:ext cx="1271225" cy="110516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1" descr="Fichier:Solution solide substitution insertion 2d.svg">
            <a:hlinkClick r:id="rId5"/>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515673" y="5060885"/>
            <a:ext cx="1271225" cy="1105166"/>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 16"/>
          <p:cNvPicPr/>
          <p:nvPr/>
        </p:nvPicPr>
        <p:blipFill>
          <a:blip r:embed="rId8">
            <a:extLst>
              <a:ext uri="{28A0092B-C50C-407E-A947-70E740481C1C}">
                <a14:useLocalDpi xmlns:a14="http://schemas.microsoft.com/office/drawing/2010/main" val="0"/>
              </a:ext>
            </a:extLst>
          </a:blip>
          <a:srcRect/>
          <a:stretch>
            <a:fillRect/>
          </a:stretch>
        </p:blipFill>
        <p:spPr bwMode="auto">
          <a:xfrm>
            <a:off x="1763688" y="3918587"/>
            <a:ext cx="2453999" cy="2040922"/>
          </a:xfrm>
          <a:prstGeom prst="rect">
            <a:avLst/>
          </a:prstGeom>
          <a:noFill/>
          <a:ln>
            <a:noFill/>
          </a:ln>
        </p:spPr>
      </p:pic>
      <p:sp>
        <p:nvSpPr>
          <p:cNvPr id="9" name="Rectangle 8"/>
          <p:cNvSpPr/>
          <p:nvPr/>
        </p:nvSpPr>
        <p:spPr>
          <a:xfrm>
            <a:off x="788045" y="1640849"/>
            <a:ext cx="726481" cy="261610"/>
          </a:xfrm>
          <a:prstGeom prst="rect">
            <a:avLst/>
          </a:prstGeom>
        </p:spPr>
        <p:txBody>
          <a:bodyPr wrap="none">
            <a:spAutoFit/>
          </a:bodyPr>
          <a:lstStyle/>
          <a:p>
            <a:r>
              <a:rPr lang="en-US" sz="1100" i="1" u="none" dirty="0" smtClean="0">
                <a:solidFill>
                  <a:srgbClr val="000000"/>
                </a:solidFill>
                <a:latin typeface="Arial" charset="0"/>
                <a:sym typeface="Symbol" pitchFamily="18" charset="2"/>
              </a:rPr>
              <a:t>Vacancy</a:t>
            </a:r>
            <a:endParaRPr lang="en-US" dirty="0"/>
          </a:p>
        </p:txBody>
      </p:sp>
      <p:sp>
        <p:nvSpPr>
          <p:cNvPr id="21" name="Rectangle 20"/>
          <p:cNvSpPr/>
          <p:nvPr/>
        </p:nvSpPr>
        <p:spPr>
          <a:xfrm>
            <a:off x="459429" y="3131599"/>
            <a:ext cx="1383712" cy="261610"/>
          </a:xfrm>
          <a:prstGeom prst="rect">
            <a:avLst/>
          </a:prstGeom>
        </p:spPr>
        <p:txBody>
          <a:bodyPr wrap="none">
            <a:spAutoFit/>
          </a:bodyPr>
          <a:lstStyle/>
          <a:p>
            <a:r>
              <a:rPr lang="en-US" sz="1100" i="1" u="none" dirty="0" smtClean="0">
                <a:solidFill>
                  <a:srgbClr val="000000"/>
                </a:solidFill>
                <a:latin typeface="Arial" charset="0"/>
                <a:sym typeface="Symbol" pitchFamily="18" charset="2"/>
              </a:rPr>
              <a:t>Substitutional atom</a:t>
            </a:r>
            <a:endParaRPr lang="en-US" dirty="0"/>
          </a:p>
        </p:txBody>
      </p:sp>
      <p:sp>
        <p:nvSpPr>
          <p:cNvPr id="22" name="Rectangle 21"/>
          <p:cNvSpPr/>
          <p:nvPr/>
        </p:nvSpPr>
        <p:spPr>
          <a:xfrm>
            <a:off x="582059" y="4698976"/>
            <a:ext cx="1138453" cy="261610"/>
          </a:xfrm>
          <a:prstGeom prst="rect">
            <a:avLst/>
          </a:prstGeom>
        </p:spPr>
        <p:txBody>
          <a:bodyPr wrap="none">
            <a:spAutoFit/>
          </a:bodyPr>
          <a:lstStyle/>
          <a:p>
            <a:r>
              <a:rPr lang="en-US" sz="1100" i="1" u="none" dirty="0" smtClean="0">
                <a:solidFill>
                  <a:srgbClr val="000000"/>
                </a:solidFill>
                <a:latin typeface="Arial" charset="0"/>
                <a:sym typeface="Symbol" pitchFamily="18" charset="2"/>
              </a:rPr>
              <a:t>Interstitial atom</a:t>
            </a:r>
            <a:endParaRPr lang="en-US" dirty="0"/>
          </a:p>
        </p:txBody>
      </p:sp>
      <p:sp>
        <p:nvSpPr>
          <p:cNvPr id="23" name="Rectangle 22"/>
          <p:cNvSpPr/>
          <p:nvPr/>
        </p:nvSpPr>
        <p:spPr>
          <a:xfrm>
            <a:off x="2733947" y="1640849"/>
            <a:ext cx="1221809" cy="261610"/>
          </a:xfrm>
          <a:prstGeom prst="rect">
            <a:avLst/>
          </a:prstGeom>
        </p:spPr>
        <p:txBody>
          <a:bodyPr wrap="none">
            <a:spAutoFit/>
          </a:bodyPr>
          <a:lstStyle/>
          <a:p>
            <a:r>
              <a:rPr lang="en-US" sz="1100" i="1" u="none" dirty="0" smtClean="0">
                <a:solidFill>
                  <a:srgbClr val="000000"/>
                </a:solidFill>
                <a:latin typeface="Arial" charset="0"/>
                <a:sym typeface="Symbol" pitchFamily="18" charset="2"/>
              </a:rPr>
              <a:t>Edge dislocation</a:t>
            </a:r>
            <a:endParaRPr lang="en-US" dirty="0"/>
          </a:p>
        </p:txBody>
      </p:sp>
      <p:sp>
        <p:nvSpPr>
          <p:cNvPr id="24" name="Rectangle 23"/>
          <p:cNvSpPr/>
          <p:nvPr/>
        </p:nvSpPr>
        <p:spPr>
          <a:xfrm>
            <a:off x="2702688" y="3691471"/>
            <a:ext cx="1284326" cy="261610"/>
          </a:xfrm>
          <a:prstGeom prst="rect">
            <a:avLst/>
          </a:prstGeom>
        </p:spPr>
        <p:txBody>
          <a:bodyPr wrap="none">
            <a:spAutoFit/>
          </a:bodyPr>
          <a:lstStyle/>
          <a:p>
            <a:r>
              <a:rPr lang="en-US" sz="1100" i="1" u="none" dirty="0" smtClean="0">
                <a:solidFill>
                  <a:srgbClr val="000000"/>
                </a:solidFill>
                <a:latin typeface="Arial" charset="0"/>
                <a:sym typeface="Symbol" pitchFamily="18" charset="2"/>
              </a:rPr>
              <a:t>Screw dislocation</a:t>
            </a:r>
            <a:endParaRPr lang="en-US" dirty="0"/>
          </a:p>
        </p:txBody>
      </p:sp>
      <p:pic>
        <p:nvPicPr>
          <p:cNvPr id="39958" name="Picture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602053" y="1948578"/>
            <a:ext cx="1485597" cy="161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251520" y="1128514"/>
            <a:ext cx="1799530" cy="5252814"/>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2445086" y="1065064"/>
            <a:ext cx="1799530" cy="5252814"/>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e 1"/>
          <p:cNvGrpSpPr/>
          <p:nvPr/>
        </p:nvGrpSpPr>
        <p:grpSpPr>
          <a:xfrm>
            <a:off x="4458448" y="3752000"/>
            <a:ext cx="4525116" cy="2705932"/>
            <a:chOff x="4475289" y="3549255"/>
            <a:chExt cx="4525116" cy="2705932"/>
          </a:xfrm>
        </p:grpSpPr>
        <p:pic>
          <p:nvPicPr>
            <p:cNvPr id="39953" name="Picture 17" descr="http://t2.gstatic.com/images?q=tbn:ANd9GcQvIdwcgVQbG2RtQiCMVgjLAaO-APJ2yiXDTkyc5oGi22GrMy1jd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23420" y="3635674"/>
              <a:ext cx="1352569" cy="1283405"/>
            </a:xfrm>
            <a:prstGeom prst="rect">
              <a:avLst/>
            </a:prstGeom>
            <a:noFill/>
            <a:extLst>
              <a:ext uri="{909E8E84-426E-40DD-AFC4-6F175D3DCCD1}">
                <a14:hiddenFill xmlns:a14="http://schemas.microsoft.com/office/drawing/2010/main">
                  <a:solidFill>
                    <a:srgbClr val="FFFFFF"/>
                  </a:solidFill>
                </a14:hiddenFill>
              </a:ext>
            </a:extLst>
          </p:spPr>
        </p:pic>
        <p:pic>
          <p:nvPicPr>
            <p:cNvPr id="39955" name="Picture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55493" y="5096721"/>
              <a:ext cx="1926439" cy="1158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956" name="Picture 20"/>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b="10226"/>
            <a:stretch/>
          </p:blipFill>
          <p:spPr bwMode="auto">
            <a:xfrm>
              <a:off x="7058680" y="3705400"/>
              <a:ext cx="1824011" cy="12490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ZoneTexte 29"/>
            <p:cNvSpPr txBox="1"/>
            <p:nvPr/>
          </p:nvSpPr>
          <p:spPr>
            <a:xfrm>
              <a:off x="4511379" y="3549255"/>
              <a:ext cx="982853" cy="369332"/>
            </a:xfrm>
            <a:prstGeom prst="rect">
              <a:avLst/>
            </a:prstGeom>
            <a:noFill/>
          </p:spPr>
          <p:txBody>
            <a:bodyPr wrap="square" rtlCol="0">
              <a:spAutoFit/>
            </a:bodyPr>
            <a:lstStyle/>
            <a:p>
              <a:pPr algn="ctr"/>
              <a:r>
                <a:rPr lang="en-US" sz="1800" b="1" u="none" dirty="0" smtClean="0">
                  <a:solidFill>
                    <a:srgbClr val="FF0000"/>
                  </a:solidFill>
                </a:rPr>
                <a:t>3D :</a:t>
              </a:r>
              <a:endParaRPr lang="en-US" sz="1800" b="1" u="none" dirty="0">
                <a:solidFill>
                  <a:srgbClr val="FF0000"/>
                </a:solidFill>
              </a:endParaRPr>
            </a:p>
          </p:txBody>
        </p:sp>
        <p:sp>
          <p:nvSpPr>
            <p:cNvPr id="33" name="Rectangle 32"/>
            <p:cNvSpPr/>
            <p:nvPr/>
          </p:nvSpPr>
          <p:spPr>
            <a:xfrm>
              <a:off x="6641926" y="3857110"/>
              <a:ext cx="813043" cy="261610"/>
            </a:xfrm>
            <a:prstGeom prst="rect">
              <a:avLst/>
            </a:prstGeom>
            <a:solidFill>
              <a:schemeClr val="bg1"/>
            </a:solidFill>
          </p:spPr>
          <p:txBody>
            <a:bodyPr wrap="none">
              <a:spAutoFit/>
            </a:bodyPr>
            <a:lstStyle/>
            <a:p>
              <a:r>
                <a:rPr lang="en-US" sz="1100" i="1" u="none" dirty="0" smtClean="0">
                  <a:solidFill>
                    <a:srgbClr val="000000"/>
                  </a:solidFill>
                  <a:latin typeface="Arial" charset="0"/>
                  <a:sym typeface="Symbol" pitchFamily="18" charset="2"/>
                </a:rPr>
                <a:t>Inclusions</a:t>
              </a:r>
              <a:endParaRPr lang="en-US" dirty="0"/>
            </a:p>
          </p:txBody>
        </p:sp>
        <p:sp>
          <p:nvSpPr>
            <p:cNvPr id="34" name="Rectangle 33"/>
            <p:cNvSpPr/>
            <p:nvPr/>
          </p:nvSpPr>
          <p:spPr>
            <a:xfrm>
              <a:off x="5926295" y="5347924"/>
              <a:ext cx="538930" cy="261610"/>
            </a:xfrm>
            <a:prstGeom prst="rect">
              <a:avLst/>
            </a:prstGeom>
            <a:solidFill>
              <a:schemeClr val="bg1"/>
            </a:solidFill>
          </p:spPr>
          <p:txBody>
            <a:bodyPr wrap="none">
              <a:spAutoFit/>
            </a:bodyPr>
            <a:lstStyle/>
            <a:p>
              <a:r>
                <a:rPr lang="en-US" sz="1100" i="1" u="none" dirty="0" smtClean="0">
                  <a:solidFill>
                    <a:srgbClr val="000000"/>
                  </a:solidFill>
                  <a:latin typeface="Arial" charset="0"/>
                  <a:sym typeface="Symbol" pitchFamily="18" charset="2"/>
                </a:rPr>
                <a:t>Voids</a:t>
              </a:r>
              <a:endParaRPr lang="en-US" dirty="0"/>
            </a:p>
          </p:txBody>
        </p:sp>
        <p:sp>
          <p:nvSpPr>
            <p:cNvPr id="35" name="Rectangle 34"/>
            <p:cNvSpPr/>
            <p:nvPr/>
          </p:nvSpPr>
          <p:spPr>
            <a:xfrm>
              <a:off x="4518640" y="4566702"/>
              <a:ext cx="779145" cy="430887"/>
            </a:xfrm>
            <a:prstGeom prst="rect">
              <a:avLst/>
            </a:prstGeom>
          </p:spPr>
          <p:txBody>
            <a:bodyPr wrap="square">
              <a:spAutoFit/>
            </a:bodyPr>
            <a:lstStyle/>
            <a:p>
              <a:r>
                <a:rPr lang="en-US" sz="1100" i="1" u="none" dirty="0" smtClean="0">
                  <a:solidFill>
                    <a:srgbClr val="000000"/>
                  </a:solidFill>
                  <a:latin typeface="Arial" charset="0"/>
                  <a:sym typeface="Symbol" pitchFamily="18" charset="2"/>
                </a:rPr>
                <a:t>Surface faceting</a:t>
              </a:r>
              <a:endParaRPr lang="en-US" dirty="0"/>
            </a:p>
          </p:txBody>
        </p:sp>
        <p:sp>
          <p:nvSpPr>
            <p:cNvPr id="40" name="Rectangle 39"/>
            <p:cNvSpPr/>
            <p:nvPr/>
          </p:nvSpPr>
          <p:spPr>
            <a:xfrm>
              <a:off x="4475289" y="3585408"/>
              <a:ext cx="4525116" cy="2667343"/>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7887158" y="5762293"/>
              <a:ext cx="1002252" cy="430887"/>
            </a:xfrm>
            <a:prstGeom prst="rect">
              <a:avLst/>
            </a:prstGeom>
          </p:spPr>
          <p:txBody>
            <a:bodyPr wrap="square">
              <a:spAutoFit/>
            </a:bodyPr>
            <a:lstStyle/>
            <a:p>
              <a:pPr algn="ctr"/>
              <a:r>
                <a:rPr lang="en-US" sz="1100" i="1" u="none" dirty="0" smtClean="0">
                  <a:solidFill>
                    <a:srgbClr val="000000"/>
                  </a:solidFill>
                  <a:latin typeface="Arial" charset="0"/>
                  <a:sym typeface="Symbol" pitchFamily="18" charset="2"/>
                </a:rPr>
                <a:t>Dislocation cells</a:t>
              </a:r>
              <a:endParaRPr lang="en-US" dirty="0"/>
            </a:p>
          </p:txBody>
        </p:sp>
      </p:grpSp>
      <p:grpSp>
        <p:nvGrpSpPr>
          <p:cNvPr id="8" name="Groupe 7"/>
          <p:cNvGrpSpPr/>
          <p:nvPr/>
        </p:nvGrpSpPr>
        <p:grpSpPr>
          <a:xfrm>
            <a:off x="4499992" y="1052736"/>
            <a:ext cx="4442029" cy="2653028"/>
            <a:chOff x="4655802" y="840482"/>
            <a:chExt cx="4442029" cy="2653028"/>
          </a:xfrm>
        </p:grpSpPr>
        <p:pic>
          <p:nvPicPr>
            <p:cNvPr id="39942" name="Picture 6" descr="Fichier:Joint de faible desorientation.svg">
              <a:hlinkClick r:id="rId13"/>
            </p:cNvPr>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2743"/>
            <a:stretch/>
          </p:blipFill>
          <p:spPr bwMode="auto">
            <a:xfrm rot="5400000">
              <a:off x="6947132" y="1601254"/>
              <a:ext cx="2552728" cy="1110304"/>
            </a:xfrm>
            <a:prstGeom prst="rect">
              <a:avLst/>
            </a:prstGeom>
            <a:noFill/>
            <a:extLst>
              <a:ext uri="{909E8E84-426E-40DD-AFC4-6F175D3DCCD1}">
                <a14:hiddenFill xmlns:a14="http://schemas.microsoft.com/office/drawing/2010/main">
                  <a:solidFill>
                    <a:srgbClr val="FFFFFF"/>
                  </a:solidFill>
                </a14:hiddenFill>
              </a:ext>
            </a:extLst>
          </p:spPr>
        </p:pic>
        <p:pic>
          <p:nvPicPr>
            <p:cNvPr id="39944" name="Picture 8" descr="http://upload.wikimedia.org/wikipedia/commons/thumb/5/53/Joint_de_grain_reseau_coincidence.svg/220px-Joint_de_grain_reseau_coincidence.svg.png">
              <a:hlinkClick r:id="rId15"/>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07512" y="1899088"/>
              <a:ext cx="1862285" cy="1235881"/>
            </a:xfrm>
            <a:prstGeom prst="rect">
              <a:avLst/>
            </a:prstGeom>
            <a:noFill/>
            <a:extLst>
              <a:ext uri="{909E8E84-426E-40DD-AFC4-6F175D3DCCD1}">
                <a14:hiddenFill xmlns:a14="http://schemas.microsoft.com/office/drawing/2010/main">
                  <a:solidFill>
                    <a:srgbClr val="FFFFFF"/>
                  </a:solidFill>
                </a14:hiddenFill>
              </a:ext>
            </a:extLst>
          </p:spPr>
        </p:pic>
        <p:sp>
          <p:nvSpPr>
            <p:cNvPr id="13" name="ZoneTexte 12"/>
            <p:cNvSpPr txBox="1"/>
            <p:nvPr/>
          </p:nvSpPr>
          <p:spPr>
            <a:xfrm>
              <a:off x="5237738" y="1031453"/>
              <a:ext cx="1198361" cy="369332"/>
            </a:xfrm>
            <a:prstGeom prst="rect">
              <a:avLst/>
            </a:prstGeom>
            <a:noFill/>
          </p:spPr>
          <p:txBody>
            <a:bodyPr wrap="square" rtlCol="0">
              <a:spAutoFit/>
            </a:bodyPr>
            <a:lstStyle/>
            <a:p>
              <a:pPr algn="ctr"/>
              <a:r>
                <a:rPr lang="en-US" sz="1800" b="1" u="none" dirty="0" smtClean="0">
                  <a:solidFill>
                    <a:srgbClr val="FF0000"/>
                  </a:solidFill>
                </a:rPr>
                <a:t>2D :</a:t>
              </a:r>
              <a:endParaRPr lang="en-US" sz="1800" b="1" u="none" dirty="0">
                <a:solidFill>
                  <a:srgbClr val="FF0000"/>
                </a:solidFill>
              </a:endParaRPr>
            </a:p>
          </p:txBody>
        </p:sp>
        <p:sp>
          <p:nvSpPr>
            <p:cNvPr id="32" name="Rectangle 31"/>
            <p:cNvSpPr/>
            <p:nvPr/>
          </p:nvSpPr>
          <p:spPr>
            <a:xfrm>
              <a:off x="5757681" y="1446677"/>
              <a:ext cx="1763624" cy="261610"/>
            </a:xfrm>
            <a:prstGeom prst="rect">
              <a:avLst/>
            </a:prstGeom>
          </p:spPr>
          <p:txBody>
            <a:bodyPr wrap="none">
              <a:spAutoFit/>
            </a:bodyPr>
            <a:lstStyle/>
            <a:p>
              <a:r>
                <a:rPr lang="en-US" sz="1100" i="1" u="none" dirty="0" smtClean="0">
                  <a:solidFill>
                    <a:srgbClr val="000000"/>
                  </a:solidFill>
                  <a:latin typeface="Arial" charset="0"/>
                  <a:sym typeface="Symbol" pitchFamily="18" charset="2"/>
                </a:rPr>
                <a:t>Surfaces, interfaces (GB)</a:t>
              </a:r>
              <a:endParaRPr lang="en-US" dirty="0"/>
            </a:p>
          </p:txBody>
        </p:sp>
        <p:sp>
          <p:nvSpPr>
            <p:cNvPr id="41" name="Rectangle 40"/>
            <p:cNvSpPr/>
            <p:nvPr/>
          </p:nvSpPr>
          <p:spPr>
            <a:xfrm>
              <a:off x="4655802" y="840482"/>
              <a:ext cx="4442029" cy="2653028"/>
            </a:xfrm>
            <a:prstGeom prst="rect">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Espace réservé du numéro de diapositive 3"/>
          <p:cNvSpPr>
            <a:spLocks noGrp="1"/>
          </p:cNvSpPr>
          <p:nvPr>
            <p:ph type="sldNum" sz="quarter" idx="12"/>
          </p:nvPr>
        </p:nvSpPr>
        <p:spPr/>
        <p:txBody>
          <a:bodyPr/>
          <a:lstStyle/>
          <a:p>
            <a:pPr>
              <a:defRPr/>
            </a:pPr>
            <a:r>
              <a:rPr lang="fr-FR" smtClean="0"/>
              <a:t>|  PAGE </a:t>
            </a:r>
            <a:fld id="{8CADEDB1-774E-4026-9688-CF6FA26D2D04}" type="slidenum">
              <a:rPr lang="fr-FR" smtClean="0"/>
              <a:pPr>
                <a:defRPr/>
              </a:pPr>
              <a:t>19</a:t>
            </a:fld>
            <a:endParaRPr lang="fr-FR"/>
          </a:p>
        </p:txBody>
      </p:sp>
      <p:sp>
        <p:nvSpPr>
          <p:cNvPr id="5" name="Titre 4"/>
          <p:cNvSpPr>
            <a:spLocks noGrp="1"/>
          </p:cNvSpPr>
          <p:nvPr>
            <p:ph type="title"/>
          </p:nvPr>
        </p:nvSpPr>
        <p:spPr/>
        <p:txBody>
          <a:bodyPr/>
          <a:lstStyle/>
          <a:p>
            <a:r>
              <a:rPr lang="en-US" dirty="0" smtClean="0"/>
              <a:t>Examples of Crystalline defects</a:t>
            </a:r>
            <a:endParaRPr lang="en-US" dirty="0"/>
          </a:p>
        </p:txBody>
      </p:sp>
      <p:grpSp>
        <p:nvGrpSpPr>
          <p:cNvPr id="36" name="Groupe 35"/>
          <p:cNvGrpSpPr/>
          <p:nvPr/>
        </p:nvGrpSpPr>
        <p:grpSpPr>
          <a:xfrm>
            <a:off x="222551" y="6524013"/>
            <a:ext cx="1012409" cy="186252"/>
            <a:chOff x="3196344" y="1149226"/>
            <a:chExt cx="1012409" cy="186252"/>
          </a:xfrm>
        </p:grpSpPr>
        <p:pic>
          <p:nvPicPr>
            <p:cNvPr id="37" name="Image 36"/>
            <p:cNvPicPr>
              <a:picLocks noChangeAspect="1"/>
            </p:cNvPicPr>
            <p:nvPr/>
          </p:nvPicPr>
          <p:blipFill>
            <a:blip r:embed="rId17"/>
            <a:stretch>
              <a:fillRect/>
            </a:stretch>
          </p:blipFill>
          <p:spPr>
            <a:xfrm>
              <a:off x="3741150" y="1149226"/>
              <a:ext cx="467603" cy="186252"/>
            </a:xfrm>
            <a:prstGeom prst="rect">
              <a:avLst/>
            </a:prstGeom>
          </p:spPr>
        </p:pic>
        <p:grpSp>
          <p:nvGrpSpPr>
            <p:cNvPr id="39" name="Groupe 38"/>
            <p:cNvGrpSpPr>
              <a:grpSpLocks noChangeAspect="1"/>
            </p:cNvGrpSpPr>
            <p:nvPr/>
          </p:nvGrpSpPr>
          <p:grpSpPr>
            <a:xfrm rot="5400000">
              <a:off x="3342976" y="1010167"/>
              <a:ext cx="171105" cy="464370"/>
              <a:chOff x="8749272" y="2338754"/>
              <a:chExt cx="263235" cy="714416"/>
            </a:xfrm>
          </p:grpSpPr>
          <p:sp>
            <p:nvSpPr>
              <p:cNvPr id="42" name="Cylindre 41"/>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Forme libre 42"/>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Forme libre 43"/>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3" name="Espace réservé du pied de page 2"/>
          <p:cNvSpPr>
            <a:spLocks noGrp="1"/>
          </p:cNvSpPr>
          <p:nvPr>
            <p:ph type="ftr" sz="quarter" idx="11"/>
          </p:nvPr>
        </p:nvSpPr>
        <p:spPr/>
        <p:txBody>
          <a:bodyPr/>
          <a:lstStyle/>
          <a:p>
            <a:pPr>
              <a:defRPr/>
            </a:pPr>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41828740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000" dirty="0" err="1" smtClean="0"/>
              <a:t>Why</a:t>
            </a:r>
            <a:r>
              <a:rPr lang="fr-FR" sz="2000" dirty="0" smtClean="0"/>
              <a:t> do </a:t>
            </a:r>
            <a:r>
              <a:rPr lang="fr-FR" sz="2000" dirty="0" err="1" smtClean="0"/>
              <a:t>vortices</a:t>
            </a:r>
            <a:r>
              <a:rPr lang="fr-FR" sz="2000" dirty="0" smtClean="0"/>
              <a:t> are </a:t>
            </a:r>
            <a:r>
              <a:rPr lang="fr-FR" sz="2000" dirty="0" err="1" smtClean="0"/>
              <a:t>so</a:t>
            </a:r>
            <a:r>
              <a:rPr lang="fr-FR" sz="2000" dirty="0" smtClean="0"/>
              <a:t> important ?</a:t>
            </a:r>
            <a:endParaRPr lang="fr-FR" sz="2000"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A40AF4AB-2A90-45D1-B14C-455B828CAC88}" type="slidenum">
              <a:rPr lang="fr-FR" smtClean="0"/>
              <a:pPr>
                <a:defRPr/>
              </a:pPr>
              <a:t>2</a:t>
            </a:fld>
            <a:endParaRPr lang="fr-FR"/>
          </a:p>
        </p:txBody>
      </p:sp>
      <p:sp>
        <p:nvSpPr>
          <p:cNvPr id="5" name="Rectangle 4"/>
          <p:cNvSpPr/>
          <p:nvPr/>
        </p:nvSpPr>
        <p:spPr>
          <a:xfrm>
            <a:off x="561699" y="1124744"/>
            <a:ext cx="8149766" cy="5121595"/>
          </a:xfrm>
          <a:prstGeom prst="rect">
            <a:avLst/>
          </a:prstGeom>
        </p:spPr>
        <p:txBody>
          <a:bodyPr wrap="square">
            <a:spAutoFit/>
          </a:bodyPr>
          <a:lstStyle/>
          <a:p>
            <a:pPr marL="923925" lvl="1">
              <a:spcBef>
                <a:spcPts val="0"/>
              </a:spcBef>
              <a:spcAft>
                <a:spcPts val="400"/>
              </a:spcAft>
              <a:buSzPct val="90000"/>
            </a:pPr>
            <a:r>
              <a:rPr lang="en-US" sz="2400" u="none" dirty="0" smtClean="0">
                <a:solidFill>
                  <a:schemeClr val="tx2"/>
                </a:solidFill>
              </a:rPr>
              <a:t>Magnets ≠ RF Cavities !!!!   !!!!</a:t>
            </a:r>
          </a:p>
          <a:p>
            <a:pPr marL="360363" lvl="1" indent="-360363" eaLnBrk="0" hangingPunct="0">
              <a:lnSpc>
                <a:spcPct val="114000"/>
              </a:lnSpc>
              <a:buSzPct val="90000"/>
              <a:buBlip>
                <a:blip r:embed="rId3"/>
              </a:buBlip>
            </a:pPr>
            <a:r>
              <a:rPr kumimoji="1" lang="en-US" sz="1800" b="1" u="none" dirty="0" smtClean="0">
                <a:solidFill>
                  <a:prstClr val="black"/>
                </a:solidFill>
                <a:latin typeface="Calibri" pitchFamily="34" charset="0"/>
              </a:rPr>
              <a:t>Magnet (DC) : </a:t>
            </a:r>
          </a:p>
          <a:p>
            <a:pPr marL="552450" lvl="2" indent="-238125" eaLnBrk="0" hangingPunct="0">
              <a:lnSpc>
                <a:spcPct val="114000"/>
              </a:lnSpc>
              <a:buClr>
                <a:srgbClr val="666666"/>
              </a:buClr>
              <a:buSzPct val="36000"/>
              <a:buBlip>
                <a:blip r:embed="rId4"/>
              </a:buBlip>
            </a:pPr>
            <a:r>
              <a:rPr lang="en-US" sz="1800" u="none" dirty="0" smtClean="0">
                <a:solidFill>
                  <a:prstClr val="black"/>
                </a:solidFill>
                <a:latin typeface="Calibri" pitchFamily="34" charset="0"/>
              </a:rPr>
              <a:t>One aims at very high current densities with 0 resistance</a:t>
            </a:r>
          </a:p>
          <a:p>
            <a:pPr marL="552450" lvl="2" indent="-238125" eaLnBrk="0" hangingPunct="0">
              <a:lnSpc>
                <a:spcPct val="114000"/>
              </a:lnSpc>
              <a:buClr>
                <a:srgbClr val="666666"/>
              </a:buClr>
              <a:buSzPct val="36000"/>
              <a:buBlip>
                <a:blip r:embed="rId4"/>
              </a:buBlip>
            </a:pPr>
            <a:r>
              <a:rPr lang="en-US" sz="1800" u="none" dirty="0" smtClean="0">
                <a:solidFill>
                  <a:prstClr val="black"/>
                </a:solidFill>
                <a:latin typeface="Calibri" pitchFamily="34" charset="0"/>
              </a:rPr>
              <a:t>It means:</a:t>
            </a:r>
          </a:p>
          <a:p>
            <a:pPr marL="1009650" lvl="3" indent="-238125" eaLnBrk="0" hangingPunct="0">
              <a:lnSpc>
                <a:spcPts val="2000"/>
              </a:lnSpc>
              <a:spcBef>
                <a:spcPts val="0"/>
              </a:spcBef>
              <a:buClr>
                <a:srgbClr val="666666"/>
              </a:buClr>
              <a:buSzPct val="36000"/>
              <a:buBlip>
                <a:blip r:embed="rId4"/>
              </a:buBlip>
            </a:pPr>
            <a:r>
              <a:rPr lang="en-US" u="none" dirty="0" smtClean="0">
                <a:solidFill>
                  <a:srgbClr val="666666"/>
                </a:solidFill>
              </a:rPr>
              <a:t>Mixed state</a:t>
            </a:r>
          </a:p>
          <a:p>
            <a:pPr marL="1009650" lvl="3" indent="-238125" eaLnBrk="0" hangingPunct="0">
              <a:lnSpc>
                <a:spcPts val="2000"/>
              </a:lnSpc>
              <a:spcBef>
                <a:spcPts val="0"/>
              </a:spcBef>
              <a:buClr>
                <a:srgbClr val="666666"/>
              </a:buClr>
              <a:buSzPct val="36000"/>
              <a:buBlip>
                <a:blip r:embed="rId4"/>
              </a:buBlip>
            </a:pPr>
            <a:r>
              <a:rPr lang="en-US" u="none" dirty="0" smtClean="0">
                <a:solidFill>
                  <a:srgbClr val="666666"/>
                </a:solidFill>
              </a:rPr>
              <a:t>Non moving, trapped </a:t>
            </a:r>
            <a:r>
              <a:rPr lang="en-US" u="none" dirty="0">
                <a:solidFill>
                  <a:srgbClr val="666666"/>
                </a:solidFill>
              </a:rPr>
              <a:t>vortices (</a:t>
            </a:r>
            <a:r>
              <a:rPr lang="en-US" u="none" dirty="0" smtClean="0">
                <a:solidFill>
                  <a:srgbClr val="666666"/>
                </a:solidFill>
              </a:rPr>
              <a:t>medium fields: H&lt;</a:t>
            </a:r>
            <a:r>
              <a:rPr lang="en-US" u="none" dirty="0" err="1" smtClean="0">
                <a:solidFill>
                  <a:srgbClr val="666666"/>
                </a:solidFill>
              </a:rPr>
              <a:t>H</a:t>
            </a:r>
            <a:r>
              <a:rPr lang="en-US" u="none" baseline="-25000" dirty="0" err="1" smtClean="0">
                <a:solidFill>
                  <a:srgbClr val="666666"/>
                </a:solidFill>
              </a:rPr>
              <a:t>irr</a:t>
            </a:r>
            <a:r>
              <a:rPr lang="en-US" u="none" dirty="0" smtClean="0">
                <a:solidFill>
                  <a:srgbClr val="666666"/>
                </a:solidFill>
              </a:rPr>
              <a:t>)</a:t>
            </a:r>
          </a:p>
          <a:p>
            <a:pPr marL="1009650" lvl="3" indent="-238125" eaLnBrk="0" hangingPunct="0">
              <a:lnSpc>
                <a:spcPts val="2000"/>
              </a:lnSpc>
              <a:spcBef>
                <a:spcPts val="0"/>
              </a:spcBef>
              <a:buClr>
                <a:srgbClr val="666666"/>
              </a:buClr>
              <a:buSzPct val="36000"/>
              <a:buBlip>
                <a:blip r:embed="rId4"/>
              </a:buBlip>
            </a:pPr>
            <a:r>
              <a:rPr lang="en-US" u="none" dirty="0" smtClean="0">
                <a:solidFill>
                  <a:srgbClr val="666666"/>
                </a:solidFill>
              </a:rPr>
              <a:t>Defects are voluntarily introduced to </a:t>
            </a:r>
            <a:r>
              <a:rPr lang="en-US" u="none" dirty="0" smtClean="0">
                <a:solidFill>
                  <a:srgbClr val="666666"/>
                </a:solidFill>
                <a:sym typeface="Symbol" panose="05050102010706020507" pitchFamily="18" charset="2"/>
              </a:rPr>
              <a:t> pinning and  </a:t>
            </a:r>
            <a:r>
              <a:rPr lang="en-US" u="none" dirty="0" smtClean="0">
                <a:solidFill>
                  <a:srgbClr val="666666"/>
                </a:solidFill>
                <a:latin typeface="Symbol" panose="05050102010706020507" pitchFamily="18" charset="2"/>
                <a:sym typeface="Symbol" panose="05050102010706020507" pitchFamily="18" charset="2"/>
              </a:rPr>
              <a:t>l (</a:t>
            </a:r>
            <a:r>
              <a:rPr lang="en-US" u="none" dirty="0" smtClean="0">
                <a:solidFill>
                  <a:srgbClr val="666666"/>
                </a:solidFill>
                <a:latin typeface="+mn-lt"/>
                <a:sym typeface="Symbol" panose="05050102010706020507" pitchFamily="18" charset="2"/>
              </a:rPr>
              <a:t> </a:t>
            </a:r>
            <a:r>
              <a:rPr lang="en-US" u="none" dirty="0" smtClean="0">
                <a:solidFill>
                  <a:srgbClr val="666666"/>
                </a:solidFill>
                <a:latin typeface="Symbol" panose="05050102010706020507" pitchFamily="18" charset="2"/>
                <a:sym typeface="Symbol" panose="05050102010706020507" pitchFamily="18" charset="2"/>
              </a:rPr>
              <a:t> </a:t>
            </a:r>
            <a:r>
              <a:rPr lang="en-US" u="none" dirty="0" smtClean="0">
                <a:solidFill>
                  <a:srgbClr val="666666"/>
                </a:solidFill>
                <a:latin typeface="+mn-lt"/>
                <a:sym typeface="Symbol" panose="05050102010706020507" pitchFamily="18" charset="2"/>
              </a:rPr>
              <a:t>H</a:t>
            </a:r>
            <a:r>
              <a:rPr lang="en-US" u="none" baseline="-25000" dirty="0" smtClean="0">
                <a:solidFill>
                  <a:srgbClr val="666666"/>
                </a:solidFill>
                <a:latin typeface="+mn-lt"/>
                <a:sym typeface="Symbol" panose="05050102010706020507" pitchFamily="18" charset="2"/>
              </a:rPr>
              <a:t>C1</a:t>
            </a:r>
            <a:r>
              <a:rPr lang="en-US" u="none" dirty="0" smtClean="0">
                <a:solidFill>
                  <a:srgbClr val="666666"/>
                </a:solidFill>
                <a:latin typeface="+mn-lt"/>
                <a:sym typeface="Symbol" panose="05050102010706020507" pitchFamily="18" charset="2"/>
              </a:rPr>
              <a:t> et </a:t>
            </a:r>
            <a:r>
              <a:rPr lang="en-US" u="none" dirty="0" smtClean="0">
                <a:solidFill>
                  <a:srgbClr val="666666"/>
                </a:solidFill>
                <a:sym typeface="Symbol" panose="05050102010706020507" pitchFamily="18" charset="2"/>
              </a:rPr>
              <a:t>  </a:t>
            </a:r>
            <a:r>
              <a:rPr lang="en-US" u="none" dirty="0" smtClean="0">
                <a:solidFill>
                  <a:srgbClr val="666666"/>
                </a:solidFill>
                <a:latin typeface="+mn-lt"/>
                <a:sym typeface="Symbol" panose="05050102010706020507" pitchFamily="18" charset="2"/>
              </a:rPr>
              <a:t>H</a:t>
            </a:r>
            <a:r>
              <a:rPr lang="en-US" u="none" baseline="-25000" dirty="0" smtClean="0">
                <a:solidFill>
                  <a:srgbClr val="666666"/>
                </a:solidFill>
                <a:latin typeface="+mn-lt"/>
                <a:sym typeface="Symbol" panose="05050102010706020507" pitchFamily="18" charset="2"/>
              </a:rPr>
              <a:t>C2</a:t>
            </a:r>
            <a:r>
              <a:rPr lang="en-US" u="none" dirty="0" smtClean="0">
                <a:solidFill>
                  <a:srgbClr val="666666"/>
                </a:solidFill>
                <a:latin typeface="+mn-lt"/>
                <a:sym typeface="Symbol" panose="05050102010706020507" pitchFamily="18" charset="2"/>
              </a:rPr>
              <a:t>)</a:t>
            </a:r>
          </a:p>
          <a:p>
            <a:pPr marL="1009650" lvl="3" indent="-238125" eaLnBrk="0" hangingPunct="0">
              <a:lnSpc>
                <a:spcPts val="2000"/>
              </a:lnSpc>
              <a:spcBef>
                <a:spcPts val="0"/>
              </a:spcBef>
              <a:buClr>
                <a:srgbClr val="666666"/>
              </a:buClr>
              <a:buSzPct val="36000"/>
              <a:buBlip>
                <a:blip r:embed="rId4"/>
              </a:buBlip>
            </a:pPr>
            <a:r>
              <a:rPr lang="fr-FR" u="none" dirty="0" smtClean="0">
                <a:solidFill>
                  <a:srgbClr val="666666"/>
                </a:solidFill>
                <a:latin typeface="+mn-lt"/>
                <a:sym typeface="Symbol" panose="05050102010706020507" pitchFamily="18" charset="2"/>
              </a:rPr>
              <a:t> J &lt; J</a:t>
            </a:r>
            <a:r>
              <a:rPr lang="fr-FR" u="none" baseline="-25000" dirty="0" smtClean="0">
                <a:solidFill>
                  <a:srgbClr val="666666"/>
                </a:solidFill>
                <a:latin typeface="+mn-lt"/>
                <a:sym typeface="Symbol" panose="05050102010706020507" pitchFamily="18" charset="2"/>
              </a:rPr>
              <a:t>C </a:t>
            </a:r>
            <a:r>
              <a:rPr lang="fr-FR" u="none" dirty="0" smtClean="0">
                <a:solidFill>
                  <a:srgbClr val="666666"/>
                </a:solidFill>
                <a:latin typeface="+mn-lt"/>
                <a:sym typeface="Symbol" panose="05050102010706020507" pitchFamily="18" charset="2"/>
              </a:rPr>
              <a:t>&lt;&lt;&lt; J</a:t>
            </a:r>
            <a:r>
              <a:rPr lang="fr-FR" u="none" baseline="-25000" dirty="0" smtClean="0">
                <a:solidFill>
                  <a:srgbClr val="666666"/>
                </a:solidFill>
                <a:latin typeface="+mn-lt"/>
                <a:sym typeface="Symbol" panose="05050102010706020507" pitchFamily="18" charset="2"/>
              </a:rPr>
              <a:t>D</a:t>
            </a:r>
            <a:endParaRPr lang="en-US" u="none" baseline="-25000" dirty="0" smtClean="0">
              <a:solidFill>
                <a:srgbClr val="666666"/>
              </a:solidFill>
              <a:latin typeface="Symbol" panose="05050102010706020507" pitchFamily="18" charset="2"/>
            </a:endParaRPr>
          </a:p>
          <a:p>
            <a:pPr marL="360363" lvl="1" indent="-360363" eaLnBrk="0" hangingPunct="0">
              <a:lnSpc>
                <a:spcPct val="114000"/>
              </a:lnSpc>
              <a:spcBef>
                <a:spcPts val="600"/>
              </a:spcBef>
              <a:buSzPct val="90000"/>
              <a:buBlip>
                <a:blip r:embed="rId3"/>
              </a:buBlip>
            </a:pPr>
            <a:r>
              <a:rPr kumimoji="1" lang="en-US" sz="1800" b="1" u="none" dirty="0" smtClean="0">
                <a:solidFill>
                  <a:prstClr val="black"/>
                </a:solidFill>
                <a:latin typeface="Calibri" pitchFamily="34" charset="0"/>
              </a:rPr>
              <a:t>Cavities</a:t>
            </a:r>
          </a:p>
          <a:p>
            <a:pPr marL="552450" lvl="2" indent="-238125" eaLnBrk="0" hangingPunct="0">
              <a:lnSpc>
                <a:spcPct val="114000"/>
              </a:lnSpc>
              <a:buClr>
                <a:srgbClr val="666666"/>
              </a:buClr>
              <a:buSzPct val="36000"/>
              <a:buBlip>
                <a:blip r:embed="rId4"/>
              </a:buBlip>
            </a:pPr>
            <a:r>
              <a:rPr lang="en-US" sz="1800" u="none" dirty="0" smtClean="0">
                <a:solidFill>
                  <a:prstClr val="black"/>
                </a:solidFill>
                <a:latin typeface="Calibri" pitchFamily="34" charset="0"/>
              </a:rPr>
              <a:t>One aims at very high field with minimal dissipation (but ≠0 </a:t>
            </a:r>
            <a:r>
              <a:rPr lang="en-US" sz="1800" u="none" dirty="0" smtClean="0">
                <a:solidFill>
                  <a:prstClr val="black"/>
                </a:solidFill>
                <a:latin typeface="Calibri" pitchFamily="34" charset="0"/>
                <a:sym typeface="Wingdings" panose="05000000000000000000" pitchFamily="2" charset="2"/>
              </a:rPr>
              <a:t></a:t>
            </a:r>
            <a:r>
              <a:rPr lang="en-US" sz="1800" u="none" dirty="0" smtClean="0">
                <a:solidFill>
                  <a:prstClr val="black"/>
                </a:solidFill>
                <a:latin typeface="Calibri" pitchFamily="34" charset="0"/>
              </a:rPr>
              <a:t>)</a:t>
            </a:r>
          </a:p>
          <a:p>
            <a:pPr marL="1009650" lvl="3" indent="-238125" eaLnBrk="0" hangingPunct="0">
              <a:lnSpc>
                <a:spcPts val="2000"/>
              </a:lnSpc>
              <a:spcBef>
                <a:spcPts val="0"/>
              </a:spcBef>
              <a:buClr>
                <a:srgbClr val="666666"/>
              </a:buClr>
              <a:buSzPct val="36000"/>
              <a:buBlip>
                <a:blip r:embed="rId4"/>
              </a:buBlip>
            </a:pPr>
            <a:r>
              <a:rPr lang="en-US" u="none" dirty="0" smtClean="0">
                <a:solidFill>
                  <a:srgbClr val="666666"/>
                </a:solidFill>
              </a:rPr>
              <a:t>H variable, </a:t>
            </a:r>
            <a:r>
              <a:rPr lang="en-US" u="none" dirty="0" err="1" smtClean="0">
                <a:solidFill>
                  <a:srgbClr val="666666"/>
                </a:solidFill>
              </a:rPr>
              <a:t>H</a:t>
            </a:r>
            <a:r>
              <a:rPr lang="en-US" u="none" baseline="-25000" dirty="0" err="1" smtClean="0">
                <a:solidFill>
                  <a:srgbClr val="666666"/>
                </a:solidFill>
              </a:rPr>
              <a:t>max</a:t>
            </a:r>
            <a:r>
              <a:rPr lang="en-US" u="none" dirty="0" err="1" smtClean="0">
                <a:solidFill>
                  <a:srgbClr val="666666"/>
                </a:solidFill>
              </a:rPr>
              <a:t>~H</a:t>
            </a:r>
            <a:r>
              <a:rPr lang="en-US" u="none" baseline="-25000" dirty="0" err="1" smtClean="0">
                <a:solidFill>
                  <a:srgbClr val="666666"/>
                </a:solidFill>
              </a:rPr>
              <a:t>SH</a:t>
            </a:r>
            <a:r>
              <a:rPr lang="en-US" u="none" dirty="0" smtClean="0">
                <a:solidFill>
                  <a:srgbClr val="666666"/>
                </a:solidFill>
              </a:rPr>
              <a:t> (= f(H</a:t>
            </a:r>
            <a:r>
              <a:rPr lang="en-US" u="none" baseline="-25000" dirty="0" smtClean="0">
                <a:solidFill>
                  <a:srgbClr val="666666"/>
                </a:solidFill>
              </a:rPr>
              <a:t>C</a:t>
            </a:r>
            <a:r>
              <a:rPr lang="en-US" u="none" dirty="0" smtClean="0">
                <a:solidFill>
                  <a:srgbClr val="666666"/>
                </a:solidFill>
              </a:rPr>
              <a:t>))</a:t>
            </a:r>
            <a:endParaRPr lang="en-US" u="none" baseline="-25000" dirty="0" smtClean="0">
              <a:solidFill>
                <a:srgbClr val="666666"/>
              </a:solidFill>
            </a:endParaRPr>
          </a:p>
          <a:p>
            <a:pPr marL="1009650" lvl="3" indent="-238125" eaLnBrk="0" hangingPunct="0">
              <a:lnSpc>
                <a:spcPts val="2000"/>
              </a:lnSpc>
              <a:spcBef>
                <a:spcPts val="0"/>
              </a:spcBef>
              <a:buClr>
                <a:srgbClr val="666666"/>
              </a:buClr>
              <a:buSzPct val="36000"/>
              <a:buBlip>
                <a:blip r:embed="rId4"/>
              </a:buBlip>
            </a:pPr>
            <a:r>
              <a:rPr lang="en-US" u="none" dirty="0" smtClean="0">
                <a:solidFill>
                  <a:srgbClr val="666666"/>
                </a:solidFill>
              </a:rPr>
              <a:t>Vortices cannot keep pinned at this frequency =&gt; very high dissipations (!),</a:t>
            </a:r>
          </a:p>
          <a:p>
            <a:pPr marL="1009650" lvl="3" indent="-238125" eaLnBrk="0" hangingPunct="0">
              <a:lnSpc>
                <a:spcPts val="2000"/>
              </a:lnSpc>
              <a:spcBef>
                <a:spcPts val="0"/>
              </a:spcBef>
              <a:buClr>
                <a:srgbClr val="666666"/>
              </a:buClr>
              <a:buSzPct val="36000"/>
              <a:buBlip>
                <a:blip r:embed="rId4"/>
              </a:buBlip>
            </a:pPr>
            <a:r>
              <a:rPr lang="en-US" u="none" dirty="0" smtClean="0">
                <a:solidFill>
                  <a:srgbClr val="666666"/>
                </a:solidFill>
              </a:rPr>
              <a:t>One has to prevent </a:t>
            </a:r>
            <a:r>
              <a:rPr lang="en-US" u="none" dirty="0" err="1" smtClean="0">
                <a:solidFill>
                  <a:srgbClr val="666666"/>
                </a:solidFill>
              </a:rPr>
              <a:t>Vx</a:t>
            </a:r>
            <a:r>
              <a:rPr lang="en-US" u="none" dirty="0" smtClean="0">
                <a:solidFill>
                  <a:srgbClr val="666666"/>
                </a:solidFill>
              </a:rPr>
              <a:t> entering: keep in </a:t>
            </a:r>
            <a:r>
              <a:rPr lang="en-US" b="1" u="none" dirty="0" smtClean="0">
                <a:solidFill>
                  <a:srgbClr val="666666"/>
                </a:solidFill>
              </a:rPr>
              <a:t>Meissner state !</a:t>
            </a:r>
          </a:p>
          <a:p>
            <a:pPr marL="1009650" lvl="3" indent="-238125" eaLnBrk="0" hangingPunct="0">
              <a:lnSpc>
                <a:spcPts val="2000"/>
              </a:lnSpc>
              <a:spcBef>
                <a:spcPts val="0"/>
              </a:spcBef>
              <a:buClr>
                <a:srgbClr val="666666"/>
              </a:buClr>
              <a:buSzPct val="36000"/>
              <a:buBlip>
                <a:blip r:embed="rId4"/>
              </a:buBlip>
            </a:pPr>
            <a:r>
              <a:rPr lang="en-US" u="none" dirty="0" smtClean="0">
                <a:solidFill>
                  <a:srgbClr val="666666"/>
                </a:solidFill>
              </a:rPr>
              <a:t>Reduce # of defects (promoting early </a:t>
            </a:r>
            <a:r>
              <a:rPr lang="en-US" u="none" dirty="0" err="1" smtClean="0">
                <a:solidFill>
                  <a:srgbClr val="666666"/>
                </a:solidFill>
              </a:rPr>
              <a:t>Vx</a:t>
            </a:r>
            <a:r>
              <a:rPr lang="en-US" u="none" dirty="0" smtClean="0">
                <a:solidFill>
                  <a:srgbClr val="666666"/>
                </a:solidFill>
              </a:rPr>
              <a:t> penetration), =&gt;</a:t>
            </a:r>
            <a:r>
              <a:rPr lang="en-US" u="none" dirty="0" smtClean="0">
                <a:solidFill>
                  <a:srgbClr val="666666"/>
                </a:solidFill>
                <a:sym typeface="Symbol" panose="05050102010706020507" pitchFamily="18" charset="2"/>
              </a:rPr>
              <a:t> </a:t>
            </a:r>
            <a:r>
              <a:rPr lang="en-US" u="none" dirty="0">
                <a:solidFill>
                  <a:srgbClr val="666666"/>
                </a:solidFill>
                <a:sym typeface="Symbol" panose="05050102010706020507" pitchFamily="18" charset="2"/>
              </a:rPr>
              <a:t>  </a:t>
            </a:r>
            <a:r>
              <a:rPr lang="en-US" u="none" dirty="0" smtClean="0">
                <a:solidFill>
                  <a:srgbClr val="666666"/>
                </a:solidFill>
                <a:sym typeface="Symbol" panose="05050102010706020507" pitchFamily="18" charset="2"/>
              </a:rPr>
              <a:t>effective H</a:t>
            </a:r>
            <a:r>
              <a:rPr lang="en-US" u="none" baseline="-25000" dirty="0" smtClean="0">
                <a:solidFill>
                  <a:srgbClr val="666666"/>
                </a:solidFill>
                <a:sym typeface="Symbol" panose="05050102010706020507" pitchFamily="18" charset="2"/>
              </a:rPr>
              <a:t>C1</a:t>
            </a:r>
            <a:endParaRPr lang="en-US" u="none" dirty="0" smtClean="0">
              <a:solidFill>
                <a:srgbClr val="666666"/>
              </a:solidFill>
            </a:endParaRPr>
          </a:p>
          <a:p>
            <a:pPr marL="771525" lvl="3" eaLnBrk="0" hangingPunct="0">
              <a:lnSpc>
                <a:spcPts val="900"/>
              </a:lnSpc>
              <a:spcBef>
                <a:spcPts val="0"/>
              </a:spcBef>
              <a:buClr>
                <a:srgbClr val="666666"/>
              </a:buClr>
              <a:buSzPct val="36000"/>
            </a:pPr>
            <a:endParaRPr lang="en-US" sz="1200" u="none" dirty="0" smtClean="0">
              <a:solidFill>
                <a:srgbClr val="666666"/>
              </a:solidFill>
            </a:endParaRPr>
          </a:p>
          <a:p>
            <a:pPr marL="360363" lvl="1" indent="-360363" eaLnBrk="0" hangingPunct="0">
              <a:lnSpc>
                <a:spcPct val="114000"/>
              </a:lnSpc>
              <a:spcBef>
                <a:spcPts val="600"/>
              </a:spcBef>
              <a:buSzPct val="90000"/>
              <a:buBlip>
                <a:blip r:embed="rId3"/>
              </a:buBlip>
            </a:pPr>
            <a:r>
              <a:rPr kumimoji="1" lang="en-US" sz="1800" b="1" u="none" dirty="0" smtClean="0">
                <a:solidFill>
                  <a:prstClr val="black"/>
                </a:solidFill>
                <a:latin typeface="Calibri" pitchFamily="34" charset="0"/>
              </a:rPr>
              <a:t>Good SC for magnet applications are bad for cavities!</a:t>
            </a:r>
          </a:p>
          <a:p>
            <a:pPr marL="360363" lvl="1" indent="-360363" eaLnBrk="0" hangingPunct="0">
              <a:lnSpc>
                <a:spcPct val="114000"/>
              </a:lnSpc>
              <a:spcBef>
                <a:spcPts val="600"/>
              </a:spcBef>
              <a:buSzPct val="90000"/>
              <a:buBlip>
                <a:blip r:embed="rId3"/>
              </a:buBlip>
            </a:pPr>
            <a:r>
              <a:rPr kumimoji="1" lang="en-US" sz="1800" b="1" u="none" dirty="0" smtClean="0">
                <a:solidFill>
                  <a:prstClr val="black"/>
                </a:solidFill>
                <a:latin typeface="Calibri" pitchFamily="34" charset="0"/>
              </a:rPr>
              <a:t>And vice versa !</a:t>
            </a:r>
          </a:p>
        </p:txBody>
      </p:sp>
      <p:pic>
        <p:nvPicPr>
          <p:cNvPr id="18" name="Image 17"/>
          <p:cNvPicPr>
            <a:picLocks noChangeAspect="1"/>
          </p:cNvPicPr>
          <p:nvPr/>
        </p:nvPicPr>
        <p:blipFill>
          <a:blip r:embed="rId5"/>
          <a:stretch>
            <a:fillRect/>
          </a:stretch>
        </p:blipFill>
        <p:spPr>
          <a:xfrm>
            <a:off x="7865016" y="3789041"/>
            <a:ext cx="719390" cy="286536"/>
          </a:xfrm>
          <a:prstGeom prst="rect">
            <a:avLst/>
          </a:prstGeom>
        </p:spPr>
      </p:pic>
      <p:grpSp>
        <p:nvGrpSpPr>
          <p:cNvPr id="28" name="Groupe 27"/>
          <p:cNvGrpSpPr/>
          <p:nvPr/>
        </p:nvGrpSpPr>
        <p:grpSpPr>
          <a:xfrm rot="5400000">
            <a:off x="7809528" y="1727607"/>
            <a:ext cx="263235" cy="714416"/>
            <a:chOff x="8749272" y="2338754"/>
            <a:chExt cx="263235" cy="714416"/>
          </a:xfrm>
        </p:grpSpPr>
        <p:sp>
          <p:nvSpPr>
            <p:cNvPr id="25" name="Cylindre 24"/>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Forme libre 25"/>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Forme libre 26"/>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1" name="Text Box 41"/>
          <p:cNvSpPr txBox="1">
            <a:spLocks noChangeArrowheads="1"/>
          </p:cNvSpPr>
          <p:nvPr/>
        </p:nvSpPr>
        <p:spPr bwMode="auto">
          <a:xfrm rot="19756646">
            <a:off x="6713551" y="5397217"/>
            <a:ext cx="21318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algn="ctr" defTabSz="457200" eaLnBrk="1" fontAlgn="auto" hangingPunct="1">
              <a:spcBef>
                <a:spcPts val="0"/>
              </a:spcBef>
              <a:spcAft>
                <a:spcPts val="0"/>
              </a:spcAft>
            </a:pPr>
            <a:r>
              <a:rPr lang="en-US" sz="1000" i="1" u="none" dirty="0" smtClean="0">
                <a:solidFill>
                  <a:srgbClr val="0070C0"/>
                </a:solidFill>
                <a:latin typeface="Arial" pitchFamily="34" charset="0"/>
                <a:ea typeface="+mn-ea"/>
              </a:rPr>
              <a:t>For the recall: </a:t>
            </a:r>
          </a:p>
          <a:p>
            <a:pPr algn="ctr" defTabSz="457200" eaLnBrk="1" fontAlgn="auto" hangingPunct="1">
              <a:spcBef>
                <a:spcPts val="0"/>
              </a:spcBef>
              <a:spcAft>
                <a:spcPts val="0"/>
              </a:spcAft>
            </a:pPr>
            <a:r>
              <a:rPr lang="en-US" sz="1000" i="1" u="none" dirty="0" smtClean="0">
                <a:solidFill>
                  <a:srgbClr val="0070C0"/>
                </a:solidFill>
                <a:latin typeface="Arial" pitchFamily="34" charset="0"/>
                <a:ea typeface="+mn-ea"/>
              </a:rPr>
              <a:t>1 =&gt; vortex, many =&gt; “vortices”</a:t>
            </a:r>
            <a:endParaRPr lang="en-US" sz="1000" i="1" u="none" dirty="0">
              <a:solidFill>
                <a:srgbClr val="0070C0"/>
              </a:solidFill>
              <a:latin typeface="Symbol" panose="05050102010706020507" pitchFamily="18" charset="2"/>
              <a:ea typeface="+mn-ea"/>
            </a:endParaRPr>
          </a:p>
        </p:txBody>
      </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33199542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More </a:t>
            </a:r>
            <a:r>
              <a:rPr lang="fr-FR" dirty="0" err="1" smtClean="0"/>
              <a:t>details</a:t>
            </a:r>
            <a:r>
              <a:rPr lang="fr-FR" dirty="0" smtClean="0"/>
              <a:t> on pinning </a:t>
            </a:r>
            <a:r>
              <a:rPr lang="fr-FR" dirty="0" err="1" smtClean="0"/>
              <a:t>mechanisms</a:t>
            </a:r>
            <a:endParaRPr lang="en-US"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A40AF4AB-2A90-45D1-B14C-455B828CAC88}" type="slidenum">
              <a:rPr lang="fr-FR" smtClean="0"/>
              <a:pPr>
                <a:defRPr/>
              </a:pPr>
              <a:t>20</a:t>
            </a:fld>
            <a:endParaRPr lang="fr-FR"/>
          </a:p>
        </p:txBody>
      </p:sp>
      <p:sp>
        <p:nvSpPr>
          <p:cNvPr id="6" name="Rectangle 5"/>
          <p:cNvSpPr/>
          <p:nvPr/>
        </p:nvSpPr>
        <p:spPr>
          <a:xfrm>
            <a:off x="250797" y="1156636"/>
            <a:ext cx="6984667" cy="5645841"/>
          </a:xfrm>
          <a:prstGeom prst="rect">
            <a:avLst/>
          </a:prstGeom>
        </p:spPr>
        <p:txBody>
          <a:bodyPr wrap="square">
            <a:spAutoFit/>
          </a:bodyPr>
          <a:lstStyle/>
          <a:p>
            <a:pPr marL="809625" lvl="0" fontAlgn="auto">
              <a:lnSpc>
                <a:spcPct val="114000"/>
              </a:lnSpc>
              <a:spcBef>
                <a:spcPts val="0"/>
              </a:spcBef>
              <a:spcAft>
                <a:spcPts val="300"/>
              </a:spcAft>
            </a:pPr>
            <a:r>
              <a:rPr lang="en-US" sz="2000" u="none" dirty="0" smtClean="0">
                <a:solidFill>
                  <a:srgbClr val="DC0528"/>
                </a:solidFill>
                <a:latin typeface="Arial"/>
                <a:cs typeface="+mn-cs"/>
              </a:rPr>
              <a:t>Matsushita : 4 mechanisms from the SC point of view</a:t>
            </a:r>
          </a:p>
          <a:p>
            <a:pPr marL="360363" lvl="1" indent="-360363" algn="just" fontAlgn="auto">
              <a:lnSpc>
                <a:spcPct val="114000"/>
              </a:lnSpc>
              <a:spcBef>
                <a:spcPts val="0"/>
              </a:spcBef>
              <a:spcAft>
                <a:spcPts val="300"/>
              </a:spcAft>
              <a:buSzPct val="90000"/>
              <a:buBlip>
                <a:blip r:embed="rId3"/>
              </a:buBlip>
            </a:pPr>
            <a:r>
              <a:rPr lang="en-US" sz="1600"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A</a:t>
            </a:r>
            <a:r>
              <a:rPr lang="en-US" sz="1600" u="none" dirty="0" smtClean="0">
                <a:solidFill>
                  <a:prstClr val="black"/>
                </a:solidFill>
                <a:latin typeface="Arial"/>
                <a:cs typeface="+mn-cs"/>
              </a:rPr>
              <a:t>-</a:t>
            </a:r>
            <a:r>
              <a:rPr lang="en-US" sz="1800" u="none" dirty="0" smtClean="0">
                <a:solidFill>
                  <a:prstClr val="black"/>
                </a:solidFill>
                <a:latin typeface="Arial"/>
                <a:cs typeface="+mn-cs"/>
              </a:rPr>
              <a:t> </a:t>
            </a:r>
            <a:r>
              <a:rPr lang="en-US" sz="1600" u="none" dirty="0" smtClean="0">
                <a:solidFill>
                  <a:prstClr val="black"/>
                </a:solidFill>
                <a:latin typeface="Arial"/>
                <a:cs typeface="+mn-cs"/>
              </a:rPr>
              <a:t>Condensation energy variation </a:t>
            </a:r>
            <a:r>
              <a:rPr lang="en-US" sz="1100" i="1" u="none" dirty="0" smtClean="0">
                <a:solidFill>
                  <a:srgbClr val="0070C0"/>
                </a:solidFill>
                <a:latin typeface="Arial" charset="0"/>
                <a:cs typeface="+mn-cs"/>
              </a:rPr>
              <a:t>(one saves condensation energy if ⱻ already a normal zone)</a:t>
            </a:r>
            <a:endParaRPr lang="en-US" sz="1050" i="1" u="none" dirty="0" smtClean="0">
              <a:solidFill>
                <a:srgbClr val="0070C0"/>
              </a:solidFill>
              <a:latin typeface="Arial" charset="0"/>
              <a:cs typeface="+mn-cs"/>
            </a:endParaRPr>
          </a:p>
          <a:p>
            <a:pPr marL="360363" lvl="1" indent="-360363" algn="just" fontAlgn="auto">
              <a:lnSpc>
                <a:spcPct val="114000"/>
              </a:lnSpc>
              <a:spcBef>
                <a:spcPts val="0"/>
              </a:spcBef>
              <a:spcAft>
                <a:spcPts val="300"/>
              </a:spcAft>
              <a:buSzPct val="90000"/>
              <a:buBlip>
                <a:blip r:embed="rId3"/>
              </a:buBlip>
            </a:pPr>
            <a:r>
              <a:rPr lang="en-US" sz="1600"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B</a:t>
            </a:r>
            <a:r>
              <a:rPr lang="en-US" sz="1600" u="none" dirty="0" smtClean="0">
                <a:solidFill>
                  <a:prstClr val="black"/>
                </a:solidFill>
                <a:latin typeface="Arial"/>
                <a:cs typeface="+mn-cs"/>
              </a:rPr>
              <a:t>- Elastic interactions </a:t>
            </a:r>
            <a:r>
              <a:rPr lang="en-US" sz="1100" i="1" u="none" dirty="0" smtClean="0">
                <a:solidFill>
                  <a:srgbClr val="0070C0"/>
                </a:solidFill>
                <a:latin typeface="Arial" charset="0"/>
                <a:cs typeface="+mn-cs"/>
              </a:rPr>
              <a:t>(bending of </a:t>
            </a:r>
            <a:r>
              <a:rPr lang="en-US" sz="1100" i="1" u="none" dirty="0" err="1" smtClean="0">
                <a:solidFill>
                  <a:srgbClr val="0070C0"/>
                </a:solidFill>
                <a:latin typeface="Arial" charset="0"/>
                <a:cs typeface="+mn-cs"/>
              </a:rPr>
              <a:t>Vx</a:t>
            </a:r>
            <a:r>
              <a:rPr lang="en-US" sz="1100" i="1" u="none" dirty="0" smtClean="0">
                <a:solidFill>
                  <a:srgbClr val="0070C0"/>
                </a:solidFill>
                <a:latin typeface="Arial" charset="0"/>
                <a:cs typeface="+mn-cs"/>
              </a:rPr>
              <a:t> + lattice elastic moduli in SC state &lt; elastic Mod. In normal state, strong interaction with lattice elastic deformation due to crystalline defects-see below)</a:t>
            </a:r>
            <a:endParaRPr lang="en-US" sz="1600" u="none" dirty="0" smtClean="0">
              <a:solidFill>
                <a:prstClr val="black"/>
              </a:solidFill>
              <a:latin typeface="Arial"/>
              <a:cs typeface="+mn-cs"/>
            </a:endParaRPr>
          </a:p>
          <a:p>
            <a:pPr marL="360363" lvl="1" indent="-360363" algn="just" fontAlgn="auto">
              <a:lnSpc>
                <a:spcPct val="114000"/>
              </a:lnSpc>
              <a:spcBef>
                <a:spcPts val="0"/>
              </a:spcBef>
              <a:spcAft>
                <a:spcPts val="300"/>
              </a:spcAft>
              <a:buSzPct val="90000"/>
              <a:buBlip>
                <a:blip r:embed="rId3"/>
              </a:buBlip>
            </a:pPr>
            <a:r>
              <a:rPr lang="en-US" sz="1600"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C</a:t>
            </a:r>
            <a:r>
              <a:rPr lang="en-US" sz="1600" u="none" dirty="0" smtClean="0">
                <a:solidFill>
                  <a:prstClr val="black"/>
                </a:solidFill>
                <a:latin typeface="Arial"/>
                <a:cs typeface="+mn-cs"/>
              </a:rPr>
              <a:t>- Magnetic interaction </a:t>
            </a:r>
            <a:r>
              <a:rPr lang="en-US" sz="1100" i="1" u="none" dirty="0" smtClean="0">
                <a:solidFill>
                  <a:srgbClr val="0070C0"/>
                </a:solidFill>
                <a:latin typeface="Arial" charset="0"/>
                <a:cs typeface="+mn-cs"/>
              </a:rPr>
              <a:t>(if defects &gt;&gt;</a:t>
            </a:r>
            <a:r>
              <a:rPr lang="en-US" sz="1100" i="1" u="none" dirty="0" smtClean="0">
                <a:solidFill>
                  <a:srgbClr val="0070C0"/>
                </a:solidFill>
                <a:latin typeface="Symbol" panose="05050102010706020507" pitchFamily="18" charset="2"/>
                <a:cs typeface="+mn-cs"/>
              </a:rPr>
              <a:t>l, </a:t>
            </a:r>
            <a:r>
              <a:rPr lang="en-US" sz="1100" i="1" u="none" dirty="0" smtClean="0">
                <a:solidFill>
                  <a:srgbClr val="0070C0"/>
                </a:solidFill>
                <a:latin typeface="Arial" charset="0"/>
                <a:cs typeface="+mn-cs"/>
              </a:rPr>
              <a:t>you can treat it like an interface: image vortex + surface barrier =&gt; very strong effect)</a:t>
            </a:r>
            <a:endParaRPr lang="en-US" sz="1800" u="none" dirty="0" smtClean="0">
              <a:solidFill>
                <a:prstClr val="black"/>
              </a:solidFill>
              <a:latin typeface="Arial"/>
              <a:cs typeface="+mn-cs"/>
            </a:endParaRPr>
          </a:p>
          <a:p>
            <a:pPr marL="360363" lvl="1" indent="-360363" algn="just" fontAlgn="auto">
              <a:lnSpc>
                <a:spcPct val="114000"/>
              </a:lnSpc>
              <a:spcBef>
                <a:spcPts val="0"/>
              </a:spcBef>
              <a:spcAft>
                <a:spcPts val="300"/>
              </a:spcAft>
              <a:buSzPct val="90000"/>
              <a:buBlip>
                <a:blip r:embed="rId3"/>
              </a:buBlip>
            </a:pPr>
            <a:r>
              <a:rPr lang="en-US" sz="1600"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D</a:t>
            </a:r>
            <a:r>
              <a:rPr lang="en-US" sz="1600" u="none" dirty="0" smtClean="0">
                <a:solidFill>
                  <a:prstClr val="black"/>
                </a:solidFill>
                <a:latin typeface="Arial"/>
                <a:cs typeface="+mn-cs"/>
              </a:rPr>
              <a:t>- Kinetic energy interaction </a:t>
            </a:r>
            <a:r>
              <a:rPr lang="en-US" sz="1100" i="1" u="none" dirty="0" smtClean="0">
                <a:solidFill>
                  <a:srgbClr val="0070C0"/>
                </a:solidFill>
                <a:latin typeface="Arial" charset="0"/>
                <a:cs typeface="+mn-cs"/>
              </a:rPr>
              <a:t>(areas with ≠</a:t>
            </a:r>
            <a:r>
              <a:rPr lang="en-US" sz="1100" i="1" u="none" dirty="0" smtClean="0">
                <a:solidFill>
                  <a:srgbClr val="0070C0"/>
                </a:solidFill>
                <a:latin typeface="Symbol" panose="05050102010706020507" pitchFamily="18" charset="2"/>
                <a:cs typeface="+mn-cs"/>
              </a:rPr>
              <a:t>x </a:t>
            </a:r>
            <a:r>
              <a:rPr lang="en-US" sz="1100" i="1" u="none" dirty="0" smtClean="0">
                <a:solidFill>
                  <a:srgbClr val="0070C0"/>
                </a:solidFill>
                <a:latin typeface="Arial" charset="0"/>
                <a:cs typeface="+mn-cs"/>
              </a:rPr>
              <a:t>=&gt; ≠ in </a:t>
            </a:r>
            <a:r>
              <a:rPr lang="en-US" sz="1100" i="1" u="none" dirty="0" err="1" smtClean="0">
                <a:solidFill>
                  <a:srgbClr val="0070C0"/>
                </a:solidFill>
                <a:latin typeface="Arial" charset="0"/>
                <a:cs typeface="+mn-cs"/>
              </a:rPr>
              <a:t>Vx</a:t>
            </a:r>
            <a:r>
              <a:rPr lang="en-US" sz="1100" i="1" u="none" dirty="0" smtClean="0">
                <a:solidFill>
                  <a:srgbClr val="0070C0"/>
                </a:solidFill>
                <a:latin typeface="Arial" charset="0"/>
                <a:cs typeface="+mn-cs"/>
              </a:rPr>
              <a:t> velocities ?)</a:t>
            </a:r>
          </a:p>
          <a:p>
            <a:pPr marL="923925" lvl="0" algn="ctr" fontAlgn="auto">
              <a:lnSpc>
                <a:spcPct val="200000"/>
              </a:lnSpc>
              <a:spcBef>
                <a:spcPts val="0"/>
              </a:spcBef>
              <a:spcAft>
                <a:spcPts val="300"/>
              </a:spcAft>
            </a:pPr>
            <a:r>
              <a:rPr lang="en-US" sz="1600" u="none" dirty="0" smtClean="0">
                <a:solidFill>
                  <a:srgbClr val="DC0528"/>
                </a:solidFill>
                <a:latin typeface="Arial"/>
                <a:cs typeface="+mn-cs"/>
              </a:rPr>
              <a:t>IN </a:t>
            </a:r>
            <a:r>
              <a:rPr lang="en-US" sz="1800" u="none" dirty="0" smtClean="0">
                <a:solidFill>
                  <a:srgbClr val="DC0528"/>
                </a:solidFill>
                <a:latin typeface="Arial"/>
                <a:cs typeface="+mn-cs"/>
              </a:rPr>
              <a:t>BRIEF : local effects !!!! </a:t>
            </a:r>
            <a:r>
              <a:rPr lang="en-US" sz="1100" i="1" u="none" dirty="0" smtClean="0">
                <a:solidFill>
                  <a:srgbClr val="0070C0"/>
                </a:solidFill>
                <a:latin typeface="Arial" charset="0"/>
                <a:cs typeface="+mn-cs"/>
              </a:rPr>
              <a:t>(=&gt;2 fluids model not fully OK)</a:t>
            </a:r>
          </a:p>
          <a:p>
            <a:pPr marL="563562" lvl="0" algn="just" fontAlgn="auto">
              <a:lnSpc>
                <a:spcPts val="2000"/>
              </a:lnSpc>
              <a:spcBef>
                <a:spcPts val="600"/>
              </a:spcBef>
              <a:spcAft>
                <a:spcPts val="300"/>
              </a:spcAft>
              <a:buSzPct val="90000"/>
            </a:pPr>
            <a:r>
              <a:rPr lang="en-US" sz="2000" b="1" u="none" dirty="0" smtClean="0">
                <a:solidFill>
                  <a:srgbClr val="DC0528"/>
                </a:solidFill>
                <a:latin typeface="Arial"/>
                <a:sym typeface="Symbol" panose="05050102010706020507" pitchFamily="18" charset="2"/>
              </a:rPr>
              <a:t>	</a:t>
            </a:r>
            <a:r>
              <a:rPr lang="en-US" sz="2000" u="none" dirty="0" smtClean="0">
                <a:solidFill>
                  <a:srgbClr val="DC0528"/>
                </a:solidFill>
                <a:latin typeface="Arial"/>
                <a:sym typeface="Symbol" panose="05050102010706020507" pitchFamily="18" charset="2"/>
              </a:rPr>
              <a:t> </a:t>
            </a:r>
            <a:r>
              <a:rPr lang="en-US" sz="2000" u="none" dirty="0" smtClean="0">
                <a:solidFill>
                  <a:srgbClr val="DC0528"/>
                </a:solidFill>
                <a:latin typeface="Arial"/>
              </a:rPr>
              <a:t>2 kinds of efficient pinning :</a:t>
            </a:r>
          </a:p>
          <a:p>
            <a:pPr marL="360363" lvl="1" indent="-360363" fontAlgn="auto">
              <a:lnSpc>
                <a:spcPts val="1800"/>
              </a:lnSpc>
              <a:spcBef>
                <a:spcPts val="600"/>
              </a:spcBef>
              <a:spcAft>
                <a:spcPts val="300"/>
              </a:spcAft>
              <a:buSzPct val="90000"/>
              <a:buBlip>
                <a:blip r:embed="rId3"/>
              </a:buBlip>
            </a:pPr>
            <a:r>
              <a:rPr lang="en-US" sz="1600" u="none" dirty="0" smtClean="0">
                <a:solidFill>
                  <a:prstClr val="black"/>
                </a:solidFill>
                <a:latin typeface="Arial"/>
                <a:cs typeface="+mn-cs"/>
              </a:rPr>
              <a:t>Strong pinning (surface magnetic pinning) : twinning, voids, non SC aggregates, irradiation defects (columnar), </a:t>
            </a:r>
            <a:r>
              <a:rPr lang="en-US" sz="1600" u="none" dirty="0" err="1" smtClean="0">
                <a:solidFill>
                  <a:prstClr val="black"/>
                </a:solidFill>
                <a:latin typeface="Arial"/>
                <a:cs typeface="+mn-cs"/>
              </a:rPr>
              <a:t>nano</a:t>
            </a:r>
            <a:r>
              <a:rPr lang="en-US" sz="1600" u="none" dirty="0" smtClean="0">
                <a:solidFill>
                  <a:prstClr val="black"/>
                </a:solidFill>
                <a:latin typeface="Arial"/>
                <a:cs typeface="+mn-cs"/>
              </a:rPr>
              <a:t>-indentations : </a:t>
            </a:r>
            <a:r>
              <a:rPr lang="en-US" sz="1200" u="none" dirty="0" smtClean="0">
                <a:solidFill>
                  <a:srgbClr val="666666"/>
                </a:solidFill>
                <a:latin typeface="Arial"/>
              </a:rPr>
              <a:t>Dominant mechanism: </a:t>
            </a:r>
            <a:r>
              <a:rPr lang="en-US" sz="1200"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A </a:t>
            </a:r>
            <a:r>
              <a:rPr lang="en-US" sz="1200" u="none" dirty="0" smtClean="0">
                <a:solidFill>
                  <a:srgbClr val="666666"/>
                </a:solidFill>
                <a:latin typeface="Arial"/>
              </a:rPr>
              <a:t>then </a:t>
            </a:r>
            <a:r>
              <a:rPr lang="en-US" sz="1200"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C </a:t>
            </a:r>
            <a:r>
              <a:rPr lang="en-US" sz="1200" u="none" dirty="0">
                <a:solidFill>
                  <a:srgbClr val="666666"/>
                </a:solidFill>
                <a:latin typeface="Arial"/>
              </a:rPr>
              <a:t>then </a:t>
            </a:r>
            <a:r>
              <a:rPr lang="en-US" sz="1200"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rPr>
              <a:t>D</a:t>
            </a:r>
            <a:endParaRPr lang="en-US" sz="1200" u="none" dirty="0" smtClean="0">
              <a:solidFill>
                <a:srgbClr val="666666"/>
              </a:solidFill>
              <a:latin typeface="Arial"/>
            </a:endParaRPr>
          </a:p>
          <a:p>
            <a:pPr marL="360363" lvl="1" indent="-360363" fontAlgn="auto">
              <a:lnSpc>
                <a:spcPts val="1800"/>
              </a:lnSpc>
              <a:spcBef>
                <a:spcPts val="600"/>
              </a:spcBef>
              <a:spcAft>
                <a:spcPts val="300"/>
              </a:spcAft>
              <a:buSzPct val="90000"/>
              <a:buBlip>
                <a:blip r:embed="rId3"/>
              </a:buBlip>
            </a:pPr>
            <a:r>
              <a:rPr lang="en-US" sz="1600" u="none" dirty="0" smtClean="0">
                <a:solidFill>
                  <a:prstClr val="black"/>
                </a:solidFill>
                <a:latin typeface="Arial"/>
                <a:cs typeface="+mn-cs"/>
              </a:rPr>
              <a:t>Weak pinning centers but many of them: «volume core pinning»</a:t>
            </a:r>
          </a:p>
          <a:p>
            <a:pPr marL="712788" lvl="3" indent="-238125" fontAlgn="auto">
              <a:lnSpc>
                <a:spcPts val="1800"/>
              </a:lnSpc>
              <a:spcBef>
                <a:spcPts val="0"/>
              </a:spcBef>
              <a:spcAft>
                <a:spcPts val="300"/>
              </a:spcAft>
              <a:buClr>
                <a:srgbClr val="666666"/>
              </a:buClr>
              <a:buSzPct val="36000"/>
              <a:buBlip>
                <a:blip r:embed="rId4"/>
              </a:buBlip>
            </a:pPr>
            <a:r>
              <a:rPr lang="en-US" u="none" dirty="0" smtClean="0">
                <a:solidFill>
                  <a:srgbClr val="666666"/>
                </a:solidFill>
                <a:latin typeface="Arial"/>
              </a:rPr>
              <a:t>Dominant mechanism: </a:t>
            </a:r>
            <a:r>
              <a:rPr lang="en-US"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B </a:t>
            </a:r>
            <a:r>
              <a:rPr lang="en-US" u="none" dirty="0" smtClean="0">
                <a:solidFill>
                  <a:srgbClr val="666666"/>
                </a:solidFill>
                <a:latin typeface="Arial"/>
              </a:rPr>
              <a:t> ; </a:t>
            </a:r>
            <a:r>
              <a:rPr lang="en-US"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B</a:t>
            </a:r>
            <a:r>
              <a:rPr lang="en-US" u="none" dirty="0" smtClean="0">
                <a:solidFill>
                  <a:srgbClr val="666666"/>
                </a:solidFill>
                <a:latin typeface="Arial"/>
              </a:rPr>
              <a:t> less efficient than </a:t>
            </a:r>
            <a:r>
              <a:rPr lang="en-US"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C</a:t>
            </a:r>
            <a:r>
              <a:rPr lang="en-US" u="none" dirty="0" smtClean="0">
                <a:solidFill>
                  <a:srgbClr val="666666"/>
                </a:solidFill>
                <a:latin typeface="Arial"/>
              </a:rPr>
              <a:t> but if they are many pinning centers =&gt; results into strong pinning</a:t>
            </a:r>
          </a:p>
          <a:p>
            <a:pPr marL="712788" lvl="3" indent="-238125" fontAlgn="auto">
              <a:lnSpc>
                <a:spcPts val="1800"/>
              </a:lnSpc>
              <a:spcBef>
                <a:spcPts val="0"/>
              </a:spcBef>
              <a:spcAft>
                <a:spcPts val="300"/>
              </a:spcAft>
              <a:buClr>
                <a:srgbClr val="666666"/>
              </a:buClr>
              <a:buSzPct val="36000"/>
              <a:buBlip>
                <a:blip r:embed="rId4"/>
              </a:buBlip>
            </a:pPr>
            <a:r>
              <a:rPr lang="en-US" u="none" dirty="0" smtClean="0">
                <a:solidFill>
                  <a:srgbClr val="666666"/>
                </a:solidFill>
                <a:latin typeface="Arial"/>
              </a:rPr>
              <a:t>Mechanism </a:t>
            </a:r>
            <a:r>
              <a:rPr lang="en-US"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B</a:t>
            </a:r>
            <a:r>
              <a:rPr lang="en-US" u="none" dirty="0" smtClean="0">
                <a:solidFill>
                  <a:srgbClr val="666666"/>
                </a:solidFill>
                <a:latin typeface="Arial"/>
              </a:rPr>
              <a:t> </a:t>
            </a:r>
            <a:r>
              <a:rPr lang="en-US" u="none" dirty="0">
                <a:solidFill>
                  <a:srgbClr val="666666"/>
                </a:solidFill>
                <a:latin typeface="Arial"/>
              </a:rPr>
              <a:t>efficiency</a:t>
            </a:r>
            <a:r>
              <a:rPr lang="en-US" u="none" dirty="0">
                <a:solidFill>
                  <a:srgbClr val="666666"/>
                </a:solidFill>
                <a:latin typeface="Arial"/>
                <a:sym typeface="Wingdings 3" panose="05040102010807070707" pitchFamily="18" charset="2"/>
              </a:rPr>
              <a:t> 3D → Interface </a:t>
            </a:r>
            <a:r>
              <a:rPr lang="en-US" u="none" dirty="0" smtClean="0">
                <a:solidFill>
                  <a:srgbClr val="666666"/>
                </a:solidFill>
                <a:latin typeface="Arial"/>
                <a:sym typeface="Wingdings 3" panose="05040102010807070707" pitchFamily="18" charset="2"/>
              </a:rPr>
              <a:t>(G.B) → dislocation → punctual defects</a:t>
            </a:r>
            <a:endParaRPr lang="en-US" u="none" dirty="0">
              <a:solidFill>
                <a:srgbClr val="666666"/>
              </a:solidFill>
              <a:latin typeface="Arial"/>
            </a:endParaRPr>
          </a:p>
        </p:txBody>
      </p:sp>
      <p:pic>
        <p:nvPicPr>
          <p:cNvPr id="5" name="Image 4"/>
          <p:cNvPicPr>
            <a:picLocks noChangeAspect="1"/>
          </p:cNvPicPr>
          <p:nvPr/>
        </p:nvPicPr>
        <p:blipFill>
          <a:blip r:embed="rId5"/>
          <a:stretch>
            <a:fillRect/>
          </a:stretch>
        </p:blipFill>
        <p:spPr>
          <a:xfrm>
            <a:off x="97345" y="152400"/>
            <a:ext cx="933130" cy="1400743"/>
          </a:xfrm>
          <a:prstGeom prst="rect">
            <a:avLst/>
          </a:prstGeom>
        </p:spPr>
      </p:pic>
      <p:pic>
        <p:nvPicPr>
          <p:cNvPr id="43" name="Image 42"/>
          <p:cNvPicPr>
            <a:picLocks noChangeAspect="1"/>
          </p:cNvPicPr>
          <p:nvPr/>
        </p:nvPicPr>
        <p:blipFill>
          <a:blip r:embed="rId6"/>
          <a:stretch>
            <a:fillRect/>
          </a:stretch>
        </p:blipFill>
        <p:spPr>
          <a:xfrm>
            <a:off x="7460012" y="1553143"/>
            <a:ext cx="1424776" cy="2510619"/>
          </a:xfrm>
          <a:prstGeom prst="rect">
            <a:avLst/>
          </a:prstGeom>
        </p:spPr>
      </p:pic>
      <p:grpSp>
        <p:nvGrpSpPr>
          <p:cNvPr id="8" name="Groupe 7"/>
          <p:cNvGrpSpPr/>
          <p:nvPr/>
        </p:nvGrpSpPr>
        <p:grpSpPr>
          <a:xfrm rot="5400000">
            <a:off x="428360" y="6161464"/>
            <a:ext cx="263235" cy="714416"/>
            <a:chOff x="8749272" y="2338754"/>
            <a:chExt cx="263235" cy="714416"/>
          </a:xfrm>
        </p:grpSpPr>
        <p:sp>
          <p:nvSpPr>
            <p:cNvPr id="9" name="Cylindre 8"/>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orme libre 9"/>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libre 10"/>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pic>
        <p:nvPicPr>
          <p:cNvPr id="7" name="Image 6"/>
          <p:cNvPicPr>
            <a:picLocks noChangeAspect="1"/>
          </p:cNvPicPr>
          <p:nvPr/>
        </p:nvPicPr>
        <p:blipFill>
          <a:blip r:embed="rId7"/>
          <a:stretch>
            <a:fillRect/>
          </a:stretch>
        </p:blipFill>
        <p:spPr>
          <a:xfrm flipH="1">
            <a:off x="7603943" y="4365104"/>
            <a:ext cx="1334301" cy="1225475"/>
          </a:xfrm>
          <a:prstGeom prst="rect">
            <a:avLst/>
          </a:prstGeom>
        </p:spPr>
      </p:pic>
    </p:spTree>
    <p:extLst>
      <p:ext uri="{BB962C8B-B14F-4D97-AF65-F5344CB8AC3E}">
        <p14:creationId xmlns:p14="http://schemas.microsoft.com/office/powerpoint/2010/main" val="39393880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Forces at </a:t>
            </a:r>
            <a:r>
              <a:rPr lang="fr-FR" dirty="0" err="1" smtClean="0"/>
              <a:t>play</a:t>
            </a:r>
            <a:endParaRPr lang="fr-FR"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A40AF4AB-2A90-45D1-B14C-455B828CAC88}" type="slidenum">
              <a:rPr lang="fr-FR" smtClean="0"/>
              <a:pPr>
                <a:defRPr/>
              </a:pPr>
              <a:t>21</a:t>
            </a:fld>
            <a:endParaRPr lang="fr-FR"/>
          </a:p>
        </p:txBody>
      </p:sp>
      <mc:AlternateContent xmlns:mc="http://schemas.openxmlformats.org/markup-compatibility/2006" xmlns:a14="http://schemas.microsoft.com/office/drawing/2010/main">
        <mc:Choice Requires="a14">
          <p:sp>
            <p:nvSpPr>
              <p:cNvPr id="5" name="Rectangle 4"/>
              <p:cNvSpPr/>
              <p:nvPr/>
            </p:nvSpPr>
            <p:spPr>
              <a:xfrm>
                <a:off x="392058" y="1136259"/>
                <a:ext cx="5577243" cy="5160452"/>
              </a:xfrm>
              <a:prstGeom prst="rect">
                <a:avLst/>
              </a:prstGeom>
            </p:spPr>
            <p:txBody>
              <a:bodyPr wrap="square">
                <a:spAutoFit/>
              </a:bodyPr>
              <a:lstStyle/>
              <a:p>
                <a:pPr marL="923925" lvl="0" fontAlgn="auto">
                  <a:lnSpc>
                    <a:spcPct val="124000"/>
                  </a:lnSpc>
                  <a:spcBef>
                    <a:spcPts val="0"/>
                  </a:spcBef>
                  <a:spcAft>
                    <a:spcPts val="400"/>
                  </a:spcAft>
                </a:pPr>
                <a:r>
                  <a:rPr lang="en-US" sz="2400" u="none" dirty="0" smtClean="0">
                    <a:solidFill>
                      <a:srgbClr val="DC0528"/>
                    </a:solidFill>
                    <a:latin typeface="Arial"/>
                  </a:rPr>
                  <a:t>Pinning Force vs elasticity</a:t>
                </a:r>
                <a:endParaRPr lang="en-US" sz="2400" u="none" dirty="0">
                  <a:solidFill>
                    <a:srgbClr val="DC0528"/>
                  </a:solidFill>
                  <a:latin typeface="Arial"/>
                </a:endParaRPr>
              </a:p>
              <a:p>
                <a:pPr marL="360363" lvl="1" indent="-360363" fontAlgn="auto">
                  <a:lnSpc>
                    <a:spcPct val="124000"/>
                  </a:lnSpc>
                  <a:spcBef>
                    <a:spcPts val="0"/>
                  </a:spcBef>
                  <a:spcAft>
                    <a:spcPts val="0"/>
                  </a:spcAft>
                  <a:buSzPct val="90000"/>
                  <a:buBlip>
                    <a:blip r:embed="rId3"/>
                  </a:buBlip>
                </a:pPr>
                <a:r>
                  <a:rPr lang="en-US" sz="1800" u="none" dirty="0" smtClean="0">
                    <a:solidFill>
                      <a:prstClr val="black"/>
                    </a:solidFill>
                    <a:latin typeface="Arial"/>
                  </a:rPr>
                  <a:t>Efficient pinning:</a:t>
                </a:r>
                <a:endParaRPr lang="en-US" sz="1800" u="none" dirty="0">
                  <a:solidFill>
                    <a:prstClr val="black"/>
                  </a:solidFill>
                  <a:latin typeface="Arial"/>
                </a:endParaRPr>
              </a:p>
              <a:p>
                <a:pPr marL="712788" lvl="3" indent="-238125" fontAlgn="auto">
                  <a:lnSpc>
                    <a:spcPct val="124000"/>
                  </a:lnSpc>
                  <a:spcBef>
                    <a:spcPts val="0"/>
                  </a:spcBef>
                  <a:spcAft>
                    <a:spcPts val="0"/>
                  </a:spcAft>
                  <a:buClr>
                    <a:srgbClr val="666666"/>
                  </a:buClr>
                  <a:buSzPct val="36000"/>
                  <a:buBlip>
                    <a:blip r:embed="rId4"/>
                  </a:buBlip>
                </a:pPr>
                <a:r>
                  <a:rPr lang="en-US" u="none" dirty="0" smtClean="0">
                    <a:solidFill>
                      <a:schemeClr val="tx1">
                        <a:lumMod val="75000"/>
                        <a:lumOff val="25000"/>
                      </a:schemeClr>
                    </a:solidFill>
                    <a:latin typeface="Arial"/>
                  </a:rPr>
                  <a:t>F</a:t>
                </a:r>
                <a:r>
                  <a:rPr lang="en-US" u="none" baseline="-25000" dirty="0" smtClean="0">
                    <a:solidFill>
                      <a:schemeClr val="tx1">
                        <a:lumMod val="75000"/>
                        <a:lumOff val="25000"/>
                      </a:schemeClr>
                    </a:solidFill>
                    <a:latin typeface="Arial"/>
                  </a:rPr>
                  <a:t>P</a:t>
                </a:r>
                <a:r>
                  <a:rPr lang="en-US" u="none" dirty="0" smtClean="0">
                    <a:solidFill>
                      <a:schemeClr val="tx1">
                        <a:lumMod val="75000"/>
                        <a:lumOff val="25000"/>
                      </a:schemeClr>
                    </a:solidFill>
                    <a:latin typeface="Arial"/>
                  </a:rPr>
                  <a:t> </a:t>
                </a:r>
                <a:r>
                  <a:rPr lang="en-US" u="none" dirty="0">
                    <a:solidFill>
                      <a:schemeClr val="tx1">
                        <a:lumMod val="75000"/>
                        <a:lumOff val="25000"/>
                      </a:schemeClr>
                    </a:solidFill>
                    <a:latin typeface="Arial"/>
                  </a:rPr>
                  <a:t>(r) </a:t>
                </a:r>
                <a:r>
                  <a:rPr lang="en-US" u="none" dirty="0" smtClean="0">
                    <a:solidFill>
                      <a:schemeClr val="tx1">
                        <a:lumMod val="75000"/>
                        <a:lumOff val="25000"/>
                      </a:schemeClr>
                    </a:solidFill>
                    <a:latin typeface="Arial"/>
                  </a:rPr>
                  <a:t>small for </a:t>
                </a:r>
                <a:r>
                  <a:rPr lang="en-US" u="none" dirty="0">
                    <a:solidFill>
                      <a:schemeClr val="tx1">
                        <a:lumMod val="75000"/>
                        <a:lumOff val="25000"/>
                      </a:schemeClr>
                    </a:solidFill>
                    <a:latin typeface="Arial"/>
                  </a:rPr>
                  <a:t>r &lt;&lt; </a:t>
                </a:r>
                <a:r>
                  <a:rPr lang="en-US" u="none" dirty="0" smtClean="0">
                    <a:solidFill>
                      <a:schemeClr val="tx1">
                        <a:lumMod val="75000"/>
                        <a:lumOff val="25000"/>
                      </a:schemeClr>
                    </a:solidFill>
                    <a:latin typeface="Arial"/>
                  </a:rPr>
                  <a:t>2</a:t>
                </a:r>
                <a:r>
                  <a:rPr lang="en-US" u="none" dirty="0" smtClean="0">
                    <a:solidFill>
                      <a:schemeClr val="tx1">
                        <a:lumMod val="75000"/>
                        <a:lumOff val="25000"/>
                      </a:schemeClr>
                    </a:solidFill>
                    <a:latin typeface="Symbol" panose="05050102010706020507" pitchFamily="18" charset="2"/>
                  </a:rPr>
                  <a:t>x </a:t>
                </a:r>
                <a:r>
                  <a:rPr lang="en-US" u="none" dirty="0">
                    <a:solidFill>
                      <a:schemeClr val="tx1">
                        <a:lumMod val="75000"/>
                        <a:lumOff val="25000"/>
                      </a:schemeClr>
                    </a:solidFill>
                    <a:latin typeface="Arial"/>
                  </a:rPr>
                  <a:t>et r &gt;&gt; </a:t>
                </a:r>
                <a:r>
                  <a:rPr lang="en-US" u="none" dirty="0" smtClean="0">
                    <a:solidFill>
                      <a:schemeClr val="tx1">
                        <a:lumMod val="75000"/>
                        <a:lumOff val="25000"/>
                      </a:schemeClr>
                    </a:solidFill>
                    <a:latin typeface="Symbol" panose="05050102010706020507" pitchFamily="18" charset="2"/>
                  </a:rPr>
                  <a:t>x  </a:t>
                </a:r>
                <a:r>
                  <a:rPr lang="en-US" sz="1050" i="1" u="none" dirty="0" smtClean="0">
                    <a:solidFill>
                      <a:srgbClr val="0070C0"/>
                    </a:solidFill>
                    <a:sym typeface="Symbol" panose="05050102010706020507" pitchFamily="18" charset="2"/>
                  </a:rPr>
                  <a:t>r~ defects  </a:t>
                </a:r>
                <a:endParaRPr lang="en-US" sz="1050" i="1" u="none" dirty="0">
                  <a:solidFill>
                    <a:srgbClr val="0070C0"/>
                  </a:solidFill>
                </a:endParaRPr>
              </a:p>
              <a:p>
                <a:pPr marL="712788" lvl="3" indent="-238125" fontAlgn="auto">
                  <a:lnSpc>
                    <a:spcPct val="124000"/>
                  </a:lnSpc>
                  <a:spcBef>
                    <a:spcPts val="0"/>
                  </a:spcBef>
                  <a:spcAft>
                    <a:spcPts val="0"/>
                  </a:spcAft>
                  <a:buClr>
                    <a:srgbClr val="666666"/>
                  </a:buClr>
                  <a:buSzPct val="36000"/>
                  <a:buBlip>
                    <a:blip r:embed="rId4"/>
                  </a:buBlip>
                </a:pPr>
                <a:r>
                  <a:rPr lang="en-US" u="none" dirty="0" smtClean="0">
                    <a:solidFill>
                      <a:schemeClr val="tx1">
                        <a:lumMod val="75000"/>
                        <a:lumOff val="25000"/>
                      </a:schemeClr>
                    </a:solidFill>
                    <a:latin typeface="Arial"/>
                  </a:rPr>
                  <a:t>F</a:t>
                </a:r>
                <a:r>
                  <a:rPr lang="en-US" u="none" baseline="-25000" dirty="0" smtClean="0">
                    <a:solidFill>
                      <a:schemeClr val="tx1">
                        <a:lumMod val="75000"/>
                        <a:lumOff val="25000"/>
                      </a:schemeClr>
                    </a:solidFill>
                    <a:latin typeface="Arial"/>
                  </a:rPr>
                  <a:t>P</a:t>
                </a:r>
                <a:r>
                  <a:rPr lang="en-US" u="none" dirty="0" smtClean="0">
                    <a:solidFill>
                      <a:schemeClr val="tx1">
                        <a:lumMod val="75000"/>
                        <a:lumOff val="25000"/>
                      </a:schemeClr>
                    </a:solidFill>
                    <a:latin typeface="Arial"/>
                  </a:rPr>
                  <a:t> </a:t>
                </a:r>
                <a:r>
                  <a:rPr lang="en-US" u="none" dirty="0">
                    <a:solidFill>
                      <a:schemeClr val="tx1">
                        <a:lumMod val="75000"/>
                        <a:lumOff val="25000"/>
                      </a:schemeClr>
                    </a:solidFill>
                    <a:latin typeface="Arial"/>
                  </a:rPr>
                  <a:t>(r), J</a:t>
                </a:r>
                <a:r>
                  <a:rPr lang="en-US" u="none" baseline="-25000" dirty="0">
                    <a:solidFill>
                      <a:schemeClr val="tx1">
                        <a:lumMod val="75000"/>
                        <a:lumOff val="25000"/>
                      </a:schemeClr>
                    </a:solidFill>
                    <a:latin typeface="Arial"/>
                  </a:rPr>
                  <a:t>C</a:t>
                </a:r>
                <a:r>
                  <a:rPr lang="en-US" u="none" dirty="0">
                    <a:solidFill>
                      <a:schemeClr val="tx1">
                        <a:lumMod val="75000"/>
                        <a:lumOff val="25000"/>
                      </a:schemeClr>
                    </a:solidFill>
                    <a:latin typeface="Arial"/>
                  </a:rPr>
                  <a:t> </a:t>
                </a:r>
                <a:r>
                  <a:rPr lang="en-US" u="none" dirty="0" smtClean="0">
                    <a:solidFill>
                      <a:schemeClr val="tx1">
                        <a:lumMod val="75000"/>
                        <a:lumOff val="25000"/>
                      </a:schemeClr>
                    </a:solidFill>
                    <a:latin typeface="Arial"/>
                  </a:rPr>
                  <a:t>maximum  for </a:t>
                </a:r>
                <a:r>
                  <a:rPr lang="en-US" u="none" dirty="0" err="1" smtClean="0">
                    <a:solidFill>
                      <a:schemeClr val="tx1">
                        <a:lumMod val="75000"/>
                        <a:lumOff val="25000"/>
                      </a:schemeClr>
                    </a:solidFill>
                    <a:latin typeface="Arial"/>
                  </a:rPr>
                  <a:t>Vx</a:t>
                </a:r>
                <a:r>
                  <a:rPr lang="en-US" u="none" dirty="0" smtClean="0">
                    <a:solidFill>
                      <a:schemeClr val="tx1">
                        <a:lumMod val="75000"/>
                        <a:lumOff val="25000"/>
                      </a:schemeClr>
                    </a:solidFill>
                    <a:latin typeface="Arial"/>
                  </a:rPr>
                  <a:t> // defects</a:t>
                </a:r>
                <a:r>
                  <a:rPr lang="en-US" u="none" dirty="0">
                    <a:solidFill>
                      <a:schemeClr val="tx1">
                        <a:lumMod val="75000"/>
                        <a:lumOff val="25000"/>
                      </a:schemeClr>
                    </a:solidFill>
                    <a:latin typeface="Arial"/>
                  </a:rPr>
                  <a:t> </a:t>
                </a:r>
                <a:r>
                  <a:rPr lang="en-US" u="none" dirty="0" smtClean="0">
                    <a:solidFill>
                      <a:schemeClr val="tx1">
                        <a:lumMod val="75000"/>
                        <a:lumOff val="25000"/>
                      </a:schemeClr>
                    </a:solidFill>
                    <a:latin typeface="Arial"/>
                  </a:rPr>
                  <a:t>w. lateral size ~2</a:t>
                </a:r>
                <a:r>
                  <a:rPr lang="en-US" u="none" dirty="0" smtClean="0">
                    <a:solidFill>
                      <a:schemeClr val="tx1">
                        <a:lumMod val="75000"/>
                        <a:lumOff val="25000"/>
                      </a:schemeClr>
                    </a:solidFill>
                    <a:latin typeface="Symbol" panose="05050102010706020507" pitchFamily="18" charset="2"/>
                  </a:rPr>
                  <a:t> </a:t>
                </a:r>
                <a:r>
                  <a:rPr lang="en-US" u="none" dirty="0">
                    <a:solidFill>
                      <a:schemeClr val="tx1">
                        <a:lumMod val="75000"/>
                        <a:lumOff val="25000"/>
                      </a:schemeClr>
                    </a:solidFill>
                    <a:latin typeface="Symbol" panose="05050102010706020507" pitchFamily="18" charset="2"/>
                  </a:rPr>
                  <a:t>x </a:t>
                </a:r>
                <a:r>
                  <a:rPr lang="en-US" u="none" dirty="0" smtClean="0">
                    <a:solidFill>
                      <a:schemeClr val="tx1">
                        <a:lumMod val="75000"/>
                        <a:lumOff val="25000"/>
                      </a:schemeClr>
                    </a:solidFill>
                    <a:latin typeface="Arial"/>
                  </a:rPr>
                  <a:t>(</a:t>
                </a:r>
                <a:r>
                  <a:rPr lang="en-US" u="none" dirty="0">
                    <a:solidFill>
                      <a:schemeClr val="tx1">
                        <a:lumMod val="75000"/>
                        <a:lumOff val="25000"/>
                      </a:schemeClr>
                    </a:solidFill>
                    <a:latin typeface="Arial"/>
                  </a:rPr>
                  <a:t>columnar </a:t>
                </a:r>
                <a:r>
                  <a:rPr lang="en-US" u="none" dirty="0" smtClean="0">
                    <a:solidFill>
                      <a:schemeClr val="tx1">
                        <a:lumMod val="75000"/>
                        <a:lumOff val="25000"/>
                      </a:schemeClr>
                    </a:solidFill>
                    <a:latin typeface="Arial"/>
                  </a:rPr>
                  <a:t>defects, plane interfaces)</a:t>
                </a:r>
                <a:endParaRPr lang="en-US" u="none" dirty="0" smtClean="0">
                  <a:solidFill>
                    <a:schemeClr val="tx1">
                      <a:lumMod val="75000"/>
                      <a:lumOff val="25000"/>
                    </a:schemeClr>
                  </a:solidFill>
                </a:endParaRPr>
              </a:p>
              <a:p>
                <a:pPr marL="712788" lvl="3" indent="-238125">
                  <a:lnSpc>
                    <a:spcPct val="124000"/>
                  </a:lnSpc>
                  <a:buClr>
                    <a:srgbClr val="666666"/>
                  </a:buClr>
                  <a:buSzPct val="36000"/>
                  <a:buBlip>
                    <a:blip r:embed="rId4"/>
                  </a:buBlip>
                </a:pPr>
                <a:r>
                  <a:rPr lang="en-US" u="none" dirty="0" smtClean="0">
                    <a:solidFill>
                      <a:schemeClr val="tx1">
                        <a:lumMod val="75000"/>
                        <a:lumOff val="25000"/>
                      </a:schemeClr>
                    </a:solidFill>
                  </a:rPr>
                  <a:t>For inclusions </a:t>
                </a:r>
                <a:r>
                  <a:rPr lang="en-US" u="none" dirty="0" smtClean="0">
                    <a:solidFill>
                      <a:schemeClr val="tx1">
                        <a:lumMod val="75000"/>
                        <a:lumOff val="25000"/>
                      </a:schemeClr>
                    </a:solidFill>
                    <a:sym typeface="Symbol" panose="05050102010706020507" pitchFamily="18" charset="2"/>
                  </a:rPr>
                  <a:t> </a:t>
                </a:r>
                <a:r>
                  <a:rPr lang="en-US" u="none" dirty="0" smtClean="0">
                    <a:solidFill>
                      <a:schemeClr val="tx1">
                        <a:lumMod val="75000"/>
                        <a:lumOff val="25000"/>
                      </a:schemeClr>
                    </a:solidFill>
                    <a:latin typeface="Arial"/>
                  </a:rPr>
                  <a:t>~</a:t>
                </a:r>
                <a:r>
                  <a:rPr lang="en-US" u="none" dirty="0" smtClean="0">
                    <a:solidFill>
                      <a:schemeClr val="tx1">
                        <a:lumMod val="75000"/>
                        <a:lumOff val="25000"/>
                      </a:schemeClr>
                    </a:solidFill>
                    <a:latin typeface="Symbol" panose="05050102010706020507" pitchFamily="18" charset="2"/>
                  </a:rPr>
                  <a:t> x,</a:t>
                </a:r>
                <a:r>
                  <a:rPr lang="en-US" u="none" dirty="0" smtClean="0">
                    <a:solidFill>
                      <a:schemeClr val="tx1">
                        <a:lumMod val="75000"/>
                        <a:lumOff val="25000"/>
                      </a:schemeClr>
                    </a:solidFill>
                  </a:rPr>
                  <a:t> interspace </a:t>
                </a:r>
                <a:r>
                  <a:rPr lang="en-US" i="1" u="none" dirty="0" smtClean="0">
                    <a:solidFill>
                      <a:schemeClr val="tx1">
                        <a:lumMod val="75000"/>
                        <a:lumOff val="25000"/>
                      </a:schemeClr>
                    </a:solidFill>
                  </a:rPr>
                  <a:t>d, </a:t>
                </a:r>
                <a:r>
                  <a:rPr lang="en-US" u="none" dirty="0" smtClean="0">
                    <a:solidFill>
                      <a:schemeClr val="tx1">
                        <a:lumMod val="75000"/>
                        <a:lumOff val="25000"/>
                      </a:schemeClr>
                    </a:solidFill>
                  </a:rPr>
                  <a:t>J</a:t>
                </a:r>
                <a:r>
                  <a:rPr lang="en-US" u="none" baseline="-25000" dirty="0" smtClean="0">
                    <a:solidFill>
                      <a:schemeClr val="tx1">
                        <a:lumMod val="75000"/>
                        <a:lumOff val="25000"/>
                      </a:schemeClr>
                    </a:solidFill>
                  </a:rPr>
                  <a:t>C</a:t>
                </a:r>
                <a:r>
                  <a:rPr lang="en-US" u="none" dirty="0" smtClean="0">
                    <a:solidFill>
                      <a:schemeClr val="tx1">
                        <a:lumMod val="75000"/>
                        <a:lumOff val="25000"/>
                      </a:schemeClr>
                    </a:solidFill>
                  </a:rPr>
                  <a:t>=&gt; J</a:t>
                </a:r>
                <a:r>
                  <a:rPr lang="en-US" u="none" baseline="-25000" dirty="0" smtClean="0">
                    <a:solidFill>
                      <a:schemeClr val="tx1">
                        <a:lumMod val="75000"/>
                        <a:lumOff val="25000"/>
                      </a:schemeClr>
                    </a:solidFill>
                  </a:rPr>
                  <a:t>C</a:t>
                </a:r>
                <a:r>
                  <a:rPr lang="en-US" u="none" dirty="0" smtClean="0">
                    <a:solidFill>
                      <a:schemeClr val="tx1">
                        <a:lumMod val="75000"/>
                        <a:lumOff val="25000"/>
                      </a:schemeClr>
                    </a:solidFill>
                  </a:rPr>
                  <a:t>’ ~J</a:t>
                </a:r>
                <a:r>
                  <a:rPr lang="en-US" u="none" baseline="-25000" dirty="0" smtClean="0">
                    <a:solidFill>
                      <a:schemeClr val="tx1">
                        <a:lumMod val="75000"/>
                        <a:lumOff val="25000"/>
                      </a:schemeClr>
                    </a:solidFill>
                  </a:rPr>
                  <a:t>C</a:t>
                </a:r>
                <a:r>
                  <a:rPr lang="en-US" u="none" dirty="0" smtClean="0">
                    <a:solidFill>
                      <a:schemeClr val="tx1">
                        <a:lumMod val="75000"/>
                        <a:lumOff val="25000"/>
                      </a:schemeClr>
                    </a:solidFill>
                  </a:rPr>
                  <a:t>L/</a:t>
                </a:r>
                <a:r>
                  <a:rPr lang="en-US" i="1" u="none" dirty="0" smtClean="0">
                    <a:solidFill>
                      <a:schemeClr val="tx1">
                        <a:lumMod val="75000"/>
                        <a:lumOff val="25000"/>
                      </a:schemeClr>
                    </a:solidFill>
                  </a:rPr>
                  <a:t>d</a:t>
                </a:r>
                <a:r>
                  <a:rPr lang="en-US" u="none" dirty="0" smtClean="0">
                    <a:solidFill>
                      <a:schemeClr val="tx1">
                        <a:lumMod val="75000"/>
                        <a:lumOff val="25000"/>
                      </a:schemeClr>
                    </a:solidFill>
                  </a:rPr>
                  <a:t> </a:t>
                </a:r>
                <a:r>
                  <a:rPr lang="en-US" sz="1050" i="1" u="none" dirty="0" smtClean="0">
                    <a:solidFill>
                      <a:srgbClr val="0070C0"/>
                    </a:solidFill>
                  </a:rPr>
                  <a:t>(length fraction L occupied by pinning centers w. d interspace)</a:t>
                </a:r>
              </a:p>
              <a:p>
                <a:pPr marL="712788" lvl="3" indent="-238125" fontAlgn="auto">
                  <a:lnSpc>
                    <a:spcPct val="124000"/>
                  </a:lnSpc>
                  <a:spcBef>
                    <a:spcPts val="0"/>
                  </a:spcBef>
                  <a:spcAft>
                    <a:spcPts val="0"/>
                  </a:spcAft>
                  <a:buClr>
                    <a:srgbClr val="666666"/>
                  </a:buClr>
                  <a:buSzPct val="36000"/>
                  <a:buBlip>
                    <a:blip r:embed="rId4"/>
                  </a:buBlip>
                </a:pPr>
                <a14:m>
                  <m:oMath xmlns:m="http://schemas.openxmlformats.org/officeDocument/2006/math">
                    <m:sSub>
                      <m:sSubPr>
                        <m:ctrlPr>
                          <a:rPr lang="en-US" sz="1800" b="1" i="1" u="none" smtClean="0">
                            <a:solidFill>
                              <a:prstClr val="black"/>
                            </a:solidFill>
                            <a:latin typeface="Cambria Math" panose="02040503050406030204" pitchFamily="18" charset="0"/>
                          </a:rPr>
                        </m:ctrlPr>
                      </m:sSubPr>
                      <m:e>
                        <m:r>
                          <a:rPr lang="en-US" sz="1800" b="1" i="1" u="none" smtClean="0">
                            <a:solidFill>
                              <a:prstClr val="black"/>
                            </a:solidFill>
                            <a:latin typeface="Cambria Math" panose="02040503050406030204" pitchFamily="18" charset="0"/>
                          </a:rPr>
                          <m:t>𝑬</m:t>
                        </m:r>
                      </m:e>
                      <m:sub>
                        <m:r>
                          <a:rPr lang="fr-FR" sz="1800" b="1" i="1" u="none" smtClean="0">
                            <a:solidFill>
                              <a:prstClr val="black"/>
                            </a:solidFill>
                            <a:latin typeface="Cambria Math" panose="02040503050406030204" pitchFamily="18" charset="0"/>
                          </a:rPr>
                          <m:t>𝒆</m:t>
                        </m:r>
                        <m:r>
                          <a:rPr lang="en-US" sz="1800" b="1" i="1" u="none" smtClean="0">
                            <a:solidFill>
                              <a:prstClr val="black"/>
                            </a:solidFill>
                            <a:latin typeface="Cambria Math" panose="02040503050406030204" pitchFamily="18" charset="0"/>
                          </a:rPr>
                          <m:t>𝒍𝒂𝒔𝒕</m:t>
                        </m:r>
                        <m:r>
                          <a:rPr lang="fr-FR" sz="1800" b="1" i="1" u="none" smtClean="0">
                            <a:solidFill>
                              <a:prstClr val="black"/>
                            </a:solidFill>
                            <a:latin typeface="Cambria Math" panose="02040503050406030204" pitchFamily="18" charset="0"/>
                          </a:rPr>
                          <m:t>𝒊𝒄</m:t>
                        </m:r>
                      </m:sub>
                    </m:sSub>
                    <m:r>
                      <a:rPr lang="en-US" sz="1800" b="1" i="1" u="none" smtClean="0">
                        <a:solidFill>
                          <a:prstClr val="black"/>
                        </a:solidFill>
                        <a:latin typeface="Cambria Math" panose="02040503050406030204" pitchFamily="18" charset="0"/>
                      </a:rPr>
                      <m:t>~</m:t>
                    </m:r>
                    <m:f>
                      <m:fPr>
                        <m:ctrlPr>
                          <a:rPr lang="en-US" sz="1800" b="1" i="1" u="none" smtClean="0">
                            <a:solidFill>
                              <a:prstClr val="black"/>
                            </a:solidFill>
                            <a:latin typeface="Cambria Math" panose="02040503050406030204" pitchFamily="18" charset="0"/>
                          </a:rPr>
                        </m:ctrlPr>
                      </m:fPr>
                      <m:num>
                        <m:sSub>
                          <m:sSubPr>
                            <m:ctrlPr>
                              <a:rPr lang="en-US" sz="1800" b="1" i="1" u="none" smtClean="0">
                                <a:solidFill>
                                  <a:prstClr val="black"/>
                                </a:solidFill>
                                <a:latin typeface="Cambria Math" panose="02040503050406030204" pitchFamily="18" charset="0"/>
                              </a:rPr>
                            </m:ctrlPr>
                          </m:sSubPr>
                          <m:e>
                            <m:r>
                              <a:rPr lang="en-US" sz="1800" b="1" i="1" u="none" smtClean="0">
                                <a:solidFill>
                                  <a:prstClr val="black"/>
                                </a:solidFill>
                                <a:latin typeface="Cambria Math" panose="02040503050406030204" pitchFamily="18" charset="0"/>
                              </a:rPr>
                              <m:t>𝑪</m:t>
                            </m:r>
                          </m:e>
                          <m:sub>
                            <m:r>
                              <a:rPr lang="en-US" sz="1800" b="1" i="1" u="none" smtClean="0">
                                <a:solidFill>
                                  <a:prstClr val="black"/>
                                </a:solidFill>
                                <a:latin typeface="Cambria Math" panose="02040503050406030204" pitchFamily="18" charset="0"/>
                              </a:rPr>
                              <m:t>𝒊𝒊</m:t>
                            </m:r>
                          </m:sub>
                        </m:sSub>
                      </m:num>
                      <m:den>
                        <m:r>
                          <a:rPr lang="en-US" sz="1800" b="1" i="1" u="none" smtClean="0">
                            <a:solidFill>
                              <a:prstClr val="black"/>
                            </a:solidFill>
                            <a:latin typeface="Cambria Math" panose="02040503050406030204" pitchFamily="18" charset="0"/>
                          </a:rPr>
                          <m:t>𝟐</m:t>
                        </m:r>
                      </m:den>
                    </m:f>
                    <m:nary>
                      <m:naryPr>
                        <m:limLoc m:val="undOvr"/>
                        <m:subHide m:val="on"/>
                        <m:supHide m:val="on"/>
                        <m:ctrlPr>
                          <a:rPr lang="en-US" sz="1800" b="1" i="1" u="none" smtClean="0">
                            <a:solidFill>
                              <a:prstClr val="black"/>
                            </a:solidFill>
                            <a:latin typeface="Cambria Math" panose="02040503050406030204" pitchFamily="18" charset="0"/>
                          </a:rPr>
                        </m:ctrlPr>
                      </m:naryPr>
                      <m:sub/>
                      <m:sup/>
                      <m:e>
                        <m:sSup>
                          <m:sSupPr>
                            <m:ctrlPr>
                              <a:rPr lang="en-US" sz="1800" b="1" i="1" u="none" smtClean="0">
                                <a:solidFill>
                                  <a:prstClr val="black"/>
                                </a:solidFill>
                                <a:latin typeface="Cambria Math" panose="02040503050406030204" pitchFamily="18" charset="0"/>
                              </a:rPr>
                            </m:ctrlPr>
                          </m:sSupPr>
                          <m:e>
                            <m:d>
                              <m:dPr>
                                <m:ctrlPr>
                                  <a:rPr lang="en-US" sz="1800" b="1" i="1" u="none" smtClean="0">
                                    <a:solidFill>
                                      <a:prstClr val="black"/>
                                    </a:solidFill>
                                    <a:latin typeface="Cambria Math" panose="02040503050406030204" pitchFamily="18" charset="0"/>
                                  </a:rPr>
                                </m:ctrlPr>
                              </m:dPr>
                              <m:e>
                                <m:r>
                                  <a:rPr lang="en-US" sz="1800" b="1" i="1" u="none" smtClean="0">
                                    <a:solidFill>
                                      <a:prstClr val="black"/>
                                    </a:solidFill>
                                    <a:latin typeface="Cambria Math" panose="02040503050406030204" pitchFamily="18" charset="0"/>
                                    <a:ea typeface="Cambria Math" panose="02040503050406030204" pitchFamily="18" charset="0"/>
                                  </a:rPr>
                                  <m:t>𝜵</m:t>
                                </m:r>
                                <m:r>
                                  <a:rPr lang="en-US" sz="1800" b="1" i="1" u="none" smtClean="0">
                                    <a:solidFill>
                                      <a:prstClr val="black"/>
                                    </a:solidFill>
                                    <a:latin typeface="Cambria Math" panose="02040503050406030204" pitchFamily="18" charset="0"/>
                                    <a:ea typeface="Cambria Math" panose="02040503050406030204" pitchFamily="18" charset="0"/>
                                  </a:rPr>
                                  <m:t>𝒖</m:t>
                                </m:r>
                              </m:e>
                            </m:d>
                          </m:e>
                          <m:sup>
                            <m:r>
                              <a:rPr lang="en-US" sz="1800" b="1" i="1" u="none" smtClean="0">
                                <a:solidFill>
                                  <a:prstClr val="black"/>
                                </a:solidFill>
                                <a:latin typeface="Cambria Math" panose="02040503050406030204" pitchFamily="18" charset="0"/>
                              </a:rPr>
                              <m:t>𝟐</m:t>
                            </m:r>
                          </m:sup>
                        </m:sSup>
                        <m:sSup>
                          <m:sSupPr>
                            <m:ctrlPr>
                              <a:rPr lang="en-US" sz="1800" b="1" i="1" u="none" smtClean="0">
                                <a:solidFill>
                                  <a:prstClr val="black"/>
                                </a:solidFill>
                                <a:latin typeface="Cambria Math" panose="02040503050406030204" pitchFamily="18" charset="0"/>
                              </a:rPr>
                            </m:ctrlPr>
                          </m:sSupPr>
                          <m:e>
                            <m:r>
                              <a:rPr lang="en-US" sz="1800" b="1" i="1" u="none" smtClean="0">
                                <a:solidFill>
                                  <a:prstClr val="black"/>
                                </a:solidFill>
                                <a:latin typeface="Cambria Math" panose="02040503050406030204" pitchFamily="18" charset="0"/>
                              </a:rPr>
                              <m:t>𝒅</m:t>
                            </m:r>
                          </m:e>
                          <m:sup>
                            <m:r>
                              <a:rPr lang="en-US" sz="1800" b="1" i="1" u="none" smtClean="0">
                                <a:solidFill>
                                  <a:prstClr val="black"/>
                                </a:solidFill>
                                <a:latin typeface="Cambria Math" panose="02040503050406030204" pitchFamily="18" charset="0"/>
                              </a:rPr>
                              <m:t>𝟑</m:t>
                            </m:r>
                          </m:sup>
                        </m:sSup>
                        <m:r>
                          <a:rPr lang="en-US" sz="1800" b="1" i="1" u="none" smtClean="0">
                            <a:solidFill>
                              <a:prstClr val="black"/>
                            </a:solidFill>
                            <a:latin typeface="Cambria Math" panose="02040503050406030204" pitchFamily="18" charset="0"/>
                          </a:rPr>
                          <m:t>𝒓</m:t>
                        </m:r>
                      </m:e>
                    </m:nary>
                  </m:oMath>
                </a14:m>
                <a:r>
                  <a:rPr lang="en-US" u="none" dirty="0" smtClean="0">
                    <a:solidFill>
                      <a:prstClr val="black"/>
                    </a:solidFill>
                    <a:latin typeface="Arial"/>
                  </a:rPr>
                  <a:t> </a:t>
                </a:r>
                <a:r>
                  <a:rPr lang="en-US" sz="1050" u="none" dirty="0" smtClean="0">
                    <a:solidFill>
                      <a:srgbClr val="0070C0"/>
                    </a:solidFill>
                    <a:latin typeface="Arial"/>
                  </a:rPr>
                  <a:t>(u</a:t>
                </a:r>
                <a:r>
                  <a:rPr lang="en-US" sz="1050" i="1" u="none" dirty="0" smtClean="0">
                    <a:solidFill>
                      <a:srgbClr val="0070C0"/>
                    </a:solidFill>
                  </a:rPr>
                  <a:t> </a:t>
                </a:r>
                <a:r>
                  <a:rPr lang="en-US" sz="1050" i="1" u="none" dirty="0">
                    <a:solidFill>
                      <a:srgbClr val="0070C0"/>
                    </a:solidFill>
                  </a:rPr>
                  <a:t>~ </a:t>
                </a:r>
                <a:r>
                  <a:rPr lang="en-US" sz="1050" i="1" u="none" dirty="0" err="1" smtClean="0">
                    <a:solidFill>
                      <a:srgbClr val="0070C0"/>
                    </a:solidFill>
                    <a:sym typeface="Symbol" panose="05050102010706020507" pitchFamily="18" charset="2"/>
                  </a:rPr>
                  <a:t>Vx</a:t>
                </a:r>
                <a:r>
                  <a:rPr lang="en-US" sz="1050" i="1" u="none" dirty="0" smtClean="0">
                    <a:solidFill>
                      <a:srgbClr val="0070C0"/>
                    </a:solidFill>
                    <a:sym typeface="Symbol" panose="05050102010706020507" pitchFamily="18" charset="2"/>
                  </a:rPr>
                  <a:t> displacement /its ideal position, </a:t>
                </a:r>
                <a:r>
                  <a:rPr lang="en-US" sz="1050" i="1" u="none" dirty="0" err="1" smtClean="0">
                    <a:solidFill>
                      <a:srgbClr val="0070C0"/>
                    </a:solidFill>
                    <a:sym typeface="Symbol" panose="05050102010706020507" pitchFamily="18" charset="2"/>
                  </a:rPr>
                  <a:t>C</a:t>
                </a:r>
                <a:r>
                  <a:rPr lang="en-US" sz="1050" i="1" u="none" baseline="-25000" dirty="0" err="1" smtClean="0">
                    <a:solidFill>
                      <a:srgbClr val="0070C0"/>
                    </a:solidFill>
                    <a:sym typeface="Symbol" panose="05050102010706020507" pitchFamily="18" charset="2"/>
                  </a:rPr>
                  <a:t>ii</a:t>
                </a:r>
                <a:r>
                  <a:rPr lang="en-US" sz="1050" i="1" u="none" baseline="-25000" dirty="0" smtClean="0">
                    <a:solidFill>
                      <a:srgbClr val="0070C0"/>
                    </a:solidFill>
                    <a:sym typeface="Symbol" panose="05050102010706020507" pitchFamily="18" charset="2"/>
                  </a:rPr>
                  <a:t>  </a:t>
                </a:r>
                <a:r>
                  <a:rPr lang="en-US" sz="1050" i="1" u="none" dirty="0" smtClean="0">
                    <a:solidFill>
                      <a:srgbClr val="0070C0"/>
                    </a:solidFill>
                    <a:sym typeface="Symbol" panose="05050102010706020507" pitchFamily="18" charset="2"/>
                  </a:rPr>
                  <a:t>: elastic constants /length unit</a:t>
                </a:r>
                <a:r>
                  <a:rPr lang="en-US" sz="1050" i="1" u="none" dirty="0" smtClean="0">
                    <a:solidFill>
                      <a:srgbClr val="0070C0"/>
                    </a:solidFill>
                  </a:rPr>
                  <a:t>)</a:t>
                </a:r>
                <a:r>
                  <a:rPr lang="en-US" sz="1050" u="none" dirty="0" smtClean="0">
                    <a:solidFill>
                      <a:prstClr val="black"/>
                    </a:solidFill>
                    <a:latin typeface="Arial"/>
                  </a:rPr>
                  <a:t> </a:t>
                </a:r>
              </a:p>
              <a:p>
                <a:pPr marL="712788" lvl="3" indent="-238125" fontAlgn="auto">
                  <a:lnSpc>
                    <a:spcPct val="124000"/>
                  </a:lnSpc>
                  <a:spcBef>
                    <a:spcPts val="0"/>
                  </a:spcBef>
                  <a:spcAft>
                    <a:spcPts val="0"/>
                  </a:spcAft>
                  <a:buClr>
                    <a:srgbClr val="666666"/>
                  </a:buClr>
                  <a:buSzPct val="36000"/>
                  <a:buBlip>
                    <a:blip r:embed="rId4"/>
                  </a:buBlip>
                </a:pPr>
                <a:r>
                  <a:rPr lang="en-US" u="none" dirty="0">
                    <a:solidFill>
                      <a:srgbClr val="666666"/>
                    </a:solidFill>
                    <a:latin typeface="Arial"/>
                  </a:rPr>
                  <a:t>Elastic energy influenced by other elastic deformation of the lattice due to the presence of crystalline </a:t>
                </a:r>
                <a:r>
                  <a:rPr lang="en-US" u="none" dirty="0" err="1" smtClean="0">
                    <a:solidFill>
                      <a:srgbClr val="666666"/>
                    </a:solidFill>
                    <a:latin typeface="Arial"/>
                  </a:rPr>
                  <a:t>def</a:t>
                </a:r>
                <a:endParaRPr lang="en-US" u="none" dirty="0" smtClean="0">
                  <a:solidFill>
                    <a:srgbClr val="666666"/>
                  </a:solidFill>
                  <a:latin typeface="Arial"/>
                </a:endParaRPr>
              </a:p>
              <a:p>
                <a:pPr marL="360363" lvl="1" indent="-360363" fontAlgn="auto">
                  <a:lnSpc>
                    <a:spcPct val="124000"/>
                  </a:lnSpc>
                  <a:spcBef>
                    <a:spcPts val="0"/>
                  </a:spcBef>
                  <a:spcAft>
                    <a:spcPts val="0"/>
                  </a:spcAft>
                  <a:buSzPct val="90000"/>
                  <a:buBlip>
                    <a:blip r:embed="rId3"/>
                  </a:buBlip>
                </a:pPr>
                <a:r>
                  <a:rPr lang="en-US" sz="1600" u="none" dirty="0" smtClean="0">
                    <a:solidFill>
                      <a:prstClr val="black"/>
                    </a:solidFill>
                    <a:latin typeface="Arial"/>
                  </a:rPr>
                  <a:t>Periodicity of the Vx </a:t>
                </a:r>
                <a:r>
                  <a:rPr lang="en-US" sz="1600" u="none" dirty="0">
                    <a:solidFill>
                      <a:prstClr val="black"/>
                    </a:solidFill>
                    <a:latin typeface="Arial"/>
                  </a:rPr>
                  <a:t>Abrikosov lattice </a:t>
                </a:r>
                <a:r>
                  <a:rPr lang="en-US" sz="1600" u="none" dirty="0" smtClean="0">
                    <a:solidFill>
                      <a:prstClr val="black"/>
                    </a:solidFill>
                    <a:latin typeface="Arial"/>
                  </a:rPr>
                  <a:t>is lost =&gt; Vx “polycrystal”, even Vx “glass” or “liquid”…</a:t>
                </a:r>
              </a:p>
              <a:p>
                <a:pPr marL="712788" lvl="3" indent="-238125" fontAlgn="auto">
                  <a:lnSpc>
                    <a:spcPct val="124000"/>
                  </a:lnSpc>
                  <a:spcBef>
                    <a:spcPts val="0"/>
                  </a:spcBef>
                  <a:spcAft>
                    <a:spcPts val="0"/>
                  </a:spcAft>
                  <a:buClr>
                    <a:srgbClr val="666666"/>
                  </a:buClr>
                  <a:buSzPct val="36000"/>
                  <a:buBlip>
                    <a:blip r:embed="rId4"/>
                  </a:buBlip>
                </a:pPr>
                <a:r>
                  <a:rPr lang="en-US" sz="1600" u="none" dirty="0" smtClean="0">
                    <a:solidFill>
                      <a:srgbClr val="666666"/>
                    </a:solidFill>
                    <a:latin typeface="Arial"/>
                  </a:rPr>
                  <a:t>ⱻ</a:t>
                </a:r>
                <a:r>
                  <a:rPr lang="en-US" u="none" dirty="0" smtClean="0">
                    <a:solidFill>
                      <a:srgbClr val="666666"/>
                    </a:solidFill>
                    <a:latin typeface="Arial"/>
                  </a:rPr>
                  <a:t> complex phase diagrams of </a:t>
                </a:r>
                <a:r>
                  <a:rPr lang="en-US" u="none" dirty="0" err="1" smtClean="0">
                    <a:solidFill>
                      <a:srgbClr val="666666"/>
                    </a:solidFill>
                    <a:latin typeface="Arial"/>
                  </a:rPr>
                  <a:t>Vx</a:t>
                </a:r>
                <a:r>
                  <a:rPr lang="en-US" u="none" dirty="0" smtClean="0">
                    <a:solidFill>
                      <a:srgbClr val="666666"/>
                    </a:solidFill>
                    <a:latin typeface="Arial"/>
                  </a:rPr>
                  <a:t> states</a:t>
                </a:r>
              </a:p>
              <a:p>
                <a:pPr marL="712788" lvl="3" indent="-238125" fontAlgn="auto">
                  <a:lnSpc>
                    <a:spcPct val="124000"/>
                  </a:lnSpc>
                  <a:spcBef>
                    <a:spcPts val="0"/>
                  </a:spcBef>
                  <a:spcAft>
                    <a:spcPts val="0"/>
                  </a:spcAft>
                  <a:buClr>
                    <a:srgbClr val="666666"/>
                  </a:buClr>
                  <a:buSzPct val="36000"/>
                  <a:buBlip>
                    <a:blip r:embed="rId4"/>
                  </a:buBlip>
                </a:pPr>
                <a:r>
                  <a:rPr lang="en-US" u="none" dirty="0">
                    <a:solidFill>
                      <a:srgbClr val="666666"/>
                    </a:solidFill>
                    <a:latin typeface="Arial"/>
                    <a:sym typeface="Symbol" panose="05050102010706020507" pitchFamily="18" charset="2"/>
                  </a:rPr>
                  <a:t>Weird dynamic properties </a:t>
                </a:r>
                <a:r>
                  <a:rPr lang="en-US" sz="1050" i="1" u="none" dirty="0" smtClean="0">
                    <a:solidFill>
                      <a:srgbClr val="0070C0"/>
                    </a:solidFill>
                    <a:sym typeface="Symbol" panose="05050102010706020507" pitchFamily="18" charset="2"/>
                  </a:rPr>
                  <a:t>(80</a:t>
                </a:r>
                <a:r>
                  <a:rPr lang="en-US" sz="1050" i="1" u="none" dirty="0">
                    <a:solidFill>
                      <a:srgbClr val="0070C0"/>
                    </a:solidFill>
                    <a:sym typeface="Symbol" panose="05050102010706020507" pitchFamily="18" charset="2"/>
                  </a:rPr>
                  <a:t>% </a:t>
                </a:r>
                <a:r>
                  <a:rPr lang="en-US" sz="1050" i="1" u="none" dirty="0" smtClean="0">
                    <a:solidFill>
                      <a:srgbClr val="0070C0"/>
                    </a:solidFill>
                    <a:sym typeface="Symbol" panose="05050102010706020507" pitchFamily="18" charset="2"/>
                  </a:rPr>
                  <a:t>of SC literature …)</a:t>
                </a:r>
                <a:endParaRPr lang="en-US" u="none" dirty="0">
                  <a:solidFill>
                    <a:srgbClr val="0070C0"/>
                  </a:solidFill>
                </a:endParaRPr>
              </a:p>
              <a:p>
                <a:pPr marL="712788" lvl="3" indent="-238125" fontAlgn="auto">
                  <a:lnSpc>
                    <a:spcPct val="124000"/>
                  </a:lnSpc>
                  <a:spcBef>
                    <a:spcPts val="0"/>
                  </a:spcBef>
                  <a:spcAft>
                    <a:spcPts val="0"/>
                  </a:spcAft>
                  <a:buClr>
                    <a:srgbClr val="666666"/>
                  </a:buClr>
                  <a:buSzPct val="36000"/>
                  <a:buBlip>
                    <a:blip r:embed="rId4"/>
                  </a:buBlip>
                </a:pPr>
                <a:r>
                  <a:rPr lang="en-US" u="none" dirty="0" smtClean="0">
                    <a:solidFill>
                      <a:srgbClr val="666666"/>
                    </a:solidFill>
                    <a:latin typeface="Arial"/>
                  </a:rPr>
                  <a:t>In some SC (HTC): </a:t>
                </a:r>
                <a:r>
                  <a:rPr lang="en-US" u="none" dirty="0" smtClean="0">
                    <a:solidFill>
                      <a:srgbClr val="666666"/>
                    </a:solidFill>
                    <a:latin typeface="Arial"/>
                    <a:sym typeface="Symbol" panose="05050102010706020507" pitchFamily="18" charset="2"/>
                  </a:rPr>
                  <a:t>a new material state was discovered: “Bragg glasses”</a:t>
                </a:r>
                <a:endParaRPr lang="en-US" sz="900" u="none" dirty="0">
                  <a:solidFill>
                    <a:prstClr val="black">
                      <a:lumMod val="75000"/>
                      <a:lumOff val="25000"/>
                    </a:prstClr>
                  </a:solidFill>
                  <a:latin typeface="Symbol" panose="05050102010706020507" pitchFamily="18" charset="2"/>
                </a:endParaRPr>
              </a:p>
            </p:txBody>
          </p:sp>
        </mc:Choice>
        <mc:Fallback xmlns="">
          <p:sp>
            <p:nvSpPr>
              <p:cNvPr id="5" name="Rectangle 4"/>
              <p:cNvSpPr>
                <a:spLocks noRot="1" noChangeAspect="1" noMove="1" noResize="1" noEditPoints="1" noAdjustHandles="1" noChangeArrowheads="1" noChangeShapeType="1" noTextEdit="1"/>
              </p:cNvSpPr>
              <p:nvPr/>
            </p:nvSpPr>
            <p:spPr>
              <a:xfrm>
                <a:off x="392058" y="1136259"/>
                <a:ext cx="5577243" cy="5160452"/>
              </a:xfrm>
              <a:prstGeom prst="rect">
                <a:avLst/>
              </a:prstGeom>
              <a:blipFill>
                <a:blip r:embed="rId5"/>
                <a:stretch>
                  <a:fillRect/>
                </a:stretch>
              </a:blipFill>
            </p:spPr>
            <p:txBody>
              <a:bodyPr/>
              <a:lstStyle/>
              <a:p>
                <a:r>
                  <a:rPr lang="en-US">
                    <a:noFill/>
                  </a:rPr>
                  <a:t> </a:t>
                </a:r>
              </a:p>
            </p:txBody>
          </p:sp>
        </mc:Fallback>
      </mc:AlternateContent>
      <p:grpSp>
        <p:nvGrpSpPr>
          <p:cNvPr id="6" name="Groupe 5"/>
          <p:cNvGrpSpPr/>
          <p:nvPr/>
        </p:nvGrpSpPr>
        <p:grpSpPr>
          <a:xfrm>
            <a:off x="5969301" y="1342029"/>
            <a:ext cx="2929304" cy="1821972"/>
            <a:chOff x="5671943" y="1675085"/>
            <a:chExt cx="2543059" cy="1850783"/>
          </a:xfrm>
        </p:grpSpPr>
        <p:grpSp>
          <p:nvGrpSpPr>
            <p:cNvPr id="11" name="Groupe 10"/>
            <p:cNvGrpSpPr/>
            <p:nvPr/>
          </p:nvGrpSpPr>
          <p:grpSpPr>
            <a:xfrm>
              <a:off x="5671943" y="1675085"/>
              <a:ext cx="2543059" cy="1850783"/>
              <a:chOff x="701654" y="5116913"/>
              <a:chExt cx="2543059" cy="1501421"/>
            </a:xfrm>
          </p:grpSpPr>
          <p:grpSp>
            <p:nvGrpSpPr>
              <p:cNvPr id="12" name="Groupe 11"/>
              <p:cNvGrpSpPr/>
              <p:nvPr/>
            </p:nvGrpSpPr>
            <p:grpSpPr>
              <a:xfrm>
                <a:off x="1006546" y="5121149"/>
                <a:ext cx="2053498" cy="1282552"/>
                <a:chOff x="1006546" y="5121149"/>
                <a:chExt cx="2053498" cy="1282552"/>
              </a:xfrm>
            </p:grpSpPr>
            <p:cxnSp>
              <p:nvCxnSpPr>
                <p:cNvPr id="17" name="Connecteur droit 16"/>
                <p:cNvCxnSpPr/>
                <p:nvPr/>
              </p:nvCxnSpPr>
              <p:spPr>
                <a:xfrm flipH="1">
                  <a:off x="1077571" y="5121149"/>
                  <a:ext cx="3265" cy="1282552"/>
                </a:xfrm>
                <a:prstGeom prst="line">
                  <a:avLst/>
                </a:prstGeom>
                <a:ln w="19050">
                  <a:solidFill>
                    <a:schemeClr val="tx1">
                      <a:lumMod val="65000"/>
                      <a:lumOff val="3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flipH="1">
                  <a:off x="1006546" y="6343123"/>
                  <a:ext cx="2053498" cy="0"/>
                </a:xfrm>
                <a:prstGeom prst="line">
                  <a:avLst/>
                </a:prstGeom>
                <a:ln w="19050">
                  <a:solidFill>
                    <a:schemeClr val="tx1">
                      <a:lumMod val="65000"/>
                      <a:lumOff val="3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3" name="ZoneTexte 12"/>
              <p:cNvSpPr txBox="1"/>
              <p:nvPr/>
            </p:nvSpPr>
            <p:spPr>
              <a:xfrm>
                <a:off x="701654" y="5173985"/>
                <a:ext cx="324530" cy="253628"/>
              </a:xfrm>
              <a:prstGeom prst="rect">
                <a:avLst/>
              </a:prstGeom>
              <a:noFill/>
            </p:spPr>
            <p:txBody>
              <a:bodyPr wrap="none" rtlCol="0">
                <a:spAutoFit/>
              </a:bodyPr>
              <a:lstStyle/>
              <a:p>
                <a:r>
                  <a:rPr lang="fr-FR" u="none" dirty="0" smtClean="0"/>
                  <a:t>F</a:t>
                </a:r>
                <a:r>
                  <a:rPr lang="fr-FR" u="none" baseline="-25000" dirty="0" smtClean="0"/>
                  <a:t>P</a:t>
                </a:r>
                <a:endParaRPr lang="fr-FR" u="none" dirty="0"/>
              </a:p>
            </p:txBody>
          </p:sp>
          <p:sp>
            <p:nvSpPr>
              <p:cNvPr id="14" name="ZoneTexte 13"/>
              <p:cNvSpPr txBox="1"/>
              <p:nvPr/>
            </p:nvSpPr>
            <p:spPr>
              <a:xfrm>
                <a:off x="2954298" y="6368654"/>
                <a:ext cx="243978" cy="249680"/>
              </a:xfrm>
              <a:prstGeom prst="rect">
                <a:avLst/>
              </a:prstGeom>
              <a:noFill/>
            </p:spPr>
            <p:txBody>
              <a:bodyPr wrap="none" rtlCol="0">
                <a:spAutoFit/>
              </a:bodyPr>
              <a:lstStyle/>
              <a:p>
                <a:r>
                  <a:rPr lang="fr-FR" u="none" dirty="0" smtClean="0"/>
                  <a:t>r</a:t>
                </a:r>
                <a:endParaRPr lang="fr-FR" u="none" baseline="-25000" dirty="0"/>
              </a:p>
            </p:txBody>
          </p:sp>
          <p:sp>
            <p:nvSpPr>
              <p:cNvPr id="15" name="ZoneTexte 14"/>
              <p:cNvSpPr txBox="1"/>
              <p:nvPr/>
            </p:nvSpPr>
            <p:spPr>
              <a:xfrm>
                <a:off x="2401101" y="5116913"/>
                <a:ext cx="843612" cy="202902"/>
              </a:xfrm>
              <a:prstGeom prst="rect">
                <a:avLst/>
              </a:prstGeom>
              <a:noFill/>
            </p:spPr>
            <p:txBody>
              <a:bodyPr wrap="none" rtlCol="0">
                <a:spAutoFit/>
              </a:bodyPr>
              <a:lstStyle/>
              <a:p>
                <a:r>
                  <a:rPr lang="fr-FR" sz="1000" i="1" u="none" dirty="0" smtClean="0">
                    <a:solidFill>
                      <a:srgbClr val="0070C0"/>
                    </a:solidFill>
                  </a:rPr>
                  <a:t>Pinning Force</a:t>
                </a:r>
                <a:endParaRPr lang="fr-FR" sz="1000" i="1" u="none" dirty="0">
                  <a:solidFill>
                    <a:srgbClr val="0070C0"/>
                  </a:solidFill>
                </a:endParaRPr>
              </a:p>
            </p:txBody>
          </p:sp>
          <p:sp>
            <p:nvSpPr>
              <p:cNvPr id="16" name="ZoneTexte 15"/>
              <p:cNvSpPr txBox="1"/>
              <p:nvPr/>
            </p:nvSpPr>
            <p:spPr>
              <a:xfrm>
                <a:off x="1640627" y="6328784"/>
                <a:ext cx="314789" cy="253628"/>
              </a:xfrm>
              <a:prstGeom prst="rect">
                <a:avLst/>
              </a:prstGeom>
              <a:noFill/>
            </p:spPr>
            <p:txBody>
              <a:bodyPr wrap="none" rtlCol="0">
                <a:spAutoFit/>
              </a:bodyPr>
              <a:lstStyle/>
              <a:p>
                <a:r>
                  <a:rPr lang="fr-FR" b="1" u="none" dirty="0" smtClean="0">
                    <a:latin typeface="Symbol" panose="05050102010706020507" pitchFamily="18" charset="2"/>
                  </a:rPr>
                  <a:t>2x</a:t>
                </a:r>
                <a:endParaRPr lang="fr-FR" b="1" u="none" baseline="-25000" dirty="0"/>
              </a:p>
            </p:txBody>
          </p:sp>
        </p:grpSp>
        <p:sp>
          <p:nvSpPr>
            <p:cNvPr id="8" name="Forme libre 7"/>
            <p:cNvSpPr/>
            <p:nvPr/>
          </p:nvSpPr>
          <p:spPr>
            <a:xfrm>
              <a:off x="6047860" y="2291047"/>
              <a:ext cx="1741143" cy="883270"/>
            </a:xfrm>
            <a:custGeom>
              <a:avLst/>
              <a:gdLst>
                <a:gd name="connsiteX0" fmla="*/ 1147 w 1504126"/>
                <a:gd name="connsiteY0" fmla="*/ 357351 h 357351"/>
                <a:gd name="connsiteX1" fmla="*/ 242885 w 1504126"/>
                <a:gd name="connsiteY1" fmla="*/ 0 h 357351"/>
                <a:gd name="connsiteX2" fmla="*/ 1504126 w 1504126"/>
                <a:gd name="connsiteY2" fmla="*/ 357351 h 357351"/>
                <a:gd name="connsiteX0" fmla="*/ 46 w 1503025"/>
                <a:gd name="connsiteY0" fmla="*/ 231227 h 231227"/>
                <a:gd name="connsiteX1" fmla="*/ 557094 w 1503025"/>
                <a:gd name="connsiteY1" fmla="*/ 0 h 231227"/>
                <a:gd name="connsiteX2" fmla="*/ 1503025 w 1503025"/>
                <a:gd name="connsiteY2" fmla="*/ 231227 h 231227"/>
                <a:gd name="connsiteX0" fmla="*/ 48 w 1503027"/>
                <a:gd name="connsiteY0" fmla="*/ 234716 h 234716"/>
                <a:gd name="connsiteX1" fmla="*/ 557096 w 1503027"/>
                <a:gd name="connsiteY1" fmla="*/ 3489 h 234716"/>
                <a:gd name="connsiteX2" fmla="*/ 1503027 w 1503027"/>
                <a:gd name="connsiteY2" fmla="*/ 234716 h 234716"/>
                <a:gd name="connsiteX0" fmla="*/ 0 w 1502979"/>
                <a:gd name="connsiteY0" fmla="*/ 234454 h 234454"/>
                <a:gd name="connsiteX1" fmla="*/ 557048 w 1502979"/>
                <a:gd name="connsiteY1" fmla="*/ 3227 h 234454"/>
                <a:gd name="connsiteX2" fmla="*/ 1502979 w 1502979"/>
                <a:gd name="connsiteY2" fmla="*/ 234454 h 234454"/>
                <a:gd name="connsiteX0" fmla="*/ 0 w 1502979"/>
                <a:gd name="connsiteY0" fmla="*/ 231513 h 231513"/>
                <a:gd name="connsiteX1" fmla="*/ 557048 w 1502979"/>
                <a:gd name="connsiteY1" fmla="*/ 286 h 231513"/>
                <a:gd name="connsiteX2" fmla="*/ 1502979 w 1502979"/>
                <a:gd name="connsiteY2" fmla="*/ 231513 h 231513"/>
                <a:gd name="connsiteX0" fmla="*/ 0 w 1502979"/>
                <a:gd name="connsiteY0" fmla="*/ 214330 h 214330"/>
                <a:gd name="connsiteX1" fmla="*/ 588579 w 1502979"/>
                <a:gd name="connsiteY1" fmla="*/ 386 h 214330"/>
                <a:gd name="connsiteX2" fmla="*/ 1502979 w 1502979"/>
                <a:gd name="connsiteY2" fmla="*/ 214330 h 214330"/>
                <a:gd name="connsiteX0" fmla="*/ 0 w 1502979"/>
                <a:gd name="connsiteY0" fmla="*/ 215586 h 215586"/>
                <a:gd name="connsiteX1" fmla="*/ 588579 w 1502979"/>
                <a:gd name="connsiteY1" fmla="*/ 1642 h 215586"/>
                <a:gd name="connsiteX2" fmla="*/ 1502979 w 1502979"/>
                <a:gd name="connsiteY2" fmla="*/ 215586 h 215586"/>
                <a:gd name="connsiteX0" fmla="*/ 0 w 1502979"/>
                <a:gd name="connsiteY0" fmla="*/ 266753 h 266753"/>
                <a:gd name="connsiteX1" fmla="*/ 483476 w 1502979"/>
                <a:gd name="connsiteY1" fmla="*/ 961 h 266753"/>
                <a:gd name="connsiteX2" fmla="*/ 1502979 w 1502979"/>
                <a:gd name="connsiteY2" fmla="*/ 266753 h 266753"/>
                <a:gd name="connsiteX0" fmla="*/ 0 w 1502979"/>
                <a:gd name="connsiteY0" fmla="*/ 265894 h 265894"/>
                <a:gd name="connsiteX1" fmla="*/ 483476 w 1502979"/>
                <a:gd name="connsiteY1" fmla="*/ 102 h 265894"/>
                <a:gd name="connsiteX2" fmla="*/ 1502979 w 1502979"/>
                <a:gd name="connsiteY2" fmla="*/ 265894 h 265894"/>
                <a:gd name="connsiteX0" fmla="*/ 0 w 1502979"/>
                <a:gd name="connsiteY0" fmla="*/ 265894 h 265894"/>
                <a:gd name="connsiteX1" fmla="*/ 483476 w 1502979"/>
                <a:gd name="connsiteY1" fmla="*/ 102 h 265894"/>
                <a:gd name="connsiteX2" fmla="*/ 1502979 w 1502979"/>
                <a:gd name="connsiteY2" fmla="*/ 265894 h 265894"/>
                <a:gd name="connsiteX0" fmla="*/ 0 w 1502979"/>
                <a:gd name="connsiteY0" fmla="*/ 265894 h 265894"/>
                <a:gd name="connsiteX1" fmla="*/ 483476 w 1502979"/>
                <a:gd name="connsiteY1" fmla="*/ 102 h 265894"/>
                <a:gd name="connsiteX2" fmla="*/ 1502979 w 1502979"/>
                <a:gd name="connsiteY2" fmla="*/ 265894 h 265894"/>
                <a:gd name="connsiteX0" fmla="*/ 0 w 1502979"/>
                <a:gd name="connsiteY0" fmla="*/ 265894 h 265894"/>
                <a:gd name="connsiteX1" fmla="*/ 483476 w 1502979"/>
                <a:gd name="connsiteY1" fmla="*/ 102 h 265894"/>
                <a:gd name="connsiteX2" fmla="*/ 1502979 w 1502979"/>
                <a:gd name="connsiteY2" fmla="*/ 265894 h 265894"/>
                <a:gd name="connsiteX0" fmla="*/ 0 w 1502979"/>
                <a:gd name="connsiteY0" fmla="*/ 265796 h 265796"/>
                <a:gd name="connsiteX1" fmla="*/ 483476 w 1502979"/>
                <a:gd name="connsiteY1" fmla="*/ 4 h 265796"/>
                <a:gd name="connsiteX2" fmla="*/ 1502979 w 1502979"/>
                <a:gd name="connsiteY2" fmla="*/ 265796 h 265796"/>
                <a:gd name="connsiteX0" fmla="*/ 0 w 1502979"/>
                <a:gd name="connsiteY0" fmla="*/ 265796 h 265796"/>
                <a:gd name="connsiteX1" fmla="*/ 609601 w 1502979"/>
                <a:gd name="connsiteY1" fmla="*/ 4 h 265796"/>
                <a:gd name="connsiteX2" fmla="*/ 1502979 w 1502979"/>
                <a:gd name="connsiteY2" fmla="*/ 265796 h 265796"/>
                <a:gd name="connsiteX0" fmla="*/ 0 w 1502979"/>
                <a:gd name="connsiteY0" fmla="*/ 265796 h 265796"/>
                <a:gd name="connsiteX1" fmla="*/ 609601 w 1502979"/>
                <a:gd name="connsiteY1" fmla="*/ 4 h 265796"/>
                <a:gd name="connsiteX2" fmla="*/ 1502979 w 1502979"/>
                <a:gd name="connsiteY2" fmla="*/ 265796 h 265796"/>
                <a:gd name="connsiteX0" fmla="*/ 0 w 1555530"/>
                <a:gd name="connsiteY0" fmla="*/ 265795 h 268908"/>
                <a:gd name="connsiteX1" fmla="*/ 609601 w 1555530"/>
                <a:gd name="connsiteY1" fmla="*/ 3 h 268908"/>
                <a:gd name="connsiteX2" fmla="*/ 1555530 w 1555530"/>
                <a:gd name="connsiteY2" fmla="*/ 268908 h 268908"/>
                <a:gd name="connsiteX0" fmla="*/ 0 w 1555530"/>
                <a:gd name="connsiteY0" fmla="*/ 258509 h 261622"/>
                <a:gd name="connsiteX1" fmla="*/ 562652 w 1555530"/>
                <a:gd name="connsiteY1" fmla="*/ 3 h 261622"/>
                <a:gd name="connsiteX2" fmla="*/ 1555530 w 1555530"/>
                <a:gd name="connsiteY2" fmla="*/ 261622 h 261622"/>
              </a:gdLst>
              <a:ahLst/>
              <a:cxnLst>
                <a:cxn ang="0">
                  <a:pos x="connsiteX0" y="connsiteY0"/>
                </a:cxn>
                <a:cxn ang="0">
                  <a:pos x="connsiteX1" y="connsiteY1"/>
                </a:cxn>
                <a:cxn ang="0">
                  <a:pos x="connsiteX2" y="connsiteY2"/>
                </a:cxn>
              </a:cxnLst>
              <a:rect l="l" t="t" r="r" b="b"/>
              <a:pathLst>
                <a:path w="1555530" h="261622">
                  <a:moveTo>
                    <a:pt x="0" y="258509"/>
                  </a:moveTo>
                  <a:cubicBezTo>
                    <a:pt x="205828" y="88474"/>
                    <a:pt x="303397" y="-516"/>
                    <a:pt x="562652" y="3"/>
                  </a:cubicBezTo>
                  <a:cubicBezTo>
                    <a:pt x="821907" y="522"/>
                    <a:pt x="1123728" y="244393"/>
                    <a:pt x="1555530" y="261622"/>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 name="Connecteur droit 8"/>
            <p:cNvCxnSpPr/>
            <p:nvPr/>
          </p:nvCxnSpPr>
          <p:spPr>
            <a:xfrm flipH="1" flipV="1">
              <a:off x="6969482" y="1820055"/>
              <a:ext cx="274904" cy="1"/>
            </a:xfrm>
            <a:prstGeom prst="lin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cxnSp>
        <p:nvCxnSpPr>
          <p:cNvPr id="10" name="Connecteur droit 9"/>
          <p:cNvCxnSpPr/>
          <p:nvPr/>
        </p:nvCxnSpPr>
        <p:spPr>
          <a:xfrm>
            <a:off x="7092280" y="1700808"/>
            <a:ext cx="0" cy="126331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grpSp>
        <p:nvGrpSpPr>
          <p:cNvPr id="19" name="Groupe 18"/>
          <p:cNvGrpSpPr/>
          <p:nvPr/>
        </p:nvGrpSpPr>
        <p:grpSpPr>
          <a:xfrm>
            <a:off x="7011129" y="4005064"/>
            <a:ext cx="1328607" cy="1872208"/>
            <a:chOff x="4625828" y="1341610"/>
            <a:chExt cx="1205402" cy="1698594"/>
          </a:xfrm>
        </p:grpSpPr>
        <p:sp>
          <p:nvSpPr>
            <p:cNvPr id="20" name="Rectangle 19"/>
            <p:cNvSpPr/>
            <p:nvPr/>
          </p:nvSpPr>
          <p:spPr>
            <a:xfrm>
              <a:off x="4625828" y="1341610"/>
              <a:ext cx="1205402" cy="1676783"/>
            </a:xfrm>
            <a:prstGeom prst="rect">
              <a:avLst/>
            </a:prstGeom>
            <a:solidFill>
              <a:srgbClr val="00B0F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orme libre 20"/>
            <p:cNvSpPr/>
            <p:nvPr/>
          </p:nvSpPr>
          <p:spPr>
            <a:xfrm>
              <a:off x="4998367" y="1364202"/>
              <a:ext cx="429645" cy="1632737"/>
            </a:xfrm>
            <a:custGeom>
              <a:avLst/>
              <a:gdLst>
                <a:gd name="connsiteX0" fmla="*/ 145043 w 384990"/>
                <a:gd name="connsiteY0" fmla="*/ 0 h 1463040"/>
                <a:gd name="connsiteX1" fmla="*/ 9871 w 384990"/>
                <a:gd name="connsiteY1" fmla="*/ 365760 h 1463040"/>
                <a:gd name="connsiteX2" fmla="*/ 383582 w 384990"/>
                <a:gd name="connsiteY2" fmla="*/ 803082 h 1463040"/>
                <a:gd name="connsiteX3" fmla="*/ 113238 w 384990"/>
                <a:gd name="connsiteY3" fmla="*/ 1463040 h 1463040"/>
              </a:gdLst>
              <a:ahLst/>
              <a:cxnLst>
                <a:cxn ang="0">
                  <a:pos x="connsiteX0" y="connsiteY0"/>
                </a:cxn>
                <a:cxn ang="0">
                  <a:pos x="connsiteX1" y="connsiteY1"/>
                </a:cxn>
                <a:cxn ang="0">
                  <a:pos x="connsiteX2" y="connsiteY2"/>
                </a:cxn>
                <a:cxn ang="0">
                  <a:pos x="connsiteX3" y="connsiteY3"/>
                </a:cxn>
              </a:cxnLst>
              <a:rect l="l" t="t" r="r" b="b"/>
              <a:pathLst>
                <a:path w="384990" h="1463040">
                  <a:moveTo>
                    <a:pt x="145043" y="0"/>
                  </a:moveTo>
                  <a:cubicBezTo>
                    <a:pt x="57578" y="115956"/>
                    <a:pt x="-29886" y="231913"/>
                    <a:pt x="9871" y="365760"/>
                  </a:cubicBezTo>
                  <a:cubicBezTo>
                    <a:pt x="49628" y="499607"/>
                    <a:pt x="366354" y="620202"/>
                    <a:pt x="383582" y="803082"/>
                  </a:cubicBezTo>
                  <a:cubicBezTo>
                    <a:pt x="400810" y="985962"/>
                    <a:pt x="257024" y="1224501"/>
                    <a:pt x="113238" y="1463040"/>
                  </a:cubicBezTo>
                </a:path>
              </a:pathLst>
            </a:custGeom>
            <a:noFill/>
            <a:ln w="266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Ellipse 21"/>
            <p:cNvSpPr/>
            <p:nvPr/>
          </p:nvSpPr>
          <p:spPr>
            <a:xfrm>
              <a:off x="4998367" y="1502331"/>
              <a:ext cx="120527" cy="120527"/>
            </a:xfrm>
            <a:prstGeom prst="ellipse">
              <a:avLst/>
            </a:prstGeom>
            <a:gradFill flip="none" rotWithShape="1">
              <a:gsLst>
                <a:gs pos="0">
                  <a:schemeClr val="tx1">
                    <a:lumMod val="65000"/>
                    <a:lumOff val="35000"/>
                    <a:alpha val="67000"/>
                  </a:schemeClr>
                </a:gs>
                <a:gs pos="100000">
                  <a:schemeClr val="tx1">
                    <a:lumMod val="50000"/>
                    <a:lumOff val="5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Ellipse 22"/>
            <p:cNvSpPr/>
            <p:nvPr/>
          </p:nvSpPr>
          <p:spPr>
            <a:xfrm>
              <a:off x="5080323" y="1850433"/>
              <a:ext cx="301317" cy="301317"/>
            </a:xfrm>
            <a:prstGeom prst="ellipse">
              <a:avLst/>
            </a:prstGeom>
            <a:gradFill flip="none" rotWithShape="1">
              <a:gsLst>
                <a:gs pos="0">
                  <a:schemeClr val="tx1">
                    <a:lumMod val="65000"/>
                    <a:lumOff val="35000"/>
                    <a:alpha val="67000"/>
                  </a:schemeClr>
                </a:gs>
                <a:gs pos="100000">
                  <a:schemeClr val="tx1">
                    <a:lumMod val="50000"/>
                    <a:lumOff val="5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Ellipse 23"/>
            <p:cNvSpPr/>
            <p:nvPr/>
          </p:nvSpPr>
          <p:spPr>
            <a:xfrm>
              <a:off x="4908923" y="2389422"/>
              <a:ext cx="727663" cy="650782"/>
            </a:xfrm>
            <a:prstGeom prst="ellipse">
              <a:avLst/>
            </a:prstGeom>
            <a:gradFill flip="none" rotWithShape="1">
              <a:gsLst>
                <a:gs pos="0">
                  <a:schemeClr val="tx1">
                    <a:lumMod val="65000"/>
                    <a:lumOff val="35000"/>
                    <a:alpha val="67000"/>
                  </a:schemeClr>
                </a:gs>
                <a:gs pos="100000">
                  <a:schemeClr val="tx1">
                    <a:lumMod val="50000"/>
                    <a:lumOff val="5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5" name="Image 24"/>
          <p:cNvPicPr>
            <a:picLocks noChangeAspect="1"/>
          </p:cNvPicPr>
          <p:nvPr/>
        </p:nvPicPr>
        <p:blipFill>
          <a:blip r:embed="rId6"/>
          <a:stretch>
            <a:fillRect/>
          </a:stretch>
        </p:blipFill>
        <p:spPr>
          <a:xfrm>
            <a:off x="7943030" y="3483063"/>
            <a:ext cx="597460" cy="377985"/>
          </a:xfrm>
          <a:prstGeom prst="rect">
            <a:avLst/>
          </a:prstGeom>
        </p:spPr>
      </p:pic>
      <p:cxnSp>
        <p:nvCxnSpPr>
          <p:cNvPr id="26" name="Connecteur droit avec flèche 25"/>
          <p:cNvCxnSpPr/>
          <p:nvPr/>
        </p:nvCxnSpPr>
        <p:spPr>
          <a:xfrm flipH="1">
            <a:off x="7689740" y="3509411"/>
            <a:ext cx="242499" cy="3516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06521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Effect of defects </a:t>
            </a:r>
            <a:endParaRPr lang="en-US" dirty="0"/>
          </a:p>
        </p:txBody>
      </p:sp>
      <p:sp>
        <p:nvSpPr>
          <p:cNvPr id="33" name="ZoneTexte 32"/>
          <p:cNvSpPr txBox="1"/>
          <p:nvPr/>
        </p:nvSpPr>
        <p:spPr>
          <a:xfrm>
            <a:off x="1240230" y="3716388"/>
            <a:ext cx="6591420" cy="369332"/>
          </a:xfrm>
          <a:prstGeom prst="rect">
            <a:avLst/>
          </a:prstGeom>
          <a:noFill/>
        </p:spPr>
        <p:txBody>
          <a:bodyPr wrap="none" rtlCol="0">
            <a:spAutoFit/>
          </a:bodyPr>
          <a:lstStyle/>
          <a:p>
            <a:pPr algn="ctr">
              <a:lnSpc>
                <a:spcPct val="150000"/>
              </a:lnSpc>
              <a:buNone/>
            </a:pPr>
            <a:r>
              <a:rPr lang="en-US" sz="1200" i="1" u="none" dirty="0" smtClean="0"/>
              <a:t>Interfaces (oxide layer, inclusions</a:t>
            </a:r>
            <a:r>
              <a:rPr lang="en-US" sz="1200" i="1" u="none" dirty="0"/>
              <a:t>) &gt; GB &gt;</a:t>
            </a:r>
            <a:r>
              <a:rPr lang="en-US" sz="1200" b="1" i="1" u="none" dirty="0">
                <a:latin typeface="Symbol" panose="05050102010706020507" pitchFamily="18" charset="2"/>
                <a:sym typeface="Symbol" panose="05050102010706020507" pitchFamily="18" charset="2"/>
              </a:rPr>
              <a:t> </a:t>
            </a:r>
            <a:r>
              <a:rPr lang="en-US" sz="1200" i="1" u="none" dirty="0">
                <a:latin typeface="+mn-lt"/>
                <a:sym typeface="Symbol" panose="05050102010706020507" pitchFamily="18" charset="2"/>
              </a:rPr>
              <a:t>cells &gt; </a:t>
            </a:r>
            <a:r>
              <a:rPr lang="en-US" sz="1200" b="1" i="1" u="none" dirty="0">
                <a:latin typeface="Symbol" panose="05050102010706020507" pitchFamily="18" charset="2"/>
                <a:sym typeface="Symbol" panose="05050102010706020507" pitchFamily="18" charset="2"/>
              </a:rPr>
              <a:t></a:t>
            </a:r>
            <a:r>
              <a:rPr lang="en-US" sz="1200" i="1" u="none" dirty="0">
                <a:latin typeface="+mn-lt"/>
                <a:sym typeface="Symbol" panose="05050102010706020507" pitchFamily="18" charset="2"/>
              </a:rPr>
              <a:t>(=dislocations) &gt; vacancies or interstitials </a:t>
            </a:r>
            <a:endParaRPr lang="en-US" sz="1200" i="1" u="none" dirty="0">
              <a:latin typeface="+mn-lt"/>
            </a:endParaRPr>
          </a:p>
        </p:txBody>
      </p:sp>
      <p:grpSp>
        <p:nvGrpSpPr>
          <p:cNvPr id="50" name="Groupe 49"/>
          <p:cNvGrpSpPr/>
          <p:nvPr/>
        </p:nvGrpSpPr>
        <p:grpSpPr>
          <a:xfrm>
            <a:off x="2265517" y="2138287"/>
            <a:ext cx="3780420" cy="876850"/>
            <a:chOff x="2927648" y="3537440"/>
            <a:chExt cx="5184576" cy="1202536"/>
          </a:xfrm>
        </p:grpSpPr>
        <p:sp>
          <p:nvSpPr>
            <p:cNvPr id="21" name="Rectangle 20"/>
            <p:cNvSpPr/>
            <p:nvPr/>
          </p:nvSpPr>
          <p:spPr>
            <a:xfrm>
              <a:off x="2927648" y="3718050"/>
              <a:ext cx="5184576" cy="885940"/>
            </a:xfrm>
            <a:prstGeom prst="rect">
              <a:avLst/>
            </a:prstGeom>
            <a:gradFill flip="none" rotWithShape="1">
              <a:gsLst>
                <a:gs pos="0">
                  <a:srgbClr val="D2DA7A">
                    <a:lumMod val="40000"/>
                    <a:lumOff val="60000"/>
                  </a:srgbClr>
                </a:gs>
                <a:gs pos="17000">
                  <a:srgbClr val="D2DA7A">
                    <a:lumMod val="95000"/>
                    <a:lumOff val="5000"/>
                  </a:srgbClr>
                </a:gs>
                <a:gs pos="100000">
                  <a:srgbClr val="D2DA7A">
                    <a:lumMod val="60000"/>
                  </a:srgbClr>
                </a:gs>
              </a:gsLst>
              <a:lin ang="16200000" scaled="1"/>
              <a:tileRect/>
            </a:gradFill>
            <a:ln w="25400" cap="flat" cmpd="sng" algn="ctr">
              <a:noFill/>
              <a:prstDash val="solid"/>
            </a:ln>
            <a:effectLst/>
          </p:spPr>
          <p:txBody>
            <a:bodyPr rtlCol="0" anchor="ctr"/>
            <a:lstStyle/>
            <a:p>
              <a:pPr algn="ctr" fontAlgn="auto">
                <a:spcBef>
                  <a:spcPts val="0"/>
                </a:spcBef>
                <a:spcAft>
                  <a:spcPts val="0"/>
                </a:spcAft>
                <a:defRPr/>
              </a:pPr>
              <a:endParaRPr lang="en-US" sz="1200" u="none" kern="0" dirty="0">
                <a:solidFill>
                  <a:prstClr val="white"/>
                </a:solidFill>
                <a:latin typeface="Calibri"/>
                <a:cs typeface="+mn-cs"/>
              </a:endParaRPr>
            </a:p>
          </p:txBody>
        </p:sp>
        <p:sp>
          <p:nvSpPr>
            <p:cNvPr id="23" name="Ellipse 22"/>
            <p:cNvSpPr/>
            <p:nvPr/>
          </p:nvSpPr>
          <p:spPr>
            <a:xfrm>
              <a:off x="3598151" y="3658571"/>
              <a:ext cx="626556" cy="372338"/>
            </a:xfrm>
            <a:prstGeom prst="ellipse">
              <a:avLst/>
            </a:prstGeom>
            <a:solidFill>
              <a:schemeClr val="tx2"/>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u="none" dirty="0"/>
            </a:p>
          </p:txBody>
        </p:sp>
        <p:cxnSp>
          <p:nvCxnSpPr>
            <p:cNvPr id="25" name="Connecteur droit 24"/>
            <p:cNvCxnSpPr/>
            <p:nvPr/>
          </p:nvCxnSpPr>
          <p:spPr>
            <a:xfrm flipH="1">
              <a:off x="5146199" y="3718050"/>
              <a:ext cx="144016" cy="38363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5146199" y="4070983"/>
              <a:ext cx="112204" cy="37195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flipH="1">
              <a:off x="5146199" y="4442942"/>
              <a:ext cx="112204" cy="17434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5736572" y="3878509"/>
              <a:ext cx="345590" cy="292916"/>
            </a:xfrm>
            <a:prstGeom prst="rect">
              <a:avLst/>
            </a:prstGeom>
          </p:spPr>
          <p:txBody>
            <a:bodyPr wrap="none">
              <a:spAutoFit/>
            </a:bodyPr>
            <a:lstStyle/>
            <a:p>
              <a:pPr algn="ctr">
                <a:buNone/>
              </a:pPr>
              <a:r>
                <a:rPr lang="en-US" sz="788" b="1" u="none" dirty="0" smtClean="0">
                  <a:latin typeface="Symbol" panose="05050102010706020507" pitchFamily="18" charset="2"/>
                  <a:sym typeface="Symbol" panose="05050102010706020507" pitchFamily="18" charset="2"/>
                </a:rPr>
                <a:t></a:t>
              </a:r>
              <a:endParaRPr lang="en-US" sz="788" b="1" u="none" dirty="0"/>
            </a:p>
          </p:txBody>
        </p:sp>
        <p:sp>
          <p:nvSpPr>
            <p:cNvPr id="35" name="Rectangle 34"/>
            <p:cNvSpPr/>
            <p:nvPr/>
          </p:nvSpPr>
          <p:spPr>
            <a:xfrm>
              <a:off x="5888971" y="4030908"/>
              <a:ext cx="345590" cy="292916"/>
            </a:xfrm>
            <a:prstGeom prst="rect">
              <a:avLst/>
            </a:prstGeom>
          </p:spPr>
          <p:txBody>
            <a:bodyPr wrap="none">
              <a:spAutoFit/>
            </a:bodyPr>
            <a:lstStyle/>
            <a:p>
              <a:pPr algn="ctr">
                <a:buNone/>
              </a:pPr>
              <a:r>
                <a:rPr lang="en-US" sz="788" b="1" u="none" dirty="0" smtClean="0">
                  <a:latin typeface="Symbol" panose="05050102010706020507" pitchFamily="18" charset="2"/>
                  <a:sym typeface="Symbol" panose="05050102010706020507" pitchFamily="18" charset="2"/>
                </a:rPr>
                <a:t></a:t>
              </a:r>
              <a:endParaRPr lang="en-US" sz="788" b="1" u="none" dirty="0"/>
            </a:p>
          </p:txBody>
        </p:sp>
        <p:sp>
          <p:nvSpPr>
            <p:cNvPr id="36" name="Rectangle 35"/>
            <p:cNvSpPr/>
            <p:nvPr/>
          </p:nvSpPr>
          <p:spPr>
            <a:xfrm>
              <a:off x="6041371" y="4183308"/>
              <a:ext cx="345590" cy="292916"/>
            </a:xfrm>
            <a:prstGeom prst="rect">
              <a:avLst/>
            </a:prstGeom>
          </p:spPr>
          <p:txBody>
            <a:bodyPr wrap="none">
              <a:spAutoFit/>
            </a:bodyPr>
            <a:lstStyle/>
            <a:p>
              <a:pPr algn="ctr">
                <a:buNone/>
              </a:pPr>
              <a:r>
                <a:rPr lang="en-US" sz="788" b="1" u="none" dirty="0" smtClean="0">
                  <a:latin typeface="Symbol" panose="05050102010706020507" pitchFamily="18" charset="2"/>
                  <a:sym typeface="Symbol" panose="05050102010706020507" pitchFamily="18" charset="2"/>
                </a:rPr>
                <a:t></a:t>
              </a:r>
              <a:endParaRPr lang="en-US" sz="788" b="1" u="none" dirty="0"/>
            </a:p>
          </p:txBody>
        </p:sp>
        <p:sp>
          <p:nvSpPr>
            <p:cNvPr id="37" name="Rectangle 36"/>
            <p:cNvSpPr/>
            <p:nvPr/>
          </p:nvSpPr>
          <p:spPr>
            <a:xfrm>
              <a:off x="6193772" y="4335710"/>
              <a:ext cx="345590" cy="292916"/>
            </a:xfrm>
            <a:prstGeom prst="rect">
              <a:avLst/>
            </a:prstGeom>
          </p:spPr>
          <p:txBody>
            <a:bodyPr wrap="none">
              <a:spAutoFit/>
            </a:bodyPr>
            <a:lstStyle/>
            <a:p>
              <a:pPr algn="ctr">
                <a:buNone/>
              </a:pPr>
              <a:r>
                <a:rPr lang="en-US" sz="788" b="1" u="none" dirty="0" smtClean="0">
                  <a:latin typeface="Symbol" panose="05050102010706020507" pitchFamily="18" charset="2"/>
                  <a:sym typeface="Symbol" panose="05050102010706020507" pitchFamily="18" charset="2"/>
                </a:rPr>
                <a:t></a:t>
              </a:r>
              <a:endParaRPr lang="en-US" sz="788" b="1" u="none" dirty="0"/>
            </a:p>
          </p:txBody>
        </p:sp>
        <p:sp>
          <p:nvSpPr>
            <p:cNvPr id="39" name="Rectangle 38"/>
            <p:cNvSpPr/>
            <p:nvPr/>
          </p:nvSpPr>
          <p:spPr>
            <a:xfrm>
              <a:off x="7431292" y="4170151"/>
              <a:ext cx="400550" cy="569825"/>
            </a:xfrm>
            <a:prstGeom prst="rect">
              <a:avLst/>
            </a:prstGeom>
          </p:spPr>
          <p:txBody>
            <a:bodyPr wrap="none">
              <a:spAutoFit/>
            </a:bodyPr>
            <a:lstStyle/>
            <a:p>
              <a:pPr algn="ctr">
                <a:buNone/>
              </a:pPr>
              <a:r>
                <a:rPr lang="en-US" sz="2100" b="1" u="none" dirty="0" smtClean="0">
                  <a:latin typeface="Symbol" panose="05050102010706020507" pitchFamily="18" charset="2"/>
                  <a:sym typeface="Symbol" panose="05050102010706020507" pitchFamily="18" charset="2"/>
                </a:rPr>
                <a:t>°</a:t>
              </a:r>
              <a:endParaRPr lang="en-US" sz="2100" b="1" u="none" dirty="0"/>
            </a:p>
          </p:txBody>
        </p:sp>
        <p:sp>
          <p:nvSpPr>
            <p:cNvPr id="40" name="Rectangle 39"/>
            <p:cNvSpPr/>
            <p:nvPr/>
          </p:nvSpPr>
          <p:spPr>
            <a:xfrm>
              <a:off x="7354235" y="3537440"/>
              <a:ext cx="385162" cy="759768"/>
            </a:xfrm>
            <a:prstGeom prst="rect">
              <a:avLst/>
            </a:prstGeom>
          </p:spPr>
          <p:txBody>
            <a:bodyPr wrap="none">
              <a:spAutoFit/>
            </a:bodyPr>
            <a:lstStyle/>
            <a:p>
              <a:pPr algn="ctr">
                <a:buNone/>
              </a:pPr>
              <a:r>
                <a:rPr lang="en-US" sz="3000" b="1" u="none" dirty="0" smtClean="0">
                  <a:latin typeface="Symbol" panose="05050102010706020507" pitchFamily="18" charset="2"/>
                  <a:sym typeface="Symbol" panose="05050102010706020507" pitchFamily="18" charset="2"/>
                </a:rPr>
                <a:t>.</a:t>
              </a:r>
              <a:endParaRPr lang="en-US" sz="3000" b="1" u="none" dirty="0"/>
            </a:p>
          </p:txBody>
        </p:sp>
        <p:sp>
          <p:nvSpPr>
            <p:cNvPr id="41" name="Rectangle 40"/>
            <p:cNvSpPr/>
            <p:nvPr/>
          </p:nvSpPr>
          <p:spPr>
            <a:xfrm>
              <a:off x="6705916" y="3944482"/>
              <a:ext cx="345590" cy="292916"/>
            </a:xfrm>
            <a:prstGeom prst="rect">
              <a:avLst/>
            </a:prstGeom>
          </p:spPr>
          <p:txBody>
            <a:bodyPr wrap="none">
              <a:spAutoFit/>
            </a:bodyPr>
            <a:lstStyle/>
            <a:p>
              <a:pPr algn="ctr">
                <a:buNone/>
              </a:pPr>
              <a:r>
                <a:rPr lang="en-US" sz="788" b="1" u="none" dirty="0" smtClean="0">
                  <a:latin typeface="Symbol" panose="05050102010706020507" pitchFamily="18" charset="2"/>
                  <a:sym typeface="Symbol" panose="05050102010706020507" pitchFamily="18" charset="2"/>
                </a:rPr>
                <a:t></a:t>
              </a:r>
              <a:endParaRPr lang="en-US" sz="788" b="1" u="none" dirty="0"/>
            </a:p>
          </p:txBody>
        </p:sp>
      </p:grpSp>
      <p:grpSp>
        <p:nvGrpSpPr>
          <p:cNvPr id="22" name="Groupe 21"/>
          <p:cNvGrpSpPr/>
          <p:nvPr/>
        </p:nvGrpSpPr>
        <p:grpSpPr>
          <a:xfrm>
            <a:off x="521259" y="2924226"/>
            <a:ext cx="8609420" cy="802445"/>
            <a:chOff x="521259" y="2169690"/>
            <a:chExt cx="8609420" cy="802445"/>
          </a:xfrm>
        </p:grpSpPr>
        <p:cxnSp>
          <p:nvCxnSpPr>
            <p:cNvPr id="43" name="Connecteur droit avec flèche 42"/>
            <p:cNvCxnSpPr/>
            <p:nvPr/>
          </p:nvCxnSpPr>
          <p:spPr>
            <a:xfrm flipV="1">
              <a:off x="873621" y="2506915"/>
              <a:ext cx="6021000" cy="0"/>
            </a:xfrm>
            <a:prstGeom prst="straightConnector1">
              <a:avLst/>
            </a:prstGeom>
            <a:noFill/>
            <a:ln w="571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44" name="ZoneTexte 43"/>
            <p:cNvSpPr txBox="1"/>
            <p:nvPr/>
          </p:nvSpPr>
          <p:spPr>
            <a:xfrm>
              <a:off x="521259" y="2448266"/>
              <a:ext cx="380232" cy="276999"/>
            </a:xfrm>
            <a:prstGeom prst="rect">
              <a:avLst/>
            </a:prstGeom>
            <a:noFill/>
          </p:spPr>
          <p:txBody>
            <a:bodyPr wrap="none" rtlCol="0">
              <a:spAutoFit/>
            </a:bodyPr>
            <a:lstStyle/>
            <a:p>
              <a:pPr>
                <a:buNone/>
              </a:pPr>
              <a:r>
                <a:rPr lang="en-US" sz="1200" u="none" dirty="0" smtClean="0"/>
                <a:t>3D</a:t>
              </a:r>
              <a:endParaRPr lang="en-US" sz="1200" u="none" dirty="0"/>
            </a:p>
          </p:txBody>
        </p:sp>
        <p:sp>
          <p:nvSpPr>
            <p:cNvPr id="46" name="ZoneTexte 45"/>
            <p:cNvSpPr txBox="1"/>
            <p:nvPr/>
          </p:nvSpPr>
          <p:spPr>
            <a:xfrm>
              <a:off x="6887270" y="2365898"/>
              <a:ext cx="380232" cy="276999"/>
            </a:xfrm>
            <a:prstGeom prst="rect">
              <a:avLst/>
            </a:prstGeom>
            <a:noFill/>
          </p:spPr>
          <p:txBody>
            <a:bodyPr wrap="none" rtlCol="0">
              <a:spAutoFit/>
            </a:bodyPr>
            <a:lstStyle/>
            <a:p>
              <a:pPr>
                <a:buNone/>
              </a:pPr>
              <a:r>
                <a:rPr lang="en-US" sz="1200" u="none" dirty="0" smtClean="0"/>
                <a:t>0D</a:t>
              </a:r>
              <a:endParaRPr lang="en-US" sz="1200" u="none" dirty="0"/>
            </a:p>
          </p:txBody>
        </p:sp>
        <p:sp>
          <p:nvSpPr>
            <p:cNvPr id="47" name="ZoneTexte 46"/>
            <p:cNvSpPr txBox="1"/>
            <p:nvPr/>
          </p:nvSpPr>
          <p:spPr>
            <a:xfrm>
              <a:off x="2752790" y="2421629"/>
              <a:ext cx="380232" cy="276999"/>
            </a:xfrm>
            <a:prstGeom prst="rect">
              <a:avLst/>
            </a:prstGeom>
            <a:solidFill>
              <a:schemeClr val="bg1"/>
            </a:solidFill>
          </p:spPr>
          <p:txBody>
            <a:bodyPr wrap="none" rtlCol="0">
              <a:spAutoFit/>
            </a:bodyPr>
            <a:lstStyle/>
            <a:p>
              <a:pPr>
                <a:buNone/>
              </a:pPr>
              <a:r>
                <a:rPr lang="en-US" sz="1200" u="none" dirty="0" smtClean="0"/>
                <a:t>2D</a:t>
              </a:r>
              <a:endParaRPr lang="en-US" sz="1200" u="none" dirty="0"/>
            </a:p>
          </p:txBody>
        </p:sp>
        <p:sp>
          <p:nvSpPr>
            <p:cNvPr id="48" name="ZoneTexte 47"/>
            <p:cNvSpPr txBox="1"/>
            <p:nvPr/>
          </p:nvSpPr>
          <p:spPr>
            <a:xfrm>
              <a:off x="4270980" y="2418533"/>
              <a:ext cx="380232" cy="276999"/>
            </a:xfrm>
            <a:prstGeom prst="rect">
              <a:avLst/>
            </a:prstGeom>
            <a:solidFill>
              <a:schemeClr val="bg1"/>
            </a:solidFill>
          </p:spPr>
          <p:txBody>
            <a:bodyPr wrap="none" rtlCol="0">
              <a:spAutoFit/>
            </a:bodyPr>
            <a:lstStyle/>
            <a:p>
              <a:pPr>
                <a:buNone/>
              </a:pPr>
              <a:r>
                <a:rPr lang="en-US" sz="1200" u="none" dirty="0" smtClean="0"/>
                <a:t>1D</a:t>
              </a:r>
              <a:endParaRPr lang="en-US" sz="1200" u="none" dirty="0"/>
            </a:p>
          </p:txBody>
        </p:sp>
        <p:cxnSp>
          <p:nvCxnSpPr>
            <p:cNvPr id="49" name="Connecteur droit avec flèche 48"/>
            <p:cNvCxnSpPr/>
            <p:nvPr/>
          </p:nvCxnSpPr>
          <p:spPr>
            <a:xfrm flipH="1" flipV="1">
              <a:off x="873621" y="2797945"/>
              <a:ext cx="6021000" cy="0"/>
            </a:xfrm>
            <a:prstGeom prst="straightConnector1">
              <a:avLst/>
            </a:prstGeom>
            <a:noFill/>
            <a:ln w="57150">
              <a:solidFill>
                <a:srgbClr val="7030A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51" name="ZoneTexte 50"/>
            <p:cNvSpPr txBox="1"/>
            <p:nvPr/>
          </p:nvSpPr>
          <p:spPr>
            <a:xfrm>
              <a:off x="2674770" y="2695136"/>
              <a:ext cx="2223686" cy="276999"/>
            </a:xfrm>
            <a:prstGeom prst="rect">
              <a:avLst/>
            </a:prstGeom>
            <a:solidFill>
              <a:schemeClr val="bg1"/>
            </a:solidFill>
            <a:ln>
              <a:solidFill>
                <a:srgbClr val="7030A0"/>
              </a:solidFill>
            </a:ln>
          </p:spPr>
          <p:txBody>
            <a:bodyPr wrap="none" rtlCol="0">
              <a:spAutoFit/>
            </a:bodyPr>
            <a:lstStyle/>
            <a:p>
              <a:pPr>
                <a:buNone/>
              </a:pPr>
              <a:r>
                <a:rPr lang="en-US" sz="1200" u="none" dirty="0"/>
                <a:t>Strain on the crystalline lattice</a:t>
              </a:r>
            </a:p>
          </p:txBody>
        </p:sp>
        <p:cxnSp>
          <p:nvCxnSpPr>
            <p:cNvPr id="53" name="Connecteur droit avec flèche 52"/>
            <p:cNvCxnSpPr/>
            <p:nvPr/>
          </p:nvCxnSpPr>
          <p:spPr>
            <a:xfrm flipV="1">
              <a:off x="6943462" y="2557032"/>
              <a:ext cx="599164" cy="2409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ZoneTexte 53"/>
            <p:cNvSpPr txBox="1"/>
            <p:nvPr/>
          </p:nvSpPr>
          <p:spPr>
            <a:xfrm>
              <a:off x="7542626" y="2169690"/>
              <a:ext cx="1588053" cy="628255"/>
            </a:xfrm>
            <a:prstGeom prst="rect">
              <a:avLst/>
            </a:prstGeom>
            <a:noFill/>
          </p:spPr>
          <p:txBody>
            <a:bodyPr wrap="square" rtlCol="0">
              <a:spAutoFit/>
            </a:bodyPr>
            <a:lstStyle/>
            <a:p>
              <a:pPr>
                <a:lnSpc>
                  <a:spcPct val="130000"/>
                </a:lnSpc>
                <a:buNone/>
              </a:pPr>
              <a:r>
                <a:rPr lang="en-US" sz="1200" u="none" dirty="0" smtClean="0"/>
                <a:t>Plays on SC parameters: </a:t>
              </a:r>
              <a:r>
                <a:rPr lang="en-US" sz="1500" u="none" dirty="0" smtClean="0">
                  <a:latin typeface="Script MT Bold" panose="03040602040607080904" pitchFamily="66" charset="0"/>
                </a:rPr>
                <a:t>l, </a:t>
              </a:r>
              <a:r>
                <a:rPr lang="en-US" sz="1500" u="none" dirty="0" smtClean="0">
                  <a:latin typeface="Symbol" panose="05050102010706020507" pitchFamily="18" charset="2"/>
                </a:rPr>
                <a:t>k...</a:t>
              </a:r>
              <a:endParaRPr lang="en-US" sz="1500" u="none" dirty="0">
                <a:latin typeface="Script MT Bold" panose="03040602040607080904" pitchFamily="66" charset="0"/>
              </a:endParaRPr>
            </a:p>
          </p:txBody>
        </p:sp>
      </p:grpSp>
      <p:sp>
        <p:nvSpPr>
          <p:cNvPr id="12" name="Espace réservé du numéro de diapositive 11"/>
          <p:cNvSpPr>
            <a:spLocks noGrp="1"/>
          </p:cNvSpPr>
          <p:nvPr>
            <p:ph type="sldNum" sz="quarter" idx="4294967295"/>
          </p:nvPr>
        </p:nvSpPr>
        <p:spPr/>
        <p:txBody>
          <a:bodyPr/>
          <a:lstStyle/>
          <a:p>
            <a:pPr algn="r" fontAlgn="auto">
              <a:spcBef>
                <a:spcPts val="0"/>
              </a:spcBef>
              <a:spcAft>
                <a:spcPts val="0"/>
              </a:spcAft>
            </a:pPr>
            <a:r>
              <a:rPr lang="fr-FR" u="none" smtClean="0">
                <a:latin typeface="Arial"/>
                <a:cs typeface="+mn-cs"/>
              </a:rPr>
              <a:t>|  </a:t>
            </a:r>
            <a:fld id="{AEFB9B6D-867A-40B8-ACB0-35CC9F272C9C}" type="slidenum">
              <a:rPr lang="fr-FR" u="none" smtClean="0">
                <a:latin typeface="Arial"/>
                <a:cs typeface="+mn-cs"/>
              </a:rPr>
              <a:pPr algn="r" fontAlgn="auto">
                <a:spcBef>
                  <a:spcPts val="0"/>
                </a:spcBef>
                <a:spcAft>
                  <a:spcPts val="0"/>
                </a:spcAft>
              </a:pPr>
              <a:t>22</a:t>
            </a:fld>
            <a:endParaRPr lang="fr-FR" u="none" dirty="0">
              <a:latin typeface="Arial"/>
              <a:cs typeface="+mn-cs"/>
            </a:endParaRPr>
          </a:p>
        </p:txBody>
      </p:sp>
      <mc:AlternateContent xmlns:mc="http://schemas.openxmlformats.org/markup-compatibility/2006" xmlns:a14="http://schemas.microsoft.com/office/drawing/2010/main">
        <mc:Choice Requires="a14">
          <p:sp>
            <p:nvSpPr>
              <p:cNvPr id="20" name="Rectangle 19"/>
              <p:cNvSpPr/>
              <p:nvPr/>
            </p:nvSpPr>
            <p:spPr>
              <a:xfrm>
                <a:off x="523674" y="1163178"/>
                <a:ext cx="8296798" cy="5597430"/>
              </a:xfrm>
              <a:prstGeom prst="rect">
                <a:avLst/>
              </a:prstGeom>
            </p:spPr>
            <p:txBody>
              <a:bodyPr wrap="square">
                <a:spAutoFit/>
              </a:bodyPr>
              <a:lstStyle/>
              <a:p>
                <a:pPr marL="923925" lvl="0" fontAlgn="auto">
                  <a:spcBef>
                    <a:spcPts val="0"/>
                  </a:spcBef>
                  <a:spcAft>
                    <a:spcPts val="400"/>
                  </a:spcAft>
                </a:pPr>
                <a:r>
                  <a:rPr lang="en-US" sz="2200" u="none" dirty="0" smtClean="0">
                    <a:solidFill>
                      <a:srgbClr val="DC0528"/>
                    </a:solidFill>
                    <a:latin typeface="Arial"/>
                  </a:rPr>
                  <a:t>Importance of the elastic stress</a:t>
                </a:r>
              </a:p>
              <a:p>
                <a:pPr marL="360363" lvl="1" indent="-360363" fontAlgn="auto">
                  <a:lnSpc>
                    <a:spcPts val="1800"/>
                  </a:lnSpc>
                  <a:spcBef>
                    <a:spcPts val="0"/>
                  </a:spcBef>
                  <a:spcAft>
                    <a:spcPts val="600"/>
                  </a:spcAft>
                  <a:buSzPct val="90000"/>
                  <a:buBlip>
                    <a:blip r:embed="rId3"/>
                  </a:buBlip>
                </a:pPr>
                <a:r>
                  <a:rPr lang="en-US" u="none" dirty="0">
                    <a:solidFill>
                      <a:prstClr val="black"/>
                    </a:solidFill>
                    <a:latin typeface="Arial"/>
                  </a:rPr>
                  <a:t>Pinning center: chemical or topological defect with locally depleted SC, or even NC. </a:t>
                </a:r>
                <a:endParaRPr lang="en-US" u="none" dirty="0" smtClean="0">
                  <a:solidFill>
                    <a:prstClr val="black"/>
                  </a:solidFill>
                  <a:latin typeface="Arial"/>
                </a:endParaRPr>
              </a:p>
              <a:p>
                <a:pPr marL="360363" lvl="1" indent="-360363" fontAlgn="auto">
                  <a:lnSpc>
                    <a:spcPts val="1800"/>
                  </a:lnSpc>
                  <a:spcBef>
                    <a:spcPts val="0"/>
                  </a:spcBef>
                  <a:spcAft>
                    <a:spcPts val="600"/>
                  </a:spcAft>
                  <a:buSzPct val="90000"/>
                  <a:buBlip>
                    <a:blip r:embed="rId3"/>
                  </a:buBlip>
                </a:pPr>
                <a:r>
                  <a:rPr lang="en-US" u="none" dirty="0" smtClean="0">
                    <a:solidFill>
                      <a:schemeClr val="tx1">
                        <a:lumMod val="75000"/>
                        <a:lumOff val="25000"/>
                      </a:schemeClr>
                    </a:solidFill>
                  </a:rPr>
                  <a:t>The </a:t>
                </a:r>
                <a:r>
                  <a:rPr lang="en-US" u="none" dirty="0" err="1" smtClean="0">
                    <a:solidFill>
                      <a:schemeClr val="tx1">
                        <a:lumMod val="75000"/>
                        <a:lumOff val="25000"/>
                      </a:schemeClr>
                    </a:solidFill>
                  </a:rPr>
                  <a:t>Vx</a:t>
                </a:r>
                <a:r>
                  <a:rPr lang="en-US" u="none" dirty="0" smtClean="0">
                    <a:solidFill>
                      <a:schemeClr val="tx1">
                        <a:lumMod val="75000"/>
                        <a:lumOff val="25000"/>
                      </a:schemeClr>
                    </a:solidFill>
                  </a:rPr>
                  <a:t> </a:t>
                </a:r>
                <a:r>
                  <a:rPr lang="en-US" u="none" dirty="0">
                    <a:solidFill>
                      <a:schemeClr val="tx1">
                        <a:lumMod val="75000"/>
                        <a:lumOff val="25000"/>
                      </a:schemeClr>
                    </a:solidFill>
                  </a:rPr>
                  <a:t>lattice deforms to accommodate to the pinning, but pays in elastic energy</a:t>
                </a:r>
              </a:p>
              <a:p>
                <a:pPr marL="360363" lvl="1" indent="-360363" fontAlgn="auto">
                  <a:lnSpc>
                    <a:spcPts val="1800"/>
                  </a:lnSpc>
                  <a:spcBef>
                    <a:spcPts val="0"/>
                  </a:spcBef>
                  <a:spcAft>
                    <a:spcPts val="600"/>
                  </a:spcAft>
                  <a:buSzPct val="90000"/>
                  <a:buBlip>
                    <a:blip r:embed="rId3"/>
                  </a:buBlip>
                </a:pPr>
                <a:endParaRPr lang="en-US" sz="1200" u="none" dirty="0">
                  <a:solidFill>
                    <a:prstClr val="black"/>
                  </a:solidFill>
                  <a:latin typeface="Arial"/>
                </a:endParaRPr>
              </a:p>
              <a:p>
                <a:pPr marL="923925" lvl="0" fontAlgn="auto">
                  <a:spcBef>
                    <a:spcPts val="0"/>
                  </a:spcBef>
                  <a:spcAft>
                    <a:spcPts val="400"/>
                  </a:spcAft>
                </a:pPr>
                <a:endParaRPr lang="en-US" sz="2000" u="none" dirty="0" smtClean="0">
                  <a:solidFill>
                    <a:srgbClr val="DC0528"/>
                  </a:solidFill>
                  <a:latin typeface="Arial"/>
                </a:endParaRPr>
              </a:p>
              <a:p>
                <a:pPr marL="923925" lvl="0" fontAlgn="auto">
                  <a:spcBef>
                    <a:spcPts val="0"/>
                  </a:spcBef>
                  <a:spcAft>
                    <a:spcPts val="400"/>
                  </a:spcAft>
                </a:pPr>
                <a:endParaRPr lang="en-US" u="none" dirty="0">
                  <a:solidFill>
                    <a:srgbClr val="DC0528"/>
                  </a:solidFill>
                  <a:latin typeface="Arial"/>
                </a:endParaRPr>
              </a:p>
              <a:p>
                <a:pPr marL="923925" lvl="0" fontAlgn="auto">
                  <a:spcBef>
                    <a:spcPts val="0"/>
                  </a:spcBef>
                  <a:spcAft>
                    <a:spcPts val="400"/>
                  </a:spcAft>
                </a:pPr>
                <a:endParaRPr lang="en-US" sz="1200" u="none" dirty="0" smtClean="0">
                  <a:solidFill>
                    <a:srgbClr val="DC0528"/>
                  </a:solidFill>
                  <a:latin typeface="Arial"/>
                </a:endParaRPr>
              </a:p>
              <a:p>
                <a:pPr marL="923925" lvl="0" fontAlgn="auto">
                  <a:spcBef>
                    <a:spcPts val="0"/>
                  </a:spcBef>
                  <a:spcAft>
                    <a:spcPts val="400"/>
                  </a:spcAft>
                </a:pPr>
                <a:endParaRPr lang="en-US" sz="2200" u="none" dirty="0">
                  <a:solidFill>
                    <a:srgbClr val="DC0528"/>
                  </a:solidFill>
                  <a:latin typeface="Arial"/>
                </a:endParaRPr>
              </a:p>
              <a:p>
                <a:pPr marL="923925" lvl="0" fontAlgn="auto">
                  <a:spcBef>
                    <a:spcPts val="0"/>
                  </a:spcBef>
                  <a:spcAft>
                    <a:spcPts val="400"/>
                  </a:spcAft>
                </a:pPr>
                <a:endParaRPr lang="en-US" sz="2200" u="none" dirty="0" smtClean="0">
                  <a:solidFill>
                    <a:srgbClr val="DC0528"/>
                  </a:solidFill>
                  <a:latin typeface="Arial"/>
                </a:endParaRPr>
              </a:p>
              <a:p>
                <a:pPr marL="923925" lvl="0" fontAlgn="auto">
                  <a:spcBef>
                    <a:spcPts val="0"/>
                  </a:spcBef>
                  <a:spcAft>
                    <a:spcPts val="400"/>
                  </a:spcAft>
                </a:pPr>
                <a:r>
                  <a:rPr lang="en-US" sz="2200" u="none" dirty="0" smtClean="0">
                    <a:solidFill>
                      <a:srgbClr val="DC0528"/>
                    </a:solidFill>
                    <a:latin typeface="Arial"/>
                  </a:rPr>
                  <a:t>Vacancies</a:t>
                </a:r>
                <a:r>
                  <a:rPr lang="en-US" sz="2200" u="none" dirty="0">
                    <a:solidFill>
                      <a:srgbClr val="DC0528"/>
                    </a:solidFill>
                    <a:latin typeface="Arial"/>
                  </a:rPr>
                  <a:t>, interstitials…</a:t>
                </a:r>
              </a:p>
              <a:p>
                <a:pPr marL="360363" lvl="1" indent="-360363" fontAlgn="auto">
                  <a:lnSpc>
                    <a:spcPct val="120000"/>
                  </a:lnSpc>
                  <a:spcBef>
                    <a:spcPts val="0"/>
                  </a:spcBef>
                  <a:spcAft>
                    <a:spcPts val="0"/>
                  </a:spcAft>
                  <a:buSzPct val="90000"/>
                  <a:buBlip>
                    <a:blip r:embed="rId3"/>
                  </a:buBlip>
                </a:pPr>
                <a:r>
                  <a:rPr lang="en-US" u="none" dirty="0">
                    <a:solidFill>
                      <a:prstClr val="black"/>
                    </a:solidFill>
                    <a:latin typeface="Arial"/>
                  </a:rPr>
                  <a:t>If uniformly  distributed : typical of weak </a:t>
                </a:r>
                <a:r>
                  <a:rPr lang="en-US" u="none" dirty="0" smtClean="0">
                    <a:solidFill>
                      <a:prstClr val="black"/>
                    </a:solidFill>
                    <a:latin typeface="Arial"/>
                  </a:rPr>
                  <a:t>pinning (=</a:t>
                </a:r>
                <a:r>
                  <a:rPr lang="fr-FR" u="none" dirty="0" err="1" smtClean="0">
                    <a:solidFill>
                      <a:prstClr val="black"/>
                    </a:solidFill>
                    <a:latin typeface="Arial"/>
                  </a:rPr>
                  <a:t>volumic</a:t>
                </a:r>
                <a:r>
                  <a:rPr lang="fr-FR" u="none" dirty="0" smtClean="0">
                    <a:solidFill>
                      <a:prstClr val="black"/>
                    </a:solidFill>
                    <a:latin typeface="Arial"/>
                  </a:rPr>
                  <a:t> </a:t>
                </a:r>
                <a:r>
                  <a:rPr lang="fr-FR" u="none" dirty="0" err="1">
                    <a:solidFill>
                      <a:prstClr val="black"/>
                    </a:solidFill>
                    <a:latin typeface="Arial"/>
                  </a:rPr>
                  <a:t>core</a:t>
                </a:r>
                <a:r>
                  <a:rPr lang="fr-FR" u="none" dirty="0">
                    <a:solidFill>
                      <a:prstClr val="black"/>
                    </a:solidFill>
                    <a:latin typeface="Arial"/>
                  </a:rPr>
                  <a:t> </a:t>
                </a:r>
                <a:r>
                  <a:rPr lang="fr-FR" u="none" dirty="0" smtClean="0">
                    <a:solidFill>
                      <a:prstClr val="black"/>
                    </a:solidFill>
                    <a:latin typeface="Arial"/>
                  </a:rPr>
                  <a:t>pinning)</a:t>
                </a:r>
                <a:endParaRPr lang="en-US" u="none" dirty="0" smtClean="0">
                  <a:solidFill>
                    <a:prstClr val="black"/>
                  </a:solidFill>
                  <a:latin typeface="Arial"/>
                </a:endParaRPr>
              </a:p>
              <a:p>
                <a:pPr marL="360363" lvl="1" indent="-360363" fontAlgn="auto">
                  <a:lnSpc>
                    <a:spcPct val="120000"/>
                  </a:lnSpc>
                  <a:spcBef>
                    <a:spcPts val="0"/>
                  </a:spcBef>
                  <a:spcAft>
                    <a:spcPts val="0"/>
                  </a:spcAft>
                  <a:buSzPct val="90000"/>
                  <a:buBlip>
                    <a:blip r:embed="rId3"/>
                  </a:buBlip>
                </a:pPr>
                <a:r>
                  <a:rPr lang="en-US" u="none" dirty="0">
                    <a:solidFill>
                      <a:prstClr val="black"/>
                    </a:solidFill>
                    <a:latin typeface="Arial"/>
                  </a:rPr>
                  <a:t>if V </a:t>
                </a:r>
                <a:r>
                  <a:rPr lang="en-US" u="none" dirty="0" smtClean="0">
                    <a:solidFill>
                      <a:prstClr val="black"/>
                    </a:solidFill>
                    <a:latin typeface="Arial"/>
                  </a:rPr>
                  <a:t>= pinning </a:t>
                </a:r>
                <a:r>
                  <a:rPr lang="en-US" u="none" dirty="0">
                    <a:solidFill>
                      <a:prstClr val="black"/>
                    </a:solidFill>
                    <a:latin typeface="Arial"/>
                  </a:rPr>
                  <a:t>potential and </a:t>
                </a:r>
                <a:r>
                  <a:rPr lang="en-US" u="none" dirty="0">
                    <a:solidFill>
                      <a:prstClr val="black"/>
                    </a:solidFill>
                    <a:latin typeface="Symbol" panose="05050102010706020507" pitchFamily="18" charset="2"/>
                  </a:rPr>
                  <a:t>r </a:t>
                </a:r>
                <a:r>
                  <a:rPr lang="en-US" u="none" dirty="0" err="1">
                    <a:solidFill>
                      <a:prstClr val="black"/>
                    </a:solidFill>
                    <a:latin typeface="Arial"/>
                  </a:rPr>
                  <a:t>Vx</a:t>
                </a:r>
                <a:r>
                  <a:rPr lang="en-US" u="none" dirty="0">
                    <a:solidFill>
                      <a:prstClr val="black"/>
                    </a:solidFill>
                    <a:latin typeface="Arial"/>
                  </a:rPr>
                  <a:t> </a:t>
                </a:r>
                <a:r>
                  <a:rPr lang="en-US" u="none" dirty="0" smtClean="0">
                    <a:solidFill>
                      <a:prstClr val="black"/>
                    </a:solidFill>
                    <a:latin typeface="Arial"/>
                  </a:rPr>
                  <a:t>= density</a:t>
                </a:r>
                <a:r>
                  <a:rPr lang="en-US" u="none" dirty="0">
                    <a:solidFill>
                      <a:prstClr val="black"/>
                    </a:solidFill>
                    <a:latin typeface="Arial"/>
                  </a:rPr>
                  <a:t>:</a:t>
                </a:r>
              </a:p>
              <a:p>
                <a:pPr marL="712788" lvl="3" indent="-238125" fontAlgn="auto">
                  <a:lnSpc>
                    <a:spcPts val="1800"/>
                  </a:lnSpc>
                  <a:spcBef>
                    <a:spcPts val="0"/>
                  </a:spcBef>
                  <a:spcAft>
                    <a:spcPts val="0"/>
                  </a:spcAft>
                  <a:buClr>
                    <a:srgbClr val="666666"/>
                  </a:buClr>
                  <a:buSzPct val="36000"/>
                  <a:buBlip>
                    <a:blip r:embed="rId4"/>
                  </a:buBlip>
                </a:pPr>
                <a14:m>
                  <m:oMath xmlns:m="http://schemas.openxmlformats.org/officeDocument/2006/math">
                    <m:sSub>
                      <m:sSubPr>
                        <m:ctrlPr>
                          <a:rPr lang="en-US" i="1" u="none">
                            <a:solidFill>
                              <a:srgbClr val="666666"/>
                            </a:solidFill>
                            <a:latin typeface="Cambria Math" panose="02040503050406030204" pitchFamily="18" charset="0"/>
                          </a:rPr>
                        </m:ctrlPr>
                      </m:sSubPr>
                      <m:e>
                        <m:r>
                          <a:rPr lang="en-US" u="none">
                            <a:solidFill>
                              <a:srgbClr val="666666"/>
                            </a:solidFill>
                            <a:latin typeface="Cambria Math" panose="02040503050406030204" pitchFamily="18" charset="0"/>
                          </a:rPr>
                          <m:t>𝐸</m:t>
                        </m:r>
                      </m:e>
                      <m:sub>
                        <m:r>
                          <m:rPr>
                            <m:sty m:val="p"/>
                          </m:rPr>
                          <a:rPr lang="en-US" u="none">
                            <a:solidFill>
                              <a:srgbClr val="666666"/>
                            </a:solidFill>
                            <a:latin typeface="Cambria Math" panose="02040503050406030204" pitchFamily="18" charset="0"/>
                          </a:rPr>
                          <m:t>pinning</m:t>
                        </m:r>
                      </m:sub>
                    </m:sSub>
                    <m:r>
                      <a:rPr lang="en-US" u="none">
                        <a:solidFill>
                          <a:srgbClr val="666666"/>
                        </a:solidFill>
                        <a:latin typeface="Cambria Math" panose="02040503050406030204" pitchFamily="18" charset="0"/>
                      </a:rPr>
                      <m:t>~</m:t>
                    </m:r>
                    <m:nary>
                      <m:naryPr>
                        <m:limLoc m:val="undOvr"/>
                        <m:subHide m:val="on"/>
                        <m:supHide m:val="on"/>
                        <m:ctrlPr>
                          <a:rPr lang="en-US" i="1" u="none">
                            <a:solidFill>
                              <a:srgbClr val="666666"/>
                            </a:solidFill>
                            <a:latin typeface="Cambria Math" panose="02040503050406030204" pitchFamily="18" charset="0"/>
                          </a:rPr>
                        </m:ctrlPr>
                      </m:naryPr>
                      <m:sub/>
                      <m:sup/>
                      <m:e>
                        <m:r>
                          <a:rPr lang="en-US" u="none">
                            <a:solidFill>
                              <a:srgbClr val="666666"/>
                            </a:solidFill>
                            <a:latin typeface="Cambria Math" panose="02040503050406030204" pitchFamily="18" charset="0"/>
                          </a:rPr>
                          <m:t>𝑉</m:t>
                        </m:r>
                        <m:d>
                          <m:dPr>
                            <m:ctrlPr>
                              <a:rPr lang="en-US" i="1" u="none">
                                <a:solidFill>
                                  <a:srgbClr val="666666"/>
                                </a:solidFill>
                                <a:latin typeface="Cambria Math" panose="02040503050406030204" pitchFamily="18" charset="0"/>
                              </a:rPr>
                            </m:ctrlPr>
                          </m:dPr>
                          <m:e>
                            <m:r>
                              <a:rPr lang="en-US" u="none">
                                <a:solidFill>
                                  <a:srgbClr val="666666"/>
                                </a:solidFill>
                                <a:latin typeface="Cambria Math" panose="02040503050406030204" pitchFamily="18" charset="0"/>
                              </a:rPr>
                              <m:t>𝑟</m:t>
                            </m:r>
                          </m:e>
                        </m:d>
                        <m:r>
                          <a:rPr lang="en-US" u="none">
                            <a:solidFill>
                              <a:srgbClr val="666666"/>
                            </a:solidFill>
                            <a:latin typeface="Cambria Math" panose="02040503050406030204" pitchFamily="18" charset="0"/>
                          </a:rPr>
                          <m:t>𝜌</m:t>
                        </m:r>
                        <m:d>
                          <m:dPr>
                            <m:ctrlPr>
                              <a:rPr lang="en-US" i="1" u="none">
                                <a:solidFill>
                                  <a:srgbClr val="666666"/>
                                </a:solidFill>
                                <a:latin typeface="Cambria Math" panose="02040503050406030204" pitchFamily="18" charset="0"/>
                              </a:rPr>
                            </m:ctrlPr>
                          </m:dPr>
                          <m:e>
                            <m:r>
                              <a:rPr lang="en-US" u="none">
                                <a:solidFill>
                                  <a:srgbClr val="666666"/>
                                </a:solidFill>
                                <a:latin typeface="Cambria Math" panose="02040503050406030204" pitchFamily="18" charset="0"/>
                              </a:rPr>
                              <m:t>𝑟</m:t>
                            </m:r>
                          </m:e>
                        </m:d>
                        <m:sSup>
                          <m:sSupPr>
                            <m:ctrlPr>
                              <a:rPr lang="en-US" i="1" u="none">
                                <a:solidFill>
                                  <a:srgbClr val="666666"/>
                                </a:solidFill>
                                <a:latin typeface="Cambria Math" panose="02040503050406030204" pitchFamily="18" charset="0"/>
                              </a:rPr>
                            </m:ctrlPr>
                          </m:sSupPr>
                          <m:e>
                            <m:r>
                              <a:rPr lang="en-US" u="none">
                                <a:solidFill>
                                  <a:srgbClr val="666666"/>
                                </a:solidFill>
                                <a:latin typeface="Cambria Math" panose="02040503050406030204" pitchFamily="18" charset="0"/>
                              </a:rPr>
                              <m:t>𝑑</m:t>
                            </m:r>
                          </m:e>
                          <m:sup>
                            <m:r>
                              <a:rPr lang="en-US" u="none">
                                <a:solidFill>
                                  <a:srgbClr val="666666"/>
                                </a:solidFill>
                                <a:latin typeface="Cambria Math" panose="02040503050406030204" pitchFamily="18" charset="0"/>
                              </a:rPr>
                              <m:t>3</m:t>
                            </m:r>
                          </m:sup>
                        </m:sSup>
                        <m:r>
                          <a:rPr lang="en-US" u="none">
                            <a:solidFill>
                              <a:srgbClr val="666666"/>
                            </a:solidFill>
                            <a:latin typeface="Cambria Math" panose="02040503050406030204" pitchFamily="18" charset="0"/>
                          </a:rPr>
                          <m:t>𝑟</m:t>
                        </m:r>
                      </m:e>
                    </m:nary>
                  </m:oMath>
                </a14:m>
                <a:endParaRPr lang="en-US" sz="1200" u="none" dirty="0">
                  <a:solidFill>
                    <a:srgbClr val="666666"/>
                  </a:solidFill>
                  <a:latin typeface="Arial"/>
                </a:endParaRPr>
              </a:p>
              <a:p>
                <a:pPr marL="712788" lvl="3" indent="-238125" algn="just" fontAlgn="auto">
                  <a:lnSpc>
                    <a:spcPts val="1800"/>
                  </a:lnSpc>
                  <a:spcBef>
                    <a:spcPts val="0"/>
                  </a:spcBef>
                  <a:spcAft>
                    <a:spcPts val="0"/>
                  </a:spcAft>
                  <a:buClr>
                    <a:srgbClr val="666666"/>
                  </a:buClr>
                  <a:buSzPct val="36000"/>
                  <a:buBlip>
                    <a:blip r:embed="rId4"/>
                  </a:buBlip>
                </a:pPr>
                <a:r>
                  <a:rPr lang="en-US" sz="1200" u="none" dirty="0">
                    <a:solidFill>
                      <a:srgbClr val="666666"/>
                    </a:solidFill>
                    <a:latin typeface="Arial"/>
                  </a:rPr>
                  <a:t>Generally </a:t>
                </a:r>
                <a:r>
                  <a:rPr lang="en-US" sz="1200" u="none" dirty="0" smtClean="0">
                    <a:solidFill>
                      <a:srgbClr val="666666"/>
                    </a:solidFill>
                    <a:latin typeface="Symbol" panose="05050102010706020507" pitchFamily="18" charset="2"/>
                  </a:rPr>
                  <a:t>l</a:t>
                </a:r>
                <a:r>
                  <a:rPr lang="en-US" sz="1200" u="none" dirty="0" smtClean="0">
                    <a:solidFill>
                      <a:srgbClr val="666666"/>
                    </a:solidFill>
                    <a:latin typeface="Arial"/>
                  </a:rPr>
                  <a:t>&gt;a</a:t>
                </a:r>
                <a:r>
                  <a:rPr lang="en-US" sz="1200" u="none" baseline="-25000" dirty="0" smtClean="0">
                    <a:solidFill>
                      <a:srgbClr val="666666"/>
                    </a:solidFill>
                    <a:latin typeface="Arial"/>
                  </a:rPr>
                  <a:t>0</a:t>
                </a:r>
                <a:r>
                  <a:rPr lang="en-US" sz="1200" u="none" dirty="0" smtClean="0">
                    <a:solidFill>
                      <a:srgbClr val="666666"/>
                    </a:solidFill>
                    <a:latin typeface="Arial"/>
                  </a:rPr>
                  <a:t>: </a:t>
                </a:r>
                <a:r>
                  <a:rPr lang="en-US" sz="1200" u="none" dirty="0">
                    <a:solidFill>
                      <a:srgbClr val="666666"/>
                    </a:solidFill>
                    <a:latin typeface="Arial"/>
                  </a:rPr>
                  <a:t>one can work with mean values over </a:t>
                </a:r>
                <a:r>
                  <a:rPr lang="en-US" sz="1200" u="none" dirty="0">
                    <a:solidFill>
                      <a:srgbClr val="666666"/>
                    </a:solidFill>
                    <a:latin typeface="Symbol" panose="05050102010706020507" pitchFamily="18" charset="2"/>
                  </a:rPr>
                  <a:t>l</a:t>
                </a:r>
                <a:r>
                  <a:rPr lang="en-US" sz="1200" u="none" dirty="0">
                    <a:solidFill>
                      <a:srgbClr val="666666"/>
                    </a:solidFill>
                    <a:latin typeface="Arial"/>
                  </a:rPr>
                  <a:t> (continuum model/ Larkin volume</a:t>
                </a:r>
                <a:r>
                  <a:rPr lang="en-US" sz="1200" u="none" dirty="0" smtClean="0">
                    <a:solidFill>
                      <a:srgbClr val="666666"/>
                    </a:solidFill>
                    <a:latin typeface="Arial"/>
                  </a:rPr>
                  <a:t>)</a:t>
                </a:r>
                <a:r>
                  <a:rPr lang="en-US" sz="1050" u="none" dirty="0">
                    <a:solidFill>
                      <a:srgbClr val="0070C0"/>
                    </a:solidFill>
                    <a:latin typeface="Arial"/>
                  </a:rPr>
                  <a:t> (a</a:t>
                </a:r>
                <a:r>
                  <a:rPr lang="en-US" sz="1050" u="none" baseline="-25000" dirty="0">
                    <a:solidFill>
                      <a:srgbClr val="0070C0"/>
                    </a:solidFill>
                    <a:latin typeface="Arial"/>
                  </a:rPr>
                  <a:t>0</a:t>
                </a:r>
                <a:r>
                  <a:rPr lang="en-US" sz="1050" i="1" u="none" dirty="0">
                    <a:solidFill>
                      <a:srgbClr val="0070C0"/>
                    </a:solidFill>
                  </a:rPr>
                  <a:t> ~ </a:t>
                </a:r>
                <a:r>
                  <a:rPr lang="en-US" sz="1050" i="1" u="none" dirty="0">
                    <a:solidFill>
                      <a:srgbClr val="0070C0"/>
                    </a:solidFill>
                    <a:sym typeface="Symbol" panose="05050102010706020507" pitchFamily="18" charset="2"/>
                  </a:rPr>
                  <a:t> </a:t>
                </a:r>
                <a:r>
                  <a:rPr lang="en-US" sz="1050" i="1" u="none" dirty="0">
                    <a:solidFill>
                      <a:srgbClr val="0070C0"/>
                    </a:solidFill>
                  </a:rPr>
                  <a:t>pinning center)</a:t>
                </a:r>
                <a:r>
                  <a:rPr lang="en-US" sz="1200" i="1" u="none" dirty="0">
                    <a:solidFill>
                      <a:srgbClr val="0070C0"/>
                    </a:solidFill>
                  </a:rPr>
                  <a:t> </a:t>
                </a:r>
                <a:endParaRPr lang="en-US" sz="1200" u="none" dirty="0" smtClean="0">
                  <a:solidFill>
                    <a:srgbClr val="666666"/>
                  </a:solidFill>
                  <a:latin typeface="Arial"/>
                </a:endParaRPr>
              </a:p>
              <a:p>
                <a:pPr marL="474663" lvl="3" algn="just" fontAlgn="auto">
                  <a:lnSpc>
                    <a:spcPts val="1800"/>
                  </a:lnSpc>
                  <a:spcBef>
                    <a:spcPts val="0"/>
                  </a:spcBef>
                  <a:spcAft>
                    <a:spcPts val="0"/>
                  </a:spcAft>
                  <a:buClr>
                    <a:srgbClr val="666666"/>
                  </a:buClr>
                  <a:buSzPct val="36000"/>
                </a:pPr>
                <a:r>
                  <a:rPr lang="en-US" altLang="fr-FR" sz="1600" u="none" dirty="0">
                    <a:solidFill>
                      <a:prstClr val="black"/>
                    </a:solidFill>
                    <a:latin typeface="Arial"/>
                  </a:rPr>
                  <a:t>	</a:t>
                </a:r>
                <a:r>
                  <a:rPr lang="en-US" altLang="fr-FR" sz="1050" i="1" u="none" dirty="0">
                    <a:solidFill>
                      <a:srgbClr val="0070C0"/>
                    </a:solidFill>
                  </a:rPr>
                  <a:t>collective pinning theory Larkin and </a:t>
                </a:r>
                <a:r>
                  <a:rPr lang="en-US" altLang="fr-FR" sz="1050" i="1" u="none" dirty="0" err="1">
                    <a:solidFill>
                      <a:srgbClr val="0070C0"/>
                    </a:solidFill>
                  </a:rPr>
                  <a:t>Ovchinnikov</a:t>
                </a:r>
                <a:r>
                  <a:rPr lang="en-US" altLang="fr-FR" sz="1050" i="1" u="none" dirty="0">
                    <a:solidFill>
                      <a:srgbClr val="0070C0"/>
                    </a:solidFill>
                  </a:rPr>
                  <a:t> J. Low Temp. </a:t>
                </a:r>
                <a:r>
                  <a:rPr lang="en-US" altLang="fr-FR" sz="1050" i="1" u="none" dirty="0" err="1">
                    <a:solidFill>
                      <a:srgbClr val="0070C0"/>
                    </a:solidFill>
                  </a:rPr>
                  <a:t>Phys</a:t>
                </a:r>
                <a:r>
                  <a:rPr lang="en-US" altLang="fr-FR" sz="1050" i="1" u="none" dirty="0">
                    <a:solidFill>
                      <a:srgbClr val="0070C0"/>
                    </a:solidFill>
                  </a:rPr>
                  <a:t> 34 409 (1979)</a:t>
                </a:r>
              </a:p>
              <a:p>
                <a:pPr marL="360363" lvl="1" indent="-360363" fontAlgn="auto">
                  <a:lnSpc>
                    <a:spcPct val="120000"/>
                  </a:lnSpc>
                  <a:spcBef>
                    <a:spcPts val="0"/>
                  </a:spcBef>
                  <a:spcAft>
                    <a:spcPts val="0"/>
                  </a:spcAft>
                  <a:buClr>
                    <a:srgbClr val="666666"/>
                  </a:buClr>
                  <a:buSzPct val="90000"/>
                  <a:buBlip>
                    <a:blip r:embed="rId3"/>
                  </a:buBlip>
                </a:pPr>
                <a:r>
                  <a:rPr lang="en-US" u="none" dirty="0" smtClean="0">
                    <a:solidFill>
                      <a:prstClr val="black"/>
                    </a:solidFill>
                    <a:latin typeface="Arial"/>
                  </a:rPr>
                  <a:t>Mostly </a:t>
                </a:r>
                <a:r>
                  <a:rPr lang="en-US" u="none" dirty="0">
                    <a:solidFill>
                      <a:prstClr val="black"/>
                    </a:solidFill>
                    <a:latin typeface="Arial"/>
                  </a:rPr>
                  <a:t>studied with </a:t>
                </a:r>
                <a:r>
                  <a:rPr lang="en-US" u="none" dirty="0" smtClean="0">
                    <a:solidFill>
                      <a:prstClr val="black"/>
                    </a:solidFill>
                    <a:latin typeface="Arial"/>
                  </a:rPr>
                  <a:t>irradiation defects</a:t>
                </a:r>
              </a:p>
              <a:p>
                <a:pPr marL="712788" lvl="3" indent="-238125" algn="just" fontAlgn="auto">
                  <a:lnSpc>
                    <a:spcPts val="1800"/>
                  </a:lnSpc>
                  <a:spcBef>
                    <a:spcPts val="0"/>
                  </a:spcBef>
                  <a:spcAft>
                    <a:spcPts val="0"/>
                  </a:spcAft>
                  <a:buClr>
                    <a:srgbClr val="666666"/>
                  </a:buClr>
                  <a:buSzPct val="36000"/>
                  <a:buBlip>
                    <a:blip r:embed="rId4"/>
                  </a:buBlip>
                </a:pPr>
                <a:r>
                  <a:rPr lang="en-US" sz="1200" u="none" dirty="0" smtClean="0">
                    <a:solidFill>
                      <a:srgbClr val="666666"/>
                    </a:solidFill>
                    <a:latin typeface="Arial"/>
                  </a:rPr>
                  <a:t>e.g. Nb + </a:t>
                </a:r>
                <a:r>
                  <a:rPr lang="en-US" sz="1200" u="none" dirty="0" smtClean="0">
                    <a:solidFill>
                      <a:srgbClr val="666666"/>
                    </a:solidFill>
                    <a:latin typeface="Arial"/>
                    <a:sym typeface="Wingdings 2" panose="05020102010507070707" pitchFamily="18" charset="2"/>
                  </a:rPr>
                  <a:t></a:t>
                </a:r>
                <a:r>
                  <a:rPr lang="en-US" sz="1200" u="none" dirty="0" smtClean="0">
                    <a:solidFill>
                      <a:srgbClr val="666666"/>
                    </a:solidFill>
                    <a:latin typeface="Arial"/>
                  </a:rPr>
                  <a:t> =&gt; 1 vacancy + I self-interstitial. Expected F</a:t>
                </a:r>
                <a:r>
                  <a:rPr lang="en-US" sz="1200" u="none" baseline="-25000" dirty="0" smtClean="0">
                    <a:solidFill>
                      <a:srgbClr val="666666"/>
                    </a:solidFill>
                    <a:latin typeface="Arial"/>
                  </a:rPr>
                  <a:t>P</a:t>
                </a:r>
                <a:r>
                  <a:rPr lang="en-US" sz="1200" u="none" dirty="0" smtClean="0">
                    <a:solidFill>
                      <a:srgbClr val="666666"/>
                    </a:solidFill>
                    <a:latin typeface="Arial"/>
                  </a:rPr>
                  <a:t> /U. Length ~ 10</a:t>
                </a:r>
                <a:r>
                  <a:rPr lang="en-US" sz="1200" u="none" baseline="30000" dirty="0" smtClean="0">
                    <a:solidFill>
                      <a:srgbClr val="666666"/>
                    </a:solidFill>
                    <a:latin typeface="Arial"/>
                  </a:rPr>
                  <a:t>-9 </a:t>
                </a:r>
                <a:r>
                  <a:rPr lang="en-US" sz="1200" u="none" dirty="0" smtClean="0">
                    <a:solidFill>
                      <a:srgbClr val="666666"/>
                    </a:solidFill>
                    <a:latin typeface="Arial"/>
                  </a:rPr>
                  <a:t>N/m    </a:t>
                </a:r>
                <a:r>
                  <a:rPr lang="en-US" sz="1100" i="1" u="none" dirty="0" smtClean="0">
                    <a:solidFill>
                      <a:srgbClr val="0070C0"/>
                    </a:solidFill>
                    <a:sym typeface="Symbol" panose="05050102010706020507" pitchFamily="18" charset="2"/>
                  </a:rPr>
                  <a:t>(elastic interaction only)</a:t>
                </a:r>
                <a:endParaRPr lang="en-US" sz="1200" u="none" dirty="0" smtClean="0">
                  <a:solidFill>
                    <a:srgbClr val="666666"/>
                  </a:solidFill>
                  <a:latin typeface="Arial"/>
                </a:endParaRPr>
              </a:p>
              <a:p>
                <a:pPr marL="712788" lvl="3" indent="-238125" algn="just" fontAlgn="auto">
                  <a:lnSpc>
                    <a:spcPts val="1800"/>
                  </a:lnSpc>
                  <a:spcBef>
                    <a:spcPts val="0"/>
                  </a:spcBef>
                  <a:spcAft>
                    <a:spcPts val="0"/>
                  </a:spcAft>
                  <a:buClr>
                    <a:srgbClr val="666666"/>
                  </a:buClr>
                  <a:buSzPct val="36000"/>
                  <a:buBlip>
                    <a:blip r:embed="rId4"/>
                  </a:buBlip>
                </a:pPr>
                <a:r>
                  <a:rPr lang="en-US" sz="1200" u="none" dirty="0" err="1" smtClean="0">
                    <a:solidFill>
                      <a:srgbClr val="666666"/>
                    </a:solidFill>
                    <a:latin typeface="Arial"/>
                  </a:rPr>
                  <a:t>Fp</a:t>
                </a:r>
                <a:r>
                  <a:rPr lang="en-US" sz="1200" u="none" dirty="0" smtClean="0">
                    <a:solidFill>
                      <a:srgbClr val="666666"/>
                    </a:solidFill>
                    <a:latin typeface="Arial"/>
                  </a:rPr>
                  <a:t> </a:t>
                </a:r>
                <a:r>
                  <a:rPr lang="en-US" sz="1200" u="none" dirty="0" smtClean="0">
                    <a:solidFill>
                      <a:srgbClr val="666666"/>
                    </a:solidFill>
                    <a:latin typeface="Arial"/>
                    <a:sym typeface="Symbol" panose="05050102010706020507" pitchFamily="18" charset="2"/>
                  </a:rPr>
                  <a:t> with density of defect, but not monotonically </a:t>
                </a:r>
                <a:r>
                  <a:rPr lang="en-US" sz="1050" i="1" u="none" dirty="0">
                    <a:solidFill>
                      <a:srgbClr val="0070C0"/>
                    </a:solidFill>
                    <a:sym typeface="Symbol" panose="05050102010706020507" pitchFamily="18" charset="2"/>
                  </a:rPr>
                  <a:t>=&gt; non uniform </a:t>
                </a:r>
                <a:r>
                  <a:rPr lang="en-US" sz="1050" i="1" u="none" dirty="0" smtClean="0">
                    <a:solidFill>
                      <a:srgbClr val="0070C0"/>
                    </a:solidFill>
                    <a:sym typeface="Symbol" panose="05050102010706020507" pitchFamily="18" charset="2"/>
                  </a:rPr>
                  <a:t>distribution</a:t>
                </a:r>
                <a:endParaRPr lang="en-US" sz="1200" u="none" dirty="0" smtClean="0">
                  <a:solidFill>
                    <a:srgbClr val="666666"/>
                  </a:solidFill>
                  <a:latin typeface="Arial"/>
                </a:endParaRPr>
              </a:p>
              <a:p>
                <a:pPr marL="712788" lvl="3" indent="-238125" algn="just" fontAlgn="auto">
                  <a:lnSpc>
                    <a:spcPts val="1800"/>
                  </a:lnSpc>
                  <a:spcBef>
                    <a:spcPts val="0"/>
                  </a:spcBef>
                  <a:spcAft>
                    <a:spcPts val="0"/>
                  </a:spcAft>
                  <a:buClr>
                    <a:srgbClr val="666666"/>
                  </a:buClr>
                  <a:buSzPct val="36000"/>
                  <a:buBlip>
                    <a:blip r:embed="rId4"/>
                  </a:buBlip>
                </a:pPr>
                <a:endParaRPr lang="en-US" u="none" dirty="0">
                  <a:solidFill>
                    <a:prstClr val="black"/>
                  </a:solidFill>
                  <a:latin typeface="Arial"/>
                </a:endParaRPr>
              </a:p>
            </p:txBody>
          </p:sp>
        </mc:Choice>
        <mc:Fallback xmlns="">
          <p:sp>
            <p:nvSpPr>
              <p:cNvPr id="20" name="Rectangle 19"/>
              <p:cNvSpPr>
                <a:spLocks noRot="1" noChangeAspect="1" noMove="1" noResize="1" noEditPoints="1" noAdjustHandles="1" noChangeArrowheads="1" noChangeShapeType="1" noTextEdit="1"/>
              </p:cNvSpPr>
              <p:nvPr/>
            </p:nvSpPr>
            <p:spPr>
              <a:xfrm>
                <a:off x="523674" y="1163178"/>
                <a:ext cx="8296798" cy="5597430"/>
              </a:xfrm>
              <a:prstGeom prst="rect">
                <a:avLst/>
              </a:prstGeom>
              <a:blipFill>
                <a:blip r:embed="rId5"/>
                <a:stretch>
                  <a:fillRect t="-654"/>
                </a:stretch>
              </a:blipFill>
            </p:spPr>
            <p:txBody>
              <a:bodyPr/>
              <a:lstStyle/>
              <a:p>
                <a:r>
                  <a:rPr lang="en-US">
                    <a:noFill/>
                  </a:rPr>
                  <a:t> </a:t>
                </a:r>
              </a:p>
            </p:txBody>
          </p:sp>
        </mc:Fallback>
      </mc:AlternateContent>
      <p:sp>
        <p:nvSpPr>
          <p:cNvPr id="3" name="Espace réservé du pied de page 2"/>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31895642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r>
              <a:rPr lang="en-US" dirty="0" smtClean="0"/>
              <a:t>Individual Dislocations</a:t>
            </a:r>
            <a:endParaRPr lang="en-US" dirty="0"/>
          </a:p>
        </p:txBody>
      </p:sp>
      <p:pic>
        <p:nvPicPr>
          <p:cNvPr id="7" name="Image 6"/>
          <p:cNvPicPr>
            <a:picLocks noChangeAspect="1"/>
          </p:cNvPicPr>
          <p:nvPr/>
        </p:nvPicPr>
        <p:blipFill rotWithShape="1">
          <a:blip r:embed="rId3"/>
          <a:srcRect r="4474" b="7758"/>
          <a:stretch/>
        </p:blipFill>
        <p:spPr>
          <a:xfrm>
            <a:off x="5187699" y="4121908"/>
            <a:ext cx="3832551" cy="2475444"/>
          </a:xfrm>
          <a:prstGeom prst="rect">
            <a:avLst/>
          </a:prstGeom>
        </p:spPr>
      </p:pic>
      <p:pic>
        <p:nvPicPr>
          <p:cNvPr id="8" name="Image 7"/>
          <p:cNvPicPr>
            <a:picLocks noChangeAspect="1"/>
          </p:cNvPicPr>
          <p:nvPr/>
        </p:nvPicPr>
        <p:blipFill>
          <a:blip r:embed="rId4"/>
          <a:stretch>
            <a:fillRect/>
          </a:stretch>
        </p:blipFill>
        <p:spPr>
          <a:xfrm>
            <a:off x="5652120" y="1052736"/>
            <a:ext cx="2808312" cy="2160639"/>
          </a:xfrm>
          <a:prstGeom prst="rect">
            <a:avLst/>
          </a:prstGeom>
        </p:spPr>
      </p:pic>
      <p:sp>
        <p:nvSpPr>
          <p:cNvPr id="2" name="Rectangle 1"/>
          <p:cNvSpPr/>
          <p:nvPr/>
        </p:nvSpPr>
        <p:spPr>
          <a:xfrm>
            <a:off x="610222" y="1169445"/>
            <a:ext cx="4572000" cy="614079"/>
          </a:xfrm>
          <a:prstGeom prst="rect">
            <a:avLst/>
          </a:prstGeom>
        </p:spPr>
        <p:txBody>
          <a:bodyPr>
            <a:spAutoFit/>
          </a:bodyPr>
          <a:lstStyle/>
          <a:p>
            <a:pPr marL="360363" lvl="1" indent="-360363" fontAlgn="auto">
              <a:lnSpc>
                <a:spcPts val="1800"/>
              </a:lnSpc>
              <a:spcBef>
                <a:spcPts val="600"/>
              </a:spcBef>
              <a:spcAft>
                <a:spcPts val="0"/>
              </a:spcAft>
              <a:buSzPct val="90000"/>
              <a:buFontTx/>
              <a:buBlip>
                <a:blip r:embed="rId5"/>
              </a:buBlip>
            </a:pPr>
            <a:r>
              <a:rPr lang="en-US" u="none" dirty="0" smtClean="0">
                <a:solidFill>
                  <a:prstClr val="black"/>
                </a:solidFill>
                <a:latin typeface="Arial"/>
                <a:cs typeface="+mn-cs"/>
                <a:sym typeface="Symbol"/>
              </a:rPr>
              <a:t>Source of the hysteresis in DC magnetometry</a:t>
            </a:r>
          </a:p>
          <a:p>
            <a:pPr marL="360363" lvl="1" indent="-360363" fontAlgn="auto">
              <a:lnSpc>
                <a:spcPts val="1800"/>
              </a:lnSpc>
              <a:spcBef>
                <a:spcPts val="600"/>
              </a:spcBef>
              <a:spcAft>
                <a:spcPts val="0"/>
              </a:spcAft>
              <a:buSzPct val="90000"/>
              <a:buFontTx/>
              <a:buBlip>
                <a:blip r:embed="rId5"/>
              </a:buBlip>
            </a:pPr>
            <a:r>
              <a:rPr lang="en-US" u="none" dirty="0" smtClean="0">
                <a:solidFill>
                  <a:prstClr val="black"/>
                </a:solidFill>
                <a:latin typeface="Arial"/>
                <a:cs typeface="+mn-cs"/>
              </a:rPr>
              <a:t>Local elastic distortion of the lattice</a:t>
            </a:r>
            <a:endParaRPr lang="en-US" u="none" dirty="0">
              <a:solidFill>
                <a:prstClr val="black"/>
              </a:solidFill>
              <a:latin typeface="Arial"/>
              <a:cs typeface="+mn-cs"/>
            </a:endParaRPr>
          </a:p>
        </p:txBody>
      </p:sp>
      <p:sp>
        <p:nvSpPr>
          <p:cNvPr id="6" name="Rectangle 5"/>
          <p:cNvSpPr/>
          <p:nvPr/>
        </p:nvSpPr>
        <p:spPr>
          <a:xfrm>
            <a:off x="150424" y="4247708"/>
            <a:ext cx="4913525" cy="383182"/>
          </a:xfrm>
          <a:prstGeom prst="rect">
            <a:avLst/>
          </a:prstGeom>
        </p:spPr>
        <p:txBody>
          <a:bodyPr wrap="none">
            <a:spAutoFit/>
          </a:bodyPr>
          <a:lstStyle/>
          <a:p>
            <a:pPr>
              <a:lnSpc>
                <a:spcPct val="80000"/>
              </a:lnSpc>
              <a:spcBef>
                <a:spcPct val="20000"/>
              </a:spcBef>
            </a:pPr>
            <a:r>
              <a:rPr lang="en-US" sz="1050" u="none" dirty="0" smtClean="0">
                <a:solidFill>
                  <a:prstClr val="black"/>
                </a:solidFill>
                <a:latin typeface="Arial" charset="0"/>
                <a:cs typeface="+mn-cs"/>
                <a:hlinkClick r:id="rId6"/>
              </a:rPr>
              <a:t>http://www.slideshare.net/vamsikrishna393950/stress-fields-around-dislocation/</a:t>
            </a:r>
            <a:endParaRPr lang="en-US" sz="1050" u="none" dirty="0" smtClean="0">
              <a:solidFill>
                <a:prstClr val="black"/>
              </a:solidFill>
              <a:latin typeface="Arial" charset="0"/>
              <a:cs typeface="+mn-cs"/>
            </a:endParaRPr>
          </a:p>
          <a:p>
            <a:pPr>
              <a:lnSpc>
                <a:spcPct val="80000"/>
              </a:lnSpc>
              <a:spcBef>
                <a:spcPct val="20000"/>
              </a:spcBef>
              <a:buFontTx/>
              <a:buChar char="•"/>
            </a:pPr>
            <a:endParaRPr lang="en-US" sz="1050" u="none" dirty="0">
              <a:solidFill>
                <a:prstClr val="black"/>
              </a:solidFill>
              <a:latin typeface="Arial" charset="0"/>
              <a:cs typeface="+mn-cs"/>
            </a:endParaRPr>
          </a:p>
        </p:txBody>
      </p:sp>
      <p:sp>
        <p:nvSpPr>
          <p:cNvPr id="10" name="Rectangle 9"/>
          <p:cNvSpPr/>
          <p:nvPr/>
        </p:nvSpPr>
        <p:spPr>
          <a:xfrm>
            <a:off x="1020574" y="4035397"/>
            <a:ext cx="2526654" cy="221599"/>
          </a:xfrm>
          <a:prstGeom prst="rect">
            <a:avLst/>
          </a:prstGeom>
        </p:spPr>
        <p:txBody>
          <a:bodyPr wrap="none">
            <a:spAutoFit/>
          </a:bodyPr>
          <a:lstStyle/>
          <a:p>
            <a:pPr>
              <a:lnSpc>
                <a:spcPct val="80000"/>
              </a:lnSpc>
              <a:spcBef>
                <a:spcPct val="20000"/>
              </a:spcBef>
            </a:pPr>
            <a:r>
              <a:rPr lang="en-US" sz="1050" i="1" u="none" dirty="0" smtClean="0">
                <a:solidFill>
                  <a:srgbClr val="0070C0"/>
                </a:solidFill>
                <a:latin typeface="Arial" charset="0"/>
                <a:cs typeface="+mn-cs"/>
              </a:rPr>
              <a:t>Stress map around an edge dislocation</a:t>
            </a:r>
            <a:endParaRPr lang="en-US" sz="1050" i="1" u="none" dirty="0">
              <a:solidFill>
                <a:prstClr val="black"/>
              </a:solidFill>
              <a:latin typeface="Arial" charset="0"/>
              <a:cs typeface="+mn-cs"/>
            </a:endParaRPr>
          </a:p>
        </p:txBody>
      </p:sp>
      <p:pic>
        <p:nvPicPr>
          <p:cNvPr id="11" name="Image 10"/>
          <p:cNvPicPr>
            <a:picLocks noChangeAspect="1"/>
          </p:cNvPicPr>
          <p:nvPr/>
        </p:nvPicPr>
        <p:blipFill rotWithShape="1">
          <a:blip r:embed="rId7"/>
          <a:srcRect l="3726"/>
          <a:stretch/>
        </p:blipFill>
        <p:spPr>
          <a:xfrm>
            <a:off x="211057" y="1942197"/>
            <a:ext cx="2576442" cy="1953515"/>
          </a:xfrm>
          <a:prstGeom prst="rect">
            <a:avLst/>
          </a:prstGeom>
        </p:spPr>
      </p:pic>
      <p:sp>
        <p:nvSpPr>
          <p:cNvPr id="3" name="Rectangle 2"/>
          <p:cNvSpPr/>
          <p:nvPr/>
        </p:nvSpPr>
        <p:spPr>
          <a:xfrm>
            <a:off x="5362368" y="3179150"/>
            <a:ext cx="3500336" cy="907941"/>
          </a:xfrm>
          <a:prstGeom prst="rect">
            <a:avLst/>
          </a:prstGeom>
        </p:spPr>
        <p:txBody>
          <a:bodyPr wrap="square">
            <a:spAutoFit/>
          </a:bodyPr>
          <a:lstStyle/>
          <a:p>
            <a:pPr marL="360363" lvl="1" indent="-360363" fontAlgn="auto">
              <a:lnSpc>
                <a:spcPts val="1800"/>
              </a:lnSpc>
              <a:spcBef>
                <a:spcPts val="600"/>
              </a:spcBef>
              <a:spcAft>
                <a:spcPts val="0"/>
              </a:spcAft>
              <a:buSzPct val="90000"/>
              <a:buFontTx/>
              <a:buBlip>
                <a:blip r:embed="rId5"/>
              </a:buBlip>
            </a:pPr>
            <a:r>
              <a:rPr lang="en-US" u="none" dirty="0" smtClean="0">
                <a:solidFill>
                  <a:prstClr val="black"/>
                </a:solidFill>
                <a:latin typeface="Arial"/>
              </a:rPr>
              <a:t>Dominant mechanism 1! </a:t>
            </a:r>
            <a:r>
              <a:rPr lang="en-US" u="none" dirty="0" err="1" smtClean="0">
                <a:solidFill>
                  <a:prstClr val="black"/>
                </a:solidFill>
                <a:latin typeface="Arial"/>
              </a:rPr>
              <a:t>Disloc</a:t>
            </a:r>
            <a:r>
              <a:rPr lang="en-US" u="none" dirty="0" smtClean="0">
                <a:solidFill>
                  <a:prstClr val="black"/>
                </a:solidFill>
                <a:latin typeface="Arial"/>
              </a:rPr>
              <a:t> = </a:t>
            </a:r>
            <a:r>
              <a:rPr lang="en-US" sz="1600" b="1" u="none" dirty="0" smtClean="0">
                <a:ln w="12700" cmpd="sng">
                  <a:solidFill>
                    <a:srgbClr val="0091C3"/>
                  </a:solidFill>
                  <a:prstDash val="solid"/>
                </a:ln>
                <a:gradFill>
                  <a:gsLst>
                    <a:gs pos="0">
                      <a:srgbClr val="0091C3"/>
                    </a:gs>
                    <a:gs pos="4000">
                      <a:srgbClr val="0091C3">
                        <a:lumMod val="60000"/>
                        <a:lumOff val="40000"/>
                      </a:srgbClr>
                    </a:gs>
                    <a:gs pos="87000">
                      <a:srgbClr val="0091C3">
                        <a:lumMod val="20000"/>
                        <a:lumOff val="80000"/>
                      </a:srgbClr>
                    </a:gs>
                  </a:gsLst>
                  <a:lin ang="5400000"/>
                </a:gradFill>
                <a:latin typeface="Arial"/>
                <a:cs typeface="+mn-cs"/>
              </a:rPr>
              <a:t>B </a:t>
            </a:r>
            <a:r>
              <a:rPr lang="en-US" sz="1050" i="1" u="none" dirty="0" smtClean="0">
                <a:solidFill>
                  <a:srgbClr val="0070C0"/>
                </a:solidFill>
                <a:latin typeface="Arial" charset="0"/>
                <a:cs typeface="+mn-cs"/>
              </a:rPr>
              <a:t>(effect &lt; GB) </a:t>
            </a:r>
          </a:p>
          <a:p>
            <a:pPr marL="0" lvl="1" fontAlgn="auto">
              <a:spcBef>
                <a:spcPts val="600"/>
              </a:spcBef>
              <a:spcAft>
                <a:spcPts val="0"/>
              </a:spcAft>
              <a:buSzPct val="90000"/>
            </a:pPr>
            <a:r>
              <a:rPr lang="en-US" sz="1800" u="none" dirty="0" smtClean="0">
                <a:solidFill>
                  <a:srgbClr val="DC0528"/>
                </a:solidFill>
                <a:latin typeface="Arial"/>
              </a:rPr>
              <a:t>	but… </a:t>
            </a:r>
            <a:endParaRPr lang="en-US" sz="1800" u="none" dirty="0">
              <a:solidFill>
                <a:srgbClr val="DC0528"/>
              </a:solidFill>
              <a:latin typeface="Arial"/>
            </a:endParaRPr>
          </a:p>
        </p:txBody>
      </p:sp>
      <p:sp>
        <p:nvSpPr>
          <p:cNvPr id="13" name="Rectangle 12"/>
          <p:cNvSpPr/>
          <p:nvPr/>
        </p:nvSpPr>
        <p:spPr>
          <a:xfrm>
            <a:off x="7565713" y="990139"/>
            <a:ext cx="1404552" cy="221599"/>
          </a:xfrm>
          <a:prstGeom prst="rect">
            <a:avLst/>
          </a:prstGeom>
        </p:spPr>
        <p:txBody>
          <a:bodyPr wrap="none">
            <a:spAutoFit/>
          </a:bodyPr>
          <a:lstStyle/>
          <a:p>
            <a:pPr>
              <a:lnSpc>
                <a:spcPct val="80000"/>
              </a:lnSpc>
              <a:spcBef>
                <a:spcPct val="20000"/>
              </a:spcBef>
            </a:pPr>
            <a:r>
              <a:rPr lang="en-US" sz="1050" i="1" u="none" dirty="0" smtClean="0">
                <a:solidFill>
                  <a:srgbClr val="0000FF"/>
                </a:solidFill>
                <a:latin typeface="Arial" charset="0"/>
                <a:cs typeface="+mn-cs"/>
              </a:rPr>
              <a:t>[</a:t>
            </a:r>
            <a:r>
              <a:rPr lang="en-US" sz="1050" i="1" u="none" dirty="0" err="1" smtClean="0">
                <a:solidFill>
                  <a:srgbClr val="0000FF"/>
                </a:solidFill>
                <a:latin typeface="Arial" charset="0"/>
                <a:cs typeface="+mn-cs"/>
              </a:rPr>
              <a:t>Bahte</a:t>
            </a:r>
            <a:r>
              <a:rPr lang="en-US" sz="1050" i="1" u="none" dirty="0" smtClean="0">
                <a:solidFill>
                  <a:srgbClr val="0000FF"/>
                </a:solidFill>
                <a:latin typeface="Arial" charset="0"/>
                <a:cs typeface="+mn-cs"/>
              </a:rPr>
              <a:t> et al PAC 98]</a:t>
            </a:r>
            <a:endParaRPr lang="en-US" sz="1050" i="1" u="none" dirty="0">
              <a:solidFill>
                <a:srgbClr val="0000FF"/>
              </a:solidFill>
              <a:latin typeface="Arial" charset="0"/>
              <a:cs typeface="+mn-cs"/>
            </a:endParaRPr>
          </a:p>
        </p:txBody>
      </p:sp>
      <p:sp>
        <p:nvSpPr>
          <p:cNvPr id="14" name="Rectangle 13"/>
          <p:cNvSpPr/>
          <p:nvPr/>
        </p:nvSpPr>
        <p:spPr>
          <a:xfrm>
            <a:off x="6268723" y="4247708"/>
            <a:ext cx="2593980" cy="221599"/>
          </a:xfrm>
          <a:prstGeom prst="rect">
            <a:avLst/>
          </a:prstGeom>
        </p:spPr>
        <p:txBody>
          <a:bodyPr wrap="none">
            <a:spAutoFit/>
          </a:bodyPr>
          <a:lstStyle/>
          <a:p>
            <a:pPr>
              <a:lnSpc>
                <a:spcPct val="80000"/>
              </a:lnSpc>
              <a:spcBef>
                <a:spcPct val="20000"/>
              </a:spcBef>
            </a:pPr>
            <a:r>
              <a:rPr lang="en-US" sz="1050" i="1" u="none" dirty="0" smtClean="0">
                <a:solidFill>
                  <a:srgbClr val="0000FF"/>
                </a:solidFill>
                <a:latin typeface="Arial" charset="0"/>
                <a:cs typeface="+mn-cs"/>
              </a:rPr>
              <a:t>[</a:t>
            </a:r>
            <a:r>
              <a:rPr lang="en-US" sz="1050" i="1" u="none" dirty="0" err="1" smtClean="0">
                <a:solidFill>
                  <a:srgbClr val="0000FF"/>
                </a:solidFill>
                <a:latin typeface="Arial" charset="0"/>
                <a:cs typeface="+mn-cs"/>
              </a:rPr>
              <a:t>Narlikar</a:t>
            </a:r>
            <a:r>
              <a:rPr lang="en-US" sz="1050" i="1" u="none" dirty="0" smtClean="0">
                <a:solidFill>
                  <a:srgbClr val="0000FF"/>
                </a:solidFill>
                <a:latin typeface="Arial" charset="0"/>
                <a:cs typeface="+mn-cs"/>
              </a:rPr>
              <a:t> A, Dew‐Hughes D 1964 #1542]</a:t>
            </a:r>
            <a:endParaRPr lang="en-US" sz="1050" i="1" u="none" dirty="0">
              <a:solidFill>
                <a:srgbClr val="0000FF"/>
              </a:solidFill>
              <a:latin typeface="Arial" charset="0"/>
              <a:cs typeface="+mn-cs"/>
            </a:endParaRPr>
          </a:p>
        </p:txBody>
      </p:sp>
      <p:sp>
        <p:nvSpPr>
          <p:cNvPr id="5" name="Rectangle 4"/>
          <p:cNvSpPr/>
          <p:nvPr/>
        </p:nvSpPr>
        <p:spPr>
          <a:xfrm>
            <a:off x="387799" y="4540835"/>
            <a:ext cx="4028467" cy="1092607"/>
          </a:xfrm>
          <a:prstGeom prst="rect">
            <a:avLst/>
          </a:prstGeom>
        </p:spPr>
        <p:txBody>
          <a:bodyPr wrap="square">
            <a:spAutoFit/>
          </a:bodyPr>
          <a:lstStyle/>
          <a:p>
            <a:pPr marL="360363" lvl="1" indent="-360363" fontAlgn="auto">
              <a:lnSpc>
                <a:spcPts val="1800"/>
              </a:lnSpc>
              <a:spcBef>
                <a:spcPts val="600"/>
              </a:spcBef>
              <a:spcAft>
                <a:spcPts val="0"/>
              </a:spcAft>
              <a:buSzPct val="90000"/>
              <a:buFontTx/>
              <a:buBlip>
                <a:blip r:embed="rId5"/>
              </a:buBlip>
            </a:pPr>
            <a:r>
              <a:rPr lang="en-US" u="none" dirty="0" smtClean="0">
                <a:solidFill>
                  <a:prstClr val="black"/>
                </a:solidFill>
                <a:latin typeface="Arial"/>
                <a:cs typeface="+mn-cs"/>
              </a:rPr>
              <a:t>They are many dislocation inside </a:t>
            </a:r>
            <a:r>
              <a:rPr lang="en-US" u="none" dirty="0" err="1" smtClean="0">
                <a:solidFill>
                  <a:prstClr val="black"/>
                </a:solidFill>
                <a:latin typeface="Arial"/>
                <a:cs typeface="+mn-cs"/>
              </a:rPr>
              <a:t>Nb</a:t>
            </a:r>
            <a:r>
              <a:rPr lang="en-US" u="none" dirty="0" smtClean="0">
                <a:solidFill>
                  <a:prstClr val="black"/>
                </a:solidFill>
                <a:latin typeface="Arial"/>
                <a:cs typeface="+mn-cs"/>
              </a:rPr>
              <a:t>, even if well recrystallized</a:t>
            </a:r>
          </a:p>
          <a:p>
            <a:pPr marL="360363" lvl="1" indent="-360363" fontAlgn="auto">
              <a:lnSpc>
                <a:spcPts val="1800"/>
              </a:lnSpc>
              <a:spcBef>
                <a:spcPts val="600"/>
              </a:spcBef>
              <a:spcAft>
                <a:spcPts val="0"/>
              </a:spcAft>
              <a:buSzPct val="90000"/>
              <a:buBlip>
                <a:blip r:embed="rId5"/>
              </a:buBlip>
            </a:pPr>
            <a:r>
              <a:rPr lang="en-US" u="none" dirty="0" smtClean="0">
                <a:solidFill>
                  <a:prstClr val="black"/>
                </a:solidFill>
                <a:latin typeface="Arial"/>
                <a:cs typeface="+mn-cs"/>
              </a:rPr>
              <a:t>Non linear behavior =&gt; Dislocation repartition is not uniform </a:t>
            </a:r>
            <a:r>
              <a:rPr lang="fr-FR" sz="1050" i="1" u="none" dirty="0" smtClean="0">
                <a:solidFill>
                  <a:srgbClr val="0070C0"/>
                </a:solidFill>
                <a:latin typeface="Arial" charset="0"/>
                <a:cs typeface="+mn-cs"/>
              </a:rPr>
              <a:t>(</a:t>
            </a:r>
            <a:r>
              <a:rPr lang="fr-FR" sz="1050" i="1" u="none" dirty="0">
                <a:solidFill>
                  <a:srgbClr val="0070C0"/>
                </a:solidFill>
                <a:latin typeface="Arial" charset="0"/>
                <a:cs typeface="+mn-cs"/>
              </a:rPr>
              <a:t>not 1D </a:t>
            </a:r>
            <a:r>
              <a:rPr lang="en-US" sz="1050" i="1" u="none" dirty="0">
                <a:solidFill>
                  <a:srgbClr val="0070C0"/>
                </a:solidFill>
                <a:latin typeface="Arial" charset="0"/>
                <a:cs typeface="+mn-cs"/>
              </a:rPr>
              <a:t>anymore</a:t>
            </a:r>
            <a:r>
              <a:rPr lang="fr-FR" sz="1050" i="1" u="none" dirty="0" smtClean="0">
                <a:solidFill>
                  <a:srgbClr val="0070C0"/>
                </a:solidFill>
                <a:latin typeface="Arial" charset="0"/>
                <a:cs typeface="+mn-cs"/>
              </a:rPr>
              <a:t>)</a:t>
            </a:r>
            <a:r>
              <a:rPr lang="fr-FR" sz="1600" u="none" dirty="0">
                <a:solidFill>
                  <a:prstClr val="black"/>
                </a:solidFill>
                <a:latin typeface="Arial"/>
                <a:cs typeface="+mn-cs"/>
              </a:rPr>
              <a:t>	</a:t>
            </a:r>
            <a:endParaRPr lang="en-US" sz="1050" i="1" u="none" dirty="0">
              <a:solidFill>
                <a:srgbClr val="0070C0"/>
              </a:solidFill>
              <a:latin typeface="Arial" charset="0"/>
              <a:cs typeface="+mn-cs"/>
            </a:endParaRPr>
          </a:p>
        </p:txBody>
      </p:sp>
      <p:sp>
        <p:nvSpPr>
          <p:cNvPr id="15" name="Line 7"/>
          <p:cNvSpPr>
            <a:spLocks noChangeShapeType="1"/>
          </p:cNvSpPr>
          <p:nvPr/>
        </p:nvSpPr>
        <p:spPr bwMode="auto">
          <a:xfrm flipV="1">
            <a:off x="3707905" y="5229201"/>
            <a:ext cx="1474317" cy="7200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80000"/>
              </a:lnSpc>
              <a:spcBef>
                <a:spcPct val="20000"/>
              </a:spcBef>
              <a:buFontTx/>
              <a:buChar char="•"/>
            </a:pPr>
            <a:endParaRPr lang="en-US" sz="1800" u="none" dirty="0">
              <a:solidFill>
                <a:srgbClr val="FF0000"/>
              </a:solidFill>
              <a:latin typeface="Arial" charset="0"/>
              <a:cs typeface="+mn-cs"/>
            </a:endParaRPr>
          </a:p>
        </p:txBody>
      </p:sp>
      <p:sp>
        <p:nvSpPr>
          <p:cNvPr id="17" name="Espace réservé du numéro de diapositive 16"/>
          <p:cNvSpPr>
            <a:spLocks noGrp="1"/>
          </p:cNvSpPr>
          <p:nvPr>
            <p:ph type="sldNum" sz="quarter" idx="4294967295"/>
          </p:nvPr>
        </p:nvSpPr>
        <p:spPr/>
        <p:txBody>
          <a:bodyPr/>
          <a:lstStyle/>
          <a:p>
            <a:pPr algn="r">
              <a:lnSpc>
                <a:spcPct val="100000"/>
              </a:lnSpc>
              <a:spcBef>
                <a:spcPct val="0"/>
              </a:spcBef>
              <a:buFontTx/>
              <a:buNone/>
            </a:pPr>
            <a:r>
              <a:rPr lang="en-US" dirty="0" smtClean="0"/>
              <a:t>| </a:t>
            </a:r>
            <a:fld id="{AEFB9B6D-867A-40B8-ACB0-35CC9F272C9C}" type="slidenum">
              <a:rPr lang="en-US" smtClean="0"/>
              <a:pPr algn="r">
                <a:lnSpc>
                  <a:spcPct val="100000"/>
                </a:lnSpc>
                <a:spcBef>
                  <a:spcPct val="0"/>
                </a:spcBef>
                <a:buFontTx/>
                <a:buNone/>
              </a:pPr>
              <a:t>23</a:t>
            </a:fld>
            <a:endParaRPr lang="en-US" dirty="0"/>
          </a:p>
        </p:txBody>
      </p:sp>
      <p:grpSp>
        <p:nvGrpSpPr>
          <p:cNvPr id="20" name="Groupe 19"/>
          <p:cNvGrpSpPr/>
          <p:nvPr/>
        </p:nvGrpSpPr>
        <p:grpSpPr>
          <a:xfrm>
            <a:off x="2817473" y="2012049"/>
            <a:ext cx="2146698" cy="1906152"/>
            <a:chOff x="2817473" y="2333153"/>
            <a:chExt cx="2146698" cy="1906152"/>
          </a:xfrm>
        </p:grpSpPr>
        <p:pic>
          <p:nvPicPr>
            <p:cNvPr id="12" name="Image 11"/>
            <p:cNvPicPr>
              <a:picLocks noChangeAspect="1"/>
            </p:cNvPicPr>
            <p:nvPr/>
          </p:nvPicPr>
          <p:blipFill>
            <a:blip r:embed="rId8"/>
            <a:stretch>
              <a:fillRect/>
            </a:stretch>
          </p:blipFill>
          <p:spPr>
            <a:xfrm>
              <a:off x="2817473" y="2333153"/>
              <a:ext cx="2080292" cy="1856040"/>
            </a:xfrm>
            <a:prstGeom prst="rect">
              <a:avLst/>
            </a:prstGeom>
          </p:spPr>
        </p:pic>
        <p:sp>
          <p:nvSpPr>
            <p:cNvPr id="4" name="ZoneTexte 3"/>
            <p:cNvSpPr txBox="1"/>
            <p:nvPr/>
          </p:nvSpPr>
          <p:spPr>
            <a:xfrm>
              <a:off x="4644087" y="3289221"/>
              <a:ext cx="320084" cy="128685"/>
            </a:xfrm>
            <a:prstGeom prst="rect">
              <a:avLst/>
            </a:prstGeom>
            <a:solidFill>
              <a:schemeClr val="bg1"/>
            </a:solidFill>
            <a:ln>
              <a:solidFill>
                <a:srgbClr val="FF0000"/>
              </a:solidFill>
            </a:ln>
          </p:spPr>
          <p:txBody>
            <a:bodyPr wrap="none" lIns="18000" tIns="18000" rIns="18000" bIns="18000" rtlCol="0">
              <a:spAutoFit/>
            </a:bodyPr>
            <a:lstStyle/>
            <a:p>
              <a:r>
                <a:rPr lang="en-US" sz="600" i="1" u="none" dirty="0" smtClean="0"/>
                <a:t>+ 1 </a:t>
              </a:r>
              <a:r>
                <a:rPr lang="en-US" sz="600" i="1" u="none" dirty="0" err="1" smtClean="0"/>
                <a:t>GPa</a:t>
              </a:r>
              <a:endParaRPr lang="en-US" sz="600" i="1" u="none" dirty="0"/>
            </a:p>
          </p:txBody>
        </p:sp>
        <p:sp>
          <p:nvSpPr>
            <p:cNvPr id="18" name="ZoneTexte 17"/>
            <p:cNvSpPr txBox="1"/>
            <p:nvPr/>
          </p:nvSpPr>
          <p:spPr>
            <a:xfrm>
              <a:off x="4644087" y="4110620"/>
              <a:ext cx="300848" cy="128685"/>
            </a:xfrm>
            <a:prstGeom prst="rect">
              <a:avLst/>
            </a:prstGeom>
            <a:solidFill>
              <a:schemeClr val="bg1"/>
            </a:solidFill>
            <a:ln>
              <a:solidFill>
                <a:srgbClr val="3333FF"/>
              </a:solidFill>
            </a:ln>
          </p:spPr>
          <p:txBody>
            <a:bodyPr wrap="none" lIns="18000" tIns="18000" rIns="18000" bIns="18000" rtlCol="0">
              <a:spAutoFit/>
            </a:bodyPr>
            <a:lstStyle/>
            <a:p>
              <a:r>
                <a:rPr lang="en-US" sz="600" i="1" u="none" dirty="0" smtClean="0"/>
                <a:t>- 1 </a:t>
              </a:r>
              <a:r>
                <a:rPr lang="en-US" sz="600" i="1" u="none" dirty="0" err="1" smtClean="0"/>
                <a:t>GPa</a:t>
              </a:r>
              <a:endParaRPr lang="en-US" sz="600" i="1" u="none" dirty="0"/>
            </a:p>
          </p:txBody>
        </p:sp>
        <p:sp>
          <p:nvSpPr>
            <p:cNvPr id="19" name="ZoneTexte 18"/>
            <p:cNvSpPr txBox="1"/>
            <p:nvPr/>
          </p:nvSpPr>
          <p:spPr>
            <a:xfrm>
              <a:off x="4691225" y="3696468"/>
              <a:ext cx="143937" cy="128685"/>
            </a:xfrm>
            <a:prstGeom prst="rect">
              <a:avLst/>
            </a:prstGeom>
            <a:solidFill>
              <a:schemeClr val="bg1"/>
            </a:solidFill>
            <a:ln>
              <a:solidFill>
                <a:schemeClr val="accent4">
                  <a:lumMod val="60000"/>
                  <a:lumOff val="40000"/>
                </a:schemeClr>
              </a:solidFill>
            </a:ln>
          </p:spPr>
          <p:txBody>
            <a:bodyPr wrap="square" lIns="18000" tIns="18000" rIns="18000" bIns="18000" rtlCol="0">
              <a:spAutoFit/>
            </a:bodyPr>
            <a:lstStyle/>
            <a:p>
              <a:r>
                <a:rPr lang="en-US" sz="600" i="1" u="none" dirty="0" smtClean="0"/>
                <a:t>0</a:t>
              </a:r>
              <a:endParaRPr lang="en-US" sz="600" i="1" u="none" dirty="0"/>
            </a:p>
          </p:txBody>
        </p:sp>
      </p:grpSp>
      <p:graphicFrame>
        <p:nvGraphicFramePr>
          <p:cNvPr id="21" name="Tableau 20"/>
          <p:cNvGraphicFramePr>
            <a:graphicFrameLocks noGrp="1"/>
          </p:cNvGraphicFramePr>
          <p:nvPr>
            <p:extLst>
              <p:ext uri="{D42A27DB-BD31-4B8C-83A1-F6EECF244321}">
                <p14:modId xmlns:p14="http://schemas.microsoft.com/office/powerpoint/2010/main" val="1023038005"/>
              </p:ext>
            </p:extLst>
          </p:nvPr>
        </p:nvGraphicFramePr>
        <p:xfrm>
          <a:off x="894228" y="5689263"/>
          <a:ext cx="2918002" cy="937260"/>
        </p:xfrm>
        <a:graphic>
          <a:graphicData uri="http://schemas.openxmlformats.org/drawingml/2006/table">
            <a:tbl>
              <a:tblPr firstRow="1" bandRow="1">
                <a:tableStyleId>{5C22544A-7EE6-4342-B048-85BDC9FD1C3A}</a:tableStyleId>
              </a:tblPr>
              <a:tblGrid>
                <a:gridCol w="1341512">
                  <a:extLst>
                    <a:ext uri="{9D8B030D-6E8A-4147-A177-3AD203B41FA5}">
                      <a16:colId xmlns:a16="http://schemas.microsoft.com/office/drawing/2014/main" val="4161324376"/>
                    </a:ext>
                  </a:extLst>
                </a:gridCol>
                <a:gridCol w="1576490">
                  <a:extLst>
                    <a:ext uri="{9D8B030D-6E8A-4147-A177-3AD203B41FA5}">
                      <a16:colId xmlns:a16="http://schemas.microsoft.com/office/drawing/2014/main" val="3537263052"/>
                    </a:ext>
                  </a:extLst>
                </a:gridCol>
              </a:tblGrid>
              <a:tr h="254702">
                <a:tc>
                  <a:txBody>
                    <a:bodyPr/>
                    <a:lstStyle/>
                    <a:p>
                      <a:pPr algn="ctr"/>
                      <a:r>
                        <a:rPr lang="en-US" sz="1100" noProof="0" dirty="0" smtClean="0"/>
                        <a:t>Nb</a:t>
                      </a:r>
                      <a:endParaRPr lang="en-US" sz="1100" noProof="0" dirty="0"/>
                    </a:p>
                  </a:txBody>
                  <a:tcPr/>
                </a:tc>
                <a:tc>
                  <a:txBody>
                    <a:bodyPr/>
                    <a:lstStyle/>
                    <a:p>
                      <a:pPr algn="ctr"/>
                      <a:r>
                        <a:rPr lang="en-US" sz="1100" noProof="0" dirty="0" smtClean="0"/>
                        <a:t>F</a:t>
                      </a:r>
                      <a:r>
                        <a:rPr lang="en-US" sz="1100" baseline="-25000" noProof="0" dirty="0" smtClean="0"/>
                        <a:t>P</a:t>
                      </a:r>
                      <a:r>
                        <a:rPr lang="en-US" sz="1100" noProof="0" dirty="0" smtClean="0"/>
                        <a:t>/unit </a:t>
                      </a:r>
                      <a:r>
                        <a:rPr lang="en-US" sz="1100" noProof="0" dirty="0" err="1" smtClean="0"/>
                        <a:t>lenth</a:t>
                      </a:r>
                      <a:r>
                        <a:rPr lang="en-US" sz="1100" noProof="0" dirty="0" smtClean="0"/>
                        <a:t> or </a:t>
                      </a:r>
                      <a:r>
                        <a:rPr lang="en-US" sz="1100" noProof="0" dirty="0" err="1" smtClean="0"/>
                        <a:t>vol</a:t>
                      </a:r>
                      <a:endParaRPr lang="en-US" sz="1100" noProof="0" dirty="0"/>
                    </a:p>
                  </a:txBody>
                  <a:tcPr/>
                </a:tc>
                <a:extLst>
                  <a:ext uri="{0D108BD9-81ED-4DB2-BD59-A6C34878D82A}">
                    <a16:rowId xmlns:a16="http://schemas.microsoft.com/office/drawing/2014/main" val="2432245163"/>
                  </a:ext>
                </a:extLst>
              </a:tr>
              <a:tr h="254702">
                <a:tc>
                  <a:txBody>
                    <a:bodyPr/>
                    <a:lstStyle/>
                    <a:p>
                      <a:pPr algn="ctr"/>
                      <a:r>
                        <a:rPr lang="en-US" sz="1100" noProof="0" dirty="0" smtClean="0"/>
                        <a:t>1 </a:t>
                      </a:r>
                      <a:r>
                        <a:rPr lang="en-US" sz="1100" noProof="0" dirty="0" smtClean="0">
                          <a:sym typeface="Symbol" panose="05050102010706020507" pitchFamily="18" charset="2"/>
                        </a:rPr>
                        <a:t></a:t>
                      </a:r>
                      <a:r>
                        <a:rPr lang="en-US" sz="1100" noProof="0" dirty="0" smtClean="0"/>
                        <a:t> (H//)</a:t>
                      </a:r>
                      <a:endParaRPr lang="en-US" sz="1100" noProof="0" dirty="0"/>
                    </a:p>
                  </a:txBody>
                  <a:tcPr/>
                </a:tc>
                <a:tc>
                  <a:txBody>
                    <a:bodyPr/>
                    <a:lstStyle/>
                    <a:p>
                      <a:pPr algn="ctr"/>
                      <a:r>
                        <a:rPr lang="en-US" sz="1100" noProof="0" dirty="0" smtClean="0"/>
                        <a:t>~10</a:t>
                      </a:r>
                      <a:r>
                        <a:rPr lang="en-US" sz="1100" baseline="30000" noProof="0" dirty="0" smtClean="0"/>
                        <a:t>-6</a:t>
                      </a:r>
                      <a:r>
                        <a:rPr lang="en-US" sz="1100" noProof="0" dirty="0" smtClean="0"/>
                        <a:t> N/m</a:t>
                      </a:r>
                      <a:endParaRPr lang="en-US" sz="1100" noProof="0" dirty="0"/>
                    </a:p>
                  </a:txBody>
                  <a:tcPr/>
                </a:tc>
                <a:extLst>
                  <a:ext uri="{0D108BD9-81ED-4DB2-BD59-A6C34878D82A}">
                    <a16:rowId xmlns:a16="http://schemas.microsoft.com/office/drawing/2014/main" val="2543740851"/>
                  </a:ext>
                </a:extLst>
              </a:tr>
              <a:tr h="254702">
                <a:tc>
                  <a:txBody>
                    <a:bodyPr/>
                    <a:lstStyle/>
                    <a:p>
                      <a:pPr algn="ctr"/>
                      <a:r>
                        <a:rPr lang="en-US" sz="1100" noProof="0" dirty="0" smtClean="0"/>
                        <a:t>5% deformed</a:t>
                      </a:r>
                    </a:p>
                    <a:p>
                      <a:pPr algn="ctr"/>
                      <a:r>
                        <a:rPr lang="en-US" sz="1050" noProof="0" dirty="0" smtClean="0"/>
                        <a:t>~ </a:t>
                      </a:r>
                      <a:r>
                        <a:rPr lang="fr-FR" sz="1050" b="0" i="0" u="none" strike="noStrike" baseline="0" dirty="0" smtClean="0">
                          <a:solidFill>
                            <a:srgbClr val="000000"/>
                          </a:solidFill>
                        </a:rPr>
                        <a:t>10</a:t>
                      </a:r>
                      <a:r>
                        <a:rPr lang="fr-FR" sz="1050" b="0" i="0" u="none" strike="noStrike" baseline="30000" dirty="0" smtClean="0">
                          <a:solidFill>
                            <a:srgbClr val="000000"/>
                          </a:solidFill>
                        </a:rPr>
                        <a:t>8</a:t>
                      </a:r>
                      <a:r>
                        <a:rPr lang="fr-FR" sz="1050" b="0" i="0" u="none" strike="noStrike" baseline="0" dirty="0" smtClean="0">
                          <a:solidFill>
                            <a:srgbClr val="000000"/>
                          </a:solidFill>
                        </a:rPr>
                        <a:t>-10</a:t>
                      </a:r>
                      <a:r>
                        <a:rPr lang="fr-FR" sz="1050" b="0" i="0" u="none" strike="noStrike" baseline="30000" dirty="0" smtClean="0">
                          <a:solidFill>
                            <a:srgbClr val="000000"/>
                          </a:solidFill>
                        </a:rPr>
                        <a:t>9</a:t>
                      </a:r>
                      <a:r>
                        <a:rPr lang="fr-FR" sz="1050" b="0" i="0" u="none" strike="noStrike" baseline="0" dirty="0" smtClean="0">
                          <a:solidFill>
                            <a:srgbClr val="000000"/>
                          </a:solidFill>
                        </a:rPr>
                        <a:t> </a:t>
                      </a:r>
                      <a:r>
                        <a:rPr lang="en-US" sz="1050" noProof="0" dirty="0" smtClean="0">
                          <a:sym typeface="Symbol" panose="05050102010706020507" pitchFamily="18" charset="2"/>
                        </a:rPr>
                        <a:t>. </a:t>
                      </a:r>
                      <a:r>
                        <a:rPr lang="fr-FR" sz="1050" b="0" i="0" u="none" strike="noStrike" baseline="0" dirty="0" smtClean="0">
                          <a:solidFill>
                            <a:srgbClr val="000000"/>
                          </a:solidFill>
                        </a:rPr>
                        <a:t>cm</a:t>
                      </a:r>
                      <a:r>
                        <a:rPr lang="fr-FR" sz="1050" b="0" i="0" u="none" strike="noStrike" baseline="30000" dirty="0" smtClean="0">
                          <a:solidFill>
                            <a:srgbClr val="000000"/>
                          </a:solidFill>
                        </a:rPr>
                        <a:t>-2</a:t>
                      </a:r>
                      <a:r>
                        <a:rPr lang="fr-FR" sz="1050" b="0" i="0" u="none" strike="noStrike" baseline="0" dirty="0" smtClean="0">
                          <a:solidFill>
                            <a:srgbClr val="000000"/>
                          </a:solidFill>
                        </a:rPr>
                        <a:t> </a:t>
                      </a:r>
                      <a:endParaRPr lang="en-US" sz="1050" noProof="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noProof="0" dirty="0" smtClean="0"/>
                        <a:t>2-5.10</a:t>
                      </a:r>
                      <a:r>
                        <a:rPr lang="en-US" sz="1100" baseline="30000" noProof="0" dirty="0" smtClean="0"/>
                        <a:t>-5 </a:t>
                      </a:r>
                      <a:r>
                        <a:rPr lang="en-US" sz="1100" noProof="0" dirty="0" smtClean="0"/>
                        <a:t>N/m</a:t>
                      </a:r>
                      <a:r>
                        <a:rPr lang="en-US" sz="1100" baseline="30000" noProof="0" dirty="0" smtClean="0"/>
                        <a:t>3</a:t>
                      </a:r>
                      <a:endParaRPr lang="en-US" sz="1100" noProof="0" dirty="0" smtClean="0"/>
                    </a:p>
                  </a:txBody>
                  <a:tcPr anchor="ctr"/>
                </a:tc>
                <a:extLst>
                  <a:ext uri="{0D108BD9-81ED-4DB2-BD59-A6C34878D82A}">
                    <a16:rowId xmlns:a16="http://schemas.microsoft.com/office/drawing/2014/main" val="481135855"/>
                  </a:ext>
                </a:extLst>
              </a:tr>
            </a:tbl>
          </a:graphicData>
        </a:graphic>
      </p:graphicFrame>
      <p:sp>
        <p:nvSpPr>
          <p:cNvPr id="16" name="Espace réservé du pied de page 15"/>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119612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en-US" dirty="0" smtClean="0"/>
              <a:t>dislocation </a:t>
            </a:r>
            <a:r>
              <a:rPr lang="en-US" cap="none" dirty="0" smtClean="0"/>
              <a:t>CELLS in </a:t>
            </a:r>
            <a:r>
              <a:rPr lang="en-US" dirty="0" err="1" smtClean="0"/>
              <a:t>N</a:t>
            </a:r>
            <a:r>
              <a:rPr lang="en-US" cap="none" dirty="0" err="1" smtClean="0"/>
              <a:t>b</a:t>
            </a:r>
            <a:r>
              <a:rPr lang="en-US" dirty="0" smtClean="0"/>
              <a:t> </a:t>
            </a:r>
            <a:endParaRPr lang="en-US" dirty="0"/>
          </a:p>
        </p:txBody>
      </p:sp>
      <p:grpSp>
        <p:nvGrpSpPr>
          <p:cNvPr id="69" name="Groupe 68"/>
          <p:cNvGrpSpPr/>
          <p:nvPr/>
        </p:nvGrpSpPr>
        <p:grpSpPr>
          <a:xfrm>
            <a:off x="6322244" y="1021775"/>
            <a:ext cx="2670909" cy="2178178"/>
            <a:chOff x="3921760" y="1801604"/>
            <a:chExt cx="4760808" cy="3680983"/>
          </a:xfrm>
        </p:grpSpPr>
        <p:pic>
          <p:nvPicPr>
            <p:cNvPr id="7" name="Image 7" descr="3_500_5min_milieu"/>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2000"/>
                      </a14:imgEffect>
                      <a14:imgEffect>
                        <a14:colorTemperature colorTemp="7200"/>
                      </a14:imgEffect>
                      <a14:imgEffect>
                        <a14:saturation sat="0"/>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3948396" y="1861464"/>
              <a:ext cx="4734172" cy="3562347"/>
            </a:xfrm>
            <a:prstGeom prst="rect">
              <a:avLst/>
            </a:prstGeom>
            <a:noFill/>
            <a:extLst>
              <a:ext uri="{909E8E84-426E-40DD-AFC4-6F175D3DCCD1}">
                <a14:hiddenFill xmlns:a14="http://schemas.microsoft.com/office/drawing/2010/main">
                  <a:solidFill>
                    <a:srgbClr val="FFFFFF"/>
                  </a:solidFill>
                </a14:hiddenFill>
              </a:ext>
            </a:extLst>
          </p:spPr>
        </p:pic>
        <p:sp>
          <p:nvSpPr>
            <p:cNvPr id="9" name="Forme libre 8"/>
            <p:cNvSpPr/>
            <p:nvPr/>
          </p:nvSpPr>
          <p:spPr>
            <a:xfrm>
              <a:off x="3921760" y="1915083"/>
              <a:ext cx="4739640" cy="1818640"/>
            </a:xfrm>
            <a:custGeom>
              <a:avLst/>
              <a:gdLst>
                <a:gd name="connsiteX0" fmla="*/ 0 w 4739640"/>
                <a:gd name="connsiteY0" fmla="*/ 0 h 1818640"/>
                <a:gd name="connsiteX1" fmla="*/ 563880 w 4739640"/>
                <a:gd name="connsiteY1" fmla="*/ 152400 h 1818640"/>
                <a:gd name="connsiteX2" fmla="*/ 990600 w 4739640"/>
                <a:gd name="connsiteY2" fmla="*/ 66040 h 1818640"/>
                <a:gd name="connsiteX3" fmla="*/ 1788160 w 4739640"/>
                <a:gd name="connsiteY3" fmla="*/ 1778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88160 w 4739640"/>
                <a:gd name="connsiteY3" fmla="*/ 1778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88160 w 4739640"/>
                <a:gd name="connsiteY3" fmla="*/ 1778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88160 w 4739640"/>
                <a:gd name="connsiteY3" fmla="*/ 1778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88160 w 4739640"/>
                <a:gd name="connsiteY3" fmla="*/ 1778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88160 w 4739640"/>
                <a:gd name="connsiteY3" fmla="*/ 1778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88160 w 4739640"/>
                <a:gd name="connsiteY3" fmla="*/ 1778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88160 w 4739640"/>
                <a:gd name="connsiteY3" fmla="*/ 1778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397760 w 4739640"/>
                <a:gd name="connsiteY4" fmla="*/ 1981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681480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41320 w 4739640"/>
                <a:gd name="connsiteY6" fmla="*/ 1437640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65880 w 4739640"/>
                <a:gd name="connsiteY10" fmla="*/ 1249680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15080 w 4739640"/>
                <a:gd name="connsiteY10" fmla="*/ 1334346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15080 w 4739640"/>
                <a:gd name="connsiteY10" fmla="*/ 1334346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15080 w 4739640"/>
                <a:gd name="connsiteY10" fmla="*/ 1334346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15080 w 4739640"/>
                <a:gd name="connsiteY10" fmla="*/ 1334346 h 1818640"/>
                <a:gd name="connsiteX11" fmla="*/ 3952240 w 4739640"/>
                <a:gd name="connsiteY11" fmla="*/ 11430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15080 w 4739640"/>
                <a:gd name="connsiteY10" fmla="*/ 1334346 h 1818640"/>
                <a:gd name="connsiteX11" fmla="*/ 3960706 w 4739640"/>
                <a:gd name="connsiteY11" fmla="*/ 1240367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244600 h 1818640"/>
                <a:gd name="connsiteX10" fmla="*/ 3815080 w 4739640"/>
                <a:gd name="connsiteY10" fmla="*/ 1334346 h 1818640"/>
                <a:gd name="connsiteX11" fmla="*/ 3960706 w 4739640"/>
                <a:gd name="connsiteY11" fmla="*/ 1240367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225800 w 4739640"/>
                <a:gd name="connsiteY8" fmla="*/ 1178560 h 1818640"/>
                <a:gd name="connsiteX9" fmla="*/ 3322320 w 4739640"/>
                <a:gd name="connsiteY9" fmla="*/ 1308100 h 1818640"/>
                <a:gd name="connsiteX10" fmla="*/ 3815080 w 4739640"/>
                <a:gd name="connsiteY10" fmla="*/ 1334346 h 1818640"/>
                <a:gd name="connsiteX11" fmla="*/ 3960706 w 4739640"/>
                <a:gd name="connsiteY11" fmla="*/ 1240367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183467 w 4739640"/>
                <a:gd name="connsiteY8" fmla="*/ 1250526 h 1818640"/>
                <a:gd name="connsiteX9" fmla="*/ 3322320 w 4739640"/>
                <a:gd name="connsiteY9" fmla="*/ 1308100 h 1818640"/>
                <a:gd name="connsiteX10" fmla="*/ 3815080 w 4739640"/>
                <a:gd name="connsiteY10" fmla="*/ 1334346 h 1818640"/>
                <a:gd name="connsiteX11" fmla="*/ 3960706 w 4739640"/>
                <a:gd name="connsiteY11" fmla="*/ 1240367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183467 w 4739640"/>
                <a:gd name="connsiteY8" fmla="*/ 1250526 h 1818640"/>
                <a:gd name="connsiteX9" fmla="*/ 3322320 w 4739640"/>
                <a:gd name="connsiteY9" fmla="*/ 1308100 h 1818640"/>
                <a:gd name="connsiteX10" fmla="*/ 3815080 w 4739640"/>
                <a:gd name="connsiteY10" fmla="*/ 1334346 h 1818640"/>
                <a:gd name="connsiteX11" fmla="*/ 3960706 w 4739640"/>
                <a:gd name="connsiteY11" fmla="*/ 1240367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183467 w 4739640"/>
                <a:gd name="connsiteY8" fmla="*/ 1250526 h 1818640"/>
                <a:gd name="connsiteX9" fmla="*/ 3279987 w 4739640"/>
                <a:gd name="connsiteY9" fmla="*/ 1316567 h 1818640"/>
                <a:gd name="connsiteX10" fmla="*/ 3815080 w 4739640"/>
                <a:gd name="connsiteY10" fmla="*/ 1334346 h 1818640"/>
                <a:gd name="connsiteX11" fmla="*/ 3960706 w 4739640"/>
                <a:gd name="connsiteY11" fmla="*/ 1240367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895600 w 4739640"/>
                <a:gd name="connsiteY7" fmla="*/ 1285240 h 1818640"/>
                <a:gd name="connsiteX8" fmla="*/ 3183467 w 4739640"/>
                <a:gd name="connsiteY8" fmla="*/ 1250526 h 1818640"/>
                <a:gd name="connsiteX9" fmla="*/ 3279987 w 4739640"/>
                <a:gd name="connsiteY9" fmla="*/ 1316567 h 1818640"/>
                <a:gd name="connsiteX10" fmla="*/ 3815080 w 4739640"/>
                <a:gd name="connsiteY10" fmla="*/ 1334346 h 1818640"/>
                <a:gd name="connsiteX11" fmla="*/ 3960706 w 4739640"/>
                <a:gd name="connsiteY11" fmla="*/ 1240367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912533 w 4739640"/>
                <a:gd name="connsiteY7" fmla="*/ 1395307 h 1818640"/>
                <a:gd name="connsiteX8" fmla="*/ 3183467 w 4739640"/>
                <a:gd name="connsiteY8" fmla="*/ 1250526 h 1818640"/>
                <a:gd name="connsiteX9" fmla="*/ 3279987 w 4739640"/>
                <a:gd name="connsiteY9" fmla="*/ 1316567 h 1818640"/>
                <a:gd name="connsiteX10" fmla="*/ 3815080 w 4739640"/>
                <a:gd name="connsiteY10" fmla="*/ 1334346 h 1818640"/>
                <a:gd name="connsiteX11" fmla="*/ 3960706 w 4739640"/>
                <a:gd name="connsiteY11" fmla="*/ 1240367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950633 w 4739640"/>
                <a:gd name="connsiteY7" fmla="*/ 1378373 h 1818640"/>
                <a:gd name="connsiteX8" fmla="*/ 3183467 w 4739640"/>
                <a:gd name="connsiteY8" fmla="*/ 1250526 h 1818640"/>
                <a:gd name="connsiteX9" fmla="*/ 3279987 w 4739640"/>
                <a:gd name="connsiteY9" fmla="*/ 1316567 h 1818640"/>
                <a:gd name="connsiteX10" fmla="*/ 3815080 w 4739640"/>
                <a:gd name="connsiteY10" fmla="*/ 1334346 h 1818640"/>
                <a:gd name="connsiteX11" fmla="*/ 3960706 w 4739640"/>
                <a:gd name="connsiteY11" fmla="*/ 1240367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950633 w 4739640"/>
                <a:gd name="connsiteY7" fmla="*/ 1378373 h 1818640"/>
                <a:gd name="connsiteX8" fmla="*/ 3183467 w 4739640"/>
                <a:gd name="connsiteY8" fmla="*/ 1250526 h 1818640"/>
                <a:gd name="connsiteX9" fmla="*/ 3279987 w 4739640"/>
                <a:gd name="connsiteY9" fmla="*/ 1316567 h 1818640"/>
                <a:gd name="connsiteX10" fmla="*/ 3815080 w 4739640"/>
                <a:gd name="connsiteY10" fmla="*/ 1334346 h 1818640"/>
                <a:gd name="connsiteX11" fmla="*/ 3960706 w 4739640"/>
                <a:gd name="connsiteY11" fmla="*/ 1240367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950633 w 4739640"/>
                <a:gd name="connsiteY7" fmla="*/ 1378373 h 1818640"/>
                <a:gd name="connsiteX8" fmla="*/ 3183467 w 4739640"/>
                <a:gd name="connsiteY8" fmla="*/ 1250526 h 1818640"/>
                <a:gd name="connsiteX9" fmla="*/ 3279987 w 4739640"/>
                <a:gd name="connsiteY9" fmla="*/ 1316567 h 1818640"/>
                <a:gd name="connsiteX10" fmla="*/ 3815080 w 4739640"/>
                <a:gd name="connsiteY10" fmla="*/ 1334346 h 1818640"/>
                <a:gd name="connsiteX11" fmla="*/ 3973406 w 4739640"/>
                <a:gd name="connsiteY11" fmla="*/ 11938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950633 w 4739640"/>
                <a:gd name="connsiteY7" fmla="*/ 1378373 h 1818640"/>
                <a:gd name="connsiteX8" fmla="*/ 3183467 w 4739640"/>
                <a:gd name="connsiteY8" fmla="*/ 1250526 h 1818640"/>
                <a:gd name="connsiteX9" fmla="*/ 3279987 w 4739640"/>
                <a:gd name="connsiteY9" fmla="*/ 1316567 h 1818640"/>
                <a:gd name="connsiteX10" fmla="*/ 3815080 w 4739640"/>
                <a:gd name="connsiteY10" fmla="*/ 1334346 h 1818640"/>
                <a:gd name="connsiteX11" fmla="*/ 3973406 w 4739640"/>
                <a:gd name="connsiteY11" fmla="*/ 11938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950633 w 4739640"/>
                <a:gd name="connsiteY7" fmla="*/ 1378373 h 1818640"/>
                <a:gd name="connsiteX8" fmla="*/ 3183467 w 4739640"/>
                <a:gd name="connsiteY8" fmla="*/ 1250526 h 1818640"/>
                <a:gd name="connsiteX9" fmla="*/ 3279987 w 4739640"/>
                <a:gd name="connsiteY9" fmla="*/ 1316567 h 1818640"/>
                <a:gd name="connsiteX10" fmla="*/ 3823546 w 4739640"/>
                <a:gd name="connsiteY10" fmla="*/ 1270846 h 1818640"/>
                <a:gd name="connsiteX11" fmla="*/ 3973406 w 4739640"/>
                <a:gd name="connsiteY11" fmla="*/ 11938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950633 w 4739640"/>
                <a:gd name="connsiteY7" fmla="*/ 1378373 h 1818640"/>
                <a:gd name="connsiteX8" fmla="*/ 3183467 w 4739640"/>
                <a:gd name="connsiteY8" fmla="*/ 1250526 h 1818640"/>
                <a:gd name="connsiteX9" fmla="*/ 3279987 w 4739640"/>
                <a:gd name="connsiteY9" fmla="*/ 1253067 h 1818640"/>
                <a:gd name="connsiteX10" fmla="*/ 3823546 w 4739640"/>
                <a:gd name="connsiteY10" fmla="*/ 1270846 h 1818640"/>
                <a:gd name="connsiteX11" fmla="*/ 3973406 w 4739640"/>
                <a:gd name="connsiteY11" fmla="*/ 11938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950633 w 4739640"/>
                <a:gd name="connsiteY7" fmla="*/ 1378373 h 1818640"/>
                <a:gd name="connsiteX8" fmla="*/ 3107267 w 4739640"/>
                <a:gd name="connsiteY8" fmla="*/ 1199726 h 1818640"/>
                <a:gd name="connsiteX9" fmla="*/ 3279987 w 4739640"/>
                <a:gd name="connsiteY9" fmla="*/ 1253067 h 1818640"/>
                <a:gd name="connsiteX10" fmla="*/ 3823546 w 4739640"/>
                <a:gd name="connsiteY10" fmla="*/ 1270846 h 1818640"/>
                <a:gd name="connsiteX11" fmla="*/ 3973406 w 4739640"/>
                <a:gd name="connsiteY11" fmla="*/ 11938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911687 w 4739640"/>
                <a:gd name="connsiteY6" fmla="*/ 1509607 h 1818640"/>
                <a:gd name="connsiteX7" fmla="*/ 2929466 w 4739640"/>
                <a:gd name="connsiteY7" fmla="*/ 1293706 h 1818640"/>
                <a:gd name="connsiteX8" fmla="*/ 3107267 w 4739640"/>
                <a:gd name="connsiteY8" fmla="*/ 1199726 h 1818640"/>
                <a:gd name="connsiteX9" fmla="*/ 3279987 w 4739640"/>
                <a:gd name="connsiteY9" fmla="*/ 1253067 h 1818640"/>
                <a:gd name="connsiteX10" fmla="*/ 3823546 w 4739640"/>
                <a:gd name="connsiteY10" fmla="*/ 1270846 h 1818640"/>
                <a:gd name="connsiteX11" fmla="*/ 3973406 w 4739640"/>
                <a:gd name="connsiteY11" fmla="*/ 1193800 h 1818640"/>
                <a:gd name="connsiteX12" fmla="*/ 4739640 w 4739640"/>
                <a:gd name="connsiteY12" fmla="*/ 1818640 h 1818640"/>
                <a:gd name="connsiteX0" fmla="*/ 0 w 4739640"/>
                <a:gd name="connsiteY0" fmla="*/ 0 h 1818640"/>
                <a:gd name="connsiteX1" fmla="*/ 563880 w 4739640"/>
                <a:gd name="connsiteY1" fmla="*/ 152400 h 1818640"/>
                <a:gd name="connsiteX2" fmla="*/ 990600 w 4739640"/>
                <a:gd name="connsiteY2" fmla="*/ 66040 h 1818640"/>
                <a:gd name="connsiteX3" fmla="*/ 1796627 w 4739640"/>
                <a:gd name="connsiteY3" fmla="*/ 228600 h 1818640"/>
                <a:gd name="connsiteX4" fmla="*/ 2435860 w 4739640"/>
                <a:gd name="connsiteY4" fmla="*/ 134620 h 1818640"/>
                <a:gd name="connsiteX5" fmla="*/ 2479040 w 4739640"/>
                <a:gd name="connsiteY5" fmla="*/ 1736513 h 1818640"/>
                <a:gd name="connsiteX6" fmla="*/ 2894754 w 4739640"/>
                <a:gd name="connsiteY6" fmla="*/ 1505373 h 1818640"/>
                <a:gd name="connsiteX7" fmla="*/ 2929466 w 4739640"/>
                <a:gd name="connsiteY7" fmla="*/ 1293706 h 1818640"/>
                <a:gd name="connsiteX8" fmla="*/ 3107267 w 4739640"/>
                <a:gd name="connsiteY8" fmla="*/ 1199726 h 1818640"/>
                <a:gd name="connsiteX9" fmla="*/ 3279987 w 4739640"/>
                <a:gd name="connsiteY9" fmla="*/ 1253067 h 1818640"/>
                <a:gd name="connsiteX10" fmla="*/ 3823546 w 4739640"/>
                <a:gd name="connsiteY10" fmla="*/ 1270846 h 1818640"/>
                <a:gd name="connsiteX11" fmla="*/ 3973406 w 4739640"/>
                <a:gd name="connsiteY11" fmla="*/ 1193800 h 1818640"/>
                <a:gd name="connsiteX12" fmla="*/ 4739640 w 4739640"/>
                <a:gd name="connsiteY12" fmla="*/ 1818640 h 1818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739640" h="1818640">
                  <a:moveTo>
                    <a:pt x="0" y="0"/>
                  </a:moveTo>
                  <a:cubicBezTo>
                    <a:pt x="199390" y="70696"/>
                    <a:pt x="381847" y="107526"/>
                    <a:pt x="563880" y="152400"/>
                  </a:cubicBezTo>
                  <a:cubicBezTo>
                    <a:pt x="792480" y="91441"/>
                    <a:pt x="748453" y="112607"/>
                    <a:pt x="990600" y="66040"/>
                  </a:cubicBezTo>
                  <a:cubicBezTo>
                    <a:pt x="1220047" y="176107"/>
                    <a:pt x="1562100" y="206587"/>
                    <a:pt x="1796627" y="228600"/>
                  </a:cubicBezTo>
                  <a:cubicBezTo>
                    <a:pt x="2073487" y="182880"/>
                    <a:pt x="2169725" y="193039"/>
                    <a:pt x="2435860" y="134620"/>
                  </a:cubicBezTo>
                  <a:cubicBezTo>
                    <a:pt x="2536895" y="512235"/>
                    <a:pt x="2407497" y="1544743"/>
                    <a:pt x="2479040" y="1736513"/>
                  </a:cubicBezTo>
                  <a:cubicBezTo>
                    <a:pt x="2829983" y="1568450"/>
                    <a:pt x="2825327" y="1580585"/>
                    <a:pt x="2894754" y="1505373"/>
                  </a:cubicBezTo>
                  <a:cubicBezTo>
                    <a:pt x="2896447" y="1413228"/>
                    <a:pt x="2877114" y="1348880"/>
                    <a:pt x="2929466" y="1293706"/>
                  </a:cubicBezTo>
                  <a:cubicBezTo>
                    <a:pt x="3002985" y="1246998"/>
                    <a:pt x="3036147" y="1206499"/>
                    <a:pt x="3107267" y="1199726"/>
                  </a:cubicBezTo>
                  <a:cubicBezTo>
                    <a:pt x="3178387" y="1239520"/>
                    <a:pt x="3152141" y="1186181"/>
                    <a:pt x="3279987" y="1253067"/>
                  </a:cubicBezTo>
                  <a:cubicBezTo>
                    <a:pt x="3386667" y="1264920"/>
                    <a:pt x="3701626" y="1258145"/>
                    <a:pt x="3823546" y="1270846"/>
                  </a:cubicBezTo>
                  <a:cubicBezTo>
                    <a:pt x="3915833" y="1203113"/>
                    <a:pt x="3848945" y="1297940"/>
                    <a:pt x="3973406" y="1193800"/>
                  </a:cubicBezTo>
                  <a:cubicBezTo>
                    <a:pt x="4119033" y="1288627"/>
                    <a:pt x="4342553" y="1557866"/>
                    <a:pt x="4739640" y="1818640"/>
                  </a:cubicBezTo>
                </a:path>
              </a:pathLst>
            </a:cu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buFontTx/>
                <a:buChar char="•"/>
              </a:pPr>
              <a:endParaRPr lang="en-US" sz="1350" u="none" dirty="0">
                <a:solidFill>
                  <a:prstClr val="white"/>
                </a:solidFill>
              </a:endParaRPr>
            </a:p>
          </p:txBody>
        </p:sp>
        <p:sp>
          <p:nvSpPr>
            <p:cNvPr id="10" name="Forme libre 9"/>
            <p:cNvSpPr/>
            <p:nvPr/>
          </p:nvSpPr>
          <p:spPr>
            <a:xfrm>
              <a:off x="7167880" y="3234267"/>
              <a:ext cx="1483360" cy="2190543"/>
            </a:xfrm>
            <a:custGeom>
              <a:avLst/>
              <a:gdLst>
                <a:gd name="connsiteX0" fmla="*/ 1483360 w 1483360"/>
                <a:gd name="connsiteY0" fmla="*/ 1290320 h 2273359"/>
                <a:gd name="connsiteX1" fmla="*/ 1259840 w 1483360"/>
                <a:gd name="connsiteY1" fmla="*/ 2042160 h 2273359"/>
                <a:gd name="connsiteX2" fmla="*/ 919480 w 1483360"/>
                <a:gd name="connsiteY2" fmla="*/ 2189480 h 2273359"/>
                <a:gd name="connsiteX3" fmla="*/ 264160 w 1483360"/>
                <a:gd name="connsiteY3" fmla="*/ 853440 h 2273359"/>
                <a:gd name="connsiteX4" fmla="*/ 314960 w 1483360"/>
                <a:gd name="connsiteY4" fmla="*/ 690880 h 2273359"/>
                <a:gd name="connsiteX5" fmla="*/ 132080 w 1483360"/>
                <a:gd name="connsiteY5" fmla="*/ 411480 h 2273359"/>
                <a:gd name="connsiteX6" fmla="*/ 0 w 1483360"/>
                <a:gd name="connsiteY6" fmla="*/ 0 h 2273359"/>
                <a:gd name="connsiteX0" fmla="*/ 1483360 w 1483360"/>
                <a:gd name="connsiteY0" fmla="*/ 1290320 h 2273359"/>
                <a:gd name="connsiteX1" fmla="*/ 1259840 w 1483360"/>
                <a:gd name="connsiteY1" fmla="*/ 2042160 h 2273359"/>
                <a:gd name="connsiteX2" fmla="*/ 919480 w 1483360"/>
                <a:gd name="connsiteY2" fmla="*/ 2189480 h 2273359"/>
                <a:gd name="connsiteX3" fmla="*/ 264160 w 1483360"/>
                <a:gd name="connsiteY3" fmla="*/ 853440 h 2273359"/>
                <a:gd name="connsiteX4" fmla="*/ 314960 w 1483360"/>
                <a:gd name="connsiteY4" fmla="*/ 690880 h 2273359"/>
                <a:gd name="connsiteX5" fmla="*/ 132080 w 1483360"/>
                <a:gd name="connsiteY5" fmla="*/ 411480 h 2273359"/>
                <a:gd name="connsiteX6" fmla="*/ 0 w 1483360"/>
                <a:gd name="connsiteY6" fmla="*/ 0 h 2273359"/>
                <a:gd name="connsiteX0" fmla="*/ 1483360 w 1483360"/>
                <a:gd name="connsiteY0" fmla="*/ 1290320 h 2273359"/>
                <a:gd name="connsiteX1" fmla="*/ 1259840 w 1483360"/>
                <a:gd name="connsiteY1" fmla="*/ 2042160 h 2273359"/>
                <a:gd name="connsiteX2" fmla="*/ 919480 w 1483360"/>
                <a:gd name="connsiteY2" fmla="*/ 2189480 h 2273359"/>
                <a:gd name="connsiteX3" fmla="*/ 264160 w 1483360"/>
                <a:gd name="connsiteY3" fmla="*/ 853440 h 2273359"/>
                <a:gd name="connsiteX4" fmla="*/ 314960 w 1483360"/>
                <a:gd name="connsiteY4" fmla="*/ 690880 h 2273359"/>
                <a:gd name="connsiteX5" fmla="*/ 132080 w 1483360"/>
                <a:gd name="connsiteY5" fmla="*/ 411480 h 2273359"/>
                <a:gd name="connsiteX6" fmla="*/ 0 w 1483360"/>
                <a:gd name="connsiteY6" fmla="*/ 0 h 2273359"/>
                <a:gd name="connsiteX0" fmla="*/ 1483360 w 1483360"/>
                <a:gd name="connsiteY0" fmla="*/ 1290320 h 2273359"/>
                <a:gd name="connsiteX1" fmla="*/ 1259840 w 1483360"/>
                <a:gd name="connsiteY1" fmla="*/ 2042160 h 2273359"/>
                <a:gd name="connsiteX2" fmla="*/ 919480 w 1483360"/>
                <a:gd name="connsiteY2" fmla="*/ 2189480 h 2273359"/>
                <a:gd name="connsiteX3" fmla="*/ 264160 w 1483360"/>
                <a:gd name="connsiteY3" fmla="*/ 853440 h 2273359"/>
                <a:gd name="connsiteX4" fmla="*/ 314960 w 1483360"/>
                <a:gd name="connsiteY4" fmla="*/ 690880 h 2273359"/>
                <a:gd name="connsiteX5" fmla="*/ 132080 w 1483360"/>
                <a:gd name="connsiteY5" fmla="*/ 411480 h 2273359"/>
                <a:gd name="connsiteX6" fmla="*/ 0 w 1483360"/>
                <a:gd name="connsiteY6" fmla="*/ 0 h 2273359"/>
                <a:gd name="connsiteX0" fmla="*/ 1483360 w 1483360"/>
                <a:gd name="connsiteY0" fmla="*/ 1290320 h 2244694"/>
                <a:gd name="connsiteX1" fmla="*/ 1259840 w 1483360"/>
                <a:gd name="connsiteY1" fmla="*/ 2042160 h 2244694"/>
                <a:gd name="connsiteX2" fmla="*/ 919480 w 1483360"/>
                <a:gd name="connsiteY2" fmla="*/ 2189480 h 2244694"/>
                <a:gd name="connsiteX3" fmla="*/ 378460 w 1483360"/>
                <a:gd name="connsiteY3" fmla="*/ 1243875 h 2244694"/>
                <a:gd name="connsiteX4" fmla="*/ 314960 w 1483360"/>
                <a:gd name="connsiteY4" fmla="*/ 690880 h 2244694"/>
                <a:gd name="connsiteX5" fmla="*/ 132080 w 1483360"/>
                <a:gd name="connsiteY5" fmla="*/ 411480 h 2244694"/>
                <a:gd name="connsiteX6" fmla="*/ 0 w 1483360"/>
                <a:gd name="connsiteY6" fmla="*/ 0 h 2244694"/>
                <a:gd name="connsiteX0" fmla="*/ 1483360 w 1483360"/>
                <a:gd name="connsiteY0" fmla="*/ 1290320 h 2266718"/>
                <a:gd name="connsiteX1" fmla="*/ 1259840 w 1483360"/>
                <a:gd name="connsiteY1" fmla="*/ 2042160 h 2266718"/>
                <a:gd name="connsiteX2" fmla="*/ 826347 w 1483360"/>
                <a:gd name="connsiteY2" fmla="*/ 2215802 h 2266718"/>
                <a:gd name="connsiteX3" fmla="*/ 378460 w 1483360"/>
                <a:gd name="connsiteY3" fmla="*/ 1243875 h 2266718"/>
                <a:gd name="connsiteX4" fmla="*/ 314960 w 1483360"/>
                <a:gd name="connsiteY4" fmla="*/ 690880 h 2266718"/>
                <a:gd name="connsiteX5" fmla="*/ 132080 w 1483360"/>
                <a:gd name="connsiteY5" fmla="*/ 411480 h 2266718"/>
                <a:gd name="connsiteX6" fmla="*/ 0 w 1483360"/>
                <a:gd name="connsiteY6" fmla="*/ 0 h 2266718"/>
                <a:gd name="connsiteX0" fmla="*/ 1483360 w 1483360"/>
                <a:gd name="connsiteY0" fmla="*/ 1290320 h 2316279"/>
                <a:gd name="connsiteX1" fmla="*/ 1259840 w 1483360"/>
                <a:gd name="connsiteY1" fmla="*/ 2042160 h 2316279"/>
                <a:gd name="connsiteX2" fmla="*/ 855981 w 1483360"/>
                <a:gd name="connsiteY2" fmla="*/ 2272832 h 2316279"/>
                <a:gd name="connsiteX3" fmla="*/ 378460 w 1483360"/>
                <a:gd name="connsiteY3" fmla="*/ 1243875 h 2316279"/>
                <a:gd name="connsiteX4" fmla="*/ 314960 w 1483360"/>
                <a:gd name="connsiteY4" fmla="*/ 690880 h 2316279"/>
                <a:gd name="connsiteX5" fmla="*/ 132080 w 1483360"/>
                <a:gd name="connsiteY5" fmla="*/ 411480 h 2316279"/>
                <a:gd name="connsiteX6" fmla="*/ 0 w 1483360"/>
                <a:gd name="connsiteY6" fmla="*/ 0 h 2316279"/>
                <a:gd name="connsiteX0" fmla="*/ 1483360 w 1483360"/>
                <a:gd name="connsiteY0" fmla="*/ 1290320 h 2321910"/>
                <a:gd name="connsiteX1" fmla="*/ 1281007 w 1483360"/>
                <a:gd name="connsiteY1" fmla="*/ 2068482 h 2321910"/>
                <a:gd name="connsiteX2" fmla="*/ 855981 w 1483360"/>
                <a:gd name="connsiteY2" fmla="*/ 2272832 h 2321910"/>
                <a:gd name="connsiteX3" fmla="*/ 378460 w 1483360"/>
                <a:gd name="connsiteY3" fmla="*/ 1243875 h 2321910"/>
                <a:gd name="connsiteX4" fmla="*/ 314960 w 1483360"/>
                <a:gd name="connsiteY4" fmla="*/ 690880 h 2321910"/>
                <a:gd name="connsiteX5" fmla="*/ 132080 w 1483360"/>
                <a:gd name="connsiteY5" fmla="*/ 411480 h 2321910"/>
                <a:gd name="connsiteX6" fmla="*/ 0 w 1483360"/>
                <a:gd name="connsiteY6" fmla="*/ 0 h 2321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83360" h="2321910">
                  <a:moveTo>
                    <a:pt x="1483360" y="1290320"/>
                  </a:moveTo>
                  <a:cubicBezTo>
                    <a:pt x="1418590" y="1591310"/>
                    <a:pt x="1385570" y="1904730"/>
                    <a:pt x="1281007" y="2068482"/>
                  </a:cubicBezTo>
                  <a:cubicBezTo>
                    <a:pt x="1176444" y="2232234"/>
                    <a:pt x="1006405" y="2410266"/>
                    <a:pt x="855981" y="2272832"/>
                  </a:cubicBezTo>
                  <a:cubicBezTo>
                    <a:pt x="705557" y="2135398"/>
                    <a:pt x="468630" y="1507534"/>
                    <a:pt x="378460" y="1243875"/>
                  </a:cubicBezTo>
                  <a:cubicBezTo>
                    <a:pt x="288290" y="980216"/>
                    <a:pt x="277706" y="738219"/>
                    <a:pt x="314960" y="690880"/>
                  </a:cubicBezTo>
                  <a:cubicBezTo>
                    <a:pt x="292947" y="617220"/>
                    <a:pt x="184573" y="526627"/>
                    <a:pt x="132080" y="411480"/>
                  </a:cubicBezTo>
                  <a:cubicBezTo>
                    <a:pt x="79587" y="296333"/>
                    <a:pt x="39793" y="148166"/>
                    <a:pt x="0" y="0"/>
                  </a:cubicBezTo>
                </a:path>
              </a:pathLst>
            </a:cu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buFontTx/>
                <a:buChar char="•"/>
              </a:pPr>
              <a:endParaRPr lang="en-US" sz="1350" u="none" dirty="0">
                <a:solidFill>
                  <a:prstClr val="white"/>
                </a:solidFill>
              </a:endParaRPr>
            </a:p>
          </p:txBody>
        </p:sp>
        <p:sp>
          <p:nvSpPr>
            <p:cNvPr id="11" name="Forme libre 10"/>
            <p:cNvSpPr/>
            <p:nvPr/>
          </p:nvSpPr>
          <p:spPr>
            <a:xfrm>
              <a:off x="3948396" y="3525941"/>
              <a:ext cx="3204633" cy="1956646"/>
            </a:xfrm>
            <a:custGeom>
              <a:avLst/>
              <a:gdLst>
                <a:gd name="connsiteX0" fmla="*/ 0 w 3045495"/>
                <a:gd name="connsiteY0" fmla="*/ 1017281 h 1804681"/>
                <a:gd name="connsiteX1" fmla="*/ 299720 w 3045495"/>
                <a:gd name="connsiteY1" fmla="*/ 1240801 h 1804681"/>
                <a:gd name="connsiteX2" fmla="*/ 1254760 w 3045495"/>
                <a:gd name="connsiteY2" fmla="*/ 1017281 h 1804681"/>
                <a:gd name="connsiteX3" fmla="*/ 1351280 w 3045495"/>
                <a:gd name="connsiteY3" fmla="*/ 107961 h 1804681"/>
                <a:gd name="connsiteX4" fmla="*/ 1955800 w 3045495"/>
                <a:gd name="connsiteY4" fmla="*/ 47001 h 1804681"/>
                <a:gd name="connsiteX5" fmla="*/ 2976880 w 3045495"/>
                <a:gd name="connsiteY5" fmla="*/ 377201 h 1804681"/>
                <a:gd name="connsiteX6" fmla="*/ 2936240 w 3045495"/>
                <a:gd name="connsiteY6" fmla="*/ 1068081 h 1804681"/>
                <a:gd name="connsiteX7" fmla="*/ 2809240 w 3045495"/>
                <a:gd name="connsiteY7" fmla="*/ 1535441 h 1804681"/>
                <a:gd name="connsiteX8" fmla="*/ 2819400 w 3045495"/>
                <a:gd name="connsiteY8" fmla="*/ 1804681 h 1804681"/>
                <a:gd name="connsiteX0" fmla="*/ 0 w 3045495"/>
                <a:gd name="connsiteY0" fmla="*/ 1017281 h 1804681"/>
                <a:gd name="connsiteX1" fmla="*/ 299720 w 3045495"/>
                <a:gd name="connsiteY1" fmla="*/ 1240801 h 1804681"/>
                <a:gd name="connsiteX2" fmla="*/ 1254760 w 3045495"/>
                <a:gd name="connsiteY2" fmla="*/ 1017281 h 1804681"/>
                <a:gd name="connsiteX3" fmla="*/ 1351280 w 3045495"/>
                <a:gd name="connsiteY3" fmla="*/ 107961 h 1804681"/>
                <a:gd name="connsiteX4" fmla="*/ 1955800 w 3045495"/>
                <a:gd name="connsiteY4" fmla="*/ 47001 h 1804681"/>
                <a:gd name="connsiteX5" fmla="*/ 2976880 w 3045495"/>
                <a:gd name="connsiteY5" fmla="*/ 377201 h 1804681"/>
                <a:gd name="connsiteX6" fmla="*/ 2936240 w 3045495"/>
                <a:gd name="connsiteY6" fmla="*/ 1068081 h 1804681"/>
                <a:gd name="connsiteX7" fmla="*/ 2809240 w 3045495"/>
                <a:gd name="connsiteY7" fmla="*/ 1535441 h 1804681"/>
                <a:gd name="connsiteX8" fmla="*/ 2819400 w 3045495"/>
                <a:gd name="connsiteY8" fmla="*/ 1804681 h 1804681"/>
                <a:gd name="connsiteX0" fmla="*/ 0 w 2976880"/>
                <a:gd name="connsiteY0" fmla="*/ 1017281 h 1804681"/>
                <a:gd name="connsiteX1" fmla="*/ 299720 w 2976880"/>
                <a:gd name="connsiteY1" fmla="*/ 1240801 h 1804681"/>
                <a:gd name="connsiteX2" fmla="*/ 1254760 w 2976880"/>
                <a:gd name="connsiteY2" fmla="*/ 1017281 h 1804681"/>
                <a:gd name="connsiteX3" fmla="*/ 1351280 w 2976880"/>
                <a:gd name="connsiteY3" fmla="*/ 107961 h 1804681"/>
                <a:gd name="connsiteX4" fmla="*/ 1955800 w 2976880"/>
                <a:gd name="connsiteY4" fmla="*/ 47001 h 1804681"/>
                <a:gd name="connsiteX5" fmla="*/ 2976880 w 2976880"/>
                <a:gd name="connsiteY5" fmla="*/ 377201 h 1804681"/>
                <a:gd name="connsiteX6" fmla="*/ 2936240 w 2976880"/>
                <a:gd name="connsiteY6" fmla="*/ 1068081 h 1804681"/>
                <a:gd name="connsiteX7" fmla="*/ 2809240 w 2976880"/>
                <a:gd name="connsiteY7" fmla="*/ 1535441 h 1804681"/>
                <a:gd name="connsiteX8" fmla="*/ 2819400 w 2976880"/>
                <a:gd name="connsiteY8" fmla="*/ 1804681 h 1804681"/>
                <a:gd name="connsiteX0" fmla="*/ 0 w 2959947"/>
                <a:gd name="connsiteY0" fmla="*/ 1017281 h 1804681"/>
                <a:gd name="connsiteX1" fmla="*/ 299720 w 2959947"/>
                <a:gd name="connsiteY1" fmla="*/ 1240801 h 1804681"/>
                <a:gd name="connsiteX2" fmla="*/ 1254760 w 2959947"/>
                <a:gd name="connsiteY2" fmla="*/ 1017281 h 1804681"/>
                <a:gd name="connsiteX3" fmla="*/ 1351280 w 2959947"/>
                <a:gd name="connsiteY3" fmla="*/ 107961 h 1804681"/>
                <a:gd name="connsiteX4" fmla="*/ 1955800 w 2959947"/>
                <a:gd name="connsiteY4" fmla="*/ 47001 h 1804681"/>
                <a:gd name="connsiteX5" fmla="*/ 2959947 w 2959947"/>
                <a:gd name="connsiteY5" fmla="*/ 377201 h 1804681"/>
                <a:gd name="connsiteX6" fmla="*/ 2936240 w 2959947"/>
                <a:gd name="connsiteY6" fmla="*/ 1068081 h 1804681"/>
                <a:gd name="connsiteX7" fmla="*/ 2809240 w 2959947"/>
                <a:gd name="connsiteY7" fmla="*/ 1535441 h 1804681"/>
                <a:gd name="connsiteX8" fmla="*/ 2819400 w 2959947"/>
                <a:gd name="connsiteY8" fmla="*/ 1804681 h 1804681"/>
                <a:gd name="connsiteX0" fmla="*/ 0 w 2961168"/>
                <a:gd name="connsiteY0" fmla="*/ 1017281 h 1804681"/>
                <a:gd name="connsiteX1" fmla="*/ 299720 w 2961168"/>
                <a:gd name="connsiteY1" fmla="*/ 1240801 h 1804681"/>
                <a:gd name="connsiteX2" fmla="*/ 1254760 w 2961168"/>
                <a:gd name="connsiteY2" fmla="*/ 1017281 h 1804681"/>
                <a:gd name="connsiteX3" fmla="*/ 1351280 w 2961168"/>
                <a:gd name="connsiteY3" fmla="*/ 107961 h 1804681"/>
                <a:gd name="connsiteX4" fmla="*/ 1955800 w 2961168"/>
                <a:gd name="connsiteY4" fmla="*/ 47001 h 1804681"/>
                <a:gd name="connsiteX5" fmla="*/ 2959947 w 2961168"/>
                <a:gd name="connsiteY5" fmla="*/ 377201 h 1804681"/>
                <a:gd name="connsiteX6" fmla="*/ 2944707 w 2961168"/>
                <a:gd name="connsiteY6" fmla="*/ 1110415 h 1804681"/>
                <a:gd name="connsiteX7" fmla="*/ 2809240 w 2961168"/>
                <a:gd name="connsiteY7" fmla="*/ 1535441 h 1804681"/>
                <a:gd name="connsiteX8" fmla="*/ 2819400 w 2961168"/>
                <a:gd name="connsiteY8" fmla="*/ 1804681 h 1804681"/>
                <a:gd name="connsiteX0" fmla="*/ 0 w 2959947"/>
                <a:gd name="connsiteY0" fmla="*/ 1017281 h 1804681"/>
                <a:gd name="connsiteX1" fmla="*/ 299720 w 2959947"/>
                <a:gd name="connsiteY1" fmla="*/ 1240801 h 1804681"/>
                <a:gd name="connsiteX2" fmla="*/ 1254760 w 2959947"/>
                <a:gd name="connsiteY2" fmla="*/ 1017281 h 1804681"/>
                <a:gd name="connsiteX3" fmla="*/ 1351280 w 2959947"/>
                <a:gd name="connsiteY3" fmla="*/ 107961 h 1804681"/>
                <a:gd name="connsiteX4" fmla="*/ 1955800 w 2959947"/>
                <a:gd name="connsiteY4" fmla="*/ 47001 h 1804681"/>
                <a:gd name="connsiteX5" fmla="*/ 2959947 w 2959947"/>
                <a:gd name="connsiteY5" fmla="*/ 377201 h 1804681"/>
                <a:gd name="connsiteX6" fmla="*/ 2944707 w 2959947"/>
                <a:gd name="connsiteY6" fmla="*/ 1110415 h 1804681"/>
                <a:gd name="connsiteX7" fmla="*/ 2868507 w 2959947"/>
                <a:gd name="connsiteY7" fmla="*/ 1442308 h 1804681"/>
                <a:gd name="connsiteX8" fmla="*/ 2819400 w 2959947"/>
                <a:gd name="connsiteY8" fmla="*/ 1804681 h 1804681"/>
                <a:gd name="connsiteX0" fmla="*/ 0 w 2959947"/>
                <a:gd name="connsiteY0" fmla="*/ 1017281 h 1804681"/>
                <a:gd name="connsiteX1" fmla="*/ 299720 w 2959947"/>
                <a:gd name="connsiteY1" fmla="*/ 1240801 h 1804681"/>
                <a:gd name="connsiteX2" fmla="*/ 1254760 w 2959947"/>
                <a:gd name="connsiteY2" fmla="*/ 1017281 h 1804681"/>
                <a:gd name="connsiteX3" fmla="*/ 1351280 w 2959947"/>
                <a:gd name="connsiteY3" fmla="*/ 107961 h 1804681"/>
                <a:gd name="connsiteX4" fmla="*/ 1955800 w 2959947"/>
                <a:gd name="connsiteY4" fmla="*/ 47001 h 1804681"/>
                <a:gd name="connsiteX5" fmla="*/ 2959947 w 2959947"/>
                <a:gd name="connsiteY5" fmla="*/ 377201 h 1804681"/>
                <a:gd name="connsiteX6" fmla="*/ 2944707 w 2959947"/>
                <a:gd name="connsiteY6" fmla="*/ 1110415 h 1804681"/>
                <a:gd name="connsiteX7" fmla="*/ 2868507 w 2959947"/>
                <a:gd name="connsiteY7" fmla="*/ 1442308 h 1804681"/>
                <a:gd name="connsiteX8" fmla="*/ 2819400 w 2959947"/>
                <a:gd name="connsiteY8" fmla="*/ 1804681 h 1804681"/>
                <a:gd name="connsiteX0" fmla="*/ 0 w 2959947"/>
                <a:gd name="connsiteY0" fmla="*/ 1017281 h 1804681"/>
                <a:gd name="connsiteX1" fmla="*/ 299720 w 2959947"/>
                <a:gd name="connsiteY1" fmla="*/ 1240801 h 1804681"/>
                <a:gd name="connsiteX2" fmla="*/ 1254760 w 2959947"/>
                <a:gd name="connsiteY2" fmla="*/ 1017281 h 1804681"/>
                <a:gd name="connsiteX3" fmla="*/ 1351280 w 2959947"/>
                <a:gd name="connsiteY3" fmla="*/ 107961 h 1804681"/>
                <a:gd name="connsiteX4" fmla="*/ 1955800 w 2959947"/>
                <a:gd name="connsiteY4" fmla="*/ 47001 h 1804681"/>
                <a:gd name="connsiteX5" fmla="*/ 2959947 w 2959947"/>
                <a:gd name="connsiteY5" fmla="*/ 377201 h 1804681"/>
                <a:gd name="connsiteX6" fmla="*/ 2944707 w 2959947"/>
                <a:gd name="connsiteY6" fmla="*/ 1110415 h 1804681"/>
                <a:gd name="connsiteX7" fmla="*/ 2868507 w 2959947"/>
                <a:gd name="connsiteY7" fmla="*/ 1442308 h 1804681"/>
                <a:gd name="connsiteX8" fmla="*/ 2819400 w 2959947"/>
                <a:gd name="connsiteY8" fmla="*/ 1804681 h 1804681"/>
                <a:gd name="connsiteX0" fmla="*/ 0 w 2959947"/>
                <a:gd name="connsiteY0" fmla="*/ 1017281 h 1804681"/>
                <a:gd name="connsiteX1" fmla="*/ 299720 w 2959947"/>
                <a:gd name="connsiteY1" fmla="*/ 1240801 h 1804681"/>
                <a:gd name="connsiteX2" fmla="*/ 1254760 w 2959947"/>
                <a:gd name="connsiteY2" fmla="*/ 1017281 h 1804681"/>
                <a:gd name="connsiteX3" fmla="*/ 1351280 w 2959947"/>
                <a:gd name="connsiteY3" fmla="*/ 107961 h 1804681"/>
                <a:gd name="connsiteX4" fmla="*/ 1955800 w 2959947"/>
                <a:gd name="connsiteY4" fmla="*/ 47001 h 1804681"/>
                <a:gd name="connsiteX5" fmla="*/ 2959947 w 2959947"/>
                <a:gd name="connsiteY5" fmla="*/ 377201 h 1804681"/>
                <a:gd name="connsiteX6" fmla="*/ 2944707 w 2959947"/>
                <a:gd name="connsiteY6" fmla="*/ 1110415 h 1804681"/>
                <a:gd name="connsiteX7" fmla="*/ 2868507 w 2959947"/>
                <a:gd name="connsiteY7" fmla="*/ 1442308 h 1804681"/>
                <a:gd name="connsiteX8" fmla="*/ 2819400 w 2959947"/>
                <a:gd name="connsiteY8" fmla="*/ 1804681 h 1804681"/>
                <a:gd name="connsiteX0" fmla="*/ 0 w 2959947"/>
                <a:gd name="connsiteY0" fmla="*/ 1017281 h 1804681"/>
                <a:gd name="connsiteX1" fmla="*/ 299720 w 2959947"/>
                <a:gd name="connsiteY1" fmla="*/ 1240801 h 1804681"/>
                <a:gd name="connsiteX2" fmla="*/ 1254760 w 2959947"/>
                <a:gd name="connsiteY2" fmla="*/ 1017281 h 1804681"/>
                <a:gd name="connsiteX3" fmla="*/ 1351280 w 2959947"/>
                <a:gd name="connsiteY3" fmla="*/ 107961 h 1804681"/>
                <a:gd name="connsiteX4" fmla="*/ 1955800 w 2959947"/>
                <a:gd name="connsiteY4" fmla="*/ 47001 h 1804681"/>
                <a:gd name="connsiteX5" fmla="*/ 2959947 w 2959947"/>
                <a:gd name="connsiteY5" fmla="*/ 377201 h 1804681"/>
                <a:gd name="connsiteX6" fmla="*/ 2944707 w 2959947"/>
                <a:gd name="connsiteY6" fmla="*/ 1110415 h 1804681"/>
                <a:gd name="connsiteX7" fmla="*/ 2868507 w 2959947"/>
                <a:gd name="connsiteY7" fmla="*/ 1442308 h 1804681"/>
                <a:gd name="connsiteX8" fmla="*/ 2819400 w 2959947"/>
                <a:gd name="connsiteY8" fmla="*/ 1804681 h 1804681"/>
                <a:gd name="connsiteX0" fmla="*/ 0 w 3204633"/>
                <a:gd name="connsiteY0" fmla="*/ 1017281 h 1978248"/>
                <a:gd name="connsiteX1" fmla="*/ 299720 w 3204633"/>
                <a:gd name="connsiteY1" fmla="*/ 1240801 h 1978248"/>
                <a:gd name="connsiteX2" fmla="*/ 1254760 w 3204633"/>
                <a:gd name="connsiteY2" fmla="*/ 1017281 h 1978248"/>
                <a:gd name="connsiteX3" fmla="*/ 1351280 w 3204633"/>
                <a:gd name="connsiteY3" fmla="*/ 107961 h 1978248"/>
                <a:gd name="connsiteX4" fmla="*/ 1955800 w 3204633"/>
                <a:gd name="connsiteY4" fmla="*/ 47001 h 1978248"/>
                <a:gd name="connsiteX5" fmla="*/ 2959947 w 3204633"/>
                <a:gd name="connsiteY5" fmla="*/ 377201 h 1978248"/>
                <a:gd name="connsiteX6" fmla="*/ 2944707 w 3204633"/>
                <a:gd name="connsiteY6" fmla="*/ 1110415 h 1978248"/>
                <a:gd name="connsiteX7" fmla="*/ 2868507 w 3204633"/>
                <a:gd name="connsiteY7" fmla="*/ 1442308 h 1978248"/>
                <a:gd name="connsiteX8" fmla="*/ 3204633 w 3204633"/>
                <a:gd name="connsiteY8" fmla="*/ 1978248 h 1978248"/>
                <a:gd name="connsiteX0" fmla="*/ 0 w 3204633"/>
                <a:gd name="connsiteY0" fmla="*/ 1017281 h 1978248"/>
                <a:gd name="connsiteX1" fmla="*/ 299720 w 3204633"/>
                <a:gd name="connsiteY1" fmla="*/ 1240801 h 1978248"/>
                <a:gd name="connsiteX2" fmla="*/ 1254760 w 3204633"/>
                <a:gd name="connsiteY2" fmla="*/ 1017281 h 1978248"/>
                <a:gd name="connsiteX3" fmla="*/ 1351280 w 3204633"/>
                <a:gd name="connsiteY3" fmla="*/ 107961 h 1978248"/>
                <a:gd name="connsiteX4" fmla="*/ 1955800 w 3204633"/>
                <a:gd name="connsiteY4" fmla="*/ 47001 h 1978248"/>
                <a:gd name="connsiteX5" fmla="*/ 2959947 w 3204633"/>
                <a:gd name="connsiteY5" fmla="*/ 377201 h 1978248"/>
                <a:gd name="connsiteX6" fmla="*/ 2944707 w 3204633"/>
                <a:gd name="connsiteY6" fmla="*/ 1110415 h 1978248"/>
                <a:gd name="connsiteX7" fmla="*/ 2868507 w 3204633"/>
                <a:gd name="connsiteY7" fmla="*/ 1442308 h 1978248"/>
                <a:gd name="connsiteX8" fmla="*/ 3204633 w 3204633"/>
                <a:gd name="connsiteY8" fmla="*/ 1978248 h 1978248"/>
                <a:gd name="connsiteX0" fmla="*/ 0 w 3204633"/>
                <a:gd name="connsiteY0" fmla="*/ 1017281 h 1978248"/>
                <a:gd name="connsiteX1" fmla="*/ 299720 w 3204633"/>
                <a:gd name="connsiteY1" fmla="*/ 1240801 h 1978248"/>
                <a:gd name="connsiteX2" fmla="*/ 1254760 w 3204633"/>
                <a:gd name="connsiteY2" fmla="*/ 1017281 h 1978248"/>
                <a:gd name="connsiteX3" fmla="*/ 1351280 w 3204633"/>
                <a:gd name="connsiteY3" fmla="*/ 107961 h 1978248"/>
                <a:gd name="connsiteX4" fmla="*/ 1955800 w 3204633"/>
                <a:gd name="connsiteY4" fmla="*/ 47001 h 1978248"/>
                <a:gd name="connsiteX5" fmla="*/ 2959947 w 3204633"/>
                <a:gd name="connsiteY5" fmla="*/ 377201 h 1978248"/>
                <a:gd name="connsiteX6" fmla="*/ 2944707 w 3204633"/>
                <a:gd name="connsiteY6" fmla="*/ 1110415 h 1978248"/>
                <a:gd name="connsiteX7" fmla="*/ 2868507 w 3204633"/>
                <a:gd name="connsiteY7" fmla="*/ 1442308 h 1978248"/>
                <a:gd name="connsiteX8" fmla="*/ 3204633 w 3204633"/>
                <a:gd name="connsiteY8" fmla="*/ 1978248 h 1978248"/>
                <a:gd name="connsiteX0" fmla="*/ 0 w 3204633"/>
                <a:gd name="connsiteY0" fmla="*/ 984691 h 1945658"/>
                <a:gd name="connsiteX1" fmla="*/ 299720 w 3204633"/>
                <a:gd name="connsiteY1" fmla="*/ 1208211 h 1945658"/>
                <a:gd name="connsiteX2" fmla="*/ 1254760 w 3204633"/>
                <a:gd name="connsiteY2" fmla="*/ 984691 h 1945658"/>
                <a:gd name="connsiteX3" fmla="*/ 1351280 w 3204633"/>
                <a:gd name="connsiteY3" fmla="*/ 75371 h 1945658"/>
                <a:gd name="connsiteX4" fmla="*/ 1955800 w 3204633"/>
                <a:gd name="connsiteY4" fmla="*/ 14411 h 1945658"/>
                <a:gd name="connsiteX5" fmla="*/ 2959947 w 3204633"/>
                <a:gd name="connsiteY5" fmla="*/ 344611 h 1945658"/>
                <a:gd name="connsiteX6" fmla="*/ 2944707 w 3204633"/>
                <a:gd name="connsiteY6" fmla="*/ 1077825 h 1945658"/>
                <a:gd name="connsiteX7" fmla="*/ 2868507 w 3204633"/>
                <a:gd name="connsiteY7" fmla="*/ 1409718 h 1945658"/>
                <a:gd name="connsiteX8" fmla="*/ 3204633 w 3204633"/>
                <a:gd name="connsiteY8" fmla="*/ 1945658 h 1945658"/>
                <a:gd name="connsiteX0" fmla="*/ 0 w 3204633"/>
                <a:gd name="connsiteY0" fmla="*/ 953940 h 1914907"/>
                <a:gd name="connsiteX1" fmla="*/ 299720 w 3204633"/>
                <a:gd name="connsiteY1" fmla="*/ 1177460 h 1914907"/>
                <a:gd name="connsiteX2" fmla="*/ 1254760 w 3204633"/>
                <a:gd name="connsiteY2" fmla="*/ 953940 h 1914907"/>
                <a:gd name="connsiteX3" fmla="*/ 1351280 w 3204633"/>
                <a:gd name="connsiteY3" fmla="*/ 44620 h 1914907"/>
                <a:gd name="connsiteX4" fmla="*/ 1875367 w 3204633"/>
                <a:gd name="connsiteY4" fmla="*/ 21760 h 1914907"/>
                <a:gd name="connsiteX5" fmla="*/ 2959947 w 3204633"/>
                <a:gd name="connsiteY5" fmla="*/ 313860 h 1914907"/>
                <a:gd name="connsiteX6" fmla="*/ 2944707 w 3204633"/>
                <a:gd name="connsiteY6" fmla="*/ 1047074 h 1914907"/>
                <a:gd name="connsiteX7" fmla="*/ 2868507 w 3204633"/>
                <a:gd name="connsiteY7" fmla="*/ 1378967 h 1914907"/>
                <a:gd name="connsiteX8" fmla="*/ 3204633 w 3204633"/>
                <a:gd name="connsiteY8" fmla="*/ 1914907 h 1914907"/>
                <a:gd name="connsiteX0" fmla="*/ 0 w 3204633"/>
                <a:gd name="connsiteY0" fmla="*/ 968039 h 1929006"/>
                <a:gd name="connsiteX1" fmla="*/ 299720 w 3204633"/>
                <a:gd name="connsiteY1" fmla="*/ 1191559 h 1929006"/>
                <a:gd name="connsiteX2" fmla="*/ 1254760 w 3204633"/>
                <a:gd name="connsiteY2" fmla="*/ 968039 h 1929006"/>
                <a:gd name="connsiteX3" fmla="*/ 1351280 w 3204633"/>
                <a:gd name="connsiteY3" fmla="*/ 58719 h 1929006"/>
                <a:gd name="connsiteX4" fmla="*/ 1875367 w 3204633"/>
                <a:gd name="connsiteY4" fmla="*/ 35859 h 1929006"/>
                <a:gd name="connsiteX5" fmla="*/ 2959947 w 3204633"/>
                <a:gd name="connsiteY5" fmla="*/ 518459 h 1929006"/>
                <a:gd name="connsiteX6" fmla="*/ 2944707 w 3204633"/>
                <a:gd name="connsiteY6" fmla="*/ 1061173 h 1929006"/>
                <a:gd name="connsiteX7" fmla="*/ 2868507 w 3204633"/>
                <a:gd name="connsiteY7" fmla="*/ 1393066 h 1929006"/>
                <a:gd name="connsiteX8" fmla="*/ 3204633 w 3204633"/>
                <a:gd name="connsiteY8" fmla="*/ 1929006 h 1929006"/>
                <a:gd name="connsiteX0" fmla="*/ 0 w 3204633"/>
                <a:gd name="connsiteY0" fmla="*/ 974340 h 1935307"/>
                <a:gd name="connsiteX1" fmla="*/ 299720 w 3204633"/>
                <a:gd name="connsiteY1" fmla="*/ 1197860 h 1935307"/>
                <a:gd name="connsiteX2" fmla="*/ 1254760 w 3204633"/>
                <a:gd name="connsiteY2" fmla="*/ 974340 h 1935307"/>
                <a:gd name="connsiteX3" fmla="*/ 1351280 w 3204633"/>
                <a:gd name="connsiteY3" fmla="*/ 65020 h 1935307"/>
                <a:gd name="connsiteX4" fmla="*/ 1875367 w 3204633"/>
                <a:gd name="connsiteY4" fmla="*/ 33694 h 1935307"/>
                <a:gd name="connsiteX5" fmla="*/ 2959947 w 3204633"/>
                <a:gd name="connsiteY5" fmla="*/ 524760 h 1935307"/>
                <a:gd name="connsiteX6" fmla="*/ 2944707 w 3204633"/>
                <a:gd name="connsiteY6" fmla="*/ 1067474 h 1935307"/>
                <a:gd name="connsiteX7" fmla="*/ 2868507 w 3204633"/>
                <a:gd name="connsiteY7" fmla="*/ 1399367 h 1935307"/>
                <a:gd name="connsiteX8" fmla="*/ 3204633 w 3204633"/>
                <a:gd name="connsiteY8" fmla="*/ 1935307 h 1935307"/>
                <a:gd name="connsiteX0" fmla="*/ 0 w 3204633"/>
                <a:gd name="connsiteY0" fmla="*/ 974340 h 1935307"/>
                <a:gd name="connsiteX1" fmla="*/ 299720 w 3204633"/>
                <a:gd name="connsiteY1" fmla="*/ 1197860 h 1935307"/>
                <a:gd name="connsiteX2" fmla="*/ 1254760 w 3204633"/>
                <a:gd name="connsiteY2" fmla="*/ 974340 h 1935307"/>
                <a:gd name="connsiteX3" fmla="*/ 1351280 w 3204633"/>
                <a:gd name="connsiteY3" fmla="*/ 65020 h 1935307"/>
                <a:gd name="connsiteX4" fmla="*/ 1875367 w 3204633"/>
                <a:gd name="connsiteY4" fmla="*/ 33694 h 1935307"/>
                <a:gd name="connsiteX5" fmla="*/ 2959947 w 3204633"/>
                <a:gd name="connsiteY5" fmla="*/ 524760 h 1935307"/>
                <a:gd name="connsiteX6" fmla="*/ 2944707 w 3204633"/>
                <a:gd name="connsiteY6" fmla="*/ 1067474 h 1935307"/>
                <a:gd name="connsiteX7" fmla="*/ 2868507 w 3204633"/>
                <a:gd name="connsiteY7" fmla="*/ 1399367 h 1935307"/>
                <a:gd name="connsiteX8" fmla="*/ 3204633 w 3204633"/>
                <a:gd name="connsiteY8" fmla="*/ 1935307 h 1935307"/>
                <a:gd name="connsiteX0" fmla="*/ 0 w 3204633"/>
                <a:gd name="connsiteY0" fmla="*/ 1019682 h 1980649"/>
                <a:gd name="connsiteX1" fmla="*/ 299720 w 3204633"/>
                <a:gd name="connsiteY1" fmla="*/ 1243202 h 1980649"/>
                <a:gd name="connsiteX2" fmla="*/ 1254760 w 3204633"/>
                <a:gd name="connsiteY2" fmla="*/ 1019682 h 1980649"/>
                <a:gd name="connsiteX3" fmla="*/ 1351280 w 3204633"/>
                <a:gd name="connsiteY3" fmla="*/ 110362 h 1980649"/>
                <a:gd name="connsiteX4" fmla="*/ 1701800 w 3204633"/>
                <a:gd name="connsiteY4" fmla="*/ 24003 h 1980649"/>
                <a:gd name="connsiteX5" fmla="*/ 2959947 w 3204633"/>
                <a:gd name="connsiteY5" fmla="*/ 570102 h 1980649"/>
                <a:gd name="connsiteX6" fmla="*/ 2944707 w 3204633"/>
                <a:gd name="connsiteY6" fmla="*/ 1112816 h 1980649"/>
                <a:gd name="connsiteX7" fmla="*/ 2868507 w 3204633"/>
                <a:gd name="connsiteY7" fmla="*/ 1444709 h 1980649"/>
                <a:gd name="connsiteX8" fmla="*/ 3204633 w 3204633"/>
                <a:gd name="connsiteY8" fmla="*/ 1980649 h 1980649"/>
                <a:gd name="connsiteX0" fmla="*/ 0 w 3204633"/>
                <a:gd name="connsiteY0" fmla="*/ 995679 h 1956646"/>
                <a:gd name="connsiteX1" fmla="*/ 299720 w 3204633"/>
                <a:gd name="connsiteY1" fmla="*/ 1219199 h 1956646"/>
                <a:gd name="connsiteX2" fmla="*/ 1254760 w 3204633"/>
                <a:gd name="connsiteY2" fmla="*/ 995679 h 1956646"/>
                <a:gd name="connsiteX3" fmla="*/ 1351280 w 3204633"/>
                <a:gd name="connsiteY3" fmla="*/ 863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299720 w 3204633"/>
                <a:gd name="connsiteY1" fmla="*/ 1219199 h 1956646"/>
                <a:gd name="connsiteX2" fmla="*/ 1254760 w 3204633"/>
                <a:gd name="connsiteY2" fmla="*/ 995679 h 1956646"/>
                <a:gd name="connsiteX3" fmla="*/ 1351280 w 3204633"/>
                <a:gd name="connsiteY3" fmla="*/ 863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299720 w 3204633"/>
                <a:gd name="connsiteY1" fmla="*/ 1219199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299720 w 3204633"/>
                <a:gd name="connsiteY1" fmla="*/ 1219199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299720 w 3204633"/>
                <a:gd name="connsiteY1" fmla="*/ 1219199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299720 w 3204633"/>
                <a:gd name="connsiteY1" fmla="*/ 1219199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299720 w 3204633"/>
                <a:gd name="connsiteY1" fmla="*/ 1219199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299720 w 3204633"/>
                <a:gd name="connsiteY1" fmla="*/ 1219199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299720 w 3204633"/>
                <a:gd name="connsiteY1" fmla="*/ 1219199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299720 w 3204633"/>
                <a:gd name="connsiteY1" fmla="*/ 1219199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299720 w 3204633"/>
                <a:gd name="connsiteY1" fmla="*/ 1219199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358986 w 3204633"/>
                <a:gd name="connsiteY1" fmla="*/ 1350432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358986 w 3204633"/>
                <a:gd name="connsiteY1" fmla="*/ 1350432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 name="connsiteX0" fmla="*/ 0 w 3204633"/>
                <a:gd name="connsiteY0" fmla="*/ 995679 h 1956646"/>
                <a:gd name="connsiteX1" fmla="*/ 358986 w 3204633"/>
                <a:gd name="connsiteY1" fmla="*/ 1350432 h 1956646"/>
                <a:gd name="connsiteX2" fmla="*/ 1254760 w 3204633"/>
                <a:gd name="connsiteY2" fmla="*/ 995679 h 1956646"/>
                <a:gd name="connsiteX3" fmla="*/ 1317413 w 3204633"/>
                <a:gd name="connsiteY3" fmla="*/ 124459 h 1956646"/>
                <a:gd name="connsiteX4" fmla="*/ 1701800 w 3204633"/>
                <a:gd name="connsiteY4" fmla="*/ 0 h 1956646"/>
                <a:gd name="connsiteX5" fmla="*/ 2959947 w 3204633"/>
                <a:gd name="connsiteY5" fmla="*/ 546099 h 1956646"/>
                <a:gd name="connsiteX6" fmla="*/ 2944707 w 3204633"/>
                <a:gd name="connsiteY6" fmla="*/ 1088813 h 1956646"/>
                <a:gd name="connsiteX7" fmla="*/ 2868507 w 3204633"/>
                <a:gd name="connsiteY7" fmla="*/ 1420706 h 1956646"/>
                <a:gd name="connsiteX8" fmla="*/ 3204633 w 3204633"/>
                <a:gd name="connsiteY8" fmla="*/ 1956646 h 1956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04633" h="1956646">
                  <a:moveTo>
                    <a:pt x="0" y="995679"/>
                  </a:moveTo>
                  <a:cubicBezTo>
                    <a:pt x="45296" y="1107439"/>
                    <a:pt x="132925" y="1295398"/>
                    <a:pt x="358986" y="1350432"/>
                  </a:cubicBezTo>
                  <a:cubicBezTo>
                    <a:pt x="585047" y="1248832"/>
                    <a:pt x="1000478" y="1135803"/>
                    <a:pt x="1254760" y="995679"/>
                  </a:cubicBezTo>
                  <a:cubicBezTo>
                    <a:pt x="1305842" y="775123"/>
                    <a:pt x="1331806" y="383539"/>
                    <a:pt x="1317413" y="124459"/>
                  </a:cubicBezTo>
                  <a:cubicBezTo>
                    <a:pt x="1552787" y="55879"/>
                    <a:pt x="1416756" y="54611"/>
                    <a:pt x="1701800" y="0"/>
                  </a:cubicBezTo>
                  <a:cubicBezTo>
                    <a:pt x="1965678" y="102023"/>
                    <a:pt x="2796540" y="375919"/>
                    <a:pt x="2959947" y="546099"/>
                  </a:cubicBezTo>
                  <a:cubicBezTo>
                    <a:pt x="2958254" y="927945"/>
                    <a:pt x="2959947" y="943045"/>
                    <a:pt x="2944707" y="1088813"/>
                  </a:cubicBezTo>
                  <a:cubicBezTo>
                    <a:pt x="2929467" y="1234581"/>
                    <a:pt x="2889391" y="1304995"/>
                    <a:pt x="2868507" y="1420706"/>
                  </a:cubicBezTo>
                  <a:cubicBezTo>
                    <a:pt x="3000023" y="1570283"/>
                    <a:pt x="3189816" y="1883409"/>
                    <a:pt x="3204633" y="1956646"/>
                  </a:cubicBezTo>
                </a:path>
              </a:pathLst>
            </a:cu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buFontTx/>
                <a:buChar char="•"/>
              </a:pPr>
              <a:endParaRPr lang="en-US" sz="1350" u="none" dirty="0">
                <a:solidFill>
                  <a:prstClr val="white"/>
                </a:solidFill>
              </a:endParaRPr>
            </a:p>
          </p:txBody>
        </p:sp>
        <p:sp>
          <p:nvSpPr>
            <p:cNvPr id="12" name="Forme libre 11"/>
            <p:cNvSpPr/>
            <p:nvPr/>
          </p:nvSpPr>
          <p:spPr>
            <a:xfrm>
              <a:off x="4428811" y="2077720"/>
              <a:ext cx="803589" cy="1579880"/>
            </a:xfrm>
            <a:custGeom>
              <a:avLst/>
              <a:gdLst>
                <a:gd name="connsiteX0" fmla="*/ 803589 w 803589"/>
                <a:gd name="connsiteY0" fmla="*/ 1579880 h 1579880"/>
                <a:gd name="connsiteX1" fmla="*/ 72069 w 803589"/>
                <a:gd name="connsiteY1" fmla="*/ 345440 h 1579880"/>
                <a:gd name="connsiteX2" fmla="*/ 66989 w 803589"/>
                <a:gd name="connsiteY2" fmla="*/ 0 h 1579880"/>
              </a:gdLst>
              <a:ahLst/>
              <a:cxnLst>
                <a:cxn ang="0">
                  <a:pos x="connsiteX0" y="connsiteY0"/>
                </a:cxn>
                <a:cxn ang="0">
                  <a:pos x="connsiteX1" y="connsiteY1"/>
                </a:cxn>
                <a:cxn ang="0">
                  <a:pos x="connsiteX2" y="connsiteY2"/>
                </a:cxn>
              </a:cxnLst>
              <a:rect l="l" t="t" r="r" b="b"/>
              <a:pathLst>
                <a:path w="803589" h="1579880">
                  <a:moveTo>
                    <a:pt x="803589" y="1579880"/>
                  </a:moveTo>
                  <a:cubicBezTo>
                    <a:pt x="499212" y="1094316"/>
                    <a:pt x="194836" y="608753"/>
                    <a:pt x="72069" y="345440"/>
                  </a:cubicBezTo>
                  <a:cubicBezTo>
                    <a:pt x="-50698" y="82127"/>
                    <a:pt x="8145" y="41063"/>
                    <a:pt x="66989" y="0"/>
                  </a:cubicBezTo>
                </a:path>
              </a:pathLst>
            </a:cu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80000"/>
                </a:lnSpc>
                <a:spcBef>
                  <a:spcPct val="20000"/>
                </a:spcBef>
                <a:buFontTx/>
                <a:buChar char="•"/>
              </a:pPr>
              <a:endParaRPr lang="en-US" sz="1350" u="none" dirty="0">
                <a:solidFill>
                  <a:prstClr val="white"/>
                </a:solidFill>
              </a:endParaRPr>
            </a:p>
          </p:txBody>
        </p:sp>
        <p:cxnSp>
          <p:nvCxnSpPr>
            <p:cNvPr id="14" name="Connecteur droit 13"/>
            <p:cNvCxnSpPr>
              <a:stCxn id="9" idx="5"/>
            </p:cNvCxnSpPr>
            <p:nvPr/>
          </p:nvCxnSpPr>
          <p:spPr>
            <a:xfrm flipH="1">
              <a:off x="6309166" y="3651596"/>
              <a:ext cx="91634" cy="93980"/>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16" name="Connecteur droit 15"/>
            <p:cNvCxnSpPr/>
            <p:nvPr/>
          </p:nvCxnSpPr>
          <p:spPr>
            <a:xfrm flipH="1" flipV="1">
              <a:off x="6455833" y="4872567"/>
              <a:ext cx="330820" cy="75352"/>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19" name="Connecteur droit 18"/>
            <p:cNvCxnSpPr/>
            <p:nvPr/>
          </p:nvCxnSpPr>
          <p:spPr>
            <a:xfrm flipH="1">
              <a:off x="5901569" y="4884420"/>
              <a:ext cx="600499" cy="344301"/>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21" name="Connecteur droit 20"/>
            <p:cNvCxnSpPr/>
            <p:nvPr/>
          </p:nvCxnSpPr>
          <p:spPr>
            <a:xfrm>
              <a:off x="5227324" y="4492697"/>
              <a:ext cx="23284" cy="622533"/>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24" name="Connecteur droit 23"/>
            <p:cNvCxnSpPr>
              <a:stCxn id="10" idx="4"/>
            </p:cNvCxnSpPr>
            <p:nvPr/>
          </p:nvCxnSpPr>
          <p:spPr>
            <a:xfrm flipH="1">
              <a:off x="6900268" y="3886059"/>
              <a:ext cx="582572" cy="169474"/>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27" name="Connecteur droit 26"/>
            <p:cNvCxnSpPr/>
            <p:nvPr/>
          </p:nvCxnSpPr>
          <p:spPr>
            <a:xfrm>
              <a:off x="4296833" y="4910243"/>
              <a:ext cx="155262" cy="146327"/>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29" name="Connecteur droit 28"/>
            <p:cNvCxnSpPr/>
            <p:nvPr/>
          </p:nvCxnSpPr>
          <p:spPr>
            <a:xfrm flipH="1">
              <a:off x="4010884" y="5228721"/>
              <a:ext cx="441211" cy="221401"/>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31" name="Connecteur droit 30"/>
            <p:cNvCxnSpPr/>
            <p:nvPr/>
          </p:nvCxnSpPr>
          <p:spPr>
            <a:xfrm>
              <a:off x="4466946" y="5228721"/>
              <a:ext cx="151621" cy="196089"/>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37" name="Connecteur droit 36"/>
            <p:cNvCxnSpPr/>
            <p:nvPr/>
          </p:nvCxnSpPr>
          <p:spPr>
            <a:xfrm flipH="1">
              <a:off x="4466946" y="5048665"/>
              <a:ext cx="7683" cy="214636"/>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39" name="Connecteur droit 38"/>
            <p:cNvCxnSpPr/>
            <p:nvPr/>
          </p:nvCxnSpPr>
          <p:spPr>
            <a:xfrm>
              <a:off x="5269528" y="5115230"/>
              <a:ext cx="627967" cy="113491"/>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45" name="Connecteur droit 44"/>
            <p:cNvCxnSpPr/>
            <p:nvPr/>
          </p:nvCxnSpPr>
          <p:spPr>
            <a:xfrm flipV="1">
              <a:off x="4610999" y="5105821"/>
              <a:ext cx="658529" cy="304488"/>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47" name="Connecteur droit 46"/>
            <p:cNvCxnSpPr/>
            <p:nvPr/>
          </p:nvCxnSpPr>
          <p:spPr>
            <a:xfrm flipH="1" flipV="1">
              <a:off x="5869320" y="5228721"/>
              <a:ext cx="91213" cy="209205"/>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50" name="Connecteur droit 49"/>
            <p:cNvCxnSpPr/>
            <p:nvPr/>
          </p:nvCxnSpPr>
          <p:spPr>
            <a:xfrm flipV="1">
              <a:off x="7882467" y="2475293"/>
              <a:ext cx="152400" cy="606639"/>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53" name="Connecteur droit 52"/>
            <p:cNvCxnSpPr/>
            <p:nvPr/>
          </p:nvCxnSpPr>
          <p:spPr>
            <a:xfrm flipH="1" flipV="1">
              <a:off x="7861300" y="1819626"/>
              <a:ext cx="173567" cy="655667"/>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57" name="Connecteur droit 56"/>
            <p:cNvCxnSpPr/>
            <p:nvPr/>
          </p:nvCxnSpPr>
          <p:spPr>
            <a:xfrm flipH="1" flipV="1">
              <a:off x="8343901" y="1819627"/>
              <a:ext cx="114299" cy="539082"/>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59" name="Connecteur droit 58"/>
            <p:cNvCxnSpPr/>
            <p:nvPr/>
          </p:nvCxnSpPr>
          <p:spPr>
            <a:xfrm flipV="1">
              <a:off x="8034867" y="2339870"/>
              <a:ext cx="423333" cy="135423"/>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62" name="Connecteur droit 61"/>
            <p:cNvCxnSpPr/>
            <p:nvPr/>
          </p:nvCxnSpPr>
          <p:spPr>
            <a:xfrm>
              <a:off x="8458200" y="2338726"/>
              <a:ext cx="203200" cy="110283"/>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65" name="Connecteur droit 64"/>
            <p:cNvCxnSpPr>
              <a:stCxn id="9" idx="4"/>
            </p:cNvCxnSpPr>
            <p:nvPr/>
          </p:nvCxnSpPr>
          <p:spPr>
            <a:xfrm flipV="1">
              <a:off x="6357620" y="1801604"/>
              <a:ext cx="17782" cy="248099"/>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cxnSp>
          <p:nvCxnSpPr>
            <p:cNvPr id="67" name="Connecteur droit 66"/>
            <p:cNvCxnSpPr/>
            <p:nvPr/>
          </p:nvCxnSpPr>
          <p:spPr>
            <a:xfrm flipV="1">
              <a:off x="4931372" y="1819626"/>
              <a:ext cx="8891" cy="196328"/>
            </a:xfrm>
            <a:prstGeom prst="line">
              <a:avLst/>
            </a:prstGeom>
            <a:noFill/>
            <a:ln w="44450">
              <a:solidFill>
                <a:srgbClr val="0000FF">
                  <a:alpha val="62353"/>
                </a:srgb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13" name="Rectangle 12"/>
          <p:cNvSpPr/>
          <p:nvPr/>
        </p:nvSpPr>
        <p:spPr>
          <a:xfrm>
            <a:off x="6404694" y="3167433"/>
            <a:ext cx="2864028" cy="350865"/>
          </a:xfrm>
          <a:prstGeom prst="rect">
            <a:avLst/>
          </a:prstGeom>
        </p:spPr>
        <p:txBody>
          <a:bodyPr wrap="square">
            <a:spAutoFit/>
          </a:bodyPr>
          <a:lstStyle/>
          <a:p>
            <a:pPr>
              <a:lnSpc>
                <a:spcPct val="80000"/>
              </a:lnSpc>
              <a:spcBef>
                <a:spcPct val="20000"/>
              </a:spcBef>
            </a:pPr>
            <a:r>
              <a:rPr lang="en-US" sz="1050" i="1" u="none" dirty="0" smtClean="0">
                <a:solidFill>
                  <a:srgbClr val="0070C0"/>
                </a:solidFill>
                <a:latin typeface="Arial" charset="0"/>
                <a:cs typeface="+mn-cs"/>
              </a:rPr>
              <a:t>Etching figures revealing dislocation arrays on as received </a:t>
            </a:r>
            <a:r>
              <a:rPr lang="en-US" sz="1050" i="1" u="none" dirty="0" err="1" smtClean="0">
                <a:solidFill>
                  <a:srgbClr val="0070C0"/>
                </a:solidFill>
                <a:latin typeface="Arial" charset="0"/>
                <a:cs typeface="+mn-cs"/>
              </a:rPr>
              <a:t>Nb</a:t>
            </a:r>
            <a:r>
              <a:rPr lang="en-US" sz="1050" i="1" u="none" dirty="0" smtClean="0">
                <a:solidFill>
                  <a:srgbClr val="0070C0"/>
                </a:solidFill>
                <a:latin typeface="Arial" charset="0"/>
                <a:cs typeface="+mn-cs"/>
              </a:rPr>
              <a:t> sheet after light etch</a:t>
            </a:r>
            <a:endParaRPr lang="en-US" sz="1050" i="1" u="none" dirty="0">
              <a:solidFill>
                <a:prstClr val="black"/>
              </a:solidFill>
              <a:latin typeface="Arial" charset="0"/>
              <a:cs typeface="+mn-cs"/>
            </a:endParaRPr>
          </a:p>
        </p:txBody>
      </p:sp>
      <p:sp>
        <p:nvSpPr>
          <p:cNvPr id="2" name="Rectangle 1"/>
          <p:cNvSpPr/>
          <p:nvPr/>
        </p:nvSpPr>
        <p:spPr>
          <a:xfrm>
            <a:off x="253756" y="1158746"/>
            <a:ext cx="6050913" cy="1215204"/>
          </a:xfrm>
          <a:prstGeom prst="rect">
            <a:avLst/>
          </a:prstGeom>
        </p:spPr>
        <p:txBody>
          <a:bodyPr wrap="square">
            <a:spAutoFit/>
          </a:bodyPr>
          <a:lstStyle/>
          <a:p>
            <a:pPr marL="360363" lvl="1" indent="-360363" algn="just" fontAlgn="auto">
              <a:lnSpc>
                <a:spcPct val="114000"/>
              </a:lnSpc>
              <a:spcBef>
                <a:spcPts val="0"/>
              </a:spcBef>
              <a:spcAft>
                <a:spcPts val="0"/>
              </a:spcAft>
              <a:buSzPct val="90000"/>
              <a:buFontTx/>
              <a:buBlip>
                <a:blip r:embed="rId5"/>
              </a:buBlip>
            </a:pPr>
            <a:r>
              <a:rPr lang="en-US" sz="1600" u="none" dirty="0" smtClean="0">
                <a:solidFill>
                  <a:prstClr val="black"/>
                </a:solidFill>
                <a:latin typeface="Arial"/>
                <a:cs typeface="+mn-cs"/>
              </a:rPr>
              <a:t>Dislocations gather in “cells”  </a:t>
            </a:r>
            <a:r>
              <a:rPr lang="en-US" sz="1050" i="1" u="none" dirty="0" smtClean="0">
                <a:solidFill>
                  <a:srgbClr val="0070C0"/>
                </a:solidFill>
                <a:latin typeface="Arial" charset="0"/>
                <a:cs typeface="+mn-cs"/>
              </a:rPr>
              <a:t>(as soon as 3-5% strain)</a:t>
            </a:r>
          </a:p>
          <a:p>
            <a:pPr marL="360363" lvl="1" indent="-360363" algn="just" fontAlgn="auto">
              <a:lnSpc>
                <a:spcPct val="114000"/>
              </a:lnSpc>
              <a:spcBef>
                <a:spcPts val="0"/>
              </a:spcBef>
              <a:spcAft>
                <a:spcPts val="0"/>
              </a:spcAft>
              <a:buSzPct val="90000"/>
              <a:buFontTx/>
              <a:buBlip>
                <a:blip r:embed="rId5"/>
              </a:buBlip>
            </a:pPr>
            <a:r>
              <a:rPr lang="en-US" sz="1600" u="none" dirty="0" smtClean="0">
                <a:solidFill>
                  <a:prstClr val="black"/>
                </a:solidFill>
                <a:latin typeface="Arial"/>
                <a:cs typeface="+mn-cs"/>
              </a:rPr>
              <a:t>Stress on dislocation pill-up = stress on 1! </a:t>
            </a:r>
            <a:r>
              <a:rPr lang="en-US" sz="1600" u="none" dirty="0" err="1" smtClean="0">
                <a:solidFill>
                  <a:prstClr val="black"/>
                </a:solidFill>
                <a:latin typeface="Arial"/>
                <a:cs typeface="+mn-cs"/>
              </a:rPr>
              <a:t>Disloc</a:t>
            </a:r>
            <a:r>
              <a:rPr lang="en-US" sz="1600" u="none" baseline="30000" dirty="0" err="1" smtClean="0">
                <a:solidFill>
                  <a:prstClr val="black"/>
                </a:solidFill>
                <a:latin typeface="Arial"/>
                <a:cs typeface="+mn-cs"/>
              </a:rPr>
              <a:t>n</a:t>
            </a:r>
            <a:r>
              <a:rPr lang="en-US" sz="1600" u="none" dirty="0" smtClean="0">
                <a:solidFill>
                  <a:prstClr val="black"/>
                </a:solidFill>
                <a:latin typeface="Arial"/>
                <a:cs typeface="+mn-cs"/>
              </a:rPr>
              <a:t> </a:t>
            </a:r>
            <a:r>
              <a:rPr lang="en-US" sz="1600" b="1" u="none" dirty="0" smtClean="0">
                <a:solidFill>
                  <a:prstClr val="black"/>
                </a:solidFill>
                <a:latin typeface="Arial"/>
                <a:cs typeface="+mn-cs"/>
              </a:rPr>
              <a:t>x 20 </a:t>
            </a:r>
            <a:r>
              <a:rPr lang="en-US" sz="1600" u="none" dirty="0" smtClean="0">
                <a:solidFill>
                  <a:prstClr val="black"/>
                </a:solidFill>
                <a:latin typeface="Arial"/>
                <a:cs typeface="+mn-cs"/>
              </a:rPr>
              <a:t>!!!</a:t>
            </a:r>
          </a:p>
          <a:p>
            <a:pPr marL="360363" lvl="1" indent="-360363" algn="just" fontAlgn="auto">
              <a:lnSpc>
                <a:spcPct val="114000"/>
              </a:lnSpc>
              <a:spcBef>
                <a:spcPts val="0"/>
              </a:spcBef>
              <a:spcAft>
                <a:spcPts val="0"/>
              </a:spcAft>
              <a:buSzPct val="90000"/>
              <a:buFontTx/>
              <a:buBlip>
                <a:blip r:embed="rId5"/>
              </a:buBlip>
            </a:pPr>
            <a:r>
              <a:rPr lang="en-US" sz="1600" u="none" dirty="0" smtClean="0">
                <a:solidFill>
                  <a:prstClr val="black"/>
                </a:solidFill>
                <a:latin typeface="Arial"/>
                <a:cs typeface="+mn-cs"/>
              </a:rPr>
              <a:t>=&gt; 2D defects, analogous to G.B. </a:t>
            </a:r>
            <a:r>
              <a:rPr lang="en-US" sz="1050" i="1" u="none" dirty="0" smtClean="0">
                <a:solidFill>
                  <a:srgbClr val="0070C0"/>
                </a:solidFill>
                <a:latin typeface="Arial" charset="0"/>
                <a:cs typeface="+mn-cs"/>
              </a:rPr>
              <a:t>(ⱻ many more dislocations than GB)</a:t>
            </a:r>
          </a:p>
          <a:p>
            <a:pPr marL="360363" lvl="1" indent="-360363" algn="just" fontAlgn="auto">
              <a:lnSpc>
                <a:spcPct val="114000"/>
              </a:lnSpc>
              <a:spcBef>
                <a:spcPts val="0"/>
              </a:spcBef>
              <a:spcAft>
                <a:spcPts val="0"/>
              </a:spcAft>
              <a:buSzPct val="90000"/>
              <a:buBlip>
                <a:blip r:embed="rId5"/>
              </a:buBlip>
            </a:pPr>
            <a:r>
              <a:rPr lang="en-US" sz="1600" u="none" dirty="0" smtClean="0">
                <a:solidFill>
                  <a:prstClr val="black"/>
                </a:solidFill>
                <a:latin typeface="Arial"/>
                <a:cs typeface="+mn-cs"/>
              </a:rPr>
              <a:t>Expend over a distance larger than G.B. </a:t>
            </a:r>
            <a:r>
              <a:rPr lang="en-US" sz="1050" i="1" u="none" dirty="0">
                <a:solidFill>
                  <a:srgbClr val="0070C0"/>
                </a:solidFill>
                <a:latin typeface="Arial" charset="0"/>
                <a:cs typeface="+mn-cs"/>
              </a:rPr>
              <a:t>(~ to </a:t>
            </a:r>
            <a:r>
              <a:rPr lang="en-US" sz="1050" i="1" u="none" dirty="0" smtClean="0">
                <a:solidFill>
                  <a:srgbClr val="0070C0"/>
                </a:solidFill>
                <a:latin typeface="Symbol" panose="05050102010706020507" pitchFamily="18" charset="2"/>
                <a:cs typeface="+mn-cs"/>
              </a:rPr>
              <a:t>x</a:t>
            </a:r>
            <a:r>
              <a:rPr lang="en-US" sz="1050" i="1" u="none" dirty="0" smtClean="0">
                <a:solidFill>
                  <a:srgbClr val="0070C0"/>
                </a:solidFill>
                <a:latin typeface="Arial" charset="0"/>
                <a:cs typeface="+mn-cs"/>
              </a:rPr>
              <a:t>,=&gt; stronger pinning)</a:t>
            </a:r>
            <a:endParaRPr lang="en-US" sz="1050" i="1" u="none" dirty="0">
              <a:solidFill>
                <a:srgbClr val="0070C0"/>
              </a:solidFill>
              <a:latin typeface="Arial" charset="0"/>
              <a:cs typeface="+mn-cs"/>
            </a:endParaRPr>
          </a:p>
        </p:txBody>
      </p:sp>
      <p:grpSp>
        <p:nvGrpSpPr>
          <p:cNvPr id="5" name="Groupe 4"/>
          <p:cNvGrpSpPr/>
          <p:nvPr/>
        </p:nvGrpSpPr>
        <p:grpSpPr>
          <a:xfrm>
            <a:off x="436095" y="2392099"/>
            <a:ext cx="4377197" cy="2736305"/>
            <a:chOff x="283115" y="2800434"/>
            <a:chExt cx="4692534" cy="2933430"/>
          </a:xfrm>
        </p:grpSpPr>
        <p:pic>
          <p:nvPicPr>
            <p:cNvPr id="35" name="Image 34"/>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283115" y="2800434"/>
              <a:ext cx="4692534" cy="2933430"/>
            </a:xfrm>
            <a:prstGeom prst="rect">
              <a:avLst/>
            </a:prstGeom>
          </p:spPr>
        </p:pic>
        <p:sp>
          <p:nvSpPr>
            <p:cNvPr id="38" name="Rectangle 37"/>
            <p:cNvSpPr/>
            <p:nvPr/>
          </p:nvSpPr>
          <p:spPr>
            <a:xfrm>
              <a:off x="1764242" y="5013028"/>
              <a:ext cx="1662118" cy="237563"/>
            </a:xfrm>
            <a:prstGeom prst="rect">
              <a:avLst/>
            </a:prstGeom>
          </p:spPr>
          <p:txBody>
            <a:bodyPr wrap="none">
              <a:spAutoFit/>
            </a:bodyPr>
            <a:lstStyle/>
            <a:p>
              <a:pPr>
                <a:lnSpc>
                  <a:spcPct val="80000"/>
                </a:lnSpc>
                <a:spcBef>
                  <a:spcPct val="20000"/>
                </a:spcBef>
              </a:pPr>
              <a:r>
                <a:rPr lang="en-US" sz="1050" i="1" u="none" dirty="0" smtClean="0">
                  <a:solidFill>
                    <a:srgbClr val="0000FF"/>
                  </a:solidFill>
                  <a:latin typeface="Arial" charset="0"/>
                  <a:cs typeface="+mn-cs"/>
                </a:rPr>
                <a:t>[</a:t>
              </a:r>
              <a:r>
                <a:rPr lang="en-US" sz="1050" i="1" u="none" dirty="0" err="1" smtClean="0">
                  <a:solidFill>
                    <a:srgbClr val="0000FF"/>
                  </a:solidFill>
                  <a:latin typeface="Arial" charset="0"/>
                  <a:cs typeface="+mn-cs"/>
                </a:rPr>
                <a:t>Narlikar</a:t>
              </a:r>
              <a:r>
                <a:rPr lang="en-US" sz="1050" i="1" u="none" dirty="0" smtClean="0">
                  <a:solidFill>
                    <a:srgbClr val="0000FF"/>
                  </a:solidFill>
                  <a:latin typeface="Arial" charset="0"/>
                  <a:cs typeface="+mn-cs"/>
                </a:rPr>
                <a:t>, 1964, #1542]</a:t>
              </a:r>
              <a:endParaRPr lang="en-US" sz="1050" i="1" u="none" dirty="0">
                <a:solidFill>
                  <a:srgbClr val="0000FF"/>
                </a:solidFill>
                <a:latin typeface="Arial" charset="0"/>
                <a:cs typeface="+mn-cs"/>
              </a:endParaRPr>
            </a:p>
          </p:txBody>
        </p:sp>
      </p:grpSp>
      <p:sp>
        <p:nvSpPr>
          <p:cNvPr id="40" name="Rectangle 39"/>
          <p:cNvSpPr/>
          <p:nvPr/>
        </p:nvSpPr>
        <p:spPr>
          <a:xfrm>
            <a:off x="7236103" y="5882219"/>
            <a:ext cx="1527982" cy="221599"/>
          </a:xfrm>
          <a:prstGeom prst="rect">
            <a:avLst/>
          </a:prstGeom>
        </p:spPr>
        <p:txBody>
          <a:bodyPr wrap="none">
            <a:spAutoFit/>
          </a:bodyPr>
          <a:lstStyle/>
          <a:p>
            <a:pPr>
              <a:lnSpc>
                <a:spcPct val="80000"/>
              </a:lnSpc>
              <a:spcBef>
                <a:spcPct val="20000"/>
              </a:spcBef>
            </a:pPr>
            <a:r>
              <a:rPr lang="en-US" sz="1050" i="1" u="none" dirty="0" smtClean="0">
                <a:solidFill>
                  <a:srgbClr val="0000FF"/>
                </a:solidFill>
                <a:latin typeface="Arial" charset="0"/>
                <a:cs typeface="+mn-cs"/>
              </a:rPr>
              <a:t>[Herring, 1974, #1544]</a:t>
            </a:r>
            <a:endParaRPr lang="en-US" sz="1050" i="1" u="none" dirty="0">
              <a:solidFill>
                <a:srgbClr val="0000FF"/>
              </a:solidFill>
              <a:latin typeface="Arial" charset="0"/>
              <a:cs typeface="+mn-cs"/>
            </a:endParaRPr>
          </a:p>
        </p:txBody>
      </p:sp>
      <p:pic>
        <p:nvPicPr>
          <p:cNvPr id="41" name="Image 4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30194" y="4260887"/>
            <a:ext cx="1942643" cy="1493203"/>
          </a:xfrm>
          <a:prstGeom prst="rect">
            <a:avLst/>
          </a:prstGeom>
        </p:spPr>
      </p:pic>
      <p:pic>
        <p:nvPicPr>
          <p:cNvPr id="42" name="Image 4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55348" y="4213362"/>
            <a:ext cx="2155381" cy="1549506"/>
          </a:xfrm>
          <a:prstGeom prst="rect">
            <a:avLst/>
          </a:prstGeom>
        </p:spPr>
      </p:pic>
      <p:sp>
        <p:nvSpPr>
          <p:cNvPr id="8" name="Rectangle 7"/>
          <p:cNvSpPr/>
          <p:nvPr/>
        </p:nvSpPr>
        <p:spPr>
          <a:xfrm>
            <a:off x="237937" y="5302325"/>
            <a:ext cx="6625161" cy="1113638"/>
          </a:xfrm>
          <a:prstGeom prst="rect">
            <a:avLst/>
          </a:prstGeom>
        </p:spPr>
        <p:txBody>
          <a:bodyPr wrap="square">
            <a:spAutoFit/>
          </a:bodyPr>
          <a:lstStyle/>
          <a:p>
            <a:pPr marL="360363" lvl="1" indent="-360363" algn="just" fontAlgn="auto">
              <a:lnSpc>
                <a:spcPct val="114000"/>
              </a:lnSpc>
              <a:spcBef>
                <a:spcPts val="0"/>
              </a:spcBef>
              <a:spcAft>
                <a:spcPts val="0"/>
              </a:spcAft>
              <a:buSzPct val="90000"/>
              <a:buFontTx/>
              <a:buBlip>
                <a:blip r:embed="rId5"/>
              </a:buBlip>
            </a:pPr>
            <a:r>
              <a:rPr lang="en-US" sz="1600" u="none" dirty="0" smtClean="0">
                <a:solidFill>
                  <a:prstClr val="black"/>
                </a:solidFill>
                <a:latin typeface="Arial"/>
                <a:cs typeface="+mn-cs"/>
              </a:rPr>
              <a:t>« Bitter decoration » </a:t>
            </a:r>
            <a:r>
              <a:rPr lang="en-US" sz="1050" i="1" u="none" dirty="0" smtClean="0">
                <a:solidFill>
                  <a:srgbClr val="0070C0"/>
                </a:solidFill>
                <a:latin typeface="Arial" charset="0"/>
                <a:cs typeface="+mn-cs"/>
              </a:rPr>
              <a:t>(</a:t>
            </a:r>
            <a:r>
              <a:rPr lang="en-US" sz="1050" i="1" u="none" dirty="0" err="1" smtClean="0">
                <a:solidFill>
                  <a:srgbClr val="0070C0"/>
                </a:solidFill>
                <a:latin typeface="Arial" charset="0"/>
                <a:cs typeface="+mn-cs"/>
              </a:rPr>
              <a:t>Abrikosov</a:t>
            </a:r>
            <a:r>
              <a:rPr lang="en-US" sz="1050" i="1" u="none" dirty="0" smtClean="0">
                <a:solidFill>
                  <a:srgbClr val="0070C0"/>
                </a:solidFill>
                <a:latin typeface="Arial" charset="0"/>
                <a:cs typeface="+mn-cs"/>
              </a:rPr>
              <a:t> lattice visualization)</a:t>
            </a:r>
          </a:p>
          <a:p>
            <a:pPr marL="404813" lvl="3" indent="-178594" defTabSz="685800">
              <a:lnSpc>
                <a:spcPct val="125000"/>
              </a:lnSpc>
              <a:spcBef>
                <a:spcPts val="0"/>
              </a:spcBef>
              <a:buClr>
                <a:srgbClr val="666666"/>
              </a:buClr>
              <a:buSzPct val="36000"/>
              <a:buFontTx/>
              <a:buBlip>
                <a:blip r:embed="rId9"/>
              </a:buBlip>
            </a:pPr>
            <a:r>
              <a:rPr lang="en-US" u="none" dirty="0" smtClean="0">
                <a:solidFill>
                  <a:srgbClr val="666666"/>
                </a:solidFill>
                <a:latin typeface="Arial" charset="0"/>
                <a:cs typeface="+mn-cs"/>
              </a:rPr>
              <a:t>In well recrystallized: </a:t>
            </a:r>
            <a:r>
              <a:rPr lang="en-US" u="none" dirty="0" err="1" smtClean="0">
                <a:solidFill>
                  <a:srgbClr val="666666"/>
                </a:solidFill>
                <a:latin typeface="Arial" charset="0"/>
                <a:cs typeface="+mn-cs"/>
              </a:rPr>
              <a:t>Abrikosov</a:t>
            </a:r>
            <a:r>
              <a:rPr lang="en-US" u="none" dirty="0" smtClean="0">
                <a:solidFill>
                  <a:srgbClr val="666666"/>
                </a:solidFill>
                <a:latin typeface="Arial" charset="0"/>
                <a:cs typeface="+mn-cs"/>
              </a:rPr>
              <a:t> Lattice everywhere</a:t>
            </a:r>
          </a:p>
          <a:p>
            <a:pPr marL="404813" lvl="3" indent="-178594" defTabSz="685800">
              <a:lnSpc>
                <a:spcPct val="125000"/>
              </a:lnSpc>
              <a:spcBef>
                <a:spcPts val="0"/>
              </a:spcBef>
              <a:buClr>
                <a:srgbClr val="666666"/>
              </a:buClr>
              <a:buSzPct val="36000"/>
              <a:buFontTx/>
              <a:buBlip>
                <a:blip r:embed="rId9"/>
              </a:buBlip>
            </a:pPr>
            <a:r>
              <a:rPr lang="en-US" u="none" dirty="0" smtClean="0">
                <a:solidFill>
                  <a:srgbClr val="666666"/>
                </a:solidFill>
                <a:latin typeface="Arial" charset="0"/>
                <a:cs typeface="+mn-cs"/>
              </a:rPr>
              <a:t>In deformed </a:t>
            </a:r>
            <a:r>
              <a:rPr lang="en-US" u="none" dirty="0" err="1" smtClean="0">
                <a:solidFill>
                  <a:srgbClr val="666666"/>
                </a:solidFill>
                <a:latin typeface="Arial" charset="0"/>
                <a:cs typeface="+mn-cs"/>
              </a:rPr>
              <a:t>Nb</a:t>
            </a:r>
            <a:r>
              <a:rPr lang="en-US" u="none" dirty="0" smtClean="0">
                <a:solidFill>
                  <a:srgbClr val="666666"/>
                </a:solidFill>
                <a:latin typeface="Arial" charset="0"/>
                <a:cs typeface="+mn-cs"/>
              </a:rPr>
              <a:t>: </a:t>
            </a:r>
            <a:r>
              <a:rPr lang="en-US" u="none" dirty="0" err="1">
                <a:solidFill>
                  <a:srgbClr val="666666"/>
                </a:solidFill>
                <a:latin typeface="Arial" charset="0"/>
              </a:rPr>
              <a:t>Abrikosov</a:t>
            </a:r>
            <a:r>
              <a:rPr lang="en-US" u="none" dirty="0">
                <a:solidFill>
                  <a:srgbClr val="666666"/>
                </a:solidFill>
                <a:latin typeface="Arial" charset="0"/>
              </a:rPr>
              <a:t> Lattice </a:t>
            </a:r>
            <a:r>
              <a:rPr lang="en-US" u="none" dirty="0" smtClean="0">
                <a:solidFill>
                  <a:srgbClr val="666666"/>
                </a:solidFill>
                <a:latin typeface="Arial" charset="0"/>
                <a:cs typeface="+mn-cs"/>
              </a:rPr>
              <a:t>only </a:t>
            </a:r>
            <a:r>
              <a:rPr lang="en-US" u="none" dirty="0" smtClean="0">
                <a:solidFill>
                  <a:srgbClr val="666666"/>
                </a:solidFill>
                <a:latin typeface="Arial" charset="0"/>
              </a:rPr>
              <a:t>in the core of D. </a:t>
            </a:r>
            <a:r>
              <a:rPr lang="en-US" u="none" dirty="0" smtClean="0">
                <a:solidFill>
                  <a:srgbClr val="666666"/>
                </a:solidFill>
                <a:latin typeface="Arial" charset="0"/>
                <a:cs typeface="+mn-cs"/>
              </a:rPr>
              <a:t>cells, </a:t>
            </a:r>
            <a:r>
              <a:rPr lang="en-US" sz="1050" i="1" u="none" dirty="0" smtClean="0">
                <a:solidFill>
                  <a:srgbClr val="0070C0"/>
                </a:solidFill>
                <a:latin typeface="Arial" charset="0"/>
                <a:cs typeface="+mn-cs"/>
              </a:rPr>
              <a:t>but all  </a:t>
            </a:r>
            <a:r>
              <a:rPr lang="en-US" sz="1050" i="1" u="none" dirty="0" err="1" smtClean="0">
                <a:solidFill>
                  <a:srgbClr val="0070C0"/>
                </a:solidFill>
                <a:latin typeface="Arial" charset="0"/>
                <a:cs typeface="+mn-cs"/>
              </a:rPr>
              <a:t>Vx</a:t>
            </a:r>
            <a:r>
              <a:rPr lang="en-US" sz="1050" i="1" u="none" dirty="0" smtClean="0">
                <a:solidFill>
                  <a:srgbClr val="0070C0"/>
                </a:solidFill>
                <a:latin typeface="Arial" charset="0"/>
                <a:cs typeface="+mn-cs"/>
              </a:rPr>
              <a:t> close to dislocations cells are attracted and pinned there )</a:t>
            </a:r>
            <a:endParaRPr lang="en-US" sz="1050" i="1" u="none" dirty="0">
              <a:solidFill>
                <a:srgbClr val="0070C0"/>
              </a:solidFill>
              <a:latin typeface="Arial" charset="0"/>
              <a:cs typeface="+mn-cs"/>
            </a:endParaRPr>
          </a:p>
        </p:txBody>
      </p:sp>
      <p:sp>
        <p:nvSpPr>
          <p:cNvPr id="43" name="Line 7"/>
          <p:cNvSpPr>
            <a:spLocks noChangeShapeType="1"/>
          </p:cNvSpPr>
          <p:nvPr/>
        </p:nvSpPr>
        <p:spPr bwMode="auto">
          <a:xfrm flipV="1">
            <a:off x="4770232" y="5340506"/>
            <a:ext cx="449840" cy="37986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80000"/>
              </a:lnSpc>
              <a:spcBef>
                <a:spcPct val="20000"/>
              </a:spcBef>
              <a:buFontTx/>
              <a:buChar char="•"/>
            </a:pPr>
            <a:endParaRPr lang="en-US" sz="1800" u="none" dirty="0">
              <a:solidFill>
                <a:srgbClr val="FF0000"/>
              </a:solidFill>
              <a:latin typeface="Arial" charset="0"/>
              <a:cs typeface="+mn-cs"/>
            </a:endParaRPr>
          </a:p>
        </p:txBody>
      </p:sp>
      <p:sp>
        <p:nvSpPr>
          <p:cNvPr id="44" name="Line 7"/>
          <p:cNvSpPr>
            <a:spLocks noChangeShapeType="1"/>
          </p:cNvSpPr>
          <p:nvPr/>
        </p:nvSpPr>
        <p:spPr bwMode="auto">
          <a:xfrm flipV="1">
            <a:off x="6660232" y="5754089"/>
            <a:ext cx="720080" cy="31063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lnSpc>
                <a:spcPct val="80000"/>
              </a:lnSpc>
              <a:spcBef>
                <a:spcPct val="20000"/>
              </a:spcBef>
              <a:buFontTx/>
              <a:buChar char="•"/>
            </a:pPr>
            <a:endParaRPr lang="en-US" sz="1800" u="none" dirty="0">
              <a:solidFill>
                <a:srgbClr val="FF0000"/>
              </a:solidFill>
              <a:latin typeface="Arial" charset="0"/>
              <a:cs typeface="+mn-cs"/>
            </a:endParaRPr>
          </a:p>
        </p:txBody>
      </p:sp>
      <p:sp>
        <p:nvSpPr>
          <p:cNvPr id="3" name="ZoneTexte 2"/>
          <p:cNvSpPr txBox="1"/>
          <p:nvPr/>
        </p:nvSpPr>
        <p:spPr>
          <a:xfrm>
            <a:off x="6016547" y="3899565"/>
            <a:ext cx="1946367" cy="276999"/>
          </a:xfrm>
          <a:prstGeom prst="rect">
            <a:avLst/>
          </a:prstGeom>
          <a:noFill/>
        </p:spPr>
        <p:txBody>
          <a:bodyPr wrap="none" rtlCol="0">
            <a:spAutoFit/>
          </a:bodyPr>
          <a:lstStyle/>
          <a:p>
            <a:r>
              <a:rPr lang="en-US" sz="1200" i="1" u="none" dirty="0" err="1" smtClean="0"/>
              <a:t>Monocrystal</a:t>
            </a:r>
            <a:r>
              <a:rPr lang="en-US" sz="1200" i="1" u="none" dirty="0" smtClean="0"/>
              <a:t>, RRR = 5000</a:t>
            </a:r>
            <a:endParaRPr lang="en-US" sz="1200" i="1" u="none" dirty="0"/>
          </a:p>
        </p:txBody>
      </p:sp>
      <p:sp>
        <p:nvSpPr>
          <p:cNvPr id="17" name="Espace réservé du numéro de diapositive 16"/>
          <p:cNvSpPr>
            <a:spLocks noGrp="1"/>
          </p:cNvSpPr>
          <p:nvPr>
            <p:ph type="sldNum" sz="quarter" idx="4294967295"/>
          </p:nvPr>
        </p:nvSpPr>
        <p:spPr/>
        <p:txBody>
          <a:bodyPr/>
          <a:lstStyle/>
          <a:p>
            <a:pPr algn="r" fontAlgn="auto">
              <a:spcBef>
                <a:spcPts val="0"/>
              </a:spcBef>
              <a:spcAft>
                <a:spcPts val="0"/>
              </a:spcAft>
            </a:pPr>
            <a:r>
              <a:rPr lang="fr-FR" u="none" smtClean="0">
                <a:latin typeface="Arial"/>
                <a:cs typeface="+mn-cs"/>
              </a:rPr>
              <a:t>|  </a:t>
            </a:r>
            <a:fld id="{AEFB9B6D-867A-40B8-ACB0-35CC9F272C9C}" type="slidenum">
              <a:rPr lang="fr-FR" u="none" smtClean="0">
                <a:latin typeface="Arial"/>
                <a:cs typeface="+mn-cs"/>
              </a:rPr>
              <a:pPr algn="r" fontAlgn="auto">
                <a:spcBef>
                  <a:spcPts val="0"/>
                </a:spcBef>
                <a:spcAft>
                  <a:spcPts val="0"/>
                </a:spcAft>
              </a:pPr>
              <a:t>24</a:t>
            </a:fld>
            <a:endParaRPr lang="fr-FR" u="none" dirty="0">
              <a:latin typeface="Arial"/>
              <a:cs typeface="+mn-cs"/>
            </a:endParaRPr>
          </a:p>
        </p:txBody>
      </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9634774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4" name="Parallélogramme 73"/>
          <p:cNvSpPr/>
          <p:nvPr/>
        </p:nvSpPr>
        <p:spPr>
          <a:xfrm>
            <a:off x="4165641" y="5500983"/>
            <a:ext cx="1321480" cy="299747"/>
          </a:xfrm>
          <a:prstGeom prst="parallelogram">
            <a:avLst>
              <a:gd name="adj" fmla="val 40446"/>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3" name="Parallélogramme 72"/>
          <p:cNvSpPr/>
          <p:nvPr/>
        </p:nvSpPr>
        <p:spPr>
          <a:xfrm>
            <a:off x="2314417" y="5214734"/>
            <a:ext cx="1321480" cy="299747"/>
          </a:xfrm>
          <a:prstGeom prst="parallelogram">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Parallélogramme 42"/>
          <p:cNvSpPr/>
          <p:nvPr/>
        </p:nvSpPr>
        <p:spPr>
          <a:xfrm>
            <a:off x="3851920" y="2415808"/>
            <a:ext cx="2116843" cy="365119"/>
          </a:xfrm>
          <a:prstGeom prst="parallelogram">
            <a:avLst>
              <a:gd name="adj" fmla="val 48375"/>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1187624" y="116632"/>
            <a:ext cx="6984776" cy="684312"/>
          </a:xfrm>
        </p:spPr>
        <p:txBody>
          <a:bodyPr/>
          <a:lstStyle/>
          <a:p>
            <a:r>
              <a:rPr lang="en-US" dirty="0" smtClean="0"/>
              <a:t>Surface/interface PINNING (II)</a:t>
            </a:r>
            <a:endParaRPr lang="en-US" dirty="0"/>
          </a:p>
        </p:txBody>
      </p:sp>
      <p:sp>
        <p:nvSpPr>
          <p:cNvPr id="11" name="Espace réservé du numéro de diapositive 10"/>
          <p:cNvSpPr>
            <a:spLocks noGrp="1"/>
          </p:cNvSpPr>
          <p:nvPr>
            <p:ph type="sldNum" sz="quarter" idx="12"/>
          </p:nvPr>
        </p:nvSpPr>
        <p:spPr/>
        <p:txBody>
          <a:bodyPr/>
          <a:lstStyle/>
          <a:p>
            <a:pPr>
              <a:defRPr/>
            </a:pPr>
            <a:r>
              <a:rPr lang="fr-FR" smtClean="0"/>
              <a:t>|  PAGE </a:t>
            </a:r>
            <a:fld id="{A40AF4AB-2A90-45D1-B14C-455B828CAC88}" type="slidenum">
              <a:rPr lang="fr-FR" smtClean="0"/>
              <a:pPr>
                <a:defRPr/>
              </a:pPr>
              <a:t>25</a:t>
            </a:fld>
            <a:endParaRPr lang="fr-FR"/>
          </a:p>
        </p:txBody>
      </p:sp>
      <p:sp>
        <p:nvSpPr>
          <p:cNvPr id="3" name="Rectangle 2"/>
          <p:cNvSpPr/>
          <p:nvPr/>
        </p:nvSpPr>
        <p:spPr>
          <a:xfrm>
            <a:off x="179512" y="1052736"/>
            <a:ext cx="3963860" cy="1554272"/>
          </a:xfrm>
          <a:prstGeom prst="rect">
            <a:avLst/>
          </a:prstGeom>
        </p:spPr>
        <p:txBody>
          <a:bodyPr wrap="square">
            <a:spAutoFit/>
          </a:bodyPr>
          <a:lstStyle/>
          <a:p>
            <a:r>
              <a:rPr lang="en-US" sz="1100" dirty="0" smtClean="0"/>
              <a:t> </a:t>
            </a:r>
          </a:p>
          <a:p>
            <a:endParaRPr lang="en-US" b="1" u="none" dirty="0" smtClean="0">
              <a:solidFill>
                <a:srgbClr val="FF0000"/>
              </a:solidFill>
              <a:latin typeface="Time new roman"/>
            </a:endParaRPr>
          </a:p>
          <a:p>
            <a:endParaRPr lang="en-US" b="1" u="none" dirty="0" smtClean="0">
              <a:solidFill>
                <a:srgbClr val="FF0000"/>
              </a:solidFill>
              <a:latin typeface="Time new roman"/>
            </a:endParaRPr>
          </a:p>
          <a:p>
            <a:endParaRPr lang="en-US" b="1" u="none" dirty="0" smtClean="0">
              <a:solidFill>
                <a:srgbClr val="FF0000"/>
              </a:solidFill>
              <a:latin typeface="Time new roman"/>
            </a:endParaRPr>
          </a:p>
          <a:p>
            <a:endParaRPr lang="en-US" b="1" u="none" dirty="0">
              <a:solidFill>
                <a:srgbClr val="FF0000"/>
              </a:solidFill>
              <a:latin typeface="Time new roman"/>
            </a:endParaRPr>
          </a:p>
          <a:p>
            <a:endParaRPr lang="en-US" b="1" u="none" dirty="0" smtClean="0">
              <a:solidFill>
                <a:srgbClr val="FF0000"/>
              </a:solidFill>
              <a:latin typeface="Time new roman"/>
            </a:endParaRPr>
          </a:p>
          <a:p>
            <a:endParaRPr lang="en-US" b="1" u="none" dirty="0" smtClean="0">
              <a:solidFill>
                <a:srgbClr val="FF0000"/>
              </a:solidFill>
              <a:latin typeface="Time new roman"/>
            </a:endParaRPr>
          </a:p>
        </p:txBody>
      </p:sp>
      <p:sp>
        <p:nvSpPr>
          <p:cNvPr id="5" name="Rectangle 4"/>
          <p:cNvSpPr/>
          <p:nvPr/>
        </p:nvSpPr>
        <p:spPr>
          <a:xfrm>
            <a:off x="495274" y="1102223"/>
            <a:ext cx="4294867" cy="325538"/>
          </a:xfrm>
          <a:prstGeom prst="rect">
            <a:avLst/>
          </a:prstGeom>
        </p:spPr>
        <p:txBody>
          <a:bodyPr wrap="square">
            <a:spAutoFit/>
          </a:bodyPr>
          <a:lstStyle/>
          <a:p>
            <a:pPr marL="360363" lvl="1" indent="-360363" eaLnBrk="0" hangingPunct="0">
              <a:lnSpc>
                <a:spcPts val="2000"/>
              </a:lnSpc>
              <a:spcBef>
                <a:spcPct val="20000"/>
              </a:spcBef>
              <a:buSzPct val="90000"/>
              <a:buBlip>
                <a:blip r:embed="rId3"/>
              </a:buBlip>
            </a:pPr>
            <a:endParaRPr lang="fr-FR" u="none" dirty="0">
              <a:solidFill>
                <a:prstClr val="black"/>
              </a:solidFill>
            </a:endParaRPr>
          </a:p>
        </p:txBody>
      </p:sp>
      <p:sp>
        <p:nvSpPr>
          <p:cNvPr id="16" name="Rectangle 15"/>
          <p:cNvSpPr/>
          <p:nvPr/>
        </p:nvSpPr>
        <p:spPr>
          <a:xfrm>
            <a:off x="420558" y="1144702"/>
            <a:ext cx="5663610" cy="4702826"/>
          </a:xfrm>
          <a:prstGeom prst="rect">
            <a:avLst/>
          </a:prstGeom>
        </p:spPr>
        <p:txBody>
          <a:bodyPr wrap="square">
            <a:spAutoFit/>
          </a:bodyPr>
          <a:lstStyle/>
          <a:p>
            <a:pPr marL="923925" lvl="0" fontAlgn="auto">
              <a:lnSpc>
                <a:spcPct val="120000"/>
              </a:lnSpc>
              <a:spcBef>
                <a:spcPts val="0"/>
              </a:spcBef>
              <a:spcAft>
                <a:spcPts val="400"/>
              </a:spcAft>
            </a:pPr>
            <a:r>
              <a:rPr lang="en-US" sz="2200" u="none" dirty="0" smtClean="0">
                <a:solidFill>
                  <a:srgbClr val="DC0528"/>
                </a:solidFill>
                <a:latin typeface="Arial"/>
              </a:rPr>
              <a:t>Surfaces/Interfaces : NC precipitate</a:t>
            </a:r>
            <a:endParaRPr lang="en-US" sz="2200" u="none" dirty="0">
              <a:solidFill>
                <a:srgbClr val="DC0528"/>
              </a:solidFill>
              <a:latin typeface="Arial"/>
            </a:endParaRP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“Image</a:t>
            </a:r>
            <a:r>
              <a:rPr lang="en-US" sz="1600" u="none" dirty="0">
                <a:solidFill>
                  <a:prstClr val="black"/>
                </a:solidFill>
                <a:latin typeface="Arial"/>
              </a:rPr>
              <a:t>” vortices </a:t>
            </a:r>
            <a:r>
              <a:rPr lang="en-US" sz="1600" u="none" dirty="0" smtClean="0">
                <a:solidFill>
                  <a:prstClr val="black"/>
                </a:solidFill>
                <a:latin typeface="Arial"/>
              </a:rPr>
              <a:t>formalism </a:t>
            </a:r>
            <a:r>
              <a:rPr lang="en-US" sz="1000" i="1" u="none" dirty="0">
                <a:solidFill>
                  <a:srgbClr val="0070C0"/>
                </a:solidFill>
              </a:rPr>
              <a:t>(J</a:t>
            </a:r>
            <a:r>
              <a:rPr lang="en-US" sz="1000" i="1" u="none" dirty="0">
                <a:solidFill>
                  <a:srgbClr val="0070C0"/>
                </a:solidFill>
                <a:sym typeface="Symbol" charset="0"/>
              </a:rPr>
              <a:t> = 0) </a:t>
            </a:r>
          </a:p>
          <a:p>
            <a:pPr marL="712788"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rPr>
              <a:t>Supercurrent </a:t>
            </a:r>
            <a:r>
              <a:rPr lang="en-US" u="none" dirty="0">
                <a:solidFill>
                  <a:srgbClr val="666666"/>
                </a:solidFill>
                <a:latin typeface="Arial"/>
              </a:rPr>
              <a:t>tends to push </a:t>
            </a:r>
            <a:r>
              <a:rPr lang="en-US" u="none" dirty="0" err="1">
                <a:solidFill>
                  <a:srgbClr val="666666"/>
                </a:solidFill>
                <a:latin typeface="Arial"/>
              </a:rPr>
              <a:t>Vx</a:t>
            </a:r>
            <a:r>
              <a:rPr lang="en-US" u="none" dirty="0">
                <a:solidFill>
                  <a:srgbClr val="666666"/>
                </a:solidFill>
                <a:latin typeface="Arial"/>
              </a:rPr>
              <a:t> inside</a:t>
            </a:r>
          </a:p>
          <a:p>
            <a:pPr marL="712788" lvl="3" indent="-238125" fontAlgn="auto">
              <a:lnSpc>
                <a:spcPts val="2000"/>
              </a:lnSpc>
              <a:spcBef>
                <a:spcPts val="0"/>
              </a:spcBef>
              <a:spcAft>
                <a:spcPts val="0"/>
              </a:spcAft>
              <a:buClr>
                <a:srgbClr val="666666"/>
              </a:buClr>
              <a:buSzPct val="36000"/>
              <a:buBlip>
                <a:blip r:embed="rId4"/>
              </a:buBlip>
            </a:pPr>
            <a:r>
              <a:rPr lang="en-US" u="none" dirty="0">
                <a:solidFill>
                  <a:srgbClr val="666666"/>
                </a:solidFill>
                <a:latin typeface="Arial"/>
              </a:rPr>
              <a:t>Image  antivortex tends to pull it out</a:t>
            </a: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sym typeface="Symbol" charset="0"/>
              </a:rPr>
              <a:t>Condensation energy savings</a:t>
            </a:r>
            <a:r>
              <a:rPr lang="en-US" sz="1600" u="none" dirty="0">
                <a:solidFill>
                  <a:prstClr val="black"/>
                </a:solidFill>
                <a:latin typeface="Arial"/>
                <a:sym typeface="Symbol" charset="0"/>
              </a:rPr>
              <a:t> </a:t>
            </a:r>
            <a:r>
              <a:rPr lang="en-US" sz="1600" u="none" dirty="0" smtClean="0">
                <a:solidFill>
                  <a:prstClr val="black"/>
                </a:solidFill>
                <a:latin typeface="Arial"/>
                <a:sym typeface="Symbol" charset="0"/>
              </a:rPr>
              <a:t>=&gt; </a:t>
            </a:r>
            <a:r>
              <a:rPr lang="en-US" sz="1600" u="none" dirty="0" smtClean="0">
                <a:solidFill>
                  <a:prstClr val="black"/>
                </a:solidFill>
                <a:latin typeface="Arial"/>
              </a:rPr>
              <a:t>Strong pinning centers</a:t>
            </a:r>
          </a:p>
          <a:p>
            <a:pPr marL="712788" lvl="3" indent="-238125" fontAlgn="auto">
              <a:lnSpc>
                <a:spcPts val="2000"/>
              </a:lnSpc>
              <a:spcBef>
                <a:spcPts val="0"/>
              </a:spcBef>
              <a:spcAft>
                <a:spcPts val="0"/>
              </a:spcAft>
              <a:buClr>
                <a:srgbClr val="666666"/>
              </a:buClr>
              <a:buSzPct val="36000"/>
              <a:buBlip>
                <a:blip r:embed="rId4"/>
              </a:buBlip>
            </a:pPr>
            <a:r>
              <a:rPr lang="en-US" sz="1600" u="none" dirty="0" smtClean="0">
                <a:solidFill>
                  <a:prstClr val="black"/>
                </a:solidFill>
                <a:latin typeface="Arial"/>
              </a:rPr>
              <a:t>	</a:t>
            </a:r>
            <a:r>
              <a:rPr lang="en-US" u="none" dirty="0" smtClean="0">
                <a:solidFill>
                  <a:srgbClr val="666666"/>
                </a:solidFill>
                <a:latin typeface="Arial"/>
              </a:rPr>
              <a:t>NC precipitates can trap several vortices</a:t>
            </a:r>
            <a:endParaRPr lang="en-US" u="none" dirty="0">
              <a:solidFill>
                <a:srgbClr val="666666"/>
              </a:solidFill>
              <a:latin typeface="Arial"/>
            </a:endParaRPr>
          </a:p>
          <a:p>
            <a:pPr marL="0" lvl="1" fontAlgn="auto">
              <a:lnSpc>
                <a:spcPct val="120000"/>
              </a:lnSpc>
              <a:spcBef>
                <a:spcPts val="0"/>
              </a:spcBef>
              <a:spcAft>
                <a:spcPts val="0"/>
              </a:spcAft>
              <a:buSzPct val="90000"/>
            </a:pPr>
            <a:endParaRPr lang="en-US" sz="1200" u="none" dirty="0" smtClean="0">
              <a:solidFill>
                <a:schemeClr val="tx1">
                  <a:lumMod val="75000"/>
                  <a:lumOff val="25000"/>
                </a:schemeClr>
              </a:solidFill>
              <a:latin typeface="Symbol" panose="05050102010706020507" pitchFamily="18" charset="2"/>
            </a:endParaRPr>
          </a:p>
          <a:p>
            <a:pPr marL="923925" lvl="0" fontAlgn="auto">
              <a:lnSpc>
                <a:spcPct val="120000"/>
              </a:lnSpc>
              <a:spcBef>
                <a:spcPts val="0"/>
              </a:spcBef>
              <a:spcAft>
                <a:spcPts val="400"/>
              </a:spcAft>
            </a:pPr>
            <a:r>
              <a:rPr lang="en-US" sz="2200" u="none" dirty="0" smtClean="0">
                <a:solidFill>
                  <a:srgbClr val="DC0528"/>
                </a:solidFill>
                <a:latin typeface="Arial"/>
              </a:rPr>
              <a:t>Surfaces/Interfaces </a:t>
            </a:r>
            <a:r>
              <a:rPr lang="en-US" sz="2200" u="none" dirty="0">
                <a:solidFill>
                  <a:srgbClr val="DC0528"/>
                </a:solidFill>
                <a:latin typeface="Arial"/>
              </a:rPr>
              <a:t>: </a:t>
            </a:r>
            <a:endParaRPr lang="en-US" sz="2200" u="none" dirty="0" smtClean="0">
              <a:solidFill>
                <a:srgbClr val="DC0528"/>
              </a:solidFill>
              <a:latin typeface="Arial"/>
            </a:endParaRPr>
          </a:p>
          <a:p>
            <a:pPr marL="923925" lvl="0" fontAlgn="auto">
              <a:lnSpc>
                <a:spcPct val="120000"/>
              </a:lnSpc>
              <a:spcBef>
                <a:spcPts val="0"/>
              </a:spcBef>
              <a:spcAft>
                <a:spcPts val="400"/>
              </a:spcAft>
            </a:pPr>
            <a:r>
              <a:rPr lang="en-US" sz="2200" u="none" dirty="0" smtClean="0">
                <a:solidFill>
                  <a:srgbClr val="DC0528"/>
                </a:solidFill>
                <a:latin typeface="Arial"/>
              </a:rPr>
              <a:t>Grain boundaries</a:t>
            </a:r>
            <a:endParaRPr lang="en-US" sz="2200" u="none" dirty="0">
              <a:solidFill>
                <a:srgbClr val="DC0528"/>
              </a:solidFill>
              <a:latin typeface="Arial"/>
            </a:endParaRP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Disordered area over </a:t>
            </a:r>
            <a:r>
              <a:rPr lang="en-US" sz="1600" i="1" u="none" dirty="0" smtClean="0">
                <a:solidFill>
                  <a:prstClr val="black"/>
                </a:solidFill>
                <a:latin typeface="Arial"/>
              </a:rPr>
              <a:t>n</a:t>
            </a:r>
            <a:r>
              <a:rPr lang="en-US" sz="1600" u="none" dirty="0" smtClean="0">
                <a:solidFill>
                  <a:prstClr val="black"/>
                </a:solidFill>
                <a:latin typeface="Arial"/>
              </a:rPr>
              <a:t> atomic distances =&gt; local SC parameter affected</a:t>
            </a:r>
            <a:endParaRPr lang="en-US" sz="1000" i="1" u="none" dirty="0">
              <a:solidFill>
                <a:srgbClr val="0070C0"/>
              </a:solidFill>
              <a:sym typeface="Symbol" charset="0"/>
            </a:endParaRP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sym typeface="Symbol" charset="0"/>
              </a:rPr>
              <a:t>Compare with </a:t>
            </a:r>
            <a:r>
              <a:rPr lang="en-US" sz="1600" u="none" dirty="0" smtClean="0">
                <a:solidFill>
                  <a:prstClr val="black"/>
                </a:solidFill>
                <a:latin typeface="Symbol" panose="05050102010706020507" pitchFamily="18" charset="2"/>
                <a:sym typeface="Symbol" charset="0"/>
              </a:rPr>
              <a:t>x</a:t>
            </a:r>
            <a:endParaRPr lang="en-US" sz="1600" u="none" dirty="0" smtClean="0">
              <a:solidFill>
                <a:prstClr val="black"/>
              </a:solidFill>
              <a:latin typeface="Symbol" panose="05050102010706020507" pitchFamily="18" charset="2"/>
            </a:endParaRPr>
          </a:p>
          <a:p>
            <a:pPr marL="712788"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rPr>
              <a:t>HTC SC : for some orientations </a:t>
            </a:r>
            <a:r>
              <a:rPr lang="en-US" i="1" u="none" dirty="0" smtClean="0">
                <a:solidFill>
                  <a:srgbClr val="666666"/>
                </a:solidFill>
                <a:latin typeface="Arial"/>
              </a:rPr>
              <a:t>n</a:t>
            </a:r>
            <a:r>
              <a:rPr lang="en-US" u="none" dirty="0" smtClean="0">
                <a:solidFill>
                  <a:srgbClr val="666666"/>
                </a:solidFill>
                <a:latin typeface="Arial"/>
              </a:rPr>
              <a:t> is ~10  (~3 nm) and       </a:t>
            </a:r>
            <a:r>
              <a:rPr lang="en-US" sz="1600" u="none" dirty="0" err="1" smtClean="0">
                <a:solidFill>
                  <a:prstClr val="black"/>
                </a:solidFill>
                <a:latin typeface="Symbol" panose="05050102010706020507" pitchFamily="18" charset="2"/>
              </a:rPr>
              <a:t>x</a:t>
            </a:r>
            <a:r>
              <a:rPr lang="en-US" u="none" baseline="-25000" dirty="0" err="1" smtClean="0">
                <a:solidFill>
                  <a:srgbClr val="666666"/>
                </a:solidFill>
                <a:latin typeface="Arial"/>
              </a:rPr>
              <a:t>AB</a:t>
            </a:r>
            <a:r>
              <a:rPr lang="en-US" u="none" dirty="0" smtClean="0">
                <a:solidFill>
                  <a:srgbClr val="666666"/>
                </a:solidFill>
                <a:latin typeface="Arial"/>
              </a:rPr>
              <a:t> ~ 2 nm =&gt; strong pinning   </a:t>
            </a:r>
            <a:endParaRPr lang="en-US" u="none" dirty="0">
              <a:solidFill>
                <a:srgbClr val="666666"/>
              </a:solidFill>
              <a:latin typeface="Arial"/>
            </a:endParaRPr>
          </a:p>
          <a:p>
            <a:pPr marL="712788" lvl="3" indent="-238125" fontAlgn="auto">
              <a:lnSpc>
                <a:spcPts val="2000"/>
              </a:lnSpc>
              <a:spcBef>
                <a:spcPts val="0"/>
              </a:spcBef>
              <a:spcAft>
                <a:spcPts val="0"/>
              </a:spcAft>
              <a:buClr>
                <a:srgbClr val="666666"/>
              </a:buClr>
              <a:buSzPct val="36000"/>
              <a:buBlip>
                <a:blip r:embed="rId4"/>
              </a:buBlip>
            </a:pPr>
            <a:r>
              <a:rPr lang="en-US" u="none" dirty="0" smtClean="0">
                <a:solidFill>
                  <a:srgbClr val="666666"/>
                </a:solidFill>
                <a:latin typeface="Arial"/>
              </a:rPr>
              <a:t>Nb : n ~2-3 (~&lt;1 nm) </a:t>
            </a:r>
            <a:r>
              <a:rPr lang="en-US" u="none" dirty="0">
                <a:solidFill>
                  <a:srgbClr val="666666"/>
                </a:solidFill>
                <a:latin typeface="Arial"/>
              </a:rPr>
              <a:t>and </a:t>
            </a:r>
            <a:r>
              <a:rPr lang="en-US" sz="1600" u="none" dirty="0" smtClean="0">
                <a:solidFill>
                  <a:prstClr val="black"/>
                </a:solidFill>
                <a:latin typeface="Symbol" panose="05050102010706020507" pitchFamily="18" charset="2"/>
              </a:rPr>
              <a:t>x</a:t>
            </a:r>
            <a:r>
              <a:rPr lang="en-US" u="none" dirty="0" smtClean="0">
                <a:solidFill>
                  <a:srgbClr val="666666"/>
                </a:solidFill>
                <a:latin typeface="Arial"/>
              </a:rPr>
              <a:t> </a:t>
            </a:r>
            <a:r>
              <a:rPr lang="en-US" u="none" dirty="0">
                <a:solidFill>
                  <a:srgbClr val="666666"/>
                </a:solidFill>
                <a:latin typeface="Arial"/>
              </a:rPr>
              <a:t>~ </a:t>
            </a:r>
            <a:r>
              <a:rPr lang="en-US" u="none" dirty="0" smtClean="0">
                <a:solidFill>
                  <a:srgbClr val="666666"/>
                </a:solidFill>
                <a:latin typeface="Arial"/>
              </a:rPr>
              <a:t>40 </a:t>
            </a:r>
            <a:r>
              <a:rPr lang="en-US" u="none" dirty="0">
                <a:solidFill>
                  <a:srgbClr val="666666"/>
                </a:solidFill>
                <a:latin typeface="Arial"/>
              </a:rPr>
              <a:t>nm =&gt; </a:t>
            </a:r>
            <a:r>
              <a:rPr lang="en-US" u="none" dirty="0" smtClean="0">
                <a:solidFill>
                  <a:srgbClr val="666666"/>
                </a:solidFill>
                <a:latin typeface="Arial"/>
              </a:rPr>
              <a:t>weak </a:t>
            </a:r>
            <a:r>
              <a:rPr lang="en-US" u="none" dirty="0">
                <a:solidFill>
                  <a:srgbClr val="666666"/>
                </a:solidFill>
                <a:latin typeface="Arial"/>
              </a:rPr>
              <a:t>pinning</a:t>
            </a:r>
            <a:endParaRPr lang="en-US" sz="1600" u="none" dirty="0">
              <a:solidFill>
                <a:prstClr val="black"/>
              </a:solidFill>
              <a:latin typeface="Arial"/>
            </a:endParaRPr>
          </a:p>
        </p:txBody>
      </p:sp>
      <p:grpSp>
        <p:nvGrpSpPr>
          <p:cNvPr id="68" name="Groupe 67"/>
          <p:cNvGrpSpPr/>
          <p:nvPr/>
        </p:nvGrpSpPr>
        <p:grpSpPr>
          <a:xfrm rot="5400000">
            <a:off x="4816022" y="2647303"/>
            <a:ext cx="263235" cy="714416"/>
            <a:chOff x="8749272" y="2338754"/>
            <a:chExt cx="263235" cy="714416"/>
          </a:xfrm>
        </p:grpSpPr>
        <p:sp>
          <p:nvSpPr>
            <p:cNvPr id="69" name="Cylindre 68"/>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0" name="Forme libre 69"/>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Forme libre 70"/>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72" name="Image 71"/>
          <p:cNvPicPr>
            <a:picLocks noChangeAspect="1"/>
          </p:cNvPicPr>
          <p:nvPr/>
        </p:nvPicPr>
        <p:blipFill>
          <a:blip r:embed="rId5"/>
          <a:stretch>
            <a:fillRect/>
          </a:stretch>
        </p:blipFill>
        <p:spPr>
          <a:xfrm>
            <a:off x="1641847" y="5908154"/>
            <a:ext cx="542288" cy="216000"/>
          </a:xfrm>
          <a:prstGeom prst="rect">
            <a:avLst/>
          </a:prstGeom>
        </p:spPr>
      </p:pic>
      <p:sp>
        <p:nvSpPr>
          <p:cNvPr id="7" name="Rectangle 6"/>
          <p:cNvSpPr/>
          <p:nvPr/>
        </p:nvSpPr>
        <p:spPr>
          <a:xfrm>
            <a:off x="6970629" y="1686362"/>
            <a:ext cx="1620000" cy="360000"/>
          </a:xfrm>
          <a:prstGeom prst="rect">
            <a:avLst/>
          </a:prstGeom>
        </p:spPr>
        <p:txBody>
          <a:bodyPr wrap="square">
            <a:spAutoFit/>
          </a:bodyPr>
          <a:lstStyle/>
          <a:p>
            <a:r>
              <a:rPr lang="fr-FR" sz="800" dirty="0">
                <a:hlinkClick r:id="rId6"/>
              </a:rPr>
              <a:t>https://</a:t>
            </a:r>
            <a:r>
              <a:rPr lang="fr-FR" sz="800" dirty="0" smtClean="0">
                <a:hlinkClick r:id="rId6"/>
              </a:rPr>
              <a:t>areeweb.polito.it/ricerca/superconductivity/melt.htm</a:t>
            </a:r>
            <a:r>
              <a:rPr lang="fr-FR" sz="800" dirty="0" smtClean="0"/>
              <a:t> </a:t>
            </a:r>
            <a:endParaRPr lang="fr-FR" sz="800" dirty="0"/>
          </a:p>
        </p:txBody>
      </p:sp>
      <p:grpSp>
        <p:nvGrpSpPr>
          <p:cNvPr id="4" name="Groupe 3"/>
          <p:cNvGrpSpPr/>
          <p:nvPr/>
        </p:nvGrpSpPr>
        <p:grpSpPr>
          <a:xfrm>
            <a:off x="6110809" y="2157924"/>
            <a:ext cx="2918001" cy="2255768"/>
            <a:chOff x="6096988" y="2383503"/>
            <a:chExt cx="2918001" cy="2255768"/>
          </a:xfrm>
        </p:grpSpPr>
        <p:pic>
          <p:nvPicPr>
            <p:cNvPr id="6" name="Image 5"/>
            <p:cNvPicPr>
              <a:picLocks noChangeAspect="1"/>
            </p:cNvPicPr>
            <p:nvPr/>
          </p:nvPicPr>
          <p:blipFill rotWithShape="1">
            <a:blip r:embed="rId7">
              <a:extLst>
                <a:ext uri="{BEBA8EAE-BF5A-486C-A8C5-ECC9F3942E4B}">
                  <a14:imgProps xmlns:a14="http://schemas.microsoft.com/office/drawing/2010/main">
                    <a14:imgLayer r:embed="rId8">
                      <a14:imgEffect>
                        <a14:sharpenSoften amount="50000"/>
                      </a14:imgEffect>
                      <a14:imgEffect>
                        <a14:brightnessContrast bright="40000" contrast="-40000"/>
                      </a14:imgEffect>
                    </a14:imgLayer>
                  </a14:imgProps>
                </a:ext>
              </a:extLst>
            </a:blip>
            <a:srcRect t="2750" r="2292"/>
            <a:stretch/>
          </p:blipFill>
          <p:spPr>
            <a:xfrm>
              <a:off x="6096988" y="2383503"/>
              <a:ext cx="2918001" cy="2255768"/>
            </a:xfrm>
            <a:prstGeom prst="rect">
              <a:avLst/>
            </a:prstGeom>
            <a:ln>
              <a:solidFill>
                <a:srgbClr val="3333FF"/>
              </a:solidFill>
            </a:ln>
          </p:spPr>
        </p:pic>
        <p:sp>
          <p:nvSpPr>
            <p:cNvPr id="15" name="ZoneTexte 14"/>
            <p:cNvSpPr txBox="1"/>
            <p:nvPr/>
          </p:nvSpPr>
          <p:spPr>
            <a:xfrm>
              <a:off x="8465575" y="4077072"/>
              <a:ext cx="549414" cy="270637"/>
            </a:xfrm>
            <a:prstGeom prst="rect">
              <a:avLst/>
            </a:prstGeom>
            <a:solidFill>
              <a:schemeClr val="bg1"/>
            </a:solidFill>
            <a:ln>
              <a:solidFill>
                <a:srgbClr val="3333FF"/>
              </a:solidFill>
            </a:ln>
          </p:spPr>
          <p:txBody>
            <a:bodyPr wrap="square" lIns="36000" tIns="36000" rIns="36000" bIns="72000" rtlCol="0">
              <a:spAutoFit/>
            </a:bodyPr>
            <a:lstStyle/>
            <a:p>
              <a:pPr>
                <a:spcAft>
                  <a:spcPts val="600"/>
                </a:spcAft>
              </a:pPr>
              <a:r>
                <a:rPr lang="fr-FR" sz="1050" u="none" dirty="0" smtClean="0"/>
                <a:t>3.6 nm</a:t>
              </a:r>
              <a:endParaRPr lang="fr-FR" sz="1050" u="none" dirty="0"/>
            </a:p>
          </p:txBody>
        </p:sp>
        <p:cxnSp>
          <p:nvCxnSpPr>
            <p:cNvPr id="29" name="Connecteur droit 28"/>
            <p:cNvCxnSpPr/>
            <p:nvPr/>
          </p:nvCxnSpPr>
          <p:spPr>
            <a:xfrm>
              <a:off x="8609591" y="4278319"/>
              <a:ext cx="21602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1" name="Groupe 20"/>
          <p:cNvGrpSpPr/>
          <p:nvPr/>
        </p:nvGrpSpPr>
        <p:grpSpPr>
          <a:xfrm rot="5400000">
            <a:off x="3851440" y="5052969"/>
            <a:ext cx="216000" cy="612000"/>
            <a:chOff x="8749272" y="2338754"/>
            <a:chExt cx="263235" cy="714416"/>
          </a:xfrm>
        </p:grpSpPr>
        <p:sp>
          <p:nvSpPr>
            <p:cNvPr id="22" name="Cylindre 21"/>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orme libre 22"/>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Forme libre 23"/>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aphicFrame>
        <p:nvGraphicFramePr>
          <p:cNvPr id="10" name="Tableau 9"/>
          <p:cNvGraphicFramePr>
            <a:graphicFrameLocks noGrp="1"/>
          </p:cNvGraphicFramePr>
          <p:nvPr>
            <p:extLst>
              <p:ext uri="{D42A27DB-BD31-4B8C-83A1-F6EECF244321}">
                <p14:modId xmlns:p14="http://schemas.microsoft.com/office/powerpoint/2010/main" val="3604670258"/>
              </p:ext>
            </p:extLst>
          </p:nvPr>
        </p:nvGraphicFramePr>
        <p:xfrm>
          <a:off x="6110808" y="4771761"/>
          <a:ext cx="2918002" cy="1097280"/>
        </p:xfrm>
        <a:graphic>
          <a:graphicData uri="http://schemas.openxmlformats.org/drawingml/2006/table">
            <a:tbl>
              <a:tblPr firstRow="1" bandRow="1">
                <a:tableStyleId>{5C22544A-7EE6-4342-B048-85BDC9FD1C3A}</a:tableStyleId>
              </a:tblPr>
              <a:tblGrid>
                <a:gridCol w="1341512">
                  <a:extLst>
                    <a:ext uri="{9D8B030D-6E8A-4147-A177-3AD203B41FA5}">
                      <a16:colId xmlns:a16="http://schemas.microsoft.com/office/drawing/2014/main" val="3941265646"/>
                    </a:ext>
                  </a:extLst>
                </a:gridCol>
                <a:gridCol w="1576490">
                  <a:extLst>
                    <a:ext uri="{9D8B030D-6E8A-4147-A177-3AD203B41FA5}">
                      <a16:colId xmlns:a16="http://schemas.microsoft.com/office/drawing/2014/main" val="1771107046"/>
                    </a:ext>
                  </a:extLst>
                </a:gridCol>
              </a:tblGrid>
              <a:tr h="254702">
                <a:tc>
                  <a:txBody>
                    <a:bodyPr/>
                    <a:lstStyle/>
                    <a:p>
                      <a:pPr algn="ctr"/>
                      <a:r>
                        <a:rPr lang="en-US" sz="1200" noProof="0" dirty="0" smtClean="0"/>
                        <a:t>Material</a:t>
                      </a:r>
                      <a:endParaRPr lang="en-US" sz="1200" noProof="0" dirty="0"/>
                    </a:p>
                  </a:txBody>
                  <a:tcPr/>
                </a:tc>
                <a:tc>
                  <a:txBody>
                    <a:bodyPr/>
                    <a:lstStyle/>
                    <a:p>
                      <a:pPr algn="ctr"/>
                      <a:r>
                        <a:rPr lang="en-US" sz="1200" noProof="0" dirty="0" smtClean="0"/>
                        <a:t>F</a:t>
                      </a:r>
                      <a:r>
                        <a:rPr lang="en-US" sz="1200" baseline="-25000" noProof="0" dirty="0" smtClean="0"/>
                        <a:t>P</a:t>
                      </a:r>
                      <a:r>
                        <a:rPr lang="en-US" sz="1200" noProof="0" dirty="0" smtClean="0"/>
                        <a:t>/unit length</a:t>
                      </a:r>
                      <a:endParaRPr lang="en-US" sz="1200" noProof="0" dirty="0"/>
                    </a:p>
                  </a:txBody>
                  <a:tcPr/>
                </a:tc>
                <a:extLst>
                  <a:ext uri="{0D108BD9-81ED-4DB2-BD59-A6C34878D82A}">
                    <a16:rowId xmlns:a16="http://schemas.microsoft.com/office/drawing/2014/main" val="3318675973"/>
                  </a:ext>
                </a:extLst>
              </a:tr>
              <a:tr h="254702">
                <a:tc>
                  <a:txBody>
                    <a:bodyPr/>
                    <a:lstStyle/>
                    <a:p>
                      <a:pPr algn="ctr"/>
                      <a:r>
                        <a:rPr lang="en-US" sz="1200" noProof="0" dirty="0" smtClean="0"/>
                        <a:t>Nb (H// GB)</a:t>
                      </a:r>
                      <a:endParaRPr lang="en-US" sz="1200" noProof="0" dirty="0"/>
                    </a:p>
                  </a:txBody>
                  <a:tcPr/>
                </a:tc>
                <a:tc>
                  <a:txBody>
                    <a:bodyPr/>
                    <a:lstStyle/>
                    <a:p>
                      <a:pPr algn="ctr"/>
                      <a:r>
                        <a:rPr lang="en-US" sz="1200" noProof="0" dirty="0" smtClean="0"/>
                        <a:t>7.10</a:t>
                      </a:r>
                      <a:r>
                        <a:rPr lang="en-US" sz="1200" baseline="30000" noProof="0" dirty="0" smtClean="0"/>
                        <a:t>-6</a:t>
                      </a:r>
                      <a:r>
                        <a:rPr lang="en-US" sz="1200" noProof="0" dirty="0" smtClean="0"/>
                        <a:t> N/m</a:t>
                      </a:r>
                      <a:endParaRPr lang="en-US" sz="1200" noProof="0" dirty="0"/>
                    </a:p>
                  </a:txBody>
                  <a:tcPr/>
                </a:tc>
                <a:extLst>
                  <a:ext uri="{0D108BD9-81ED-4DB2-BD59-A6C34878D82A}">
                    <a16:rowId xmlns:a16="http://schemas.microsoft.com/office/drawing/2014/main" val="1079806503"/>
                  </a:ext>
                </a:extLst>
              </a:tr>
              <a:tr h="254702">
                <a:tc>
                  <a:txBody>
                    <a:bodyPr/>
                    <a:lstStyle/>
                    <a:p>
                      <a:pPr algn="ctr"/>
                      <a:r>
                        <a:rPr lang="en-US" sz="1200" noProof="0" dirty="0" smtClean="0"/>
                        <a:t>Nb</a:t>
                      </a:r>
                      <a:r>
                        <a:rPr lang="en-US" sz="1200" baseline="-25000" noProof="0" dirty="0" smtClean="0"/>
                        <a:t>3</a:t>
                      </a:r>
                      <a:r>
                        <a:rPr lang="en-US" sz="1200" noProof="0" dirty="0" smtClean="0"/>
                        <a:t>Sn</a:t>
                      </a:r>
                      <a:endParaRPr lang="en-US" sz="1200" noProof="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noProof="0" dirty="0" smtClean="0"/>
                        <a:t>6.10</a:t>
                      </a:r>
                      <a:r>
                        <a:rPr lang="en-US" sz="1200" baseline="30000" noProof="0" dirty="0" smtClean="0"/>
                        <a:t>-5</a:t>
                      </a:r>
                      <a:r>
                        <a:rPr lang="en-US" sz="1200" noProof="0" dirty="0" smtClean="0"/>
                        <a:t>-10</a:t>
                      </a:r>
                      <a:r>
                        <a:rPr lang="en-US" sz="1200" baseline="30000" noProof="0" dirty="0" smtClean="0"/>
                        <a:t>-4 </a:t>
                      </a:r>
                      <a:r>
                        <a:rPr lang="en-US" sz="1200" noProof="0" dirty="0" smtClean="0"/>
                        <a:t>N/m</a:t>
                      </a:r>
                    </a:p>
                  </a:txBody>
                  <a:tcPr/>
                </a:tc>
                <a:extLst>
                  <a:ext uri="{0D108BD9-81ED-4DB2-BD59-A6C34878D82A}">
                    <a16:rowId xmlns:a16="http://schemas.microsoft.com/office/drawing/2014/main" val="3039426214"/>
                  </a:ext>
                </a:extLst>
              </a:tr>
              <a:tr h="254702">
                <a:tc>
                  <a:txBody>
                    <a:bodyPr/>
                    <a:lstStyle/>
                    <a:p>
                      <a:pPr algn="ctr"/>
                      <a:r>
                        <a:rPr lang="en-US" sz="1200" noProof="0" dirty="0" smtClean="0"/>
                        <a:t>MgB</a:t>
                      </a:r>
                      <a:r>
                        <a:rPr lang="en-US" sz="1200" baseline="-25000" noProof="0" dirty="0" smtClean="0"/>
                        <a:t>2</a:t>
                      </a:r>
                      <a:endParaRPr lang="en-US" sz="1200" baseline="-25000" noProof="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noProof="0" dirty="0" smtClean="0"/>
                        <a:t>4.10</a:t>
                      </a:r>
                      <a:r>
                        <a:rPr lang="en-US" sz="1200" baseline="30000" noProof="0" dirty="0" smtClean="0"/>
                        <a:t>-4</a:t>
                      </a:r>
                      <a:r>
                        <a:rPr lang="en-US" sz="1200" noProof="0" dirty="0" smtClean="0"/>
                        <a:t> N/m</a:t>
                      </a:r>
                    </a:p>
                  </a:txBody>
                  <a:tcPr/>
                </a:tc>
                <a:extLst>
                  <a:ext uri="{0D108BD9-81ED-4DB2-BD59-A6C34878D82A}">
                    <a16:rowId xmlns:a16="http://schemas.microsoft.com/office/drawing/2014/main" val="1566789503"/>
                  </a:ext>
                </a:extLst>
              </a:tr>
            </a:tbl>
          </a:graphicData>
        </a:graphic>
      </p:graphicFrame>
      <p:sp>
        <p:nvSpPr>
          <p:cNvPr id="8" name="ZoneTexte 7"/>
          <p:cNvSpPr txBox="1"/>
          <p:nvPr/>
        </p:nvSpPr>
        <p:spPr>
          <a:xfrm>
            <a:off x="6188417" y="3679034"/>
            <a:ext cx="694421" cy="307777"/>
          </a:xfrm>
          <a:prstGeom prst="rect">
            <a:avLst/>
          </a:prstGeom>
          <a:noFill/>
        </p:spPr>
        <p:txBody>
          <a:bodyPr wrap="none" rtlCol="0">
            <a:spAutoFit/>
          </a:bodyPr>
          <a:lstStyle/>
          <a:p>
            <a:r>
              <a:rPr lang="fr-FR" u="none" dirty="0" smtClean="0">
                <a:solidFill>
                  <a:schemeClr val="bg1"/>
                </a:solidFill>
              </a:rPr>
              <a:t>YBCO</a:t>
            </a:r>
            <a:endParaRPr lang="fr-FR" u="none" dirty="0">
              <a:solidFill>
                <a:schemeClr val="bg1"/>
              </a:solidFill>
            </a:endParaRPr>
          </a:p>
        </p:txBody>
      </p:sp>
      <p:sp>
        <p:nvSpPr>
          <p:cNvPr id="9" name="Espace réservé du pied de page 8"/>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39333677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1187624" y="116632"/>
            <a:ext cx="6984776" cy="684312"/>
          </a:xfrm>
        </p:spPr>
        <p:txBody>
          <a:bodyPr/>
          <a:lstStyle/>
          <a:p>
            <a:r>
              <a:rPr lang="en-US" dirty="0" smtClean="0"/>
              <a:t>Surface/interface PINNING (I)</a:t>
            </a:r>
            <a:endParaRPr lang="en-US" dirty="0"/>
          </a:p>
        </p:txBody>
      </p:sp>
      <p:sp>
        <p:nvSpPr>
          <p:cNvPr id="11" name="Espace réservé du numéro de diapositive 10"/>
          <p:cNvSpPr>
            <a:spLocks noGrp="1"/>
          </p:cNvSpPr>
          <p:nvPr>
            <p:ph type="sldNum" sz="quarter" idx="12"/>
          </p:nvPr>
        </p:nvSpPr>
        <p:spPr/>
        <p:txBody>
          <a:bodyPr/>
          <a:lstStyle/>
          <a:p>
            <a:pPr>
              <a:defRPr/>
            </a:pPr>
            <a:r>
              <a:rPr lang="fr-FR" smtClean="0"/>
              <a:t>|  PAGE </a:t>
            </a:r>
            <a:fld id="{A40AF4AB-2A90-45D1-B14C-455B828CAC88}" type="slidenum">
              <a:rPr lang="fr-FR" smtClean="0"/>
              <a:pPr>
                <a:defRPr/>
              </a:pPr>
              <a:t>26</a:t>
            </a:fld>
            <a:endParaRPr lang="fr-FR"/>
          </a:p>
        </p:txBody>
      </p:sp>
      <p:sp>
        <p:nvSpPr>
          <p:cNvPr id="3" name="Rectangle 2"/>
          <p:cNvSpPr/>
          <p:nvPr/>
        </p:nvSpPr>
        <p:spPr>
          <a:xfrm>
            <a:off x="179512" y="1052736"/>
            <a:ext cx="3963860" cy="1554272"/>
          </a:xfrm>
          <a:prstGeom prst="rect">
            <a:avLst/>
          </a:prstGeom>
        </p:spPr>
        <p:txBody>
          <a:bodyPr wrap="square">
            <a:spAutoFit/>
          </a:bodyPr>
          <a:lstStyle/>
          <a:p>
            <a:r>
              <a:rPr lang="en-US" sz="1100" dirty="0" smtClean="0"/>
              <a:t> </a:t>
            </a:r>
          </a:p>
          <a:p>
            <a:endParaRPr lang="en-US" b="1" u="none" dirty="0" smtClean="0">
              <a:solidFill>
                <a:srgbClr val="FF0000"/>
              </a:solidFill>
              <a:latin typeface="Time new roman"/>
            </a:endParaRPr>
          </a:p>
          <a:p>
            <a:endParaRPr lang="en-US" b="1" u="none" dirty="0" smtClean="0">
              <a:solidFill>
                <a:srgbClr val="FF0000"/>
              </a:solidFill>
              <a:latin typeface="Time new roman"/>
            </a:endParaRPr>
          </a:p>
          <a:p>
            <a:endParaRPr lang="en-US" b="1" u="none" dirty="0" smtClean="0">
              <a:solidFill>
                <a:srgbClr val="FF0000"/>
              </a:solidFill>
              <a:latin typeface="Time new roman"/>
            </a:endParaRPr>
          </a:p>
          <a:p>
            <a:endParaRPr lang="en-US" b="1" u="none" dirty="0">
              <a:solidFill>
                <a:srgbClr val="FF0000"/>
              </a:solidFill>
              <a:latin typeface="Time new roman"/>
            </a:endParaRPr>
          </a:p>
          <a:p>
            <a:endParaRPr lang="en-US" b="1" u="none" dirty="0" smtClean="0">
              <a:solidFill>
                <a:srgbClr val="FF0000"/>
              </a:solidFill>
              <a:latin typeface="Time new roman"/>
            </a:endParaRPr>
          </a:p>
          <a:p>
            <a:endParaRPr lang="en-US" b="1" u="none" dirty="0" smtClean="0">
              <a:solidFill>
                <a:srgbClr val="FF0000"/>
              </a:solidFill>
              <a:latin typeface="Time new roman"/>
            </a:endParaRPr>
          </a:p>
        </p:txBody>
      </p:sp>
      <p:sp>
        <p:nvSpPr>
          <p:cNvPr id="5" name="Rectangle 4"/>
          <p:cNvSpPr/>
          <p:nvPr/>
        </p:nvSpPr>
        <p:spPr>
          <a:xfrm>
            <a:off x="495274" y="1102223"/>
            <a:ext cx="4294867" cy="325538"/>
          </a:xfrm>
          <a:prstGeom prst="rect">
            <a:avLst/>
          </a:prstGeom>
        </p:spPr>
        <p:txBody>
          <a:bodyPr wrap="square">
            <a:spAutoFit/>
          </a:bodyPr>
          <a:lstStyle/>
          <a:p>
            <a:pPr marL="360363" lvl="1" indent="-360363" eaLnBrk="0" hangingPunct="0">
              <a:lnSpc>
                <a:spcPts val="2000"/>
              </a:lnSpc>
              <a:spcBef>
                <a:spcPct val="20000"/>
              </a:spcBef>
              <a:buSzPct val="90000"/>
              <a:buBlip>
                <a:blip r:embed="rId3"/>
              </a:buBlip>
            </a:pPr>
            <a:endParaRPr lang="fr-FR" u="none" dirty="0">
              <a:solidFill>
                <a:prstClr val="black"/>
              </a:solidFill>
            </a:endParaRPr>
          </a:p>
        </p:txBody>
      </p:sp>
      <mc:AlternateContent xmlns:mc="http://schemas.openxmlformats.org/markup-compatibility/2006" xmlns:a14="http://schemas.microsoft.com/office/drawing/2010/main">
        <mc:Choice Requires="a14">
          <p:sp>
            <p:nvSpPr>
              <p:cNvPr id="16" name="Rectangle 15"/>
              <p:cNvSpPr/>
              <p:nvPr/>
            </p:nvSpPr>
            <p:spPr>
              <a:xfrm>
                <a:off x="420558" y="1144702"/>
                <a:ext cx="6214720" cy="2434384"/>
              </a:xfrm>
              <a:prstGeom prst="rect">
                <a:avLst/>
              </a:prstGeom>
            </p:spPr>
            <p:txBody>
              <a:bodyPr wrap="square">
                <a:spAutoFit/>
              </a:bodyPr>
              <a:lstStyle/>
              <a:p>
                <a:pPr marL="923925" lvl="0" fontAlgn="auto">
                  <a:lnSpc>
                    <a:spcPct val="120000"/>
                  </a:lnSpc>
                  <a:spcBef>
                    <a:spcPts val="0"/>
                  </a:spcBef>
                  <a:spcAft>
                    <a:spcPts val="400"/>
                  </a:spcAft>
                </a:pPr>
                <a:r>
                  <a:rPr lang="en-US" sz="2200" u="none" dirty="0" smtClean="0">
                    <a:solidFill>
                      <a:srgbClr val="DC0528"/>
                    </a:solidFill>
                    <a:latin typeface="Arial"/>
                  </a:rPr>
                  <a:t>Surfaces/Interfaces : strong pinning</a:t>
                </a:r>
                <a:endParaRPr lang="en-US" sz="2200" u="none" dirty="0">
                  <a:solidFill>
                    <a:srgbClr val="DC0528"/>
                  </a:solidFill>
                  <a:latin typeface="Arial"/>
                </a:endParaRP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Boundary conditions : </a:t>
                </a:r>
                <a14:m>
                  <m:oMath xmlns:m="http://schemas.openxmlformats.org/officeDocument/2006/math">
                    <m:sSub>
                      <m:sSubPr>
                        <m:ctrlPr>
                          <a:rPr lang="en-US" sz="1600" i="1" u="none">
                            <a:solidFill>
                              <a:prstClr val="black"/>
                            </a:solidFill>
                            <a:latin typeface="Cambria Math" panose="02040503050406030204" pitchFamily="18" charset="0"/>
                          </a:rPr>
                        </m:ctrlPr>
                      </m:sSubPr>
                      <m:e>
                        <m:acc>
                          <m:accPr>
                            <m:chr m:val="⃗"/>
                            <m:ctrlPr>
                              <a:rPr lang="en-US" sz="1600" i="1" u="none">
                                <a:solidFill>
                                  <a:prstClr val="black"/>
                                </a:solidFill>
                                <a:latin typeface="Cambria Math" panose="02040503050406030204" pitchFamily="18" charset="0"/>
                              </a:rPr>
                            </m:ctrlPr>
                          </m:accPr>
                          <m:e>
                            <m:r>
                              <a:rPr lang="en-US" sz="1600" i="1" u="none">
                                <a:solidFill>
                                  <a:prstClr val="black"/>
                                </a:solidFill>
                                <a:latin typeface="Cambria Math" panose="02040503050406030204" pitchFamily="18" charset="0"/>
                              </a:rPr>
                              <m:t>𝐽</m:t>
                            </m:r>
                          </m:e>
                        </m:acc>
                      </m:e>
                      <m:sub>
                        <m:r>
                          <a:rPr lang="en-US" sz="1600" i="1" u="none">
                            <a:solidFill>
                              <a:prstClr val="black"/>
                            </a:solidFill>
                            <a:latin typeface="Cambria Math" panose="02040503050406030204" pitchFamily="18" charset="0"/>
                          </a:rPr>
                          <m:t>𝑆</m:t>
                        </m:r>
                      </m:sub>
                    </m:sSub>
                    <m:r>
                      <a:rPr lang="en-US" sz="1600" i="1" u="none">
                        <a:solidFill>
                          <a:prstClr val="black"/>
                        </a:solidFill>
                        <a:latin typeface="Cambria Math" panose="02040503050406030204" pitchFamily="18" charset="0"/>
                        <a:ea typeface="Cambria Math" panose="02040503050406030204" pitchFamily="18" charset="0"/>
                      </a:rPr>
                      <m:t>×</m:t>
                    </m:r>
                    <m:acc>
                      <m:accPr>
                        <m:chr m:val="⃗"/>
                        <m:ctrlPr>
                          <a:rPr lang="en-US" sz="1600" i="1" u="none">
                            <a:solidFill>
                              <a:prstClr val="black"/>
                            </a:solidFill>
                            <a:latin typeface="Cambria Math" panose="02040503050406030204" pitchFamily="18" charset="0"/>
                            <a:ea typeface="Cambria Math" panose="02040503050406030204" pitchFamily="18" charset="0"/>
                          </a:rPr>
                        </m:ctrlPr>
                      </m:accPr>
                      <m:e>
                        <m:r>
                          <a:rPr lang="en-US" sz="1600" b="0" i="1" u="none" smtClean="0">
                            <a:solidFill>
                              <a:prstClr val="black"/>
                            </a:solidFill>
                            <a:latin typeface="Cambria Math" panose="02040503050406030204" pitchFamily="18" charset="0"/>
                            <a:ea typeface="Cambria Math" panose="02040503050406030204" pitchFamily="18" charset="0"/>
                          </a:rPr>
                          <m:t>𝑛</m:t>
                        </m:r>
                      </m:e>
                    </m:acc>
                  </m:oMath>
                </a14:m>
                <a:r>
                  <a:rPr lang="en-US" sz="1600" u="none" dirty="0">
                    <a:solidFill>
                      <a:prstClr val="black"/>
                    </a:solidFill>
                    <a:latin typeface="Arial"/>
                  </a:rPr>
                  <a:t>=</a:t>
                </a:r>
                <a14:m>
                  <m:oMath xmlns:m="http://schemas.openxmlformats.org/officeDocument/2006/math">
                    <m:acc>
                      <m:accPr>
                        <m:chr m:val="⃗"/>
                        <m:ctrlPr>
                          <a:rPr lang="en-US" sz="1600" i="1" u="none">
                            <a:solidFill>
                              <a:prstClr val="black"/>
                            </a:solidFill>
                            <a:latin typeface="Cambria Math" panose="02040503050406030204" pitchFamily="18" charset="0"/>
                            <a:ea typeface="Cambria Math" panose="02040503050406030204" pitchFamily="18" charset="0"/>
                          </a:rPr>
                        </m:ctrlPr>
                      </m:accPr>
                      <m:e>
                        <m:r>
                          <a:rPr lang="en-US" sz="1600" b="0" i="1" u="none" smtClean="0">
                            <a:solidFill>
                              <a:prstClr val="black"/>
                            </a:solidFill>
                            <a:latin typeface="Cambria Math" panose="02040503050406030204" pitchFamily="18" charset="0"/>
                            <a:ea typeface="Cambria Math" panose="02040503050406030204" pitchFamily="18" charset="0"/>
                          </a:rPr>
                          <m:t>0</m:t>
                        </m:r>
                      </m:e>
                    </m:acc>
                  </m:oMath>
                </a14:m>
                <a:r>
                  <a:rPr lang="en-US" sz="1600" u="none" dirty="0">
                    <a:solidFill>
                      <a:prstClr val="black"/>
                    </a:solidFill>
                    <a:latin typeface="Arial"/>
                  </a:rPr>
                  <a:t> </a:t>
                </a:r>
                <a:r>
                  <a:rPr lang="en-US" sz="1000" i="1" u="none" dirty="0">
                    <a:solidFill>
                      <a:srgbClr val="0070C0"/>
                    </a:solidFill>
                  </a:rPr>
                  <a:t>(J</a:t>
                </a:r>
                <a:r>
                  <a:rPr lang="en-US" sz="1000" i="1" u="none" dirty="0">
                    <a:solidFill>
                      <a:srgbClr val="0070C0"/>
                    </a:solidFill>
                    <a:sym typeface="Symbol" charset="0"/>
                  </a:rPr>
                  <a:t> = </a:t>
                </a:r>
                <a:r>
                  <a:rPr lang="en-US" sz="1000" i="1" u="none" dirty="0" smtClean="0">
                    <a:solidFill>
                      <a:srgbClr val="0070C0"/>
                    </a:solidFill>
                    <a:sym typeface="Symbol" charset="0"/>
                  </a:rPr>
                  <a:t>0) </a:t>
                </a:r>
              </a:p>
              <a:p>
                <a:pPr marL="360363" lvl="1" indent="-360363" fontAlgn="auto">
                  <a:lnSpc>
                    <a:spcPct val="120000"/>
                  </a:lnSpc>
                  <a:spcBef>
                    <a:spcPts val="0"/>
                  </a:spcBef>
                  <a:spcAft>
                    <a:spcPts val="0"/>
                  </a:spcAft>
                  <a:buSzPct val="90000"/>
                  <a:buBlip>
                    <a:blip r:embed="rId3"/>
                  </a:buBlip>
                </a:pPr>
                <a:r>
                  <a:rPr lang="en-US" sz="1600" u="none" dirty="0">
                    <a:solidFill>
                      <a:prstClr val="black"/>
                    </a:solidFill>
                    <a:latin typeface="Arial"/>
                    <a:sym typeface="Symbol" charset="0"/>
                  </a:rPr>
                  <a:t>=&gt; </a:t>
                </a:r>
                <a:r>
                  <a:rPr lang="en-US" sz="1600" u="none" dirty="0" err="1">
                    <a:solidFill>
                      <a:prstClr val="black"/>
                    </a:solidFill>
                    <a:latin typeface="Arial"/>
                  </a:rPr>
                  <a:t>V</a:t>
                </a:r>
                <a:r>
                  <a:rPr lang="en-US" sz="1600" u="none" dirty="0" err="1" smtClean="0">
                    <a:solidFill>
                      <a:prstClr val="black"/>
                    </a:solidFill>
                    <a:latin typeface="Arial"/>
                  </a:rPr>
                  <a:t>x</a:t>
                </a:r>
                <a:r>
                  <a:rPr lang="en-US" sz="1600" u="none" dirty="0" smtClean="0">
                    <a:solidFill>
                      <a:prstClr val="black"/>
                    </a:solidFill>
                    <a:latin typeface="Arial"/>
                  </a:rPr>
                  <a:t> always exit </a:t>
                </a:r>
                <a:r>
                  <a:rPr lang="en-US" sz="1600" u="none" dirty="0">
                    <a:solidFill>
                      <a:prstClr val="black"/>
                    </a:solidFill>
                    <a:latin typeface="Arial"/>
                    <a:sym typeface="Symbol" charset="0"/>
                  </a:rPr>
                  <a:t> to the surface</a:t>
                </a:r>
                <a:endParaRPr lang="en-US" sz="1600" u="none" dirty="0">
                  <a:solidFill>
                    <a:prstClr val="black"/>
                  </a:solidFill>
                  <a:latin typeface="Arial"/>
                </a:endParaRPr>
              </a:p>
              <a:p>
                <a:pPr marL="0" lvl="1" fontAlgn="auto">
                  <a:lnSpc>
                    <a:spcPct val="120000"/>
                  </a:lnSpc>
                  <a:spcBef>
                    <a:spcPts val="0"/>
                  </a:spcBef>
                  <a:spcAft>
                    <a:spcPts val="0"/>
                  </a:spcAft>
                  <a:buSzPct val="90000"/>
                </a:pPr>
                <a:r>
                  <a:rPr lang="en-US" sz="1600" u="none" dirty="0" smtClean="0">
                    <a:solidFill>
                      <a:prstClr val="black"/>
                    </a:solidFill>
                    <a:latin typeface="Arial"/>
                  </a:rPr>
                  <a:t>Equilibrium : pinning force = elastic force (line tension)	         </a:t>
                </a:r>
                <a:r>
                  <a:rPr lang="en-US" sz="1000" i="1" u="none" dirty="0" smtClean="0">
                    <a:solidFill>
                      <a:srgbClr val="0070C0"/>
                    </a:solidFill>
                  </a:rPr>
                  <a:t>If the </a:t>
                </a:r>
                <a:r>
                  <a:rPr lang="en-US" sz="1000" i="1" u="none" dirty="0" err="1" smtClean="0">
                    <a:solidFill>
                      <a:srgbClr val="0070C0"/>
                    </a:solidFill>
                  </a:rPr>
                  <a:t>Vx</a:t>
                </a:r>
                <a:r>
                  <a:rPr lang="en-US" sz="1000" i="1" u="none" dirty="0" smtClean="0">
                    <a:solidFill>
                      <a:srgbClr val="0070C0"/>
                    </a:solidFill>
                  </a:rPr>
                  <a:t> is curved , its length </a:t>
                </a:r>
                <a:r>
                  <a:rPr lang="en-US" sz="1000" i="1" u="none" dirty="0" smtClean="0">
                    <a:solidFill>
                      <a:srgbClr val="0070C0"/>
                    </a:solidFill>
                    <a:sym typeface="Symbol" panose="05050102010706020507" pitchFamily="18" charset="2"/>
                  </a:rPr>
                  <a:t> and thus the elastic return force also  . Equilibrium =&gt; pinning force also increases as a consequence.</a:t>
                </a:r>
                <a:endParaRPr lang="en-US" sz="1600" u="none" dirty="0" smtClean="0">
                  <a:solidFill>
                    <a:schemeClr val="tx1">
                      <a:lumMod val="75000"/>
                      <a:lumOff val="25000"/>
                    </a:schemeClr>
                  </a:solidFill>
                  <a:latin typeface="Symbol" panose="05050102010706020507" pitchFamily="18" charset="2"/>
                </a:endParaRP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Macro. scale </a:t>
                </a:r>
                <a:r>
                  <a:rPr lang="en-US" sz="1600" u="none" dirty="0">
                    <a:solidFill>
                      <a:prstClr val="black"/>
                    </a:solidFill>
                    <a:latin typeface="Arial"/>
                  </a:rPr>
                  <a:t>: </a:t>
                </a:r>
                <a:r>
                  <a:rPr lang="en-US" sz="1600" u="none" dirty="0" err="1" smtClean="0">
                    <a:solidFill>
                      <a:prstClr val="black"/>
                    </a:solidFill>
                    <a:latin typeface="Arial"/>
                  </a:rPr>
                  <a:t>Vx</a:t>
                </a:r>
                <a:r>
                  <a:rPr lang="en-US" sz="1600" u="none" dirty="0" smtClean="0">
                    <a:solidFill>
                      <a:prstClr val="black"/>
                    </a:solidFill>
                    <a:latin typeface="Arial"/>
                  </a:rPr>
                  <a:t> must curve to satisfy B.C. </a:t>
                </a:r>
                <a:r>
                  <a:rPr lang="en-US" sz="1000" i="1" u="none" dirty="0">
                    <a:solidFill>
                      <a:srgbClr val="0070C0"/>
                    </a:solidFill>
                  </a:rPr>
                  <a:t>(</a:t>
                </a:r>
                <a:r>
                  <a:rPr lang="en-US" sz="1000" i="1" u="none" dirty="0" err="1">
                    <a:solidFill>
                      <a:srgbClr val="0070C0"/>
                    </a:solidFill>
                  </a:rPr>
                  <a:t>Vx</a:t>
                </a:r>
                <a:r>
                  <a:rPr lang="en-US" sz="1000" i="1" u="none" dirty="0">
                    <a:solidFill>
                      <a:srgbClr val="0070C0"/>
                    </a:solidFill>
                  </a:rPr>
                  <a:t> is </a:t>
                </a:r>
                <a:r>
                  <a:rPr lang="en-US" sz="1000" i="1" u="none" dirty="0">
                    <a:solidFill>
                      <a:srgbClr val="0070C0"/>
                    </a:solidFill>
                    <a:sym typeface="Symbol" panose="05050102010706020507" pitchFamily="18" charset="2"/>
                  </a:rPr>
                  <a:t></a:t>
                </a:r>
                <a:r>
                  <a:rPr lang="en-US" sz="1000" i="1" u="none" dirty="0">
                    <a:solidFill>
                      <a:srgbClr val="0070C0"/>
                    </a:solidFill>
                  </a:rPr>
                  <a:t> to surface).</a:t>
                </a: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Micro. scale : strong surface state influence</a:t>
                </a:r>
                <a:endParaRPr lang="en-US" sz="1600" u="none" dirty="0">
                  <a:solidFill>
                    <a:prstClr val="black"/>
                  </a:solidFill>
                  <a:latin typeface="Arial"/>
                </a:endParaRPr>
              </a:p>
            </p:txBody>
          </p:sp>
        </mc:Choice>
        <mc:Fallback xmlns="">
          <p:sp>
            <p:nvSpPr>
              <p:cNvPr id="16" name="Rectangle 15"/>
              <p:cNvSpPr>
                <a:spLocks noRot="1" noChangeAspect="1" noMove="1" noResize="1" noEditPoints="1" noAdjustHandles="1" noChangeArrowheads="1" noChangeShapeType="1" noTextEdit="1"/>
              </p:cNvSpPr>
              <p:nvPr/>
            </p:nvSpPr>
            <p:spPr>
              <a:xfrm>
                <a:off x="420558" y="1144702"/>
                <a:ext cx="6214720" cy="2434384"/>
              </a:xfrm>
              <a:prstGeom prst="rect">
                <a:avLst/>
              </a:prstGeom>
              <a:blipFill rotWithShape="0">
                <a:blip r:embed="rId4"/>
                <a:stretch>
                  <a:fillRect l="-589" t="-251" b="-1253"/>
                </a:stretch>
              </a:blipFill>
            </p:spPr>
            <p:txBody>
              <a:bodyPr/>
              <a:lstStyle/>
              <a:p>
                <a:r>
                  <a:rPr lang="en-US">
                    <a:noFill/>
                  </a:rPr>
                  <a:t> </a:t>
                </a:r>
              </a:p>
            </p:txBody>
          </p:sp>
        </mc:Fallback>
      </mc:AlternateContent>
      <p:grpSp>
        <p:nvGrpSpPr>
          <p:cNvPr id="30" name="Groupe 29"/>
          <p:cNvGrpSpPr/>
          <p:nvPr/>
        </p:nvGrpSpPr>
        <p:grpSpPr>
          <a:xfrm>
            <a:off x="6689889" y="3331325"/>
            <a:ext cx="2261305" cy="2350832"/>
            <a:chOff x="5113990" y="3101819"/>
            <a:chExt cx="2419171" cy="2514947"/>
          </a:xfrm>
        </p:grpSpPr>
        <p:grpSp>
          <p:nvGrpSpPr>
            <p:cNvPr id="28" name="Groupe 27"/>
            <p:cNvGrpSpPr/>
            <p:nvPr/>
          </p:nvGrpSpPr>
          <p:grpSpPr>
            <a:xfrm>
              <a:off x="5113990" y="3101819"/>
              <a:ext cx="2419171" cy="2211731"/>
              <a:chOff x="4887078" y="3340951"/>
              <a:chExt cx="2696571" cy="2370590"/>
            </a:xfrm>
          </p:grpSpPr>
          <mc:AlternateContent xmlns:mc="http://schemas.openxmlformats.org/markup-compatibility/2006" xmlns:a14="http://schemas.microsoft.com/office/drawing/2010/main">
            <mc:Choice Requires="a14">
              <p:sp>
                <p:nvSpPr>
                  <p:cNvPr id="10" name="ZoneTexte 24"/>
                  <p:cNvSpPr txBox="1"/>
                  <p:nvPr/>
                </p:nvSpPr>
                <p:spPr>
                  <a:xfrm>
                    <a:off x="4887078" y="4557836"/>
                    <a:ext cx="418473" cy="3579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fr-FR" b="1" i="1" u="none" smtClean="0">
                                  <a:solidFill>
                                    <a:srgbClr val="FF0000"/>
                                  </a:solidFill>
                                  <a:latin typeface="Cambria Math" panose="02040503050406030204" pitchFamily="18" charset="0"/>
                                </a:rPr>
                              </m:ctrlPr>
                            </m:accPr>
                            <m:e>
                              <m:r>
                                <a:rPr lang="fr-FR" b="1" i="1" u="none" smtClean="0">
                                  <a:solidFill>
                                    <a:srgbClr val="FF0000"/>
                                  </a:solidFill>
                                  <a:latin typeface="Cambria Math" panose="02040503050406030204" pitchFamily="18" charset="0"/>
                                </a:rPr>
                                <m:t>𝑯</m:t>
                              </m:r>
                            </m:e>
                          </m:acc>
                        </m:oMath>
                      </m:oMathPara>
                    </a14:m>
                    <a:endParaRPr lang="fr-FR" b="1" u="none" dirty="0">
                      <a:solidFill>
                        <a:srgbClr val="FF0000"/>
                      </a:solidFill>
                    </a:endParaRPr>
                  </a:p>
                </p:txBody>
              </p:sp>
            </mc:Choice>
            <mc:Fallback xmlns="">
              <p:sp>
                <p:nvSpPr>
                  <p:cNvPr id="10" name="ZoneTexte 24"/>
                  <p:cNvSpPr txBox="1">
                    <a:spLocks noRot="1" noChangeAspect="1" noMove="1" noResize="1" noEditPoints="1" noAdjustHandles="1" noChangeArrowheads="1" noChangeShapeType="1" noTextEdit="1"/>
                  </p:cNvSpPr>
                  <p:nvPr/>
                </p:nvSpPr>
                <p:spPr>
                  <a:xfrm>
                    <a:off x="4887078" y="4557836"/>
                    <a:ext cx="418473" cy="357923"/>
                  </a:xfrm>
                  <a:prstGeom prst="rect">
                    <a:avLst/>
                  </a:prstGeom>
                  <a:blipFill rotWithShape="0">
                    <a:blip r:embed="rId25"/>
                    <a:stretch>
                      <a:fillRect/>
                    </a:stretch>
                  </a:blipFill>
                </p:spPr>
                <p:txBody>
                  <a:bodyPr/>
                  <a:lstStyle/>
                  <a:p>
                    <a:r>
                      <a:rPr lang="fr-FR">
                        <a:noFill/>
                      </a:rPr>
                      <a:t> </a:t>
                    </a:r>
                  </a:p>
                </p:txBody>
              </p:sp>
            </mc:Fallback>
          </mc:AlternateContent>
          <p:grpSp>
            <p:nvGrpSpPr>
              <p:cNvPr id="19" name="Group 49"/>
              <p:cNvGrpSpPr>
                <a:grpSpLocks/>
              </p:cNvGrpSpPr>
              <p:nvPr/>
            </p:nvGrpSpPr>
            <p:grpSpPr bwMode="auto">
              <a:xfrm>
                <a:off x="4943022" y="3340951"/>
                <a:ext cx="2640627" cy="2370590"/>
                <a:chOff x="2430" y="623"/>
                <a:chExt cx="2118" cy="2255"/>
              </a:xfrm>
            </p:grpSpPr>
            <p:sp>
              <p:nvSpPr>
                <p:cNvPr id="20" name="Text Box 12"/>
                <p:cNvSpPr txBox="1">
                  <a:spLocks noChangeArrowheads="1"/>
                </p:cNvSpPr>
                <p:nvPr/>
              </p:nvSpPr>
              <p:spPr bwMode="auto">
                <a:xfrm>
                  <a:off x="2782" y="2611"/>
                  <a:ext cx="165" cy="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i="1">
                      <a:solidFill>
                        <a:schemeClr val="tx2"/>
                      </a:solidFill>
                      <a:latin typeface="Arial" panose="020B0604020202020204" pitchFamily="34" charset="0"/>
                    </a:defRPr>
                  </a:lvl1pPr>
                  <a:lvl2pPr marL="742950" indent="-285750">
                    <a:defRPr sz="2400" i="1">
                      <a:solidFill>
                        <a:schemeClr val="tx2"/>
                      </a:solidFill>
                      <a:latin typeface="Arial" panose="020B0604020202020204" pitchFamily="34" charset="0"/>
                    </a:defRPr>
                  </a:lvl2pPr>
                  <a:lvl3pPr marL="1143000" indent="-228600">
                    <a:defRPr sz="2400" i="1">
                      <a:solidFill>
                        <a:schemeClr val="tx2"/>
                      </a:solidFill>
                      <a:latin typeface="Arial" panose="020B0604020202020204" pitchFamily="34" charset="0"/>
                    </a:defRPr>
                  </a:lvl3pPr>
                  <a:lvl4pPr marL="1600200" indent="-228600">
                    <a:defRPr sz="2400" i="1">
                      <a:solidFill>
                        <a:schemeClr val="tx2"/>
                      </a:solidFill>
                      <a:latin typeface="Arial" panose="020B0604020202020204" pitchFamily="34" charset="0"/>
                    </a:defRPr>
                  </a:lvl4pPr>
                  <a:lvl5pPr marL="2057400" indent="-228600">
                    <a:defRPr sz="2400" i="1">
                      <a:solidFill>
                        <a:schemeClr val="tx2"/>
                      </a:solidFill>
                      <a:latin typeface="Arial" panose="020B0604020202020204" pitchFamily="34" charset="0"/>
                    </a:defRPr>
                  </a:lvl5pPr>
                  <a:lvl6pPr marL="2514600" indent="-228600" eaLnBrk="0" fontAlgn="base" hangingPunct="0">
                    <a:spcBef>
                      <a:spcPct val="0"/>
                    </a:spcBef>
                    <a:spcAft>
                      <a:spcPct val="0"/>
                    </a:spcAft>
                    <a:defRPr sz="2400" i="1">
                      <a:solidFill>
                        <a:schemeClr val="tx2"/>
                      </a:solidFill>
                      <a:latin typeface="Arial" panose="020B0604020202020204" pitchFamily="34" charset="0"/>
                    </a:defRPr>
                  </a:lvl6pPr>
                  <a:lvl7pPr marL="2971800" indent="-228600" eaLnBrk="0" fontAlgn="base" hangingPunct="0">
                    <a:spcBef>
                      <a:spcPct val="0"/>
                    </a:spcBef>
                    <a:spcAft>
                      <a:spcPct val="0"/>
                    </a:spcAft>
                    <a:defRPr sz="2400" i="1">
                      <a:solidFill>
                        <a:schemeClr val="tx2"/>
                      </a:solidFill>
                      <a:latin typeface="Arial" panose="020B0604020202020204" pitchFamily="34" charset="0"/>
                    </a:defRPr>
                  </a:lvl7pPr>
                  <a:lvl8pPr marL="3429000" indent="-228600" eaLnBrk="0" fontAlgn="base" hangingPunct="0">
                    <a:spcBef>
                      <a:spcPct val="0"/>
                    </a:spcBef>
                    <a:spcAft>
                      <a:spcPct val="0"/>
                    </a:spcAft>
                    <a:defRPr sz="2400" i="1">
                      <a:solidFill>
                        <a:schemeClr val="tx2"/>
                      </a:solidFill>
                      <a:latin typeface="Arial" panose="020B0604020202020204" pitchFamily="34" charset="0"/>
                    </a:defRPr>
                  </a:lvl8pPr>
                  <a:lvl9pPr marL="3886200" indent="-228600" eaLnBrk="0" fontAlgn="base" hangingPunct="0">
                    <a:spcBef>
                      <a:spcPct val="0"/>
                    </a:spcBef>
                    <a:spcAft>
                      <a:spcPct val="0"/>
                    </a:spcAft>
                    <a:defRPr sz="2400" i="1">
                      <a:solidFill>
                        <a:schemeClr val="tx2"/>
                      </a:solidFill>
                      <a:latin typeface="Arial" panose="020B0604020202020204" pitchFamily="34" charset="0"/>
                    </a:defRPr>
                  </a:lvl9pPr>
                </a:lstStyle>
                <a:p>
                  <a:endParaRPr lang="fr-FR" altLang="fr-FR" sz="1100" b="1" dirty="0">
                    <a:solidFill>
                      <a:schemeClr val="tx1"/>
                    </a:solidFill>
                    <a:latin typeface="Times New Roman" panose="02020603050405020304" pitchFamily="18" charset="0"/>
                  </a:endParaRPr>
                </a:p>
              </p:txBody>
            </p:sp>
            <p:sp>
              <p:nvSpPr>
                <p:cNvPr id="22" name="Text Box 26"/>
                <p:cNvSpPr txBox="1">
                  <a:spLocks noChangeArrowheads="1"/>
                </p:cNvSpPr>
                <p:nvPr/>
              </p:nvSpPr>
              <p:spPr bwMode="auto">
                <a:xfrm>
                  <a:off x="2588" y="623"/>
                  <a:ext cx="165" cy="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i="1">
                      <a:solidFill>
                        <a:schemeClr val="tx2"/>
                      </a:solidFill>
                      <a:latin typeface="Arial" panose="020B0604020202020204" pitchFamily="34" charset="0"/>
                    </a:defRPr>
                  </a:lvl1pPr>
                  <a:lvl2pPr marL="742950" indent="-285750">
                    <a:defRPr sz="2400" i="1">
                      <a:solidFill>
                        <a:schemeClr val="tx2"/>
                      </a:solidFill>
                      <a:latin typeface="Arial" panose="020B0604020202020204" pitchFamily="34" charset="0"/>
                    </a:defRPr>
                  </a:lvl2pPr>
                  <a:lvl3pPr marL="1143000" indent="-228600">
                    <a:defRPr sz="2400" i="1">
                      <a:solidFill>
                        <a:schemeClr val="tx2"/>
                      </a:solidFill>
                      <a:latin typeface="Arial" panose="020B0604020202020204" pitchFamily="34" charset="0"/>
                    </a:defRPr>
                  </a:lvl3pPr>
                  <a:lvl4pPr marL="1600200" indent="-228600">
                    <a:defRPr sz="2400" i="1">
                      <a:solidFill>
                        <a:schemeClr val="tx2"/>
                      </a:solidFill>
                      <a:latin typeface="Arial" panose="020B0604020202020204" pitchFamily="34" charset="0"/>
                    </a:defRPr>
                  </a:lvl4pPr>
                  <a:lvl5pPr marL="2057400" indent="-228600">
                    <a:defRPr sz="2400" i="1">
                      <a:solidFill>
                        <a:schemeClr val="tx2"/>
                      </a:solidFill>
                      <a:latin typeface="Arial" panose="020B0604020202020204" pitchFamily="34" charset="0"/>
                    </a:defRPr>
                  </a:lvl5pPr>
                  <a:lvl6pPr marL="2514600" indent="-228600" eaLnBrk="0" fontAlgn="base" hangingPunct="0">
                    <a:spcBef>
                      <a:spcPct val="0"/>
                    </a:spcBef>
                    <a:spcAft>
                      <a:spcPct val="0"/>
                    </a:spcAft>
                    <a:defRPr sz="2400" i="1">
                      <a:solidFill>
                        <a:schemeClr val="tx2"/>
                      </a:solidFill>
                      <a:latin typeface="Arial" panose="020B0604020202020204" pitchFamily="34" charset="0"/>
                    </a:defRPr>
                  </a:lvl6pPr>
                  <a:lvl7pPr marL="2971800" indent="-228600" eaLnBrk="0" fontAlgn="base" hangingPunct="0">
                    <a:spcBef>
                      <a:spcPct val="0"/>
                    </a:spcBef>
                    <a:spcAft>
                      <a:spcPct val="0"/>
                    </a:spcAft>
                    <a:defRPr sz="2400" i="1">
                      <a:solidFill>
                        <a:schemeClr val="tx2"/>
                      </a:solidFill>
                      <a:latin typeface="Arial" panose="020B0604020202020204" pitchFamily="34" charset="0"/>
                    </a:defRPr>
                  </a:lvl7pPr>
                  <a:lvl8pPr marL="3429000" indent="-228600" eaLnBrk="0" fontAlgn="base" hangingPunct="0">
                    <a:spcBef>
                      <a:spcPct val="0"/>
                    </a:spcBef>
                    <a:spcAft>
                      <a:spcPct val="0"/>
                    </a:spcAft>
                    <a:defRPr sz="2400" i="1">
                      <a:solidFill>
                        <a:schemeClr val="tx2"/>
                      </a:solidFill>
                      <a:latin typeface="Arial" panose="020B0604020202020204" pitchFamily="34" charset="0"/>
                    </a:defRPr>
                  </a:lvl8pPr>
                  <a:lvl9pPr marL="3886200" indent="-228600" eaLnBrk="0" fontAlgn="base" hangingPunct="0">
                    <a:spcBef>
                      <a:spcPct val="0"/>
                    </a:spcBef>
                    <a:spcAft>
                      <a:spcPct val="0"/>
                    </a:spcAft>
                    <a:defRPr sz="2400" i="1">
                      <a:solidFill>
                        <a:schemeClr val="tx2"/>
                      </a:solidFill>
                      <a:latin typeface="Arial" panose="020B0604020202020204" pitchFamily="34" charset="0"/>
                    </a:defRPr>
                  </a:lvl9pPr>
                </a:lstStyle>
                <a:p>
                  <a:endParaRPr lang="fr-FR" altLang="fr-FR" sz="1600">
                    <a:solidFill>
                      <a:schemeClr val="tx1"/>
                    </a:solidFill>
                    <a:latin typeface="Times New Roman" panose="02020603050405020304" pitchFamily="18" charset="0"/>
                  </a:endParaRPr>
                </a:p>
              </p:txBody>
            </p:sp>
            <p:sp>
              <p:nvSpPr>
                <p:cNvPr id="23" name="Freeform 27"/>
                <p:cNvSpPr>
                  <a:spLocks/>
                </p:cNvSpPr>
                <p:nvPr/>
              </p:nvSpPr>
              <p:spPr bwMode="auto">
                <a:xfrm>
                  <a:off x="2960" y="1296"/>
                  <a:ext cx="1298" cy="240"/>
                </a:xfrm>
                <a:custGeom>
                  <a:avLst/>
                  <a:gdLst>
                    <a:gd name="T0" fmla="*/ 0 w 1488"/>
                    <a:gd name="T1" fmla="*/ 168 h 192"/>
                    <a:gd name="T2" fmla="*/ 167 w 1488"/>
                    <a:gd name="T3" fmla="*/ 120 h 192"/>
                    <a:gd name="T4" fmla="*/ 334 w 1488"/>
                    <a:gd name="T5" fmla="*/ 168 h 192"/>
                    <a:gd name="T6" fmla="*/ 502 w 1488"/>
                    <a:gd name="T7" fmla="*/ 120 h 192"/>
                    <a:gd name="T8" fmla="*/ 711 w 1488"/>
                    <a:gd name="T9" fmla="*/ 168 h 192"/>
                    <a:gd name="T10" fmla="*/ 753 w 1488"/>
                    <a:gd name="T11" fmla="*/ 168 h 192"/>
                    <a:gd name="T12" fmla="*/ 878 w 1488"/>
                    <a:gd name="T13" fmla="*/ 24 h 192"/>
                    <a:gd name="T14" fmla="*/ 920 w 1488"/>
                    <a:gd name="T15" fmla="*/ 24 h 192"/>
                    <a:gd name="T16" fmla="*/ 1003 w 1488"/>
                    <a:gd name="T17" fmla="*/ 72 h 192"/>
                    <a:gd name="T18" fmla="*/ 1045 w 1488"/>
                    <a:gd name="T19" fmla="*/ 24 h 192"/>
                    <a:gd name="T20" fmla="*/ 1212 w 1488"/>
                    <a:gd name="T21" fmla="*/ 168 h 192"/>
                    <a:gd name="T22" fmla="*/ 1296 w 1488"/>
                    <a:gd name="T23" fmla="*/ 168 h 1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connsiteX0" fmla="*/ 0 w 10000"/>
                    <a:gd name="connsiteY0" fmla="*/ 9061 h 9782"/>
                    <a:gd name="connsiteX1" fmla="*/ 1290 w 10000"/>
                    <a:gd name="connsiteY1" fmla="*/ 6561 h 9782"/>
                    <a:gd name="connsiteX2" fmla="*/ 2581 w 10000"/>
                    <a:gd name="connsiteY2" fmla="*/ 9061 h 9782"/>
                    <a:gd name="connsiteX3" fmla="*/ 3871 w 10000"/>
                    <a:gd name="connsiteY3" fmla="*/ 6561 h 9782"/>
                    <a:gd name="connsiteX4" fmla="*/ 5484 w 10000"/>
                    <a:gd name="connsiteY4" fmla="*/ 9061 h 9782"/>
                    <a:gd name="connsiteX5" fmla="*/ 5806 w 10000"/>
                    <a:gd name="connsiteY5" fmla="*/ 9061 h 9782"/>
                    <a:gd name="connsiteX6" fmla="*/ 6774 w 10000"/>
                    <a:gd name="connsiteY6" fmla="*/ 1561 h 9782"/>
                    <a:gd name="connsiteX7" fmla="*/ 7097 w 10000"/>
                    <a:gd name="connsiteY7" fmla="*/ 1561 h 9782"/>
                    <a:gd name="connsiteX8" fmla="*/ 7742 w 10000"/>
                    <a:gd name="connsiteY8" fmla="*/ 4061 h 9782"/>
                    <a:gd name="connsiteX9" fmla="*/ 8284 w 10000"/>
                    <a:gd name="connsiteY9" fmla="*/ 101 h 9782"/>
                    <a:gd name="connsiteX10" fmla="*/ 9355 w 10000"/>
                    <a:gd name="connsiteY10" fmla="*/ 9061 h 9782"/>
                    <a:gd name="connsiteX11" fmla="*/ 10000 w 10000"/>
                    <a:gd name="connsiteY11" fmla="*/ 9061 h 9782"/>
                    <a:gd name="connsiteX0" fmla="*/ 0 w 10000"/>
                    <a:gd name="connsiteY0" fmla="*/ 9263 h 10000"/>
                    <a:gd name="connsiteX1" fmla="*/ 1290 w 10000"/>
                    <a:gd name="connsiteY1" fmla="*/ 6707 h 10000"/>
                    <a:gd name="connsiteX2" fmla="*/ 2581 w 10000"/>
                    <a:gd name="connsiteY2" fmla="*/ 9263 h 10000"/>
                    <a:gd name="connsiteX3" fmla="*/ 3926 w 10000"/>
                    <a:gd name="connsiteY3" fmla="*/ 5961 h 10000"/>
                    <a:gd name="connsiteX4" fmla="*/ 5484 w 10000"/>
                    <a:gd name="connsiteY4" fmla="*/ 9263 h 10000"/>
                    <a:gd name="connsiteX5" fmla="*/ 5806 w 10000"/>
                    <a:gd name="connsiteY5" fmla="*/ 9263 h 10000"/>
                    <a:gd name="connsiteX6" fmla="*/ 6774 w 10000"/>
                    <a:gd name="connsiteY6" fmla="*/ 1596 h 10000"/>
                    <a:gd name="connsiteX7" fmla="*/ 7097 w 10000"/>
                    <a:gd name="connsiteY7" fmla="*/ 1596 h 10000"/>
                    <a:gd name="connsiteX8" fmla="*/ 7742 w 10000"/>
                    <a:gd name="connsiteY8" fmla="*/ 4152 h 10000"/>
                    <a:gd name="connsiteX9" fmla="*/ 8284 w 10000"/>
                    <a:gd name="connsiteY9" fmla="*/ 103 h 10000"/>
                    <a:gd name="connsiteX10" fmla="*/ 9355 w 10000"/>
                    <a:gd name="connsiteY10" fmla="*/ 9263 h 10000"/>
                    <a:gd name="connsiteX11" fmla="*/ 10000 w 10000"/>
                    <a:gd name="connsiteY11" fmla="*/ 9263 h 10000"/>
                    <a:gd name="connsiteX0" fmla="*/ 0 w 10000"/>
                    <a:gd name="connsiteY0" fmla="*/ 9263 h 10607"/>
                    <a:gd name="connsiteX1" fmla="*/ 1290 w 10000"/>
                    <a:gd name="connsiteY1" fmla="*/ 6707 h 10607"/>
                    <a:gd name="connsiteX2" fmla="*/ 2690 w 10000"/>
                    <a:gd name="connsiteY2" fmla="*/ 10605 h 10607"/>
                    <a:gd name="connsiteX3" fmla="*/ 3926 w 10000"/>
                    <a:gd name="connsiteY3" fmla="*/ 5961 h 10607"/>
                    <a:gd name="connsiteX4" fmla="*/ 5484 w 10000"/>
                    <a:gd name="connsiteY4" fmla="*/ 9263 h 10607"/>
                    <a:gd name="connsiteX5" fmla="*/ 5806 w 10000"/>
                    <a:gd name="connsiteY5" fmla="*/ 9263 h 10607"/>
                    <a:gd name="connsiteX6" fmla="*/ 6774 w 10000"/>
                    <a:gd name="connsiteY6" fmla="*/ 1596 h 10607"/>
                    <a:gd name="connsiteX7" fmla="*/ 7097 w 10000"/>
                    <a:gd name="connsiteY7" fmla="*/ 1596 h 10607"/>
                    <a:gd name="connsiteX8" fmla="*/ 7742 w 10000"/>
                    <a:gd name="connsiteY8" fmla="*/ 4152 h 10607"/>
                    <a:gd name="connsiteX9" fmla="*/ 8284 w 10000"/>
                    <a:gd name="connsiteY9" fmla="*/ 103 h 10607"/>
                    <a:gd name="connsiteX10" fmla="*/ 9355 w 10000"/>
                    <a:gd name="connsiteY10" fmla="*/ 9263 h 10607"/>
                    <a:gd name="connsiteX11" fmla="*/ 10000 w 10000"/>
                    <a:gd name="connsiteY11" fmla="*/ 9263 h 10607"/>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502 w 10018"/>
                    <a:gd name="connsiteY4" fmla="*/ 9263 h 11953"/>
                    <a:gd name="connsiteX5" fmla="*/ 5824 w 10018"/>
                    <a:gd name="connsiteY5" fmla="*/ 9263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502 w 10018"/>
                    <a:gd name="connsiteY4" fmla="*/ 9263 h 11953"/>
                    <a:gd name="connsiteX5" fmla="*/ 5824 w 10018"/>
                    <a:gd name="connsiteY5" fmla="*/ 9263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502 w 10018"/>
                    <a:gd name="connsiteY4" fmla="*/ 9263 h 11953"/>
                    <a:gd name="connsiteX5" fmla="*/ 5824 w 10018"/>
                    <a:gd name="connsiteY5" fmla="*/ 9263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502 w 10018"/>
                    <a:gd name="connsiteY4" fmla="*/ 9263 h 11953"/>
                    <a:gd name="connsiteX5" fmla="*/ 5824 w 10018"/>
                    <a:gd name="connsiteY5" fmla="*/ 9263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502 w 10018"/>
                    <a:gd name="connsiteY4" fmla="*/ 9263 h 11953"/>
                    <a:gd name="connsiteX5" fmla="*/ 5824 w 10018"/>
                    <a:gd name="connsiteY5" fmla="*/ 9263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502 w 10018"/>
                    <a:gd name="connsiteY4" fmla="*/ 9263 h 11953"/>
                    <a:gd name="connsiteX5" fmla="*/ 5824 w 10018"/>
                    <a:gd name="connsiteY5" fmla="*/ 9263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502 w 10018"/>
                    <a:gd name="connsiteY4" fmla="*/ 9263 h 11953"/>
                    <a:gd name="connsiteX5" fmla="*/ 5806 w 10018"/>
                    <a:gd name="connsiteY5" fmla="*/ 9263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502 w 10018"/>
                    <a:gd name="connsiteY4" fmla="*/ 9263 h 11953"/>
                    <a:gd name="connsiteX5" fmla="*/ 5806 w 10018"/>
                    <a:gd name="connsiteY5" fmla="*/ 9263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502 w 10018"/>
                    <a:gd name="connsiteY4" fmla="*/ 9263 h 11953"/>
                    <a:gd name="connsiteX5" fmla="*/ 5806 w 10018"/>
                    <a:gd name="connsiteY5" fmla="*/ 9263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502 w 10018"/>
                    <a:gd name="connsiteY4" fmla="*/ 9263 h 11953"/>
                    <a:gd name="connsiteX5" fmla="*/ 5806 w 10018"/>
                    <a:gd name="connsiteY5" fmla="*/ 9263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502 w 10018"/>
                    <a:gd name="connsiteY4" fmla="*/ 9263 h 11953"/>
                    <a:gd name="connsiteX5" fmla="*/ 5663 w 10018"/>
                    <a:gd name="connsiteY5" fmla="*/ 9122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216 w 10018"/>
                    <a:gd name="connsiteY4" fmla="*/ 9122 h 11953"/>
                    <a:gd name="connsiteX5" fmla="*/ 5663 w 10018"/>
                    <a:gd name="connsiteY5" fmla="*/ 9122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216 w 10018"/>
                    <a:gd name="connsiteY4" fmla="*/ 9122 h 11953"/>
                    <a:gd name="connsiteX5" fmla="*/ 5663 w 10018"/>
                    <a:gd name="connsiteY5" fmla="*/ 9122 h 11953"/>
                    <a:gd name="connsiteX6" fmla="*/ 6792 w 10018"/>
                    <a:gd name="connsiteY6" fmla="*/ 1596 h 11953"/>
                    <a:gd name="connsiteX7" fmla="*/ 7115 w 10018"/>
                    <a:gd name="connsiteY7" fmla="*/ 1596 h 11953"/>
                    <a:gd name="connsiteX8" fmla="*/ 7760 w 10018"/>
                    <a:gd name="connsiteY8" fmla="*/ 4152 h 11953"/>
                    <a:gd name="connsiteX9" fmla="*/ 8302 w 10018"/>
                    <a:gd name="connsiteY9" fmla="*/ 103 h 11953"/>
                    <a:gd name="connsiteX10" fmla="*/ 9373 w 10018"/>
                    <a:gd name="connsiteY10" fmla="*/ 9263 h 11953"/>
                    <a:gd name="connsiteX11" fmla="*/ 10018 w 10018"/>
                    <a:gd name="connsiteY11"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216 w 10018"/>
                    <a:gd name="connsiteY4" fmla="*/ 9122 h 11953"/>
                    <a:gd name="connsiteX5" fmla="*/ 6792 w 10018"/>
                    <a:gd name="connsiteY5" fmla="*/ 1596 h 11953"/>
                    <a:gd name="connsiteX6" fmla="*/ 7115 w 10018"/>
                    <a:gd name="connsiteY6" fmla="*/ 1596 h 11953"/>
                    <a:gd name="connsiteX7" fmla="*/ 7760 w 10018"/>
                    <a:gd name="connsiteY7" fmla="*/ 4152 h 11953"/>
                    <a:gd name="connsiteX8" fmla="*/ 8302 w 10018"/>
                    <a:gd name="connsiteY8" fmla="*/ 103 h 11953"/>
                    <a:gd name="connsiteX9" fmla="*/ 9373 w 10018"/>
                    <a:gd name="connsiteY9" fmla="*/ 9263 h 11953"/>
                    <a:gd name="connsiteX10" fmla="*/ 10018 w 10018"/>
                    <a:gd name="connsiteY10"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395 w 10018"/>
                    <a:gd name="connsiteY4" fmla="*/ 11234 h 11953"/>
                    <a:gd name="connsiteX5" fmla="*/ 6792 w 10018"/>
                    <a:gd name="connsiteY5" fmla="*/ 1596 h 11953"/>
                    <a:gd name="connsiteX6" fmla="*/ 7115 w 10018"/>
                    <a:gd name="connsiteY6" fmla="*/ 1596 h 11953"/>
                    <a:gd name="connsiteX7" fmla="*/ 7760 w 10018"/>
                    <a:gd name="connsiteY7" fmla="*/ 4152 h 11953"/>
                    <a:gd name="connsiteX8" fmla="*/ 8302 w 10018"/>
                    <a:gd name="connsiteY8" fmla="*/ 103 h 11953"/>
                    <a:gd name="connsiteX9" fmla="*/ 9373 w 10018"/>
                    <a:gd name="connsiteY9" fmla="*/ 9263 h 11953"/>
                    <a:gd name="connsiteX10" fmla="*/ 10018 w 10018"/>
                    <a:gd name="connsiteY10"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395 w 10018"/>
                    <a:gd name="connsiteY4" fmla="*/ 11234 h 11953"/>
                    <a:gd name="connsiteX5" fmla="*/ 6792 w 10018"/>
                    <a:gd name="connsiteY5" fmla="*/ 1596 h 11953"/>
                    <a:gd name="connsiteX6" fmla="*/ 7115 w 10018"/>
                    <a:gd name="connsiteY6" fmla="*/ 1596 h 11953"/>
                    <a:gd name="connsiteX7" fmla="*/ 7760 w 10018"/>
                    <a:gd name="connsiteY7" fmla="*/ 4152 h 11953"/>
                    <a:gd name="connsiteX8" fmla="*/ 8302 w 10018"/>
                    <a:gd name="connsiteY8" fmla="*/ 103 h 11953"/>
                    <a:gd name="connsiteX9" fmla="*/ 9373 w 10018"/>
                    <a:gd name="connsiteY9" fmla="*/ 9263 h 11953"/>
                    <a:gd name="connsiteX10" fmla="*/ 10018 w 10018"/>
                    <a:gd name="connsiteY10" fmla="*/ 9263 h 11953"/>
                    <a:gd name="connsiteX0" fmla="*/ 0 w 10018"/>
                    <a:gd name="connsiteY0" fmla="*/ 11953 h 11953"/>
                    <a:gd name="connsiteX1" fmla="*/ 1308 w 10018"/>
                    <a:gd name="connsiteY1" fmla="*/ 6707 h 11953"/>
                    <a:gd name="connsiteX2" fmla="*/ 2708 w 10018"/>
                    <a:gd name="connsiteY2" fmla="*/ 10605 h 11953"/>
                    <a:gd name="connsiteX3" fmla="*/ 3944 w 10018"/>
                    <a:gd name="connsiteY3" fmla="*/ 5961 h 11953"/>
                    <a:gd name="connsiteX4" fmla="*/ 5395 w 10018"/>
                    <a:gd name="connsiteY4" fmla="*/ 11234 h 11953"/>
                    <a:gd name="connsiteX5" fmla="*/ 6792 w 10018"/>
                    <a:gd name="connsiteY5" fmla="*/ 1596 h 11953"/>
                    <a:gd name="connsiteX6" fmla="*/ 7760 w 10018"/>
                    <a:gd name="connsiteY6" fmla="*/ 4152 h 11953"/>
                    <a:gd name="connsiteX7" fmla="*/ 8302 w 10018"/>
                    <a:gd name="connsiteY7" fmla="*/ 103 h 11953"/>
                    <a:gd name="connsiteX8" fmla="*/ 9373 w 10018"/>
                    <a:gd name="connsiteY8" fmla="*/ 9263 h 11953"/>
                    <a:gd name="connsiteX9" fmla="*/ 10018 w 10018"/>
                    <a:gd name="connsiteY9" fmla="*/ 9263 h 11953"/>
                    <a:gd name="connsiteX0" fmla="*/ 0 w 10018"/>
                    <a:gd name="connsiteY0" fmla="*/ 12628 h 12628"/>
                    <a:gd name="connsiteX1" fmla="*/ 1308 w 10018"/>
                    <a:gd name="connsiteY1" fmla="*/ 7382 h 12628"/>
                    <a:gd name="connsiteX2" fmla="*/ 2708 w 10018"/>
                    <a:gd name="connsiteY2" fmla="*/ 11280 h 12628"/>
                    <a:gd name="connsiteX3" fmla="*/ 3944 w 10018"/>
                    <a:gd name="connsiteY3" fmla="*/ 6636 h 12628"/>
                    <a:gd name="connsiteX4" fmla="*/ 5395 w 10018"/>
                    <a:gd name="connsiteY4" fmla="*/ 11909 h 12628"/>
                    <a:gd name="connsiteX5" fmla="*/ 6863 w 10018"/>
                    <a:gd name="connsiteY5" fmla="*/ 159 h 12628"/>
                    <a:gd name="connsiteX6" fmla="*/ 7760 w 10018"/>
                    <a:gd name="connsiteY6" fmla="*/ 4827 h 12628"/>
                    <a:gd name="connsiteX7" fmla="*/ 8302 w 10018"/>
                    <a:gd name="connsiteY7" fmla="*/ 778 h 12628"/>
                    <a:gd name="connsiteX8" fmla="*/ 9373 w 10018"/>
                    <a:gd name="connsiteY8" fmla="*/ 9938 h 12628"/>
                    <a:gd name="connsiteX9" fmla="*/ 10018 w 10018"/>
                    <a:gd name="connsiteY9" fmla="*/ 9938 h 12628"/>
                    <a:gd name="connsiteX0" fmla="*/ 0 w 10018"/>
                    <a:gd name="connsiteY0" fmla="*/ 12507 h 12507"/>
                    <a:gd name="connsiteX1" fmla="*/ 1308 w 10018"/>
                    <a:gd name="connsiteY1" fmla="*/ 7261 h 12507"/>
                    <a:gd name="connsiteX2" fmla="*/ 2708 w 10018"/>
                    <a:gd name="connsiteY2" fmla="*/ 11159 h 12507"/>
                    <a:gd name="connsiteX3" fmla="*/ 3944 w 10018"/>
                    <a:gd name="connsiteY3" fmla="*/ 6515 h 12507"/>
                    <a:gd name="connsiteX4" fmla="*/ 5395 w 10018"/>
                    <a:gd name="connsiteY4" fmla="*/ 11788 h 12507"/>
                    <a:gd name="connsiteX5" fmla="*/ 6863 w 10018"/>
                    <a:gd name="connsiteY5" fmla="*/ 38 h 12507"/>
                    <a:gd name="connsiteX6" fmla="*/ 7546 w 10018"/>
                    <a:gd name="connsiteY6" fmla="*/ 7799 h 12507"/>
                    <a:gd name="connsiteX7" fmla="*/ 8302 w 10018"/>
                    <a:gd name="connsiteY7" fmla="*/ 657 h 12507"/>
                    <a:gd name="connsiteX8" fmla="*/ 9373 w 10018"/>
                    <a:gd name="connsiteY8" fmla="*/ 9817 h 12507"/>
                    <a:gd name="connsiteX9" fmla="*/ 10018 w 10018"/>
                    <a:gd name="connsiteY9" fmla="*/ 9817 h 12507"/>
                    <a:gd name="connsiteX0" fmla="*/ 0 w 10018"/>
                    <a:gd name="connsiteY0" fmla="*/ 12538 h 13469"/>
                    <a:gd name="connsiteX1" fmla="*/ 1308 w 10018"/>
                    <a:gd name="connsiteY1" fmla="*/ 7292 h 13469"/>
                    <a:gd name="connsiteX2" fmla="*/ 2708 w 10018"/>
                    <a:gd name="connsiteY2" fmla="*/ 11190 h 13469"/>
                    <a:gd name="connsiteX3" fmla="*/ 3944 w 10018"/>
                    <a:gd name="connsiteY3" fmla="*/ 6546 h 13469"/>
                    <a:gd name="connsiteX4" fmla="*/ 5484 w 10018"/>
                    <a:gd name="connsiteY4" fmla="*/ 13364 h 13469"/>
                    <a:gd name="connsiteX5" fmla="*/ 6863 w 10018"/>
                    <a:gd name="connsiteY5" fmla="*/ 69 h 13469"/>
                    <a:gd name="connsiteX6" fmla="*/ 7546 w 10018"/>
                    <a:gd name="connsiteY6" fmla="*/ 7830 h 13469"/>
                    <a:gd name="connsiteX7" fmla="*/ 8302 w 10018"/>
                    <a:gd name="connsiteY7" fmla="*/ 688 h 13469"/>
                    <a:gd name="connsiteX8" fmla="*/ 9373 w 10018"/>
                    <a:gd name="connsiteY8" fmla="*/ 9848 h 13469"/>
                    <a:gd name="connsiteX9" fmla="*/ 10018 w 10018"/>
                    <a:gd name="connsiteY9" fmla="*/ 9848 h 13469"/>
                    <a:gd name="connsiteX0" fmla="*/ 0 w 10018"/>
                    <a:gd name="connsiteY0" fmla="*/ 11862 h 12752"/>
                    <a:gd name="connsiteX1" fmla="*/ 1308 w 10018"/>
                    <a:gd name="connsiteY1" fmla="*/ 6616 h 12752"/>
                    <a:gd name="connsiteX2" fmla="*/ 2708 w 10018"/>
                    <a:gd name="connsiteY2" fmla="*/ 10514 h 12752"/>
                    <a:gd name="connsiteX3" fmla="*/ 3944 w 10018"/>
                    <a:gd name="connsiteY3" fmla="*/ 5870 h 12752"/>
                    <a:gd name="connsiteX4" fmla="*/ 5484 w 10018"/>
                    <a:gd name="connsiteY4" fmla="*/ 12688 h 12752"/>
                    <a:gd name="connsiteX5" fmla="*/ 6649 w 10018"/>
                    <a:gd name="connsiteY5" fmla="*/ 938 h 12752"/>
                    <a:gd name="connsiteX6" fmla="*/ 7546 w 10018"/>
                    <a:gd name="connsiteY6" fmla="*/ 7154 h 12752"/>
                    <a:gd name="connsiteX7" fmla="*/ 8302 w 10018"/>
                    <a:gd name="connsiteY7" fmla="*/ 12 h 12752"/>
                    <a:gd name="connsiteX8" fmla="*/ 9373 w 10018"/>
                    <a:gd name="connsiteY8" fmla="*/ 9172 h 12752"/>
                    <a:gd name="connsiteX9" fmla="*/ 10018 w 10018"/>
                    <a:gd name="connsiteY9" fmla="*/ 9172 h 12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18" h="12752">
                      <a:moveTo>
                        <a:pt x="0" y="11862"/>
                      </a:moveTo>
                      <a:cubicBezTo>
                        <a:pt x="448" y="9387"/>
                        <a:pt x="857" y="6243"/>
                        <a:pt x="1308" y="6616"/>
                      </a:cubicBezTo>
                      <a:cubicBezTo>
                        <a:pt x="1759" y="6989"/>
                        <a:pt x="2269" y="10638"/>
                        <a:pt x="2708" y="10514"/>
                      </a:cubicBezTo>
                      <a:cubicBezTo>
                        <a:pt x="3147" y="10390"/>
                        <a:pt x="3481" y="5508"/>
                        <a:pt x="3944" y="5870"/>
                      </a:cubicBezTo>
                      <a:cubicBezTo>
                        <a:pt x="4407" y="6232"/>
                        <a:pt x="5033" y="13510"/>
                        <a:pt x="5484" y="12688"/>
                      </a:cubicBezTo>
                      <a:cubicBezTo>
                        <a:pt x="5935" y="11866"/>
                        <a:pt x="6305" y="1860"/>
                        <a:pt x="6649" y="938"/>
                      </a:cubicBezTo>
                      <a:cubicBezTo>
                        <a:pt x="6993" y="16"/>
                        <a:pt x="7271" y="7308"/>
                        <a:pt x="7546" y="7154"/>
                      </a:cubicBezTo>
                      <a:cubicBezTo>
                        <a:pt x="7821" y="7000"/>
                        <a:pt x="7998" y="-324"/>
                        <a:pt x="8302" y="12"/>
                      </a:cubicBezTo>
                      <a:cubicBezTo>
                        <a:pt x="8606" y="348"/>
                        <a:pt x="9050" y="7894"/>
                        <a:pt x="9373" y="9172"/>
                      </a:cubicBezTo>
                      <a:cubicBezTo>
                        <a:pt x="9695" y="10450"/>
                        <a:pt x="9857" y="9811"/>
                        <a:pt x="10018" y="9172"/>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050"/>
                </a:p>
              </p:txBody>
            </p:sp>
            <p:sp>
              <p:nvSpPr>
                <p:cNvPr id="24" name="Freeform 28"/>
                <p:cNvSpPr>
                  <a:spLocks/>
                </p:cNvSpPr>
                <p:nvPr/>
              </p:nvSpPr>
              <p:spPr bwMode="auto">
                <a:xfrm>
                  <a:off x="3394" y="1445"/>
                  <a:ext cx="288" cy="1056"/>
                </a:xfrm>
                <a:custGeom>
                  <a:avLst/>
                  <a:gdLst>
                    <a:gd name="T0" fmla="*/ 0 w 288"/>
                    <a:gd name="T1" fmla="*/ 0 h 1056"/>
                    <a:gd name="T2" fmla="*/ 240 w 288"/>
                    <a:gd name="T3" fmla="*/ 336 h 1056"/>
                    <a:gd name="T4" fmla="*/ 288 w 288"/>
                    <a:gd name="T5" fmla="*/ 1056 h 1056"/>
                    <a:gd name="T6" fmla="*/ 0 60000 65536"/>
                    <a:gd name="T7" fmla="*/ 0 60000 65536"/>
                    <a:gd name="T8" fmla="*/ 0 60000 65536"/>
                  </a:gdLst>
                  <a:ahLst/>
                  <a:cxnLst>
                    <a:cxn ang="T6">
                      <a:pos x="T0" y="T1"/>
                    </a:cxn>
                    <a:cxn ang="T7">
                      <a:pos x="T2" y="T3"/>
                    </a:cxn>
                    <a:cxn ang="T8">
                      <a:pos x="T4" y="T5"/>
                    </a:cxn>
                  </a:cxnLst>
                  <a:rect l="0" t="0" r="r" b="b"/>
                  <a:pathLst>
                    <a:path w="288" h="1056">
                      <a:moveTo>
                        <a:pt x="0" y="0"/>
                      </a:moveTo>
                      <a:cubicBezTo>
                        <a:pt x="96" y="80"/>
                        <a:pt x="192" y="160"/>
                        <a:pt x="240" y="336"/>
                      </a:cubicBezTo>
                      <a:cubicBezTo>
                        <a:pt x="288" y="512"/>
                        <a:pt x="288" y="784"/>
                        <a:pt x="288" y="1056"/>
                      </a:cubicBezTo>
                    </a:path>
                  </a:pathLst>
                </a:custGeom>
                <a:noFill/>
                <a:ln w="25400">
                  <a:solidFill>
                    <a:srgbClr val="5D2884"/>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050"/>
                </a:p>
              </p:txBody>
            </p:sp>
            <p:sp>
              <p:nvSpPr>
                <p:cNvPr id="25" name="Freeform 29"/>
                <p:cNvSpPr>
                  <a:spLocks/>
                </p:cNvSpPr>
                <p:nvPr/>
              </p:nvSpPr>
              <p:spPr bwMode="auto">
                <a:xfrm>
                  <a:off x="3747" y="1434"/>
                  <a:ext cx="288" cy="1056"/>
                </a:xfrm>
                <a:custGeom>
                  <a:avLst/>
                  <a:gdLst>
                    <a:gd name="T0" fmla="*/ 0 w 288"/>
                    <a:gd name="T1" fmla="*/ 0 h 1056"/>
                    <a:gd name="T2" fmla="*/ 240 w 288"/>
                    <a:gd name="T3" fmla="*/ 336 h 1056"/>
                    <a:gd name="T4" fmla="*/ 288 w 288"/>
                    <a:gd name="T5" fmla="*/ 1056 h 1056"/>
                    <a:gd name="T6" fmla="*/ 0 60000 65536"/>
                    <a:gd name="T7" fmla="*/ 0 60000 65536"/>
                    <a:gd name="T8" fmla="*/ 0 60000 65536"/>
                  </a:gdLst>
                  <a:ahLst/>
                  <a:cxnLst>
                    <a:cxn ang="T6">
                      <a:pos x="T0" y="T1"/>
                    </a:cxn>
                    <a:cxn ang="T7">
                      <a:pos x="T2" y="T3"/>
                    </a:cxn>
                    <a:cxn ang="T8">
                      <a:pos x="T4" y="T5"/>
                    </a:cxn>
                  </a:cxnLst>
                  <a:rect l="0" t="0" r="r" b="b"/>
                  <a:pathLst>
                    <a:path w="288" h="1056">
                      <a:moveTo>
                        <a:pt x="0" y="0"/>
                      </a:moveTo>
                      <a:cubicBezTo>
                        <a:pt x="96" y="80"/>
                        <a:pt x="192" y="160"/>
                        <a:pt x="240" y="336"/>
                      </a:cubicBezTo>
                      <a:cubicBezTo>
                        <a:pt x="288" y="512"/>
                        <a:pt x="288" y="784"/>
                        <a:pt x="288" y="1056"/>
                      </a:cubicBezTo>
                    </a:path>
                  </a:pathLst>
                </a:custGeom>
                <a:noFill/>
                <a:ln w="25400">
                  <a:solidFill>
                    <a:srgbClr val="5D2884"/>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050"/>
                </a:p>
              </p:txBody>
            </p:sp>
            <p:sp>
              <p:nvSpPr>
                <p:cNvPr id="26" name="Freeform 30"/>
                <p:cNvSpPr>
                  <a:spLocks/>
                </p:cNvSpPr>
                <p:nvPr/>
              </p:nvSpPr>
              <p:spPr bwMode="auto">
                <a:xfrm>
                  <a:off x="3058" y="1445"/>
                  <a:ext cx="288" cy="1056"/>
                </a:xfrm>
                <a:custGeom>
                  <a:avLst/>
                  <a:gdLst>
                    <a:gd name="T0" fmla="*/ 0 w 288"/>
                    <a:gd name="T1" fmla="*/ 0 h 1056"/>
                    <a:gd name="T2" fmla="*/ 240 w 288"/>
                    <a:gd name="T3" fmla="*/ 336 h 1056"/>
                    <a:gd name="T4" fmla="*/ 288 w 288"/>
                    <a:gd name="T5" fmla="*/ 1056 h 1056"/>
                    <a:gd name="T6" fmla="*/ 0 60000 65536"/>
                    <a:gd name="T7" fmla="*/ 0 60000 65536"/>
                    <a:gd name="T8" fmla="*/ 0 60000 65536"/>
                  </a:gdLst>
                  <a:ahLst/>
                  <a:cxnLst>
                    <a:cxn ang="T6">
                      <a:pos x="T0" y="T1"/>
                    </a:cxn>
                    <a:cxn ang="T7">
                      <a:pos x="T2" y="T3"/>
                    </a:cxn>
                    <a:cxn ang="T8">
                      <a:pos x="T4" y="T5"/>
                    </a:cxn>
                  </a:cxnLst>
                  <a:rect l="0" t="0" r="r" b="b"/>
                  <a:pathLst>
                    <a:path w="288" h="1056">
                      <a:moveTo>
                        <a:pt x="0" y="0"/>
                      </a:moveTo>
                      <a:cubicBezTo>
                        <a:pt x="96" y="80"/>
                        <a:pt x="192" y="160"/>
                        <a:pt x="240" y="336"/>
                      </a:cubicBezTo>
                      <a:cubicBezTo>
                        <a:pt x="288" y="512"/>
                        <a:pt x="288" y="784"/>
                        <a:pt x="288" y="1056"/>
                      </a:cubicBezTo>
                    </a:path>
                  </a:pathLst>
                </a:custGeom>
                <a:noFill/>
                <a:ln w="25400">
                  <a:solidFill>
                    <a:srgbClr val="5D2884"/>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050"/>
                </a:p>
              </p:txBody>
            </p:sp>
            <p:sp>
              <p:nvSpPr>
                <p:cNvPr id="27" name="Freeform 31"/>
                <p:cNvSpPr>
                  <a:spLocks/>
                </p:cNvSpPr>
                <p:nvPr/>
              </p:nvSpPr>
              <p:spPr bwMode="auto">
                <a:xfrm>
                  <a:off x="3993" y="1349"/>
                  <a:ext cx="336" cy="1152"/>
                </a:xfrm>
                <a:custGeom>
                  <a:avLst/>
                  <a:gdLst>
                    <a:gd name="T0" fmla="*/ 0 w 288"/>
                    <a:gd name="T1" fmla="*/ 0 h 1056"/>
                    <a:gd name="T2" fmla="*/ 280 w 288"/>
                    <a:gd name="T3" fmla="*/ 367 h 1056"/>
                    <a:gd name="T4" fmla="*/ 336 w 288"/>
                    <a:gd name="T5" fmla="*/ 1152 h 1056"/>
                    <a:gd name="T6" fmla="*/ 0 60000 65536"/>
                    <a:gd name="T7" fmla="*/ 0 60000 65536"/>
                    <a:gd name="T8" fmla="*/ 0 60000 65536"/>
                  </a:gdLst>
                  <a:ahLst/>
                  <a:cxnLst>
                    <a:cxn ang="T6">
                      <a:pos x="T0" y="T1"/>
                    </a:cxn>
                    <a:cxn ang="T7">
                      <a:pos x="T2" y="T3"/>
                    </a:cxn>
                    <a:cxn ang="T8">
                      <a:pos x="T4" y="T5"/>
                    </a:cxn>
                  </a:cxnLst>
                  <a:rect l="0" t="0" r="r" b="b"/>
                  <a:pathLst>
                    <a:path w="288" h="1056">
                      <a:moveTo>
                        <a:pt x="0" y="0"/>
                      </a:moveTo>
                      <a:cubicBezTo>
                        <a:pt x="96" y="80"/>
                        <a:pt x="192" y="160"/>
                        <a:pt x="240" y="336"/>
                      </a:cubicBezTo>
                      <a:cubicBezTo>
                        <a:pt x="288" y="512"/>
                        <a:pt x="288" y="784"/>
                        <a:pt x="288" y="1056"/>
                      </a:cubicBezTo>
                    </a:path>
                  </a:pathLst>
                </a:custGeom>
                <a:noFill/>
                <a:ln w="25400">
                  <a:solidFill>
                    <a:srgbClr val="5D2884"/>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050"/>
                </a:p>
              </p:txBody>
            </p:sp>
            <mc:AlternateContent xmlns:mc="http://schemas.openxmlformats.org/markup-compatibility/2006" xmlns:a14="http://schemas.microsoft.com/office/drawing/2010/main">
              <mc:Choice Requires="a14">
                <p:sp>
                  <p:nvSpPr>
                    <p:cNvPr id="32" name="Text Box 36"/>
                    <p:cNvSpPr txBox="1">
                      <a:spLocks noChangeArrowheads="1"/>
                    </p:cNvSpPr>
                    <p:nvPr/>
                  </p:nvSpPr>
                  <p:spPr bwMode="auto">
                    <a:xfrm>
                      <a:off x="2899" y="2184"/>
                      <a:ext cx="355" cy="376"/>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none">
                      <a:spAutoFit/>
                    </a:bodyPr>
                    <a:lstStyle>
                      <a:lvl1pPr>
                        <a:defRPr sz="2400" i="1">
                          <a:solidFill>
                            <a:schemeClr val="tx2"/>
                          </a:solidFill>
                          <a:latin typeface="Arial" panose="020B0604020202020204" pitchFamily="34" charset="0"/>
                        </a:defRPr>
                      </a:lvl1pPr>
                      <a:lvl2pPr marL="742950" indent="-285750">
                        <a:defRPr sz="2400" i="1">
                          <a:solidFill>
                            <a:schemeClr val="tx2"/>
                          </a:solidFill>
                          <a:latin typeface="Arial" panose="020B0604020202020204" pitchFamily="34" charset="0"/>
                        </a:defRPr>
                      </a:lvl2pPr>
                      <a:lvl3pPr marL="1143000" indent="-228600">
                        <a:defRPr sz="2400" i="1">
                          <a:solidFill>
                            <a:schemeClr val="tx2"/>
                          </a:solidFill>
                          <a:latin typeface="Arial" panose="020B0604020202020204" pitchFamily="34" charset="0"/>
                        </a:defRPr>
                      </a:lvl3pPr>
                      <a:lvl4pPr marL="1600200" indent="-228600">
                        <a:defRPr sz="2400" i="1">
                          <a:solidFill>
                            <a:schemeClr val="tx2"/>
                          </a:solidFill>
                          <a:latin typeface="Arial" panose="020B0604020202020204" pitchFamily="34" charset="0"/>
                        </a:defRPr>
                      </a:lvl4pPr>
                      <a:lvl5pPr marL="2057400" indent="-228600">
                        <a:defRPr sz="2400" i="1">
                          <a:solidFill>
                            <a:schemeClr val="tx2"/>
                          </a:solidFill>
                          <a:latin typeface="Arial" panose="020B0604020202020204" pitchFamily="34" charset="0"/>
                        </a:defRPr>
                      </a:lvl5pPr>
                      <a:lvl6pPr marL="2514600" indent="-228600" eaLnBrk="0" fontAlgn="base" hangingPunct="0">
                        <a:spcBef>
                          <a:spcPct val="0"/>
                        </a:spcBef>
                        <a:spcAft>
                          <a:spcPct val="0"/>
                        </a:spcAft>
                        <a:defRPr sz="2400" i="1">
                          <a:solidFill>
                            <a:schemeClr val="tx2"/>
                          </a:solidFill>
                          <a:latin typeface="Arial" panose="020B0604020202020204" pitchFamily="34" charset="0"/>
                        </a:defRPr>
                      </a:lvl6pPr>
                      <a:lvl7pPr marL="2971800" indent="-228600" eaLnBrk="0" fontAlgn="base" hangingPunct="0">
                        <a:spcBef>
                          <a:spcPct val="0"/>
                        </a:spcBef>
                        <a:spcAft>
                          <a:spcPct val="0"/>
                        </a:spcAft>
                        <a:defRPr sz="2400" i="1">
                          <a:solidFill>
                            <a:schemeClr val="tx2"/>
                          </a:solidFill>
                          <a:latin typeface="Arial" panose="020B0604020202020204" pitchFamily="34" charset="0"/>
                        </a:defRPr>
                      </a:lvl7pPr>
                      <a:lvl8pPr marL="3429000" indent="-228600" eaLnBrk="0" fontAlgn="base" hangingPunct="0">
                        <a:spcBef>
                          <a:spcPct val="0"/>
                        </a:spcBef>
                        <a:spcAft>
                          <a:spcPct val="0"/>
                        </a:spcAft>
                        <a:defRPr sz="2400" i="1">
                          <a:solidFill>
                            <a:schemeClr val="tx2"/>
                          </a:solidFill>
                          <a:latin typeface="Arial" panose="020B0604020202020204" pitchFamily="34" charset="0"/>
                        </a:defRPr>
                      </a:lvl8pPr>
                      <a:lvl9pPr marL="3886200" indent="-228600" eaLnBrk="0" fontAlgn="base" hangingPunct="0">
                        <a:spcBef>
                          <a:spcPct val="0"/>
                        </a:spcBef>
                        <a:spcAft>
                          <a:spcPct val="0"/>
                        </a:spcAft>
                        <a:defRPr sz="2400" i="1">
                          <a:solidFill>
                            <a:schemeClr val="tx2"/>
                          </a:solidFill>
                          <a:latin typeface="Arial" panose="020B0604020202020204" pitchFamily="34" charset="0"/>
                        </a:defRPr>
                      </a:lvl9pPr>
                    </a:lstStyle>
                    <a:p>
                      <a:pPr/>
                      <a14:m>
                        <m:oMathPara xmlns:m="http://schemas.openxmlformats.org/officeDocument/2006/math">
                          <m:oMathParaPr>
                            <m:jc m:val="centerGroup"/>
                          </m:oMathParaPr>
                          <m:oMath xmlns:m="http://schemas.openxmlformats.org/officeDocument/2006/math">
                            <m:sSub>
                              <m:sSubPr>
                                <m:ctrlPr>
                                  <a:rPr lang="fr-FR" sz="1600" i="1" u="none">
                                    <a:solidFill>
                                      <a:prstClr val="black"/>
                                    </a:solidFill>
                                    <a:latin typeface="Cambria Math" panose="02040503050406030204" pitchFamily="18" charset="0"/>
                                  </a:rPr>
                                </m:ctrlPr>
                              </m:sSubPr>
                              <m:e>
                                <m:acc>
                                  <m:accPr>
                                    <m:chr m:val="⃗"/>
                                    <m:ctrlPr>
                                      <a:rPr lang="fr-FR" sz="1600" i="1" u="none">
                                        <a:solidFill>
                                          <a:prstClr val="black"/>
                                        </a:solidFill>
                                        <a:latin typeface="Cambria Math" panose="02040503050406030204" pitchFamily="18" charset="0"/>
                                      </a:rPr>
                                    </m:ctrlPr>
                                  </m:accPr>
                                  <m:e>
                                    <m:r>
                                      <a:rPr lang="fr-FR" sz="1600" u="none">
                                        <a:solidFill>
                                          <a:prstClr val="black"/>
                                        </a:solidFill>
                                        <a:latin typeface="Cambria Math" panose="02040503050406030204" pitchFamily="18" charset="0"/>
                                      </a:rPr>
                                      <m:t>𝐽</m:t>
                                    </m:r>
                                  </m:e>
                                </m:acc>
                              </m:e>
                              <m:sub>
                                <m:r>
                                  <a:rPr lang="fr-FR" sz="1600" u="none">
                                    <a:solidFill>
                                      <a:prstClr val="black"/>
                                    </a:solidFill>
                                    <a:latin typeface="Cambria Math" panose="02040503050406030204" pitchFamily="18" charset="0"/>
                                  </a:rPr>
                                  <m:t>𝑆</m:t>
                                </m:r>
                              </m:sub>
                            </m:sSub>
                          </m:oMath>
                        </m:oMathPara>
                      </a14:m>
                      <a:endParaRPr lang="fr-FR" altLang="fr-FR" sz="1600" i="0" u="none" dirty="0">
                        <a:solidFill>
                          <a:schemeClr val="tx1"/>
                        </a:solidFill>
                        <a:latin typeface="Times New Roman" panose="02020603050405020304" pitchFamily="18" charset="0"/>
                      </a:endParaRPr>
                    </a:p>
                  </p:txBody>
                </p:sp>
              </mc:Choice>
              <mc:Fallback xmlns="">
                <p:sp>
                  <p:nvSpPr>
                    <p:cNvPr id="32" name="Text Box 36"/>
                    <p:cNvSpPr txBox="1">
                      <a:spLocks noRot="1" noChangeAspect="1" noMove="1" noResize="1" noEditPoints="1" noAdjustHandles="1" noChangeArrowheads="1" noChangeShapeType="1" noTextEdit="1"/>
                    </p:cNvSpPr>
                    <p:nvPr/>
                  </p:nvSpPr>
                  <p:spPr bwMode="auto">
                    <a:xfrm>
                      <a:off x="2899" y="2184"/>
                      <a:ext cx="355" cy="376"/>
                    </a:xfrm>
                    <a:prstGeom prst="rect">
                      <a:avLst/>
                    </a:prstGeom>
                    <a:blipFill rotWithShape="0">
                      <a:blip r:embed="rId26"/>
                      <a:stretch>
                        <a:fillRect t="-14286" r="-13115" b="-1785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sp>
              <p:nvSpPr>
                <p:cNvPr id="33" name="Line 37"/>
                <p:cNvSpPr>
                  <a:spLocks noChangeShapeType="1"/>
                </p:cNvSpPr>
                <p:nvPr/>
              </p:nvSpPr>
              <p:spPr bwMode="auto">
                <a:xfrm>
                  <a:off x="2886" y="1109"/>
                  <a:ext cx="192" cy="24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050"/>
                </a:p>
              </p:txBody>
            </p:sp>
            <p:sp>
              <p:nvSpPr>
                <p:cNvPr id="34" name="Freeform 38"/>
                <p:cNvSpPr>
                  <a:spLocks/>
                </p:cNvSpPr>
                <p:nvPr/>
              </p:nvSpPr>
              <p:spPr bwMode="auto">
                <a:xfrm>
                  <a:off x="2958" y="1061"/>
                  <a:ext cx="116" cy="152"/>
                </a:xfrm>
                <a:custGeom>
                  <a:avLst/>
                  <a:gdLst>
                    <a:gd name="T0" fmla="*/ 16 w 112"/>
                    <a:gd name="T1" fmla="*/ 144 h 144"/>
                    <a:gd name="T2" fmla="*/ 16 w 112"/>
                    <a:gd name="T3" fmla="*/ 48 h 144"/>
                    <a:gd name="T4" fmla="*/ 112 w 112"/>
                    <a:gd name="T5" fmla="*/ 0 h 144"/>
                    <a:gd name="T6" fmla="*/ 0 60000 65536"/>
                    <a:gd name="T7" fmla="*/ 0 60000 65536"/>
                    <a:gd name="T8" fmla="*/ 0 60000 65536"/>
                    <a:gd name="connsiteX0" fmla="*/ 272 w 10320"/>
                    <a:gd name="connsiteY0" fmla="*/ 10584 h 10584"/>
                    <a:gd name="connsiteX1" fmla="*/ 1749 w 10320"/>
                    <a:gd name="connsiteY1" fmla="*/ 3333 h 10584"/>
                    <a:gd name="connsiteX2" fmla="*/ 10320 w 10320"/>
                    <a:gd name="connsiteY2" fmla="*/ 0 h 10584"/>
                  </a:gdLst>
                  <a:ahLst/>
                  <a:cxnLst>
                    <a:cxn ang="0">
                      <a:pos x="connsiteX0" y="connsiteY0"/>
                    </a:cxn>
                    <a:cxn ang="0">
                      <a:pos x="connsiteX1" y="connsiteY1"/>
                    </a:cxn>
                    <a:cxn ang="0">
                      <a:pos x="connsiteX2" y="connsiteY2"/>
                    </a:cxn>
                  </a:cxnLst>
                  <a:rect l="l" t="t" r="r" b="b"/>
                  <a:pathLst>
                    <a:path w="10320" h="10584">
                      <a:moveTo>
                        <a:pt x="272" y="10584"/>
                      </a:moveTo>
                      <a:cubicBezTo>
                        <a:pt x="-443" y="8084"/>
                        <a:pt x="320" y="5000"/>
                        <a:pt x="1749" y="3333"/>
                      </a:cubicBezTo>
                      <a:cubicBezTo>
                        <a:pt x="3177" y="1667"/>
                        <a:pt x="6749" y="833"/>
                        <a:pt x="10320" y="0"/>
                      </a:cubicBez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050"/>
                </a:p>
              </p:txBody>
            </p:sp>
            <p:sp>
              <p:nvSpPr>
                <p:cNvPr id="35" name="AutoShape 39"/>
                <p:cNvSpPr>
                  <a:spLocks noChangeArrowheads="1"/>
                </p:cNvSpPr>
                <p:nvPr/>
              </p:nvSpPr>
              <p:spPr bwMode="auto">
                <a:xfrm>
                  <a:off x="4295" y="1331"/>
                  <a:ext cx="96" cy="384"/>
                </a:xfrm>
                <a:prstGeom prst="upDownArrow">
                  <a:avLst>
                    <a:gd name="adj1" fmla="val 50000"/>
                    <a:gd name="adj2" fmla="val 80000"/>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i="1">
                      <a:solidFill>
                        <a:schemeClr val="tx2"/>
                      </a:solidFill>
                      <a:latin typeface="Arial" panose="020B0604020202020204" pitchFamily="34" charset="0"/>
                    </a:defRPr>
                  </a:lvl1pPr>
                  <a:lvl2pPr marL="742950" indent="-285750">
                    <a:defRPr sz="2400" i="1">
                      <a:solidFill>
                        <a:schemeClr val="tx2"/>
                      </a:solidFill>
                      <a:latin typeface="Arial" panose="020B0604020202020204" pitchFamily="34" charset="0"/>
                    </a:defRPr>
                  </a:lvl2pPr>
                  <a:lvl3pPr marL="1143000" indent="-228600">
                    <a:defRPr sz="2400" i="1">
                      <a:solidFill>
                        <a:schemeClr val="tx2"/>
                      </a:solidFill>
                      <a:latin typeface="Arial" panose="020B0604020202020204" pitchFamily="34" charset="0"/>
                    </a:defRPr>
                  </a:lvl3pPr>
                  <a:lvl4pPr marL="1600200" indent="-228600">
                    <a:defRPr sz="2400" i="1">
                      <a:solidFill>
                        <a:schemeClr val="tx2"/>
                      </a:solidFill>
                      <a:latin typeface="Arial" panose="020B0604020202020204" pitchFamily="34" charset="0"/>
                    </a:defRPr>
                  </a:lvl4pPr>
                  <a:lvl5pPr marL="2057400" indent="-228600">
                    <a:defRPr sz="2400" i="1">
                      <a:solidFill>
                        <a:schemeClr val="tx2"/>
                      </a:solidFill>
                      <a:latin typeface="Arial" panose="020B0604020202020204" pitchFamily="34" charset="0"/>
                    </a:defRPr>
                  </a:lvl5pPr>
                  <a:lvl6pPr marL="2514600" indent="-228600" eaLnBrk="0" fontAlgn="base" hangingPunct="0">
                    <a:spcBef>
                      <a:spcPct val="0"/>
                    </a:spcBef>
                    <a:spcAft>
                      <a:spcPct val="0"/>
                    </a:spcAft>
                    <a:defRPr sz="2400" i="1">
                      <a:solidFill>
                        <a:schemeClr val="tx2"/>
                      </a:solidFill>
                      <a:latin typeface="Arial" panose="020B0604020202020204" pitchFamily="34" charset="0"/>
                    </a:defRPr>
                  </a:lvl6pPr>
                  <a:lvl7pPr marL="2971800" indent="-228600" eaLnBrk="0" fontAlgn="base" hangingPunct="0">
                    <a:spcBef>
                      <a:spcPct val="0"/>
                    </a:spcBef>
                    <a:spcAft>
                      <a:spcPct val="0"/>
                    </a:spcAft>
                    <a:defRPr sz="2400" i="1">
                      <a:solidFill>
                        <a:schemeClr val="tx2"/>
                      </a:solidFill>
                      <a:latin typeface="Arial" panose="020B0604020202020204" pitchFamily="34" charset="0"/>
                    </a:defRPr>
                  </a:lvl7pPr>
                  <a:lvl8pPr marL="3429000" indent="-228600" eaLnBrk="0" fontAlgn="base" hangingPunct="0">
                    <a:spcBef>
                      <a:spcPct val="0"/>
                    </a:spcBef>
                    <a:spcAft>
                      <a:spcPct val="0"/>
                    </a:spcAft>
                    <a:defRPr sz="2400" i="1">
                      <a:solidFill>
                        <a:schemeClr val="tx2"/>
                      </a:solidFill>
                      <a:latin typeface="Arial" panose="020B0604020202020204" pitchFamily="34" charset="0"/>
                    </a:defRPr>
                  </a:lvl8pPr>
                  <a:lvl9pPr marL="3886200" indent="-228600" eaLnBrk="0" fontAlgn="base" hangingPunct="0">
                    <a:spcBef>
                      <a:spcPct val="0"/>
                    </a:spcBef>
                    <a:spcAft>
                      <a:spcPct val="0"/>
                    </a:spcAft>
                    <a:defRPr sz="2400" i="1">
                      <a:solidFill>
                        <a:schemeClr val="tx2"/>
                      </a:solidFill>
                      <a:latin typeface="Arial" panose="020B0604020202020204" pitchFamily="34" charset="0"/>
                    </a:defRPr>
                  </a:lvl9pPr>
                </a:lstStyle>
                <a:p>
                  <a:endParaRPr lang="fr-FR" altLang="fr-FR" sz="1600"/>
                </a:p>
              </p:txBody>
            </p:sp>
            <p:sp>
              <p:nvSpPr>
                <p:cNvPr id="36" name="Text Box 41"/>
                <p:cNvSpPr txBox="1">
                  <a:spLocks noChangeArrowheads="1"/>
                </p:cNvSpPr>
                <p:nvPr/>
              </p:nvSpPr>
              <p:spPr bwMode="auto">
                <a:xfrm>
                  <a:off x="4383" y="1682"/>
                  <a:ext cx="165" cy="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i="1">
                      <a:solidFill>
                        <a:schemeClr val="tx2"/>
                      </a:solidFill>
                      <a:latin typeface="Arial" panose="020B0604020202020204" pitchFamily="34" charset="0"/>
                    </a:defRPr>
                  </a:lvl1pPr>
                  <a:lvl2pPr marL="742950" indent="-285750">
                    <a:defRPr sz="2400" i="1">
                      <a:solidFill>
                        <a:schemeClr val="tx2"/>
                      </a:solidFill>
                      <a:latin typeface="Arial" panose="020B0604020202020204" pitchFamily="34" charset="0"/>
                    </a:defRPr>
                  </a:lvl2pPr>
                  <a:lvl3pPr marL="1143000" indent="-228600">
                    <a:defRPr sz="2400" i="1">
                      <a:solidFill>
                        <a:schemeClr val="tx2"/>
                      </a:solidFill>
                      <a:latin typeface="Arial" panose="020B0604020202020204" pitchFamily="34" charset="0"/>
                    </a:defRPr>
                  </a:lvl3pPr>
                  <a:lvl4pPr marL="1600200" indent="-228600">
                    <a:defRPr sz="2400" i="1">
                      <a:solidFill>
                        <a:schemeClr val="tx2"/>
                      </a:solidFill>
                      <a:latin typeface="Arial" panose="020B0604020202020204" pitchFamily="34" charset="0"/>
                    </a:defRPr>
                  </a:lvl4pPr>
                  <a:lvl5pPr marL="2057400" indent="-228600">
                    <a:defRPr sz="2400" i="1">
                      <a:solidFill>
                        <a:schemeClr val="tx2"/>
                      </a:solidFill>
                      <a:latin typeface="Arial" panose="020B0604020202020204" pitchFamily="34" charset="0"/>
                    </a:defRPr>
                  </a:lvl5pPr>
                  <a:lvl6pPr marL="2514600" indent="-228600" eaLnBrk="0" fontAlgn="base" hangingPunct="0">
                    <a:spcBef>
                      <a:spcPct val="0"/>
                    </a:spcBef>
                    <a:spcAft>
                      <a:spcPct val="0"/>
                    </a:spcAft>
                    <a:defRPr sz="2400" i="1">
                      <a:solidFill>
                        <a:schemeClr val="tx2"/>
                      </a:solidFill>
                      <a:latin typeface="Arial" panose="020B0604020202020204" pitchFamily="34" charset="0"/>
                    </a:defRPr>
                  </a:lvl6pPr>
                  <a:lvl7pPr marL="2971800" indent="-228600" eaLnBrk="0" fontAlgn="base" hangingPunct="0">
                    <a:spcBef>
                      <a:spcPct val="0"/>
                    </a:spcBef>
                    <a:spcAft>
                      <a:spcPct val="0"/>
                    </a:spcAft>
                    <a:defRPr sz="2400" i="1">
                      <a:solidFill>
                        <a:schemeClr val="tx2"/>
                      </a:solidFill>
                      <a:latin typeface="Arial" panose="020B0604020202020204" pitchFamily="34" charset="0"/>
                    </a:defRPr>
                  </a:lvl7pPr>
                  <a:lvl8pPr marL="3429000" indent="-228600" eaLnBrk="0" fontAlgn="base" hangingPunct="0">
                    <a:spcBef>
                      <a:spcPct val="0"/>
                    </a:spcBef>
                    <a:spcAft>
                      <a:spcPct val="0"/>
                    </a:spcAft>
                    <a:defRPr sz="2400" i="1">
                      <a:solidFill>
                        <a:schemeClr val="tx2"/>
                      </a:solidFill>
                      <a:latin typeface="Arial" panose="020B0604020202020204" pitchFamily="34" charset="0"/>
                    </a:defRPr>
                  </a:lvl8pPr>
                  <a:lvl9pPr marL="3886200" indent="-228600" eaLnBrk="0" fontAlgn="base" hangingPunct="0">
                    <a:spcBef>
                      <a:spcPct val="0"/>
                    </a:spcBef>
                    <a:spcAft>
                      <a:spcPct val="0"/>
                    </a:spcAft>
                    <a:defRPr sz="2400" i="1">
                      <a:solidFill>
                        <a:schemeClr val="tx2"/>
                      </a:solidFill>
                      <a:latin typeface="Arial" panose="020B0604020202020204" pitchFamily="34" charset="0"/>
                    </a:defRPr>
                  </a:lvl9pPr>
                </a:lstStyle>
                <a:p>
                  <a:endParaRPr lang="fr-FR" altLang="fr-FR" sz="1200" i="0" u="none" dirty="0">
                    <a:solidFill>
                      <a:schemeClr val="tx1"/>
                    </a:solidFill>
                    <a:latin typeface="Times New Roman" panose="02020603050405020304" pitchFamily="18" charset="0"/>
                    <a:sym typeface="Symbol" panose="05050102010706020507" pitchFamily="18" charset="2"/>
                  </a:endParaRPr>
                </a:p>
              </p:txBody>
            </p:sp>
            <p:sp>
              <p:nvSpPr>
                <p:cNvPr id="37" name="Line 42"/>
                <p:cNvSpPr>
                  <a:spLocks noChangeShapeType="1"/>
                </p:cNvSpPr>
                <p:nvPr/>
              </p:nvSpPr>
              <p:spPr bwMode="auto">
                <a:xfrm flipH="1" flipV="1">
                  <a:off x="3490" y="1205"/>
                  <a:ext cx="240" cy="24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050"/>
                </a:p>
              </p:txBody>
            </p:sp>
            <p:sp>
              <p:nvSpPr>
                <p:cNvPr id="38" name="Line 43"/>
                <p:cNvSpPr>
                  <a:spLocks noChangeShapeType="1"/>
                </p:cNvSpPr>
                <p:nvPr/>
              </p:nvSpPr>
              <p:spPr bwMode="auto">
                <a:xfrm>
                  <a:off x="3586" y="1061"/>
                  <a:ext cx="19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050"/>
                </a:p>
              </p:txBody>
            </p:sp>
            <p:sp>
              <p:nvSpPr>
                <p:cNvPr id="39" name="Text Box 44"/>
                <p:cNvSpPr txBox="1">
                  <a:spLocks noChangeArrowheads="1"/>
                </p:cNvSpPr>
                <p:nvPr/>
              </p:nvSpPr>
              <p:spPr bwMode="auto">
                <a:xfrm>
                  <a:off x="3826" y="1013"/>
                  <a:ext cx="165" cy="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i="1">
                      <a:solidFill>
                        <a:schemeClr val="tx2"/>
                      </a:solidFill>
                      <a:latin typeface="Arial" panose="020B0604020202020204" pitchFamily="34" charset="0"/>
                    </a:defRPr>
                  </a:lvl1pPr>
                  <a:lvl2pPr marL="742950" indent="-285750">
                    <a:defRPr sz="2400" i="1">
                      <a:solidFill>
                        <a:schemeClr val="tx2"/>
                      </a:solidFill>
                      <a:latin typeface="Arial" panose="020B0604020202020204" pitchFamily="34" charset="0"/>
                    </a:defRPr>
                  </a:lvl2pPr>
                  <a:lvl3pPr marL="1143000" indent="-228600">
                    <a:defRPr sz="2400" i="1">
                      <a:solidFill>
                        <a:schemeClr val="tx2"/>
                      </a:solidFill>
                      <a:latin typeface="Arial" panose="020B0604020202020204" pitchFamily="34" charset="0"/>
                    </a:defRPr>
                  </a:lvl3pPr>
                  <a:lvl4pPr marL="1600200" indent="-228600">
                    <a:defRPr sz="2400" i="1">
                      <a:solidFill>
                        <a:schemeClr val="tx2"/>
                      </a:solidFill>
                      <a:latin typeface="Arial" panose="020B0604020202020204" pitchFamily="34" charset="0"/>
                    </a:defRPr>
                  </a:lvl4pPr>
                  <a:lvl5pPr marL="2057400" indent="-228600">
                    <a:defRPr sz="2400" i="1">
                      <a:solidFill>
                        <a:schemeClr val="tx2"/>
                      </a:solidFill>
                      <a:latin typeface="Arial" panose="020B0604020202020204" pitchFamily="34" charset="0"/>
                    </a:defRPr>
                  </a:lvl5pPr>
                  <a:lvl6pPr marL="2514600" indent="-228600" eaLnBrk="0" fontAlgn="base" hangingPunct="0">
                    <a:spcBef>
                      <a:spcPct val="0"/>
                    </a:spcBef>
                    <a:spcAft>
                      <a:spcPct val="0"/>
                    </a:spcAft>
                    <a:defRPr sz="2400" i="1">
                      <a:solidFill>
                        <a:schemeClr val="tx2"/>
                      </a:solidFill>
                      <a:latin typeface="Arial" panose="020B0604020202020204" pitchFamily="34" charset="0"/>
                    </a:defRPr>
                  </a:lvl6pPr>
                  <a:lvl7pPr marL="2971800" indent="-228600" eaLnBrk="0" fontAlgn="base" hangingPunct="0">
                    <a:spcBef>
                      <a:spcPct val="0"/>
                    </a:spcBef>
                    <a:spcAft>
                      <a:spcPct val="0"/>
                    </a:spcAft>
                    <a:defRPr sz="2400" i="1">
                      <a:solidFill>
                        <a:schemeClr val="tx2"/>
                      </a:solidFill>
                      <a:latin typeface="Arial" panose="020B0604020202020204" pitchFamily="34" charset="0"/>
                    </a:defRPr>
                  </a:lvl7pPr>
                  <a:lvl8pPr marL="3429000" indent="-228600" eaLnBrk="0" fontAlgn="base" hangingPunct="0">
                    <a:spcBef>
                      <a:spcPct val="0"/>
                    </a:spcBef>
                    <a:spcAft>
                      <a:spcPct val="0"/>
                    </a:spcAft>
                    <a:defRPr sz="2400" i="1">
                      <a:solidFill>
                        <a:schemeClr val="tx2"/>
                      </a:solidFill>
                      <a:latin typeface="Arial" panose="020B0604020202020204" pitchFamily="34" charset="0"/>
                    </a:defRPr>
                  </a:lvl8pPr>
                  <a:lvl9pPr marL="3886200" indent="-228600" eaLnBrk="0" fontAlgn="base" hangingPunct="0">
                    <a:spcBef>
                      <a:spcPct val="0"/>
                    </a:spcBef>
                    <a:spcAft>
                      <a:spcPct val="0"/>
                    </a:spcAft>
                    <a:defRPr sz="2400" i="1">
                      <a:solidFill>
                        <a:schemeClr val="tx2"/>
                      </a:solidFill>
                      <a:latin typeface="Arial" panose="020B0604020202020204" pitchFamily="34" charset="0"/>
                    </a:defRPr>
                  </a:lvl9pPr>
                </a:lstStyle>
                <a:p>
                  <a:endParaRPr lang="fr-FR" altLang="fr-FR" sz="1600" i="0" u="none" dirty="0">
                    <a:solidFill>
                      <a:schemeClr val="tx1"/>
                    </a:solidFill>
                    <a:latin typeface="Times New Roman" panose="02020603050405020304" pitchFamily="18" charset="0"/>
                  </a:endParaRPr>
                </a:p>
              </p:txBody>
            </p:sp>
            <p:sp>
              <p:nvSpPr>
                <p:cNvPr id="40" name="Text Box 45"/>
                <p:cNvSpPr txBox="1">
                  <a:spLocks noChangeArrowheads="1"/>
                </p:cNvSpPr>
                <p:nvPr/>
              </p:nvSpPr>
              <p:spPr bwMode="auto">
                <a:xfrm>
                  <a:off x="3562" y="995"/>
                  <a:ext cx="257" cy="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i="1">
                      <a:solidFill>
                        <a:schemeClr val="tx2"/>
                      </a:solidFill>
                      <a:latin typeface="Arial" panose="020B0604020202020204" pitchFamily="34" charset="0"/>
                    </a:defRPr>
                  </a:lvl1pPr>
                  <a:lvl2pPr marL="742950" indent="-285750">
                    <a:defRPr sz="2400" i="1">
                      <a:solidFill>
                        <a:schemeClr val="tx2"/>
                      </a:solidFill>
                      <a:latin typeface="Arial" panose="020B0604020202020204" pitchFamily="34" charset="0"/>
                    </a:defRPr>
                  </a:lvl2pPr>
                  <a:lvl3pPr marL="1143000" indent="-228600">
                    <a:defRPr sz="2400" i="1">
                      <a:solidFill>
                        <a:schemeClr val="tx2"/>
                      </a:solidFill>
                      <a:latin typeface="Arial" panose="020B0604020202020204" pitchFamily="34" charset="0"/>
                    </a:defRPr>
                  </a:lvl3pPr>
                  <a:lvl4pPr marL="1600200" indent="-228600">
                    <a:defRPr sz="2400" i="1">
                      <a:solidFill>
                        <a:schemeClr val="tx2"/>
                      </a:solidFill>
                      <a:latin typeface="Arial" panose="020B0604020202020204" pitchFamily="34" charset="0"/>
                    </a:defRPr>
                  </a:lvl4pPr>
                  <a:lvl5pPr marL="2057400" indent="-228600">
                    <a:defRPr sz="2400" i="1">
                      <a:solidFill>
                        <a:schemeClr val="tx2"/>
                      </a:solidFill>
                      <a:latin typeface="Arial" panose="020B0604020202020204" pitchFamily="34" charset="0"/>
                    </a:defRPr>
                  </a:lvl5pPr>
                  <a:lvl6pPr marL="2514600" indent="-228600" eaLnBrk="0" fontAlgn="base" hangingPunct="0">
                    <a:spcBef>
                      <a:spcPct val="0"/>
                    </a:spcBef>
                    <a:spcAft>
                      <a:spcPct val="0"/>
                    </a:spcAft>
                    <a:defRPr sz="2400" i="1">
                      <a:solidFill>
                        <a:schemeClr val="tx2"/>
                      </a:solidFill>
                      <a:latin typeface="Arial" panose="020B0604020202020204" pitchFamily="34" charset="0"/>
                    </a:defRPr>
                  </a:lvl6pPr>
                  <a:lvl7pPr marL="2971800" indent="-228600" eaLnBrk="0" fontAlgn="base" hangingPunct="0">
                    <a:spcBef>
                      <a:spcPct val="0"/>
                    </a:spcBef>
                    <a:spcAft>
                      <a:spcPct val="0"/>
                    </a:spcAft>
                    <a:defRPr sz="2400" i="1">
                      <a:solidFill>
                        <a:schemeClr val="tx2"/>
                      </a:solidFill>
                      <a:latin typeface="Arial" panose="020B0604020202020204" pitchFamily="34" charset="0"/>
                    </a:defRPr>
                  </a:lvl7pPr>
                  <a:lvl8pPr marL="3429000" indent="-228600" eaLnBrk="0" fontAlgn="base" hangingPunct="0">
                    <a:spcBef>
                      <a:spcPct val="0"/>
                    </a:spcBef>
                    <a:spcAft>
                      <a:spcPct val="0"/>
                    </a:spcAft>
                    <a:defRPr sz="2400" i="1">
                      <a:solidFill>
                        <a:schemeClr val="tx2"/>
                      </a:solidFill>
                      <a:latin typeface="Arial" panose="020B0604020202020204" pitchFamily="34" charset="0"/>
                    </a:defRPr>
                  </a:lvl8pPr>
                  <a:lvl9pPr marL="3886200" indent="-228600" eaLnBrk="0" fontAlgn="base" hangingPunct="0">
                    <a:spcBef>
                      <a:spcPct val="0"/>
                    </a:spcBef>
                    <a:spcAft>
                      <a:spcPct val="0"/>
                    </a:spcAft>
                    <a:defRPr sz="2400" i="1">
                      <a:solidFill>
                        <a:schemeClr val="tx2"/>
                      </a:solidFill>
                      <a:latin typeface="Arial" panose="020B0604020202020204" pitchFamily="34" charset="0"/>
                    </a:defRPr>
                  </a:lvl9pPr>
                </a:lstStyle>
                <a:p>
                  <a:r>
                    <a:rPr lang="fr-FR" altLang="fr-FR" sz="1600" u="none" dirty="0">
                      <a:solidFill>
                        <a:schemeClr val="tx1"/>
                      </a:solidFill>
                      <a:latin typeface="Times New Roman" panose="02020603050405020304" pitchFamily="18" charset="0"/>
                    </a:rPr>
                    <a:t>n</a:t>
                  </a:r>
                </a:p>
              </p:txBody>
            </p:sp>
            <p:sp>
              <p:nvSpPr>
                <p:cNvPr id="41" name="Line 46"/>
                <p:cNvSpPr>
                  <a:spLocks noChangeShapeType="1"/>
                </p:cNvSpPr>
                <p:nvPr/>
              </p:nvSpPr>
              <p:spPr bwMode="auto">
                <a:xfrm flipV="1">
                  <a:off x="3065" y="936"/>
                  <a:ext cx="0" cy="3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050"/>
                </a:p>
              </p:txBody>
            </p:sp>
            <p:sp>
              <p:nvSpPr>
                <p:cNvPr id="42" name="Text Box 47"/>
                <p:cNvSpPr txBox="1">
                  <a:spLocks noChangeArrowheads="1"/>
                </p:cNvSpPr>
                <p:nvPr/>
              </p:nvSpPr>
              <p:spPr bwMode="auto">
                <a:xfrm>
                  <a:off x="2430" y="690"/>
                  <a:ext cx="442" cy="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i="1">
                      <a:solidFill>
                        <a:schemeClr val="tx2"/>
                      </a:solidFill>
                      <a:latin typeface="Arial" panose="020B0604020202020204" pitchFamily="34" charset="0"/>
                    </a:defRPr>
                  </a:lvl1pPr>
                  <a:lvl2pPr marL="742950" indent="-285750">
                    <a:defRPr sz="2400" i="1">
                      <a:solidFill>
                        <a:schemeClr val="tx2"/>
                      </a:solidFill>
                      <a:latin typeface="Arial" panose="020B0604020202020204" pitchFamily="34" charset="0"/>
                    </a:defRPr>
                  </a:lvl2pPr>
                  <a:lvl3pPr marL="1143000" indent="-228600">
                    <a:defRPr sz="2400" i="1">
                      <a:solidFill>
                        <a:schemeClr val="tx2"/>
                      </a:solidFill>
                      <a:latin typeface="Arial" panose="020B0604020202020204" pitchFamily="34" charset="0"/>
                    </a:defRPr>
                  </a:lvl3pPr>
                  <a:lvl4pPr marL="1600200" indent="-228600">
                    <a:defRPr sz="2400" i="1">
                      <a:solidFill>
                        <a:schemeClr val="tx2"/>
                      </a:solidFill>
                      <a:latin typeface="Arial" panose="020B0604020202020204" pitchFamily="34" charset="0"/>
                    </a:defRPr>
                  </a:lvl4pPr>
                  <a:lvl5pPr marL="2057400" indent="-228600">
                    <a:defRPr sz="2400" i="1">
                      <a:solidFill>
                        <a:schemeClr val="tx2"/>
                      </a:solidFill>
                      <a:latin typeface="Arial" panose="020B0604020202020204" pitchFamily="34" charset="0"/>
                    </a:defRPr>
                  </a:lvl5pPr>
                  <a:lvl6pPr marL="2514600" indent="-228600" eaLnBrk="0" fontAlgn="base" hangingPunct="0">
                    <a:spcBef>
                      <a:spcPct val="0"/>
                    </a:spcBef>
                    <a:spcAft>
                      <a:spcPct val="0"/>
                    </a:spcAft>
                    <a:defRPr sz="2400" i="1">
                      <a:solidFill>
                        <a:schemeClr val="tx2"/>
                      </a:solidFill>
                      <a:latin typeface="Arial" panose="020B0604020202020204" pitchFamily="34" charset="0"/>
                    </a:defRPr>
                  </a:lvl6pPr>
                  <a:lvl7pPr marL="2971800" indent="-228600" eaLnBrk="0" fontAlgn="base" hangingPunct="0">
                    <a:spcBef>
                      <a:spcPct val="0"/>
                    </a:spcBef>
                    <a:spcAft>
                      <a:spcPct val="0"/>
                    </a:spcAft>
                    <a:defRPr sz="2400" i="1">
                      <a:solidFill>
                        <a:schemeClr val="tx2"/>
                      </a:solidFill>
                      <a:latin typeface="Arial" panose="020B0604020202020204" pitchFamily="34" charset="0"/>
                    </a:defRPr>
                  </a:lvl7pPr>
                  <a:lvl8pPr marL="3429000" indent="-228600" eaLnBrk="0" fontAlgn="base" hangingPunct="0">
                    <a:spcBef>
                      <a:spcPct val="0"/>
                    </a:spcBef>
                    <a:spcAft>
                      <a:spcPct val="0"/>
                    </a:spcAft>
                    <a:defRPr sz="2400" i="1">
                      <a:solidFill>
                        <a:schemeClr val="tx2"/>
                      </a:solidFill>
                      <a:latin typeface="Arial" panose="020B0604020202020204" pitchFamily="34" charset="0"/>
                    </a:defRPr>
                  </a:lvl8pPr>
                  <a:lvl9pPr marL="3886200" indent="-228600" eaLnBrk="0" fontAlgn="base" hangingPunct="0">
                    <a:spcBef>
                      <a:spcPct val="0"/>
                    </a:spcBef>
                    <a:spcAft>
                      <a:spcPct val="0"/>
                    </a:spcAft>
                    <a:defRPr sz="2400" i="1">
                      <a:solidFill>
                        <a:schemeClr val="tx2"/>
                      </a:solidFill>
                      <a:latin typeface="Arial" panose="020B0604020202020204" pitchFamily="34" charset="0"/>
                    </a:defRPr>
                  </a:lvl9pPr>
                </a:lstStyle>
                <a:p>
                  <a:r>
                    <a:rPr lang="fr-FR" altLang="fr-FR" sz="1600" u="none" dirty="0">
                      <a:solidFill>
                        <a:schemeClr val="tx1"/>
                      </a:solidFill>
                      <a:latin typeface="Symbol" panose="05050102010706020507" pitchFamily="18" charset="2"/>
                    </a:rPr>
                    <a:t>q </a:t>
                  </a:r>
                  <a:r>
                    <a:rPr lang="fr-FR" altLang="fr-FR" sz="1400" u="none" dirty="0" err="1">
                      <a:solidFill>
                        <a:schemeClr val="tx1"/>
                      </a:solidFill>
                      <a:latin typeface="Times New Roman" panose="02020603050405020304" pitchFamily="18" charset="0"/>
                    </a:rPr>
                    <a:t>cr</a:t>
                  </a:r>
                  <a:endParaRPr lang="fr-FR" altLang="fr-FR" sz="1600" u="none" dirty="0">
                    <a:solidFill>
                      <a:schemeClr val="tx1"/>
                    </a:solidFill>
                    <a:latin typeface="Times New Roman" panose="02020603050405020304" pitchFamily="18" charset="0"/>
                  </a:endParaRPr>
                </a:p>
              </p:txBody>
            </p:sp>
          </p:grpSp>
          <p:sp>
            <p:nvSpPr>
              <p:cNvPr id="45" name="Oval 8"/>
              <p:cNvSpPr/>
              <p:nvPr/>
            </p:nvSpPr>
            <p:spPr>
              <a:xfrm>
                <a:off x="6110310" y="5161165"/>
                <a:ext cx="181021" cy="18451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6" name="Straight Connector 11"/>
              <p:cNvCxnSpPr>
                <a:stCxn id="45" idx="1"/>
                <a:endCxn id="45" idx="5"/>
              </p:cNvCxnSpPr>
              <p:nvPr/>
            </p:nvCxnSpPr>
            <p:spPr>
              <a:xfrm>
                <a:off x="6136820" y="5188186"/>
                <a:ext cx="128001" cy="1304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13"/>
              <p:cNvCxnSpPr>
                <a:stCxn id="45" idx="3"/>
                <a:endCxn id="45" idx="7"/>
              </p:cNvCxnSpPr>
              <p:nvPr/>
            </p:nvCxnSpPr>
            <p:spPr>
              <a:xfrm flipV="1">
                <a:off x="6136820" y="5188186"/>
                <a:ext cx="128001" cy="1304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Oval 8"/>
              <p:cNvSpPr/>
              <p:nvPr/>
            </p:nvSpPr>
            <p:spPr>
              <a:xfrm>
                <a:off x="6576412" y="5146251"/>
                <a:ext cx="181021" cy="18451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49" name="Straight Connector 11"/>
              <p:cNvCxnSpPr>
                <a:stCxn id="48" idx="1"/>
                <a:endCxn id="48" idx="5"/>
              </p:cNvCxnSpPr>
              <p:nvPr/>
            </p:nvCxnSpPr>
            <p:spPr>
              <a:xfrm>
                <a:off x="6602922" y="5173272"/>
                <a:ext cx="128001" cy="1304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13"/>
              <p:cNvCxnSpPr>
                <a:stCxn id="48" idx="3"/>
                <a:endCxn id="48" idx="7"/>
              </p:cNvCxnSpPr>
              <p:nvPr/>
            </p:nvCxnSpPr>
            <p:spPr>
              <a:xfrm flipV="1">
                <a:off x="6602922" y="5173272"/>
                <a:ext cx="128001" cy="1304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Oval 8"/>
              <p:cNvSpPr/>
              <p:nvPr/>
            </p:nvSpPr>
            <p:spPr>
              <a:xfrm>
                <a:off x="7056487" y="5134144"/>
                <a:ext cx="181021" cy="18451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cxnSp>
            <p:nvCxnSpPr>
              <p:cNvPr id="57" name="Straight Connector 11"/>
              <p:cNvCxnSpPr>
                <a:stCxn id="56" idx="1"/>
                <a:endCxn id="56" idx="5"/>
              </p:cNvCxnSpPr>
              <p:nvPr/>
            </p:nvCxnSpPr>
            <p:spPr>
              <a:xfrm>
                <a:off x="7082997" y="5161165"/>
                <a:ext cx="128001" cy="1304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13"/>
              <p:cNvCxnSpPr>
                <a:stCxn id="56" idx="3"/>
                <a:endCxn id="56" idx="7"/>
              </p:cNvCxnSpPr>
              <p:nvPr/>
            </p:nvCxnSpPr>
            <p:spPr>
              <a:xfrm flipV="1">
                <a:off x="7082997" y="5161165"/>
                <a:ext cx="128001" cy="1304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flipV="1">
                <a:off x="5362391" y="4347919"/>
                <a:ext cx="0" cy="766128"/>
              </a:xfrm>
              <a:prstGeom prst="straightConnector1">
                <a:avLst/>
              </a:prstGeom>
              <a:noFill/>
              <a:ln w="25400">
                <a:solidFill>
                  <a:srgbClr val="FF0000"/>
                </a:solidFill>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mc:AlternateContent xmlns:mc="http://schemas.openxmlformats.org/markup-compatibility/2006" xmlns:a14="http://schemas.microsoft.com/office/drawing/2010/main">
          <mc:Choice Requires="a14">
            <p:sp>
              <p:nvSpPr>
                <p:cNvPr id="53" name="Text Box 36"/>
                <p:cNvSpPr txBox="1">
                  <a:spLocks noChangeArrowheads="1"/>
                </p:cNvSpPr>
                <p:nvPr/>
              </p:nvSpPr>
              <p:spPr bwMode="auto">
                <a:xfrm>
                  <a:off x="5604481" y="5254577"/>
                  <a:ext cx="1743928" cy="36218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none">
                  <a:spAutoFit/>
                </a:bodyPr>
                <a:lstStyle>
                  <a:lvl1pPr>
                    <a:defRPr sz="2400" i="1">
                      <a:solidFill>
                        <a:schemeClr val="tx2"/>
                      </a:solidFill>
                      <a:latin typeface="Arial" panose="020B0604020202020204" pitchFamily="34" charset="0"/>
                    </a:defRPr>
                  </a:lvl1pPr>
                  <a:lvl2pPr marL="742950" indent="-285750">
                    <a:defRPr sz="2400" i="1">
                      <a:solidFill>
                        <a:schemeClr val="tx2"/>
                      </a:solidFill>
                      <a:latin typeface="Arial" panose="020B0604020202020204" pitchFamily="34" charset="0"/>
                    </a:defRPr>
                  </a:lvl2pPr>
                  <a:lvl3pPr marL="1143000" indent="-228600">
                    <a:defRPr sz="2400" i="1">
                      <a:solidFill>
                        <a:schemeClr val="tx2"/>
                      </a:solidFill>
                      <a:latin typeface="Arial" panose="020B0604020202020204" pitchFamily="34" charset="0"/>
                    </a:defRPr>
                  </a:lvl3pPr>
                  <a:lvl4pPr marL="1600200" indent="-228600">
                    <a:defRPr sz="2400" i="1">
                      <a:solidFill>
                        <a:schemeClr val="tx2"/>
                      </a:solidFill>
                      <a:latin typeface="Arial" panose="020B0604020202020204" pitchFamily="34" charset="0"/>
                    </a:defRPr>
                  </a:lvl4pPr>
                  <a:lvl5pPr marL="2057400" indent="-228600">
                    <a:defRPr sz="2400" i="1">
                      <a:solidFill>
                        <a:schemeClr val="tx2"/>
                      </a:solidFill>
                      <a:latin typeface="Arial" panose="020B0604020202020204" pitchFamily="34" charset="0"/>
                    </a:defRPr>
                  </a:lvl5pPr>
                  <a:lvl6pPr marL="2514600" indent="-228600" eaLnBrk="0" fontAlgn="base" hangingPunct="0">
                    <a:spcBef>
                      <a:spcPct val="0"/>
                    </a:spcBef>
                    <a:spcAft>
                      <a:spcPct val="0"/>
                    </a:spcAft>
                    <a:defRPr sz="2400" i="1">
                      <a:solidFill>
                        <a:schemeClr val="tx2"/>
                      </a:solidFill>
                      <a:latin typeface="Arial" panose="020B0604020202020204" pitchFamily="34" charset="0"/>
                    </a:defRPr>
                  </a:lvl6pPr>
                  <a:lvl7pPr marL="2971800" indent="-228600" eaLnBrk="0" fontAlgn="base" hangingPunct="0">
                    <a:spcBef>
                      <a:spcPct val="0"/>
                    </a:spcBef>
                    <a:spcAft>
                      <a:spcPct val="0"/>
                    </a:spcAft>
                    <a:defRPr sz="2400" i="1">
                      <a:solidFill>
                        <a:schemeClr val="tx2"/>
                      </a:solidFill>
                      <a:latin typeface="Arial" panose="020B0604020202020204" pitchFamily="34" charset="0"/>
                    </a:defRPr>
                  </a:lvl7pPr>
                  <a:lvl8pPr marL="3429000" indent="-228600" eaLnBrk="0" fontAlgn="base" hangingPunct="0">
                    <a:spcBef>
                      <a:spcPct val="0"/>
                    </a:spcBef>
                    <a:spcAft>
                      <a:spcPct val="0"/>
                    </a:spcAft>
                    <a:defRPr sz="2400" i="1">
                      <a:solidFill>
                        <a:schemeClr val="tx2"/>
                      </a:solidFill>
                      <a:latin typeface="Arial" panose="020B0604020202020204" pitchFamily="34" charset="0"/>
                    </a:defRPr>
                  </a:lvl8pPr>
                  <a:lvl9pPr marL="3886200" indent="-228600" eaLnBrk="0" fontAlgn="base" hangingPunct="0">
                    <a:spcBef>
                      <a:spcPct val="0"/>
                    </a:spcBef>
                    <a:spcAft>
                      <a:spcPct val="0"/>
                    </a:spcAft>
                    <a:defRPr sz="2400" i="1">
                      <a:solidFill>
                        <a:schemeClr val="tx2"/>
                      </a:solidFill>
                      <a:latin typeface="Arial" panose="020B0604020202020204" pitchFamily="34" charset="0"/>
                    </a:defRPr>
                  </a:lvl9pPr>
                </a:lstStyle>
                <a:p>
                  <a14:m>
                    <m:oMath xmlns:m="http://schemas.openxmlformats.org/officeDocument/2006/math">
                      <m:sSub>
                        <m:sSubPr>
                          <m:ctrlPr>
                            <a:rPr lang="fr-FR" sz="1600" i="1" u="none" smtClean="0">
                              <a:solidFill>
                                <a:prstClr val="black"/>
                              </a:solidFill>
                              <a:latin typeface="Cambria Math" panose="02040503050406030204" pitchFamily="18" charset="0"/>
                            </a:rPr>
                          </m:ctrlPr>
                        </m:sSubPr>
                        <m:e>
                          <m:r>
                            <a:rPr lang="fr-FR" sz="1600" b="0" i="1" u="none" smtClean="0">
                              <a:solidFill>
                                <a:prstClr val="black"/>
                              </a:solidFill>
                              <a:latin typeface="Cambria Math" panose="02040503050406030204" pitchFamily="18" charset="0"/>
                            </a:rPr>
                            <m:t>𝐼</m:t>
                          </m:r>
                        </m:e>
                        <m:sub>
                          <m:r>
                            <a:rPr lang="fr-FR" sz="1600" u="none">
                              <a:solidFill>
                                <a:prstClr val="black"/>
                              </a:solidFill>
                              <a:latin typeface="Cambria Math" panose="02040503050406030204" pitchFamily="18" charset="0"/>
                            </a:rPr>
                            <m:t>𝑆</m:t>
                          </m:r>
                        </m:sub>
                      </m:sSub>
                    </m:oMath>
                  </a14:m>
                  <a:r>
                    <a:rPr lang="fr-FR" altLang="fr-FR" sz="1600" i="0" u="none" dirty="0" smtClean="0">
                      <a:solidFill>
                        <a:schemeClr val="tx1"/>
                      </a:solidFill>
                      <a:latin typeface="Times New Roman" panose="02020603050405020304" pitchFamily="18" charset="0"/>
                    </a:rPr>
                    <a:t> </a:t>
                  </a:r>
                  <a:r>
                    <a:rPr lang="fr-FR" altLang="fr-FR" sz="1600" b="1" i="0" u="none" dirty="0" smtClean="0">
                      <a:solidFill>
                        <a:schemeClr val="tx1"/>
                      </a:solidFill>
                      <a:latin typeface="Times New Roman" panose="02020603050405020304" pitchFamily="18" charset="0"/>
                    </a:rPr>
                    <a:t>~</a:t>
                  </a:r>
                  <a:r>
                    <a:rPr lang="fr-FR" altLang="fr-FR" sz="1600" i="0" u="none" dirty="0" smtClean="0">
                      <a:solidFill>
                        <a:schemeClr val="tx1"/>
                      </a:solidFill>
                      <a:latin typeface="Times New Roman" panose="02020603050405020304" pitchFamily="18" charset="0"/>
                    </a:rPr>
                    <a:t> M(B, T) </a:t>
                  </a:r>
                  <a:r>
                    <a:rPr lang="fr-FR" altLang="fr-FR" sz="1600" i="0" u="none" dirty="0" err="1" smtClean="0">
                      <a:solidFill>
                        <a:schemeClr val="tx1"/>
                      </a:solidFill>
                      <a:latin typeface="Times New Roman" panose="02020603050405020304" pitchFamily="18" charset="0"/>
                    </a:rPr>
                    <a:t>sin</a:t>
                  </a:r>
                  <a:r>
                    <a:rPr lang="fr-FR" altLang="fr-FR" sz="1600" i="0" u="none" dirty="0" err="1" smtClean="0">
                      <a:solidFill>
                        <a:schemeClr val="tx1"/>
                      </a:solidFill>
                      <a:latin typeface="Symbol" panose="05050102010706020507" pitchFamily="18" charset="2"/>
                    </a:rPr>
                    <a:t>q</a:t>
                  </a:r>
                  <a:endParaRPr lang="fr-FR" altLang="fr-FR" sz="1600" i="0" u="none" dirty="0">
                    <a:solidFill>
                      <a:schemeClr val="tx1"/>
                    </a:solidFill>
                    <a:latin typeface="Symbol" panose="05050102010706020507" pitchFamily="18" charset="2"/>
                  </a:endParaRPr>
                </a:p>
              </p:txBody>
            </p:sp>
          </mc:Choice>
          <mc:Fallback xmlns="">
            <p:sp>
              <p:nvSpPr>
                <p:cNvPr id="53" name="Text Box 36"/>
                <p:cNvSpPr txBox="1">
                  <a:spLocks noRot="1" noChangeAspect="1" noMove="1" noResize="1" noEditPoints="1" noAdjustHandles="1" noChangeArrowheads="1" noChangeShapeType="1" noTextEdit="1"/>
                </p:cNvSpPr>
                <p:nvPr/>
              </p:nvSpPr>
              <p:spPr bwMode="auto">
                <a:xfrm>
                  <a:off x="5604481" y="5254577"/>
                  <a:ext cx="1743928" cy="362189"/>
                </a:xfrm>
                <a:prstGeom prst="rect">
                  <a:avLst/>
                </a:prstGeom>
                <a:blipFill rotWithShape="0">
                  <a:blip r:embed="rId27"/>
                  <a:stretch>
                    <a:fillRect t="-7143" b="-2142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grpSp>
      <p:sp>
        <p:nvSpPr>
          <p:cNvPr id="54" name="ZoneTexte 53"/>
          <p:cNvSpPr txBox="1"/>
          <p:nvPr/>
        </p:nvSpPr>
        <p:spPr>
          <a:xfrm>
            <a:off x="68251" y="5752827"/>
            <a:ext cx="7701684" cy="584775"/>
          </a:xfrm>
          <a:prstGeom prst="rect">
            <a:avLst/>
          </a:prstGeom>
          <a:noFill/>
          <a:ln>
            <a:solidFill>
              <a:srgbClr val="C00000"/>
            </a:solidFill>
          </a:ln>
        </p:spPr>
        <p:txBody>
          <a:bodyPr wrap="square" rtlCol="0">
            <a:spAutoFit/>
          </a:bodyPr>
          <a:lstStyle/>
          <a:p>
            <a:pPr algn="ctr"/>
            <a:r>
              <a:rPr lang="en-US" sz="1600" b="1" u="none" dirty="0" smtClean="0">
                <a:solidFill>
                  <a:srgbClr val="FF0000"/>
                </a:solidFill>
              </a:rPr>
              <a:t>IC can </a:t>
            </a:r>
            <a:r>
              <a:rPr lang="en-US" sz="1600" b="1" u="none" dirty="0" smtClean="0">
                <a:solidFill>
                  <a:srgbClr val="FF0000"/>
                </a:solidFill>
                <a:latin typeface="MS Reference Sans Serif" panose="020B0604030504040204" pitchFamily="34" charset="0"/>
              </a:rPr>
              <a:t>increase with increasing surface roughness </a:t>
            </a:r>
            <a:r>
              <a:rPr lang="en-US" sz="1000" i="1" u="none" dirty="0" smtClean="0">
                <a:solidFill>
                  <a:srgbClr val="0070C0"/>
                </a:solidFill>
              </a:rPr>
              <a:t>(=&gt; thin films applications!!!)</a:t>
            </a:r>
          </a:p>
          <a:p>
            <a:pPr algn="ctr"/>
            <a:r>
              <a:rPr lang="en-US" sz="1600" b="1" u="none" dirty="0" smtClean="0">
                <a:solidFill>
                  <a:srgbClr val="FF0000"/>
                </a:solidFill>
              </a:rPr>
              <a:t>Roughness scale in concern depends on the applied field </a:t>
            </a:r>
            <a:r>
              <a:rPr lang="en-US" sz="1000" i="1" u="none" dirty="0" smtClean="0">
                <a:solidFill>
                  <a:srgbClr val="0070C0"/>
                </a:solidFill>
              </a:rPr>
              <a:t>(</a:t>
            </a:r>
            <a:r>
              <a:rPr lang="en-US" sz="1000" b="1" i="1" u="none" dirty="0" smtClean="0">
                <a:solidFill>
                  <a:srgbClr val="0070C0"/>
                </a:solidFill>
              </a:rPr>
              <a:t>µm</a:t>
            </a:r>
            <a:r>
              <a:rPr lang="en-US" sz="1000" i="1" u="none" dirty="0" smtClean="0">
                <a:solidFill>
                  <a:srgbClr val="0070C0"/>
                </a:solidFill>
              </a:rPr>
              <a:t> at low H, </a:t>
            </a:r>
            <a:r>
              <a:rPr lang="en-US" sz="1000" b="1" i="1" u="none" dirty="0" smtClean="0">
                <a:solidFill>
                  <a:srgbClr val="0070C0"/>
                </a:solidFill>
              </a:rPr>
              <a:t>nm</a:t>
            </a:r>
            <a:r>
              <a:rPr lang="en-US" sz="1000" i="1" u="none" dirty="0" smtClean="0">
                <a:solidFill>
                  <a:srgbClr val="0070C0"/>
                </a:solidFill>
              </a:rPr>
              <a:t> at high H !)</a:t>
            </a:r>
            <a:endParaRPr lang="en-US" sz="1000" i="1" u="none" dirty="0">
              <a:solidFill>
                <a:srgbClr val="0070C0"/>
              </a:solidFill>
            </a:endParaRPr>
          </a:p>
        </p:txBody>
      </p:sp>
      <p:grpSp>
        <p:nvGrpSpPr>
          <p:cNvPr id="4" name="Groupe 3"/>
          <p:cNvGrpSpPr/>
          <p:nvPr/>
        </p:nvGrpSpPr>
        <p:grpSpPr>
          <a:xfrm>
            <a:off x="6851070" y="1336842"/>
            <a:ext cx="2046000" cy="1805263"/>
            <a:chOff x="1604886" y="3446685"/>
            <a:chExt cx="2543065" cy="2154875"/>
          </a:xfrm>
        </p:grpSpPr>
        <p:pic>
          <p:nvPicPr>
            <p:cNvPr id="17" name="Image 16"/>
            <p:cNvPicPr>
              <a:picLocks noChangeAspect="1"/>
            </p:cNvPicPr>
            <p:nvPr/>
          </p:nvPicPr>
          <p:blipFill rotWithShape="1">
            <a:blip r:embed="rId28"/>
            <a:srcRect l="18254" t="31438" r="21362" b="3809"/>
            <a:stretch/>
          </p:blipFill>
          <p:spPr>
            <a:xfrm>
              <a:off x="2405858" y="3652133"/>
              <a:ext cx="1717220" cy="1724410"/>
            </a:xfrm>
            <a:prstGeom prst="rect">
              <a:avLst/>
            </a:prstGeom>
            <a:ln>
              <a:noFill/>
              <a:prstDash val="sysDash"/>
            </a:ln>
          </p:spPr>
        </p:pic>
        <mc:AlternateContent xmlns:mc="http://schemas.openxmlformats.org/markup-compatibility/2006" xmlns:a14="http://schemas.microsoft.com/office/drawing/2010/main">
          <mc:Choice Requires="a14">
            <p:sp>
              <p:nvSpPr>
                <p:cNvPr id="51" name="ZoneTexte 24"/>
                <p:cNvSpPr txBox="1"/>
                <p:nvPr/>
              </p:nvSpPr>
              <p:spPr>
                <a:xfrm>
                  <a:off x="1612201" y="3500765"/>
                  <a:ext cx="404276" cy="368499"/>
                </a:xfrm>
                <a:prstGeom prst="rect">
                  <a:avLst/>
                </a:prstGeom>
                <a:noFill/>
                <a:ln>
                  <a:noFill/>
                  <a:prstDash val="sysDash"/>
                </a:ln>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fr-FR" sz="1600" b="1" i="1" u="none" smtClean="0">
                                <a:solidFill>
                                  <a:srgbClr val="FF0000"/>
                                </a:solidFill>
                                <a:latin typeface="Cambria Math" panose="02040503050406030204" pitchFamily="18" charset="0"/>
                              </a:rPr>
                            </m:ctrlPr>
                          </m:accPr>
                          <m:e>
                            <m:r>
                              <a:rPr lang="fr-FR" sz="1600" b="1" i="1" u="none" smtClean="0">
                                <a:solidFill>
                                  <a:srgbClr val="FF0000"/>
                                </a:solidFill>
                                <a:latin typeface="Cambria Math" panose="02040503050406030204" pitchFamily="18" charset="0"/>
                              </a:rPr>
                              <m:t>𝑯</m:t>
                            </m:r>
                          </m:e>
                        </m:acc>
                      </m:oMath>
                    </m:oMathPara>
                  </a14:m>
                  <a:endParaRPr lang="fr-FR" sz="1600" b="1" u="none" dirty="0">
                    <a:solidFill>
                      <a:srgbClr val="FF0000"/>
                    </a:solidFill>
                  </a:endParaRPr>
                </a:p>
              </p:txBody>
            </p:sp>
          </mc:Choice>
          <mc:Fallback xmlns="">
            <p:sp>
              <p:nvSpPr>
                <p:cNvPr id="51" name="ZoneTexte 24"/>
                <p:cNvSpPr txBox="1">
                  <a:spLocks noRot="1" noChangeAspect="1" noMove="1" noResize="1" noEditPoints="1" noAdjustHandles="1" noChangeArrowheads="1" noChangeShapeType="1" noTextEdit="1"/>
                </p:cNvSpPr>
                <p:nvPr/>
              </p:nvSpPr>
              <p:spPr>
                <a:xfrm>
                  <a:off x="1612201" y="3500765"/>
                  <a:ext cx="404276" cy="368499"/>
                </a:xfrm>
                <a:prstGeom prst="rect">
                  <a:avLst/>
                </a:prstGeom>
                <a:blipFill rotWithShape="0">
                  <a:blip r:embed="rId29"/>
                  <a:stretch>
                    <a:fillRect b="-12000"/>
                  </a:stretch>
                </a:blipFill>
                <a:ln>
                  <a:noFill/>
                  <a:prstDash val="sysDash"/>
                </a:ln>
              </p:spPr>
              <p:txBody>
                <a:bodyPr/>
                <a:lstStyle/>
                <a:p>
                  <a:r>
                    <a:rPr lang="fr-FR">
                      <a:noFill/>
                    </a:rPr>
                    <a:t> </a:t>
                  </a:r>
                </a:p>
              </p:txBody>
            </p:sp>
          </mc:Fallback>
        </mc:AlternateContent>
        <p:cxnSp>
          <p:nvCxnSpPr>
            <p:cNvPr id="52" name="Connecteur droit avec flèche 51"/>
            <p:cNvCxnSpPr/>
            <p:nvPr/>
          </p:nvCxnSpPr>
          <p:spPr>
            <a:xfrm flipV="1">
              <a:off x="2021383" y="3988912"/>
              <a:ext cx="0" cy="766128"/>
            </a:xfrm>
            <a:prstGeom prst="straightConnector1">
              <a:avLst/>
            </a:prstGeom>
            <a:noFill/>
            <a:ln w="25400">
              <a:solidFill>
                <a:srgbClr val="FF0000"/>
              </a:solidFill>
              <a:round/>
              <a:headEnd type="none" w="med" len="med"/>
              <a:tailEnd type="arrow"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Rectangle 17"/>
            <p:cNvSpPr/>
            <p:nvPr/>
          </p:nvSpPr>
          <p:spPr>
            <a:xfrm>
              <a:off x="1604886" y="5288785"/>
              <a:ext cx="1936850" cy="310362"/>
            </a:xfrm>
            <a:prstGeom prst="rect">
              <a:avLst/>
            </a:prstGeom>
          </p:spPr>
          <p:txBody>
            <a:bodyPr wrap="square">
              <a:spAutoFit/>
            </a:bodyPr>
            <a:lstStyle/>
            <a:p>
              <a:pPr marL="0" lvl="1" fontAlgn="auto">
                <a:lnSpc>
                  <a:spcPct val="120000"/>
                </a:lnSpc>
                <a:spcBef>
                  <a:spcPts val="0"/>
                </a:spcBef>
                <a:spcAft>
                  <a:spcPts val="0"/>
                </a:spcAft>
                <a:buSzPct val="90000"/>
              </a:pPr>
              <a:r>
                <a:rPr lang="en-US" sz="1000" i="1" u="none" dirty="0" smtClean="0">
                  <a:solidFill>
                    <a:srgbClr val="0070C0"/>
                  </a:solidFill>
                </a:rPr>
                <a:t>SC sphere</a:t>
              </a:r>
              <a:endParaRPr lang="en-US" sz="1000" i="1" u="none" dirty="0">
                <a:solidFill>
                  <a:srgbClr val="0070C0"/>
                </a:solidFill>
              </a:endParaRPr>
            </a:p>
          </p:txBody>
        </p:sp>
        <p:sp>
          <p:nvSpPr>
            <p:cNvPr id="55" name="Forme libre 54"/>
            <p:cNvSpPr/>
            <p:nvPr/>
          </p:nvSpPr>
          <p:spPr>
            <a:xfrm>
              <a:off x="2351669" y="3481975"/>
              <a:ext cx="377336" cy="2119585"/>
            </a:xfrm>
            <a:custGeom>
              <a:avLst/>
              <a:gdLst>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245 w 307999"/>
                <a:gd name="connsiteY0" fmla="*/ 1969477 h 1969477"/>
                <a:gd name="connsiteX1" fmla="*/ 268 w 307999"/>
                <a:gd name="connsiteY1" fmla="*/ 896816 h 1969477"/>
                <a:gd name="connsiteX2" fmla="*/ 307999 w 307999"/>
                <a:gd name="connsiteY2" fmla="*/ 0 h 1969477"/>
                <a:gd name="connsiteX0" fmla="*/ 255163 w 307917"/>
                <a:gd name="connsiteY0" fmla="*/ 1969477 h 1969477"/>
                <a:gd name="connsiteX1" fmla="*/ 186 w 307917"/>
                <a:gd name="connsiteY1" fmla="*/ 896816 h 1969477"/>
                <a:gd name="connsiteX2" fmla="*/ 307917 w 307917"/>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468"/>
                <a:gd name="connsiteY0" fmla="*/ 1969477 h 1969477"/>
                <a:gd name="connsiteX1" fmla="*/ 223 w 290468"/>
                <a:gd name="connsiteY1" fmla="*/ 808893 h 1969477"/>
                <a:gd name="connsiteX2" fmla="*/ 290369 w 290468"/>
                <a:gd name="connsiteY2" fmla="*/ 0 h 1969477"/>
                <a:gd name="connsiteX0" fmla="*/ 237622 w 290475"/>
                <a:gd name="connsiteY0" fmla="*/ 1969477 h 1969477"/>
                <a:gd name="connsiteX1" fmla="*/ 230 w 290475"/>
                <a:gd name="connsiteY1" fmla="*/ 808893 h 1969477"/>
                <a:gd name="connsiteX2" fmla="*/ 290376 w 290475"/>
                <a:gd name="connsiteY2" fmla="*/ 0 h 1969477"/>
                <a:gd name="connsiteX0" fmla="*/ 237511 w 237511"/>
                <a:gd name="connsiteY0" fmla="*/ 1978270 h 1978270"/>
                <a:gd name="connsiteX1" fmla="*/ 119 w 237511"/>
                <a:gd name="connsiteY1" fmla="*/ 817686 h 1978270"/>
                <a:gd name="connsiteX2" fmla="*/ 202342 w 237511"/>
                <a:gd name="connsiteY2" fmla="*/ 0 h 1978270"/>
                <a:gd name="connsiteX0" fmla="*/ 237511 w 238917"/>
                <a:gd name="connsiteY0" fmla="*/ 1978270 h 1978270"/>
                <a:gd name="connsiteX1" fmla="*/ 119 w 238917"/>
                <a:gd name="connsiteY1" fmla="*/ 817686 h 1978270"/>
                <a:gd name="connsiteX2" fmla="*/ 202342 w 238917"/>
                <a:gd name="connsiteY2" fmla="*/ 0 h 1978270"/>
                <a:gd name="connsiteX0" fmla="*/ 237511 w 238156"/>
                <a:gd name="connsiteY0" fmla="*/ 1978270 h 1978270"/>
                <a:gd name="connsiteX1" fmla="*/ 119 w 238156"/>
                <a:gd name="connsiteY1" fmla="*/ 817686 h 1978270"/>
                <a:gd name="connsiteX2" fmla="*/ 202342 w 238156"/>
                <a:gd name="connsiteY2" fmla="*/ 0 h 1978270"/>
                <a:gd name="connsiteX0" fmla="*/ 237637 w 238246"/>
                <a:gd name="connsiteY0" fmla="*/ 1978270 h 1978270"/>
                <a:gd name="connsiteX1" fmla="*/ 245 w 238246"/>
                <a:gd name="connsiteY1" fmla="*/ 817686 h 1978270"/>
                <a:gd name="connsiteX2" fmla="*/ 202468 w 238246"/>
                <a:gd name="connsiteY2" fmla="*/ 0 h 1978270"/>
                <a:gd name="connsiteX0" fmla="*/ 237644 w 237796"/>
                <a:gd name="connsiteY0" fmla="*/ 1978270 h 1978270"/>
                <a:gd name="connsiteX1" fmla="*/ 252 w 237796"/>
                <a:gd name="connsiteY1" fmla="*/ 817686 h 1978270"/>
                <a:gd name="connsiteX2" fmla="*/ 202475 w 237796"/>
                <a:gd name="connsiteY2" fmla="*/ 0 h 1978270"/>
                <a:gd name="connsiteX0" fmla="*/ 237644 w 301508"/>
                <a:gd name="connsiteY0" fmla="*/ 2101010 h 2101010"/>
                <a:gd name="connsiteX1" fmla="*/ 252 w 301508"/>
                <a:gd name="connsiteY1" fmla="*/ 940426 h 2101010"/>
                <a:gd name="connsiteX2" fmla="*/ 301417 w 301508"/>
                <a:gd name="connsiteY2" fmla="*/ 0 h 2101010"/>
              </a:gdLst>
              <a:ahLst/>
              <a:cxnLst>
                <a:cxn ang="0">
                  <a:pos x="connsiteX0" y="connsiteY0"/>
                </a:cxn>
                <a:cxn ang="0">
                  <a:pos x="connsiteX1" y="connsiteY1"/>
                </a:cxn>
                <a:cxn ang="0">
                  <a:pos x="connsiteX2" y="connsiteY2"/>
                </a:cxn>
              </a:cxnLst>
              <a:rect l="l" t="t" r="r" b="b"/>
              <a:pathLst>
                <a:path w="301508" h="2101010">
                  <a:moveTo>
                    <a:pt x="237644" y="2101010"/>
                  </a:moveTo>
                  <a:cubicBezTo>
                    <a:pt x="244888" y="1589637"/>
                    <a:pt x="-9108" y="1449527"/>
                    <a:pt x="252" y="940426"/>
                  </a:cubicBezTo>
                  <a:cubicBezTo>
                    <a:pt x="-5610" y="610714"/>
                    <a:pt x="307646" y="415436"/>
                    <a:pt x="301417" y="0"/>
                  </a:cubicBezTo>
                </a:path>
              </a:pathLst>
            </a:custGeom>
            <a:noFill/>
            <a:ln w="19050">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Forme libre 59"/>
            <p:cNvSpPr/>
            <p:nvPr/>
          </p:nvSpPr>
          <p:spPr>
            <a:xfrm flipH="1">
              <a:off x="3770615" y="3446685"/>
              <a:ext cx="377336" cy="2119585"/>
            </a:xfrm>
            <a:custGeom>
              <a:avLst/>
              <a:gdLst>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245 w 307999"/>
                <a:gd name="connsiteY0" fmla="*/ 1969477 h 1969477"/>
                <a:gd name="connsiteX1" fmla="*/ 268 w 307999"/>
                <a:gd name="connsiteY1" fmla="*/ 896816 h 1969477"/>
                <a:gd name="connsiteX2" fmla="*/ 307999 w 307999"/>
                <a:gd name="connsiteY2" fmla="*/ 0 h 1969477"/>
                <a:gd name="connsiteX0" fmla="*/ 255163 w 307917"/>
                <a:gd name="connsiteY0" fmla="*/ 1969477 h 1969477"/>
                <a:gd name="connsiteX1" fmla="*/ 186 w 307917"/>
                <a:gd name="connsiteY1" fmla="*/ 896816 h 1969477"/>
                <a:gd name="connsiteX2" fmla="*/ 307917 w 307917"/>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468"/>
                <a:gd name="connsiteY0" fmla="*/ 1969477 h 1969477"/>
                <a:gd name="connsiteX1" fmla="*/ 223 w 290468"/>
                <a:gd name="connsiteY1" fmla="*/ 808893 h 1969477"/>
                <a:gd name="connsiteX2" fmla="*/ 290369 w 290468"/>
                <a:gd name="connsiteY2" fmla="*/ 0 h 1969477"/>
                <a:gd name="connsiteX0" fmla="*/ 237622 w 290475"/>
                <a:gd name="connsiteY0" fmla="*/ 1969477 h 1969477"/>
                <a:gd name="connsiteX1" fmla="*/ 230 w 290475"/>
                <a:gd name="connsiteY1" fmla="*/ 808893 h 1969477"/>
                <a:gd name="connsiteX2" fmla="*/ 290376 w 290475"/>
                <a:gd name="connsiteY2" fmla="*/ 0 h 1969477"/>
                <a:gd name="connsiteX0" fmla="*/ 237511 w 237511"/>
                <a:gd name="connsiteY0" fmla="*/ 1978270 h 1978270"/>
                <a:gd name="connsiteX1" fmla="*/ 119 w 237511"/>
                <a:gd name="connsiteY1" fmla="*/ 817686 h 1978270"/>
                <a:gd name="connsiteX2" fmla="*/ 202342 w 237511"/>
                <a:gd name="connsiteY2" fmla="*/ 0 h 1978270"/>
                <a:gd name="connsiteX0" fmla="*/ 237511 w 238917"/>
                <a:gd name="connsiteY0" fmla="*/ 1978270 h 1978270"/>
                <a:gd name="connsiteX1" fmla="*/ 119 w 238917"/>
                <a:gd name="connsiteY1" fmla="*/ 817686 h 1978270"/>
                <a:gd name="connsiteX2" fmla="*/ 202342 w 238917"/>
                <a:gd name="connsiteY2" fmla="*/ 0 h 1978270"/>
                <a:gd name="connsiteX0" fmla="*/ 237511 w 238156"/>
                <a:gd name="connsiteY0" fmla="*/ 1978270 h 1978270"/>
                <a:gd name="connsiteX1" fmla="*/ 119 w 238156"/>
                <a:gd name="connsiteY1" fmla="*/ 817686 h 1978270"/>
                <a:gd name="connsiteX2" fmla="*/ 202342 w 238156"/>
                <a:gd name="connsiteY2" fmla="*/ 0 h 1978270"/>
                <a:gd name="connsiteX0" fmla="*/ 237637 w 238246"/>
                <a:gd name="connsiteY0" fmla="*/ 1978270 h 1978270"/>
                <a:gd name="connsiteX1" fmla="*/ 245 w 238246"/>
                <a:gd name="connsiteY1" fmla="*/ 817686 h 1978270"/>
                <a:gd name="connsiteX2" fmla="*/ 202468 w 238246"/>
                <a:gd name="connsiteY2" fmla="*/ 0 h 1978270"/>
                <a:gd name="connsiteX0" fmla="*/ 237644 w 237796"/>
                <a:gd name="connsiteY0" fmla="*/ 1978270 h 1978270"/>
                <a:gd name="connsiteX1" fmla="*/ 252 w 237796"/>
                <a:gd name="connsiteY1" fmla="*/ 817686 h 1978270"/>
                <a:gd name="connsiteX2" fmla="*/ 202475 w 237796"/>
                <a:gd name="connsiteY2" fmla="*/ 0 h 1978270"/>
                <a:gd name="connsiteX0" fmla="*/ 237644 w 301508"/>
                <a:gd name="connsiteY0" fmla="*/ 2101010 h 2101010"/>
                <a:gd name="connsiteX1" fmla="*/ 252 w 301508"/>
                <a:gd name="connsiteY1" fmla="*/ 940426 h 2101010"/>
                <a:gd name="connsiteX2" fmla="*/ 301417 w 301508"/>
                <a:gd name="connsiteY2" fmla="*/ 0 h 2101010"/>
              </a:gdLst>
              <a:ahLst/>
              <a:cxnLst>
                <a:cxn ang="0">
                  <a:pos x="connsiteX0" y="connsiteY0"/>
                </a:cxn>
                <a:cxn ang="0">
                  <a:pos x="connsiteX1" y="connsiteY1"/>
                </a:cxn>
                <a:cxn ang="0">
                  <a:pos x="connsiteX2" y="connsiteY2"/>
                </a:cxn>
              </a:cxnLst>
              <a:rect l="l" t="t" r="r" b="b"/>
              <a:pathLst>
                <a:path w="301508" h="2101010">
                  <a:moveTo>
                    <a:pt x="237644" y="2101010"/>
                  </a:moveTo>
                  <a:cubicBezTo>
                    <a:pt x="244888" y="1589637"/>
                    <a:pt x="-9108" y="1449527"/>
                    <a:pt x="252" y="940426"/>
                  </a:cubicBezTo>
                  <a:cubicBezTo>
                    <a:pt x="-5610" y="610714"/>
                    <a:pt x="307646" y="415436"/>
                    <a:pt x="301417" y="0"/>
                  </a:cubicBezTo>
                </a:path>
              </a:pathLst>
            </a:custGeom>
            <a:noFill/>
            <a:ln w="19050">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Forme libre 30"/>
            <p:cNvSpPr/>
            <p:nvPr/>
          </p:nvSpPr>
          <p:spPr>
            <a:xfrm>
              <a:off x="2626610" y="4073425"/>
              <a:ext cx="59256" cy="895350"/>
            </a:xfrm>
            <a:custGeom>
              <a:avLst/>
              <a:gdLst>
                <a:gd name="connsiteX0" fmla="*/ 20108 w 77319"/>
                <a:gd name="connsiteY0" fmla="*/ 0 h 931095"/>
                <a:gd name="connsiteX1" fmla="*/ 77258 w 77319"/>
                <a:gd name="connsiteY1" fmla="*/ 523875 h 931095"/>
                <a:gd name="connsiteX2" fmla="*/ 10583 w 77319"/>
                <a:gd name="connsiteY2" fmla="*/ 895350 h 931095"/>
                <a:gd name="connsiteX3" fmla="*/ 1058 w 77319"/>
                <a:gd name="connsiteY3" fmla="*/ 895350 h 931095"/>
                <a:gd name="connsiteX0" fmla="*/ 9525 w 66736"/>
                <a:gd name="connsiteY0" fmla="*/ 0 h 895350"/>
                <a:gd name="connsiteX1" fmla="*/ 66675 w 66736"/>
                <a:gd name="connsiteY1" fmla="*/ 523875 h 895350"/>
                <a:gd name="connsiteX2" fmla="*/ 0 w 66736"/>
                <a:gd name="connsiteY2" fmla="*/ 895350 h 895350"/>
                <a:gd name="connsiteX0" fmla="*/ 9525 w 66736"/>
                <a:gd name="connsiteY0" fmla="*/ 0 h 895350"/>
                <a:gd name="connsiteX1" fmla="*/ 66675 w 66736"/>
                <a:gd name="connsiteY1" fmla="*/ 523875 h 895350"/>
                <a:gd name="connsiteX2" fmla="*/ 0 w 66736"/>
                <a:gd name="connsiteY2" fmla="*/ 895350 h 895350"/>
                <a:gd name="connsiteX0" fmla="*/ 9525 w 54461"/>
                <a:gd name="connsiteY0" fmla="*/ 0 h 895350"/>
                <a:gd name="connsiteX1" fmla="*/ 54360 w 54461"/>
                <a:gd name="connsiteY1" fmla="*/ 453062 h 895350"/>
                <a:gd name="connsiteX2" fmla="*/ 0 w 54461"/>
                <a:gd name="connsiteY2" fmla="*/ 895350 h 895350"/>
                <a:gd name="connsiteX0" fmla="*/ 9525 w 54461"/>
                <a:gd name="connsiteY0" fmla="*/ 0 h 895350"/>
                <a:gd name="connsiteX1" fmla="*/ 54360 w 54461"/>
                <a:gd name="connsiteY1" fmla="*/ 453062 h 895350"/>
                <a:gd name="connsiteX2" fmla="*/ 0 w 54461"/>
                <a:gd name="connsiteY2" fmla="*/ 895350 h 895350"/>
                <a:gd name="connsiteX0" fmla="*/ 9525 w 54481"/>
                <a:gd name="connsiteY0" fmla="*/ 0 h 895350"/>
                <a:gd name="connsiteX1" fmla="*/ 54360 w 54481"/>
                <a:gd name="connsiteY1" fmla="*/ 453062 h 895350"/>
                <a:gd name="connsiteX2" fmla="*/ 0 w 54481"/>
                <a:gd name="connsiteY2" fmla="*/ 895350 h 895350"/>
                <a:gd name="connsiteX0" fmla="*/ 9525 w 59256"/>
                <a:gd name="connsiteY0" fmla="*/ 0 h 895350"/>
                <a:gd name="connsiteX1" fmla="*/ 54360 w 59256"/>
                <a:gd name="connsiteY1" fmla="*/ 453062 h 895350"/>
                <a:gd name="connsiteX2" fmla="*/ 0 w 59256"/>
                <a:gd name="connsiteY2" fmla="*/ 895350 h 895350"/>
                <a:gd name="connsiteX0" fmla="*/ 9525 w 59256"/>
                <a:gd name="connsiteY0" fmla="*/ 0 h 895350"/>
                <a:gd name="connsiteX1" fmla="*/ 54360 w 59256"/>
                <a:gd name="connsiteY1" fmla="*/ 453062 h 895350"/>
                <a:gd name="connsiteX2" fmla="*/ 0 w 59256"/>
                <a:gd name="connsiteY2" fmla="*/ 895350 h 895350"/>
              </a:gdLst>
              <a:ahLst/>
              <a:cxnLst>
                <a:cxn ang="0">
                  <a:pos x="connsiteX0" y="connsiteY0"/>
                </a:cxn>
                <a:cxn ang="0">
                  <a:pos x="connsiteX1" y="connsiteY1"/>
                </a:cxn>
                <a:cxn ang="0">
                  <a:pos x="connsiteX2" y="connsiteY2"/>
                </a:cxn>
              </a:cxnLst>
              <a:rect l="l" t="t" r="r" b="b"/>
              <a:pathLst>
                <a:path w="59256" h="895350">
                  <a:moveTo>
                    <a:pt x="9525" y="0"/>
                  </a:moveTo>
                  <a:cubicBezTo>
                    <a:pt x="78917" y="61095"/>
                    <a:pt x="55948" y="303837"/>
                    <a:pt x="54360" y="453062"/>
                  </a:cubicBezTo>
                  <a:cubicBezTo>
                    <a:pt x="46615" y="602287"/>
                    <a:pt x="83512" y="802649"/>
                    <a:pt x="0" y="895350"/>
                  </a:cubicBezTo>
                </a:path>
              </a:pathLst>
            </a:cu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 name="Forme libre 60"/>
            <p:cNvSpPr/>
            <p:nvPr/>
          </p:nvSpPr>
          <p:spPr>
            <a:xfrm>
              <a:off x="2922232" y="3828640"/>
              <a:ext cx="47134" cy="1380421"/>
            </a:xfrm>
            <a:custGeom>
              <a:avLst/>
              <a:gdLst>
                <a:gd name="connsiteX0" fmla="*/ 20108 w 77319"/>
                <a:gd name="connsiteY0" fmla="*/ 0 h 931095"/>
                <a:gd name="connsiteX1" fmla="*/ 77258 w 77319"/>
                <a:gd name="connsiteY1" fmla="*/ 523875 h 931095"/>
                <a:gd name="connsiteX2" fmla="*/ 10583 w 77319"/>
                <a:gd name="connsiteY2" fmla="*/ 895350 h 931095"/>
                <a:gd name="connsiteX3" fmla="*/ 1058 w 77319"/>
                <a:gd name="connsiteY3" fmla="*/ 895350 h 931095"/>
                <a:gd name="connsiteX0" fmla="*/ 9525 w 66736"/>
                <a:gd name="connsiteY0" fmla="*/ 0 h 895350"/>
                <a:gd name="connsiteX1" fmla="*/ 66675 w 66736"/>
                <a:gd name="connsiteY1" fmla="*/ 523875 h 895350"/>
                <a:gd name="connsiteX2" fmla="*/ 0 w 66736"/>
                <a:gd name="connsiteY2" fmla="*/ 895350 h 895350"/>
                <a:gd name="connsiteX0" fmla="*/ 9525 w 66736"/>
                <a:gd name="connsiteY0" fmla="*/ 0 h 895350"/>
                <a:gd name="connsiteX1" fmla="*/ 66675 w 66736"/>
                <a:gd name="connsiteY1" fmla="*/ 523875 h 895350"/>
                <a:gd name="connsiteX2" fmla="*/ 0 w 66736"/>
                <a:gd name="connsiteY2" fmla="*/ 895350 h 895350"/>
                <a:gd name="connsiteX0" fmla="*/ 9525 w 54461"/>
                <a:gd name="connsiteY0" fmla="*/ 0 h 895350"/>
                <a:gd name="connsiteX1" fmla="*/ 54360 w 54461"/>
                <a:gd name="connsiteY1" fmla="*/ 453062 h 895350"/>
                <a:gd name="connsiteX2" fmla="*/ 0 w 54461"/>
                <a:gd name="connsiteY2" fmla="*/ 895350 h 895350"/>
                <a:gd name="connsiteX0" fmla="*/ 9525 w 54461"/>
                <a:gd name="connsiteY0" fmla="*/ 0 h 895350"/>
                <a:gd name="connsiteX1" fmla="*/ 54360 w 54461"/>
                <a:gd name="connsiteY1" fmla="*/ 453062 h 895350"/>
                <a:gd name="connsiteX2" fmla="*/ 0 w 54461"/>
                <a:gd name="connsiteY2" fmla="*/ 895350 h 895350"/>
                <a:gd name="connsiteX0" fmla="*/ 9525 w 54481"/>
                <a:gd name="connsiteY0" fmla="*/ 0 h 895350"/>
                <a:gd name="connsiteX1" fmla="*/ 54360 w 54481"/>
                <a:gd name="connsiteY1" fmla="*/ 453062 h 895350"/>
                <a:gd name="connsiteX2" fmla="*/ 0 w 54481"/>
                <a:gd name="connsiteY2" fmla="*/ 895350 h 895350"/>
                <a:gd name="connsiteX0" fmla="*/ 9525 w 37341"/>
                <a:gd name="connsiteY0" fmla="*/ 0 h 895350"/>
                <a:gd name="connsiteX1" fmla="*/ 36271 w 37341"/>
                <a:gd name="connsiteY1" fmla="*/ 455081 h 895350"/>
                <a:gd name="connsiteX2" fmla="*/ 0 w 37341"/>
                <a:gd name="connsiteY2" fmla="*/ 895350 h 895350"/>
                <a:gd name="connsiteX0" fmla="*/ 9525 w 40139"/>
                <a:gd name="connsiteY0" fmla="*/ 0 h 895350"/>
                <a:gd name="connsiteX1" fmla="*/ 36271 w 40139"/>
                <a:gd name="connsiteY1" fmla="*/ 455081 h 895350"/>
                <a:gd name="connsiteX2" fmla="*/ 0 w 40139"/>
                <a:gd name="connsiteY2" fmla="*/ 895350 h 895350"/>
                <a:gd name="connsiteX0" fmla="*/ 9525 w 40139"/>
                <a:gd name="connsiteY0" fmla="*/ 0 h 895350"/>
                <a:gd name="connsiteX1" fmla="*/ 36271 w 40139"/>
                <a:gd name="connsiteY1" fmla="*/ 455081 h 895350"/>
                <a:gd name="connsiteX2" fmla="*/ 0 w 40139"/>
                <a:gd name="connsiteY2" fmla="*/ 895350 h 895350"/>
                <a:gd name="connsiteX0" fmla="*/ 9525 w 40187"/>
                <a:gd name="connsiteY0" fmla="*/ 0 h 895350"/>
                <a:gd name="connsiteX1" fmla="*/ 36271 w 40187"/>
                <a:gd name="connsiteY1" fmla="*/ 455081 h 895350"/>
                <a:gd name="connsiteX2" fmla="*/ 0 w 40187"/>
                <a:gd name="connsiteY2" fmla="*/ 895350 h 895350"/>
                <a:gd name="connsiteX0" fmla="*/ 2741 w 36190"/>
                <a:gd name="connsiteY0" fmla="*/ 0 h 905447"/>
                <a:gd name="connsiteX1" fmla="*/ 29487 w 36190"/>
                <a:gd name="connsiteY1" fmla="*/ 455081 h 905447"/>
                <a:gd name="connsiteX2" fmla="*/ 0 w 36190"/>
                <a:gd name="connsiteY2" fmla="*/ 905447 h 905447"/>
                <a:gd name="connsiteX0" fmla="*/ 2741 w 39577"/>
                <a:gd name="connsiteY0" fmla="*/ 0 h 905447"/>
                <a:gd name="connsiteX1" fmla="*/ 29487 w 39577"/>
                <a:gd name="connsiteY1" fmla="*/ 455081 h 905447"/>
                <a:gd name="connsiteX2" fmla="*/ 0 w 39577"/>
                <a:gd name="connsiteY2" fmla="*/ 905447 h 905447"/>
                <a:gd name="connsiteX0" fmla="*/ 2741 w 35389"/>
                <a:gd name="connsiteY0" fmla="*/ 0 h 905447"/>
                <a:gd name="connsiteX1" fmla="*/ 29487 w 35389"/>
                <a:gd name="connsiteY1" fmla="*/ 455081 h 905447"/>
                <a:gd name="connsiteX2" fmla="*/ 0 w 35389"/>
                <a:gd name="connsiteY2" fmla="*/ 905447 h 905447"/>
                <a:gd name="connsiteX0" fmla="*/ 2741 w 35389"/>
                <a:gd name="connsiteY0" fmla="*/ 0 h 905447"/>
                <a:gd name="connsiteX1" fmla="*/ 29487 w 35389"/>
                <a:gd name="connsiteY1" fmla="*/ 455081 h 905447"/>
                <a:gd name="connsiteX2" fmla="*/ 0 w 35389"/>
                <a:gd name="connsiteY2" fmla="*/ 905447 h 905447"/>
                <a:gd name="connsiteX0" fmla="*/ 2741 w 35389"/>
                <a:gd name="connsiteY0" fmla="*/ 0 h 905447"/>
                <a:gd name="connsiteX1" fmla="*/ 29487 w 35389"/>
                <a:gd name="connsiteY1" fmla="*/ 455081 h 905447"/>
                <a:gd name="connsiteX2" fmla="*/ 0 w 35389"/>
                <a:gd name="connsiteY2" fmla="*/ 905447 h 905447"/>
                <a:gd name="connsiteX0" fmla="*/ 2741 w 35389"/>
                <a:gd name="connsiteY0" fmla="*/ 0 h 905447"/>
                <a:gd name="connsiteX1" fmla="*/ 29487 w 35389"/>
                <a:gd name="connsiteY1" fmla="*/ 455081 h 905447"/>
                <a:gd name="connsiteX2" fmla="*/ 0 w 35389"/>
                <a:gd name="connsiteY2" fmla="*/ 905447 h 905447"/>
                <a:gd name="connsiteX0" fmla="*/ 2741 w 35389"/>
                <a:gd name="connsiteY0" fmla="*/ 0 h 905447"/>
                <a:gd name="connsiteX1" fmla="*/ 29487 w 35389"/>
                <a:gd name="connsiteY1" fmla="*/ 455081 h 905447"/>
                <a:gd name="connsiteX2" fmla="*/ 0 w 35389"/>
                <a:gd name="connsiteY2" fmla="*/ 905447 h 905447"/>
                <a:gd name="connsiteX0" fmla="*/ 480 w 35389"/>
                <a:gd name="connsiteY0" fmla="*/ 0 h 905447"/>
                <a:gd name="connsiteX1" fmla="*/ 29487 w 35389"/>
                <a:gd name="connsiteY1" fmla="*/ 455081 h 905447"/>
                <a:gd name="connsiteX2" fmla="*/ 0 w 35389"/>
                <a:gd name="connsiteY2" fmla="*/ 905447 h 905447"/>
                <a:gd name="connsiteX0" fmla="*/ 480 w 35389"/>
                <a:gd name="connsiteY0" fmla="*/ 0 h 905447"/>
                <a:gd name="connsiteX1" fmla="*/ 29487 w 35389"/>
                <a:gd name="connsiteY1" fmla="*/ 455081 h 905447"/>
                <a:gd name="connsiteX2" fmla="*/ 0 w 35389"/>
                <a:gd name="connsiteY2" fmla="*/ 905447 h 905447"/>
                <a:gd name="connsiteX0" fmla="*/ 480 w 35389"/>
                <a:gd name="connsiteY0" fmla="*/ 0 h 905447"/>
                <a:gd name="connsiteX1" fmla="*/ 29487 w 35389"/>
                <a:gd name="connsiteY1" fmla="*/ 455081 h 905447"/>
                <a:gd name="connsiteX2" fmla="*/ 0 w 35389"/>
                <a:gd name="connsiteY2" fmla="*/ 905447 h 905447"/>
                <a:gd name="connsiteX0" fmla="*/ 480 w 35389"/>
                <a:gd name="connsiteY0" fmla="*/ 0 h 905447"/>
                <a:gd name="connsiteX1" fmla="*/ 29487 w 35389"/>
                <a:gd name="connsiteY1" fmla="*/ 455081 h 905447"/>
                <a:gd name="connsiteX2" fmla="*/ 0 w 35389"/>
                <a:gd name="connsiteY2" fmla="*/ 905447 h 905447"/>
                <a:gd name="connsiteX0" fmla="*/ 480 w 35389"/>
                <a:gd name="connsiteY0" fmla="*/ 0 h 905447"/>
                <a:gd name="connsiteX1" fmla="*/ 29487 w 35389"/>
                <a:gd name="connsiteY1" fmla="*/ 455081 h 905447"/>
                <a:gd name="connsiteX2" fmla="*/ 0 w 35389"/>
                <a:gd name="connsiteY2" fmla="*/ 905447 h 905447"/>
                <a:gd name="connsiteX0" fmla="*/ 480 w 33737"/>
                <a:gd name="connsiteY0" fmla="*/ 0 h 905447"/>
                <a:gd name="connsiteX1" fmla="*/ 29487 w 33737"/>
                <a:gd name="connsiteY1" fmla="*/ 455081 h 905447"/>
                <a:gd name="connsiteX2" fmla="*/ 0 w 33737"/>
                <a:gd name="connsiteY2" fmla="*/ 905447 h 905447"/>
                <a:gd name="connsiteX0" fmla="*/ 480 w 33737"/>
                <a:gd name="connsiteY0" fmla="*/ 0 h 905447"/>
                <a:gd name="connsiteX1" fmla="*/ 29487 w 33737"/>
                <a:gd name="connsiteY1" fmla="*/ 455081 h 905447"/>
                <a:gd name="connsiteX2" fmla="*/ 0 w 33737"/>
                <a:gd name="connsiteY2" fmla="*/ 905447 h 905447"/>
                <a:gd name="connsiteX0" fmla="*/ 480 w 33737"/>
                <a:gd name="connsiteY0" fmla="*/ 0 h 905447"/>
                <a:gd name="connsiteX1" fmla="*/ 29487 w 33737"/>
                <a:gd name="connsiteY1" fmla="*/ 455081 h 905447"/>
                <a:gd name="connsiteX2" fmla="*/ 0 w 33737"/>
                <a:gd name="connsiteY2" fmla="*/ 905447 h 905447"/>
                <a:gd name="connsiteX0" fmla="*/ 480 w 34615"/>
                <a:gd name="connsiteY0" fmla="*/ 0 h 905447"/>
                <a:gd name="connsiteX1" fmla="*/ 29487 w 34615"/>
                <a:gd name="connsiteY1" fmla="*/ 455081 h 905447"/>
                <a:gd name="connsiteX2" fmla="*/ 0 w 34615"/>
                <a:gd name="connsiteY2" fmla="*/ 905447 h 905447"/>
              </a:gdLst>
              <a:ahLst/>
              <a:cxnLst>
                <a:cxn ang="0">
                  <a:pos x="connsiteX0" y="connsiteY0"/>
                </a:cxn>
                <a:cxn ang="0">
                  <a:pos x="connsiteX1" y="connsiteY1"/>
                </a:cxn>
                <a:cxn ang="0">
                  <a:pos x="connsiteX2" y="connsiteY2"/>
                </a:cxn>
              </a:cxnLst>
              <a:rect l="l" t="t" r="r" b="b"/>
              <a:pathLst>
                <a:path w="34615" h="905447">
                  <a:moveTo>
                    <a:pt x="480" y="0"/>
                  </a:moveTo>
                  <a:cubicBezTo>
                    <a:pt x="41972" y="27724"/>
                    <a:pt x="30148" y="194805"/>
                    <a:pt x="29487" y="455081"/>
                  </a:cubicBezTo>
                  <a:cubicBezTo>
                    <a:pt x="28826" y="715357"/>
                    <a:pt x="53542" y="848434"/>
                    <a:pt x="0" y="905447"/>
                  </a:cubicBezTo>
                </a:path>
              </a:pathLst>
            </a:cu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4" name="Connecteur droit 43"/>
            <p:cNvCxnSpPr/>
            <p:nvPr/>
          </p:nvCxnSpPr>
          <p:spPr>
            <a:xfrm>
              <a:off x="3235980" y="3753920"/>
              <a:ext cx="5544" cy="1525775"/>
            </a:xfrm>
            <a:prstGeom prst="line">
              <a:avLst/>
            </a:pr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62" name="Forme libre 61"/>
            <p:cNvSpPr/>
            <p:nvPr/>
          </p:nvSpPr>
          <p:spPr>
            <a:xfrm flipH="1">
              <a:off x="3771396" y="4031254"/>
              <a:ext cx="76150" cy="981232"/>
            </a:xfrm>
            <a:custGeom>
              <a:avLst/>
              <a:gdLst>
                <a:gd name="connsiteX0" fmla="*/ 20108 w 77319"/>
                <a:gd name="connsiteY0" fmla="*/ 0 h 931095"/>
                <a:gd name="connsiteX1" fmla="*/ 77258 w 77319"/>
                <a:gd name="connsiteY1" fmla="*/ 523875 h 931095"/>
                <a:gd name="connsiteX2" fmla="*/ 10583 w 77319"/>
                <a:gd name="connsiteY2" fmla="*/ 895350 h 931095"/>
                <a:gd name="connsiteX3" fmla="*/ 1058 w 77319"/>
                <a:gd name="connsiteY3" fmla="*/ 895350 h 931095"/>
                <a:gd name="connsiteX0" fmla="*/ 9525 w 66736"/>
                <a:gd name="connsiteY0" fmla="*/ 0 h 895350"/>
                <a:gd name="connsiteX1" fmla="*/ 66675 w 66736"/>
                <a:gd name="connsiteY1" fmla="*/ 523875 h 895350"/>
                <a:gd name="connsiteX2" fmla="*/ 0 w 66736"/>
                <a:gd name="connsiteY2" fmla="*/ 895350 h 895350"/>
                <a:gd name="connsiteX0" fmla="*/ 9525 w 66736"/>
                <a:gd name="connsiteY0" fmla="*/ 0 h 895350"/>
                <a:gd name="connsiteX1" fmla="*/ 66675 w 66736"/>
                <a:gd name="connsiteY1" fmla="*/ 523875 h 895350"/>
                <a:gd name="connsiteX2" fmla="*/ 0 w 66736"/>
                <a:gd name="connsiteY2" fmla="*/ 895350 h 895350"/>
                <a:gd name="connsiteX0" fmla="*/ 9525 w 54461"/>
                <a:gd name="connsiteY0" fmla="*/ 0 h 895350"/>
                <a:gd name="connsiteX1" fmla="*/ 54360 w 54461"/>
                <a:gd name="connsiteY1" fmla="*/ 453062 h 895350"/>
                <a:gd name="connsiteX2" fmla="*/ 0 w 54461"/>
                <a:gd name="connsiteY2" fmla="*/ 895350 h 895350"/>
                <a:gd name="connsiteX0" fmla="*/ 9525 w 54461"/>
                <a:gd name="connsiteY0" fmla="*/ 0 h 895350"/>
                <a:gd name="connsiteX1" fmla="*/ 54360 w 54461"/>
                <a:gd name="connsiteY1" fmla="*/ 453062 h 895350"/>
                <a:gd name="connsiteX2" fmla="*/ 0 w 54461"/>
                <a:gd name="connsiteY2" fmla="*/ 895350 h 895350"/>
                <a:gd name="connsiteX0" fmla="*/ 9525 w 54481"/>
                <a:gd name="connsiteY0" fmla="*/ 0 h 895350"/>
                <a:gd name="connsiteX1" fmla="*/ 54360 w 54481"/>
                <a:gd name="connsiteY1" fmla="*/ 453062 h 895350"/>
                <a:gd name="connsiteX2" fmla="*/ 0 w 54481"/>
                <a:gd name="connsiteY2" fmla="*/ 895350 h 895350"/>
                <a:gd name="connsiteX0" fmla="*/ 9525 w 59256"/>
                <a:gd name="connsiteY0" fmla="*/ 0 h 895350"/>
                <a:gd name="connsiteX1" fmla="*/ 54360 w 59256"/>
                <a:gd name="connsiteY1" fmla="*/ 453062 h 895350"/>
                <a:gd name="connsiteX2" fmla="*/ 0 w 59256"/>
                <a:gd name="connsiteY2" fmla="*/ 895350 h 895350"/>
                <a:gd name="connsiteX0" fmla="*/ 9525 w 59256"/>
                <a:gd name="connsiteY0" fmla="*/ 0 h 895350"/>
                <a:gd name="connsiteX1" fmla="*/ 54360 w 59256"/>
                <a:gd name="connsiteY1" fmla="*/ 453062 h 895350"/>
                <a:gd name="connsiteX2" fmla="*/ 0 w 59256"/>
                <a:gd name="connsiteY2" fmla="*/ 895350 h 895350"/>
              </a:gdLst>
              <a:ahLst/>
              <a:cxnLst>
                <a:cxn ang="0">
                  <a:pos x="connsiteX0" y="connsiteY0"/>
                </a:cxn>
                <a:cxn ang="0">
                  <a:pos x="connsiteX1" y="connsiteY1"/>
                </a:cxn>
                <a:cxn ang="0">
                  <a:pos x="connsiteX2" y="connsiteY2"/>
                </a:cxn>
              </a:cxnLst>
              <a:rect l="l" t="t" r="r" b="b"/>
              <a:pathLst>
                <a:path w="59256" h="895350">
                  <a:moveTo>
                    <a:pt x="9525" y="0"/>
                  </a:moveTo>
                  <a:cubicBezTo>
                    <a:pt x="78917" y="61095"/>
                    <a:pt x="55948" y="303837"/>
                    <a:pt x="54360" y="453062"/>
                  </a:cubicBezTo>
                  <a:cubicBezTo>
                    <a:pt x="46615" y="602287"/>
                    <a:pt x="83512" y="802649"/>
                    <a:pt x="0" y="895350"/>
                  </a:cubicBezTo>
                </a:path>
              </a:pathLst>
            </a:cu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Forme libre 62"/>
            <p:cNvSpPr/>
            <p:nvPr/>
          </p:nvSpPr>
          <p:spPr>
            <a:xfrm flipH="1">
              <a:off x="3462493" y="3821305"/>
              <a:ext cx="59290" cy="1400292"/>
            </a:xfrm>
            <a:custGeom>
              <a:avLst/>
              <a:gdLst>
                <a:gd name="connsiteX0" fmla="*/ 20108 w 77319"/>
                <a:gd name="connsiteY0" fmla="*/ 0 h 931095"/>
                <a:gd name="connsiteX1" fmla="*/ 77258 w 77319"/>
                <a:gd name="connsiteY1" fmla="*/ 523875 h 931095"/>
                <a:gd name="connsiteX2" fmla="*/ 10583 w 77319"/>
                <a:gd name="connsiteY2" fmla="*/ 895350 h 931095"/>
                <a:gd name="connsiteX3" fmla="*/ 1058 w 77319"/>
                <a:gd name="connsiteY3" fmla="*/ 895350 h 931095"/>
                <a:gd name="connsiteX0" fmla="*/ 9525 w 66736"/>
                <a:gd name="connsiteY0" fmla="*/ 0 h 895350"/>
                <a:gd name="connsiteX1" fmla="*/ 66675 w 66736"/>
                <a:gd name="connsiteY1" fmla="*/ 523875 h 895350"/>
                <a:gd name="connsiteX2" fmla="*/ 0 w 66736"/>
                <a:gd name="connsiteY2" fmla="*/ 895350 h 895350"/>
                <a:gd name="connsiteX0" fmla="*/ 9525 w 66736"/>
                <a:gd name="connsiteY0" fmla="*/ 0 h 895350"/>
                <a:gd name="connsiteX1" fmla="*/ 66675 w 66736"/>
                <a:gd name="connsiteY1" fmla="*/ 523875 h 895350"/>
                <a:gd name="connsiteX2" fmla="*/ 0 w 66736"/>
                <a:gd name="connsiteY2" fmla="*/ 895350 h 895350"/>
                <a:gd name="connsiteX0" fmla="*/ 9525 w 54461"/>
                <a:gd name="connsiteY0" fmla="*/ 0 h 895350"/>
                <a:gd name="connsiteX1" fmla="*/ 54360 w 54461"/>
                <a:gd name="connsiteY1" fmla="*/ 453062 h 895350"/>
                <a:gd name="connsiteX2" fmla="*/ 0 w 54461"/>
                <a:gd name="connsiteY2" fmla="*/ 895350 h 895350"/>
                <a:gd name="connsiteX0" fmla="*/ 9525 w 54461"/>
                <a:gd name="connsiteY0" fmla="*/ 0 h 895350"/>
                <a:gd name="connsiteX1" fmla="*/ 54360 w 54461"/>
                <a:gd name="connsiteY1" fmla="*/ 453062 h 895350"/>
                <a:gd name="connsiteX2" fmla="*/ 0 w 54461"/>
                <a:gd name="connsiteY2" fmla="*/ 895350 h 895350"/>
                <a:gd name="connsiteX0" fmla="*/ 9525 w 54481"/>
                <a:gd name="connsiteY0" fmla="*/ 0 h 895350"/>
                <a:gd name="connsiteX1" fmla="*/ 54360 w 54481"/>
                <a:gd name="connsiteY1" fmla="*/ 453062 h 895350"/>
                <a:gd name="connsiteX2" fmla="*/ 0 w 54481"/>
                <a:gd name="connsiteY2" fmla="*/ 895350 h 895350"/>
                <a:gd name="connsiteX0" fmla="*/ 9525 w 37341"/>
                <a:gd name="connsiteY0" fmla="*/ 0 h 895350"/>
                <a:gd name="connsiteX1" fmla="*/ 36271 w 37341"/>
                <a:gd name="connsiteY1" fmla="*/ 455081 h 895350"/>
                <a:gd name="connsiteX2" fmla="*/ 0 w 37341"/>
                <a:gd name="connsiteY2" fmla="*/ 895350 h 895350"/>
                <a:gd name="connsiteX0" fmla="*/ 9525 w 40139"/>
                <a:gd name="connsiteY0" fmla="*/ 0 h 895350"/>
                <a:gd name="connsiteX1" fmla="*/ 36271 w 40139"/>
                <a:gd name="connsiteY1" fmla="*/ 455081 h 895350"/>
                <a:gd name="connsiteX2" fmla="*/ 0 w 40139"/>
                <a:gd name="connsiteY2" fmla="*/ 895350 h 895350"/>
                <a:gd name="connsiteX0" fmla="*/ 9525 w 40139"/>
                <a:gd name="connsiteY0" fmla="*/ 0 h 895350"/>
                <a:gd name="connsiteX1" fmla="*/ 36271 w 40139"/>
                <a:gd name="connsiteY1" fmla="*/ 455081 h 895350"/>
                <a:gd name="connsiteX2" fmla="*/ 0 w 40139"/>
                <a:gd name="connsiteY2" fmla="*/ 895350 h 895350"/>
                <a:gd name="connsiteX0" fmla="*/ 9525 w 40187"/>
                <a:gd name="connsiteY0" fmla="*/ 0 h 895350"/>
                <a:gd name="connsiteX1" fmla="*/ 36271 w 40187"/>
                <a:gd name="connsiteY1" fmla="*/ 455081 h 895350"/>
                <a:gd name="connsiteX2" fmla="*/ 0 w 40187"/>
                <a:gd name="connsiteY2" fmla="*/ 895350 h 895350"/>
                <a:gd name="connsiteX0" fmla="*/ 2741 w 36190"/>
                <a:gd name="connsiteY0" fmla="*/ 0 h 905447"/>
                <a:gd name="connsiteX1" fmla="*/ 29487 w 36190"/>
                <a:gd name="connsiteY1" fmla="*/ 455081 h 905447"/>
                <a:gd name="connsiteX2" fmla="*/ 0 w 36190"/>
                <a:gd name="connsiteY2" fmla="*/ 905447 h 905447"/>
                <a:gd name="connsiteX0" fmla="*/ 2741 w 39577"/>
                <a:gd name="connsiteY0" fmla="*/ 0 h 905447"/>
                <a:gd name="connsiteX1" fmla="*/ 29487 w 39577"/>
                <a:gd name="connsiteY1" fmla="*/ 455081 h 905447"/>
                <a:gd name="connsiteX2" fmla="*/ 0 w 39577"/>
                <a:gd name="connsiteY2" fmla="*/ 905447 h 905447"/>
                <a:gd name="connsiteX0" fmla="*/ 2741 w 35389"/>
                <a:gd name="connsiteY0" fmla="*/ 0 h 905447"/>
                <a:gd name="connsiteX1" fmla="*/ 29487 w 35389"/>
                <a:gd name="connsiteY1" fmla="*/ 455081 h 905447"/>
                <a:gd name="connsiteX2" fmla="*/ 0 w 35389"/>
                <a:gd name="connsiteY2" fmla="*/ 905447 h 905447"/>
                <a:gd name="connsiteX0" fmla="*/ 2741 w 35389"/>
                <a:gd name="connsiteY0" fmla="*/ 0 h 905447"/>
                <a:gd name="connsiteX1" fmla="*/ 29487 w 35389"/>
                <a:gd name="connsiteY1" fmla="*/ 455081 h 905447"/>
                <a:gd name="connsiteX2" fmla="*/ 0 w 35389"/>
                <a:gd name="connsiteY2" fmla="*/ 905447 h 905447"/>
                <a:gd name="connsiteX0" fmla="*/ 2741 w 35389"/>
                <a:gd name="connsiteY0" fmla="*/ 0 h 905447"/>
                <a:gd name="connsiteX1" fmla="*/ 29487 w 35389"/>
                <a:gd name="connsiteY1" fmla="*/ 455081 h 905447"/>
                <a:gd name="connsiteX2" fmla="*/ 0 w 35389"/>
                <a:gd name="connsiteY2" fmla="*/ 905447 h 905447"/>
                <a:gd name="connsiteX0" fmla="*/ 2741 w 35389"/>
                <a:gd name="connsiteY0" fmla="*/ 0 h 905447"/>
                <a:gd name="connsiteX1" fmla="*/ 29487 w 35389"/>
                <a:gd name="connsiteY1" fmla="*/ 455081 h 905447"/>
                <a:gd name="connsiteX2" fmla="*/ 0 w 35389"/>
                <a:gd name="connsiteY2" fmla="*/ 905447 h 905447"/>
                <a:gd name="connsiteX0" fmla="*/ 2741 w 35389"/>
                <a:gd name="connsiteY0" fmla="*/ 0 h 905447"/>
                <a:gd name="connsiteX1" fmla="*/ 29487 w 35389"/>
                <a:gd name="connsiteY1" fmla="*/ 455081 h 905447"/>
                <a:gd name="connsiteX2" fmla="*/ 0 w 35389"/>
                <a:gd name="connsiteY2" fmla="*/ 905447 h 905447"/>
                <a:gd name="connsiteX0" fmla="*/ 480 w 35389"/>
                <a:gd name="connsiteY0" fmla="*/ 0 h 905447"/>
                <a:gd name="connsiteX1" fmla="*/ 29487 w 35389"/>
                <a:gd name="connsiteY1" fmla="*/ 455081 h 905447"/>
                <a:gd name="connsiteX2" fmla="*/ 0 w 35389"/>
                <a:gd name="connsiteY2" fmla="*/ 905447 h 905447"/>
                <a:gd name="connsiteX0" fmla="*/ 480 w 35389"/>
                <a:gd name="connsiteY0" fmla="*/ 0 h 905447"/>
                <a:gd name="connsiteX1" fmla="*/ 29487 w 35389"/>
                <a:gd name="connsiteY1" fmla="*/ 455081 h 905447"/>
                <a:gd name="connsiteX2" fmla="*/ 0 w 35389"/>
                <a:gd name="connsiteY2" fmla="*/ 905447 h 905447"/>
                <a:gd name="connsiteX0" fmla="*/ 480 w 35389"/>
                <a:gd name="connsiteY0" fmla="*/ 0 h 905447"/>
                <a:gd name="connsiteX1" fmla="*/ 29487 w 35389"/>
                <a:gd name="connsiteY1" fmla="*/ 455081 h 905447"/>
                <a:gd name="connsiteX2" fmla="*/ 0 w 35389"/>
                <a:gd name="connsiteY2" fmla="*/ 905447 h 905447"/>
                <a:gd name="connsiteX0" fmla="*/ 480 w 35389"/>
                <a:gd name="connsiteY0" fmla="*/ 0 h 905447"/>
                <a:gd name="connsiteX1" fmla="*/ 29487 w 35389"/>
                <a:gd name="connsiteY1" fmla="*/ 455081 h 905447"/>
                <a:gd name="connsiteX2" fmla="*/ 0 w 35389"/>
                <a:gd name="connsiteY2" fmla="*/ 905447 h 905447"/>
                <a:gd name="connsiteX0" fmla="*/ 480 w 35389"/>
                <a:gd name="connsiteY0" fmla="*/ 0 h 905447"/>
                <a:gd name="connsiteX1" fmla="*/ 29487 w 35389"/>
                <a:gd name="connsiteY1" fmla="*/ 455081 h 905447"/>
                <a:gd name="connsiteX2" fmla="*/ 0 w 35389"/>
                <a:gd name="connsiteY2" fmla="*/ 905447 h 905447"/>
                <a:gd name="connsiteX0" fmla="*/ 480 w 33737"/>
                <a:gd name="connsiteY0" fmla="*/ 0 h 905447"/>
                <a:gd name="connsiteX1" fmla="*/ 29487 w 33737"/>
                <a:gd name="connsiteY1" fmla="*/ 455081 h 905447"/>
                <a:gd name="connsiteX2" fmla="*/ 0 w 33737"/>
                <a:gd name="connsiteY2" fmla="*/ 905447 h 905447"/>
                <a:gd name="connsiteX0" fmla="*/ 480 w 33737"/>
                <a:gd name="connsiteY0" fmla="*/ 0 h 905447"/>
                <a:gd name="connsiteX1" fmla="*/ 29487 w 33737"/>
                <a:gd name="connsiteY1" fmla="*/ 455081 h 905447"/>
                <a:gd name="connsiteX2" fmla="*/ 0 w 33737"/>
                <a:gd name="connsiteY2" fmla="*/ 905447 h 905447"/>
                <a:gd name="connsiteX0" fmla="*/ 480 w 33737"/>
                <a:gd name="connsiteY0" fmla="*/ 0 h 905447"/>
                <a:gd name="connsiteX1" fmla="*/ 29487 w 33737"/>
                <a:gd name="connsiteY1" fmla="*/ 455081 h 905447"/>
                <a:gd name="connsiteX2" fmla="*/ 0 w 33737"/>
                <a:gd name="connsiteY2" fmla="*/ 905447 h 905447"/>
                <a:gd name="connsiteX0" fmla="*/ 480 w 34615"/>
                <a:gd name="connsiteY0" fmla="*/ 0 h 905447"/>
                <a:gd name="connsiteX1" fmla="*/ 29487 w 34615"/>
                <a:gd name="connsiteY1" fmla="*/ 455081 h 905447"/>
                <a:gd name="connsiteX2" fmla="*/ 0 w 34615"/>
                <a:gd name="connsiteY2" fmla="*/ 905447 h 905447"/>
              </a:gdLst>
              <a:ahLst/>
              <a:cxnLst>
                <a:cxn ang="0">
                  <a:pos x="connsiteX0" y="connsiteY0"/>
                </a:cxn>
                <a:cxn ang="0">
                  <a:pos x="connsiteX1" y="connsiteY1"/>
                </a:cxn>
                <a:cxn ang="0">
                  <a:pos x="connsiteX2" y="connsiteY2"/>
                </a:cxn>
              </a:cxnLst>
              <a:rect l="l" t="t" r="r" b="b"/>
              <a:pathLst>
                <a:path w="34615" h="905447">
                  <a:moveTo>
                    <a:pt x="480" y="0"/>
                  </a:moveTo>
                  <a:cubicBezTo>
                    <a:pt x="41972" y="27724"/>
                    <a:pt x="30148" y="194805"/>
                    <a:pt x="29487" y="455081"/>
                  </a:cubicBezTo>
                  <a:cubicBezTo>
                    <a:pt x="28826" y="715357"/>
                    <a:pt x="53542" y="848434"/>
                    <a:pt x="0" y="905447"/>
                  </a:cubicBezTo>
                </a:path>
              </a:pathLst>
            </a:custGeom>
            <a:noFill/>
            <a:ln w="1905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9" name="Rectangle 8"/>
          <p:cNvSpPr/>
          <p:nvPr/>
        </p:nvSpPr>
        <p:spPr>
          <a:xfrm>
            <a:off x="66991" y="4221230"/>
            <a:ext cx="1078596" cy="646331"/>
          </a:xfrm>
          <a:prstGeom prst="rect">
            <a:avLst/>
          </a:prstGeom>
        </p:spPr>
        <p:txBody>
          <a:bodyPr wrap="square">
            <a:spAutoFit/>
          </a:bodyPr>
          <a:lstStyle/>
          <a:p>
            <a:r>
              <a:rPr lang="fr-FR" sz="900" dirty="0">
                <a:hlinkClick r:id="rId30"/>
              </a:rPr>
              <a:t>http://</a:t>
            </a:r>
            <a:r>
              <a:rPr lang="fr-FR" sz="900" dirty="0" smtClean="0">
                <a:hlinkClick r:id="rId30"/>
              </a:rPr>
              <a:t>journals.aps.org/prb/abstract/10.1103/PhysRevB.69.224504</a:t>
            </a:r>
            <a:r>
              <a:rPr lang="fr-FR" sz="900" dirty="0" smtClean="0"/>
              <a:t> </a:t>
            </a:r>
            <a:endParaRPr lang="fr-FR" sz="900" dirty="0"/>
          </a:p>
        </p:txBody>
      </p:sp>
      <p:pic>
        <p:nvPicPr>
          <p:cNvPr id="14" name="Image 13"/>
          <p:cNvPicPr>
            <a:picLocks noChangeAspect="1"/>
          </p:cNvPicPr>
          <p:nvPr/>
        </p:nvPicPr>
        <p:blipFill rotWithShape="1">
          <a:blip r:embed="rId31"/>
          <a:srcRect l="5258" t="1592" r="10691" b="3948"/>
          <a:stretch/>
        </p:blipFill>
        <p:spPr>
          <a:xfrm>
            <a:off x="1126730" y="3622184"/>
            <a:ext cx="2550298" cy="2013394"/>
          </a:xfrm>
          <a:prstGeom prst="rect">
            <a:avLst/>
          </a:prstGeom>
        </p:spPr>
      </p:pic>
      <p:grpSp>
        <p:nvGrpSpPr>
          <p:cNvPr id="59" name="Groupe 58"/>
          <p:cNvGrpSpPr/>
          <p:nvPr/>
        </p:nvGrpSpPr>
        <p:grpSpPr>
          <a:xfrm rot="5400000">
            <a:off x="8322148" y="5829145"/>
            <a:ext cx="263235" cy="714416"/>
            <a:chOff x="8749272" y="2338754"/>
            <a:chExt cx="263235" cy="714416"/>
          </a:xfrm>
        </p:grpSpPr>
        <p:sp>
          <p:nvSpPr>
            <p:cNvPr id="64" name="Cylindre 63"/>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Forme libre 64"/>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Forme libre 65"/>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6" name="Image 5"/>
          <p:cNvPicPr>
            <a:picLocks noChangeAspect="1"/>
          </p:cNvPicPr>
          <p:nvPr/>
        </p:nvPicPr>
        <p:blipFill>
          <a:blip r:embed="rId32"/>
          <a:stretch>
            <a:fillRect/>
          </a:stretch>
        </p:blipFill>
        <p:spPr>
          <a:xfrm>
            <a:off x="3812058" y="3595388"/>
            <a:ext cx="2608760" cy="1947385"/>
          </a:xfrm>
          <a:prstGeom prst="rect">
            <a:avLst/>
          </a:prstGeom>
        </p:spPr>
      </p:pic>
      <p:sp>
        <p:nvSpPr>
          <p:cNvPr id="7" name="Espace réservé du pied de page 6"/>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8310592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p:cNvPicPr>
            <a:picLocks noChangeAspect="1"/>
          </p:cNvPicPr>
          <p:nvPr/>
        </p:nvPicPr>
        <p:blipFill>
          <a:blip r:embed="rId3"/>
          <a:stretch>
            <a:fillRect/>
          </a:stretch>
        </p:blipFill>
        <p:spPr>
          <a:xfrm>
            <a:off x="7072724" y="1296643"/>
            <a:ext cx="2060815" cy="2368273"/>
          </a:xfrm>
          <a:prstGeom prst="rect">
            <a:avLst/>
          </a:prstGeom>
        </p:spPr>
      </p:pic>
      <p:sp>
        <p:nvSpPr>
          <p:cNvPr id="2" name="Titre 1"/>
          <p:cNvSpPr>
            <a:spLocks noGrp="1"/>
          </p:cNvSpPr>
          <p:nvPr>
            <p:ph type="title"/>
          </p:nvPr>
        </p:nvSpPr>
        <p:spPr/>
        <p:txBody>
          <a:bodyPr/>
          <a:lstStyle/>
          <a:p>
            <a:r>
              <a:rPr lang="en-US" dirty="0" smtClean="0"/>
              <a:t>Importance of pinning</a:t>
            </a:r>
            <a:endParaRPr lang="en-US"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A40AF4AB-2A90-45D1-B14C-455B828CAC88}" type="slidenum">
              <a:rPr lang="fr-FR" smtClean="0"/>
              <a:pPr>
                <a:defRPr/>
              </a:pPr>
              <a:t>27</a:t>
            </a:fld>
            <a:endParaRPr lang="fr-FR"/>
          </a:p>
        </p:txBody>
      </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
        <p:nvSpPr>
          <p:cNvPr id="8" name="Rectangle 7"/>
          <p:cNvSpPr/>
          <p:nvPr/>
        </p:nvSpPr>
        <p:spPr>
          <a:xfrm>
            <a:off x="377120" y="1370040"/>
            <a:ext cx="7507758" cy="5107167"/>
          </a:xfrm>
          <a:prstGeom prst="rect">
            <a:avLst/>
          </a:prstGeom>
        </p:spPr>
        <p:txBody>
          <a:bodyPr wrap="square">
            <a:spAutoFit/>
          </a:bodyPr>
          <a:lstStyle/>
          <a:p>
            <a:pPr marL="923925" lvl="0" fontAlgn="auto">
              <a:lnSpc>
                <a:spcPct val="114000"/>
              </a:lnSpc>
              <a:spcBef>
                <a:spcPts val="0"/>
              </a:spcBef>
              <a:spcAft>
                <a:spcPts val="400"/>
              </a:spcAft>
            </a:pPr>
            <a:r>
              <a:rPr lang="en-US" sz="2800" u="none" dirty="0">
                <a:solidFill>
                  <a:srgbClr val="DC0528"/>
                </a:solidFill>
                <a:latin typeface="Arial"/>
              </a:rPr>
              <a:t>Magnets : </a:t>
            </a:r>
          </a:p>
          <a:p>
            <a:pPr marL="360363" lvl="1" indent="-360363" fontAlgn="auto">
              <a:lnSpc>
                <a:spcPct val="114000"/>
              </a:lnSpc>
              <a:spcBef>
                <a:spcPts val="0"/>
              </a:spcBef>
              <a:spcAft>
                <a:spcPts val="0"/>
              </a:spcAft>
              <a:buSzPct val="90000"/>
              <a:buBlip>
                <a:blip r:embed="rId4"/>
              </a:buBlip>
            </a:pPr>
            <a:r>
              <a:rPr lang="en-US" sz="2000" u="none" dirty="0">
                <a:solidFill>
                  <a:prstClr val="black"/>
                </a:solidFill>
                <a:latin typeface="Arial"/>
              </a:rPr>
              <a:t>Pinning efficiency drives </a:t>
            </a:r>
            <a:r>
              <a:rPr lang="en-US" sz="2000" u="none" dirty="0" err="1">
                <a:solidFill>
                  <a:prstClr val="black"/>
                </a:solidFill>
                <a:latin typeface="Arial"/>
              </a:rPr>
              <a:t>Jc</a:t>
            </a:r>
            <a:r>
              <a:rPr lang="en-US" sz="2000" u="none" dirty="0">
                <a:solidFill>
                  <a:prstClr val="black"/>
                </a:solidFill>
                <a:latin typeface="Arial"/>
              </a:rPr>
              <a:t> (and R=0)</a:t>
            </a:r>
            <a:endParaRPr lang="en-US" sz="1100" i="1" u="none" dirty="0">
              <a:solidFill>
                <a:srgbClr val="0070C0"/>
              </a:solidFill>
              <a:sym typeface="Symbol" charset="0"/>
            </a:endParaRPr>
          </a:p>
          <a:p>
            <a:pPr marL="360363" lvl="1" indent="-360363" fontAlgn="auto">
              <a:lnSpc>
                <a:spcPct val="114000"/>
              </a:lnSpc>
              <a:spcBef>
                <a:spcPts val="0"/>
              </a:spcBef>
              <a:spcAft>
                <a:spcPts val="0"/>
              </a:spcAft>
              <a:buSzPct val="90000"/>
              <a:buBlip>
                <a:blip r:embed="rId4"/>
              </a:buBlip>
            </a:pPr>
            <a:r>
              <a:rPr lang="en-US" sz="2000" u="none" dirty="0">
                <a:solidFill>
                  <a:prstClr val="black"/>
                </a:solidFill>
                <a:latin typeface="Arial"/>
                <a:sym typeface="Symbol" charset="0"/>
              </a:rPr>
              <a:t>Whenever possible, pinning features are amplified</a:t>
            </a:r>
            <a:endParaRPr lang="en-US" sz="2000" u="none" dirty="0">
              <a:solidFill>
                <a:prstClr val="black"/>
              </a:solidFill>
              <a:latin typeface="Symbol" panose="05050102010706020507" pitchFamily="18" charset="2"/>
            </a:endParaRPr>
          </a:p>
          <a:p>
            <a:pPr marL="712788" lvl="3" indent="-238125" fontAlgn="auto">
              <a:lnSpc>
                <a:spcPct val="114000"/>
              </a:lnSpc>
              <a:spcBef>
                <a:spcPts val="0"/>
              </a:spcBef>
              <a:spcAft>
                <a:spcPts val="0"/>
              </a:spcAft>
              <a:buClr>
                <a:srgbClr val="666666"/>
              </a:buClr>
              <a:buSzPct val="36000"/>
              <a:buBlip>
                <a:blip r:embed="rId5"/>
              </a:buBlip>
            </a:pPr>
            <a:r>
              <a:rPr lang="en-US" sz="1800" u="none" dirty="0">
                <a:solidFill>
                  <a:srgbClr val="666666"/>
                </a:solidFill>
                <a:latin typeface="Arial"/>
              </a:rPr>
              <a:t>Modification of the mean free path: impurities, deformation, alloying</a:t>
            </a:r>
          </a:p>
          <a:p>
            <a:pPr marL="712788" lvl="3" indent="-238125" fontAlgn="auto">
              <a:lnSpc>
                <a:spcPct val="114000"/>
              </a:lnSpc>
              <a:spcBef>
                <a:spcPts val="0"/>
              </a:spcBef>
              <a:spcAft>
                <a:spcPts val="0"/>
              </a:spcAft>
              <a:buClr>
                <a:srgbClr val="666666"/>
              </a:buClr>
              <a:buSzPct val="36000"/>
              <a:buBlip>
                <a:blip r:embed="rId5"/>
              </a:buBlip>
            </a:pPr>
            <a:r>
              <a:rPr lang="en-US" sz="1800" u="none" dirty="0">
                <a:solidFill>
                  <a:srgbClr val="666666"/>
                </a:solidFill>
                <a:latin typeface="Arial"/>
              </a:rPr>
              <a:t>Artificial pinning : voids, inclusions, topological </a:t>
            </a:r>
            <a:r>
              <a:rPr lang="en-US" sz="1800" u="none" dirty="0" smtClean="0">
                <a:solidFill>
                  <a:srgbClr val="666666"/>
                </a:solidFill>
                <a:latin typeface="Arial"/>
              </a:rPr>
              <a:t>defects</a:t>
            </a:r>
          </a:p>
          <a:p>
            <a:pPr marL="474663" lvl="3" fontAlgn="auto">
              <a:lnSpc>
                <a:spcPct val="114000"/>
              </a:lnSpc>
              <a:spcBef>
                <a:spcPts val="0"/>
              </a:spcBef>
              <a:spcAft>
                <a:spcPts val="0"/>
              </a:spcAft>
              <a:buClr>
                <a:srgbClr val="666666"/>
              </a:buClr>
              <a:buSzPct val="36000"/>
            </a:pPr>
            <a:endParaRPr lang="en-US" sz="2000" u="none" dirty="0">
              <a:solidFill>
                <a:prstClr val="black"/>
              </a:solidFill>
              <a:latin typeface="Arial"/>
            </a:endParaRPr>
          </a:p>
          <a:p>
            <a:pPr marL="923925" lvl="0" fontAlgn="auto">
              <a:lnSpc>
                <a:spcPct val="114000"/>
              </a:lnSpc>
              <a:spcBef>
                <a:spcPts val="0"/>
              </a:spcBef>
              <a:spcAft>
                <a:spcPts val="400"/>
              </a:spcAft>
            </a:pPr>
            <a:r>
              <a:rPr lang="en-US" sz="2800" u="none" dirty="0" smtClean="0">
                <a:solidFill>
                  <a:srgbClr val="DC0528"/>
                </a:solidFill>
                <a:latin typeface="Arial"/>
              </a:rPr>
              <a:t>SRF cavities:</a:t>
            </a:r>
          </a:p>
          <a:p>
            <a:pPr marL="360363" lvl="1" indent="-360363" fontAlgn="auto">
              <a:lnSpc>
                <a:spcPct val="114000"/>
              </a:lnSpc>
              <a:spcBef>
                <a:spcPts val="0"/>
              </a:spcBef>
              <a:spcAft>
                <a:spcPts val="0"/>
              </a:spcAft>
              <a:buSzPct val="90000"/>
              <a:buBlip>
                <a:blip r:embed="rId4"/>
              </a:buBlip>
            </a:pPr>
            <a:r>
              <a:rPr lang="en-US" sz="2000" u="none" dirty="0" smtClean="0">
                <a:solidFill>
                  <a:prstClr val="black"/>
                </a:solidFill>
                <a:latin typeface="Arial"/>
              </a:rPr>
              <a:t>No pinning at high frequency but…</a:t>
            </a:r>
            <a:endParaRPr lang="en-US" sz="1100" i="1" u="none" dirty="0" smtClean="0">
              <a:solidFill>
                <a:srgbClr val="0070C0"/>
              </a:solidFill>
              <a:sym typeface="Symbol" charset="0"/>
            </a:endParaRPr>
          </a:p>
          <a:p>
            <a:pPr marL="360363" lvl="1" indent="-360363" fontAlgn="auto">
              <a:lnSpc>
                <a:spcPct val="114000"/>
              </a:lnSpc>
              <a:spcBef>
                <a:spcPts val="0"/>
              </a:spcBef>
              <a:spcAft>
                <a:spcPts val="0"/>
              </a:spcAft>
              <a:buSzPct val="90000"/>
              <a:buBlip>
                <a:blip r:embed="rId4"/>
              </a:buBlip>
            </a:pPr>
            <a:r>
              <a:rPr lang="en-US" sz="2000" u="none" dirty="0" smtClean="0">
                <a:solidFill>
                  <a:prstClr val="black"/>
                </a:solidFill>
                <a:latin typeface="Arial"/>
                <a:sym typeface="Symbol" charset="0"/>
              </a:rPr>
              <a:t>If they are pinning centers in the material:</a:t>
            </a:r>
            <a:endParaRPr lang="en-US" sz="2000" u="none" dirty="0" smtClean="0">
              <a:solidFill>
                <a:prstClr val="black"/>
              </a:solidFill>
              <a:latin typeface="Arial"/>
            </a:endParaRPr>
          </a:p>
          <a:p>
            <a:pPr marL="712788" lvl="3" indent="-238125" defTabSz="719138" fontAlgn="auto">
              <a:lnSpc>
                <a:spcPct val="114000"/>
              </a:lnSpc>
              <a:spcBef>
                <a:spcPts val="0"/>
              </a:spcBef>
              <a:spcAft>
                <a:spcPts val="0"/>
              </a:spcAft>
              <a:buClr>
                <a:srgbClr val="666666"/>
              </a:buClr>
              <a:buSzPct val="36000"/>
              <a:buBlip>
                <a:blip r:embed="rId5"/>
              </a:buBlip>
            </a:pPr>
            <a:r>
              <a:rPr lang="en-US" sz="1800" u="none" dirty="0" smtClean="0">
                <a:solidFill>
                  <a:srgbClr val="666666"/>
                </a:solidFill>
                <a:latin typeface="Arial"/>
              </a:rPr>
              <a:t>They </a:t>
            </a:r>
            <a:r>
              <a:rPr lang="en-US" sz="1800" u="none" dirty="0">
                <a:solidFill>
                  <a:srgbClr val="666666"/>
                </a:solidFill>
                <a:latin typeface="Arial"/>
              </a:rPr>
              <a:t>can prevent flux </a:t>
            </a:r>
            <a:r>
              <a:rPr lang="en-US" sz="1800" u="none" dirty="0" smtClean="0">
                <a:solidFill>
                  <a:srgbClr val="666666"/>
                </a:solidFill>
                <a:latin typeface="Arial"/>
              </a:rPr>
              <a:t>lines </a:t>
            </a:r>
            <a:r>
              <a:rPr lang="en-US" sz="1800" u="none" dirty="0">
                <a:solidFill>
                  <a:srgbClr val="666666"/>
                </a:solidFill>
                <a:latin typeface="Arial"/>
              </a:rPr>
              <a:t>from being expelled </a:t>
            </a:r>
            <a:r>
              <a:rPr lang="en-US" sz="1800" u="none" dirty="0" smtClean="0">
                <a:solidFill>
                  <a:srgbClr val="666666"/>
                </a:solidFill>
                <a:latin typeface="Arial"/>
              </a:rPr>
              <a:t>during 		cooldown </a:t>
            </a:r>
            <a:r>
              <a:rPr lang="en-US" sz="1800" u="none" dirty="0">
                <a:solidFill>
                  <a:srgbClr val="666666"/>
                </a:solidFill>
                <a:latin typeface="Arial"/>
              </a:rPr>
              <a:t>(trapped </a:t>
            </a:r>
            <a:r>
              <a:rPr lang="en-US" sz="1800" u="none" dirty="0" smtClean="0">
                <a:solidFill>
                  <a:srgbClr val="666666"/>
                </a:solidFill>
                <a:latin typeface="Arial"/>
              </a:rPr>
              <a:t>flux lines =&gt; oscillating </a:t>
            </a:r>
            <a:r>
              <a:rPr lang="en-US" sz="1800" u="none" dirty="0" err="1" smtClean="0">
                <a:solidFill>
                  <a:srgbClr val="666666"/>
                </a:solidFill>
                <a:latin typeface="Arial"/>
              </a:rPr>
              <a:t>Vx</a:t>
            </a:r>
            <a:r>
              <a:rPr lang="en-US" sz="1800" u="none" dirty="0" smtClean="0">
                <a:solidFill>
                  <a:srgbClr val="666666"/>
                </a:solidFill>
                <a:latin typeface="Arial"/>
              </a:rPr>
              <a:t> within ~</a:t>
            </a:r>
            <a:r>
              <a:rPr lang="en-US" sz="1800" u="none" dirty="0" smtClean="0">
                <a:solidFill>
                  <a:srgbClr val="666666"/>
                </a:solidFill>
                <a:latin typeface="Arial"/>
                <a:sym typeface="Symbol" panose="05050102010706020507" pitchFamily="18" charset="2"/>
              </a:rPr>
              <a:t></a:t>
            </a:r>
            <a:r>
              <a:rPr lang="en-US" sz="1800" u="none" dirty="0" smtClean="0">
                <a:solidFill>
                  <a:srgbClr val="666666"/>
                </a:solidFill>
                <a:latin typeface="Arial"/>
              </a:rPr>
              <a:t>)</a:t>
            </a:r>
          </a:p>
          <a:p>
            <a:pPr marL="712788" lvl="3" indent="-238125" fontAlgn="auto">
              <a:lnSpc>
                <a:spcPct val="114000"/>
              </a:lnSpc>
              <a:spcBef>
                <a:spcPts val="0"/>
              </a:spcBef>
              <a:spcAft>
                <a:spcPts val="0"/>
              </a:spcAft>
              <a:buClr>
                <a:srgbClr val="666666"/>
              </a:buClr>
              <a:buSzPct val="36000"/>
              <a:buBlip>
                <a:blip r:embed="rId5"/>
              </a:buBlip>
            </a:pPr>
            <a:r>
              <a:rPr lang="en-US" sz="1800" u="none" dirty="0" smtClean="0">
                <a:solidFill>
                  <a:srgbClr val="666666"/>
                </a:solidFill>
                <a:latin typeface="Arial"/>
              </a:rPr>
              <a:t> =&gt; hot spots ! (</a:t>
            </a:r>
            <a:r>
              <a:rPr lang="en-US" sz="1800" u="none" dirty="0" err="1" smtClean="0">
                <a:solidFill>
                  <a:srgbClr val="666666"/>
                </a:solidFill>
                <a:latin typeface="Arial"/>
              </a:rPr>
              <a:t>Vx</a:t>
            </a:r>
            <a:r>
              <a:rPr lang="en-US" sz="1800" u="none" dirty="0" smtClean="0">
                <a:solidFill>
                  <a:srgbClr val="666666"/>
                </a:solidFill>
                <a:latin typeface="Arial"/>
              </a:rPr>
              <a:t> move in RF field =&gt; dissipation)</a:t>
            </a:r>
            <a:endParaRPr lang="en-US" sz="1800" u="none" dirty="0">
              <a:solidFill>
                <a:srgbClr val="666666"/>
              </a:solidFill>
              <a:latin typeface="Arial"/>
            </a:endParaRPr>
          </a:p>
          <a:p>
            <a:pPr marL="0" lvl="1" fontAlgn="auto">
              <a:lnSpc>
                <a:spcPct val="114000"/>
              </a:lnSpc>
              <a:spcBef>
                <a:spcPts val="0"/>
              </a:spcBef>
              <a:spcAft>
                <a:spcPts val="0"/>
              </a:spcAft>
              <a:buSzPct val="90000"/>
            </a:pPr>
            <a:endParaRPr lang="en-US" sz="1600" u="none" dirty="0" smtClean="0">
              <a:solidFill>
                <a:schemeClr val="tx1">
                  <a:lumMod val="75000"/>
                  <a:lumOff val="25000"/>
                </a:schemeClr>
              </a:solidFill>
              <a:latin typeface="Symbol" panose="05050102010706020507" pitchFamily="18" charset="2"/>
            </a:endParaRPr>
          </a:p>
        </p:txBody>
      </p:sp>
      <p:sp>
        <p:nvSpPr>
          <p:cNvPr id="5" name="Rectangle 4"/>
          <p:cNvSpPr/>
          <p:nvPr/>
        </p:nvSpPr>
        <p:spPr>
          <a:xfrm>
            <a:off x="7434529" y="4140574"/>
            <a:ext cx="1368152" cy="208823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Ellipse 6"/>
          <p:cNvSpPr/>
          <p:nvPr/>
        </p:nvSpPr>
        <p:spPr>
          <a:xfrm>
            <a:off x="7848810" y="5186105"/>
            <a:ext cx="216000" cy="21600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llipse 8"/>
          <p:cNvSpPr/>
          <p:nvPr/>
        </p:nvSpPr>
        <p:spPr>
          <a:xfrm>
            <a:off x="8370740" y="5912668"/>
            <a:ext cx="216000" cy="21600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orme libre 9"/>
          <p:cNvSpPr/>
          <p:nvPr/>
        </p:nvSpPr>
        <p:spPr>
          <a:xfrm>
            <a:off x="7798269" y="4049614"/>
            <a:ext cx="678109" cy="2191985"/>
          </a:xfrm>
          <a:custGeom>
            <a:avLst/>
            <a:gdLst>
              <a:gd name="connsiteX0" fmla="*/ 464636 w 519416"/>
              <a:gd name="connsiteY0" fmla="*/ 0 h 2068402"/>
              <a:gd name="connsiteX1" fmla="*/ 101 w 519416"/>
              <a:gd name="connsiteY1" fmla="*/ 1051316 h 2068402"/>
              <a:gd name="connsiteX2" fmla="*/ 498865 w 519416"/>
              <a:gd name="connsiteY2" fmla="*/ 1804351 h 2068402"/>
              <a:gd name="connsiteX3" fmla="*/ 376619 w 519416"/>
              <a:gd name="connsiteY3" fmla="*/ 2068402 h 2068402"/>
              <a:gd name="connsiteX0" fmla="*/ 253902 w 533614"/>
              <a:gd name="connsiteY0" fmla="*/ 0 h 2068402"/>
              <a:gd name="connsiteX1" fmla="*/ 14299 w 533614"/>
              <a:gd name="connsiteY1" fmla="*/ 1051316 h 2068402"/>
              <a:gd name="connsiteX2" fmla="*/ 513063 w 533614"/>
              <a:gd name="connsiteY2" fmla="*/ 1804351 h 2068402"/>
              <a:gd name="connsiteX3" fmla="*/ 390817 w 533614"/>
              <a:gd name="connsiteY3" fmla="*/ 2068402 h 2068402"/>
              <a:gd name="connsiteX0" fmla="*/ 244097 w 523809"/>
              <a:gd name="connsiteY0" fmla="*/ 0 h 2068402"/>
              <a:gd name="connsiteX1" fmla="*/ 4494 w 523809"/>
              <a:gd name="connsiteY1" fmla="*/ 1051316 h 2068402"/>
              <a:gd name="connsiteX2" fmla="*/ 503258 w 523809"/>
              <a:gd name="connsiteY2" fmla="*/ 1804351 h 2068402"/>
              <a:gd name="connsiteX3" fmla="*/ 381012 w 523809"/>
              <a:gd name="connsiteY3" fmla="*/ 2068402 h 2068402"/>
              <a:gd name="connsiteX0" fmla="*/ 2 w 677279"/>
              <a:gd name="connsiteY0" fmla="*/ 0 h 2036218"/>
              <a:gd name="connsiteX1" fmla="*/ 157964 w 677279"/>
              <a:gd name="connsiteY1" fmla="*/ 1019132 h 2036218"/>
              <a:gd name="connsiteX2" fmla="*/ 656728 w 677279"/>
              <a:gd name="connsiteY2" fmla="*/ 1772167 h 2036218"/>
              <a:gd name="connsiteX3" fmla="*/ 534482 w 677279"/>
              <a:gd name="connsiteY3" fmla="*/ 2036218 h 2036218"/>
              <a:gd name="connsiteX0" fmla="*/ 1917 w 679194"/>
              <a:gd name="connsiteY0" fmla="*/ 0 h 2036218"/>
              <a:gd name="connsiteX1" fmla="*/ 159879 w 679194"/>
              <a:gd name="connsiteY1" fmla="*/ 1019132 h 2036218"/>
              <a:gd name="connsiteX2" fmla="*/ 658643 w 679194"/>
              <a:gd name="connsiteY2" fmla="*/ 1772167 h 2036218"/>
              <a:gd name="connsiteX3" fmla="*/ 536397 w 679194"/>
              <a:gd name="connsiteY3" fmla="*/ 2036218 h 2036218"/>
              <a:gd name="connsiteX0" fmla="*/ 1436 w 678713"/>
              <a:gd name="connsiteY0" fmla="*/ 0 h 2036218"/>
              <a:gd name="connsiteX1" fmla="*/ 159398 w 678713"/>
              <a:gd name="connsiteY1" fmla="*/ 1019132 h 2036218"/>
              <a:gd name="connsiteX2" fmla="*/ 658162 w 678713"/>
              <a:gd name="connsiteY2" fmla="*/ 1772167 h 2036218"/>
              <a:gd name="connsiteX3" fmla="*/ 535916 w 678713"/>
              <a:gd name="connsiteY3" fmla="*/ 2036218 h 2036218"/>
              <a:gd name="connsiteX0" fmla="*/ 832 w 678109"/>
              <a:gd name="connsiteY0" fmla="*/ 0 h 2036218"/>
              <a:gd name="connsiteX1" fmla="*/ 158794 w 678109"/>
              <a:gd name="connsiteY1" fmla="*/ 1019132 h 2036218"/>
              <a:gd name="connsiteX2" fmla="*/ 657558 w 678109"/>
              <a:gd name="connsiteY2" fmla="*/ 1772167 h 2036218"/>
              <a:gd name="connsiteX3" fmla="*/ 535312 w 678109"/>
              <a:gd name="connsiteY3" fmla="*/ 2036218 h 2036218"/>
            </a:gdLst>
            <a:ahLst/>
            <a:cxnLst>
              <a:cxn ang="0">
                <a:pos x="connsiteX0" y="connsiteY0"/>
              </a:cxn>
              <a:cxn ang="0">
                <a:pos x="connsiteX1" y="connsiteY1"/>
              </a:cxn>
              <a:cxn ang="0">
                <a:pos x="connsiteX2" y="connsiteY2"/>
              </a:cxn>
              <a:cxn ang="0">
                <a:pos x="connsiteX3" y="connsiteY3"/>
              </a:cxn>
            </a:cxnLst>
            <a:rect l="l" t="t" r="r" b="b"/>
            <a:pathLst>
              <a:path w="678109" h="2036218">
                <a:moveTo>
                  <a:pt x="832" y="0"/>
                </a:moveTo>
                <a:cubicBezTo>
                  <a:pt x="-13050" y="318707"/>
                  <a:pt x="151368" y="812323"/>
                  <a:pt x="158794" y="1019132"/>
                </a:cubicBezTo>
                <a:cubicBezTo>
                  <a:pt x="166220" y="1225941"/>
                  <a:pt x="594805" y="1602653"/>
                  <a:pt x="657558" y="1772167"/>
                </a:cubicBezTo>
                <a:cubicBezTo>
                  <a:pt x="720311" y="1941681"/>
                  <a:pt x="627811" y="1988949"/>
                  <a:pt x="535312" y="2036218"/>
                </a:cubicBezTo>
              </a:path>
            </a:pathLst>
          </a:custGeom>
          <a:noFill/>
          <a:ln>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orme libre 10"/>
          <p:cNvSpPr/>
          <p:nvPr/>
        </p:nvSpPr>
        <p:spPr>
          <a:xfrm>
            <a:off x="7959338" y="4049613"/>
            <a:ext cx="646130" cy="2176251"/>
          </a:xfrm>
          <a:custGeom>
            <a:avLst/>
            <a:gdLst>
              <a:gd name="connsiteX0" fmla="*/ 464636 w 519416"/>
              <a:gd name="connsiteY0" fmla="*/ 0 h 2068402"/>
              <a:gd name="connsiteX1" fmla="*/ 101 w 519416"/>
              <a:gd name="connsiteY1" fmla="*/ 1051316 h 2068402"/>
              <a:gd name="connsiteX2" fmla="*/ 498865 w 519416"/>
              <a:gd name="connsiteY2" fmla="*/ 1804351 h 2068402"/>
              <a:gd name="connsiteX3" fmla="*/ 376619 w 519416"/>
              <a:gd name="connsiteY3" fmla="*/ 2068402 h 2068402"/>
              <a:gd name="connsiteX0" fmla="*/ 253902 w 533614"/>
              <a:gd name="connsiteY0" fmla="*/ 0 h 2068402"/>
              <a:gd name="connsiteX1" fmla="*/ 14299 w 533614"/>
              <a:gd name="connsiteY1" fmla="*/ 1051316 h 2068402"/>
              <a:gd name="connsiteX2" fmla="*/ 513063 w 533614"/>
              <a:gd name="connsiteY2" fmla="*/ 1804351 h 2068402"/>
              <a:gd name="connsiteX3" fmla="*/ 390817 w 533614"/>
              <a:gd name="connsiteY3" fmla="*/ 2068402 h 2068402"/>
              <a:gd name="connsiteX0" fmla="*/ 244097 w 523809"/>
              <a:gd name="connsiteY0" fmla="*/ 0 h 2068402"/>
              <a:gd name="connsiteX1" fmla="*/ 4494 w 523809"/>
              <a:gd name="connsiteY1" fmla="*/ 1051316 h 2068402"/>
              <a:gd name="connsiteX2" fmla="*/ 503258 w 523809"/>
              <a:gd name="connsiteY2" fmla="*/ 1804351 h 2068402"/>
              <a:gd name="connsiteX3" fmla="*/ 381012 w 523809"/>
              <a:gd name="connsiteY3" fmla="*/ 2068402 h 2068402"/>
              <a:gd name="connsiteX0" fmla="*/ 646733 w 646733"/>
              <a:gd name="connsiteY0" fmla="*/ 0 h 2047226"/>
              <a:gd name="connsiteX1" fmla="*/ 944 w 646733"/>
              <a:gd name="connsiteY1" fmla="*/ 1030140 h 2047226"/>
              <a:gd name="connsiteX2" fmla="*/ 499708 w 646733"/>
              <a:gd name="connsiteY2" fmla="*/ 1783175 h 2047226"/>
              <a:gd name="connsiteX3" fmla="*/ 377462 w 646733"/>
              <a:gd name="connsiteY3" fmla="*/ 2047226 h 2047226"/>
              <a:gd name="connsiteX0" fmla="*/ 646733 w 646993"/>
              <a:gd name="connsiteY0" fmla="*/ 0 h 2047226"/>
              <a:gd name="connsiteX1" fmla="*/ 944 w 646993"/>
              <a:gd name="connsiteY1" fmla="*/ 1030140 h 2047226"/>
              <a:gd name="connsiteX2" fmla="*/ 499708 w 646993"/>
              <a:gd name="connsiteY2" fmla="*/ 1783175 h 2047226"/>
              <a:gd name="connsiteX3" fmla="*/ 377462 w 646993"/>
              <a:gd name="connsiteY3" fmla="*/ 2047226 h 2047226"/>
              <a:gd name="connsiteX0" fmla="*/ 647078 w 647316"/>
              <a:gd name="connsiteY0" fmla="*/ 0 h 2047226"/>
              <a:gd name="connsiteX1" fmla="*/ 1289 w 647316"/>
              <a:gd name="connsiteY1" fmla="*/ 1030140 h 2047226"/>
              <a:gd name="connsiteX2" fmla="*/ 500053 w 647316"/>
              <a:gd name="connsiteY2" fmla="*/ 1783175 h 2047226"/>
              <a:gd name="connsiteX3" fmla="*/ 377807 w 647316"/>
              <a:gd name="connsiteY3" fmla="*/ 2047226 h 2047226"/>
              <a:gd name="connsiteX0" fmla="*/ 645876 w 646130"/>
              <a:gd name="connsiteY0" fmla="*/ 0 h 2047226"/>
              <a:gd name="connsiteX1" fmla="*/ 87 w 646130"/>
              <a:gd name="connsiteY1" fmla="*/ 1030140 h 2047226"/>
              <a:gd name="connsiteX2" fmla="*/ 498851 w 646130"/>
              <a:gd name="connsiteY2" fmla="*/ 1783175 h 2047226"/>
              <a:gd name="connsiteX3" fmla="*/ 376605 w 646130"/>
              <a:gd name="connsiteY3" fmla="*/ 2047226 h 2047226"/>
            </a:gdLst>
            <a:ahLst/>
            <a:cxnLst>
              <a:cxn ang="0">
                <a:pos x="connsiteX0" y="connsiteY0"/>
              </a:cxn>
              <a:cxn ang="0">
                <a:pos x="connsiteX1" y="connsiteY1"/>
              </a:cxn>
              <a:cxn ang="0">
                <a:pos x="connsiteX2" y="connsiteY2"/>
              </a:cxn>
              <a:cxn ang="0">
                <a:pos x="connsiteX3" y="connsiteY3"/>
              </a:cxn>
            </a:cxnLst>
            <a:rect l="l" t="t" r="r" b="b"/>
            <a:pathLst>
              <a:path w="646130" h="2047226">
                <a:moveTo>
                  <a:pt x="645876" y="0"/>
                </a:moveTo>
                <a:cubicBezTo>
                  <a:pt x="660870" y="455386"/>
                  <a:pt x="7265" y="769521"/>
                  <a:pt x="87" y="1030140"/>
                </a:cubicBezTo>
                <a:cubicBezTo>
                  <a:pt x="-7091" y="1290759"/>
                  <a:pt x="436098" y="1613661"/>
                  <a:pt x="498851" y="1783175"/>
                </a:cubicBezTo>
                <a:cubicBezTo>
                  <a:pt x="561604" y="1952689"/>
                  <a:pt x="469104" y="1999957"/>
                  <a:pt x="376605" y="2047226"/>
                </a:cubicBezTo>
              </a:path>
            </a:pathLst>
          </a:custGeom>
          <a:noFill/>
          <a:ln>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rme libre 5"/>
          <p:cNvSpPr/>
          <p:nvPr/>
        </p:nvSpPr>
        <p:spPr>
          <a:xfrm>
            <a:off x="7954931" y="4033953"/>
            <a:ext cx="523809" cy="2198762"/>
          </a:xfrm>
          <a:custGeom>
            <a:avLst/>
            <a:gdLst>
              <a:gd name="connsiteX0" fmla="*/ 464636 w 519416"/>
              <a:gd name="connsiteY0" fmla="*/ 0 h 2068402"/>
              <a:gd name="connsiteX1" fmla="*/ 101 w 519416"/>
              <a:gd name="connsiteY1" fmla="*/ 1051316 h 2068402"/>
              <a:gd name="connsiteX2" fmla="*/ 498865 w 519416"/>
              <a:gd name="connsiteY2" fmla="*/ 1804351 h 2068402"/>
              <a:gd name="connsiteX3" fmla="*/ 376619 w 519416"/>
              <a:gd name="connsiteY3" fmla="*/ 2068402 h 2068402"/>
              <a:gd name="connsiteX0" fmla="*/ 253902 w 533614"/>
              <a:gd name="connsiteY0" fmla="*/ 0 h 2068402"/>
              <a:gd name="connsiteX1" fmla="*/ 14299 w 533614"/>
              <a:gd name="connsiteY1" fmla="*/ 1051316 h 2068402"/>
              <a:gd name="connsiteX2" fmla="*/ 513063 w 533614"/>
              <a:gd name="connsiteY2" fmla="*/ 1804351 h 2068402"/>
              <a:gd name="connsiteX3" fmla="*/ 390817 w 533614"/>
              <a:gd name="connsiteY3" fmla="*/ 2068402 h 2068402"/>
              <a:gd name="connsiteX0" fmla="*/ 244097 w 523809"/>
              <a:gd name="connsiteY0" fmla="*/ 0 h 2068402"/>
              <a:gd name="connsiteX1" fmla="*/ 4494 w 523809"/>
              <a:gd name="connsiteY1" fmla="*/ 1051316 h 2068402"/>
              <a:gd name="connsiteX2" fmla="*/ 503258 w 523809"/>
              <a:gd name="connsiteY2" fmla="*/ 1804351 h 2068402"/>
              <a:gd name="connsiteX3" fmla="*/ 381012 w 523809"/>
              <a:gd name="connsiteY3" fmla="*/ 2068402 h 2068402"/>
            </a:gdLst>
            <a:ahLst/>
            <a:cxnLst>
              <a:cxn ang="0">
                <a:pos x="connsiteX0" y="connsiteY0"/>
              </a:cxn>
              <a:cxn ang="0">
                <a:pos x="connsiteX1" y="connsiteY1"/>
              </a:cxn>
              <a:cxn ang="0">
                <a:pos x="connsiteX2" y="connsiteY2"/>
              </a:cxn>
              <a:cxn ang="0">
                <a:pos x="connsiteX3" y="connsiteY3"/>
              </a:cxn>
            </a:cxnLst>
            <a:rect l="l" t="t" r="r" b="b"/>
            <a:pathLst>
              <a:path w="523809" h="2068402">
                <a:moveTo>
                  <a:pt x="244097" y="0"/>
                </a:moveTo>
                <a:cubicBezTo>
                  <a:pt x="243690" y="570889"/>
                  <a:pt x="-38700" y="750591"/>
                  <a:pt x="4494" y="1051316"/>
                </a:cubicBezTo>
                <a:cubicBezTo>
                  <a:pt x="47688" y="1352041"/>
                  <a:pt x="440505" y="1634837"/>
                  <a:pt x="503258" y="1804351"/>
                </a:cubicBezTo>
                <a:cubicBezTo>
                  <a:pt x="566011" y="1973865"/>
                  <a:pt x="473511" y="2021133"/>
                  <a:pt x="381012" y="206840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Connecteur droit avec flèche 12"/>
          <p:cNvCxnSpPr/>
          <p:nvPr/>
        </p:nvCxnSpPr>
        <p:spPr>
          <a:xfrm>
            <a:off x="7275052" y="4209558"/>
            <a:ext cx="0" cy="6298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6110758" y="4140574"/>
            <a:ext cx="874579" cy="337913"/>
          </a:xfrm>
          <a:prstGeom prst="rect">
            <a:avLst/>
          </a:prstGeom>
        </p:spPr>
        <p:txBody>
          <a:bodyPr wrap="square">
            <a:spAutoFit/>
          </a:bodyPr>
          <a:lstStyle/>
          <a:p>
            <a:pPr marL="923925" lvl="0" fontAlgn="auto">
              <a:lnSpc>
                <a:spcPct val="114000"/>
              </a:lnSpc>
              <a:spcBef>
                <a:spcPts val="0"/>
              </a:spcBef>
              <a:spcAft>
                <a:spcPts val="400"/>
              </a:spcAft>
            </a:pPr>
            <a:r>
              <a:rPr lang="en-US" u="none" dirty="0">
                <a:solidFill>
                  <a:srgbClr val="5D2884"/>
                </a:solidFill>
                <a:latin typeface="Arial"/>
                <a:sym typeface="Symbol" panose="05050102010706020507" pitchFamily="18" charset="2"/>
              </a:rPr>
              <a:t></a:t>
            </a:r>
            <a:endParaRPr lang="en-US" u="none" dirty="0">
              <a:solidFill>
                <a:srgbClr val="5D2884"/>
              </a:solidFill>
              <a:latin typeface="Arial"/>
            </a:endParaRPr>
          </a:p>
        </p:txBody>
      </p:sp>
      <p:sp>
        <p:nvSpPr>
          <p:cNvPr id="17" name="Ellipse 16"/>
          <p:cNvSpPr/>
          <p:nvPr/>
        </p:nvSpPr>
        <p:spPr>
          <a:xfrm>
            <a:off x="7995132" y="4505868"/>
            <a:ext cx="216000" cy="21600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cteur droit avec flèche 18"/>
          <p:cNvCxnSpPr/>
          <p:nvPr/>
        </p:nvCxnSpPr>
        <p:spPr>
          <a:xfrm>
            <a:off x="7851196" y="3980214"/>
            <a:ext cx="720000" cy="0"/>
          </a:xfrm>
          <a:prstGeom prst="straightConnector1">
            <a:avLst/>
          </a:prstGeom>
          <a:ln w="12700">
            <a:solidFill>
              <a:schemeClr val="tx1">
                <a:lumMod val="65000"/>
                <a:lumOff val="35000"/>
              </a:schemeClr>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0" name="Forme libre 19"/>
          <p:cNvSpPr/>
          <p:nvPr/>
        </p:nvSpPr>
        <p:spPr>
          <a:xfrm>
            <a:off x="7951194" y="4140574"/>
            <a:ext cx="525184" cy="2085290"/>
          </a:xfrm>
          <a:custGeom>
            <a:avLst/>
            <a:gdLst>
              <a:gd name="connsiteX0" fmla="*/ 464636 w 519416"/>
              <a:gd name="connsiteY0" fmla="*/ 0 h 2068402"/>
              <a:gd name="connsiteX1" fmla="*/ 101 w 519416"/>
              <a:gd name="connsiteY1" fmla="*/ 1051316 h 2068402"/>
              <a:gd name="connsiteX2" fmla="*/ 498865 w 519416"/>
              <a:gd name="connsiteY2" fmla="*/ 1804351 h 2068402"/>
              <a:gd name="connsiteX3" fmla="*/ 376619 w 519416"/>
              <a:gd name="connsiteY3" fmla="*/ 2068402 h 2068402"/>
              <a:gd name="connsiteX0" fmla="*/ 253902 w 533614"/>
              <a:gd name="connsiteY0" fmla="*/ 0 h 2068402"/>
              <a:gd name="connsiteX1" fmla="*/ 14299 w 533614"/>
              <a:gd name="connsiteY1" fmla="*/ 1051316 h 2068402"/>
              <a:gd name="connsiteX2" fmla="*/ 513063 w 533614"/>
              <a:gd name="connsiteY2" fmla="*/ 1804351 h 2068402"/>
              <a:gd name="connsiteX3" fmla="*/ 390817 w 533614"/>
              <a:gd name="connsiteY3" fmla="*/ 2068402 h 2068402"/>
              <a:gd name="connsiteX0" fmla="*/ 244097 w 523809"/>
              <a:gd name="connsiteY0" fmla="*/ 0 h 2068402"/>
              <a:gd name="connsiteX1" fmla="*/ 4494 w 523809"/>
              <a:gd name="connsiteY1" fmla="*/ 1051316 h 2068402"/>
              <a:gd name="connsiteX2" fmla="*/ 503258 w 523809"/>
              <a:gd name="connsiteY2" fmla="*/ 1804351 h 2068402"/>
              <a:gd name="connsiteX3" fmla="*/ 381012 w 523809"/>
              <a:gd name="connsiteY3" fmla="*/ 2068402 h 2068402"/>
              <a:gd name="connsiteX0" fmla="*/ 245472 w 525184"/>
              <a:gd name="connsiteY0" fmla="*/ 0 h 2068402"/>
              <a:gd name="connsiteX1" fmla="*/ 5869 w 525184"/>
              <a:gd name="connsiteY1" fmla="*/ 1051316 h 2068402"/>
              <a:gd name="connsiteX2" fmla="*/ 504633 w 525184"/>
              <a:gd name="connsiteY2" fmla="*/ 1804351 h 2068402"/>
              <a:gd name="connsiteX3" fmla="*/ 382387 w 525184"/>
              <a:gd name="connsiteY3" fmla="*/ 2068402 h 2068402"/>
            </a:gdLst>
            <a:ahLst/>
            <a:cxnLst>
              <a:cxn ang="0">
                <a:pos x="connsiteX0" y="connsiteY0"/>
              </a:cxn>
              <a:cxn ang="0">
                <a:pos x="connsiteX1" y="connsiteY1"/>
              </a:cxn>
              <a:cxn ang="0">
                <a:pos x="connsiteX2" y="connsiteY2"/>
              </a:cxn>
              <a:cxn ang="0">
                <a:pos x="connsiteX3" y="connsiteY3"/>
              </a:cxn>
            </a:cxnLst>
            <a:rect l="l" t="t" r="r" b="b"/>
            <a:pathLst>
              <a:path w="525184" h="2068402">
                <a:moveTo>
                  <a:pt x="245472" y="0"/>
                </a:moveTo>
                <a:cubicBezTo>
                  <a:pt x="169528" y="594550"/>
                  <a:pt x="-37325" y="750591"/>
                  <a:pt x="5869" y="1051316"/>
                </a:cubicBezTo>
                <a:cubicBezTo>
                  <a:pt x="49063" y="1352041"/>
                  <a:pt x="441880" y="1634837"/>
                  <a:pt x="504633" y="1804351"/>
                </a:cubicBezTo>
                <a:cubicBezTo>
                  <a:pt x="567386" y="1973865"/>
                  <a:pt x="474886" y="2021133"/>
                  <a:pt x="382387" y="2068402"/>
                </a:cubicBezTo>
              </a:path>
            </a:pathLst>
          </a:custGeom>
          <a:noFill/>
          <a:ln w="76200">
            <a:solidFill>
              <a:schemeClr val="bg1">
                <a:lumMod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orme libre 20"/>
          <p:cNvSpPr/>
          <p:nvPr/>
        </p:nvSpPr>
        <p:spPr>
          <a:xfrm>
            <a:off x="7946211" y="4140574"/>
            <a:ext cx="659256" cy="932460"/>
          </a:xfrm>
          <a:custGeom>
            <a:avLst/>
            <a:gdLst>
              <a:gd name="connsiteX0" fmla="*/ 464636 w 519416"/>
              <a:gd name="connsiteY0" fmla="*/ 0 h 2068402"/>
              <a:gd name="connsiteX1" fmla="*/ 101 w 519416"/>
              <a:gd name="connsiteY1" fmla="*/ 1051316 h 2068402"/>
              <a:gd name="connsiteX2" fmla="*/ 498865 w 519416"/>
              <a:gd name="connsiteY2" fmla="*/ 1804351 h 2068402"/>
              <a:gd name="connsiteX3" fmla="*/ 376619 w 519416"/>
              <a:gd name="connsiteY3" fmla="*/ 2068402 h 2068402"/>
              <a:gd name="connsiteX0" fmla="*/ 253902 w 533614"/>
              <a:gd name="connsiteY0" fmla="*/ 0 h 2068402"/>
              <a:gd name="connsiteX1" fmla="*/ 14299 w 533614"/>
              <a:gd name="connsiteY1" fmla="*/ 1051316 h 2068402"/>
              <a:gd name="connsiteX2" fmla="*/ 513063 w 533614"/>
              <a:gd name="connsiteY2" fmla="*/ 1804351 h 2068402"/>
              <a:gd name="connsiteX3" fmla="*/ 390817 w 533614"/>
              <a:gd name="connsiteY3" fmla="*/ 2068402 h 2068402"/>
              <a:gd name="connsiteX0" fmla="*/ 244097 w 523809"/>
              <a:gd name="connsiteY0" fmla="*/ 0 h 2068402"/>
              <a:gd name="connsiteX1" fmla="*/ 4494 w 523809"/>
              <a:gd name="connsiteY1" fmla="*/ 1051316 h 2068402"/>
              <a:gd name="connsiteX2" fmla="*/ 503258 w 523809"/>
              <a:gd name="connsiteY2" fmla="*/ 1804351 h 2068402"/>
              <a:gd name="connsiteX3" fmla="*/ 381012 w 523809"/>
              <a:gd name="connsiteY3" fmla="*/ 2068402 h 2068402"/>
              <a:gd name="connsiteX0" fmla="*/ 245472 w 525184"/>
              <a:gd name="connsiteY0" fmla="*/ 0 h 2068402"/>
              <a:gd name="connsiteX1" fmla="*/ 5869 w 525184"/>
              <a:gd name="connsiteY1" fmla="*/ 1051316 h 2068402"/>
              <a:gd name="connsiteX2" fmla="*/ 504633 w 525184"/>
              <a:gd name="connsiteY2" fmla="*/ 1804351 h 2068402"/>
              <a:gd name="connsiteX3" fmla="*/ 382387 w 525184"/>
              <a:gd name="connsiteY3" fmla="*/ 2068402 h 2068402"/>
              <a:gd name="connsiteX0" fmla="*/ 245472 w 504633"/>
              <a:gd name="connsiteY0" fmla="*/ 0 h 1804351"/>
              <a:gd name="connsiteX1" fmla="*/ 5869 w 504633"/>
              <a:gd name="connsiteY1" fmla="*/ 1051316 h 1804351"/>
              <a:gd name="connsiteX2" fmla="*/ 504633 w 504633"/>
              <a:gd name="connsiteY2" fmla="*/ 1804351 h 1804351"/>
              <a:gd name="connsiteX0" fmla="*/ 245472 w 245472"/>
              <a:gd name="connsiteY0" fmla="*/ 0 h 1051316"/>
              <a:gd name="connsiteX1" fmla="*/ 5869 w 245472"/>
              <a:gd name="connsiteY1" fmla="*/ 1051316 h 1051316"/>
              <a:gd name="connsiteX0" fmla="*/ 244108 w 244108"/>
              <a:gd name="connsiteY0" fmla="*/ 0 h 1051316"/>
              <a:gd name="connsiteX1" fmla="*/ 4505 w 244108"/>
              <a:gd name="connsiteY1" fmla="*/ 1051316 h 1051316"/>
              <a:gd name="connsiteX0" fmla="*/ 239603 w 239603"/>
              <a:gd name="connsiteY0" fmla="*/ 0 h 1051316"/>
              <a:gd name="connsiteX1" fmla="*/ 0 w 239603"/>
              <a:gd name="connsiteY1" fmla="*/ 1051316 h 1051316"/>
              <a:gd name="connsiteX0" fmla="*/ 250459 w 250459"/>
              <a:gd name="connsiteY0" fmla="*/ 0 h 1033717"/>
              <a:gd name="connsiteX1" fmla="*/ 0 w 250459"/>
              <a:gd name="connsiteY1" fmla="*/ 1033717 h 1033717"/>
              <a:gd name="connsiteX0" fmla="*/ 250459 w 250459"/>
              <a:gd name="connsiteY0" fmla="*/ 0 h 1033717"/>
              <a:gd name="connsiteX1" fmla="*/ 0 w 250459"/>
              <a:gd name="connsiteY1" fmla="*/ 1033717 h 1033717"/>
            </a:gdLst>
            <a:ahLst/>
            <a:cxnLst>
              <a:cxn ang="0">
                <a:pos x="connsiteX0" y="connsiteY0"/>
              </a:cxn>
              <a:cxn ang="0">
                <a:pos x="connsiteX1" y="connsiteY1"/>
              </a:cxn>
            </a:cxnLst>
            <a:rect l="l" t="t" r="r" b="b"/>
            <a:pathLst>
              <a:path w="250459" h="1033717">
                <a:moveTo>
                  <a:pt x="250459" y="0"/>
                </a:moveTo>
                <a:cubicBezTo>
                  <a:pt x="249301" y="242572"/>
                  <a:pt x="77428" y="732992"/>
                  <a:pt x="0" y="1033717"/>
                </a:cubicBezTo>
              </a:path>
            </a:pathLst>
          </a:custGeom>
          <a:noFill/>
          <a:ln w="76200">
            <a:solidFill>
              <a:schemeClr val="bg1">
                <a:lumMod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orme libre 21"/>
          <p:cNvSpPr/>
          <p:nvPr/>
        </p:nvSpPr>
        <p:spPr>
          <a:xfrm flipH="1">
            <a:off x="7793869" y="4140574"/>
            <a:ext cx="157321" cy="919760"/>
          </a:xfrm>
          <a:custGeom>
            <a:avLst/>
            <a:gdLst>
              <a:gd name="connsiteX0" fmla="*/ 464636 w 519416"/>
              <a:gd name="connsiteY0" fmla="*/ 0 h 2068402"/>
              <a:gd name="connsiteX1" fmla="*/ 101 w 519416"/>
              <a:gd name="connsiteY1" fmla="*/ 1051316 h 2068402"/>
              <a:gd name="connsiteX2" fmla="*/ 498865 w 519416"/>
              <a:gd name="connsiteY2" fmla="*/ 1804351 h 2068402"/>
              <a:gd name="connsiteX3" fmla="*/ 376619 w 519416"/>
              <a:gd name="connsiteY3" fmla="*/ 2068402 h 2068402"/>
              <a:gd name="connsiteX0" fmla="*/ 253902 w 533614"/>
              <a:gd name="connsiteY0" fmla="*/ 0 h 2068402"/>
              <a:gd name="connsiteX1" fmla="*/ 14299 w 533614"/>
              <a:gd name="connsiteY1" fmla="*/ 1051316 h 2068402"/>
              <a:gd name="connsiteX2" fmla="*/ 513063 w 533614"/>
              <a:gd name="connsiteY2" fmla="*/ 1804351 h 2068402"/>
              <a:gd name="connsiteX3" fmla="*/ 390817 w 533614"/>
              <a:gd name="connsiteY3" fmla="*/ 2068402 h 2068402"/>
              <a:gd name="connsiteX0" fmla="*/ 244097 w 523809"/>
              <a:gd name="connsiteY0" fmla="*/ 0 h 2068402"/>
              <a:gd name="connsiteX1" fmla="*/ 4494 w 523809"/>
              <a:gd name="connsiteY1" fmla="*/ 1051316 h 2068402"/>
              <a:gd name="connsiteX2" fmla="*/ 503258 w 523809"/>
              <a:gd name="connsiteY2" fmla="*/ 1804351 h 2068402"/>
              <a:gd name="connsiteX3" fmla="*/ 381012 w 523809"/>
              <a:gd name="connsiteY3" fmla="*/ 2068402 h 2068402"/>
              <a:gd name="connsiteX0" fmla="*/ 245472 w 525184"/>
              <a:gd name="connsiteY0" fmla="*/ 0 h 2068402"/>
              <a:gd name="connsiteX1" fmla="*/ 5869 w 525184"/>
              <a:gd name="connsiteY1" fmla="*/ 1051316 h 2068402"/>
              <a:gd name="connsiteX2" fmla="*/ 504633 w 525184"/>
              <a:gd name="connsiteY2" fmla="*/ 1804351 h 2068402"/>
              <a:gd name="connsiteX3" fmla="*/ 382387 w 525184"/>
              <a:gd name="connsiteY3" fmla="*/ 2068402 h 2068402"/>
              <a:gd name="connsiteX0" fmla="*/ 245472 w 504633"/>
              <a:gd name="connsiteY0" fmla="*/ 0 h 1804351"/>
              <a:gd name="connsiteX1" fmla="*/ 5869 w 504633"/>
              <a:gd name="connsiteY1" fmla="*/ 1051316 h 1804351"/>
              <a:gd name="connsiteX2" fmla="*/ 504633 w 504633"/>
              <a:gd name="connsiteY2" fmla="*/ 1804351 h 1804351"/>
              <a:gd name="connsiteX0" fmla="*/ 245472 w 245472"/>
              <a:gd name="connsiteY0" fmla="*/ 0 h 1051316"/>
              <a:gd name="connsiteX1" fmla="*/ 5869 w 245472"/>
              <a:gd name="connsiteY1" fmla="*/ 1051316 h 1051316"/>
            </a:gdLst>
            <a:ahLst/>
            <a:cxnLst>
              <a:cxn ang="0">
                <a:pos x="connsiteX0" y="connsiteY0"/>
              </a:cxn>
              <a:cxn ang="0">
                <a:pos x="connsiteX1" y="connsiteY1"/>
              </a:cxn>
            </a:cxnLst>
            <a:rect l="l" t="t" r="r" b="b"/>
            <a:pathLst>
              <a:path w="245472" h="1051316">
                <a:moveTo>
                  <a:pt x="245472" y="0"/>
                </a:moveTo>
                <a:cubicBezTo>
                  <a:pt x="169528" y="594550"/>
                  <a:pt x="-37325" y="750591"/>
                  <a:pt x="5869" y="1051316"/>
                </a:cubicBezTo>
              </a:path>
            </a:pathLst>
          </a:custGeom>
          <a:noFill/>
          <a:ln w="76200">
            <a:solidFill>
              <a:schemeClr val="bg1">
                <a:lumMod val="50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24597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a:lnSpc>
                <a:spcPct val="150000"/>
              </a:lnSpc>
            </a:pPr>
            <a:r>
              <a:rPr lang="en-US" sz="3200" dirty="0">
                <a:solidFill>
                  <a:prstClr val="white"/>
                </a:solidFill>
                <a:effectLst>
                  <a:outerShdw blurRad="38100" dist="38100" dir="2700000" algn="tl">
                    <a:srgbClr val="000000">
                      <a:alpha val="43137"/>
                    </a:srgbClr>
                  </a:outerShdw>
                </a:effectLst>
                <a:latin typeface="Arial Narrow" panose="020B0606020202030204" pitchFamily="34" charset="0"/>
              </a:rPr>
              <a:t>next: </a:t>
            </a:r>
            <a:br>
              <a:rPr lang="en-US" sz="3200" dirty="0">
                <a:solidFill>
                  <a:prstClr val="white"/>
                </a:solidFill>
                <a:effectLst>
                  <a:outerShdw blurRad="38100" dist="38100" dir="2700000" algn="tl">
                    <a:srgbClr val="000000">
                      <a:alpha val="43137"/>
                    </a:srgbClr>
                  </a:outerShdw>
                </a:effectLst>
                <a:latin typeface="Arial Narrow" panose="020B0606020202030204" pitchFamily="34" charset="0"/>
              </a:rPr>
            </a:br>
            <a:r>
              <a:rPr lang="en-US" sz="3200" dirty="0">
                <a:solidFill>
                  <a:prstClr val="white"/>
                </a:solidFill>
                <a:effectLst>
                  <a:outerShdw blurRad="38100" dist="38100" dir="2700000" algn="tl">
                    <a:srgbClr val="000000">
                      <a:alpha val="43137"/>
                    </a:srgbClr>
                  </a:outerShdw>
                </a:effectLst>
                <a:latin typeface="Arial Narrow" panose="020B0606020202030204" pitchFamily="34" charset="0"/>
              </a:rPr>
              <a:t>Part </a:t>
            </a:r>
            <a:r>
              <a:rPr lang="en-US" sz="3200" dirty="0" smtClean="0">
                <a:solidFill>
                  <a:prstClr val="white"/>
                </a:solidFill>
                <a:effectLst>
                  <a:outerShdw blurRad="38100" dist="38100" dir="2700000" algn="tl">
                    <a:srgbClr val="000000">
                      <a:alpha val="43137"/>
                    </a:srgbClr>
                  </a:outerShdw>
                </a:effectLst>
                <a:latin typeface="Arial Narrow" panose="020B0606020202030204" pitchFamily="34" charset="0"/>
              </a:rPr>
              <a:t>III </a:t>
            </a:r>
            <a:r>
              <a:rPr lang="en-US" sz="3200" dirty="0">
                <a:solidFill>
                  <a:prstClr val="white"/>
                </a:solidFill>
                <a:effectLst>
                  <a:outerShdw blurRad="38100" dist="38100" dir="2700000" algn="tl">
                    <a:srgbClr val="000000">
                      <a:alpha val="43137"/>
                    </a:srgbClr>
                  </a:outerShdw>
                </a:effectLst>
                <a:latin typeface="Arial Narrow" panose="020B0606020202030204" pitchFamily="34" charset="0"/>
              </a:rPr>
              <a:t>: </a:t>
            </a:r>
            <a:r>
              <a:rPr lang="en-US" sz="3200" dirty="0" smtClean="0">
                <a:solidFill>
                  <a:prstClr val="white"/>
                </a:solidFill>
                <a:effectLst>
                  <a:outerShdw blurRad="38100" dist="38100" dir="2700000" algn="tl">
                    <a:srgbClr val="000000">
                      <a:alpha val="43137"/>
                    </a:srgbClr>
                  </a:outerShdw>
                </a:effectLst>
                <a:latin typeface="Arial Narrow" panose="020B0606020202030204" pitchFamily="34" charset="0"/>
              </a:rPr>
              <a:t>optimization of SC material</a:t>
            </a:r>
            <a:endParaRPr lang="en-US" sz="4000" dirty="0">
              <a:solidFill>
                <a:schemeClr val="bg1"/>
              </a:solidFill>
              <a:effectLst>
                <a:outerShdw blurRad="38100" dist="38100" dir="2700000" algn="tl">
                  <a:srgbClr val="000000">
                    <a:alpha val="43137"/>
                  </a:srgbClr>
                </a:outerShdw>
              </a:effectLst>
              <a:latin typeface="+mn-lt"/>
            </a:endParaRPr>
          </a:p>
        </p:txBody>
      </p:sp>
      <p:sp>
        <p:nvSpPr>
          <p:cNvPr id="3" name="Espace réservé du numéro de diapositive 2"/>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28</a:t>
            </a:fld>
            <a:endParaRPr lang="fr-FR" dirty="0">
              <a:solidFill>
                <a:prstClr val="white"/>
              </a:solidFill>
            </a:endParaRPr>
          </a:p>
        </p:txBody>
      </p:sp>
      <p:sp>
        <p:nvSpPr>
          <p:cNvPr id="2" name="Espace réservé du pied de page 1"/>
          <p:cNvSpPr>
            <a:spLocks noGrp="1"/>
          </p:cNvSpPr>
          <p:nvPr>
            <p:ph type="ftr" sz="quarter" idx="12"/>
          </p:nvPr>
        </p:nvSpPr>
        <p:spPr/>
        <p:txBody>
          <a:bodyPr/>
          <a:lstStyle/>
          <a:p>
            <a:pPr algn="l"/>
            <a:r>
              <a:rPr lang="fr-FR" smtClean="0">
                <a:solidFill>
                  <a:prstClr val="white"/>
                </a:solidFill>
              </a:rPr>
              <a:t>UAS 2025 - C.Z. Antoine- Superconductivity in accelerators- Magnet vs RF cavities-part II</a:t>
            </a:r>
            <a:endParaRPr lang="fr-FR" dirty="0">
              <a:solidFill>
                <a:prstClr val="white"/>
              </a:solidFill>
            </a:endParaRPr>
          </a:p>
        </p:txBody>
      </p:sp>
    </p:spTree>
    <p:extLst>
      <p:ext uri="{BB962C8B-B14F-4D97-AF65-F5344CB8AC3E}">
        <p14:creationId xmlns:p14="http://schemas.microsoft.com/office/powerpoint/2010/main" val="4829281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pPr algn="ctr"/>
            <a:r>
              <a:rPr lang="en-US" sz="2400" i="0" noProof="0" dirty="0" smtClean="0"/>
              <a:t>Most common superconductors </a:t>
            </a:r>
            <a:endParaRPr lang="en-US" sz="2400" i="0" noProof="0" dirty="0"/>
          </a:p>
        </p:txBody>
      </p:sp>
      <p:sp>
        <p:nvSpPr>
          <p:cNvPr id="7" name="Espace réservé du numéro de diapositive 6"/>
          <p:cNvSpPr>
            <a:spLocks noGrp="1"/>
          </p:cNvSpPr>
          <p:nvPr>
            <p:ph type="sldNum" sz="quarter" idx="12"/>
          </p:nvPr>
        </p:nvSpPr>
        <p:spPr/>
        <p:txBody>
          <a:bodyPr/>
          <a:lstStyle/>
          <a:p>
            <a:pPr>
              <a:defRPr/>
            </a:pPr>
            <a:r>
              <a:rPr lang="fr-FR" smtClean="0"/>
              <a:t>|  PAGE </a:t>
            </a:r>
            <a:fld id="{A40AF4AB-2A90-45D1-B14C-455B828CAC88}" type="slidenum">
              <a:rPr lang="fr-FR" smtClean="0"/>
              <a:pPr>
                <a:defRPr/>
              </a:pPr>
              <a:t>29</a:t>
            </a:fld>
            <a:endParaRPr lang="fr-FR"/>
          </a:p>
        </p:txBody>
      </p:sp>
      <p:sp>
        <p:nvSpPr>
          <p:cNvPr id="6" name="Espace réservé du pied de page 5"/>
          <p:cNvSpPr>
            <a:spLocks noGrp="1"/>
          </p:cNvSpPr>
          <p:nvPr>
            <p:ph type="ftr" sz="quarter" idx="13"/>
          </p:nvPr>
        </p:nvSpPr>
        <p:spPr/>
        <p:txBody>
          <a:bodyPr/>
          <a:lstStyle/>
          <a:p>
            <a:r>
              <a:rPr lang="fr-FR" smtClean="0"/>
              <a:t>UAS 2025 - C.Z. Antoine- Superconductivity in accelerators- Magnet vs RF cavities-part III</a:t>
            </a:r>
            <a:endParaRPr lang="fr-FR" dirty="0"/>
          </a:p>
        </p:txBody>
      </p:sp>
      <p:sp>
        <p:nvSpPr>
          <p:cNvPr id="2" name="Content Placeholder 2"/>
          <p:cNvSpPr txBox="1">
            <a:spLocks/>
          </p:cNvSpPr>
          <p:nvPr/>
        </p:nvSpPr>
        <p:spPr>
          <a:xfrm>
            <a:off x="323528" y="6508215"/>
            <a:ext cx="822326" cy="338149"/>
          </a:xfrm>
          <a:prstGeom prst="rect">
            <a:avLst/>
          </a:prstGeom>
          <a:solidFill>
            <a:schemeClr val="bg1"/>
          </a:solidFill>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u="none" dirty="0" smtClean="0"/>
              <a:t>* @  0K</a:t>
            </a:r>
          </a:p>
        </p:txBody>
      </p:sp>
      <p:graphicFrame>
        <p:nvGraphicFramePr>
          <p:cNvPr id="5" name="Tableau 4"/>
          <p:cNvGraphicFramePr>
            <a:graphicFrameLocks noGrp="1"/>
          </p:cNvGraphicFramePr>
          <p:nvPr>
            <p:extLst/>
          </p:nvPr>
        </p:nvGraphicFramePr>
        <p:xfrm>
          <a:off x="291639" y="1358047"/>
          <a:ext cx="8532001" cy="4931997"/>
        </p:xfrm>
        <a:graphic>
          <a:graphicData uri="http://schemas.openxmlformats.org/drawingml/2006/table">
            <a:tbl>
              <a:tblPr firstRow="1" firstCol="1" lastRow="1" lastCol="1" bandRow="1" bandCol="1"/>
              <a:tblGrid>
                <a:gridCol w="1329794">
                  <a:extLst>
                    <a:ext uri="{9D8B030D-6E8A-4147-A177-3AD203B41FA5}">
                      <a16:colId xmlns:a16="http://schemas.microsoft.com/office/drawing/2014/main" val="20000"/>
                    </a:ext>
                  </a:extLst>
                </a:gridCol>
                <a:gridCol w="787255">
                  <a:extLst>
                    <a:ext uri="{9D8B030D-6E8A-4147-A177-3AD203B41FA5}">
                      <a16:colId xmlns:a16="http://schemas.microsoft.com/office/drawing/2014/main" val="20001"/>
                    </a:ext>
                  </a:extLst>
                </a:gridCol>
                <a:gridCol w="728972">
                  <a:extLst>
                    <a:ext uri="{9D8B030D-6E8A-4147-A177-3AD203B41FA5}">
                      <a16:colId xmlns:a16="http://schemas.microsoft.com/office/drawing/2014/main" val="20002"/>
                    </a:ext>
                  </a:extLst>
                </a:gridCol>
                <a:gridCol w="728972">
                  <a:extLst>
                    <a:ext uri="{9D8B030D-6E8A-4147-A177-3AD203B41FA5}">
                      <a16:colId xmlns:a16="http://schemas.microsoft.com/office/drawing/2014/main" val="20003"/>
                    </a:ext>
                  </a:extLst>
                </a:gridCol>
                <a:gridCol w="758224">
                  <a:extLst>
                    <a:ext uri="{9D8B030D-6E8A-4147-A177-3AD203B41FA5}">
                      <a16:colId xmlns:a16="http://schemas.microsoft.com/office/drawing/2014/main" val="20004"/>
                    </a:ext>
                  </a:extLst>
                </a:gridCol>
                <a:gridCol w="845515">
                  <a:extLst>
                    <a:ext uri="{9D8B030D-6E8A-4147-A177-3AD203B41FA5}">
                      <a16:colId xmlns:a16="http://schemas.microsoft.com/office/drawing/2014/main" val="20005"/>
                    </a:ext>
                  </a:extLst>
                </a:gridCol>
                <a:gridCol w="728972">
                  <a:extLst>
                    <a:ext uri="{9D8B030D-6E8A-4147-A177-3AD203B41FA5}">
                      <a16:colId xmlns:a16="http://schemas.microsoft.com/office/drawing/2014/main" val="20006"/>
                    </a:ext>
                  </a:extLst>
                </a:gridCol>
                <a:gridCol w="874766">
                  <a:extLst>
                    <a:ext uri="{9D8B030D-6E8A-4147-A177-3AD203B41FA5}">
                      <a16:colId xmlns:a16="http://schemas.microsoft.com/office/drawing/2014/main" val="20007"/>
                    </a:ext>
                  </a:extLst>
                </a:gridCol>
                <a:gridCol w="728972">
                  <a:extLst>
                    <a:ext uri="{9D8B030D-6E8A-4147-A177-3AD203B41FA5}">
                      <a16:colId xmlns:a16="http://schemas.microsoft.com/office/drawing/2014/main" val="20008"/>
                    </a:ext>
                  </a:extLst>
                </a:gridCol>
                <a:gridCol w="1020559">
                  <a:extLst>
                    <a:ext uri="{9D8B030D-6E8A-4147-A177-3AD203B41FA5}">
                      <a16:colId xmlns:a16="http://schemas.microsoft.com/office/drawing/2014/main" val="20009"/>
                    </a:ext>
                  </a:extLst>
                </a:gridCol>
              </a:tblGrid>
              <a:tr h="710028">
                <a:tc>
                  <a:txBody>
                    <a:bodyPr/>
                    <a:lstStyle/>
                    <a:p>
                      <a:pPr algn="ctr">
                        <a:lnSpc>
                          <a:spcPct val="150000"/>
                        </a:lnSpc>
                        <a:spcAft>
                          <a:spcPts val="0"/>
                        </a:spcAft>
                      </a:pP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Material</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n-US" sz="14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a:t>
                      </a:r>
                      <a:r>
                        <a:rPr lang="en-US" sz="1400" kern="1200"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a:t>
                      </a:r>
                      <a:r>
                        <a:rPr lang="en-US" sz="14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(K)</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n-US" sz="1400" kern="1200" dirty="0" err="1">
                          <a:solidFill>
                            <a:srgbClr val="000000"/>
                          </a:solidFill>
                          <a:effectLst/>
                          <a:latin typeface="Symbol" panose="05050102010706020507" pitchFamily="18" charset="2"/>
                          <a:ea typeface="Times New Roman" panose="02020603050405020304" pitchFamily="18" charset="0"/>
                          <a:cs typeface="Arial" panose="020B0604020202020204" pitchFamily="34" charset="0"/>
                        </a:rPr>
                        <a:t>r</a:t>
                      </a:r>
                      <a:r>
                        <a:rPr lang="en-US" sz="1400" kern="1200" baseline="-250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a:t>
                      </a: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(µ</a:t>
                      </a:r>
                      <a:r>
                        <a:rPr lang="en-US" sz="1400" kern="1200" dirty="0" err="1">
                          <a:solidFill>
                            <a:srgbClr val="000000"/>
                          </a:solidFill>
                          <a:effectLst/>
                          <a:latin typeface="Symbol" panose="05050102010706020507" pitchFamily="18" charset="2"/>
                          <a:ea typeface="Times New Roman" panose="02020603050405020304" pitchFamily="18" charset="0"/>
                          <a:cs typeface="Times New Roman" panose="02020603050405020304" pitchFamily="18" charset="0"/>
                        </a:rPr>
                        <a:t>W</a:t>
                      </a:r>
                      <a:r>
                        <a:rPr lang="en-US" sz="1400" kern="12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cm</a:t>
                      </a: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µ</a:t>
                      </a:r>
                      <a:r>
                        <a:rPr lang="en-US" sz="1400" kern="1200" baseline="-25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a:t>
                      </a:r>
                      <a:r>
                        <a:rPr lang="en-US" sz="1400" kern="1200" baseline="-25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C1 </a:t>
                      </a: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400" kern="12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mT</a:t>
                      </a: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n-US" sz="14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µ</a:t>
                      </a:r>
                      <a:r>
                        <a:rPr lang="en-US" sz="1400" kern="1200"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r>
                        <a:rPr lang="en-US" sz="14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a:t>
                      </a:r>
                      <a:r>
                        <a:rPr lang="en-US" sz="1400" kern="1200"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C2 </a:t>
                      </a:r>
                      <a:r>
                        <a:rPr lang="en-US" sz="14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(mT)*</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n-US" sz="14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µ</a:t>
                      </a:r>
                      <a:r>
                        <a:rPr lang="en-US" sz="1400" kern="1200"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r>
                        <a:rPr lang="en-US" sz="14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a:t>
                      </a:r>
                      <a:r>
                        <a:rPr lang="en-US" sz="1400" kern="1200" baseline="-250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 </a:t>
                      </a:r>
                      <a:r>
                        <a:rPr lang="en-US" sz="1400" kern="120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(mT)*</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µ</a:t>
                      </a:r>
                      <a:r>
                        <a:rPr lang="en-US" sz="1400" kern="1200" baseline="-25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0</a:t>
                      </a: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H</a:t>
                      </a:r>
                      <a:r>
                        <a:rPr lang="en-US" sz="1400" kern="1200" baseline="-25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SH </a:t>
                      </a: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400" kern="12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mT</a:t>
                      </a: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n-US" sz="1400" kern="1200" dirty="0" err="1">
                          <a:solidFill>
                            <a:srgbClr val="000000"/>
                          </a:solidFill>
                          <a:effectLst/>
                          <a:latin typeface="Symbol" panose="05050102010706020507" pitchFamily="18" charset="2"/>
                          <a:ea typeface="Times New Roman" panose="02020603050405020304" pitchFamily="18" charset="0"/>
                          <a:cs typeface="Arial" panose="020B0604020202020204" pitchFamily="34" charset="0"/>
                        </a:rPr>
                        <a:t>l</a:t>
                      </a:r>
                      <a:r>
                        <a:rPr lang="en-US" sz="1400" kern="1200" baseline="-250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0"/>
                        </a:spcAft>
                      </a:pP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(nm)*</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n-US" sz="1400" kern="1200" dirty="0" smtClean="0">
                          <a:solidFill>
                            <a:srgbClr val="000000"/>
                          </a:solidFill>
                          <a:effectLst/>
                          <a:latin typeface="Symbol" panose="05050102010706020507" pitchFamily="18" charset="2"/>
                          <a:ea typeface="Times New Roman" panose="02020603050405020304" pitchFamily="18" charset="0"/>
                          <a:cs typeface="Arial" panose="020B0604020202020204" pitchFamily="34" charset="0"/>
                        </a:rPr>
                        <a:t>x</a:t>
                      </a:r>
                      <a:r>
                        <a:rPr lang="en-US" sz="1400" kern="1200" baseline="-25000" dirty="0" smtClean="0">
                          <a:solidFill>
                            <a:srgbClr val="000000"/>
                          </a:solidFill>
                          <a:effectLst/>
                          <a:latin typeface="Symbol" panose="05050102010706020507" pitchFamily="18" charset="2"/>
                          <a:ea typeface="Times New Roman" panose="02020603050405020304" pitchFamily="18" charset="0"/>
                          <a:cs typeface="Arial" panose="020B0604020202020204" pitchFamily="34" charset="0"/>
                        </a:rPr>
                        <a:t>0</a:t>
                      </a:r>
                      <a:endParaRPr lang="fr-FR" sz="1100" baseline="-250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50000"/>
                        </a:lnSpc>
                        <a:spcAft>
                          <a:spcPts val="0"/>
                        </a:spcAft>
                      </a:pP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(nm)*</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0"/>
                        </a:spcAft>
                      </a:pPr>
                      <a:r>
                        <a:rPr lang="en-US" sz="14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Type</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374729">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Pb</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7,1</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100" dirty="0">
                        <a:effectLst/>
                        <a:latin typeface="Calibri" panose="020F0502020204030204" pitchFamily="34"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n.a.</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err="1">
                          <a:effectLst/>
                          <a:latin typeface="Arial" panose="020B0604020202020204" pitchFamily="34" charset="0"/>
                          <a:ea typeface="Times New Roman" panose="02020603050405020304" pitchFamily="18" charset="0"/>
                          <a:cs typeface="Times New Roman" panose="02020603050405020304" pitchFamily="18" charset="0"/>
                        </a:rPr>
                        <a:t>n.a</a:t>
                      </a:r>
                      <a:r>
                        <a:rPr lang="fr-FR" sz="1400" dirty="0">
                          <a:effectLst/>
                          <a:latin typeface="Arial" panose="020B0604020202020204" pitchFamily="34" charset="0"/>
                          <a:ea typeface="Times New Roman" panose="02020603050405020304" pitchFamily="18" charset="0"/>
                          <a:cs typeface="Times New Roman" panose="02020603050405020304" pitchFamily="18" charset="0"/>
                        </a:rPr>
                        <a:t>.</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80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100">
                        <a:effectLst/>
                        <a:latin typeface="Calibri" panose="020F0502020204030204" pitchFamily="34"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48</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100">
                        <a:effectLst/>
                        <a:latin typeface="Calibri" panose="020F0502020204030204" pitchFamily="34"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I</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374729">
                <a:tc>
                  <a:txBody>
                    <a:bodyPr/>
                    <a:lstStyle/>
                    <a:p>
                      <a:pPr algn="ctr">
                        <a:lnSpc>
                          <a:spcPct val="107000"/>
                        </a:lnSpc>
                        <a:spcAft>
                          <a:spcPts val="0"/>
                        </a:spcAft>
                      </a:pPr>
                      <a:r>
                        <a:rPr lang="fr-FR" sz="14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Nb</a:t>
                      </a:r>
                      <a:endParaRPr lang="fr-FR"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9,22</a:t>
                      </a:r>
                      <a:endParaRPr lang="fr-FR"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fr-FR"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smtClean="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190</a:t>
                      </a:r>
                      <a:endParaRPr lang="fr-FR"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400</a:t>
                      </a:r>
                      <a:endParaRPr lang="fr-FR"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200</a:t>
                      </a:r>
                      <a:endParaRPr lang="fr-FR"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219</a:t>
                      </a:r>
                      <a:endParaRPr lang="fr-FR"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40</a:t>
                      </a:r>
                      <a:endParaRPr lang="fr-FR"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smtClean="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38</a:t>
                      </a:r>
                      <a:endParaRPr lang="fr-FR"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II</a:t>
                      </a:r>
                      <a:endParaRPr lang="fr-FR" sz="11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374729">
                <a:tc>
                  <a:txBody>
                    <a:bodyPr/>
                    <a:lstStyle/>
                    <a:p>
                      <a:pPr algn="ctr">
                        <a:lnSpc>
                          <a:spcPct val="107000"/>
                        </a:lnSpc>
                        <a:spcAft>
                          <a:spcPts val="0"/>
                        </a:spcAft>
                      </a:pPr>
                      <a:r>
                        <a:rPr lang="fr-FR" sz="1400" dirty="0" err="1">
                          <a:effectLst/>
                          <a:latin typeface="Arial" panose="020B0604020202020204" pitchFamily="34" charset="0"/>
                          <a:ea typeface="Times New Roman" panose="02020603050405020304" pitchFamily="18" charset="0"/>
                          <a:cs typeface="Times New Roman" panose="02020603050405020304" pitchFamily="18" charset="0"/>
                        </a:rPr>
                        <a:t>NbN</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17,1</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70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20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15 000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230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214</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200-350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smtClean="0">
                          <a:effectLst/>
                          <a:latin typeface="Arial" panose="020B0604020202020204" pitchFamily="34" charset="0"/>
                          <a:ea typeface="Times New Roman" panose="02020603050405020304" pitchFamily="18" charset="0"/>
                          <a:cs typeface="Times New Roman" panose="02020603050405020304" pitchFamily="18" charset="0"/>
                        </a:rPr>
                        <a:t>&lt; 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II</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374729">
                <a:tc>
                  <a:txBody>
                    <a:bodyPr/>
                    <a:lstStyle/>
                    <a:p>
                      <a:pPr marL="0" algn="ctr" defTabSz="914400" rtl="0" eaLnBrk="1" latinLnBrk="0" hangingPunct="1">
                        <a:lnSpc>
                          <a:spcPct val="107000"/>
                        </a:lnSpc>
                        <a:spcAft>
                          <a:spcPts val="0"/>
                        </a:spcAft>
                      </a:pPr>
                      <a:r>
                        <a:rPr lang="fr-FR" sz="1400" kern="1200" dirty="0" err="1"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NbTi</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4-13</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&gt;11 000</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100-200</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80-160</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210-420</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5,4</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4"/>
                  </a:ext>
                </a:extLst>
              </a:tr>
              <a:tr h="374729">
                <a:tc>
                  <a:txBody>
                    <a:bodyPr/>
                    <a:lstStyle/>
                    <a:p>
                      <a:pPr algn="ctr">
                        <a:lnSpc>
                          <a:spcPct val="107000"/>
                        </a:lnSpc>
                        <a:spcAft>
                          <a:spcPts val="0"/>
                        </a:spcAft>
                      </a:pPr>
                      <a:r>
                        <a:rPr lang="fr-FR" sz="1400" dirty="0" err="1">
                          <a:effectLst/>
                          <a:latin typeface="Arial" panose="020B0604020202020204" pitchFamily="34" charset="0"/>
                          <a:ea typeface="Times New Roman" panose="02020603050405020304" pitchFamily="18" charset="0"/>
                          <a:cs typeface="Times New Roman" panose="02020603050405020304" pitchFamily="18" charset="0"/>
                        </a:rPr>
                        <a:t>NbTiN</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smtClean="0">
                          <a:effectLst/>
                          <a:latin typeface="Arial" panose="020B0604020202020204" pitchFamily="34" charset="0"/>
                          <a:ea typeface="Times New Roman" panose="02020603050405020304" pitchFamily="18" charset="0"/>
                          <a:cs typeface="Times New Roman" panose="02020603050405020304" pitchFamily="18" charset="0"/>
                        </a:rPr>
                        <a:t>17,3</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35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30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endPar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100" dirty="0">
                        <a:effectLst/>
                        <a:latin typeface="Calibri" panose="020F0502020204030204" pitchFamily="34"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100" dirty="0">
                        <a:effectLst/>
                        <a:latin typeface="Calibri" panose="020F0502020204030204" pitchFamily="34"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150-200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smtClean="0">
                          <a:effectLst/>
                          <a:latin typeface="Arial" panose="020B0604020202020204" pitchFamily="34" charset="0"/>
                          <a:ea typeface="Times New Roman" panose="02020603050405020304" pitchFamily="18" charset="0"/>
                          <a:cs typeface="Times New Roman" panose="02020603050405020304" pitchFamily="18" charset="0"/>
                        </a:rPr>
                        <a:t>&lt; 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II</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5"/>
                  </a:ext>
                </a:extLst>
              </a:tr>
              <a:tr h="474679">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2H-NbSe</a:t>
                      </a:r>
                      <a:r>
                        <a:rPr lang="fr-FR" sz="1400" kern="1200" baseline="-250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fr-FR" sz="1400" kern="1200" baseline="-250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7,1</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68</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13</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2680- 15000</a:t>
                      </a: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120</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95</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100-160</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8-10</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II- 2gaps</a:t>
                      </a:r>
                      <a:endParaRPr lang="fr-FR" sz="1400" kern="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89523203"/>
                  </a:ext>
                </a:extLst>
              </a:tr>
              <a:tr h="374729">
                <a:tc>
                  <a:txBody>
                    <a:bodyPr/>
                    <a:lstStyle/>
                    <a:p>
                      <a:pPr algn="ctr">
                        <a:lnSpc>
                          <a:spcPct val="107000"/>
                        </a:lnSpc>
                        <a:spcAft>
                          <a:spcPts val="0"/>
                        </a:spcAft>
                      </a:pPr>
                      <a:r>
                        <a:rPr lang="fr-FR" sz="1400" b="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Nb</a:t>
                      </a:r>
                      <a:r>
                        <a:rPr lang="fr-FR" sz="1400" b="1" baseline="-25000"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3</a:t>
                      </a:r>
                      <a:r>
                        <a:rPr lang="fr-FR" sz="1400" b="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Sn</a:t>
                      </a:r>
                      <a:endParaRPr lang="fr-FR" sz="1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18,3</a:t>
                      </a:r>
                      <a:endParaRPr lang="fr-FR" sz="1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20</a:t>
                      </a:r>
                      <a:endParaRPr lang="fr-FR" sz="1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50</a:t>
                      </a:r>
                      <a:endParaRPr lang="fr-FR" sz="1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30 000</a:t>
                      </a:r>
                      <a:endParaRPr lang="fr-FR" sz="1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540</a:t>
                      </a:r>
                      <a:endParaRPr lang="fr-FR" sz="1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425</a:t>
                      </a:r>
                      <a:endParaRPr lang="fr-FR" sz="1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80-100</a:t>
                      </a:r>
                      <a:endParaRPr lang="fr-FR" sz="1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smtClean="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&lt; 5</a:t>
                      </a:r>
                      <a:endParaRPr lang="fr-FR" sz="1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B050"/>
                          </a:solidFill>
                          <a:effectLst/>
                          <a:latin typeface="Arial" panose="020B0604020202020204" pitchFamily="34" charset="0"/>
                          <a:ea typeface="Times New Roman" panose="02020603050405020304" pitchFamily="18" charset="0"/>
                          <a:cs typeface="Times New Roman" panose="02020603050405020304" pitchFamily="18" charset="0"/>
                        </a:rPr>
                        <a:t>II</a:t>
                      </a:r>
                      <a:endParaRPr lang="fr-FR" sz="11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374729">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M</a:t>
                      </a:r>
                      <a:r>
                        <a:rPr lang="fr-FR" sz="1400" baseline="0" dirty="0">
                          <a:effectLst/>
                          <a:latin typeface="Arial" panose="020B0604020202020204" pitchFamily="34" charset="0"/>
                          <a:ea typeface="Times New Roman" panose="02020603050405020304" pitchFamily="18" charset="0"/>
                          <a:cs typeface="Times New Roman" panose="02020603050405020304" pitchFamily="18" charset="0"/>
                        </a:rPr>
                        <a:t>o</a:t>
                      </a:r>
                      <a:r>
                        <a:rPr lang="fr-FR" sz="1400" baseline="-25000" dirty="0">
                          <a:effectLst/>
                          <a:latin typeface="Arial" panose="020B0604020202020204" pitchFamily="34" charset="0"/>
                          <a:ea typeface="Times New Roman" panose="02020603050405020304" pitchFamily="18" charset="0"/>
                          <a:cs typeface="Times New Roman" panose="02020603050405020304" pitchFamily="18" charset="0"/>
                        </a:rPr>
                        <a:t>3</a:t>
                      </a:r>
                      <a:r>
                        <a:rPr lang="fr-FR" sz="1400" dirty="0">
                          <a:effectLst/>
                          <a:latin typeface="Arial" panose="020B0604020202020204" pitchFamily="34" charset="0"/>
                          <a:ea typeface="Times New Roman" panose="02020603050405020304" pitchFamily="18" charset="0"/>
                          <a:cs typeface="Times New Roman" panose="02020603050405020304" pitchFamily="18" charset="0"/>
                        </a:rPr>
                        <a:t>Re</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15</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100">
                        <a:effectLst/>
                        <a:latin typeface="Calibri" panose="020F0502020204030204" pitchFamily="34"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30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3 500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430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170</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dirty="0">
                          <a:effectLst/>
                          <a:latin typeface="Arial" panose="020B0604020202020204" pitchFamily="34" charset="0"/>
                          <a:ea typeface="Times New Roman" panose="02020603050405020304" pitchFamily="18" charset="0"/>
                          <a:cs typeface="Times New Roman" panose="02020603050405020304" pitchFamily="18" charset="0"/>
                        </a:rPr>
                        <a:t>140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100" dirty="0">
                        <a:effectLst/>
                        <a:latin typeface="Calibri" panose="020F0502020204030204" pitchFamily="34"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a:effectLst/>
                          <a:latin typeface="Arial" panose="020B0604020202020204" pitchFamily="34" charset="0"/>
                          <a:ea typeface="Times New Roman" panose="02020603050405020304" pitchFamily="18" charset="0"/>
                          <a:cs typeface="Times New Roman" panose="02020603050405020304" pitchFamily="18" charset="0"/>
                        </a:rPr>
                        <a:t>II</a:t>
                      </a:r>
                      <a:endParaRPr lang="fr-FR" sz="110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8"/>
                  </a:ext>
                </a:extLst>
              </a:tr>
              <a:tr h="374729">
                <a:tc>
                  <a:txBody>
                    <a:bodyPr/>
                    <a:lstStyle/>
                    <a:p>
                      <a:pPr algn="ctr">
                        <a:lnSpc>
                          <a:spcPct val="107000"/>
                        </a:lnSpc>
                        <a:spcAft>
                          <a:spcPts val="0"/>
                        </a:spcAft>
                      </a:pPr>
                      <a:r>
                        <a:rPr lang="fr-FR" sz="1400" b="1"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MgB</a:t>
                      </a:r>
                      <a:r>
                        <a:rPr lang="fr-FR" sz="1400" b="1" baseline="-250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fr-FR" sz="11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39</a:t>
                      </a:r>
                      <a:endParaRPr lang="fr-FR" sz="11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100" b="1" dirty="0">
                        <a:solidFill>
                          <a:srgbClr val="0070C0"/>
                        </a:solidFill>
                        <a:effectLst/>
                        <a:latin typeface="Calibri" panose="020F0502020204030204" pitchFamily="34"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30</a:t>
                      </a:r>
                      <a:endParaRPr lang="fr-FR" sz="11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3 500</a:t>
                      </a:r>
                      <a:endParaRPr lang="fr-FR" sz="11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430</a:t>
                      </a:r>
                      <a:endParaRPr lang="fr-FR" sz="11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170</a:t>
                      </a:r>
                      <a:endParaRPr lang="fr-FR" sz="11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140</a:t>
                      </a:r>
                      <a:endParaRPr lang="fr-FR" sz="11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b="1" kern="1200" dirty="0" smtClean="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10</a:t>
                      </a:r>
                      <a:endParaRPr lang="fr-FR" sz="1400" b="1" kern="12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II- 2gaps</a:t>
                      </a:r>
                      <a:endParaRPr lang="fr-FR" sz="11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9"/>
                  </a:ext>
                </a:extLst>
              </a:tr>
              <a:tr h="374729">
                <a:tc>
                  <a:txBody>
                    <a:bodyPr/>
                    <a:lstStyle/>
                    <a:p>
                      <a:pPr algn="ctr">
                        <a:lnSpc>
                          <a:spcPct val="107000"/>
                        </a:lnSpc>
                        <a:spcAft>
                          <a:spcPts val="0"/>
                        </a:spcAft>
                      </a:pPr>
                      <a:r>
                        <a:rPr lang="fr-FR" sz="1400" b="1" dirty="0" smtClean="0">
                          <a:effectLst/>
                          <a:latin typeface="Arial" panose="020B0604020202020204" pitchFamily="34" charset="0"/>
                          <a:ea typeface="Times New Roman" panose="02020603050405020304" pitchFamily="18" charset="0"/>
                          <a:cs typeface="Times New Roman" panose="02020603050405020304" pitchFamily="18" charset="0"/>
                        </a:rPr>
                        <a:t>YBCO/</a:t>
                      </a:r>
                      <a:r>
                        <a:rPr lang="fr-FR" sz="1050" b="1" dirty="0" err="1" smtClean="0">
                          <a:effectLst/>
                          <a:latin typeface="Arial" panose="020B0604020202020204" pitchFamily="34" charset="0"/>
                          <a:ea typeface="Times New Roman" panose="02020603050405020304" pitchFamily="18" charset="0"/>
                          <a:cs typeface="Times New Roman" panose="02020603050405020304" pitchFamily="18" charset="0"/>
                        </a:rPr>
                        <a:t>Cuprates</a:t>
                      </a:r>
                      <a:endParaRPr lang="fr-FR" sz="1050" b="1" dirty="0" smtClean="0">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effectLst/>
                          <a:latin typeface="Arial" panose="020B0604020202020204" pitchFamily="34" charset="0"/>
                          <a:ea typeface="Times New Roman" panose="02020603050405020304" pitchFamily="18" charset="0"/>
                          <a:cs typeface="Times New Roman" panose="02020603050405020304" pitchFamily="18" charset="0"/>
                        </a:rPr>
                        <a:t>93</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100" b="1" dirty="0">
                        <a:effectLst/>
                        <a:latin typeface="Calibri" panose="020F0502020204030204" pitchFamily="34"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effectLst/>
                          <a:latin typeface="Arial" panose="020B0604020202020204" pitchFamily="34" charset="0"/>
                          <a:ea typeface="Times New Roman" panose="02020603050405020304" pitchFamily="18" charset="0"/>
                          <a:cs typeface="Times New Roman" panose="02020603050405020304" pitchFamily="18" charset="0"/>
                        </a:rPr>
                        <a:t>10</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effectLst/>
                          <a:latin typeface="Arial" panose="020B0604020202020204" pitchFamily="34" charset="0"/>
                          <a:ea typeface="Times New Roman" panose="02020603050405020304" pitchFamily="18" charset="0"/>
                          <a:cs typeface="Times New Roman" panose="02020603050405020304" pitchFamily="18" charset="0"/>
                        </a:rPr>
                        <a:t>100 000</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effectLst/>
                          <a:latin typeface="Arial" panose="020B0604020202020204" pitchFamily="34" charset="0"/>
                          <a:ea typeface="Times New Roman" panose="02020603050405020304" pitchFamily="18" charset="0"/>
                          <a:cs typeface="Times New Roman" panose="02020603050405020304" pitchFamily="18" charset="0"/>
                        </a:rPr>
                        <a:t>1400</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effectLst/>
                          <a:latin typeface="Arial" panose="020B0604020202020204" pitchFamily="34" charset="0"/>
                          <a:ea typeface="Times New Roman" panose="02020603050405020304" pitchFamily="18" charset="0"/>
                          <a:cs typeface="Times New Roman" panose="02020603050405020304" pitchFamily="18" charset="0"/>
                        </a:rPr>
                        <a:t>1050</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a:effectLst/>
                          <a:latin typeface="Arial" panose="020B0604020202020204" pitchFamily="34" charset="0"/>
                          <a:ea typeface="Times New Roman" panose="02020603050405020304" pitchFamily="18" charset="0"/>
                          <a:cs typeface="Times New Roman" panose="02020603050405020304" pitchFamily="18" charset="0"/>
                        </a:rPr>
                        <a:t>150</a:t>
                      </a:r>
                      <a:endParaRPr lang="fr-FR"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b="1" kern="1200" dirty="0" smtClean="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&lt; 3</a:t>
                      </a: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smtClean="0">
                          <a:effectLst/>
                          <a:latin typeface="Arial" panose="020B0604020202020204" pitchFamily="34" charset="0"/>
                          <a:ea typeface="Times New Roman" panose="02020603050405020304" pitchFamily="18" charset="0"/>
                          <a:cs typeface="Times New Roman" panose="02020603050405020304" pitchFamily="18" charset="0"/>
                        </a:rPr>
                        <a:t>II d-</a:t>
                      </a:r>
                      <a:r>
                        <a:rPr lang="fr-FR" sz="1400" b="1" dirty="0" err="1" smtClean="0">
                          <a:effectLst/>
                          <a:latin typeface="Arial" panose="020B0604020202020204" pitchFamily="34" charset="0"/>
                          <a:ea typeface="Times New Roman" panose="02020603050405020304" pitchFamily="18" charset="0"/>
                          <a:cs typeface="Times New Roman" panose="02020603050405020304" pitchFamily="18" charset="0"/>
                        </a:rPr>
                        <a:t>wave</a:t>
                      </a:r>
                      <a:endParaRPr lang="fr-FR" sz="1400" b="1" dirty="0" smtClean="0">
                        <a:effectLst/>
                        <a:latin typeface="Arial" panose="020B0604020202020204" pitchFamily="34" charset="0"/>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0"/>
                  </a:ext>
                </a:extLst>
              </a:tr>
              <a:tr h="374729">
                <a:tc>
                  <a:txBody>
                    <a:bodyPr/>
                    <a:lstStyle/>
                    <a:p>
                      <a:pPr algn="ctr">
                        <a:lnSpc>
                          <a:spcPct val="107000"/>
                        </a:lnSpc>
                        <a:spcAft>
                          <a:spcPts val="0"/>
                        </a:spcAft>
                      </a:pPr>
                      <a:r>
                        <a:rPr lang="en-US" sz="1050" b="1" dirty="0" err="1" smtClean="0">
                          <a:solidFill>
                            <a:srgbClr val="FF6600"/>
                          </a:solidFill>
                          <a:latin typeface="+mn-lt"/>
                        </a:rPr>
                        <a:t>Pnictures</a:t>
                      </a:r>
                      <a:endParaRPr lang="en-US" sz="1050" b="1" dirty="0" smtClean="0">
                        <a:solidFill>
                          <a:srgbClr val="FF6600"/>
                        </a:solidFill>
                        <a:latin typeface="+mn-lt"/>
                      </a:endParaRPr>
                    </a:p>
                    <a:p>
                      <a:pPr algn="ctr">
                        <a:lnSpc>
                          <a:spcPct val="107000"/>
                        </a:lnSpc>
                        <a:spcAft>
                          <a:spcPts val="0"/>
                        </a:spcAft>
                      </a:pPr>
                      <a:r>
                        <a:rPr lang="en-US" sz="1050" b="1" dirty="0" smtClean="0">
                          <a:solidFill>
                            <a:srgbClr val="FF6600"/>
                          </a:solidFill>
                          <a:latin typeface="+mn-lt"/>
                        </a:rPr>
                        <a:t>Ba</a:t>
                      </a:r>
                      <a:r>
                        <a:rPr lang="en-US" sz="1050" b="1" baseline="-25000" dirty="0" smtClean="0">
                          <a:solidFill>
                            <a:srgbClr val="FF6600"/>
                          </a:solidFill>
                          <a:latin typeface="+mn-lt"/>
                        </a:rPr>
                        <a:t>0.6</a:t>
                      </a:r>
                      <a:r>
                        <a:rPr lang="en-US" sz="1050" b="1" dirty="0" smtClean="0">
                          <a:solidFill>
                            <a:srgbClr val="FF6600"/>
                          </a:solidFill>
                          <a:latin typeface="+mn-lt"/>
                        </a:rPr>
                        <a:t>K</a:t>
                      </a:r>
                      <a:r>
                        <a:rPr lang="en-US" sz="1050" b="1" baseline="-25000" dirty="0" smtClean="0">
                          <a:solidFill>
                            <a:srgbClr val="FF6600"/>
                          </a:solidFill>
                          <a:latin typeface="+mn-lt"/>
                        </a:rPr>
                        <a:t>0.4</a:t>
                      </a:r>
                      <a:r>
                        <a:rPr lang="en-US" sz="1050" b="1" dirty="0" smtClean="0">
                          <a:solidFill>
                            <a:srgbClr val="FF6600"/>
                          </a:solidFill>
                          <a:latin typeface="+mn-lt"/>
                        </a:rPr>
                        <a:t>Fe</a:t>
                      </a:r>
                      <a:r>
                        <a:rPr lang="en-US" sz="1050" b="1" baseline="-25000" dirty="0" smtClean="0">
                          <a:solidFill>
                            <a:srgbClr val="FF6600"/>
                          </a:solidFill>
                          <a:latin typeface="+mn-lt"/>
                        </a:rPr>
                        <a:t>2</a:t>
                      </a:r>
                      <a:r>
                        <a:rPr lang="en-US" sz="1050" b="1" dirty="0" smtClean="0">
                          <a:solidFill>
                            <a:srgbClr val="FF6600"/>
                          </a:solidFill>
                          <a:latin typeface="+mn-lt"/>
                        </a:rPr>
                        <a:t>As</a:t>
                      </a:r>
                      <a:r>
                        <a:rPr lang="en-US" sz="1050" b="1" baseline="-25000" dirty="0" smtClean="0">
                          <a:solidFill>
                            <a:srgbClr val="FF6600"/>
                          </a:solidFill>
                          <a:latin typeface="+mn-lt"/>
                        </a:rPr>
                        <a:t>2 </a:t>
                      </a:r>
                      <a:endParaRPr lang="fr-FR" sz="1050" b="1" dirty="0">
                        <a:solidFill>
                          <a:srgbClr val="FF6600"/>
                        </a:solidFill>
                        <a:effectLst/>
                        <a:latin typeface="+mn-lt"/>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algn="ctr" defTabSz="914400" rtl="0" eaLnBrk="1" latinLnBrk="0" hangingPunct="1">
                        <a:lnSpc>
                          <a:spcPct val="107000"/>
                        </a:lnSpc>
                        <a:spcAft>
                          <a:spcPts val="0"/>
                        </a:spcAft>
                      </a:pPr>
                      <a:r>
                        <a:rPr lang="fr-FR" sz="1400" b="1" kern="1200" dirty="0" smtClean="0">
                          <a:solidFill>
                            <a:srgbClr val="FF6600"/>
                          </a:solidFill>
                          <a:effectLst/>
                          <a:latin typeface="+mn-lt"/>
                          <a:ea typeface="Times New Roman" panose="02020603050405020304" pitchFamily="18" charset="0"/>
                          <a:cs typeface="Times New Roman" panose="02020603050405020304" pitchFamily="18" charset="0"/>
                        </a:rPr>
                        <a:t>38</a:t>
                      </a:r>
                      <a:endParaRPr lang="fr-FR" sz="1400" b="1" kern="1200" dirty="0">
                        <a:solidFill>
                          <a:srgbClr val="FF6600"/>
                        </a:solidFill>
                        <a:effectLst/>
                        <a:latin typeface="+mn-lt"/>
                        <a:ea typeface="Times New Roman" panose="02020603050405020304" pitchFamily="18"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400" b="1" dirty="0">
                        <a:solidFill>
                          <a:srgbClr val="FF6600"/>
                        </a:solidFill>
                        <a:effectLst/>
                        <a:latin typeface="+mn-lt"/>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endParaRPr lang="fr-FR" sz="1400" b="1" dirty="0">
                        <a:solidFill>
                          <a:srgbClr val="FF6600"/>
                        </a:solidFill>
                        <a:effectLst/>
                        <a:latin typeface="+mn-lt"/>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endParaRPr lang="fr-FR" sz="1400" b="1" dirty="0">
                        <a:solidFill>
                          <a:srgbClr val="FF6600"/>
                        </a:solidFill>
                        <a:effectLst/>
                        <a:latin typeface="+mn-lt"/>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smtClean="0">
                          <a:solidFill>
                            <a:srgbClr val="FF6600"/>
                          </a:solidFill>
                          <a:effectLst/>
                          <a:latin typeface="+mn-lt"/>
                          <a:ea typeface="Calibri" panose="020F0502020204030204" pitchFamily="34" charset="0"/>
                          <a:cs typeface="Times New Roman" panose="02020603050405020304" pitchFamily="18" charset="0"/>
                        </a:rPr>
                        <a:t>900</a:t>
                      </a:r>
                      <a:endParaRPr lang="fr-FR" sz="1400" b="1" dirty="0">
                        <a:solidFill>
                          <a:srgbClr val="FF6600"/>
                        </a:solidFill>
                        <a:effectLst/>
                        <a:latin typeface="+mn-lt"/>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smtClean="0">
                          <a:solidFill>
                            <a:srgbClr val="FF6600"/>
                          </a:solidFill>
                          <a:effectLst/>
                          <a:latin typeface="+mn-lt"/>
                          <a:ea typeface="Calibri" panose="020F0502020204030204" pitchFamily="34" charset="0"/>
                          <a:cs typeface="Times New Roman" panose="02020603050405020304" pitchFamily="18" charset="0"/>
                        </a:rPr>
                        <a:t>756</a:t>
                      </a:r>
                      <a:endParaRPr lang="fr-FR" sz="1400" b="1" dirty="0">
                        <a:solidFill>
                          <a:srgbClr val="FF6600"/>
                        </a:solidFill>
                        <a:effectLst/>
                        <a:latin typeface="+mn-lt"/>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smtClean="0">
                          <a:solidFill>
                            <a:srgbClr val="FF6600"/>
                          </a:solidFill>
                          <a:effectLst/>
                          <a:latin typeface="+mn-lt"/>
                          <a:ea typeface="Calibri" panose="020F0502020204030204" pitchFamily="34" charset="0"/>
                          <a:cs typeface="Times New Roman" panose="02020603050405020304" pitchFamily="18" charset="0"/>
                        </a:rPr>
                        <a:t>200</a:t>
                      </a:r>
                      <a:endParaRPr lang="fr-FR" sz="1400" b="1" dirty="0">
                        <a:solidFill>
                          <a:srgbClr val="FF6600"/>
                        </a:solidFill>
                        <a:effectLst/>
                        <a:latin typeface="+mn-lt"/>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fr-FR" sz="1400" b="1" dirty="0">
                        <a:solidFill>
                          <a:srgbClr val="FF6600"/>
                        </a:solidFill>
                        <a:effectLst/>
                        <a:latin typeface="+mn-lt"/>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spcAft>
                          <a:spcPts val="0"/>
                        </a:spcAft>
                      </a:pPr>
                      <a:r>
                        <a:rPr lang="fr-FR" sz="1400" b="1" dirty="0" smtClean="0">
                          <a:solidFill>
                            <a:srgbClr val="FF6600"/>
                          </a:solidFill>
                          <a:effectLst/>
                          <a:latin typeface="+mn-lt"/>
                          <a:ea typeface="Calibri" panose="020F0502020204030204" pitchFamily="34" charset="0"/>
                          <a:cs typeface="Times New Roman" panose="02020603050405020304" pitchFamily="18" charset="0"/>
                        </a:rPr>
                        <a:t>II s-</a:t>
                      </a:r>
                      <a:r>
                        <a:rPr lang="fr-FR" sz="1400" b="1" dirty="0" err="1" smtClean="0">
                          <a:solidFill>
                            <a:srgbClr val="FF6600"/>
                          </a:solidFill>
                          <a:effectLst/>
                          <a:latin typeface="+mn-lt"/>
                          <a:ea typeface="Calibri" panose="020F0502020204030204" pitchFamily="34" charset="0"/>
                          <a:cs typeface="Times New Roman" panose="02020603050405020304" pitchFamily="18" charset="0"/>
                        </a:rPr>
                        <a:t>wave</a:t>
                      </a:r>
                      <a:endParaRPr lang="fr-FR" sz="1400" b="1" dirty="0" smtClean="0">
                        <a:solidFill>
                          <a:srgbClr val="FF6600"/>
                        </a:solidFill>
                        <a:effectLst/>
                        <a:latin typeface="+mn-lt"/>
                        <a:ea typeface="Calibri" panose="020F0502020204030204" pitchFamily="34" charset="0"/>
                        <a:cs typeface="Times New Roman" panose="02020603050405020304" pitchFamily="18" charset="0"/>
                      </a:endParaRPr>
                    </a:p>
                  </a:txBody>
                  <a:tcPr marL="36195" marR="3619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pic>
        <p:nvPicPr>
          <p:cNvPr id="10" name="Image 9"/>
          <p:cNvPicPr>
            <a:picLocks noChangeAspect="1"/>
          </p:cNvPicPr>
          <p:nvPr/>
        </p:nvPicPr>
        <p:blipFill>
          <a:blip r:embed="rId3">
            <a:duotone>
              <a:schemeClr val="accent4">
                <a:shade val="45000"/>
                <a:satMod val="135000"/>
              </a:schemeClr>
              <a:prstClr val="white"/>
            </a:duotone>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Lst>
          </a:blip>
          <a:stretch>
            <a:fillRect/>
          </a:stretch>
        </p:blipFill>
        <p:spPr>
          <a:xfrm>
            <a:off x="5580112" y="1112743"/>
            <a:ext cx="467603" cy="186252"/>
          </a:xfrm>
          <a:prstGeom prst="rect">
            <a:avLst/>
          </a:prstGeom>
        </p:spPr>
      </p:pic>
      <p:grpSp>
        <p:nvGrpSpPr>
          <p:cNvPr id="11" name="Groupe 10"/>
          <p:cNvGrpSpPr>
            <a:grpSpLocks noChangeAspect="1"/>
          </p:cNvGrpSpPr>
          <p:nvPr/>
        </p:nvGrpSpPr>
        <p:grpSpPr>
          <a:xfrm rot="5400000">
            <a:off x="4155855" y="966111"/>
            <a:ext cx="171105" cy="464370"/>
            <a:chOff x="8749272" y="2338754"/>
            <a:chExt cx="263235" cy="714416"/>
          </a:xfrm>
        </p:grpSpPr>
        <p:sp>
          <p:nvSpPr>
            <p:cNvPr id="12" name="Cylindre 11"/>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Forme libre 12"/>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Forme libre 13"/>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15" name="Image 14"/>
          <p:cNvPicPr>
            <a:picLocks noChangeAspect="1"/>
          </p:cNvPicPr>
          <p:nvPr/>
        </p:nvPicPr>
        <p:blipFill>
          <a:blip r:embed="rId5"/>
          <a:stretch>
            <a:fillRect/>
          </a:stretch>
        </p:blipFill>
        <p:spPr>
          <a:xfrm>
            <a:off x="3220177" y="1098200"/>
            <a:ext cx="467603" cy="186252"/>
          </a:xfrm>
          <a:prstGeom prst="rect">
            <a:avLst/>
          </a:prstGeom>
        </p:spPr>
      </p:pic>
    </p:spTree>
    <p:extLst>
      <p:ext uri="{BB962C8B-B14F-4D97-AF65-F5344CB8AC3E}">
        <p14:creationId xmlns:p14="http://schemas.microsoft.com/office/powerpoint/2010/main" val="32311644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sz="3200" dirty="0" smtClean="0">
                <a:solidFill>
                  <a:schemeClr val="bg1"/>
                </a:solidFill>
                <a:effectLst>
                  <a:outerShdw blurRad="38100" dist="38100" dir="2700000" algn="tl">
                    <a:srgbClr val="000000">
                      <a:alpha val="43137"/>
                    </a:srgbClr>
                  </a:outerShdw>
                </a:effectLst>
                <a:latin typeface="Arial Narrow" panose="020B0606020202030204" pitchFamily="34" charset="0"/>
              </a:rPr>
              <a:t>vortices (I): penetration inside the superconductor</a:t>
            </a:r>
            <a:endParaRPr lang="en-US" sz="3200" dirty="0">
              <a:solidFill>
                <a:schemeClr val="bg1"/>
              </a:solidFill>
              <a:effectLst>
                <a:outerShdw blurRad="38100" dist="38100" dir="2700000" algn="tl">
                  <a:srgbClr val="000000">
                    <a:alpha val="43137"/>
                  </a:srgbClr>
                </a:outerShdw>
              </a:effectLst>
              <a:latin typeface="Arial Narrow" panose="020B0606020202030204" pitchFamily="34" charset="0"/>
            </a:endParaRPr>
          </a:p>
        </p:txBody>
      </p:sp>
      <p:sp>
        <p:nvSpPr>
          <p:cNvPr id="3" name="Espace réservé du numéro de diapositive 2"/>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3</a:t>
            </a:fld>
            <a:endParaRPr lang="fr-FR" dirty="0">
              <a:solidFill>
                <a:prstClr val="white"/>
              </a:solidFill>
            </a:endParaRPr>
          </a:p>
        </p:txBody>
      </p:sp>
      <p:pic>
        <p:nvPicPr>
          <p:cNvPr id="13" name="Image 12"/>
          <p:cNvPicPr>
            <a:picLocks noChangeAspect="1"/>
          </p:cNvPicPr>
          <p:nvPr/>
        </p:nvPicPr>
        <p:blipFill>
          <a:blip r:embed="rId3"/>
          <a:stretch>
            <a:fillRect/>
          </a:stretch>
        </p:blipFill>
        <p:spPr>
          <a:xfrm>
            <a:off x="3851920" y="2924944"/>
            <a:ext cx="719390" cy="286536"/>
          </a:xfrm>
          <a:prstGeom prst="rect">
            <a:avLst/>
          </a:prstGeom>
        </p:spPr>
      </p:pic>
      <p:sp>
        <p:nvSpPr>
          <p:cNvPr id="2" name="Espace réservé du pied de page 1"/>
          <p:cNvSpPr>
            <a:spLocks noGrp="1"/>
          </p:cNvSpPr>
          <p:nvPr>
            <p:ph type="ftr" sz="quarter" idx="12"/>
          </p:nvPr>
        </p:nvSpPr>
        <p:spPr/>
        <p:txBody>
          <a:bodyPr/>
          <a:lstStyle/>
          <a:p>
            <a:pPr algn="l"/>
            <a:r>
              <a:rPr lang="fr-FR" smtClean="0">
                <a:solidFill>
                  <a:prstClr val="white"/>
                </a:solidFill>
              </a:rPr>
              <a:t>UAS 2025 - C.Z. Antoine- Superconductivity in accelerators- Magnet vs RF cavities-part II</a:t>
            </a:r>
            <a:endParaRPr lang="fr-FR" dirty="0">
              <a:solidFill>
                <a:prstClr val="white"/>
              </a:solidFill>
            </a:endParaRPr>
          </a:p>
        </p:txBody>
      </p:sp>
    </p:spTree>
    <p:extLst>
      <p:ext uri="{BB962C8B-B14F-4D97-AF65-F5344CB8AC3E}">
        <p14:creationId xmlns:p14="http://schemas.microsoft.com/office/powerpoint/2010/main" val="8071736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sz="3200" dirty="0" smtClean="0">
                <a:solidFill>
                  <a:schemeClr val="bg1"/>
                </a:solidFill>
                <a:effectLst>
                  <a:outerShdw blurRad="38100" dist="38100" dir="2700000" algn="tl">
                    <a:srgbClr val="000000">
                      <a:alpha val="43137"/>
                    </a:srgbClr>
                  </a:outerShdw>
                </a:effectLst>
                <a:latin typeface="Arial Narrow" panose="020B0606020202030204" pitchFamily="34" charset="0"/>
              </a:rPr>
              <a:t>Magnets:</a:t>
            </a:r>
            <a:br>
              <a:rPr lang="en-US" sz="3200" dirty="0" smtClean="0">
                <a:solidFill>
                  <a:schemeClr val="bg1"/>
                </a:solidFill>
                <a:effectLst>
                  <a:outerShdw blurRad="38100" dist="38100" dir="2700000" algn="tl">
                    <a:srgbClr val="000000">
                      <a:alpha val="43137"/>
                    </a:srgbClr>
                  </a:outerShdw>
                </a:effectLst>
                <a:latin typeface="Arial Narrow" panose="020B0606020202030204" pitchFamily="34" charset="0"/>
              </a:rPr>
            </a:br>
            <a:r>
              <a:rPr lang="en-US" sz="3200" dirty="0" smtClean="0">
                <a:solidFill>
                  <a:schemeClr val="bg1"/>
                </a:solidFill>
                <a:effectLst>
                  <a:outerShdw blurRad="38100" dist="38100" dir="2700000" algn="tl">
                    <a:srgbClr val="000000">
                      <a:alpha val="43137"/>
                    </a:srgbClr>
                  </a:outerShdw>
                </a:effectLst>
                <a:latin typeface="Arial Narrow" panose="020B0606020202030204" pitchFamily="34" charset="0"/>
              </a:rPr>
              <a:t/>
            </a:r>
            <a:br>
              <a:rPr lang="en-US" sz="3200" dirty="0" smtClean="0">
                <a:solidFill>
                  <a:schemeClr val="bg1"/>
                </a:solidFill>
                <a:effectLst>
                  <a:outerShdw blurRad="38100" dist="38100" dir="2700000" algn="tl">
                    <a:srgbClr val="000000">
                      <a:alpha val="43137"/>
                    </a:srgbClr>
                  </a:outerShdw>
                </a:effectLst>
                <a:latin typeface="Arial Narrow" panose="020B0606020202030204" pitchFamily="34" charset="0"/>
              </a:rPr>
            </a:br>
            <a:r>
              <a:rPr lang="en-US" sz="3200" dirty="0" smtClean="0">
                <a:solidFill>
                  <a:schemeClr val="bg1"/>
                </a:solidFill>
                <a:effectLst>
                  <a:outerShdw blurRad="38100" dist="38100" dir="2700000" algn="tl">
                    <a:srgbClr val="000000">
                      <a:alpha val="43137"/>
                    </a:srgbClr>
                  </a:outerShdw>
                </a:effectLst>
                <a:latin typeface="Arial Narrow" panose="020B0606020202030204" pitchFamily="34" charset="0"/>
              </a:rPr>
              <a:t>- </a:t>
            </a:r>
            <a:r>
              <a:rPr lang="en-US" sz="2400" dirty="0" smtClean="0">
                <a:effectLst>
                  <a:outerShdw blurRad="38100" dist="38100" dir="2700000" algn="tl">
                    <a:srgbClr val="000000">
                      <a:alpha val="43137"/>
                    </a:srgbClr>
                  </a:outerShdw>
                </a:effectLst>
                <a:latin typeface="Arial Narrow" panose="020B0606020202030204" pitchFamily="34" charset="0"/>
              </a:rPr>
              <a:t>conductors microscopic developments</a:t>
            </a:r>
            <a:r>
              <a:rPr lang="en-US" sz="2400" dirty="0">
                <a:effectLst>
                  <a:outerShdw blurRad="38100" dist="38100" dir="2700000" algn="tl">
                    <a:srgbClr val="000000">
                      <a:alpha val="43137"/>
                    </a:srgbClr>
                  </a:outerShdw>
                </a:effectLst>
                <a:latin typeface="Arial Narrow" panose="020B0606020202030204" pitchFamily="34" charset="0"/>
              </a:rPr>
              <a:t/>
            </a:r>
            <a:br>
              <a:rPr lang="en-US" sz="2400" dirty="0">
                <a:effectLst>
                  <a:outerShdw blurRad="38100" dist="38100" dir="2700000" algn="tl">
                    <a:srgbClr val="000000">
                      <a:alpha val="43137"/>
                    </a:srgbClr>
                  </a:outerShdw>
                </a:effectLst>
                <a:latin typeface="Arial Narrow" panose="020B0606020202030204" pitchFamily="34" charset="0"/>
              </a:rPr>
            </a:br>
            <a:r>
              <a:rPr lang="en-US" sz="2400" dirty="0" smtClean="0">
                <a:effectLst>
                  <a:outerShdw blurRad="38100" dist="38100" dir="2700000" algn="tl">
                    <a:srgbClr val="000000">
                      <a:alpha val="43137"/>
                    </a:srgbClr>
                  </a:outerShdw>
                </a:effectLst>
                <a:latin typeface="Arial Narrow" panose="020B0606020202030204" pitchFamily="34" charset="0"/>
              </a:rPr>
              <a:t>- other elements important for design</a:t>
            </a:r>
            <a:endParaRPr lang="en-US" sz="3200" dirty="0">
              <a:solidFill>
                <a:schemeClr val="bg1"/>
              </a:solidFill>
              <a:effectLst>
                <a:outerShdw blurRad="38100" dist="38100" dir="2700000" algn="tl">
                  <a:srgbClr val="000000">
                    <a:alpha val="43137"/>
                  </a:srgbClr>
                </a:outerShdw>
              </a:effectLst>
              <a:latin typeface="Arial Narrow" panose="020B0606020202030204" pitchFamily="34" charset="0"/>
            </a:endParaRPr>
          </a:p>
        </p:txBody>
      </p:sp>
      <p:sp>
        <p:nvSpPr>
          <p:cNvPr id="3" name="Espace réservé du numéro de diapositive 2"/>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30</a:t>
            </a:fld>
            <a:endParaRPr lang="fr-FR" dirty="0">
              <a:solidFill>
                <a:prstClr val="white"/>
              </a:solidFill>
            </a:endParaRPr>
          </a:p>
        </p:txBody>
      </p:sp>
      <p:sp>
        <p:nvSpPr>
          <p:cNvPr id="2" name="Espace réservé du pied de page 1"/>
          <p:cNvSpPr>
            <a:spLocks noGrp="1"/>
          </p:cNvSpPr>
          <p:nvPr>
            <p:ph type="ftr" sz="quarter" idx="12"/>
          </p:nvPr>
        </p:nvSpPr>
        <p:spPr/>
        <p:txBody>
          <a:bodyPr/>
          <a:lstStyle/>
          <a:p>
            <a:pPr algn="l"/>
            <a:r>
              <a:rPr lang="fr-FR" smtClean="0">
                <a:solidFill>
                  <a:prstClr val="white"/>
                </a:solidFill>
              </a:rPr>
              <a:t>UAS 2025 - C.Z. Antoine- Superconductivity in accelerators- Magnet vs RF cavities-part III</a:t>
            </a:r>
            <a:endParaRPr lang="fr-FR" dirty="0">
              <a:solidFill>
                <a:prstClr val="white"/>
              </a:solidFill>
            </a:endParaRPr>
          </a:p>
        </p:txBody>
      </p:sp>
    </p:spTree>
    <p:extLst>
      <p:ext uri="{BB962C8B-B14F-4D97-AF65-F5344CB8AC3E}">
        <p14:creationId xmlns:p14="http://schemas.microsoft.com/office/powerpoint/2010/main" val="27100172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err="1" smtClean="0"/>
              <a:t>N</a:t>
            </a:r>
            <a:r>
              <a:rPr lang="en-US" cap="none" dirty="0" err="1" smtClean="0"/>
              <a:t>b</a:t>
            </a:r>
            <a:r>
              <a:rPr lang="en-US" dirty="0" err="1" smtClean="0"/>
              <a:t>T</a:t>
            </a:r>
            <a:r>
              <a:rPr lang="en-US" cap="none" dirty="0" err="1" smtClean="0"/>
              <a:t>i</a:t>
            </a:r>
            <a:r>
              <a:rPr lang="en-US" cap="none" dirty="0" smtClean="0"/>
              <a:t> : </a:t>
            </a:r>
            <a:r>
              <a:rPr lang="en-US" cap="none" dirty="0" err="1" smtClean="0"/>
              <a:t>compromize</a:t>
            </a:r>
            <a:r>
              <a:rPr lang="en-US" cap="none" dirty="0" smtClean="0"/>
              <a:t> between </a:t>
            </a:r>
            <a:r>
              <a:rPr lang="en-US" cap="none" dirty="0" err="1" smtClean="0"/>
              <a:t>Jc</a:t>
            </a:r>
            <a:r>
              <a:rPr lang="en-US" cap="none" dirty="0" smtClean="0"/>
              <a:t> and Tc</a:t>
            </a:r>
            <a:endParaRPr lang="en-US" cap="none" dirty="0"/>
          </a:p>
        </p:txBody>
      </p:sp>
      <p:sp>
        <p:nvSpPr>
          <p:cNvPr id="3" name="Espace réservé du numéro de diapositive 2"/>
          <p:cNvSpPr>
            <a:spLocks noGrp="1"/>
          </p:cNvSpPr>
          <p:nvPr>
            <p:ph type="sldNum" sz="quarter" idx="12"/>
          </p:nvPr>
        </p:nvSpPr>
        <p:spPr/>
        <p:txBody>
          <a:bodyPr/>
          <a:lstStyle/>
          <a:p>
            <a:pPr>
              <a:defRPr/>
            </a:pPr>
            <a:r>
              <a:rPr lang="fr-FR" dirty="0" smtClean="0"/>
              <a:t>|  PAGE </a:t>
            </a:r>
            <a:fld id="{A40AF4AB-2A90-45D1-B14C-455B828CAC88}" type="slidenum">
              <a:rPr lang="fr-FR" smtClean="0"/>
              <a:pPr>
                <a:defRPr/>
              </a:pPr>
              <a:t>31</a:t>
            </a:fld>
            <a:endParaRPr lang="fr-FR" dirty="0"/>
          </a:p>
        </p:txBody>
      </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III</a:t>
            </a:r>
            <a:endParaRPr lang="fr-FR" dirty="0"/>
          </a:p>
        </p:txBody>
      </p:sp>
      <p:sp>
        <p:nvSpPr>
          <p:cNvPr id="5" name="Rectangle 4"/>
          <p:cNvSpPr/>
          <p:nvPr/>
        </p:nvSpPr>
        <p:spPr>
          <a:xfrm>
            <a:off x="392058" y="1119459"/>
            <a:ext cx="8352928" cy="2061077"/>
          </a:xfrm>
          <a:prstGeom prst="rect">
            <a:avLst/>
          </a:prstGeom>
        </p:spPr>
        <p:txBody>
          <a:bodyPr wrap="square">
            <a:spAutoFit/>
          </a:bodyPr>
          <a:lstStyle/>
          <a:p>
            <a:pPr marL="923925" lvl="0" fontAlgn="auto">
              <a:spcBef>
                <a:spcPts val="0"/>
              </a:spcBef>
              <a:spcAft>
                <a:spcPts val="400"/>
              </a:spcAft>
            </a:pPr>
            <a:r>
              <a:rPr lang="en-US" sz="2200" u="none" dirty="0" smtClean="0">
                <a:solidFill>
                  <a:srgbClr val="DC0528"/>
                </a:solidFill>
                <a:latin typeface="Arial"/>
              </a:rPr>
              <a:t>J</a:t>
            </a:r>
            <a:r>
              <a:rPr lang="en-US" sz="2200" u="none" baseline="-25000" dirty="0" smtClean="0">
                <a:solidFill>
                  <a:srgbClr val="DC0528"/>
                </a:solidFill>
                <a:latin typeface="Arial"/>
              </a:rPr>
              <a:t>C</a:t>
            </a:r>
            <a:r>
              <a:rPr lang="en-US" sz="2200" u="none" dirty="0" smtClean="0">
                <a:solidFill>
                  <a:srgbClr val="DC0528"/>
                </a:solidFill>
                <a:latin typeface="Arial"/>
              </a:rPr>
              <a:t> Optimization </a:t>
            </a: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Composition:</a:t>
            </a:r>
          </a:p>
          <a:p>
            <a:pPr marL="712788" lvl="3" indent="-238125" fontAlgn="auto">
              <a:lnSpc>
                <a:spcPts val="1800"/>
              </a:lnSpc>
              <a:spcBef>
                <a:spcPts val="0"/>
              </a:spcBef>
              <a:spcAft>
                <a:spcPts val="0"/>
              </a:spcAft>
              <a:buClr>
                <a:srgbClr val="666666"/>
              </a:buClr>
              <a:buSzPct val="36000"/>
              <a:buBlip>
                <a:blip r:embed="rId4"/>
              </a:buBlip>
            </a:pPr>
            <a:r>
              <a:rPr lang="en-US" sz="1200" u="none" dirty="0" smtClean="0">
                <a:solidFill>
                  <a:schemeClr val="tx1">
                    <a:lumMod val="75000"/>
                    <a:lumOff val="25000"/>
                  </a:schemeClr>
                </a:solidFill>
                <a:latin typeface="Arial"/>
              </a:rPr>
              <a:t>H</a:t>
            </a:r>
            <a:r>
              <a:rPr lang="en-US" sz="1200" u="none" baseline="-25000" dirty="0" smtClean="0">
                <a:solidFill>
                  <a:schemeClr val="tx1">
                    <a:lumMod val="75000"/>
                    <a:lumOff val="25000"/>
                  </a:schemeClr>
                </a:solidFill>
                <a:latin typeface="Arial"/>
              </a:rPr>
              <a:t>C2</a:t>
            </a:r>
            <a:r>
              <a:rPr lang="en-US" sz="1200" u="none" dirty="0" smtClean="0">
                <a:solidFill>
                  <a:schemeClr val="tx1">
                    <a:lumMod val="75000"/>
                    <a:lumOff val="25000"/>
                  </a:schemeClr>
                </a:solidFill>
                <a:latin typeface="Arial"/>
              </a:rPr>
              <a:t> optimum for 46-48% </a:t>
            </a:r>
            <a:r>
              <a:rPr lang="en-US" sz="1200" u="none" dirty="0" err="1" smtClean="0">
                <a:solidFill>
                  <a:schemeClr val="tx1">
                    <a:lumMod val="75000"/>
                    <a:lumOff val="25000"/>
                  </a:schemeClr>
                </a:solidFill>
                <a:latin typeface="Arial"/>
              </a:rPr>
              <a:t>Ti</a:t>
            </a:r>
            <a:r>
              <a:rPr lang="en-US" sz="1200" u="none" dirty="0" smtClean="0">
                <a:solidFill>
                  <a:schemeClr val="tx1">
                    <a:lumMod val="75000"/>
                    <a:lumOff val="25000"/>
                  </a:schemeClr>
                </a:solidFill>
                <a:latin typeface="Arial"/>
              </a:rPr>
              <a:t> (but not Tc)</a:t>
            </a:r>
            <a:endParaRPr lang="en-US" sz="1000" i="1" u="none" dirty="0" smtClean="0">
              <a:solidFill>
                <a:srgbClr val="0070C0"/>
              </a:solidFill>
            </a:endParaRPr>
          </a:p>
          <a:p>
            <a:pPr marL="360363" lvl="1" indent="-360363" fontAlgn="auto">
              <a:lnSpc>
                <a:spcPct val="120000"/>
              </a:lnSpc>
              <a:spcBef>
                <a:spcPts val="0"/>
              </a:spcBef>
              <a:spcAft>
                <a:spcPts val="0"/>
              </a:spcAft>
              <a:buSzPct val="90000"/>
              <a:buBlip>
                <a:blip r:embed="rId3"/>
              </a:buBlip>
            </a:pPr>
            <a:r>
              <a:rPr lang="en-US" sz="1600" u="none" dirty="0" smtClean="0">
                <a:solidFill>
                  <a:prstClr val="black"/>
                </a:solidFill>
                <a:latin typeface="Arial"/>
              </a:rPr>
              <a:t>Thermal treatments:</a:t>
            </a:r>
          </a:p>
          <a:p>
            <a:pPr marL="712788" lvl="3" indent="-238125" fontAlgn="auto">
              <a:lnSpc>
                <a:spcPts val="1800"/>
              </a:lnSpc>
              <a:spcBef>
                <a:spcPts val="0"/>
              </a:spcBef>
              <a:spcAft>
                <a:spcPts val="0"/>
              </a:spcAft>
              <a:buClr>
                <a:srgbClr val="666666"/>
              </a:buClr>
              <a:buSzPct val="36000"/>
              <a:buBlip>
                <a:blip r:embed="rId4"/>
              </a:buBlip>
            </a:pPr>
            <a:r>
              <a:rPr lang="en-US" sz="1200" u="none" dirty="0" smtClean="0">
                <a:solidFill>
                  <a:schemeClr val="tx1">
                    <a:lumMod val="75000"/>
                    <a:lumOff val="25000"/>
                  </a:schemeClr>
                </a:solidFill>
                <a:latin typeface="Arial"/>
              </a:rPr>
              <a:t>=&gt; Metallic </a:t>
            </a:r>
            <a:r>
              <a:rPr lang="en-US" sz="1200" u="none" dirty="0" err="1" smtClean="0">
                <a:solidFill>
                  <a:schemeClr val="tx1">
                    <a:lumMod val="75000"/>
                    <a:lumOff val="25000"/>
                  </a:schemeClr>
                </a:solidFill>
                <a:latin typeface="Arial"/>
              </a:rPr>
              <a:t>Ti</a:t>
            </a:r>
            <a:r>
              <a:rPr lang="en-US" sz="1200" u="none" dirty="0" smtClean="0">
                <a:solidFill>
                  <a:schemeClr val="tx1">
                    <a:lumMod val="75000"/>
                    <a:lumOff val="25000"/>
                  </a:schemeClr>
                </a:solidFill>
                <a:latin typeface="Arial"/>
              </a:rPr>
              <a:t> precipitates </a:t>
            </a:r>
            <a:r>
              <a:rPr lang="en-US" sz="1000" u="none" dirty="0" smtClean="0">
                <a:solidFill>
                  <a:srgbClr val="0070C0"/>
                </a:solidFill>
                <a:latin typeface="Arial"/>
              </a:rPr>
              <a:t>(OK in DC, danger in RF)</a:t>
            </a:r>
            <a:endParaRPr lang="en-US" sz="1000" i="1" u="none" dirty="0" smtClean="0">
              <a:solidFill>
                <a:srgbClr val="0070C0"/>
              </a:solidFill>
            </a:endParaRPr>
          </a:p>
          <a:p>
            <a:pPr marL="360363" lvl="1" indent="-360363" fontAlgn="auto">
              <a:lnSpc>
                <a:spcPct val="120000"/>
              </a:lnSpc>
              <a:spcBef>
                <a:spcPts val="0"/>
              </a:spcBef>
              <a:spcAft>
                <a:spcPts val="0"/>
              </a:spcAft>
              <a:buSzPct val="90000"/>
              <a:buBlip>
                <a:blip r:embed="rId3"/>
              </a:buBlip>
            </a:pPr>
            <a:r>
              <a:rPr lang="en-US" sz="1600" u="none" dirty="0">
                <a:solidFill>
                  <a:prstClr val="black"/>
                </a:solidFill>
                <a:latin typeface="Arial"/>
              </a:rPr>
              <a:t>Forming (wiredrawing):</a:t>
            </a:r>
            <a:endParaRPr lang="en-US" sz="1600" u="none" dirty="0" smtClean="0">
              <a:solidFill>
                <a:prstClr val="black"/>
              </a:solidFill>
              <a:latin typeface="Arial"/>
            </a:endParaRPr>
          </a:p>
          <a:p>
            <a:pPr marL="712788" lvl="3" indent="-238125" fontAlgn="auto">
              <a:lnSpc>
                <a:spcPts val="1800"/>
              </a:lnSpc>
              <a:spcBef>
                <a:spcPts val="0"/>
              </a:spcBef>
              <a:spcAft>
                <a:spcPts val="0"/>
              </a:spcAft>
              <a:buClr>
                <a:srgbClr val="666666"/>
              </a:buClr>
              <a:buSzPct val="36000"/>
              <a:buBlip>
                <a:blip r:embed="rId4"/>
              </a:buBlip>
            </a:pPr>
            <a:r>
              <a:rPr lang="en-US" sz="1200" u="none" dirty="0" smtClean="0">
                <a:solidFill>
                  <a:schemeClr val="tx1">
                    <a:lumMod val="75000"/>
                    <a:lumOff val="25000"/>
                  </a:schemeClr>
                </a:solidFill>
                <a:latin typeface="Arial"/>
              </a:rPr>
              <a:t>Final microstructure : defects @ the same scale as </a:t>
            </a:r>
            <a:r>
              <a:rPr lang="en-US" sz="1200" u="none" dirty="0" err="1" smtClean="0">
                <a:solidFill>
                  <a:schemeClr val="tx1">
                    <a:lumMod val="75000"/>
                    <a:lumOff val="25000"/>
                  </a:schemeClr>
                </a:solidFill>
                <a:latin typeface="Arial"/>
              </a:rPr>
              <a:t>Vx</a:t>
            </a:r>
            <a:r>
              <a:rPr lang="en-US" sz="1200" u="none" dirty="0" smtClean="0">
                <a:solidFill>
                  <a:schemeClr val="tx1">
                    <a:lumMod val="75000"/>
                    <a:lumOff val="25000"/>
                  </a:schemeClr>
                </a:solidFill>
                <a:latin typeface="Arial"/>
              </a:rPr>
              <a:t> lattice</a:t>
            </a:r>
            <a:endParaRPr lang="en-US" sz="1000" i="1" u="none" dirty="0">
              <a:solidFill>
                <a:srgbClr val="0070C0"/>
              </a:solidFill>
            </a:endParaRPr>
          </a:p>
        </p:txBody>
      </p:sp>
      <p:pic>
        <p:nvPicPr>
          <p:cNvPr id="21" name="Imag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832" y="4276023"/>
            <a:ext cx="3099439" cy="2121192"/>
          </a:xfrm>
          <a:prstGeom prst="rect">
            <a:avLst/>
          </a:prstGeom>
        </p:spPr>
      </p:pic>
      <p:pic>
        <p:nvPicPr>
          <p:cNvPr id="22" name="Image 21"/>
          <p:cNvPicPr>
            <a:picLocks noChangeAspect="1"/>
          </p:cNvPicPr>
          <p:nvPr/>
        </p:nvPicPr>
        <p:blipFill rotWithShape="1">
          <a:blip r:embed="rId6" cstate="print">
            <a:extLst>
              <a:ext uri="{28A0092B-C50C-407E-A947-70E740481C1C}">
                <a14:useLocalDpi xmlns:a14="http://schemas.microsoft.com/office/drawing/2010/main" val="0"/>
              </a:ext>
            </a:extLst>
          </a:blip>
          <a:srcRect l="16087" t="551" r="13888" b="14803"/>
          <a:stretch/>
        </p:blipFill>
        <p:spPr>
          <a:xfrm>
            <a:off x="2339752" y="3309000"/>
            <a:ext cx="2241748" cy="2360895"/>
          </a:xfrm>
          <a:prstGeom prst="rect">
            <a:avLst/>
          </a:prstGeom>
        </p:spPr>
      </p:pic>
      <p:pic>
        <p:nvPicPr>
          <p:cNvPr id="23" name="Image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72038" y="1003730"/>
            <a:ext cx="3240000" cy="2484000"/>
          </a:xfrm>
          <a:prstGeom prst="rect">
            <a:avLst/>
          </a:prstGeom>
        </p:spPr>
      </p:pic>
      <p:sp>
        <p:nvSpPr>
          <p:cNvPr id="24" name="Rectangle 23"/>
          <p:cNvSpPr/>
          <p:nvPr/>
        </p:nvSpPr>
        <p:spPr>
          <a:xfrm>
            <a:off x="195148" y="3694153"/>
            <a:ext cx="2267639" cy="523220"/>
          </a:xfrm>
          <a:prstGeom prst="rect">
            <a:avLst/>
          </a:prstGeom>
        </p:spPr>
        <p:txBody>
          <a:bodyPr wrap="square">
            <a:spAutoFit/>
          </a:bodyPr>
          <a:lstStyle/>
          <a:p>
            <a:r>
              <a:rPr lang="fr-FR" sz="700" u="none" dirty="0" err="1" smtClean="0"/>
              <a:t>iconographic</a:t>
            </a:r>
            <a:r>
              <a:rPr lang="fr-FR" sz="700" u="none" dirty="0" smtClean="0"/>
              <a:t> sources :</a:t>
            </a:r>
          </a:p>
          <a:p>
            <a:r>
              <a:rPr lang="fr-FR" sz="700" u="none" dirty="0" err="1" smtClean="0"/>
              <a:t>Larbalestier</a:t>
            </a:r>
            <a:r>
              <a:rPr lang="fr-FR" sz="700" u="none" dirty="0" smtClean="0"/>
              <a:t> CAS 2013</a:t>
            </a:r>
          </a:p>
          <a:p>
            <a:r>
              <a:rPr lang="fr-FR" sz="700" dirty="0" smtClean="0">
                <a:hlinkClick r:id="rId8"/>
              </a:rPr>
              <a:t>http</a:t>
            </a:r>
            <a:r>
              <a:rPr lang="fr-FR" sz="700" dirty="0">
                <a:hlinkClick r:id="rId8"/>
              </a:rPr>
              <a:t>://fs.magnet.fsu.edu/~</a:t>
            </a:r>
            <a:r>
              <a:rPr lang="fr-FR" sz="700" dirty="0" smtClean="0">
                <a:hlinkClick r:id="rId8"/>
              </a:rPr>
              <a:t>lee/asc/pdf_papers/8.pdf</a:t>
            </a:r>
            <a:endParaRPr lang="fr-FR" sz="700" dirty="0" smtClean="0"/>
          </a:p>
          <a:p>
            <a:r>
              <a:rPr lang="fr-FR" sz="700" dirty="0">
                <a:hlinkClick r:id="rId9"/>
              </a:rPr>
              <a:t>http://fs.magnet.fsu.edu/~</a:t>
            </a:r>
            <a:r>
              <a:rPr lang="fr-FR" sz="700" dirty="0" smtClean="0">
                <a:hlinkClick r:id="rId9"/>
              </a:rPr>
              <a:t>lee/pubs/pjlssctt.pdf</a:t>
            </a:r>
            <a:r>
              <a:rPr lang="fr-FR" sz="700" dirty="0" smtClean="0"/>
              <a:t> </a:t>
            </a:r>
          </a:p>
        </p:txBody>
      </p:sp>
      <p:cxnSp>
        <p:nvCxnSpPr>
          <p:cNvPr id="12" name="Connecteur droit avec flèche 11"/>
          <p:cNvCxnSpPr/>
          <p:nvPr/>
        </p:nvCxnSpPr>
        <p:spPr>
          <a:xfrm flipV="1">
            <a:off x="2570665" y="3234618"/>
            <a:ext cx="1" cy="5760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804583" y="3428003"/>
            <a:ext cx="708587" cy="400110"/>
          </a:xfrm>
          <a:prstGeom prst="rect">
            <a:avLst/>
          </a:prstGeom>
        </p:spPr>
        <p:txBody>
          <a:bodyPr wrap="square">
            <a:spAutoFit/>
          </a:bodyPr>
          <a:lstStyle/>
          <a:p>
            <a:pPr algn="r"/>
            <a:r>
              <a:rPr lang="fr-FR" sz="1000" i="1" u="none" dirty="0" smtClean="0">
                <a:solidFill>
                  <a:srgbClr val="0070C0"/>
                </a:solidFill>
                <a:latin typeface="Arial"/>
              </a:rPr>
              <a:t>I and </a:t>
            </a:r>
            <a:r>
              <a:rPr lang="fr-FR" sz="1000" i="1" u="none" dirty="0" err="1" smtClean="0">
                <a:solidFill>
                  <a:srgbClr val="0070C0"/>
                </a:solidFill>
                <a:latin typeface="Arial"/>
              </a:rPr>
              <a:t>wire</a:t>
            </a:r>
            <a:r>
              <a:rPr lang="fr-FR" sz="1000" i="1" u="none" dirty="0" smtClean="0">
                <a:solidFill>
                  <a:srgbClr val="0070C0"/>
                </a:solidFill>
                <a:latin typeface="Arial"/>
              </a:rPr>
              <a:t> axis</a:t>
            </a:r>
            <a:endParaRPr lang="fr-FR" i="1" dirty="0"/>
          </a:p>
        </p:txBody>
      </p:sp>
      <p:grpSp>
        <p:nvGrpSpPr>
          <p:cNvPr id="14" name="Groupe 13"/>
          <p:cNvGrpSpPr/>
          <p:nvPr/>
        </p:nvGrpSpPr>
        <p:grpSpPr>
          <a:xfrm rot="5400000">
            <a:off x="8293483" y="5794773"/>
            <a:ext cx="263235" cy="714416"/>
            <a:chOff x="8749272" y="2338754"/>
            <a:chExt cx="263235" cy="714416"/>
          </a:xfrm>
        </p:grpSpPr>
        <p:sp>
          <p:nvSpPr>
            <p:cNvPr id="15" name="Cylindre 14"/>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orme libre 15"/>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orme libre 16"/>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0" name="Rectangle 9"/>
          <p:cNvSpPr/>
          <p:nvPr/>
        </p:nvSpPr>
        <p:spPr>
          <a:xfrm>
            <a:off x="3366704" y="5811269"/>
            <a:ext cx="833858" cy="200055"/>
          </a:xfrm>
          <a:prstGeom prst="rect">
            <a:avLst/>
          </a:prstGeom>
        </p:spPr>
        <p:txBody>
          <a:bodyPr wrap="square">
            <a:spAutoFit/>
          </a:bodyPr>
          <a:lstStyle/>
          <a:p>
            <a:r>
              <a:rPr lang="fr-FR" sz="700" b="1" u="none" dirty="0" smtClean="0">
                <a:solidFill>
                  <a:srgbClr val="0000CC"/>
                </a:solidFill>
                <a:latin typeface="Arial Black" panose="020B0A04020102020204" pitchFamily="34" charset="0"/>
              </a:rPr>
              <a:t> @ 5 T, 4 K</a:t>
            </a:r>
            <a:endParaRPr lang="fr-FR" sz="1050" b="1" dirty="0">
              <a:solidFill>
                <a:srgbClr val="0000CC"/>
              </a:solidFill>
              <a:latin typeface="Arial Black" panose="020B0A04020102020204" pitchFamily="34" charset="0"/>
            </a:endParaRPr>
          </a:p>
        </p:txBody>
      </p:sp>
      <p:pic>
        <p:nvPicPr>
          <p:cNvPr id="20" name="Image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80543" y="3770477"/>
            <a:ext cx="2757825" cy="2824600"/>
          </a:xfrm>
          <a:prstGeom prst="rect">
            <a:avLst/>
          </a:prstGeom>
        </p:spPr>
      </p:pic>
      <p:pic>
        <p:nvPicPr>
          <p:cNvPr id="19" name="Image 18"/>
          <p:cNvPicPr>
            <a:picLocks noChangeAspect="1"/>
          </p:cNvPicPr>
          <p:nvPr/>
        </p:nvPicPr>
        <p:blipFill rotWithShape="1">
          <a:blip r:embed="rId11" cstate="print">
            <a:extLst>
              <a:ext uri="{28A0092B-C50C-407E-A947-70E740481C1C}">
                <a14:useLocalDpi xmlns:a14="http://schemas.microsoft.com/office/drawing/2010/main" val="0"/>
              </a:ext>
            </a:extLst>
          </a:blip>
          <a:srcRect l="50206"/>
          <a:stretch/>
        </p:blipFill>
        <p:spPr>
          <a:xfrm>
            <a:off x="6761377" y="3522618"/>
            <a:ext cx="2294747" cy="2084360"/>
          </a:xfrm>
          <a:prstGeom prst="rect">
            <a:avLst/>
          </a:prstGeom>
        </p:spPr>
      </p:pic>
      <p:sp>
        <p:nvSpPr>
          <p:cNvPr id="25" name="Rectangle 24"/>
          <p:cNvSpPr/>
          <p:nvPr/>
        </p:nvSpPr>
        <p:spPr>
          <a:xfrm>
            <a:off x="7173803" y="5611864"/>
            <a:ext cx="1382356" cy="261610"/>
          </a:xfrm>
          <a:prstGeom prst="rect">
            <a:avLst/>
          </a:prstGeom>
        </p:spPr>
        <p:txBody>
          <a:bodyPr wrap="square">
            <a:spAutoFit/>
          </a:bodyPr>
          <a:lstStyle/>
          <a:p>
            <a:pPr algn="r"/>
            <a:r>
              <a:rPr lang="fr-FR" sz="1100" i="1" u="none" dirty="0" smtClean="0">
                <a:solidFill>
                  <a:srgbClr val="0070C0"/>
                </a:solidFill>
                <a:latin typeface="Symbol" panose="05050102010706020507" pitchFamily="18" charset="2"/>
              </a:rPr>
              <a:t>e</a:t>
            </a:r>
            <a:r>
              <a:rPr lang="fr-FR" sz="1100" i="1" u="none" dirty="0" smtClean="0">
                <a:solidFill>
                  <a:srgbClr val="0070C0"/>
                </a:solidFill>
                <a:latin typeface="Arial"/>
              </a:rPr>
              <a:t> </a:t>
            </a:r>
            <a:r>
              <a:rPr lang="fr-FR" sz="1000" i="1" u="none" dirty="0" smtClean="0">
                <a:solidFill>
                  <a:srgbClr val="0070C0"/>
                </a:solidFill>
                <a:latin typeface="Arial"/>
              </a:rPr>
              <a:t>: </a:t>
            </a:r>
            <a:r>
              <a:rPr lang="fr-FR" sz="1000" i="1" u="none" dirty="0" err="1" smtClean="0">
                <a:solidFill>
                  <a:srgbClr val="0070C0"/>
                </a:solidFill>
                <a:latin typeface="Arial"/>
              </a:rPr>
              <a:t>deformation</a:t>
            </a:r>
            <a:r>
              <a:rPr lang="fr-FR" sz="1000" i="1" u="none" dirty="0" smtClean="0">
                <a:solidFill>
                  <a:srgbClr val="0070C0"/>
                </a:solidFill>
                <a:latin typeface="Arial"/>
              </a:rPr>
              <a:t> %</a:t>
            </a:r>
            <a:endParaRPr lang="fr-FR" i="1" dirty="0"/>
          </a:p>
        </p:txBody>
      </p:sp>
    </p:spTree>
    <p:extLst>
      <p:ext uri="{BB962C8B-B14F-4D97-AF65-F5344CB8AC3E}">
        <p14:creationId xmlns:p14="http://schemas.microsoft.com/office/powerpoint/2010/main" val="1161831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061" y="1299843"/>
            <a:ext cx="2529079" cy="4717165"/>
          </a:xfrm>
          <a:prstGeom prst="rect">
            <a:avLst/>
          </a:prstGeom>
        </p:spPr>
      </p:pic>
      <p:pic>
        <p:nvPicPr>
          <p:cNvPr id="8" name="Image 7"/>
          <p:cNvPicPr>
            <a:picLocks noChangeAspect="1"/>
          </p:cNvPicPr>
          <p:nvPr/>
        </p:nvPicPr>
        <p:blipFill rotWithShape="1">
          <a:blip r:embed="rId4">
            <a:extLst>
              <a:ext uri="{28A0092B-C50C-407E-A947-70E740481C1C}">
                <a14:useLocalDpi xmlns:a14="http://schemas.microsoft.com/office/drawing/2010/main" val="0"/>
              </a:ext>
            </a:extLst>
          </a:blip>
          <a:srcRect r="1949"/>
          <a:stretch/>
        </p:blipFill>
        <p:spPr>
          <a:xfrm>
            <a:off x="5419627" y="2483887"/>
            <a:ext cx="3624394" cy="1393040"/>
          </a:xfrm>
          <a:prstGeom prst="rect">
            <a:avLst/>
          </a:prstGeom>
        </p:spPr>
      </p:pic>
      <p:sp>
        <p:nvSpPr>
          <p:cNvPr id="2" name="Titre 1"/>
          <p:cNvSpPr>
            <a:spLocks noGrp="1"/>
          </p:cNvSpPr>
          <p:nvPr>
            <p:ph type="title"/>
          </p:nvPr>
        </p:nvSpPr>
        <p:spPr/>
        <p:txBody>
          <a:bodyPr/>
          <a:lstStyle/>
          <a:p>
            <a:r>
              <a:rPr lang="en-US" dirty="0" smtClean="0"/>
              <a:t>Digression : </a:t>
            </a:r>
            <a:r>
              <a:rPr lang="en-US" dirty="0" err="1" smtClean="0"/>
              <a:t>N</a:t>
            </a:r>
            <a:r>
              <a:rPr lang="en-US" cap="none" dirty="0" err="1" smtClean="0"/>
              <a:t>b</a:t>
            </a:r>
            <a:r>
              <a:rPr lang="en-US" dirty="0" err="1" smtClean="0"/>
              <a:t>Ti</a:t>
            </a:r>
            <a:r>
              <a:rPr lang="en-US" dirty="0" smtClean="0"/>
              <a:t> in SRF…</a:t>
            </a:r>
            <a:endParaRPr lang="en-US" dirty="0"/>
          </a:p>
        </p:txBody>
      </p:sp>
      <p:sp>
        <p:nvSpPr>
          <p:cNvPr id="4" name="Espace réservé du numéro de diapositive 3"/>
          <p:cNvSpPr>
            <a:spLocks noGrp="1"/>
          </p:cNvSpPr>
          <p:nvPr>
            <p:ph type="sldNum" sz="quarter" idx="11"/>
          </p:nvPr>
        </p:nvSpPr>
        <p:spPr/>
        <p:txBody>
          <a:bodyPr/>
          <a:lstStyle/>
          <a:p>
            <a:r>
              <a:rPr lang="fr-FR" smtClean="0"/>
              <a:t>|  PAGE </a:t>
            </a:r>
            <a:fld id="{AEFB9B6D-867A-40B8-ACB0-35CC9F272C9C}" type="slidenum">
              <a:rPr lang="fr-FR" smtClean="0"/>
              <a:pPr/>
              <a:t>32</a:t>
            </a:fld>
            <a:endParaRPr lang="fr-FR" dirty="0"/>
          </a:p>
        </p:txBody>
      </p:sp>
      <p:sp>
        <p:nvSpPr>
          <p:cNvPr id="5" name="Espace réservé du pied de page 4"/>
          <p:cNvSpPr>
            <a:spLocks noGrp="1"/>
          </p:cNvSpPr>
          <p:nvPr>
            <p:ph type="ftr" sz="quarter" idx="12"/>
          </p:nvPr>
        </p:nvSpPr>
        <p:spPr/>
        <p:txBody>
          <a:bodyPr/>
          <a:lstStyle/>
          <a:p>
            <a:r>
              <a:rPr lang="fr-FR" smtClean="0"/>
              <a:t>UAS 2025 - C.Z. Antoine- Superconductivity in accelerators- Magnet vs RF cavities-part III</a:t>
            </a:r>
            <a:endParaRPr lang="fr-FR" dirty="0"/>
          </a:p>
        </p:txBody>
      </p:sp>
      <p:pic>
        <p:nvPicPr>
          <p:cNvPr id="10" name="Imag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52299" y="3989031"/>
            <a:ext cx="2233919" cy="1673488"/>
          </a:xfrm>
          <a:prstGeom prst="rect">
            <a:avLst/>
          </a:prstGeom>
        </p:spPr>
      </p:pic>
      <p:pic>
        <p:nvPicPr>
          <p:cNvPr id="11" name="Image 10"/>
          <p:cNvPicPr/>
          <p:nvPr/>
        </p:nvPicPr>
        <p:blipFill rotWithShape="1">
          <a:blip r:embed="rId6" cstate="print">
            <a:extLst>
              <a:ext uri="{28A0092B-C50C-407E-A947-70E740481C1C}">
                <a14:useLocalDpi xmlns:a14="http://schemas.microsoft.com/office/drawing/2010/main" val="0"/>
              </a:ext>
            </a:extLst>
          </a:blip>
          <a:srcRect b="10778"/>
          <a:stretch/>
        </p:blipFill>
        <p:spPr bwMode="auto">
          <a:xfrm>
            <a:off x="5484110" y="4168435"/>
            <a:ext cx="3168352" cy="2184411"/>
          </a:xfrm>
          <a:prstGeom prst="rect">
            <a:avLst/>
          </a:prstGeom>
          <a:noFill/>
          <a:ln>
            <a:noFill/>
          </a:ln>
        </p:spPr>
      </p:pic>
      <p:cxnSp>
        <p:nvCxnSpPr>
          <p:cNvPr id="13" name="Connecteur droit avec flèche 12"/>
          <p:cNvCxnSpPr/>
          <p:nvPr/>
        </p:nvCxnSpPr>
        <p:spPr>
          <a:xfrm flipH="1" flipV="1">
            <a:off x="1318260" y="2268221"/>
            <a:ext cx="1885422" cy="1900214"/>
          </a:xfrm>
          <a:prstGeom prst="straightConnector1">
            <a:avLst/>
          </a:prstGeom>
          <a:ln>
            <a:solidFill>
              <a:srgbClr val="FF0000"/>
            </a:solidFill>
            <a:tailEnd type="stealth" w="sm" len="lg"/>
          </a:ln>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5752888" y="5847166"/>
            <a:ext cx="392393" cy="39239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2" name="Image 2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82693" y="5601796"/>
            <a:ext cx="810578" cy="796481"/>
          </a:xfrm>
          <a:prstGeom prst="rect">
            <a:avLst/>
          </a:prstGeom>
        </p:spPr>
      </p:pic>
      <p:pic>
        <p:nvPicPr>
          <p:cNvPr id="23" name="Image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02042" y="5546393"/>
            <a:ext cx="683705" cy="366522"/>
          </a:xfrm>
          <a:prstGeom prst="rect">
            <a:avLst/>
          </a:prstGeom>
        </p:spPr>
      </p:pic>
      <p:sp>
        <p:nvSpPr>
          <p:cNvPr id="26" name="Rectangle 25"/>
          <p:cNvSpPr/>
          <p:nvPr/>
        </p:nvSpPr>
        <p:spPr>
          <a:xfrm>
            <a:off x="1674295" y="5995445"/>
            <a:ext cx="2672526" cy="523220"/>
          </a:xfrm>
          <a:prstGeom prst="rect">
            <a:avLst/>
          </a:prstGeom>
        </p:spPr>
        <p:txBody>
          <a:bodyPr wrap="none">
            <a:spAutoFit/>
          </a:bodyPr>
          <a:lstStyle/>
          <a:p>
            <a:pPr algn="ctr"/>
            <a:r>
              <a:rPr lang="en-US" u="none" dirty="0" err="1" smtClean="0">
                <a:solidFill>
                  <a:srgbClr val="DC0528"/>
                </a:solidFill>
                <a:latin typeface="Arial"/>
              </a:rPr>
              <a:t>Ti</a:t>
            </a:r>
            <a:r>
              <a:rPr lang="en-US" u="none" dirty="0" smtClean="0">
                <a:solidFill>
                  <a:srgbClr val="DC0528"/>
                </a:solidFill>
                <a:latin typeface="Arial"/>
              </a:rPr>
              <a:t> precipitates (</a:t>
            </a:r>
            <a:r>
              <a:rPr lang="en-US" sz="1200" b="1" u="none" dirty="0" smtClean="0">
                <a:solidFill>
                  <a:srgbClr val="DC0528"/>
                </a:solidFill>
                <a:latin typeface="Arial"/>
                <a:sym typeface="Symbol" panose="05050102010706020507" pitchFamily="18" charset="2"/>
              </a:rPr>
              <a:t> </a:t>
            </a:r>
            <a:r>
              <a:rPr lang="en-US" sz="1200" u="none" dirty="0" smtClean="0">
                <a:solidFill>
                  <a:srgbClr val="DC0528"/>
                </a:solidFill>
                <a:latin typeface="Arial"/>
                <a:sym typeface="Symbol" panose="05050102010706020507" pitchFamily="18" charset="2"/>
              </a:rPr>
              <a:t>~0,4 µm</a:t>
            </a:r>
            <a:r>
              <a:rPr lang="en-US" u="none" dirty="0" smtClean="0">
                <a:solidFill>
                  <a:srgbClr val="DC0528"/>
                </a:solidFill>
                <a:latin typeface="Arial"/>
              </a:rPr>
              <a:t>)</a:t>
            </a:r>
          </a:p>
          <a:p>
            <a:pPr algn="ctr"/>
            <a:r>
              <a:rPr lang="en-US" u="none" dirty="0" smtClean="0">
                <a:solidFill>
                  <a:srgbClr val="DC0528"/>
                </a:solidFill>
                <a:latin typeface="Arial"/>
              </a:rPr>
              <a:t>NC Metal =&gt; RF dissipation  !!!!</a:t>
            </a:r>
            <a:endParaRPr lang="en-US" dirty="0"/>
          </a:p>
        </p:txBody>
      </p:sp>
      <p:cxnSp>
        <p:nvCxnSpPr>
          <p:cNvPr id="15" name="Connecteur droit avec flèche 14"/>
          <p:cNvCxnSpPr>
            <a:stCxn id="14" idx="2"/>
          </p:cNvCxnSpPr>
          <p:nvPr/>
        </p:nvCxnSpPr>
        <p:spPr>
          <a:xfrm flipH="1" flipV="1">
            <a:off x="5050040" y="6000037"/>
            <a:ext cx="702848" cy="4332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ZoneTexte 2"/>
          <p:cNvSpPr txBox="1"/>
          <p:nvPr/>
        </p:nvSpPr>
        <p:spPr>
          <a:xfrm>
            <a:off x="7068286" y="4931295"/>
            <a:ext cx="327077" cy="307777"/>
          </a:xfrm>
          <a:prstGeom prst="rect">
            <a:avLst/>
          </a:prstGeom>
          <a:solidFill>
            <a:schemeClr val="bg1"/>
          </a:solidFill>
        </p:spPr>
        <p:txBody>
          <a:bodyPr wrap="none" rtlCol="0">
            <a:spAutoFit/>
          </a:bodyPr>
          <a:lstStyle/>
          <a:p>
            <a:r>
              <a:rPr lang="fr-FR" u="none" dirty="0" smtClean="0"/>
              <a:t>Ti</a:t>
            </a:r>
            <a:endParaRPr lang="en-US" u="none" dirty="0"/>
          </a:p>
        </p:txBody>
      </p:sp>
      <p:sp>
        <p:nvSpPr>
          <p:cNvPr id="17" name="ZoneTexte 16"/>
          <p:cNvSpPr txBox="1"/>
          <p:nvPr/>
        </p:nvSpPr>
        <p:spPr>
          <a:xfrm>
            <a:off x="7010745" y="6056428"/>
            <a:ext cx="413896" cy="307777"/>
          </a:xfrm>
          <a:prstGeom prst="rect">
            <a:avLst/>
          </a:prstGeom>
          <a:solidFill>
            <a:schemeClr val="bg1"/>
          </a:solidFill>
        </p:spPr>
        <p:txBody>
          <a:bodyPr wrap="none" rtlCol="0">
            <a:spAutoFit/>
          </a:bodyPr>
          <a:lstStyle/>
          <a:p>
            <a:r>
              <a:rPr lang="fr-FR" u="none" dirty="0" smtClean="0"/>
              <a:t>Nb</a:t>
            </a:r>
            <a:endParaRPr lang="en-US" u="none" dirty="0"/>
          </a:p>
        </p:txBody>
      </p:sp>
      <p:sp>
        <p:nvSpPr>
          <p:cNvPr id="7" name="Rectangle 6"/>
          <p:cNvSpPr/>
          <p:nvPr/>
        </p:nvSpPr>
        <p:spPr>
          <a:xfrm>
            <a:off x="2627784" y="1043808"/>
            <a:ext cx="5815300" cy="3116751"/>
          </a:xfrm>
          <a:prstGeom prst="rect">
            <a:avLst/>
          </a:prstGeom>
        </p:spPr>
        <p:txBody>
          <a:bodyPr wrap="square">
            <a:spAutoFit/>
          </a:bodyPr>
          <a:lstStyle/>
          <a:p>
            <a:pPr marL="714375" lvl="0" fontAlgn="auto">
              <a:lnSpc>
                <a:spcPct val="120000"/>
              </a:lnSpc>
              <a:spcBef>
                <a:spcPts val="0"/>
              </a:spcBef>
              <a:spcAft>
                <a:spcPts val="400"/>
              </a:spcAft>
            </a:pPr>
            <a:r>
              <a:rPr lang="en-US" sz="2200" u="none" dirty="0" smtClean="0">
                <a:solidFill>
                  <a:srgbClr val="DC0528"/>
                </a:solidFill>
                <a:latin typeface="Arial"/>
              </a:rPr>
              <a:t>Tuning system : piston/plunger</a:t>
            </a:r>
            <a:endParaRPr lang="en-US" sz="1600" u="none" dirty="0" smtClean="0">
              <a:solidFill>
                <a:prstClr val="black"/>
              </a:solidFill>
              <a:latin typeface="Arial"/>
            </a:endParaRPr>
          </a:p>
          <a:p>
            <a:pPr marL="360363" lvl="1" indent="-269875" fontAlgn="auto">
              <a:lnSpc>
                <a:spcPct val="120000"/>
              </a:lnSpc>
              <a:spcBef>
                <a:spcPts val="0"/>
              </a:spcBef>
              <a:spcAft>
                <a:spcPts val="0"/>
              </a:spcAft>
              <a:buSzPct val="90000"/>
              <a:buBlip>
                <a:blip r:embed="rId9"/>
              </a:buBlip>
            </a:pPr>
            <a:r>
              <a:rPr lang="en-US" u="none" dirty="0" smtClean="0">
                <a:solidFill>
                  <a:prstClr val="black"/>
                </a:solidFill>
                <a:latin typeface="Arial"/>
              </a:rPr>
              <a:t>To keep the same frequency (as in music)</a:t>
            </a:r>
          </a:p>
          <a:p>
            <a:pPr marL="712788" lvl="3" indent="-238125" fontAlgn="auto">
              <a:lnSpc>
                <a:spcPts val="1600"/>
              </a:lnSpc>
              <a:spcBef>
                <a:spcPts val="0"/>
              </a:spcBef>
              <a:spcAft>
                <a:spcPts val="0"/>
              </a:spcAft>
              <a:buClr>
                <a:srgbClr val="666666"/>
              </a:buClr>
              <a:buSzPct val="36000"/>
              <a:buBlip>
                <a:blip r:embed="rId10"/>
              </a:buBlip>
            </a:pPr>
            <a:r>
              <a:rPr lang="en-US" sz="1200" u="none" dirty="0" smtClean="0">
                <a:solidFill>
                  <a:schemeClr val="tx1">
                    <a:lumMod val="75000"/>
                    <a:lumOff val="25000"/>
                  </a:schemeClr>
                </a:solidFill>
                <a:latin typeface="Arial"/>
              </a:rPr>
              <a:t>This system is based on the mechanical deformation of a metallic membrane</a:t>
            </a:r>
          </a:p>
          <a:p>
            <a:pPr marL="712788" lvl="3" indent="-238125" fontAlgn="auto">
              <a:lnSpc>
                <a:spcPts val="1600"/>
              </a:lnSpc>
              <a:spcBef>
                <a:spcPts val="0"/>
              </a:spcBef>
              <a:spcAft>
                <a:spcPts val="0"/>
              </a:spcAft>
              <a:buClr>
                <a:srgbClr val="666666"/>
              </a:buClr>
              <a:buSzPct val="36000"/>
              <a:buBlip>
                <a:blip r:embed="rId10"/>
              </a:buBlip>
            </a:pPr>
            <a:r>
              <a:rPr lang="en-US" sz="1200" u="none" dirty="0" err="1" smtClean="0">
                <a:solidFill>
                  <a:schemeClr val="tx1">
                    <a:lumMod val="75000"/>
                    <a:lumOff val="25000"/>
                  </a:schemeClr>
                </a:solidFill>
                <a:latin typeface="Arial"/>
              </a:rPr>
              <a:t>NbTi</a:t>
            </a:r>
            <a:r>
              <a:rPr lang="en-US" sz="1200" u="none" dirty="0" smtClean="0">
                <a:solidFill>
                  <a:schemeClr val="tx1">
                    <a:lumMod val="75000"/>
                    <a:lumOff val="25000"/>
                  </a:schemeClr>
                </a:solidFill>
                <a:latin typeface="Arial"/>
              </a:rPr>
              <a:t> was chosen for mechanical reasons (more rigid than </a:t>
            </a:r>
            <a:r>
              <a:rPr lang="en-US" sz="1200" u="none" dirty="0" err="1" smtClean="0">
                <a:solidFill>
                  <a:schemeClr val="tx1">
                    <a:lumMod val="75000"/>
                    <a:lumOff val="25000"/>
                  </a:schemeClr>
                </a:solidFill>
                <a:latin typeface="Arial"/>
              </a:rPr>
              <a:t>Nb</a:t>
            </a:r>
            <a:r>
              <a:rPr lang="en-US" sz="1200" u="none" dirty="0" smtClean="0">
                <a:solidFill>
                  <a:schemeClr val="tx1">
                    <a:lumMod val="75000"/>
                    <a:lumOff val="25000"/>
                  </a:schemeClr>
                </a:solidFill>
                <a:latin typeface="Arial"/>
              </a:rPr>
              <a:t>)</a:t>
            </a:r>
          </a:p>
          <a:p>
            <a:pPr marL="712788" lvl="3" indent="-238125" fontAlgn="auto">
              <a:lnSpc>
                <a:spcPts val="1600"/>
              </a:lnSpc>
              <a:spcBef>
                <a:spcPts val="0"/>
              </a:spcBef>
              <a:spcAft>
                <a:spcPts val="0"/>
              </a:spcAft>
              <a:buClr>
                <a:srgbClr val="666666"/>
              </a:buClr>
              <a:buSzPct val="36000"/>
              <a:buBlip>
                <a:blip r:embed="rId10"/>
              </a:buBlip>
            </a:pPr>
            <a:r>
              <a:rPr lang="en-US" sz="1200" u="none" dirty="0" smtClean="0">
                <a:solidFill>
                  <a:schemeClr val="tx1">
                    <a:lumMod val="75000"/>
                    <a:lumOff val="25000"/>
                  </a:schemeClr>
                </a:solidFill>
                <a:latin typeface="Arial"/>
              </a:rPr>
              <a:t>Important dissipation occurs </a:t>
            </a:r>
            <a:r>
              <a:rPr lang="en-US" sz="1200" u="none" dirty="0" err="1" smtClean="0">
                <a:solidFill>
                  <a:schemeClr val="tx1">
                    <a:lumMod val="75000"/>
                    <a:lumOff val="25000"/>
                  </a:schemeClr>
                </a:solidFill>
                <a:latin typeface="Arial"/>
              </a:rPr>
              <a:t>a.s.a</a:t>
            </a:r>
            <a:r>
              <a:rPr lang="en-US" sz="1200" u="none" dirty="0" smtClean="0">
                <a:solidFill>
                  <a:schemeClr val="tx1">
                    <a:lumMod val="75000"/>
                    <a:lumOff val="25000"/>
                  </a:schemeClr>
                </a:solidFill>
                <a:latin typeface="Arial"/>
              </a:rPr>
              <a:t>. </a:t>
            </a:r>
            <a:r>
              <a:rPr lang="en-US" sz="1200" u="none" dirty="0" err="1" smtClean="0">
                <a:solidFill>
                  <a:schemeClr val="tx1">
                    <a:lumMod val="75000"/>
                    <a:lumOff val="25000"/>
                  </a:schemeClr>
                </a:solidFill>
                <a:latin typeface="Arial"/>
              </a:rPr>
              <a:t>E</a:t>
            </a:r>
            <a:r>
              <a:rPr lang="en-US" sz="1200" u="none" baseline="-25000" dirty="0" err="1" smtClean="0">
                <a:solidFill>
                  <a:schemeClr val="tx1">
                    <a:lumMod val="75000"/>
                    <a:lumOff val="25000"/>
                  </a:schemeClr>
                </a:solidFill>
                <a:latin typeface="Arial"/>
              </a:rPr>
              <a:t>acc</a:t>
            </a:r>
            <a:r>
              <a:rPr lang="en-US" sz="1200" u="none" dirty="0" smtClean="0">
                <a:solidFill>
                  <a:schemeClr val="tx1">
                    <a:lumMod val="75000"/>
                    <a:lumOff val="25000"/>
                  </a:schemeClr>
                </a:solidFill>
                <a:latin typeface="Arial"/>
              </a:rPr>
              <a:t> ~ 1MV/m (goal &gt; 10MV/m)</a:t>
            </a:r>
          </a:p>
          <a:p>
            <a:pPr marL="712788" lvl="3" indent="-238125" fontAlgn="auto">
              <a:lnSpc>
                <a:spcPts val="1600"/>
              </a:lnSpc>
              <a:spcBef>
                <a:spcPts val="0"/>
              </a:spcBef>
              <a:spcAft>
                <a:spcPts val="0"/>
              </a:spcAft>
              <a:buClr>
                <a:srgbClr val="666666"/>
              </a:buClr>
              <a:buSzPct val="36000"/>
              <a:buBlip>
                <a:blip r:embed="rId10"/>
              </a:buBlip>
            </a:pPr>
            <a:r>
              <a:rPr lang="en-US" sz="1200" u="none" dirty="0" smtClean="0">
                <a:solidFill>
                  <a:schemeClr val="tx1">
                    <a:lumMod val="75000"/>
                    <a:lumOff val="25000"/>
                  </a:schemeClr>
                </a:solidFill>
                <a:latin typeface="Arial"/>
              </a:rPr>
              <a:t>Not predicted by thermal models:</a:t>
            </a:r>
          </a:p>
          <a:p>
            <a:pPr marL="896938" lvl="4" indent="-114300" fontAlgn="auto">
              <a:lnSpc>
                <a:spcPts val="2000"/>
              </a:lnSpc>
              <a:spcBef>
                <a:spcPts val="0"/>
              </a:spcBef>
              <a:spcAft>
                <a:spcPts val="0"/>
              </a:spcAft>
              <a:buClr>
                <a:srgbClr val="666666"/>
              </a:buClr>
              <a:buFont typeface="Arial" pitchFamily="34" charset="0"/>
              <a:buChar char="-"/>
            </a:pPr>
            <a:r>
              <a:rPr lang="en-US" sz="1050" u="none" dirty="0" smtClean="0">
                <a:solidFill>
                  <a:srgbClr val="666666"/>
                </a:solidFill>
                <a:latin typeface="Arial"/>
                <a:cs typeface="+mn-cs"/>
              </a:rPr>
              <a:t>Field on the gasket ? </a:t>
            </a:r>
          </a:p>
          <a:p>
            <a:pPr marL="896938" lvl="4" indent="-114300" fontAlgn="auto">
              <a:lnSpc>
                <a:spcPts val="2000"/>
              </a:lnSpc>
              <a:spcBef>
                <a:spcPts val="0"/>
              </a:spcBef>
              <a:spcAft>
                <a:spcPts val="0"/>
              </a:spcAft>
              <a:buClr>
                <a:srgbClr val="666666"/>
              </a:buClr>
              <a:buFont typeface="Arial" pitchFamily="34" charset="0"/>
              <a:buChar char="-"/>
            </a:pPr>
            <a:r>
              <a:rPr lang="en-US" sz="1050" u="none" dirty="0" smtClean="0">
                <a:solidFill>
                  <a:srgbClr val="666666"/>
                </a:solidFill>
                <a:latin typeface="Arial"/>
                <a:cs typeface="+mn-cs"/>
              </a:rPr>
              <a:t>Checked =&gt; no !</a:t>
            </a:r>
          </a:p>
          <a:p>
            <a:pPr marL="360363" lvl="1" indent="-269875" fontAlgn="auto">
              <a:lnSpc>
                <a:spcPct val="200000"/>
              </a:lnSpc>
              <a:spcBef>
                <a:spcPts val="0"/>
              </a:spcBef>
              <a:spcAft>
                <a:spcPts val="0"/>
              </a:spcAft>
              <a:buSzPct val="90000"/>
              <a:buBlip>
                <a:blip r:embed="rId9"/>
              </a:buBlip>
            </a:pPr>
            <a:r>
              <a:rPr lang="en-US" u="none" dirty="0" smtClean="0">
                <a:solidFill>
                  <a:prstClr val="black"/>
                </a:solidFill>
                <a:latin typeface="Arial"/>
              </a:rPr>
              <a:t>Thermal simulation: </a:t>
            </a:r>
          </a:p>
          <a:p>
            <a:pPr marL="712788" lvl="3" indent="-238125" fontAlgn="auto">
              <a:lnSpc>
                <a:spcPts val="1800"/>
              </a:lnSpc>
              <a:spcBef>
                <a:spcPts val="0"/>
              </a:spcBef>
              <a:spcAft>
                <a:spcPts val="0"/>
              </a:spcAft>
              <a:buClr>
                <a:srgbClr val="666666"/>
              </a:buClr>
              <a:buSzPct val="36000"/>
              <a:buBlip>
                <a:blip r:embed="rId10"/>
              </a:buBlip>
            </a:pPr>
            <a:r>
              <a:rPr lang="en-US" sz="1100" u="none" dirty="0" smtClean="0">
                <a:solidFill>
                  <a:schemeClr val="tx1">
                    <a:lumMod val="75000"/>
                    <a:lumOff val="25000"/>
                  </a:schemeClr>
                </a:solidFill>
                <a:latin typeface="Arial"/>
              </a:rPr>
              <a:t>Heat comes from the </a:t>
            </a:r>
            <a:r>
              <a:rPr lang="en-US" sz="1100" u="none" dirty="0" err="1" smtClean="0">
                <a:solidFill>
                  <a:schemeClr val="tx1">
                    <a:lumMod val="75000"/>
                    <a:lumOff val="25000"/>
                  </a:schemeClr>
                </a:solidFill>
                <a:latin typeface="Arial"/>
              </a:rPr>
              <a:t>Nb</a:t>
            </a:r>
            <a:r>
              <a:rPr lang="en-US" sz="1100" u="none" dirty="0" smtClean="0">
                <a:solidFill>
                  <a:schemeClr val="tx1">
                    <a:lumMod val="75000"/>
                    <a:lumOff val="25000"/>
                  </a:schemeClr>
                </a:solidFill>
                <a:latin typeface="Arial"/>
              </a:rPr>
              <a:t>/</a:t>
            </a:r>
            <a:r>
              <a:rPr lang="en-US" sz="1100" u="none" dirty="0" err="1" smtClean="0">
                <a:solidFill>
                  <a:schemeClr val="tx1">
                    <a:lumMod val="75000"/>
                    <a:lumOff val="25000"/>
                  </a:schemeClr>
                </a:solidFill>
                <a:latin typeface="Arial"/>
              </a:rPr>
              <a:t>NbTi</a:t>
            </a:r>
            <a:r>
              <a:rPr lang="en-US" sz="1100" u="none" dirty="0" smtClean="0">
                <a:solidFill>
                  <a:prstClr val="black"/>
                </a:solidFill>
                <a:latin typeface="Arial"/>
              </a:rPr>
              <a:t> </a:t>
            </a:r>
            <a:r>
              <a:rPr lang="en-US" sz="1100" u="none" dirty="0" smtClean="0">
                <a:solidFill>
                  <a:schemeClr val="tx1">
                    <a:lumMod val="75000"/>
                    <a:lumOff val="25000"/>
                  </a:schemeClr>
                </a:solidFill>
                <a:latin typeface="Arial"/>
              </a:rPr>
              <a:t>welding area</a:t>
            </a:r>
            <a:endParaRPr lang="en-US" u="none" dirty="0">
              <a:solidFill>
                <a:prstClr val="black"/>
              </a:solidFill>
              <a:latin typeface="Arial"/>
            </a:endParaRPr>
          </a:p>
        </p:txBody>
      </p:sp>
    </p:spTree>
    <p:extLst>
      <p:ext uri="{BB962C8B-B14F-4D97-AF65-F5344CB8AC3E}">
        <p14:creationId xmlns:p14="http://schemas.microsoft.com/office/powerpoint/2010/main" val="187799402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g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2993099"/>
            <a:ext cx="3995612" cy="2580501"/>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p:txBody>
          <a:bodyPr/>
          <a:lstStyle/>
          <a:p>
            <a:r>
              <a:rPr lang="en-US" cap="none" dirty="0" smtClean="0"/>
              <a:t>Nb</a:t>
            </a:r>
            <a:r>
              <a:rPr lang="en-US" cap="none" baseline="-25000" dirty="0" smtClean="0"/>
              <a:t>3</a:t>
            </a:r>
            <a:r>
              <a:rPr lang="en-US" cap="none" dirty="0" smtClean="0"/>
              <a:t>Sn, MgB</a:t>
            </a:r>
            <a:r>
              <a:rPr lang="en-US" cap="none" baseline="-25000" dirty="0" smtClean="0"/>
              <a:t>2</a:t>
            </a:r>
            <a:r>
              <a:rPr lang="en-US" cap="none" dirty="0" smtClean="0"/>
              <a:t>: too fragile for winding</a:t>
            </a:r>
            <a:endParaRPr lang="en-US" cap="none" dirty="0"/>
          </a:p>
        </p:txBody>
      </p:sp>
      <p:sp>
        <p:nvSpPr>
          <p:cNvPr id="3" name="Espace réservé du numéro de diapositive 2"/>
          <p:cNvSpPr>
            <a:spLocks noGrp="1"/>
          </p:cNvSpPr>
          <p:nvPr>
            <p:ph type="sldNum" sz="quarter" idx="12"/>
          </p:nvPr>
        </p:nvSpPr>
        <p:spPr/>
        <p:txBody>
          <a:bodyPr/>
          <a:lstStyle/>
          <a:p>
            <a:pPr>
              <a:defRPr/>
            </a:pPr>
            <a:r>
              <a:rPr lang="en-US" dirty="0" smtClean="0"/>
              <a:t>|  PAGE </a:t>
            </a:r>
            <a:fld id="{A40AF4AB-2A90-45D1-B14C-455B828CAC88}" type="slidenum">
              <a:rPr lang="en-US" smtClean="0"/>
              <a:pPr>
                <a:defRPr/>
              </a:pPr>
              <a:t>33</a:t>
            </a:fld>
            <a:endParaRPr lang="en-US" dirty="0"/>
          </a:p>
        </p:txBody>
      </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III</a:t>
            </a:r>
            <a:endParaRPr lang="en-US" dirty="0"/>
          </a:p>
        </p:txBody>
      </p:sp>
      <p:sp>
        <p:nvSpPr>
          <p:cNvPr id="5" name="Rectangle 4"/>
          <p:cNvSpPr/>
          <p:nvPr/>
        </p:nvSpPr>
        <p:spPr>
          <a:xfrm>
            <a:off x="392058" y="1119459"/>
            <a:ext cx="6484198" cy="2280624"/>
          </a:xfrm>
          <a:prstGeom prst="rect">
            <a:avLst/>
          </a:prstGeom>
        </p:spPr>
        <p:txBody>
          <a:bodyPr wrap="square">
            <a:spAutoFit/>
          </a:bodyPr>
          <a:lstStyle/>
          <a:p>
            <a:pPr marL="360363" lvl="1" indent="-360363" fontAlgn="auto">
              <a:lnSpc>
                <a:spcPct val="120000"/>
              </a:lnSpc>
              <a:spcBef>
                <a:spcPts val="0"/>
              </a:spcBef>
              <a:spcAft>
                <a:spcPts val="0"/>
              </a:spcAft>
              <a:buSzPct val="90000"/>
              <a:buBlip>
                <a:blip r:embed="rId4"/>
              </a:buBlip>
            </a:pPr>
            <a:r>
              <a:rPr lang="en-US" sz="1600" u="none" dirty="0" smtClean="0">
                <a:solidFill>
                  <a:prstClr val="black"/>
                </a:solidFill>
                <a:latin typeface="Arial"/>
              </a:rPr>
              <a:t>Nb</a:t>
            </a:r>
            <a:r>
              <a:rPr lang="en-US" sz="1600" u="none" baseline="-25000" dirty="0" smtClean="0">
                <a:solidFill>
                  <a:prstClr val="black"/>
                </a:solidFill>
                <a:latin typeface="Arial"/>
              </a:rPr>
              <a:t>3</a:t>
            </a:r>
            <a:r>
              <a:rPr lang="en-US" sz="1600" u="none" dirty="0" smtClean="0">
                <a:solidFill>
                  <a:prstClr val="black"/>
                </a:solidFill>
                <a:latin typeface="Arial"/>
              </a:rPr>
              <a:t>Sn Fabrication : e.g. “bronze process”</a:t>
            </a:r>
          </a:p>
          <a:p>
            <a:pPr marL="712788" lvl="3" indent="-238125" fontAlgn="auto">
              <a:lnSpc>
                <a:spcPts val="1800"/>
              </a:lnSpc>
              <a:spcBef>
                <a:spcPts val="0"/>
              </a:spcBef>
              <a:spcAft>
                <a:spcPts val="0"/>
              </a:spcAft>
              <a:buClr>
                <a:srgbClr val="666666"/>
              </a:buClr>
              <a:buSzPct val="36000"/>
              <a:buBlip>
                <a:blip r:embed="rId5"/>
              </a:buBlip>
            </a:pPr>
            <a:r>
              <a:rPr lang="en-US" sz="1200" u="none" dirty="0" err="1" smtClean="0">
                <a:solidFill>
                  <a:schemeClr val="tx1">
                    <a:lumMod val="75000"/>
                    <a:lumOff val="25000"/>
                  </a:schemeClr>
                </a:solidFill>
                <a:latin typeface="Arial"/>
              </a:rPr>
              <a:t>Nb</a:t>
            </a:r>
            <a:r>
              <a:rPr lang="en-US" sz="1200" u="none" dirty="0" smtClean="0">
                <a:solidFill>
                  <a:schemeClr val="tx1">
                    <a:lumMod val="75000"/>
                    <a:lumOff val="25000"/>
                  </a:schemeClr>
                </a:solidFill>
                <a:latin typeface="Arial"/>
              </a:rPr>
              <a:t> rod are inserted in a bronze (</a:t>
            </a:r>
            <a:r>
              <a:rPr lang="en-US" sz="1200" u="none" dirty="0" err="1" smtClean="0">
                <a:solidFill>
                  <a:schemeClr val="tx1">
                    <a:lumMod val="75000"/>
                    <a:lumOff val="25000"/>
                  </a:schemeClr>
                </a:solidFill>
                <a:latin typeface="Arial"/>
              </a:rPr>
              <a:t>Cu+Sn</a:t>
            </a:r>
            <a:r>
              <a:rPr lang="en-US" sz="1200" u="none" dirty="0" smtClean="0">
                <a:solidFill>
                  <a:schemeClr val="tx1">
                    <a:lumMod val="75000"/>
                    <a:lumOff val="25000"/>
                  </a:schemeClr>
                </a:solidFill>
                <a:latin typeface="Arial"/>
              </a:rPr>
              <a:t>) matrix, then co-extrudes 		 =&gt; thin </a:t>
            </a:r>
            <a:r>
              <a:rPr lang="en-US" sz="1200" u="none" dirty="0" err="1" smtClean="0">
                <a:solidFill>
                  <a:schemeClr val="tx1">
                    <a:lumMod val="75000"/>
                    <a:lumOff val="25000"/>
                  </a:schemeClr>
                </a:solidFill>
                <a:latin typeface="Arial"/>
              </a:rPr>
              <a:t>Nb</a:t>
            </a:r>
            <a:r>
              <a:rPr lang="en-US" sz="1200" u="none" dirty="0" smtClean="0">
                <a:solidFill>
                  <a:schemeClr val="tx1">
                    <a:lumMod val="75000"/>
                    <a:lumOff val="25000"/>
                  </a:schemeClr>
                </a:solidFill>
                <a:latin typeface="Arial"/>
              </a:rPr>
              <a:t> </a:t>
            </a:r>
            <a:r>
              <a:rPr lang="en-US" sz="1200" u="none" dirty="0">
                <a:solidFill>
                  <a:schemeClr val="tx1">
                    <a:lumMod val="75000"/>
                    <a:lumOff val="25000"/>
                  </a:schemeClr>
                </a:solidFill>
                <a:latin typeface="Arial"/>
              </a:rPr>
              <a:t>wire </a:t>
            </a:r>
            <a:r>
              <a:rPr lang="en-US" sz="1200" u="none" dirty="0" smtClean="0">
                <a:solidFill>
                  <a:schemeClr val="tx1">
                    <a:lumMod val="75000"/>
                    <a:lumOff val="25000"/>
                  </a:schemeClr>
                </a:solidFill>
                <a:latin typeface="Arial"/>
              </a:rPr>
              <a:t>surrounded w. bronze.</a:t>
            </a:r>
          </a:p>
          <a:p>
            <a:pPr marL="712788" lvl="3" indent="-238125" fontAlgn="auto">
              <a:lnSpc>
                <a:spcPts val="1800"/>
              </a:lnSpc>
              <a:spcBef>
                <a:spcPts val="0"/>
              </a:spcBef>
              <a:spcAft>
                <a:spcPts val="0"/>
              </a:spcAft>
              <a:buClr>
                <a:srgbClr val="666666"/>
              </a:buClr>
              <a:buSzPct val="36000"/>
              <a:buBlip>
                <a:blip r:embed="rId5"/>
              </a:buBlip>
            </a:pPr>
            <a:r>
              <a:rPr lang="en-US" sz="1200" u="none" dirty="0" smtClean="0">
                <a:solidFill>
                  <a:schemeClr val="tx1">
                    <a:lumMod val="75000"/>
                    <a:lumOff val="25000"/>
                  </a:schemeClr>
                </a:solidFill>
                <a:latin typeface="Arial"/>
              </a:rPr>
              <a:t>Forming/winding</a:t>
            </a:r>
          </a:p>
          <a:p>
            <a:pPr marL="712788" lvl="3" indent="-238125" defTabSz="404813" fontAlgn="auto">
              <a:lnSpc>
                <a:spcPts val="1800"/>
              </a:lnSpc>
              <a:spcBef>
                <a:spcPts val="0"/>
              </a:spcBef>
              <a:spcAft>
                <a:spcPts val="0"/>
              </a:spcAft>
              <a:buClr>
                <a:srgbClr val="666666"/>
              </a:buClr>
              <a:buSzPct val="36000"/>
              <a:buBlip>
                <a:blip r:embed="rId5"/>
              </a:buBlip>
            </a:pPr>
            <a:r>
              <a:rPr lang="en-US" sz="1200" u="none" dirty="0" smtClean="0">
                <a:solidFill>
                  <a:schemeClr val="tx1">
                    <a:lumMod val="75000"/>
                    <a:lumOff val="25000"/>
                  </a:schemeClr>
                </a:solidFill>
                <a:latin typeface="Arial"/>
              </a:rPr>
              <a:t>High temperature thermal treatment							(problem: solving electrical insulation issues !?)</a:t>
            </a:r>
          </a:p>
          <a:p>
            <a:pPr marL="360363" lvl="1" indent="-360363" fontAlgn="auto">
              <a:lnSpc>
                <a:spcPct val="150000"/>
              </a:lnSpc>
              <a:spcBef>
                <a:spcPts val="0"/>
              </a:spcBef>
              <a:spcAft>
                <a:spcPts val="0"/>
              </a:spcAft>
              <a:buSzPct val="90000"/>
              <a:buBlip>
                <a:blip r:embed="rId4"/>
              </a:buBlip>
            </a:pPr>
            <a:endParaRPr lang="en-US" sz="1600" u="none" dirty="0" smtClean="0">
              <a:solidFill>
                <a:prstClr val="black"/>
              </a:solidFill>
              <a:latin typeface="Arial"/>
            </a:endParaRPr>
          </a:p>
          <a:p>
            <a:pPr marL="360363" lvl="1" indent="-360363" fontAlgn="auto">
              <a:lnSpc>
                <a:spcPct val="150000"/>
              </a:lnSpc>
              <a:spcBef>
                <a:spcPts val="0"/>
              </a:spcBef>
              <a:spcAft>
                <a:spcPts val="0"/>
              </a:spcAft>
              <a:buSzPct val="90000"/>
              <a:buBlip>
                <a:blip r:embed="rId4"/>
              </a:buBlip>
            </a:pPr>
            <a:r>
              <a:rPr lang="en-US" sz="1600" u="none" dirty="0" smtClean="0">
                <a:solidFill>
                  <a:prstClr val="black"/>
                </a:solidFill>
                <a:latin typeface="Arial"/>
              </a:rPr>
              <a:t>MgB</a:t>
            </a:r>
            <a:r>
              <a:rPr lang="en-US" sz="1600" u="none" baseline="-25000" dirty="0" smtClean="0">
                <a:solidFill>
                  <a:prstClr val="black"/>
                </a:solidFill>
                <a:latin typeface="Arial"/>
              </a:rPr>
              <a:t>2</a:t>
            </a:r>
            <a:endParaRPr lang="en-US" sz="1600" u="none" baseline="-25000" dirty="0">
              <a:solidFill>
                <a:prstClr val="black"/>
              </a:solidFill>
              <a:latin typeface="Arial"/>
            </a:endParaRPr>
          </a:p>
        </p:txBody>
      </p:sp>
      <p:pic>
        <p:nvPicPr>
          <p:cNvPr id="48" name="Image 4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40870" y="1988940"/>
            <a:ext cx="3116441" cy="2235322"/>
          </a:xfrm>
          <a:prstGeom prst="rect">
            <a:avLst/>
          </a:prstGeom>
        </p:spPr>
      </p:pic>
      <p:sp>
        <p:nvSpPr>
          <p:cNvPr id="49" name="Rectangle 48"/>
          <p:cNvSpPr/>
          <p:nvPr/>
        </p:nvSpPr>
        <p:spPr>
          <a:xfrm>
            <a:off x="7093014" y="1527275"/>
            <a:ext cx="1764298" cy="461665"/>
          </a:xfrm>
          <a:prstGeom prst="rect">
            <a:avLst/>
          </a:prstGeom>
        </p:spPr>
        <p:txBody>
          <a:bodyPr wrap="square">
            <a:spAutoFit/>
          </a:bodyPr>
          <a:lstStyle/>
          <a:p>
            <a:r>
              <a:rPr lang="en-US" sz="800" dirty="0" smtClean="0">
                <a:hlinkClick r:id="rId7"/>
              </a:rPr>
              <a:t>http://iopscience.iop.org/article/10.1088/0953-2048/26/5/055008/pdf</a:t>
            </a:r>
            <a:endParaRPr lang="en-US" sz="800" dirty="0" smtClean="0"/>
          </a:p>
          <a:p>
            <a:endParaRPr lang="en-US" sz="800" dirty="0"/>
          </a:p>
        </p:txBody>
      </p:sp>
      <p:sp>
        <p:nvSpPr>
          <p:cNvPr id="52" name="Rectangle 51"/>
          <p:cNvSpPr/>
          <p:nvPr/>
        </p:nvSpPr>
        <p:spPr>
          <a:xfrm>
            <a:off x="5868144" y="4283350"/>
            <a:ext cx="3024157" cy="1107996"/>
          </a:xfrm>
          <a:prstGeom prst="rect">
            <a:avLst/>
          </a:prstGeom>
        </p:spPr>
        <p:txBody>
          <a:bodyPr wrap="square">
            <a:spAutoFit/>
          </a:bodyPr>
          <a:lstStyle/>
          <a:p>
            <a:pPr marL="171450" indent="-171450">
              <a:buFont typeface="Arial" panose="020B0604020202020204" pitchFamily="34" charset="0"/>
              <a:buChar char="•"/>
            </a:pPr>
            <a:r>
              <a:rPr lang="en-US" sz="1100" i="1" u="none" dirty="0" smtClean="0">
                <a:solidFill>
                  <a:srgbClr val="0070C0"/>
                </a:solidFill>
                <a:latin typeface="Arial"/>
              </a:rPr>
              <a:t>Contrary to </a:t>
            </a:r>
            <a:r>
              <a:rPr lang="en-US" sz="1100" i="1" u="none" dirty="0" err="1" smtClean="0">
                <a:solidFill>
                  <a:srgbClr val="0070C0"/>
                </a:solidFill>
                <a:latin typeface="Arial"/>
              </a:rPr>
              <a:t>TiN</a:t>
            </a:r>
            <a:r>
              <a:rPr lang="en-US" sz="1100" i="1" u="none" dirty="0" smtClean="0">
                <a:solidFill>
                  <a:srgbClr val="0070C0"/>
                </a:solidFill>
                <a:latin typeface="Arial"/>
              </a:rPr>
              <a:t> :  here grain boundaries </a:t>
            </a:r>
            <a:r>
              <a:rPr lang="en-US" sz="1100" i="1" u="none" dirty="0" smtClean="0">
                <a:solidFill>
                  <a:srgbClr val="0070C0"/>
                </a:solidFill>
                <a:latin typeface="Arial"/>
                <a:sym typeface="Symbol" panose="05050102010706020507" pitchFamily="18" charset="2"/>
              </a:rPr>
              <a:t> </a:t>
            </a:r>
            <a:r>
              <a:rPr lang="en-US" sz="1100" i="1" u="none" dirty="0" err="1" smtClean="0">
                <a:solidFill>
                  <a:srgbClr val="0070C0"/>
                </a:solidFill>
                <a:latin typeface="Arial"/>
                <a:sym typeface="Symbol" panose="05050102010706020507" pitchFamily="18" charset="2"/>
              </a:rPr>
              <a:t>Jc</a:t>
            </a:r>
            <a:endParaRPr lang="en-US" sz="1100" i="1" u="none" dirty="0" smtClean="0">
              <a:solidFill>
                <a:srgbClr val="0070C0"/>
              </a:solidFill>
              <a:latin typeface="Arial"/>
              <a:sym typeface="Symbol" panose="05050102010706020507" pitchFamily="18" charset="2"/>
            </a:endParaRPr>
          </a:p>
          <a:p>
            <a:pPr marL="171450" indent="-171450">
              <a:buFont typeface="Symbol" panose="05050102010706020507" pitchFamily="18" charset="2"/>
              <a:buChar char="Þ"/>
            </a:pPr>
            <a:r>
              <a:rPr lang="en-US" sz="1100" i="1" u="none" dirty="0" smtClean="0">
                <a:solidFill>
                  <a:srgbClr val="0070C0"/>
                </a:solidFill>
                <a:latin typeface="Arial"/>
                <a:sym typeface="Symbol" panose="05050102010706020507" pitchFamily="18" charset="2"/>
              </a:rPr>
              <a:t>Not the same pinning law !</a:t>
            </a:r>
          </a:p>
          <a:p>
            <a:pPr marL="171450" indent="-171450">
              <a:buFont typeface="Arial" panose="020B0604020202020204" pitchFamily="34" charset="0"/>
              <a:buChar char="•"/>
            </a:pPr>
            <a:r>
              <a:rPr lang="en-US" sz="1100" i="1" u="none" dirty="0" err="1" smtClean="0">
                <a:solidFill>
                  <a:srgbClr val="0070C0"/>
                </a:solidFill>
                <a:latin typeface="Arial"/>
                <a:sym typeface="Symbol" panose="05050102010706020507" pitchFamily="18" charset="2"/>
              </a:rPr>
              <a:t>Jc</a:t>
            </a:r>
            <a:r>
              <a:rPr lang="en-US" sz="1100" i="1" u="none" dirty="0" smtClean="0">
                <a:solidFill>
                  <a:srgbClr val="0070C0"/>
                </a:solidFill>
                <a:latin typeface="Arial"/>
                <a:sym typeface="Symbol" panose="05050102010706020507" pitchFamily="18" charset="2"/>
              </a:rPr>
              <a:t> 1/</a:t>
            </a:r>
            <a:r>
              <a:rPr lang="en-US" sz="1100" i="1" u="none" dirty="0" smtClean="0">
                <a:solidFill>
                  <a:srgbClr val="0070C0"/>
                </a:solidFill>
                <a:latin typeface="Symbol" panose="05050102010706020507" pitchFamily="18" charset="2"/>
                <a:sym typeface="Symbol" panose="05050102010706020507" pitchFamily="18" charset="2"/>
              </a:rPr>
              <a:t>a</a:t>
            </a:r>
            <a:r>
              <a:rPr lang="en-US" sz="1100" i="1" u="none" dirty="0" smtClean="0">
                <a:solidFill>
                  <a:srgbClr val="0070C0"/>
                </a:solidFill>
                <a:latin typeface="Arial"/>
                <a:sym typeface="Symbol" panose="05050102010706020507" pitchFamily="18" charset="2"/>
              </a:rPr>
              <a:t>  grains</a:t>
            </a:r>
          </a:p>
          <a:p>
            <a:pPr marL="171450" indent="-171450">
              <a:buFont typeface="Symbol" panose="05050102010706020507" pitchFamily="18" charset="2"/>
              <a:buChar char="Þ"/>
            </a:pPr>
            <a:r>
              <a:rPr lang="en-US" sz="1100" i="1" u="none" dirty="0" smtClean="0">
                <a:solidFill>
                  <a:srgbClr val="0070C0"/>
                </a:solidFill>
                <a:latin typeface="Arial"/>
                <a:sym typeface="Symbol" panose="05050102010706020507" pitchFamily="18" charset="2"/>
              </a:rPr>
              <a:t>Pinning occurs on grain boundaries !</a:t>
            </a:r>
          </a:p>
          <a:p>
            <a:endParaRPr lang="en-US" sz="1100" dirty="0"/>
          </a:p>
        </p:txBody>
      </p:sp>
      <p:sp>
        <p:nvSpPr>
          <p:cNvPr id="57" name="Rectangle 56"/>
          <p:cNvSpPr/>
          <p:nvPr/>
        </p:nvSpPr>
        <p:spPr>
          <a:xfrm>
            <a:off x="-373682" y="5724550"/>
            <a:ext cx="9232075" cy="1159292"/>
          </a:xfrm>
          <a:prstGeom prst="rect">
            <a:avLst/>
          </a:prstGeom>
        </p:spPr>
        <p:txBody>
          <a:bodyPr wrap="square">
            <a:spAutoFit/>
          </a:bodyPr>
          <a:lstStyle/>
          <a:p>
            <a:pPr marL="923925" lvl="0" fontAlgn="auto">
              <a:spcBef>
                <a:spcPts val="0"/>
              </a:spcBef>
              <a:spcAft>
                <a:spcPts val="400"/>
              </a:spcAft>
            </a:pPr>
            <a:r>
              <a:rPr lang="en-US" sz="2200" u="none" dirty="0">
                <a:solidFill>
                  <a:srgbClr val="DC0528"/>
                </a:solidFill>
                <a:latin typeface="Arial"/>
              </a:rPr>
              <a:t>Nowadays : wires are commercially produced, then optimization of cables is done within projects </a:t>
            </a:r>
            <a:r>
              <a:rPr lang="en-US" sz="1800" u="none" dirty="0" smtClean="0">
                <a:solidFill>
                  <a:srgbClr val="DC0528"/>
                </a:solidFill>
                <a:latin typeface="Arial"/>
              </a:rPr>
              <a:t>(more </a:t>
            </a:r>
            <a:r>
              <a:rPr lang="en-US" sz="1800" u="none" dirty="0">
                <a:solidFill>
                  <a:srgbClr val="DC0528"/>
                </a:solidFill>
                <a:latin typeface="Arial"/>
              </a:rPr>
              <a:t>details in P. </a:t>
            </a:r>
            <a:r>
              <a:rPr lang="en-US" sz="1800" u="none" dirty="0" err="1">
                <a:solidFill>
                  <a:srgbClr val="DC0528"/>
                </a:solidFill>
                <a:latin typeface="Arial"/>
              </a:rPr>
              <a:t>Ferracin’s</a:t>
            </a:r>
            <a:r>
              <a:rPr lang="en-US" sz="1800" u="none" dirty="0">
                <a:solidFill>
                  <a:srgbClr val="DC0528"/>
                </a:solidFill>
                <a:latin typeface="Arial"/>
              </a:rPr>
              <a:t> </a:t>
            </a:r>
            <a:r>
              <a:rPr lang="en-US" sz="1800" u="none" dirty="0" smtClean="0">
                <a:solidFill>
                  <a:srgbClr val="DC0528"/>
                </a:solidFill>
                <a:latin typeface="Arial"/>
              </a:rPr>
              <a:t>lecture)</a:t>
            </a:r>
            <a:endParaRPr lang="en-US" sz="2200" u="none" dirty="0">
              <a:solidFill>
                <a:srgbClr val="DC0528"/>
              </a:solidFill>
              <a:latin typeface="Arial"/>
            </a:endParaRPr>
          </a:p>
          <a:p>
            <a:pPr marL="923925" lvl="0" fontAlgn="auto">
              <a:spcBef>
                <a:spcPts val="0"/>
              </a:spcBef>
              <a:spcAft>
                <a:spcPts val="400"/>
              </a:spcAft>
            </a:pPr>
            <a:endParaRPr lang="en-US" sz="2200" u="none" dirty="0">
              <a:solidFill>
                <a:srgbClr val="DC0528"/>
              </a:solidFill>
              <a:latin typeface="Arial"/>
            </a:endParaRPr>
          </a:p>
        </p:txBody>
      </p:sp>
      <p:sp>
        <p:nvSpPr>
          <p:cNvPr id="59" name="Rectangle 58"/>
          <p:cNvSpPr/>
          <p:nvPr/>
        </p:nvSpPr>
        <p:spPr>
          <a:xfrm>
            <a:off x="288621" y="3821685"/>
            <a:ext cx="1403958" cy="461665"/>
          </a:xfrm>
          <a:prstGeom prst="rect">
            <a:avLst/>
          </a:prstGeom>
        </p:spPr>
        <p:txBody>
          <a:bodyPr wrap="square">
            <a:spAutoFit/>
          </a:bodyPr>
          <a:lstStyle/>
          <a:p>
            <a:r>
              <a:rPr lang="en-US" sz="800" dirty="0" smtClean="0">
                <a:hlinkClick r:id="rId8"/>
              </a:rPr>
              <a:t>http://iopscience.iop.org/article/10.1088/0953-2048/21/3/032001/fulltext/</a:t>
            </a:r>
            <a:r>
              <a:rPr lang="en-US" sz="800" dirty="0" smtClean="0"/>
              <a:t> </a:t>
            </a:r>
            <a:endParaRPr lang="en-US" sz="800" dirty="0"/>
          </a:p>
        </p:txBody>
      </p:sp>
      <p:sp>
        <p:nvSpPr>
          <p:cNvPr id="61" name="Forme libre 60"/>
          <p:cNvSpPr/>
          <p:nvPr/>
        </p:nvSpPr>
        <p:spPr>
          <a:xfrm rot="13450015" flipH="1" flipV="1">
            <a:off x="4883382" y="2209735"/>
            <a:ext cx="738298" cy="589240"/>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137439" y="209911"/>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e 12"/>
          <p:cNvGrpSpPr/>
          <p:nvPr/>
        </p:nvGrpSpPr>
        <p:grpSpPr>
          <a:xfrm rot="5400000">
            <a:off x="7248604" y="5119784"/>
            <a:ext cx="263235" cy="714416"/>
            <a:chOff x="8749272" y="2338754"/>
            <a:chExt cx="263235" cy="714416"/>
          </a:xfrm>
        </p:grpSpPr>
        <p:sp>
          <p:nvSpPr>
            <p:cNvPr id="14" name="Cylindre 13"/>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Forme libre 14"/>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orme libre 15"/>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404196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cap="none" dirty="0" smtClean="0"/>
              <a:t>HTS: anisotropy, weak links…</a:t>
            </a:r>
            <a:endParaRPr lang="en-US" cap="none" dirty="0"/>
          </a:p>
        </p:txBody>
      </p:sp>
      <p:sp>
        <p:nvSpPr>
          <p:cNvPr id="3" name="Espace réservé du numéro de diapositive 2"/>
          <p:cNvSpPr>
            <a:spLocks noGrp="1"/>
          </p:cNvSpPr>
          <p:nvPr>
            <p:ph type="sldNum" sz="quarter" idx="12"/>
          </p:nvPr>
        </p:nvSpPr>
        <p:spPr/>
        <p:txBody>
          <a:bodyPr/>
          <a:lstStyle/>
          <a:p>
            <a:pPr>
              <a:defRPr/>
            </a:pPr>
            <a:r>
              <a:rPr lang="en-US" dirty="0" smtClean="0"/>
              <a:t>|  PAGE </a:t>
            </a:r>
            <a:fld id="{A40AF4AB-2A90-45D1-B14C-455B828CAC88}" type="slidenum">
              <a:rPr lang="en-US" smtClean="0"/>
              <a:pPr>
                <a:defRPr/>
              </a:pPr>
              <a:t>34</a:t>
            </a:fld>
            <a:endParaRPr lang="en-US" dirty="0"/>
          </a:p>
        </p:txBody>
      </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III</a:t>
            </a:r>
            <a:endParaRPr lang="en-US" dirty="0"/>
          </a:p>
        </p:txBody>
      </p:sp>
      <p:sp>
        <p:nvSpPr>
          <p:cNvPr id="5" name="Rectangle 4"/>
          <p:cNvSpPr/>
          <p:nvPr/>
        </p:nvSpPr>
        <p:spPr>
          <a:xfrm>
            <a:off x="392058" y="1119459"/>
            <a:ext cx="6772230" cy="2142125"/>
          </a:xfrm>
          <a:prstGeom prst="rect">
            <a:avLst/>
          </a:prstGeom>
        </p:spPr>
        <p:txBody>
          <a:bodyPr wrap="square">
            <a:spAutoFit/>
          </a:bodyPr>
          <a:lstStyle/>
          <a:p>
            <a:pPr marL="360363" lvl="1" indent="-360363" fontAlgn="auto">
              <a:lnSpc>
                <a:spcPct val="120000"/>
              </a:lnSpc>
              <a:spcBef>
                <a:spcPts val="0"/>
              </a:spcBef>
              <a:spcAft>
                <a:spcPts val="0"/>
              </a:spcAft>
              <a:buSzPct val="90000"/>
              <a:buBlip>
                <a:blip r:embed="rId3"/>
              </a:buBlip>
            </a:pPr>
            <a:r>
              <a:rPr lang="en-US" sz="1600" u="none" dirty="0" err="1" smtClean="0">
                <a:solidFill>
                  <a:prstClr val="black"/>
                </a:solidFill>
                <a:latin typeface="Arial"/>
              </a:rPr>
              <a:t>MonoXt</a:t>
            </a:r>
            <a:r>
              <a:rPr lang="en-US" sz="1600" u="none" baseline="30000" dirty="0" err="1" smtClean="0">
                <a:solidFill>
                  <a:prstClr val="black"/>
                </a:solidFill>
                <a:latin typeface="Arial"/>
              </a:rPr>
              <a:t>al</a:t>
            </a:r>
            <a:r>
              <a:rPr lang="en-US" sz="1600" u="none" dirty="0" smtClean="0">
                <a:solidFill>
                  <a:prstClr val="black"/>
                </a:solidFill>
                <a:latin typeface="Arial"/>
              </a:rPr>
              <a:t> : </a:t>
            </a:r>
            <a:r>
              <a:rPr lang="en-US" sz="1600" u="none" dirty="0" err="1" smtClean="0">
                <a:solidFill>
                  <a:prstClr val="black"/>
                </a:solidFill>
                <a:latin typeface="Arial"/>
              </a:rPr>
              <a:t>Jc</a:t>
            </a:r>
            <a:r>
              <a:rPr lang="en-US" sz="1600" u="none" dirty="0" smtClean="0">
                <a:solidFill>
                  <a:prstClr val="black"/>
                </a:solidFill>
                <a:latin typeface="Arial"/>
              </a:rPr>
              <a:t> maximum for (</a:t>
            </a:r>
            <a:r>
              <a:rPr lang="en-US" sz="1600" u="none" dirty="0" err="1" smtClean="0">
                <a:solidFill>
                  <a:prstClr val="black"/>
                </a:solidFill>
                <a:latin typeface="Arial"/>
              </a:rPr>
              <a:t>a,b</a:t>
            </a:r>
            <a:r>
              <a:rPr lang="en-US" sz="1600" u="none" dirty="0" smtClean="0">
                <a:solidFill>
                  <a:prstClr val="black"/>
                </a:solidFill>
                <a:latin typeface="Arial"/>
              </a:rPr>
              <a:t>) planes and minimum when // c axis</a:t>
            </a:r>
            <a:r>
              <a:rPr lang="en-US" sz="1600" u="none" dirty="0" smtClean="0">
                <a:solidFill>
                  <a:prstClr val="black"/>
                </a:solidFill>
                <a:latin typeface="Arial"/>
                <a:sym typeface="Symbol" panose="05050102010706020507" pitchFamily="18" charset="2"/>
              </a:rPr>
              <a:t> </a:t>
            </a:r>
            <a:endParaRPr lang="en-US" sz="1200" u="none" dirty="0" smtClean="0">
              <a:solidFill>
                <a:schemeClr val="tx1">
                  <a:lumMod val="75000"/>
                  <a:lumOff val="25000"/>
                </a:schemeClr>
              </a:solidFill>
              <a:latin typeface="Arial"/>
            </a:endParaRPr>
          </a:p>
          <a:p>
            <a:pPr marL="712788" lvl="3" indent="-238125" fontAlgn="auto">
              <a:lnSpc>
                <a:spcPts val="1800"/>
              </a:lnSpc>
              <a:spcBef>
                <a:spcPts val="0"/>
              </a:spcBef>
              <a:spcAft>
                <a:spcPts val="0"/>
              </a:spcAft>
              <a:buClr>
                <a:srgbClr val="666666"/>
              </a:buClr>
              <a:buSzPct val="36000"/>
              <a:buBlip>
                <a:blip r:embed="rId4"/>
              </a:buBlip>
            </a:pPr>
            <a:r>
              <a:rPr lang="en-US" sz="1200" u="none" dirty="0" smtClean="0">
                <a:solidFill>
                  <a:schemeClr val="tx1">
                    <a:lumMod val="75000"/>
                    <a:lumOff val="25000"/>
                  </a:schemeClr>
                </a:solidFill>
                <a:latin typeface="Symbol" panose="05050102010706020507" pitchFamily="18" charset="2"/>
              </a:rPr>
              <a:t>x</a:t>
            </a:r>
            <a:r>
              <a:rPr lang="en-US" sz="1200" u="none" dirty="0" smtClean="0">
                <a:solidFill>
                  <a:schemeClr val="tx1">
                    <a:lumMod val="75000"/>
                    <a:lumOff val="25000"/>
                  </a:schemeClr>
                </a:solidFill>
                <a:latin typeface="Arial"/>
              </a:rPr>
              <a:t>c&lt;&lt;</a:t>
            </a:r>
            <a:r>
              <a:rPr lang="en-US" sz="1200" u="none" dirty="0" err="1" smtClean="0">
                <a:solidFill>
                  <a:schemeClr val="tx1">
                    <a:lumMod val="75000"/>
                    <a:lumOff val="25000"/>
                  </a:schemeClr>
                </a:solidFill>
                <a:latin typeface="Symbol" panose="05050102010706020507" pitchFamily="18" charset="2"/>
              </a:rPr>
              <a:t>x</a:t>
            </a:r>
            <a:r>
              <a:rPr lang="en-US" sz="1200" u="none" dirty="0" err="1" smtClean="0">
                <a:solidFill>
                  <a:schemeClr val="tx1">
                    <a:lumMod val="75000"/>
                    <a:lumOff val="25000"/>
                  </a:schemeClr>
                </a:solidFill>
                <a:latin typeface="Arial"/>
              </a:rPr>
              <a:t>a</a:t>
            </a:r>
            <a:r>
              <a:rPr lang="en-US" sz="1200" u="none" dirty="0" smtClean="0">
                <a:solidFill>
                  <a:schemeClr val="tx1">
                    <a:lumMod val="75000"/>
                    <a:lumOff val="25000"/>
                  </a:schemeClr>
                </a:solidFill>
                <a:latin typeface="Arial"/>
              </a:rPr>
              <a:t>, </a:t>
            </a:r>
            <a:r>
              <a:rPr lang="en-US" sz="1200" u="none" dirty="0" err="1" smtClean="0">
                <a:solidFill>
                  <a:schemeClr val="tx1">
                    <a:lumMod val="75000"/>
                    <a:lumOff val="25000"/>
                  </a:schemeClr>
                </a:solidFill>
                <a:latin typeface="Symbol" panose="05050102010706020507" pitchFamily="18" charset="2"/>
              </a:rPr>
              <a:t>x</a:t>
            </a:r>
            <a:r>
              <a:rPr lang="en-US" sz="1200" u="none" dirty="0" err="1" smtClean="0">
                <a:solidFill>
                  <a:schemeClr val="tx1">
                    <a:lumMod val="75000"/>
                    <a:lumOff val="25000"/>
                  </a:schemeClr>
                </a:solidFill>
                <a:latin typeface="Arial"/>
              </a:rPr>
              <a:t>b</a:t>
            </a:r>
            <a:endParaRPr lang="en-US" sz="1200" u="none" dirty="0" smtClean="0">
              <a:solidFill>
                <a:schemeClr val="tx1">
                  <a:lumMod val="75000"/>
                  <a:lumOff val="25000"/>
                </a:schemeClr>
              </a:solidFill>
              <a:latin typeface="Arial"/>
            </a:endParaRPr>
          </a:p>
          <a:p>
            <a:pPr marL="360363" lvl="1" indent="-360363" fontAlgn="auto">
              <a:lnSpc>
                <a:spcPct val="150000"/>
              </a:lnSpc>
              <a:spcBef>
                <a:spcPts val="0"/>
              </a:spcBef>
              <a:spcAft>
                <a:spcPts val="0"/>
              </a:spcAft>
              <a:buSzPct val="90000"/>
              <a:buBlip>
                <a:blip r:embed="rId3"/>
              </a:buBlip>
            </a:pPr>
            <a:r>
              <a:rPr lang="en-US" sz="1600" u="none" dirty="0" smtClean="0">
                <a:solidFill>
                  <a:prstClr val="black"/>
                </a:solidFill>
                <a:latin typeface="Arial"/>
              </a:rPr>
              <a:t>Realistic material : polycrystalline, ceramic, fragile…</a:t>
            </a:r>
          </a:p>
          <a:p>
            <a:pPr marL="712788" lvl="3" indent="-238125" fontAlgn="auto">
              <a:lnSpc>
                <a:spcPts val="1800"/>
              </a:lnSpc>
              <a:spcBef>
                <a:spcPts val="0"/>
              </a:spcBef>
              <a:spcAft>
                <a:spcPts val="0"/>
              </a:spcAft>
              <a:buClr>
                <a:srgbClr val="666666"/>
              </a:buClr>
              <a:buSzPct val="36000"/>
              <a:buBlip>
                <a:blip r:embed="rId4"/>
              </a:buBlip>
            </a:pPr>
            <a:r>
              <a:rPr lang="en-US" sz="1200" u="none" dirty="0" smtClean="0">
                <a:solidFill>
                  <a:schemeClr val="tx1">
                    <a:lumMod val="75000"/>
                    <a:lumOff val="25000"/>
                  </a:schemeClr>
                </a:solidFill>
                <a:latin typeface="Arial"/>
              </a:rPr>
              <a:t> </a:t>
            </a:r>
            <a:r>
              <a:rPr lang="en-US" sz="1200" u="none" dirty="0" smtClean="0">
                <a:solidFill>
                  <a:schemeClr val="tx1">
                    <a:lumMod val="75000"/>
                    <a:lumOff val="25000"/>
                  </a:schemeClr>
                </a:solidFill>
                <a:latin typeface="Symbol" panose="05050102010706020507" pitchFamily="18" charset="2"/>
              </a:rPr>
              <a:t>x</a:t>
            </a:r>
            <a:r>
              <a:rPr lang="en-US" sz="1200" u="none" dirty="0" smtClean="0">
                <a:solidFill>
                  <a:schemeClr val="tx1">
                    <a:lumMod val="75000"/>
                    <a:lumOff val="25000"/>
                  </a:schemeClr>
                </a:solidFill>
                <a:latin typeface="Arial"/>
              </a:rPr>
              <a:t>c ≤ disordered area at G.B =&gt; grains are decoupled (weak links)</a:t>
            </a:r>
          </a:p>
          <a:p>
            <a:pPr marL="712788" lvl="3" indent="-238125" fontAlgn="auto">
              <a:lnSpc>
                <a:spcPts val="1800"/>
              </a:lnSpc>
              <a:spcBef>
                <a:spcPts val="0"/>
              </a:spcBef>
              <a:spcAft>
                <a:spcPts val="0"/>
              </a:spcAft>
              <a:buClr>
                <a:srgbClr val="666666"/>
              </a:buClr>
              <a:buSzPct val="36000"/>
              <a:buBlip>
                <a:blip r:embed="rId4"/>
              </a:buBlip>
            </a:pPr>
            <a:r>
              <a:rPr lang="en-US" sz="1200" u="none" dirty="0" err="1" smtClean="0">
                <a:solidFill>
                  <a:schemeClr val="tx1">
                    <a:lumMod val="75000"/>
                    <a:lumOff val="25000"/>
                  </a:schemeClr>
                </a:solidFill>
              </a:rPr>
              <a:t>Jc</a:t>
            </a:r>
            <a:r>
              <a:rPr lang="en-US" sz="1200" u="none" dirty="0" smtClean="0">
                <a:solidFill>
                  <a:schemeClr val="tx1">
                    <a:lumMod val="75000"/>
                    <a:lumOff val="25000"/>
                  </a:schemeClr>
                </a:solidFill>
              </a:rPr>
              <a:t> when B//(</a:t>
            </a:r>
            <a:r>
              <a:rPr lang="en-US" sz="1200" u="none" dirty="0" err="1" smtClean="0">
                <a:solidFill>
                  <a:schemeClr val="tx1">
                    <a:lumMod val="75000"/>
                    <a:lumOff val="25000"/>
                  </a:schemeClr>
                </a:solidFill>
              </a:rPr>
              <a:t>a,b</a:t>
            </a:r>
            <a:r>
              <a:rPr lang="en-US" sz="1200" u="none" dirty="0" smtClean="0">
                <a:solidFill>
                  <a:schemeClr val="tx1">
                    <a:lumMod val="75000"/>
                    <a:lumOff val="25000"/>
                  </a:schemeClr>
                </a:solidFill>
              </a:rPr>
              <a:t>) &gt;&gt;</a:t>
            </a:r>
            <a:r>
              <a:rPr lang="en-US" sz="1200" u="none" dirty="0" err="1" smtClean="0">
                <a:solidFill>
                  <a:schemeClr val="tx1">
                    <a:lumMod val="75000"/>
                    <a:lumOff val="25000"/>
                  </a:schemeClr>
                </a:solidFill>
              </a:rPr>
              <a:t>Jc</a:t>
            </a:r>
            <a:r>
              <a:rPr lang="en-US" sz="1200" u="none" dirty="0" smtClean="0">
                <a:solidFill>
                  <a:schemeClr val="tx1">
                    <a:lumMod val="75000"/>
                    <a:lumOff val="25000"/>
                  </a:schemeClr>
                </a:solidFill>
              </a:rPr>
              <a:t> when B//c</a:t>
            </a:r>
            <a:endParaRPr lang="en-US" sz="1200" u="none" dirty="0" smtClean="0">
              <a:solidFill>
                <a:schemeClr val="tx1">
                  <a:lumMod val="75000"/>
                  <a:lumOff val="25000"/>
                </a:schemeClr>
              </a:solidFill>
              <a:latin typeface="Arial"/>
            </a:endParaRPr>
          </a:p>
          <a:p>
            <a:pPr marL="712788" lvl="3" indent="-238125" fontAlgn="auto">
              <a:lnSpc>
                <a:spcPts val="1800"/>
              </a:lnSpc>
              <a:spcBef>
                <a:spcPts val="0"/>
              </a:spcBef>
              <a:spcAft>
                <a:spcPts val="0"/>
              </a:spcAft>
              <a:buClr>
                <a:srgbClr val="666666"/>
              </a:buClr>
              <a:buSzPct val="36000"/>
              <a:buBlip>
                <a:blip r:embed="rId4"/>
              </a:buBlip>
            </a:pPr>
            <a:r>
              <a:rPr lang="en-US" sz="1200" u="none" dirty="0" smtClean="0">
                <a:solidFill>
                  <a:prstClr val="black">
                    <a:lumMod val="75000"/>
                    <a:lumOff val="25000"/>
                  </a:prstClr>
                </a:solidFill>
                <a:latin typeface="Arial"/>
              </a:rPr>
              <a:t>=&gt; try to introduce preferential orientation (epitaxy)</a:t>
            </a:r>
          </a:p>
          <a:p>
            <a:pPr marL="712788" lvl="3" indent="-238125" fontAlgn="auto">
              <a:lnSpc>
                <a:spcPts val="1800"/>
              </a:lnSpc>
              <a:spcBef>
                <a:spcPts val="0"/>
              </a:spcBef>
              <a:spcAft>
                <a:spcPts val="0"/>
              </a:spcAft>
              <a:buClr>
                <a:srgbClr val="666666"/>
              </a:buClr>
              <a:buSzPct val="36000"/>
              <a:buBlip>
                <a:blip r:embed="rId4"/>
              </a:buBlip>
            </a:pPr>
            <a:r>
              <a:rPr lang="en-US" sz="1200" u="none" dirty="0" smtClean="0">
                <a:solidFill>
                  <a:prstClr val="black">
                    <a:lumMod val="75000"/>
                    <a:lumOff val="25000"/>
                  </a:prstClr>
                </a:solidFill>
                <a:latin typeface="Arial"/>
              </a:rPr>
              <a:t>=&gt; go to composite material: each layer has a role: </a:t>
            </a:r>
            <a:r>
              <a:rPr lang="en-US" sz="1100" u="none" dirty="0" smtClean="0">
                <a:solidFill>
                  <a:prstClr val="black">
                    <a:lumMod val="75000"/>
                    <a:lumOff val="25000"/>
                  </a:prstClr>
                </a:solidFill>
                <a:latin typeface="Arial"/>
              </a:rPr>
              <a:t>epitaxy, mechanical strength…)</a:t>
            </a:r>
          </a:p>
          <a:p>
            <a:pPr marL="712788" lvl="3" indent="-238125" fontAlgn="auto">
              <a:lnSpc>
                <a:spcPts val="1800"/>
              </a:lnSpc>
              <a:spcBef>
                <a:spcPts val="0"/>
              </a:spcBef>
              <a:spcAft>
                <a:spcPts val="0"/>
              </a:spcAft>
              <a:buClr>
                <a:srgbClr val="666666"/>
              </a:buClr>
              <a:buSzPct val="36000"/>
              <a:buBlip>
                <a:blip r:embed="rId4"/>
              </a:buBlip>
            </a:pPr>
            <a:endParaRPr lang="en-US" sz="1600" u="none" dirty="0">
              <a:solidFill>
                <a:prstClr val="black"/>
              </a:solidFill>
              <a:latin typeface="Arial"/>
            </a:endParaRPr>
          </a:p>
        </p:txBody>
      </p:sp>
      <p:sp>
        <p:nvSpPr>
          <p:cNvPr id="52" name="Rectangle 51"/>
          <p:cNvSpPr/>
          <p:nvPr/>
        </p:nvSpPr>
        <p:spPr>
          <a:xfrm>
            <a:off x="6156177" y="3870762"/>
            <a:ext cx="2376264" cy="1862048"/>
          </a:xfrm>
          <a:prstGeom prst="rect">
            <a:avLst/>
          </a:prstGeom>
        </p:spPr>
        <p:txBody>
          <a:bodyPr wrap="square">
            <a:spAutoFit/>
          </a:bodyPr>
          <a:lstStyle/>
          <a:p>
            <a:pPr marL="171450" indent="-171450" algn="just">
              <a:spcAft>
                <a:spcPts val="600"/>
              </a:spcAft>
              <a:buFont typeface="Arial" panose="020B0604020202020204" pitchFamily="34" charset="0"/>
              <a:buChar char="•"/>
            </a:pPr>
            <a:r>
              <a:rPr lang="en-US" sz="1100" i="1" u="none" dirty="0" smtClean="0">
                <a:solidFill>
                  <a:srgbClr val="0070C0"/>
                </a:solidFill>
                <a:latin typeface="Arial"/>
              </a:rPr>
              <a:t>Current limitation when B</a:t>
            </a:r>
            <a:r>
              <a:rPr lang="en-US" sz="1100" i="1" u="none" dirty="0" smtClean="0">
                <a:solidFill>
                  <a:srgbClr val="0070C0"/>
                </a:solidFill>
                <a:latin typeface="MS Reference Sans Serif" panose="020B0604030504040204" pitchFamily="34" charset="0"/>
              </a:rPr>
              <a:t>↗ </a:t>
            </a:r>
            <a:r>
              <a:rPr lang="en-US" sz="1100" i="1" u="none" dirty="0" smtClean="0">
                <a:solidFill>
                  <a:srgbClr val="0070C0"/>
                </a:solidFill>
                <a:latin typeface="Arial"/>
              </a:rPr>
              <a:t>: either intragrain pinning either transition of some G.B.  in the normal state (competition between 2 mechanisms)</a:t>
            </a:r>
          </a:p>
          <a:p>
            <a:pPr marL="171450" indent="-171450" algn="just">
              <a:spcAft>
                <a:spcPts val="600"/>
              </a:spcAft>
              <a:buFont typeface="Arial" panose="020B0604020202020204" pitchFamily="34" charset="0"/>
              <a:buChar char="•"/>
            </a:pPr>
            <a:r>
              <a:rPr lang="en-US" sz="1100" i="1" u="none" dirty="0" smtClean="0">
                <a:solidFill>
                  <a:srgbClr val="0070C0"/>
                </a:solidFill>
                <a:latin typeface="Arial"/>
              </a:rPr>
              <a:t>IF B // (ab)  : intrinsic pinning : flux line tend to place themselves in the insulating planes (very efficient mechanism !)</a:t>
            </a:r>
            <a:endParaRPr lang="en-US" sz="1100" i="1" dirty="0"/>
          </a:p>
        </p:txBody>
      </p:sp>
      <p:pic>
        <p:nvPicPr>
          <p:cNvPr id="54" name="Image 5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525" y="3032626"/>
            <a:ext cx="5326838" cy="2922769"/>
          </a:xfrm>
          <a:prstGeom prst="rect">
            <a:avLst/>
          </a:prstGeom>
          <a:ln>
            <a:solidFill>
              <a:srgbClr val="0070C0"/>
            </a:solidFill>
          </a:ln>
        </p:spPr>
      </p:pic>
      <p:sp>
        <p:nvSpPr>
          <p:cNvPr id="50" name="Rectangle 49"/>
          <p:cNvSpPr/>
          <p:nvPr/>
        </p:nvSpPr>
        <p:spPr>
          <a:xfrm>
            <a:off x="370007" y="5784610"/>
            <a:ext cx="2592376" cy="215444"/>
          </a:xfrm>
          <a:prstGeom prst="rect">
            <a:avLst/>
          </a:prstGeom>
        </p:spPr>
        <p:txBody>
          <a:bodyPr wrap="none">
            <a:spAutoFit/>
          </a:bodyPr>
          <a:lstStyle/>
          <a:p>
            <a:r>
              <a:rPr lang="en-US" sz="800" dirty="0" smtClean="0">
                <a:hlinkClick r:id="rId6"/>
              </a:rPr>
              <a:t>http://www.c4s.utcluj.ro/Coated%20Conductors.html</a:t>
            </a:r>
            <a:r>
              <a:rPr lang="en-US" sz="800" dirty="0" smtClean="0"/>
              <a:t> </a:t>
            </a:r>
            <a:endParaRPr lang="en-US" sz="800" dirty="0"/>
          </a:p>
        </p:txBody>
      </p:sp>
      <p:sp>
        <p:nvSpPr>
          <p:cNvPr id="57" name="Rectangle 56"/>
          <p:cNvSpPr/>
          <p:nvPr/>
        </p:nvSpPr>
        <p:spPr>
          <a:xfrm>
            <a:off x="-684584" y="6070045"/>
            <a:ext cx="9828584" cy="430887"/>
          </a:xfrm>
          <a:prstGeom prst="rect">
            <a:avLst/>
          </a:prstGeom>
        </p:spPr>
        <p:txBody>
          <a:bodyPr wrap="square">
            <a:spAutoFit/>
          </a:bodyPr>
          <a:lstStyle/>
          <a:p>
            <a:pPr marL="923925" lvl="0" fontAlgn="auto">
              <a:spcBef>
                <a:spcPts val="0"/>
              </a:spcBef>
              <a:spcAft>
                <a:spcPts val="400"/>
              </a:spcAft>
            </a:pPr>
            <a:r>
              <a:rPr lang="en-US" sz="2200" u="none" dirty="0" smtClean="0">
                <a:solidFill>
                  <a:srgbClr val="DC0528"/>
                </a:solidFill>
                <a:latin typeface="Arial"/>
              </a:rPr>
              <a:t>HTC still not much used , but challenges are gigantic </a:t>
            </a:r>
            <a:r>
              <a:rPr lang="en-US" sz="1600" u="none" dirty="0" smtClean="0">
                <a:solidFill>
                  <a:srgbClr val="DC0528"/>
                </a:solidFill>
                <a:latin typeface="Arial"/>
              </a:rPr>
              <a:t>(electrical engineering)</a:t>
            </a:r>
            <a:endParaRPr lang="en-US" sz="1600" u="none" dirty="0">
              <a:solidFill>
                <a:srgbClr val="DC0528"/>
              </a:solidFill>
              <a:latin typeface="Arial"/>
            </a:endParaRPr>
          </a:p>
        </p:txBody>
      </p:sp>
      <p:pic>
        <p:nvPicPr>
          <p:cNvPr id="6" name="Image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16216" y="1445890"/>
            <a:ext cx="2432387" cy="2184316"/>
          </a:xfrm>
          <a:prstGeom prst="rect">
            <a:avLst/>
          </a:prstGeom>
          <a:ln>
            <a:solidFill>
              <a:srgbClr val="0070C0"/>
            </a:solidFill>
          </a:ln>
        </p:spPr>
      </p:pic>
    </p:spTree>
    <p:extLst>
      <p:ext uri="{BB962C8B-B14F-4D97-AF65-F5344CB8AC3E}">
        <p14:creationId xmlns:p14="http://schemas.microsoft.com/office/powerpoint/2010/main" val="6704500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22902" y="1016201"/>
            <a:ext cx="6637330" cy="5272021"/>
          </a:xfrm>
          <a:prstGeom prst="rect">
            <a:avLst/>
          </a:prstGeom>
          <a:ln>
            <a:noFill/>
            <a:prstDash val="dash"/>
          </a:ln>
        </p:spPr>
        <p:txBody>
          <a:bodyPr wrap="square">
            <a:spAutoFit/>
          </a:bodyPr>
          <a:lstStyle/>
          <a:p>
            <a:pPr marL="923925" lvl="0" fontAlgn="auto">
              <a:lnSpc>
                <a:spcPct val="120000"/>
              </a:lnSpc>
              <a:spcBef>
                <a:spcPts val="0"/>
              </a:spcBef>
              <a:spcAft>
                <a:spcPts val="400"/>
              </a:spcAft>
            </a:pPr>
            <a:r>
              <a:rPr lang="fr-FR" sz="2200" u="none" dirty="0" smtClean="0">
                <a:solidFill>
                  <a:srgbClr val="DC0528"/>
                </a:solidFill>
                <a:latin typeface="Arial"/>
              </a:rPr>
              <a:t>Bean model for a </a:t>
            </a:r>
            <a:r>
              <a:rPr lang="fr-FR" sz="2200" u="none" dirty="0" err="1" smtClean="0">
                <a:solidFill>
                  <a:srgbClr val="DC0528"/>
                </a:solidFill>
                <a:latin typeface="Arial"/>
              </a:rPr>
              <a:t>thin</a:t>
            </a:r>
            <a:r>
              <a:rPr lang="fr-FR" sz="2200" u="none" dirty="0" smtClean="0">
                <a:solidFill>
                  <a:srgbClr val="DC0528"/>
                </a:solidFill>
                <a:latin typeface="Arial"/>
              </a:rPr>
              <a:t> </a:t>
            </a:r>
            <a:r>
              <a:rPr lang="fr-FR" sz="2200" u="none" dirty="0" err="1" smtClean="0">
                <a:solidFill>
                  <a:srgbClr val="DC0528"/>
                </a:solidFill>
                <a:latin typeface="Arial"/>
              </a:rPr>
              <a:t>slab</a:t>
            </a:r>
            <a:r>
              <a:rPr lang="fr-FR" sz="2200" u="none" dirty="0" smtClean="0">
                <a:solidFill>
                  <a:srgbClr val="DC0528"/>
                </a:solidFill>
                <a:latin typeface="Arial"/>
              </a:rPr>
              <a:t>/</a:t>
            </a:r>
            <a:r>
              <a:rPr lang="fr-FR" sz="2200" u="none" dirty="0" err="1" smtClean="0">
                <a:solidFill>
                  <a:srgbClr val="DC0528"/>
                </a:solidFill>
                <a:latin typeface="Arial"/>
              </a:rPr>
              <a:t>wire</a:t>
            </a:r>
            <a:r>
              <a:rPr lang="fr-FR" sz="2200" u="none" dirty="0" smtClean="0">
                <a:solidFill>
                  <a:srgbClr val="DC0528"/>
                </a:solidFill>
                <a:latin typeface="Arial"/>
              </a:rPr>
              <a:t>: </a:t>
            </a:r>
            <a:endParaRPr lang="fr-FR" sz="2200" u="none" dirty="0">
              <a:solidFill>
                <a:srgbClr val="DC0528"/>
              </a:solidFill>
              <a:latin typeface="Arial"/>
            </a:endParaRPr>
          </a:p>
          <a:p>
            <a:pPr marL="817563" lvl="2" indent="-360363" fontAlgn="auto">
              <a:lnSpc>
                <a:spcPct val="150000"/>
              </a:lnSpc>
              <a:spcBef>
                <a:spcPts val="0"/>
              </a:spcBef>
              <a:spcAft>
                <a:spcPts val="0"/>
              </a:spcAft>
              <a:buSzPct val="90000"/>
              <a:buBlip>
                <a:blip r:embed="rId3"/>
              </a:buBlip>
            </a:pPr>
            <a:r>
              <a:rPr lang="fr-FR" u="none" dirty="0" err="1" smtClean="0">
                <a:solidFill>
                  <a:prstClr val="black"/>
                </a:solidFill>
                <a:latin typeface="Arial"/>
              </a:rPr>
              <a:t>Hyp</a:t>
            </a:r>
            <a:r>
              <a:rPr lang="fr-FR" u="none" dirty="0" smtClean="0">
                <a:solidFill>
                  <a:prstClr val="black"/>
                </a:solidFill>
                <a:latin typeface="Arial"/>
              </a:rPr>
              <a:t>. : @ </a:t>
            </a:r>
            <a:r>
              <a:rPr lang="fr-FR" u="none" dirty="0" err="1" smtClean="0">
                <a:solidFill>
                  <a:prstClr val="black"/>
                </a:solidFill>
                <a:latin typeface="Arial"/>
              </a:rPr>
              <a:t>H</a:t>
            </a:r>
            <a:r>
              <a:rPr lang="fr-FR" u="none" baseline="-25000" dirty="0" err="1" smtClean="0">
                <a:solidFill>
                  <a:prstClr val="black"/>
                </a:solidFill>
                <a:latin typeface="Arial"/>
              </a:rPr>
              <a:t>appl</a:t>
            </a:r>
            <a:r>
              <a:rPr lang="fr-FR" u="none" dirty="0" smtClean="0">
                <a:solidFill>
                  <a:prstClr val="black"/>
                </a:solidFill>
                <a:latin typeface="Arial"/>
              </a:rPr>
              <a:t>&gt; H</a:t>
            </a:r>
            <a:r>
              <a:rPr lang="fr-FR" u="none" baseline="-25000" dirty="0" smtClean="0">
                <a:solidFill>
                  <a:prstClr val="black"/>
                </a:solidFill>
                <a:latin typeface="Arial"/>
              </a:rPr>
              <a:t>P </a:t>
            </a:r>
            <a:r>
              <a:rPr lang="fr-FR" u="none" dirty="0" smtClean="0">
                <a:solidFill>
                  <a:prstClr val="black"/>
                </a:solidFill>
                <a:latin typeface="Arial"/>
              </a:rPr>
              <a:t>: - </a:t>
            </a:r>
            <a:r>
              <a:rPr lang="fr-FR" u="none" dirty="0" err="1" smtClean="0">
                <a:solidFill>
                  <a:prstClr val="black"/>
                </a:solidFill>
                <a:latin typeface="Arial"/>
              </a:rPr>
              <a:t>M~cst</a:t>
            </a:r>
            <a:r>
              <a:rPr lang="fr-FR" u="none" dirty="0" smtClean="0">
                <a:solidFill>
                  <a:prstClr val="black"/>
                </a:solidFill>
                <a:latin typeface="Arial"/>
              </a:rPr>
              <a:t> ~1/2 H</a:t>
            </a:r>
            <a:r>
              <a:rPr lang="fr-FR" u="none" baseline="-25000" dirty="0" smtClean="0">
                <a:solidFill>
                  <a:prstClr val="black"/>
                </a:solidFill>
                <a:latin typeface="Arial"/>
              </a:rPr>
              <a:t>P </a:t>
            </a:r>
            <a:r>
              <a:rPr lang="fr-FR" u="none" dirty="0" smtClean="0">
                <a:solidFill>
                  <a:prstClr val="black"/>
                </a:solidFill>
                <a:latin typeface="Arial"/>
                <a:sym typeface="Symbol" panose="05050102010706020507" pitchFamily="18" charset="2"/>
              </a:rPr>
              <a:t> </a:t>
            </a:r>
            <a:r>
              <a:rPr lang="fr-FR" u="none" dirty="0" err="1" smtClean="0">
                <a:solidFill>
                  <a:prstClr val="black"/>
                </a:solidFill>
                <a:latin typeface="Arial"/>
                <a:sym typeface="Symbol" panose="05050102010706020507" pitchFamily="18" charset="2"/>
              </a:rPr>
              <a:t>J</a:t>
            </a:r>
            <a:r>
              <a:rPr lang="fr-FR" u="none" baseline="-25000" dirty="0" err="1" smtClean="0">
                <a:solidFill>
                  <a:prstClr val="black"/>
                </a:solidFill>
                <a:latin typeface="Arial"/>
                <a:sym typeface="Symbol" panose="05050102010706020507" pitchFamily="18" charset="2"/>
              </a:rPr>
              <a:t>C</a:t>
            </a:r>
            <a:r>
              <a:rPr lang="fr-FR" sz="1100" i="1" u="none" dirty="0" err="1" smtClean="0">
                <a:solidFill>
                  <a:prstClr val="black"/>
                </a:solidFill>
                <a:latin typeface="Arial"/>
                <a:sym typeface="Symbol" panose="05050102010706020507" pitchFamily="18" charset="2"/>
              </a:rPr>
              <a:t>x</a:t>
            </a:r>
            <a:r>
              <a:rPr lang="fr-FR" sz="1100" i="1" u="none" dirty="0" smtClean="0">
                <a:solidFill>
                  <a:prstClr val="black"/>
                </a:solidFill>
                <a:latin typeface="Arial"/>
                <a:sym typeface="Symbol" panose="05050102010706020507" pitchFamily="18" charset="2"/>
              </a:rPr>
              <a:t> </a:t>
            </a:r>
            <a:r>
              <a:rPr lang="fr-FR" u="none" dirty="0" smtClean="0">
                <a:solidFill>
                  <a:prstClr val="black"/>
                </a:solidFill>
                <a:latin typeface="Arial"/>
                <a:sym typeface="Symbol" panose="05050102010706020507" pitchFamily="18" charset="2"/>
              </a:rPr>
              <a:t>a</a:t>
            </a:r>
            <a:r>
              <a:rPr lang="fr-FR" u="none" dirty="0" smtClean="0">
                <a:solidFill>
                  <a:prstClr val="black"/>
                </a:solidFill>
                <a:latin typeface="Arial"/>
              </a:rPr>
              <a:t>, </a:t>
            </a:r>
            <a:r>
              <a:rPr lang="fr-FR" sz="1050" u="none" dirty="0" err="1" smtClean="0">
                <a:solidFill>
                  <a:srgbClr val="0070C0"/>
                </a:solidFill>
              </a:rPr>
              <a:t>can</a:t>
            </a:r>
            <a:r>
              <a:rPr lang="fr-FR" sz="1050" u="none" dirty="0" smtClean="0">
                <a:solidFill>
                  <a:srgbClr val="0070C0"/>
                </a:solidFill>
              </a:rPr>
              <a:t> </a:t>
            </a:r>
            <a:r>
              <a:rPr lang="fr-FR" sz="1050" u="none" dirty="0" err="1" smtClean="0">
                <a:solidFill>
                  <a:srgbClr val="0070C0"/>
                </a:solidFill>
              </a:rPr>
              <a:t>be</a:t>
            </a:r>
            <a:r>
              <a:rPr lang="fr-FR" sz="1050" u="none" dirty="0" smtClean="0">
                <a:solidFill>
                  <a:srgbClr val="0070C0"/>
                </a:solidFill>
              </a:rPr>
              <a:t> </a:t>
            </a:r>
            <a:r>
              <a:rPr lang="fr-FR" sz="1050" u="none" dirty="0" err="1" smtClean="0">
                <a:solidFill>
                  <a:srgbClr val="0070C0"/>
                </a:solidFill>
              </a:rPr>
              <a:t>extended</a:t>
            </a:r>
            <a:r>
              <a:rPr lang="fr-FR" sz="1050" u="none" dirty="0" smtClean="0">
                <a:solidFill>
                  <a:srgbClr val="0070C0"/>
                </a:solidFill>
              </a:rPr>
              <a:t> to 3D, e.g. </a:t>
            </a:r>
            <a:r>
              <a:rPr lang="fr-FR" sz="1050" u="none" dirty="0" err="1" smtClean="0">
                <a:solidFill>
                  <a:srgbClr val="0070C0"/>
                </a:solidFill>
              </a:rPr>
              <a:t>wire</a:t>
            </a:r>
            <a:endParaRPr lang="fr-FR" sz="1050" u="none" dirty="0">
              <a:solidFill>
                <a:srgbClr val="0070C0"/>
              </a:solidFill>
            </a:endParaRPr>
          </a:p>
          <a:p>
            <a:pPr marL="817563" lvl="2" indent="-360363" fontAlgn="auto">
              <a:lnSpc>
                <a:spcPct val="150000"/>
              </a:lnSpc>
              <a:spcBef>
                <a:spcPts val="0"/>
              </a:spcBef>
              <a:spcAft>
                <a:spcPts val="0"/>
              </a:spcAft>
              <a:buSzPct val="90000"/>
              <a:buBlip>
                <a:blip r:embed="rId3"/>
              </a:buBlip>
            </a:pPr>
            <a:r>
              <a:rPr lang="fr-FR" u="none" dirty="0" smtClean="0">
                <a:solidFill>
                  <a:prstClr val="black"/>
                </a:solidFill>
                <a:latin typeface="Arial"/>
              </a:rPr>
              <a:t>For a </a:t>
            </a:r>
            <a:r>
              <a:rPr lang="fr-FR" u="none" dirty="0" err="1" smtClean="0">
                <a:solidFill>
                  <a:prstClr val="black"/>
                </a:solidFill>
                <a:latin typeface="Arial"/>
              </a:rPr>
              <a:t>same</a:t>
            </a:r>
            <a:r>
              <a:rPr lang="fr-FR" u="none" dirty="0" smtClean="0">
                <a:solidFill>
                  <a:prstClr val="black"/>
                </a:solidFill>
                <a:latin typeface="Arial"/>
              </a:rPr>
              <a:t> </a:t>
            </a:r>
            <a:r>
              <a:rPr lang="fr-FR" u="none" dirty="0" err="1" smtClean="0">
                <a:solidFill>
                  <a:prstClr val="black"/>
                </a:solidFill>
                <a:latin typeface="Arial"/>
              </a:rPr>
              <a:t>H</a:t>
            </a:r>
            <a:r>
              <a:rPr lang="fr-FR" u="none" baseline="-25000" dirty="0" err="1" smtClean="0">
                <a:solidFill>
                  <a:prstClr val="black"/>
                </a:solidFill>
                <a:latin typeface="Arial"/>
              </a:rPr>
              <a:t>appl</a:t>
            </a:r>
            <a:r>
              <a:rPr lang="fr-FR" u="none" baseline="-25000" dirty="0" smtClean="0">
                <a:solidFill>
                  <a:prstClr val="black"/>
                </a:solidFill>
                <a:latin typeface="Arial"/>
              </a:rPr>
              <a:t> </a:t>
            </a:r>
            <a:r>
              <a:rPr lang="fr-FR" u="none" dirty="0" err="1" smtClean="0">
                <a:solidFill>
                  <a:prstClr val="black"/>
                </a:solidFill>
                <a:latin typeface="Arial"/>
              </a:rPr>
              <a:t>current</a:t>
            </a:r>
            <a:r>
              <a:rPr lang="fr-FR" u="none" dirty="0" smtClean="0">
                <a:solidFill>
                  <a:prstClr val="black"/>
                </a:solidFill>
                <a:latin typeface="Arial"/>
              </a:rPr>
              <a:t> </a:t>
            </a:r>
            <a:r>
              <a:rPr lang="fr-FR" u="none" dirty="0" err="1" smtClean="0">
                <a:solidFill>
                  <a:prstClr val="black"/>
                </a:solidFill>
                <a:latin typeface="Arial"/>
              </a:rPr>
              <a:t>density</a:t>
            </a:r>
            <a:r>
              <a:rPr lang="fr-FR" u="none" dirty="0" smtClean="0">
                <a:solidFill>
                  <a:prstClr val="black"/>
                </a:solidFill>
                <a:latin typeface="Arial"/>
              </a:rPr>
              <a:t> </a:t>
            </a:r>
            <a:r>
              <a:rPr lang="fr-FR" u="none" dirty="0" err="1" smtClean="0">
                <a:solidFill>
                  <a:prstClr val="black"/>
                </a:solidFill>
                <a:latin typeface="Arial"/>
              </a:rPr>
              <a:t>is</a:t>
            </a:r>
            <a:r>
              <a:rPr lang="fr-FR" u="none" dirty="0" smtClean="0">
                <a:solidFill>
                  <a:prstClr val="black"/>
                </a:solidFill>
                <a:latin typeface="Arial"/>
              </a:rPr>
              <a:t> </a:t>
            </a:r>
            <a:r>
              <a:rPr lang="fr-FR" u="none" dirty="0" err="1" smtClean="0">
                <a:solidFill>
                  <a:prstClr val="black"/>
                </a:solidFill>
                <a:latin typeface="Arial"/>
              </a:rPr>
              <a:t>higher</a:t>
            </a:r>
            <a:r>
              <a:rPr lang="fr-FR" u="none" dirty="0" smtClean="0">
                <a:solidFill>
                  <a:prstClr val="black"/>
                </a:solidFill>
                <a:latin typeface="Arial"/>
              </a:rPr>
              <a:t> if </a:t>
            </a:r>
            <a:r>
              <a:rPr lang="fr-FR" u="none" dirty="0" smtClean="0">
                <a:solidFill>
                  <a:prstClr val="black"/>
                </a:solidFill>
                <a:latin typeface="Arial"/>
                <a:sym typeface="Symbol" panose="05050102010706020507" pitchFamily="18" charset="2"/>
              </a:rPr>
              <a:t> </a:t>
            </a:r>
            <a:r>
              <a:rPr lang="fr-FR" u="none" dirty="0" err="1" smtClean="0">
                <a:solidFill>
                  <a:prstClr val="black"/>
                </a:solidFill>
                <a:latin typeface="Arial"/>
                <a:sym typeface="Symbol" panose="05050102010706020507" pitchFamily="18" charset="2"/>
              </a:rPr>
              <a:t>is</a:t>
            </a:r>
            <a:r>
              <a:rPr lang="fr-FR" u="none" dirty="0" smtClean="0">
                <a:solidFill>
                  <a:prstClr val="black"/>
                </a:solidFill>
                <a:latin typeface="Arial"/>
                <a:sym typeface="Symbol" panose="05050102010706020507" pitchFamily="18" charset="2"/>
              </a:rPr>
              <a:t> </a:t>
            </a:r>
            <a:r>
              <a:rPr lang="fr-FR" u="none" dirty="0" err="1" smtClean="0">
                <a:solidFill>
                  <a:prstClr val="black"/>
                </a:solidFill>
                <a:latin typeface="Arial"/>
                <a:sym typeface="Symbol" panose="05050102010706020507" pitchFamily="18" charset="2"/>
              </a:rPr>
              <a:t>small</a:t>
            </a:r>
            <a:endParaRPr lang="fr-FR" u="none" dirty="0" smtClean="0">
              <a:solidFill>
                <a:prstClr val="black"/>
              </a:solidFill>
              <a:latin typeface="Arial"/>
              <a:sym typeface="Symbol" panose="05050102010706020507" pitchFamily="18" charset="2"/>
            </a:endParaRPr>
          </a:p>
          <a:p>
            <a:pPr marL="817563" lvl="2" indent="-360363" fontAlgn="auto">
              <a:lnSpc>
                <a:spcPct val="120000"/>
              </a:lnSpc>
              <a:spcBef>
                <a:spcPts val="0"/>
              </a:spcBef>
              <a:spcAft>
                <a:spcPts val="0"/>
              </a:spcAft>
              <a:buSzPct val="90000"/>
              <a:buBlip>
                <a:blip r:embed="rId3"/>
              </a:buBlip>
            </a:pPr>
            <a:endParaRPr lang="fr-FR" sz="1200" u="none" dirty="0">
              <a:solidFill>
                <a:prstClr val="black"/>
              </a:solidFill>
              <a:latin typeface="Arial"/>
              <a:sym typeface="Symbol" panose="05050102010706020507" pitchFamily="18" charset="2"/>
            </a:endParaRPr>
          </a:p>
          <a:p>
            <a:pPr marL="817563" lvl="2" indent="-360363" fontAlgn="auto">
              <a:lnSpc>
                <a:spcPct val="120000"/>
              </a:lnSpc>
              <a:spcBef>
                <a:spcPts val="0"/>
              </a:spcBef>
              <a:spcAft>
                <a:spcPts val="0"/>
              </a:spcAft>
              <a:buSzPct val="90000"/>
              <a:buBlip>
                <a:blip r:embed="rId3"/>
              </a:buBlip>
            </a:pPr>
            <a:endParaRPr lang="fr-FR" sz="1600" u="none" dirty="0" smtClean="0">
              <a:solidFill>
                <a:prstClr val="black"/>
              </a:solidFill>
              <a:latin typeface="Arial"/>
              <a:sym typeface="Symbol" panose="05050102010706020507" pitchFamily="18" charset="2"/>
            </a:endParaRPr>
          </a:p>
          <a:p>
            <a:pPr marL="817563" lvl="2" indent="-360363" fontAlgn="auto">
              <a:lnSpc>
                <a:spcPct val="120000"/>
              </a:lnSpc>
              <a:spcBef>
                <a:spcPts val="0"/>
              </a:spcBef>
              <a:spcAft>
                <a:spcPts val="0"/>
              </a:spcAft>
              <a:buSzPct val="90000"/>
              <a:buBlip>
                <a:blip r:embed="rId3"/>
              </a:buBlip>
            </a:pPr>
            <a:endParaRPr lang="fr-FR" sz="1600" u="none" dirty="0">
              <a:solidFill>
                <a:prstClr val="black"/>
              </a:solidFill>
              <a:latin typeface="Arial"/>
              <a:sym typeface="Symbol" panose="05050102010706020507" pitchFamily="18" charset="2"/>
            </a:endParaRPr>
          </a:p>
          <a:p>
            <a:pPr marL="817563" lvl="2" indent="-360363" fontAlgn="auto">
              <a:lnSpc>
                <a:spcPct val="120000"/>
              </a:lnSpc>
              <a:spcBef>
                <a:spcPts val="0"/>
              </a:spcBef>
              <a:spcAft>
                <a:spcPts val="0"/>
              </a:spcAft>
              <a:buSzPct val="90000"/>
              <a:buBlip>
                <a:blip r:embed="rId3"/>
              </a:buBlip>
            </a:pPr>
            <a:endParaRPr lang="fr-FR" sz="1600" u="none" dirty="0" smtClean="0">
              <a:solidFill>
                <a:prstClr val="black"/>
              </a:solidFill>
              <a:latin typeface="Arial"/>
              <a:sym typeface="Symbol" panose="05050102010706020507" pitchFamily="18" charset="2"/>
            </a:endParaRPr>
          </a:p>
          <a:p>
            <a:pPr marL="817563" lvl="2" indent="-360363" fontAlgn="auto">
              <a:lnSpc>
                <a:spcPct val="120000"/>
              </a:lnSpc>
              <a:spcBef>
                <a:spcPts val="0"/>
              </a:spcBef>
              <a:spcAft>
                <a:spcPts val="0"/>
              </a:spcAft>
              <a:buSzPct val="90000"/>
              <a:buBlip>
                <a:blip r:embed="rId3"/>
              </a:buBlip>
            </a:pPr>
            <a:endParaRPr lang="fr-FR" sz="1600" u="none" dirty="0">
              <a:solidFill>
                <a:prstClr val="black"/>
              </a:solidFill>
              <a:latin typeface="Arial"/>
              <a:sym typeface="Symbol" panose="05050102010706020507" pitchFamily="18" charset="2"/>
            </a:endParaRPr>
          </a:p>
          <a:p>
            <a:pPr marL="817563" lvl="2" indent="-360363" fontAlgn="auto">
              <a:lnSpc>
                <a:spcPct val="120000"/>
              </a:lnSpc>
              <a:spcBef>
                <a:spcPts val="0"/>
              </a:spcBef>
              <a:spcAft>
                <a:spcPts val="0"/>
              </a:spcAft>
              <a:buSzPct val="90000"/>
              <a:buBlip>
                <a:blip r:embed="rId3"/>
              </a:buBlip>
            </a:pPr>
            <a:endParaRPr lang="fr-FR" sz="1600" u="none" dirty="0" smtClean="0">
              <a:solidFill>
                <a:prstClr val="black"/>
              </a:solidFill>
              <a:latin typeface="Arial"/>
              <a:sym typeface="Symbol" panose="05050102010706020507" pitchFamily="18" charset="2"/>
            </a:endParaRPr>
          </a:p>
          <a:p>
            <a:pPr marL="817563" lvl="2" indent="-360363" fontAlgn="auto">
              <a:lnSpc>
                <a:spcPct val="120000"/>
              </a:lnSpc>
              <a:spcBef>
                <a:spcPts val="0"/>
              </a:spcBef>
              <a:spcAft>
                <a:spcPts val="0"/>
              </a:spcAft>
              <a:buSzPct val="90000"/>
              <a:buBlip>
                <a:blip r:embed="rId3"/>
              </a:buBlip>
            </a:pPr>
            <a:endParaRPr lang="fr-FR" sz="1600" u="none" dirty="0">
              <a:solidFill>
                <a:prstClr val="black"/>
              </a:solidFill>
              <a:latin typeface="Arial"/>
              <a:sym typeface="Symbol" panose="05050102010706020507" pitchFamily="18" charset="2"/>
            </a:endParaRPr>
          </a:p>
          <a:p>
            <a:pPr marL="817563" lvl="2" indent="-360363" fontAlgn="auto">
              <a:lnSpc>
                <a:spcPct val="120000"/>
              </a:lnSpc>
              <a:spcBef>
                <a:spcPts val="0"/>
              </a:spcBef>
              <a:spcAft>
                <a:spcPts val="0"/>
              </a:spcAft>
              <a:buSzPct val="90000"/>
              <a:buBlip>
                <a:blip r:embed="rId3"/>
              </a:buBlip>
            </a:pPr>
            <a:endParaRPr lang="fr-FR" sz="1600" u="none" dirty="0" smtClean="0">
              <a:solidFill>
                <a:prstClr val="black"/>
              </a:solidFill>
              <a:latin typeface="Arial"/>
              <a:sym typeface="Symbol" panose="05050102010706020507" pitchFamily="18" charset="2"/>
            </a:endParaRPr>
          </a:p>
          <a:p>
            <a:pPr marL="817563" lvl="2" indent="-360363" fontAlgn="auto">
              <a:lnSpc>
                <a:spcPct val="120000"/>
              </a:lnSpc>
              <a:spcBef>
                <a:spcPts val="0"/>
              </a:spcBef>
              <a:spcAft>
                <a:spcPts val="0"/>
              </a:spcAft>
              <a:buSzPct val="90000"/>
              <a:buBlip>
                <a:blip r:embed="rId3"/>
              </a:buBlip>
            </a:pPr>
            <a:endParaRPr lang="fr-FR" sz="1600" u="none" dirty="0">
              <a:solidFill>
                <a:prstClr val="black"/>
              </a:solidFill>
              <a:latin typeface="Arial"/>
              <a:sym typeface="Symbol" panose="05050102010706020507" pitchFamily="18" charset="2"/>
            </a:endParaRPr>
          </a:p>
          <a:p>
            <a:pPr marL="817563" lvl="2" indent="-360363" fontAlgn="auto">
              <a:lnSpc>
                <a:spcPct val="120000"/>
              </a:lnSpc>
              <a:spcBef>
                <a:spcPts val="0"/>
              </a:spcBef>
              <a:spcAft>
                <a:spcPts val="0"/>
              </a:spcAft>
              <a:buSzPct val="90000"/>
              <a:buBlip>
                <a:blip r:embed="rId3"/>
              </a:buBlip>
            </a:pPr>
            <a:endParaRPr lang="fr-FR" sz="800" u="none" dirty="0" smtClean="0">
              <a:solidFill>
                <a:prstClr val="black"/>
              </a:solidFill>
              <a:latin typeface="Arial"/>
            </a:endParaRPr>
          </a:p>
          <a:p>
            <a:pPr marL="817563" lvl="2" indent="-360363" fontAlgn="auto">
              <a:lnSpc>
                <a:spcPct val="120000"/>
              </a:lnSpc>
              <a:spcBef>
                <a:spcPts val="0"/>
              </a:spcBef>
              <a:spcAft>
                <a:spcPts val="0"/>
              </a:spcAft>
              <a:buSzPct val="90000"/>
              <a:buBlip>
                <a:blip r:embed="rId3"/>
              </a:buBlip>
            </a:pPr>
            <a:r>
              <a:rPr lang="fr-FR" sz="1600" u="none" dirty="0" err="1" smtClean="0">
                <a:solidFill>
                  <a:prstClr val="black"/>
                </a:solidFill>
                <a:latin typeface="Arial"/>
              </a:rPr>
              <a:t>Consequencies</a:t>
            </a:r>
            <a:r>
              <a:rPr lang="fr-FR" sz="1600" u="none" dirty="0" smtClean="0">
                <a:solidFill>
                  <a:prstClr val="black"/>
                </a:solidFill>
                <a:latin typeface="Arial"/>
              </a:rPr>
              <a:t> on the SC </a:t>
            </a:r>
            <a:r>
              <a:rPr lang="fr-FR" sz="1600" u="none" dirty="0" err="1" smtClean="0">
                <a:solidFill>
                  <a:prstClr val="black"/>
                </a:solidFill>
                <a:latin typeface="Arial"/>
              </a:rPr>
              <a:t>cable</a:t>
            </a:r>
            <a:r>
              <a:rPr lang="fr-FR" sz="1600" u="none" dirty="0" smtClean="0">
                <a:solidFill>
                  <a:prstClr val="black"/>
                </a:solidFill>
                <a:latin typeface="Arial"/>
              </a:rPr>
              <a:t> design:</a:t>
            </a:r>
            <a:endParaRPr lang="fr-FR" sz="1600" u="none" dirty="0">
              <a:solidFill>
                <a:prstClr val="black"/>
              </a:solidFill>
              <a:latin typeface="Arial"/>
            </a:endParaRPr>
          </a:p>
          <a:p>
            <a:pPr marL="457200" lvl="2" fontAlgn="auto">
              <a:lnSpc>
                <a:spcPct val="120000"/>
              </a:lnSpc>
              <a:spcBef>
                <a:spcPts val="0"/>
              </a:spcBef>
              <a:spcAft>
                <a:spcPts val="0"/>
              </a:spcAft>
              <a:buSzPct val="90000"/>
            </a:pPr>
            <a:r>
              <a:rPr lang="fr-FR" sz="1600" u="none" dirty="0" smtClean="0">
                <a:solidFill>
                  <a:prstClr val="black"/>
                </a:solidFill>
                <a:latin typeface="Arial"/>
              </a:rPr>
              <a:t> </a:t>
            </a:r>
          </a:p>
          <a:p>
            <a:pPr marL="1169988" lvl="4" indent="-238125" fontAlgn="auto">
              <a:lnSpc>
                <a:spcPct val="120000"/>
              </a:lnSpc>
              <a:spcBef>
                <a:spcPts val="0"/>
              </a:spcBef>
              <a:spcAft>
                <a:spcPts val="0"/>
              </a:spcAft>
              <a:buClr>
                <a:srgbClr val="666666"/>
              </a:buClr>
              <a:buSzPct val="36000"/>
              <a:buBlip>
                <a:blip r:embed="rId4"/>
              </a:buBlip>
            </a:pPr>
            <a:endParaRPr lang="fr-FR" u="none" dirty="0" smtClean="0">
              <a:solidFill>
                <a:schemeClr val="tx1">
                  <a:lumMod val="75000"/>
                  <a:lumOff val="25000"/>
                </a:schemeClr>
              </a:solidFill>
              <a:latin typeface="Arial"/>
            </a:endParaRPr>
          </a:p>
          <a:p>
            <a:pPr marL="1169988" lvl="4" indent="-238125" fontAlgn="auto">
              <a:lnSpc>
                <a:spcPct val="120000"/>
              </a:lnSpc>
              <a:spcBef>
                <a:spcPts val="0"/>
              </a:spcBef>
              <a:spcAft>
                <a:spcPts val="0"/>
              </a:spcAft>
              <a:buClr>
                <a:srgbClr val="666666"/>
              </a:buClr>
              <a:buSzPct val="36000"/>
              <a:buBlip>
                <a:blip r:embed="rId4"/>
              </a:buBlip>
            </a:pPr>
            <a:endParaRPr lang="fr-FR" u="none" dirty="0" smtClean="0">
              <a:solidFill>
                <a:schemeClr val="tx1">
                  <a:lumMod val="75000"/>
                  <a:lumOff val="25000"/>
                </a:schemeClr>
              </a:solidFill>
              <a:latin typeface="Arial"/>
            </a:endParaRPr>
          </a:p>
          <a:p>
            <a:pPr marL="1169988" lvl="4" indent="-238125" fontAlgn="auto">
              <a:lnSpc>
                <a:spcPct val="120000"/>
              </a:lnSpc>
              <a:spcBef>
                <a:spcPts val="0"/>
              </a:spcBef>
              <a:spcAft>
                <a:spcPts val="0"/>
              </a:spcAft>
              <a:buClr>
                <a:srgbClr val="666666"/>
              </a:buClr>
              <a:buSzPct val="36000"/>
              <a:buBlip>
                <a:blip r:embed="rId4"/>
              </a:buBlip>
            </a:pPr>
            <a:endParaRPr lang="fr-FR" u="none" dirty="0">
              <a:solidFill>
                <a:schemeClr val="tx1">
                  <a:lumMod val="75000"/>
                  <a:lumOff val="25000"/>
                </a:schemeClr>
              </a:solidFill>
              <a:latin typeface="Arial"/>
            </a:endParaRPr>
          </a:p>
        </p:txBody>
      </p:sp>
      <p:sp>
        <p:nvSpPr>
          <p:cNvPr id="2" name="Titre 1"/>
          <p:cNvSpPr>
            <a:spLocks noGrp="1"/>
          </p:cNvSpPr>
          <p:nvPr>
            <p:ph type="title"/>
          </p:nvPr>
        </p:nvSpPr>
        <p:spPr/>
        <p:txBody>
          <a:bodyPr/>
          <a:lstStyle/>
          <a:p>
            <a:r>
              <a:rPr lang="en-US" dirty="0" smtClean="0"/>
              <a:t>Wire Size influence</a:t>
            </a:r>
            <a:endParaRPr lang="en-US" dirty="0"/>
          </a:p>
        </p:txBody>
      </p:sp>
      <p:grpSp>
        <p:nvGrpSpPr>
          <p:cNvPr id="322" name="Groupe 321"/>
          <p:cNvGrpSpPr/>
          <p:nvPr/>
        </p:nvGrpSpPr>
        <p:grpSpPr>
          <a:xfrm>
            <a:off x="2555689" y="2344119"/>
            <a:ext cx="2664383" cy="2508281"/>
            <a:chOff x="574835" y="2242311"/>
            <a:chExt cx="2664383" cy="2508281"/>
          </a:xfrm>
        </p:grpSpPr>
        <p:sp>
          <p:nvSpPr>
            <p:cNvPr id="237" name="Triangle rectangle 236"/>
            <p:cNvSpPr/>
            <p:nvPr/>
          </p:nvSpPr>
          <p:spPr>
            <a:xfrm>
              <a:off x="843895" y="2956431"/>
              <a:ext cx="1067510" cy="1090411"/>
            </a:xfrm>
            <a:prstGeom prst="rtTriangle">
              <a:avLst/>
            </a:prstGeom>
            <a:pattFill prst="wdUpDiag">
              <a:fgClr>
                <a:schemeClr val="accent4">
                  <a:lumMod val="75000"/>
                </a:schemeClr>
              </a:fgClr>
              <a:bgClr>
                <a:schemeClr val="bg1"/>
              </a:bgClr>
            </a:pattFill>
            <a:ln w="9525">
              <a:noFill/>
              <a:miter lim="800000"/>
              <a:headEnd/>
              <a:tailEnd/>
            </a:ln>
            <a:effectLst/>
          </p:spPr>
          <p:txBody>
            <a:bodyPr wrap="none" anchor="ctr"/>
            <a:lstStyle/>
            <a:p>
              <a:endParaRPr lang="fr-FR" sz="2400">
                <a:solidFill>
                  <a:schemeClr val="tx2"/>
                </a:solidFill>
                <a:ea typeface="Osaka" charset="-128"/>
                <a:cs typeface="Arial" pitchFamily="34" charset="0"/>
              </a:endParaRPr>
            </a:p>
          </p:txBody>
        </p:sp>
        <p:sp>
          <p:nvSpPr>
            <p:cNvPr id="238" name="Rectangle 237"/>
            <p:cNvSpPr/>
            <p:nvPr/>
          </p:nvSpPr>
          <p:spPr>
            <a:xfrm flipH="1">
              <a:off x="828499" y="4046842"/>
              <a:ext cx="1082906" cy="497878"/>
            </a:xfrm>
            <a:prstGeom prst="rect">
              <a:avLst/>
            </a:prstGeom>
            <a:pattFill prst="wdUpDiag">
              <a:fgClr>
                <a:schemeClr val="accent4">
                  <a:lumMod val="75000"/>
                </a:schemeClr>
              </a:fgClr>
              <a:bgClr>
                <a:schemeClr val="bg1"/>
              </a:bgClr>
            </a:pattFill>
            <a:ln w="9525">
              <a:noFill/>
              <a:miter lim="800000"/>
              <a:headEnd/>
              <a:tailEnd/>
            </a:ln>
            <a:effectLst/>
          </p:spPr>
          <p:txBody>
            <a:bodyPr wrap="none" anchor="ctr"/>
            <a:lstStyle/>
            <a:p>
              <a:endParaRPr lang="fr-FR" sz="2400">
                <a:solidFill>
                  <a:schemeClr val="tx2"/>
                </a:solidFill>
                <a:latin typeface="Arial" pitchFamily="34" charset="0"/>
                <a:ea typeface="Osaka" charset="-128"/>
                <a:cs typeface="Arial" pitchFamily="34" charset="0"/>
              </a:endParaRPr>
            </a:p>
          </p:txBody>
        </p:sp>
        <p:sp>
          <p:nvSpPr>
            <p:cNvPr id="233" name="Triangle rectangle 232"/>
            <p:cNvSpPr/>
            <p:nvPr/>
          </p:nvSpPr>
          <p:spPr>
            <a:xfrm flipH="1">
              <a:off x="1881568" y="2981579"/>
              <a:ext cx="1067510" cy="1090411"/>
            </a:xfrm>
            <a:prstGeom prst="rtTriangle">
              <a:avLst/>
            </a:prstGeom>
            <a:pattFill prst="wdUpDiag">
              <a:fgClr>
                <a:schemeClr val="accent4">
                  <a:lumMod val="75000"/>
                </a:schemeClr>
              </a:fgClr>
              <a:bgClr>
                <a:schemeClr val="bg1"/>
              </a:bgClr>
            </a:pattFill>
            <a:ln w="9525">
              <a:noFill/>
              <a:miter lim="800000"/>
              <a:headEnd/>
              <a:tailEnd/>
            </a:ln>
            <a:effectLst/>
          </p:spPr>
          <p:txBody>
            <a:bodyPr wrap="none" anchor="ctr"/>
            <a:lstStyle/>
            <a:p>
              <a:endParaRPr lang="fr-FR" sz="2400">
                <a:solidFill>
                  <a:schemeClr val="tx2"/>
                </a:solidFill>
                <a:ea typeface="Osaka" charset="-128"/>
                <a:cs typeface="Arial" pitchFamily="34" charset="0"/>
              </a:endParaRPr>
            </a:p>
          </p:txBody>
        </p:sp>
        <p:sp>
          <p:nvSpPr>
            <p:cNvPr id="234" name="Rectangle 233"/>
            <p:cNvSpPr/>
            <p:nvPr/>
          </p:nvSpPr>
          <p:spPr>
            <a:xfrm>
              <a:off x="1881568" y="4071990"/>
              <a:ext cx="1082906" cy="497878"/>
            </a:xfrm>
            <a:prstGeom prst="rect">
              <a:avLst/>
            </a:prstGeom>
            <a:pattFill prst="wdUpDiag">
              <a:fgClr>
                <a:schemeClr val="accent4">
                  <a:lumMod val="75000"/>
                </a:schemeClr>
              </a:fgClr>
              <a:bgClr>
                <a:schemeClr val="bg1"/>
              </a:bgClr>
            </a:pattFill>
            <a:ln w="9525">
              <a:noFill/>
              <a:miter lim="800000"/>
              <a:headEnd/>
              <a:tailEnd/>
            </a:ln>
            <a:effectLst/>
          </p:spPr>
          <p:txBody>
            <a:bodyPr wrap="none" anchor="ctr"/>
            <a:lstStyle/>
            <a:p>
              <a:endParaRPr lang="fr-FR" sz="2400">
                <a:solidFill>
                  <a:schemeClr val="tx2"/>
                </a:solidFill>
                <a:latin typeface="Arial" pitchFamily="34" charset="0"/>
                <a:ea typeface="Osaka" charset="-128"/>
                <a:cs typeface="Arial" pitchFamily="34" charset="0"/>
              </a:endParaRPr>
            </a:p>
          </p:txBody>
        </p:sp>
        <p:sp>
          <p:nvSpPr>
            <p:cNvPr id="232" name="Triangle rectangle 231"/>
            <p:cNvSpPr/>
            <p:nvPr/>
          </p:nvSpPr>
          <p:spPr>
            <a:xfrm flipH="1">
              <a:off x="1861702" y="3476429"/>
              <a:ext cx="1082980" cy="1093773"/>
            </a:xfrm>
            <a:prstGeom prst="rtTriangle">
              <a:avLst/>
            </a:prstGeom>
            <a:pattFill prst="wdUpDiag">
              <a:fgClr>
                <a:srgbClr val="589937"/>
              </a:fgClr>
              <a:bgClr>
                <a:schemeClr val="bg1"/>
              </a:bgClr>
            </a:pattFill>
            <a:ln w="9525">
              <a:solidFill>
                <a:schemeClr val="tx1"/>
              </a:solidFill>
              <a:miter lim="800000"/>
              <a:headEnd/>
              <a:tailEnd/>
            </a:ln>
            <a:effectLst/>
          </p:spPr>
          <p:txBody>
            <a:bodyPr wrap="none" anchor="ctr"/>
            <a:lstStyle/>
            <a:p>
              <a:endParaRPr lang="fr-FR" sz="2400">
                <a:solidFill>
                  <a:schemeClr val="tx2"/>
                </a:solidFill>
                <a:ea typeface="Osaka" charset="-128"/>
                <a:cs typeface="Arial" pitchFamily="34" charset="0"/>
              </a:endParaRPr>
            </a:p>
          </p:txBody>
        </p:sp>
        <p:sp>
          <p:nvSpPr>
            <p:cNvPr id="231" name="Triangle rectangle 230"/>
            <p:cNvSpPr/>
            <p:nvPr/>
          </p:nvSpPr>
          <p:spPr>
            <a:xfrm>
              <a:off x="821419" y="3457229"/>
              <a:ext cx="1082980" cy="1093773"/>
            </a:xfrm>
            <a:prstGeom prst="rtTriangle">
              <a:avLst/>
            </a:prstGeom>
            <a:pattFill prst="wdUpDiag">
              <a:fgClr>
                <a:srgbClr val="589937"/>
              </a:fgClr>
              <a:bgClr>
                <a:schemeClr val="bg1"/>
              </a:bgClr>
            </a:pattFill>
            <a:ln w="9525">
              <a:solidFill>
                <a:schemeClr val="tx1"/>
              </a:solidFill>
              <a:miter lim="800000"/>
              <a:headEnd/>
              <a:tailEnd/>
            </a:ln>
            <a:effectLst/>
          </p:spPr>
          <p:txBody>
            <a:bodyPr wrap="none" anchor="ctr"/>
            <a:lstStyle/>
            <a:p>
              <a:endParaRPr lang="fr-FR" sz="2400">
                <a:solidFill>
                  <a:schemeClr val="tx2"/>
                </a:solidFill>
                <a:ea typeface="Osaka" charset="-128"/>
                <a:cs typeface="Arial" pitchFamily="34" charset="0"/>
              </a:endParaRPr>
            </a:p>
          </p:txBody>
        </p:sp>
        <p:sp>
          <p:nvSpPr>
            <p:cNvPr id="153" name="Line 6"/>
            <p:cNvSpPr>
              <a:spLocks noChangeShapeType="1"/>
            </p:cNvSpPr>
            <p:nvPr/>
          </p:nvSpPr>
          <p:spPr bwMode="auto">
            <a:xfrm flipH="1">
              <a:off x="835019" y="2242311"/>
              <a:ext cx="971" cy="2340000"/>
            </a:xfrm>
            <a:prstGeom prst="line">
              <a:avLst/>
            </a:prstGeom>
            <a:noFill/>
            <a:ln w="6350">
              <a:solidFill>
                <a:schemeClr val="tx1"/>
              </a:solidFill>
              <a:round/>
              <a:headEnd type="none" w="med"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154" name="Line 7"/>
            <p:cNvSpPr>
              <a:spLocks noChangeShapeType="1"/>
            </p:cNvSpPr>
            <p:nvPr/>
          </p:nvSpPr>
          <p:spPr bwMode="auto">
            <a:xfrm flipH="1">
              <a:off x="2963503" y="2242311"/>
              <a:ext cx="971" cy="2340000"/>
            </a:xfrm>
            <a:prstGeom prst="line">
              <a:avLst/>
            </a:prstGeom>
            <a:noFill/>
            <a:ln w="6350">
              <a:solidFill>
                <a:schemeClr val="tx1"/>
              </a:solidFill>
              <a:round/>
              <a:headEnd type="none" w="med"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155" name="Line 8"/>
            <p:cNvSpPr>
              <a:spLocks noChangeShapeType="1"/>
            </p:cNvSpPr>
            <p:nvPr/>
          </p:nvSpPr>
          <p:spPr bwMode="auto">
            <a:xfrm>
              <a:off x="842786" y="4561925"/>
              <a:ext cx="223679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pic>
          <p:nvPicPr>
            <p:cNvPr id="149"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3273" y="4597672"/>
              <a:ext cx="114558" cy="150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93226" y="4610581"/>
              <a:ext cx="120383" cy="140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1"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68361" y="4600651"/>
              <a:ext cx="207758" cy="144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2" name="Line 15"/>
            <p:cNvSpPr>
              <a:spLocks noChangeShapeType="1"/>
            </p:cNvSpPr>
            <p:nvPr/>
          </p:nvSpPr>
          <p:spPr bwMode="auto">
            <a:xfrm flipH="1">
              <a:off x="2907194" y="3982021"/>
              <a:ext cx="5630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163" name="Line 16"/>
            <p:cNvSpPr>
              <a:spLocks noChangeShapeType="1"/>
            </p:cNvSpPr>
            <p:nvPr/>
          </p:nvSpPr>
          <p:spPr bwMode="auto">
            <a:xfrm>
              <a:off x="834047" y="3982021"/>
              <a:ext cx="5630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164" name="Line 17"/>
            <p:cNvSpPr>
              <a:spLocks noChangeShapeType="1"/>
            </p:cNvSpPr>
            <p:nvPr/>
          </p:nvSpPr>
          <p:spPr bwMode="auto">
            <a:xfrm rot="5400000" flipH="1">
              <a:off x="2376477" y="4525185"/>
              <a:ext cx="5759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165" name="Line 18"/>
            <p:cNvSpPr>
              <a:spLocks noChangeShapeType="1"/>
            </p:cNvSpPr>
            <p:nvPr/>
          </p:nvSpPr>
          <p:spPr bwMode="auto">
            <a:xfrm>
              <a:off x="835018" y="3982021"/>
              <a:ext cx="559200" cy="57196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166" name="Line 19"/>
            <p:cNvSpPr>
              <a:spLocks noChangeShapeType="1"/>
            </p:cNvSpPr>
            <p:nvPr/>
          </p:nvSpPr>
          <p:spPr bwMode="auto">
            <a:xfrm flipH="1">
              <a:off x="2405273" y="3982021"/>
              <a:ext cx="559200" cy="57196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167" name="Line 20"/>
            <p:cNvSpPr>
              <a:spLocks noChangeShapeType="1"/>
            </p:cNvSpPr>
            <p:nvPr/>
          </p:nvSpPr>
          <p:spPr bwMode="auto">
            <a:xfrm rot="5400000" flipH="1">
              <a:off x="1365421" y="4535114"/>
              <a:ext cx="5759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pic>
          <p:nvPicPr>
            <p:cNvPr id="158" name="Picture 2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15580" y="4600651"/>
              <a:ext cx="218437" cy="144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 name="Picture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37315" y="4605616"/>
              <a:ext cx="197079" cy="134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0" name="Picture 2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4835" y="3900596"/>
              <a:ext cx="224262" cy="17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 name="Picture 2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76123" y="3916484"/>
              <a:ext cx="224262" cy="17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2" name="Line 27"/>
            <p:cNvSpPr>
              <a:spLocks noChangeShapeType="1"/>
            </p:cNvSpPr>
            <p:nvPr/>
          </p:nvSpPr>
          <p:spPr bwMode="auto">
            <a:xfrm flipH="1">
              <a:off x="1845103" y="3418006"/>
              <a:ext cx="1118399" cy="1143918"/>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173" name="Line 28"/>
            <p:cNvSpPr>
              <a:spLocks noChangeShapeType="1"/>
            </p:cNvSpPr>
            <p:nvPr/>
          </p:nvSpPr>
          <p:spPr bwMode="auto">
            <a:xfrm flipH="1">
              <a:off x="2907194" y="3425950"/>
              <a:ext cx="5630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174" name="Line 29"/>
            <p:cNvSpPr>
              <a:spLocks noChangeShapeType="1"/>
            </p:cNvSpPr>
            <p:nvPr/>
          </p:nvSpPr>
          <p:spPr bwMode="auto">
            <a:xfrm>
              <a:off x="834047" y="3425950"/>
              <a:ext cx="5630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175" name="Line 30"/>
            <p:cNvSpPr>
              <a:spLocks noChangeShapeType="1"/>
            </p:cNvSpPr>
            <p:nvPr/>
          </p:nvSpPr>
          <p:spPr bwMode="auto">
            <a:xfrm>
              <a:off x="834047" y="3425950"/>
              <a:ext cx="1118399" cy="1143918"/>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pic>
          <p:nvPicPr>
            <p:cNvPr id="170" name="Picture 3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0368" y="3348497"/>
              <a:ext cx="224262" cy="201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 name="Picture 3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14956" y="3356441"/>
              <a:ext cx="224262" cy="201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0" name="AutoShape 43" descr="Light horizontal"/>
            <p:cNvSpPr>
              <a:spLocks noChangeArrowheads="1"/>
            </p:cNvSpPr>
            <p:nvPr/>
          </p:nvSpPr>
          <p:spPr bwMode="auto">
            <a:xfrm>
              <a:off x="837931" y="4003867"/>
              <a:ext cx="536870" cy="549121"/>
            </a:xfrm>
            <a:prstGeom prst="rtTriangle">
              <a:avLst/>
            </a:prstGeom>
            <a:pattFill prst="ltHorz">
              <a:fgClr>
                <a:schemeClr val="tx1"/>
              </a:fgClr>
              <a:bgClr>
                <a:schemeClr val="bg1"/>
              </a:bgClr>
            </a:pattFill>
            <a:ln>
              <a:noFill/>
            </a:ln>
            <a:effectLst/>
            <a:extLst>
              <a:ext uri="{91240B29-F687-4F45-9708-019B960494DF}">
                <a14:hiddenLine xmlns:a14="http://schemas.microsoft.com/office/drawing/2010/main" w="22225">
                  <a:solidFill>
                    <a:schemeClr val="tx1"/>
                  </a:solidFill>
                  <a:prstDash val="dash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2"/>
                  </a:solidFill>
                  <a:latin typeface="Times New Roman" panose="02020603050405020304" pitchFamily="18" charset="0"/>
                  <a:ea typeface="Osaka" charset="-128"/>
                </a:defRPr>
              </a:lvl1pPr>
              <a:lvl2pPr marL="742950" indent="-285750" eaLnBrk="0" hangingPunct="0">
                <a:defRPr sz="2400">
                  <a:solidFill>
                    <a:schemeClr val="tx2"/>
                  </a:solidFill>
                  <a:latin typeface="Times New Roman" panose="02020603050405020304" pitchFamily="18" charset="0"/>
                  <a:ea typeface="Osaka" charset="-128"/>
                </a:defRPr>
              </a:lvl2pPr>
              <a:lvl3pPr marL="1143000" indent="-228600" eaLnBrk="0" hangingPunct="0">
                <a:defRPr sz="2400">
                  <a:solidFill>
                    <a:schemeClr val="tx2"/>
                  </a:solidFill>
                  <a:latin typeface="Times New Roman" panose="02020603050405020304" pitchFamily="18" charset="0"/>
                  <a:ea typeface="Osaka" charset="-128"/>
                </a:defRPr>
              </a:lvl3pPr>
              <a:lvl4pPr marL="1600200" indent="-228600" eaLnBrk="0" hangingPunct="0">
                <a:defRPr sz="2400">
                  <a:solidFill>
                    <a:schemeClr val="tx2"/>
                  </a:solidFill>
                  <a:latin typeface="Times New Roman" panose="02020603050405020304" pitchFamily="18" charset="0"/>
                  <a:ea typeface="Osaka" charset="-128"/>
                </a:defRPr>
              </a:lvl4pPr>
              <a:lvl5pPr marL="2057400" indent="-228600" eaLnBrk="0" hangingPunct="0">
                <a:defRPr sz="2400">
                  <a:solidFill>
                    <a:schemeClr val="tx2"/>
                  </a:solidFill>
                  <a:latin typeface="Times New Roman" panose="02020603050405020304" pitchFamily="18" charset="0"/>
                  <a:ea typeface="Osaka" charset="-128"/>
                </a:defRPr>
              </a:lvl5pPr>
              <a:lvl6pPr marL="25146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6pPr>
              <a:lvl7pPr marL="29718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7pPr>
              <a:lvl8pPr marL="34290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8pPr>
              <a:lvl9pPr marL="38862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9pPr>
            </a:lstStyle>
            <a:p>
              <a:pPr eaLnBrk="1" hangingPunct="1"/>
              <a:endParaRPr lang="fr-FR" altLang="fr-FR">
                <a:latin typeface="+mn-lt"/>
              </a:endParaRPr>
            </a:p>
          </p:txBody>
        </p:sp>
        <p:sp>
          <p:nvSpPr>
            <p:cNvPr id="181" name="AutoShape 44" descr="Light horizontal"/>
            <p:cNvSpPr>
              <a:spLocks noChangeArrowheads="1"/>
            </p:cNvSpPr>
            <p:nvPr/>
          </p:nvSpPr>
          <p:spPr bwMode="auto">
            <a:xfrm flipH="1">
              <a:off x="2413040" y="4001881"/>
              <a:ext cx="536870" cy="549121"/>
            </a:xfrm>
            <a:prstGeom prst="rtTriangle">
              <a:avLst/>
            </a:prstGeom>
            <a:pattFill prst="ltHorz">
              <a:fgClr>
                <a:schemeClr val="tx1"/>
              </a:fgClr>
              <a:bgClr>
                <a:schemeClr val="bg1"/>
              </a:bgClr>
            </a:pattFill>
            <a:ln>
              <a:noFill/>
            </a:ln>
            <a:effectLst/>
            <a:extLst>
              <a:ext uri="{91240B29-F687-4F45-9708-019B960494DF}">
                <a14:hiddenLine xmlns:a14="http://schemas.microsoft.com/office/drawing/2010/main" w="22225">
                  <a:solidFill>
                    <a:schemeClr val="tx1"/>
                  </a:solidFill>
                  <a:prstDash val="dash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2"/>
                  </a:solidFill>
                  <a:latin typeface="Times New Roman" panose="02020603050405020304" pitchFamily="18" charset="0"/>
                  <a:ea typeface="Osaka" charset="-128"/>
                </a:defRPr>
              </a:lvl1pPr>
              <a:lvl2pPr marL="742950" indent="-285750" eaLnBrk="0" hangingPunct="0">
                <a:defRPr sz="2400">
                  <a:solidFill>
                    <a:schemeClr val="tx2"/>
                  </a:solidFill>
                  <a:latin typeface="Times New Roman" panose="02020603050405020304" pitchFamily="18" charset="0"/>
                  <a:ea typeface="Osaka" charset="-128"/>
                </a:defRPr>
              </a:lvl2pPr>
              <a:lvl3pPr marL="1143000" indent="-228600" eaLnBrk="0" hangingPunct="0">
                <a:defRPr sz="2400">
                  <a:solidFill>
                    <a:schemeClr val="tx2"/>
                  </a:solidFill>
                  <a:latin typeface="Times New Roman" panose="02020603050405020304" pitchFamily="18" charset="0"/>
                  <a:ea typeface="Osaka" charset="-128"/>
                </a:defRPr>
              </a:lvl3pPr>
              <a:lvl4pPr marL="1600200" indent="-228600" eaLnBrk="0" hangingPunct="0">
                <a:defRPr sz="2400">
                  <a:solidFill>
                    <a:schemeClr val="tx2"/>
                  </a:solidFill>
                  <a:latin typeface="Times New Roman" panose="02020603050405020304" pitchFamily="18" charset="0"/>
                  <a:ea typeface="Osaka" charset="-128"/>
                </a:defRPr>
              </a:lvl4pPr>
              <a:lvl5pPr marL="2057400" indent="-228600" eaLnBrk="0" hangingPunct="0">
                <a:defRPr sz="2400">
                  <a:solidFill>
                    <a:schemeClr val="tx2"/>
                  </a:solidFill>
                  <a:latin typeface="Times New Roman" panose="02020603050405020304" pitchFamily="18" charset="0"/>
                  <a:ea typeface="Osaka" charset="-128"/>
                </a:defRPr>
              </a:lvl5pPr>
              <a:lvl6pPr marL="25146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6pPr>
              <a:lvl7pPr marL="29718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7pPr>
              <a:lvl8pPr marL="34290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8pPr>
              <a:lvl9pPr marL="38862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9pPr>
            </a:lstStyle>
            <a:p>
              <a:pPr eaLnBrk="1" hangingPunct="1"/>
              <a:endParaRPr lang="fr-FR" altLang="fr-FR">
                <a:latin typeface="+mn-lt"/>
              </a:endParaRPr>
            </a:p>
          </p:txBody>
        </p:sp>
        <p:sp>
          <p:nvSpPr>
            <p:cNvPr id="178" name="AutoShape 45"/>
            <p:cNvSpPr>
              <a:spLocks noChangeArrowheads="1"/>
            </p:cNvSpPr>
            <p:nvPr/>
          </p:nvSpPr>
          <p:spPr bwMode="auto">
            <a:xfrm>
              <a:off x="842785" y="3997909"/>
              <a:ext cx="543666" cy="556072"/>
            </a:xfrm>
            <a:prstGeom prst="rtTriangle">
              <a:avLst/>
            </a:prstGeom>
            <a:pattFill prst="wdUpDiag">
              <a:fgClr>
                <a:srgbClr val="FF6600"/>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2"/>
                  </a:solidFill>
                  <a:latin typeface="Times New Roman" panose="02020603050405020304" pitchFamily="18" charset="0"/>
                  <a:ea typeface="Osaka" charset="-128"/>
                </a:defRPr>
              </a:lvl1pPr>
              <a:lvl2pPr marL="742950" indent="-285750" eaLnBrk="0" hangingPunct="0">
                <a:defRPr sz="2400">
                  <a:solidFill>
                    <a:schemeClr val="tx2"/>
                  </a:solidFill>
                  <a:latin typeface="Times New Roman" panose="02020603050405020304" pitchFamily="18" charset="0"/>
                  <a:ea typeface="Osaka" charset="-128"/>
                </a:defRPr>
              </a:lvl2pPr>
              <a:lvl3pPr marL="1143000" indent="-228600" eaLnBrk="0" hangingPunct="0">
                <a:defRPr sz="2400">
                  <a:solidFill>
                    <a:schemeClr val="tx2"/>
                  </a:solidFill>
                  <a:latin typeface="Times New Roman" panose="02020603050405020304" pitchFamily="18" charset="0"/>
                  <a:ea typeface="Osaka" charset="-128"/>
                </a:defRPr>
              </a:lvl3pPr>
              <a:lvl4pPr marL="1600200" indent="-228600" eaLnBrk="0" hangingPunct="0">
                <a:defRPr sz="2400">
                  <a:solidFill>
                    <a:schemeClr val="tx2"/>
                  </a:solidFill>
                  <a:latin typeface="Times New Roman" panose="02020603050405020304" pitchFamily="18" charset="0"/>
                  <a:ea typeface="Osaka" charset="-128"/>
                </a:defRPr>
              </a:lvl4pPr>
              <a:lvl5pPr marL="2057400" indent="-228600" eaLnBrk="0" hangingPunct="0">
                <a:defRPr sz="2400">
                  <a:solidFill>
                    <a:schemeClr val="tx2"/>
                  </a:solidFill>
                  <a:latin typeface="Times New Roman" panose="02020603050405020304" pitchFamily="18" charset="0"/>
                  <a:ea typeface="Osaka" charset="-128"/>
                </a:defRPr>
              </a:lvl5pPr>
              <a:lvl6pPr marL="25146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6pPr>
              <a:lvl7pPr marL="29718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7pPr>
              <a:lvl8pPr marL="34290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8pPr>
              <a:lvl9pPr marL="38862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9pPr>
            </a:lstStyle>
            <a:p>
              <a:pPr eaLnBrk="1" hangingPunct="1"/>
              <a:endParaRPr lang="fr-FR" altLang="fr-FR">
                <a:latin typeface="+mn-lt"/>
              </a:endParaRPr>
            </a:p>
          </p:txBody>
        </p:sp>
        <p:sp>
          <p:nvSpPr>
            <p:cNvPr id="179" name="AutoShape 46"/>
            <p:cNvSpPr>
              <a:spLocks noChangeArrowheads="1"/>
            </p:cNvSpPr>
            <p:nvPr/>
          </p:nvSpPr>
          <p:spPr bwMode="auto">
            <a:xfrm flipH="1">
              <a:off x="2413040" y="3997909"/>
              <a:ext cx="543666" cy="556072"/>
            </a:xfrm>
            <a:prstGeom prst="rtTriangle">
              <a:avLst/>
            </a:prstGeom>
            <a:pattFill prst="wdUpDiag">
              <a:fgClr>
                <a:srgbClr val="FF6600"/>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2"/>
                  </a:solidFill>
                  <a:latin typeface="Times New Roman" panose="02020603050405020304" pitchFamily="18" charset="0"/>
                  <a:ea typeface="Osaka" charset="-128"/>
                </a:defRPr>
              </a:lvl1pPr>
              <a:lvl2pPr marL="742950" indent="-285750" eaLnBrk="0" hangingPunct="0">
                <a:defRPr sz="2400">
                  <a:solidFill>
                    <a:schemeClr val="tx2"/>
                  </a:solidFill>
                  <a:latin typeface="Times New Roman" panose="02020603050405020304" pitchFamily="18" charset="0"/>
                  <a:ea typeface="Osaka" charset="-128"/>
                </a:defRPr>
              </a:lvl2pPr>
              <a:lvl3pPr marL="1143000" indent="-228600" eaLnBrk="0" hangingPunct="0">
                <a:defRPr sz="2400">
                  <a:solidFill>
                    <a:schemeClr val="tx2"/>
                  </a:solidFill>
                  <a:latin typeface="Times New Roman" panose="02020603050405020304" pitchFamily="18" charset="0"/>
                  <a:ea typeface="Osaka" charset="-128"/>
                </a:defRPr>
              </a:lvl3pPr>
              <a:lvl4pPr marL="1600200" indent="-228600" eaLnBrk="0" hangingPunct="0">
                <a:defRPr sz="2400">
                  <a:solidFill>
                    <a:schemeClr val="tx2"/>
                  </a:solidFill>
                  <a:latin typeface="Times New Roman" panose="02020603050405020304" pitchFamily="18" charset="0"/>
                  <a:ea typeface="Osaka" charset="-128"/>
                </a:defRPr>
              </a:lvl4pPr>
              <a:lvl5pPr marL="2057400" indent="-228600" eaLnBrk="0" hangingPunct="0">
                <a:defRPr sz="2400">
                  <a:solidFill>
                    <a:schemeClr val="tx2"/>
                  </a:solidFill>
                  <a:latin typeface="Times New Roman" panose="02020603050405020304" pitchFamily="18" charset="0"/>
                  <a:ea typeface="Osaka" charset="-128"/>
                </a:defRPr>
              </a:lvl5pPr>
              <a:lvl6pPr marL="25146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6pPr>
              <a:lvl7pPr marL="29718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7pPr>
              <a:lvl8pPr marL="34290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8pPr>
              <a:lvl9pPr marL="38862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9pPr>
            </a:lstStyle>
            <a:p>
              <a:pPr eaLnBrk="1" hangingPunct="1"/>
              <a:endParaRPr lang="fr-FR" altLang="fr-FR">
                <a:latin typeface="+mn-lt"/>
              </a:endParaRPr>
            </a:p>
          </p:txBody>
        </p:sp>
        <p:pic>
          <p:nvPicPr>
            <p:cNvPr id="188" name="Picture 5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15000" y="2758664"/>
              <a:ext cx="762104" cy="24626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cxnSp>
          <p:nvCxnSpPr>
            <p:cNvPr id="244" name="Connecteur droit 243"/>
            <p:cNvCxnSpPr/>
            <p:nvPr/>
          </p:nvCxnSpPr>
          <p:spPr>
            <a:xfrm flipH="1" flipV="1">
              <a:off x="1898263" y="2326522"/>
              <a:ext cx="12271" cy="2271150"/>
            </a:xfrm>
            <a:prstGeom prst="line">
              <a:avLst/>
            </a:prstGeom>
            <a:ln w="12700">
              <a:prstDash val="lgDashDot"/>
            </a:ln>
          </p:spPr>
          <p:style>
            <a:lnRef idx="1">
              <a:schemeClr val="accent1"/>
            </a:lnRef>
            <a:fillRef idx="0">
              <a:schemeClr val="accent1"/>
            </a:fillRef>
            <a:effectRef idx="0">
              <a:schemeClr val="accent1"/>
            </a:effectRef>
            <a:fontRef idx="minor">
              <a:schemeClr val="tx1"/>
            </a:fontRef>
          </p:style>
        </p:cxnSp>
      </p:grpSp>
      <p:grpSp>
        <p:nvGrpSpPr>
          <p:cNvPr id="323" name="Groupe 322"/>
          <p:cNvGrpSpPr/>
          <p:nvPr/>
        </p:nvGrpSpPr>
        <p:grpSpPr>
          <a:xfrm>
            <a:off x="5445109" y="2290123"/>
            <a:ext cx="1143115" cy="2397334"/>
            <a:chOff x="4075786" y="2212922"/>
            <a:chExt cx="1143115" cy="2397334"/>
          </a:xfrm>
        </p:grpSpPr>
        <p:sp>
          <p:nvSpPr>
            <p:cNvPr id="241" name="Triangle rectangle 240"/>
            <p:cNvSpPr/>
            <p:nvPr/>
          </p:nvSpPr>
          <p:spPr>
            <a:xfrm>
              <a:off x="4076831" y="2935575"/>
              <a:ext cx="1082980" cy="1093773"/>
            </a:xfrm>
            <a:prstGeom prst="rtTriangle">
              <a:avLst/>
            </a:prstGeom>
            <a:pattFill prst="wdUpDiag">
              <a:fgClr>
                <a:schemeClr val="accent4">
                  <a:lumMod val="75000"/>
                </a:schemeClr>
              </a:fgClr>
              <a:bgClr>
                <a:schemeClr val="bg1"/>
              </a:bgClr>
            </a:pattFill>
            <a:ln w="9525">
              <a:noFill/>
              <a:miter lim="800000"/>
              <a:headEnd/>
              <a:tailEnd/>
            </a:ln>
            <a:effectLst/>
          </p:spPr>
          <p:txBody>
            <a:bodyPr wrap="none" anchor="ctr"/>
            <a:lstStyle/>
            <a:p>
              <a:endParaRPr lang="fr-FR" sz="2400">
                <a:solidFill>
                  <a:schemeClr val="tx2"/>
                </a:solidFill>
                <a:ea typeface="Osaka" charset="-128"/>
                <a:cs typeface="Arial" pitchFamily="34" charset="0"/>
              </a:endParaRPr>
            </a:p>
          </p:txBody>
        </p:sp>
        <p:sp>
          <p:nvSpPr>
            <p:cNvPr id="242" name="Triangle rectangle 241"/>
            <p:cNvSpPr/>
            <p:nvPr/>
          </p:nvSpPr>
          <p:spPr>
            <a:xfrm flipH="1">
              <a:off x="4129705" y="2937501"/>
              <a:ext cx="1082980" cy="1093773"/>
            </a:xfrm>
            <a:prstGeom prst="rtTriangle">
              <a:avLst/>
            </a:prstGeom>
            <a:pattFill prst="wdUpDiag">
              <a:fgClr>
                <a:schemeClr val="accent4">
                  <a:lumMod val="75000"/>
                </a:schemeClr>
              </a:fgClr>
              <a:bgClr>
                <a:schemeClr val="bg1"/>
              </a:bgClr>
            </a:pattFill>
            <a:ln w="9525">
              <a:noFill/>
              <a:miter lim="800000"/>
              <a:headEnd/>
              <a:tailEnd/>
            </a:ln>
            <a:effectLst/>
          </p:spPr>
          <p:txBody>
            <a:bodyPr wrap="none" anchor="ctr"/>
            <a:lstStyle/>
            <a:p>
              <a:endParaRPr lang="fr-FR" sz="2400">
                <a:solidFill>
                  <a:schemeClr val="tx2"/>
                </a:solidFill>
                <a:ea typeface="Osaka" charset="-128"/>
                <a:cs typeface="Arial" pitchFamily="34" charset="0"/>
              </a:endParaRPr>
            </a:p>
          </p:txBody>
        </p:sp>
        <p:sp>
          <p:nvSpPr>
            <p:cNvPr id="240" name="Triangle rectangle 239"/>
            <p:cNvSpPr/>
            <p:nvPr/>
          </p:nvSpPr>
          <p:spPr>
            <a:xfrm>
              <a:off x="4075786" y="3466226"/>
              <a:ext cx="1082980" cy="1093773"/>
            </a:xfrm>
            <a:prstGeom prst="rtTriangle">
              <a:avLst/>
            </a:prstGeom>
            <a:pattFill prst="wdUpDiag">
              <a:fgClr>
                <a:srgbClr val="589937"/>
              </a:fgClr>
              <a:bgClr>
                <a:schemeClr val="bg1"/>
              </a:bgClr>
            </a:pattFill>
            <a:ln w="9525">
              <a:noFill/>
              <a:miter lim="800000"/>
              <a:headEnd/>
              <a:tailEnd/>
            </a:ln>
            <a:effectLst/>
          </p:spPr>
          <p:txBody>
            <a:bodyPr wrap="none" anchor="ctr"/>
            <a:lstStyle/>
            <a:p>
              <a:endParaRPr lang="fr-FR" sz="2400">
                <a:solidFill>
                  <a:schemeClr val="tx2"/>
                </a:solidFill>
                <a:ea typeface="Osaka" charset="-128"/>
                <a:cs typeface="Arial" pitchFamily="34" charset="0"/>
              </a:endParaRPr>
            </a:p>
          </p:txBody>
        </p:sp>
        <p:sp>
          <p:nvSpPr>
            <p:cNvPr id="239" name="Triangle rectangle 238"/>
            <p:cNvSpPr/>
            <p:nvPr/>
          </p:nvSpPr>
          <p:spPr>
            <a:xfrm flipH="1">
              <a:off x="4128660" y="3468152"/>
              <a:ext cx="1082980" cy="1093773"/>
            </a:xfrm>
            <a:prstGeom prst="rtTriangle">
              <a:avLst/>
            </a:prstGeom>
            <a:pattFill prst="wdUpDiag">
              <a:fgClr>
                <a:srgbClr val="589937"/>
              </a:fgClr>
              <a:bgClr>
                <a:schemeClr val="bg1"/>
              </a:bgClr>
            </a:pattFill>
            <a:ln w="9525">
              <a:noFill/>
              <a:miter lim="800000"/>
              <a:headEnd/>
              <a:tailEnd/>
            </a:ln>
            <a:effectLst/>
          </p:spPr>
          <p:txBody>
            <a:bodyPr wrap="none" anchor="ctr"/>
            <a:lstStyle/>
            <a:p>
              <a:endParaRPr lang="fr-FR" sz="2400">
                <a:solidFill>
                  <a:schemeClr val="tx2"/>
                </a:solidFill>
                <a:ea typeface="Osaka" charset="-128"/>
                <a:cs typeface="Arial" pitchFamily="34" charset="0"/>
              </a:endParaRPr>
            </a:p>
          </p:txBody>
        </p:sp>
        <p:sp>
          <p:nvSpPr>
            <p:cNvPr id="228" name="Line 6"/>
            <p:cNvSpPr>
              <a:spLocks noChangeShapeType="1"/>
            </p:cNvSpPr>
            <p:nvPr/>
          </p:nvSpPr>
          <p:spPr bwMode="auto">
            <a:xfrm flipH="1">
              <a:off x="4085924" y="2270256"/>
              <a:ext cx="971" cy="2340000"/>
            </a:xfrm>
            <a:prstGeom prst="line">
              <a:avLst/>
            </a:prstGeom>
            <a:noFill/>
            <a:ln w="6350">
              <a:solidFill>
                <a:schemeClr val="tx1"/>
              </a:solidFill>
              <a:round/>
              <a:headEnd type="none" w="med"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229" name="Line 7"/>
            <p:cNvSpPr>
              <a:spLocks noChangeShapeType="1"/>
            </p:cNvSpPr>
            <p:nvPr/>
          </p:nvSpPr>
          <p:spPr bwMode="auto">
            <a:xfrm flipH="1">
              <a:off x="5200455" y="2244420"/>
              <a:ext cx="971" cy="2340000"/>
            </a:xfrm>
            <a:prstGeom prst="line">
              <a:avLst/>
            </a:prstGeom>
            <a:noFill/>
            <a:ln w="6350">
              <a:solidFill>
                <a:schemeClr val="tx1"/>
              </a:solidFill>
              <a:round/>
              <a:headEnd type="none" w="med"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230" name="Line 8"/>
            <p:cNvSpPr>
              <a:spLocks noChangeShapeType="1"/>
            </p:cNvSpPr>
            <p:nvPr/>
          </p:nvSpPr>
          <p:spPr bwMode="auto">
            <a:xfrm flipV="1">
              <a:off x="4093691" y="4571695"/>
              <a:ext cx="1125210" cy="181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217" name="Line 16"/>
            <p:cNvSpPr>
              <a:spLocks noChangeShapeType="1"/>
            </p:cNvSpPr>
            <p:nvPr/>
          </p:nvSpPr>
          <p:spPr bwMode="auto">
            <a:xfrm>
              <a:off x="4084952" y="4009967"/>
              <a:ext cx="5630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218" name="Line 17"/>
            <p:cNvSpPr>
              <a:spLocks noChangeShapeType="1"/>
            </p:cNvSpPr>
            <p:nvPr/>
          </p:nvSpPr>
          <p:spPr bwMode="auto">
            <a:xfrm rot="5400000" flipH="1">
              <a:off x="4630904" y="4553131"/>
              <a:ext cx="5759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219" name="Line 18"/>
            <p:cNvSpPr>
              <a:spLocks noChangeShapeType="1"/>
            </p:cNvSpPr>
            <p:nvPr/>
          </p:nvSpPr>
          <p:spPr bwMode="auto">
            <a:xfrm>
              <a:off x="4085923" y="4009967"/>
              <a:ext cx="559200" cy="57196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220" name="Line 19"/>
            <p:cNvSpPr>
              <a:spLocks noChangeShapeType="1"/>
            </p:cNvSpPr>
            <p:nvPr/>
          </p:nvSpPr>
          <p:spPr bwMode="auto">
            <a:xfrm flipH="1">
              <a:off x="4659700" y="4009967"/>
              <a:ext cx="559200" cy="57196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221" name="Line 20"/>
            <p:cNvSpPr>
              <a:spLocks noChangeShapeType="1"/>
            </p:cNvSpPr>
            <p:nvPr/>
          </p:nvSpPr>
          <p:spPr bwMode="auto">
            <a:xfrm rot="5400000" flipH="1">
              <a:off x="4616326" y="4563060"/>
              <a:ext cx="5759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207" name="Line 27"/>
            <p:cNvSpPr>
              <a:spLocks noChangeShapeType="1"/>
            </p:cNvSpPr>
            <p:nvPr/>
          </p:nvSpPr>
          <p:spPr bwMode="auto">
            <a:xfrm flipH="1">
              <a:off x="4678895" y="3445952"/>
              <a:ext cx="539031" cy="553783"/>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209" name="Line 29"/>
            <p:cNvSpPr>
              <a:spLocks noChangeShapeType="1"/>
            </p:cNvSpPr>
            <p:nvPr/>
          </p:nvSpPr>
          <p:spPr bwMode="auto">
            <a:xfrm>
              <a:off x="4084952" y="3453895"/>
              <a:ext cx="5630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210" name="Line 30"/>
            <p:cNvSpPr>
              <a:spLocks noChangeShapeType="1"/>
            </p:cNvSpPr>
            <p:nvPr/>
          </p:nvSpPr>
          <p:spPr bwMode="auto">
            <a:xfrm>
              <a:off x="4084953" y="3453896"/>
              <a:ext cx="533662" cy="54584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latin typeface="+mn-lt"/>
              </a:endParaRPr>
            </a:p>
          </p:txBody>
        </p:sp>
        <p:sp>
          <p:nvSpPr>
            <p:cNvPr id="202" name="AutoShape 43" descr="Light horizontal"/>
            <p:cNvSpPr>
              <a:spLocks noChangeArrowheads="1"/>
            </p:cNvSpPr>
            <p:nvPr/>
          </p:nvSpPr>
          <p:spPr bwMode="auto">
            <a:xfrm>
              <a:off x="4088836" y="4031812"/>
              <a:ext cx="536870" cy="549121"/>
            </a:xfrm>
            <a:prstGeom prst="rtTriangle">
              <a:avLst/>
            </a:prstGeom>
            <a:pattFill prst="ltHorz">
              <a:fgClr>
                <a:schemeClr val="tx1"/>
              </a:fgClr>
              <a:bgClr>
                <a:schemeClr val="bg1"/>
              </a:bgClr>
            </a:pattFill>
            <a:ln>
              <a:noFill/>
            </a:ln>
            <a:effectLst/>
            <a:extLst>
              <a:ext uri="{91240B29-F687-4F45-9708-019B960494DF}">
                <a14:hiddenLine xmlns:a14="http://schemas.microsoft.com/office/drawing/2010/main" w="22225">
                  <a:solidFill>
                    <a:schemeClr val="tx1"/>
                  </a:solidFill>
                  <a:prstDash val="dash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2"/>
                  </a:solidFill>
                  <a:latin typeface="Times New Roman" panose="02020603050405020304" pitchFamily="18" charset="0"/>
                  <a:ea typeface="Osaka" charset="-128"/>
                </a:defRPr>
              </a:lvl1pPr>
              <a:lvl2pPr marL="742950" indent="-285750" eaLnBrk="0" hangingPunct="0">
                <a:defRPr sz="2400">
                  <a:solidFill>
                    <a:schemeClr val="tx2"/>
                  </a:solidFill>
                  <a:latin typeface="Times New Roman" panose="02020603050405020304" pitchFamily="18" charset="0"/>
                  <a:ea typeface="Osaka" charset="-128"/>
                </a:defRPr>
              </a:lvl2pPr>
              <a:lvl3pPr marL="1143000" indent="-228600" eaLnBrk="0" hangingPunct="0">
                <a:defRPr sz="2400">
                  <a:solidFill>
                    <a:schemeClr val="tx2"/>
                  </a:solidFill>
                  <a:latin typeface="Times New Roman" panose="02020603050405020304" pitchFamily="18" charset="0"/>
                  <a:ea typeface="Osaka" charset="-128"/>
                </a:defRPr>
              </a:lvl3pPr>
              <a:lvl4pPr marL="1600200" indent="-228600" eaLnBrk="0" hangingPunct="0">
                <a:defRPr sz="2400">
                  <a:solidFill>
                    <a:schemeClr val="tx2"/>
                  </a:solidFill>
                  <a:latin typeface="Times New Roman" panose="02020603050405020304" pitchFamily="18" charset="0"/>
                  <a:ea typeface="Osaka" charset="-128"/>
                </a:defRPr>
              </a:lvl4pPr>
              <a:lvl5pPr marL="2057400" indent="-228600" eaLnBrk="0" hangingPunct="0">
                <a:defRPr sz="2400">
                  <a:solidFill>
                    <a:schemeClr val="tx2"/>
                  </a:solidFill>
                  <a:latin typeface="Times New Roman" panose="02020603050405020304" pitchFamily="18" charset="0"/>
                  <a:ea typeface="Osaka" charset="-128"/>
                </a:defRPr>
              </a:lvl5pPr>
              <a:lvl6pPr marL="25146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6pPr>
              <a:lvl7pPr marL="29718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7pPr>
              <a:lvl8pPr marL="34290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8pPr>
              <a:lvl9pPr marL="38862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9pPr>
            </a:lstStyle>
            <a:p>
              <a:pPr eaLnBrk="1" hangingPunct="1"/>
              <a:endParaRPr lang="fr-FR" altLang="fr-FR">
                <a:latin typeface="+mn-lt"/>
              </a:endParaRPr>
            </a:p>
          </p:txBody>
        </p:sp>
        <p:sp>
          <p:nvSpPr>
            <p:cNvPr id="203" name="AutoShape 44" descr="Light horizontal"/>
            <p:cNvSpPr>
              <a:spLocks noChangeArrowheads="1"/>
            </p:cNvSpPr>
            <p:nvPr/>
          </p:nvSpPr>
          <p:spPr bwMode="auto">
            <a:xfrm flipH="1">
              <a:off x="4667467" y="4029826"/>
              <a:ext cx="536870" cy="549121"/>
            </a:xfrm>
            <a:prstGeom prst="rtTriangle">
              <a:avLst/>
            </a:prstGeom>
            <a:pattFill prst="ltHorz">
              <a:fgClr>
                <a:schemeClr val="tx1"/>
              </a:fgClr>
              <a:bgClr>
                <a:schemeClr val="bg1"/>
              </a:bgClr>
            </a:pattFill>
            <a:ln>
              <a:noFill/>
            </a:ln>
            <a:effectLst/>
            <a:extLst>
              <a:ext uri="{91240B29-F687-4F45-9708-019B960494DF}">
                <a14:hiddenLine xmlns:a14="http://schemas.microsoft.com/office/drawing/2010/main" w="22225">
                  <a:solidFill>
                    <a:schemeClr val="tx1"/>
                  </a:solidFill>
                  <a:prstDash val="dash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2"/>
                  </a:solidFill>
                  <a:latin typeface="Times New Roman" panose="02020603050405020304" pitchFamily="18" charset="0"/>
                  <a:ea typeface="Osaka" charset="-128"/>
                </a:defRPr>
              </a:lvl1pPr>
              <a:lvl2pPr marL="742950" indent="-285750" eaLnBrk="0" hangingPunct="0">
                <a:defRPr sz="2400">
                  <a:solidFill>
                    <a:schemeClr val="tx2"/>
                  </a:solidFill>
                  <a:latin typeface="Times New Roman" panose="02020603050405020304" pitchFamily="18" charset="0"/>
                  <a:ea typeface="Osaka" charset="-128"/>
                </a:defRPr>
              </a:lvl2pPr>
              <a:lvl3pPr marL="1143000" indent="-228600" eaLnBrk="0" hangingPunct="0">
                <a:defRPr sz="2400">
                  <a:solidFill>
                    <a:schemeClr val="tx2"/>
                  </a:solidFill>
                  <a:latin typeface="Times New Roman" panose="02020603050405020304" pitchFamily="18" charset="0"/>
                  <a:ea typeface="Osaka" charset="-128"/>
                </a:defRPr>
              </a:lvl3pPr>
              <a:lvl4pPr marL="1600200" indent="-228600" eaLnBrk="0" hangingPunct="0">
                <a:defRPr sz="2400">
                  <a:solidFill>
                    <a:schemeClr val="tx2"/>
                  </a:solidFill>
                  <a:latin typeface="Times New Roman" panose="02020603050405020304" pitchFamily="18" charset="0"/>
                  <a:ea typeface="Osaka" charset="-128"/>
                </a:defRPr>
              </a:lvl4pPr>
              <a:lvl5pPr marL="2057400" indent="-228600" eaLnBrk="0" hangingPunct="0">
                <a:defRPr sz="2400">
                  <a:solidFill>
                    <a:schemeClr val="tx2"/>
                  </a:solidFill>
                  <a:latin typeface="Times New Roman" panose="02020603050405020304" pitchFamily="18" charset="0"/>
                  <a:ea typeface="Osaka" charset="-128"/>
                </a:defRPr>
              </a:lvl5pPr>
              <a:lvl6pPr marL="25146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6pPr>
              <a:lvl7pPr marL="29718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7pPr>
              <a:lvl8pPr marL="34290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8pPr>
              <a:lvl9pPr marL="38862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9pPr>
            </a:lstStyle>
            <a:p>
              <a:pPr eaLnBrk="1" hangingPunct="1"/>
              <a:endParaRPr lang="fr-FR" altLang="fr-FR">
                <a:latin typeface="+mn-lt"/>
              </a:endParaRPr>
            </a:p>
          </p:txBody>
        </p:sp>
        <p:sp>
          <p:nvSpPr>
            <p:cNvPr id="200" name="AutoShape 45"/>
            <p:cNvSpPr>
              <a:spLocks noChangeArrowheads="1"/>
            </p:cNvSpPr>
            <p:nvPr/>
          </p:nvSpPr>
          <p:spPr bwMode="auto">
            <a:xfrm>
              <a:off x="4093690" y="4025854"/>
              <a:ext cx="543666" cy="556072"/>
            </a:xfrm>
            <a:prstGeom prst="rtTriangle">
              <a:avLst/>
            </a:prstGeom>
            <a:pattFill prst="wdUpDiag">
              <a:fgClr>
                <a:srgbClr val="FF6600"/>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2"/>
                  </a:solidFill>
                  <a:latin typeface="Times New Roman" panose="02020603050405020304" pitchFamily="18" charset="0"/>
                  <a:ea typeface="Osaka" charset="-128"/>
                </a:defRPr>
              </a:lvl1pPr>
              <a:lvl2pPr marL="742950" indent="-285750" eaLnBrk="0" hangingPunct="0">
                <a:defRPr sz="2400">
                  <a:solidFill>
                    <a:schemeClr val="tx2"/>
                  </a:solidFill>
                  <a:latin typeface="Times New Roman" panose="02020603050405020304" pitchFamily="18" charset="0"/>
                  <a:ea typeface="Osaka" charset="-128"/>
                </a:defRPr>
              </a:lvl2pPr>
              <a:lvl3pPr marL="1143000" indent="-228600" eaLnBrk="0" hangingPunct="0">
                <a:defRPr sz="2400">
                  <a:solidFill>
                    <a:schemeClr val="tx2"/>
                  </a:solidFill>
                  <a:latin typeface="Times New Roman" panose="02020603050405020304" pitchFamily="18" charset="0"/>
                  <a:ea typeface="Osaka" charset="-128"/>
                </a:defRPr>
              </a:lvl3pPr>
              <a:lvl4pPr marL="1600200" indent="-228600" eaLnBrk="0" hangingPunct="0">
                <a:defRPr sz="2400">
                  <a:solidFill>
                    <a:schemeClr val="tx2"/>
                  </a:solidFill>
                  <a:latin typeface="Times New Roman" panose="02020603050405020304" pitchFamily="18" charset="0"/>
                  <a:ea typeface="Osaka" charset="-128"/>
                </a:defRPr>
              </a:lvl4pPr>
              <a:lvl5pPr marL="2057400" indent="-228600" eaLnBrk="0" hangingPunct="0">
                <a:defRPr sz="2400">
                  <a:solidFill>
                    <a:schemeClr val="tx2"/>
                  </a:solidFill>
                  <a:latin typeface="Times New Roman" panose="02020603050405020304" pitchFamily="18" charset="0"/>
                  <a:ea typeface="Osaka" charset="-128"/>
                </a:defRPr>
              </a:lvl5pPr>
              <a:lvl6pPr marL="25146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6pPr>
              <a:lvl7pPr marL="29718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7pPr>
              <a:lvl8pPr marL="34290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8pPr>
              <a:lvl9pPr marL="38862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9pPr>
            </a:lstStyle>
            <a:p>
              <a:pPr eaLnBrk="1" hangingPunct="1"/>
              <a:endParaRPr lang="fr-FR" altLang="fr-FR">
                <a:latin typeface="+mn-lt"/>
              </a:endParaRPr>
            </a:p>
          </p:txBody>
        </p:sp>
        <p:sp>
          <p:nvSpPr>
            <p:cNvPr id="201" name="AutoShape 46"/>
            <p:cNvSpPr>
              <a:spLocks noChangeArrowheads="1"/>
            </p:cNvSpPr>
            <p:nvPr/>
          </p:nvSpPr>
          <p:spPr bwMode="auto">
            <a:xfrm flipH="1">
              <a:off x="4667467" y="4025854"/>
              <a:ext cx="543666" cy="556072"/>
            </a:xfrm>
            <a:prstGeom prst="rtTriangle">
              <a:avLst/>
            </a:prstGeom>
            <a:pattFill prst="wdUpDiag">
              <a:fgClr>
                <a:srgbClr val="FF6600"/>
              </a:fgClr>
              <a:bgClr>
                <a:schemeClr val="bg1"/>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2"/>
                  </a:solidFill>
                  <a:latin typeface="Times New Roman" panose="02020603050405020304" pitchFamily="18" charset="0"/>
                  <a:ea typeface="Osaka" charset="-128"/>
                </a:defRPr>
              </a:lvl1pPr>
              <a:lvl2pPr marL="742950" indent="-285750" eaLnBrk="0" hangingPunct="0">
                <a:defRPr sz="2400">
                  <a:solidFill>
                    <a:schemeClr val="tx2"/>
                  </a:solidFill>
                  <a:latin typeface="Times New Roman" panose="02020603050405020304" pitchFamily="18" charset="0"/>
                  <a:ea typeface="Osaka" charset="-128"/>
                </a:defRPr>
              </a:lvl2pPr>
              <a:lvl3pPr marL="1143000" indent="-228600" eaLnBrk="0" hangingPunct="0">
                <a:defRPr sz="2400">
                  <a:solidFill>
                    <a:schemeClr val="tx2"/>
                  </a:solidFill>
                  <a:latin typeface="Times New Roman" panose="02020603050405020304" pitchFamily="18" charset="0"/>
                  <a:ea typeface="Osaka" charset="-128"/>
                </a:defRPr>
              </a:lvl3pPr>
              <a:lvl4pPr marL="1600200" indent="-228600" eaLnBrk="0" hangingPunct="0">
                <a:defRPr sz="2400">
                  <a:solidFill>
                    <a:schemeClr val="tx2"/>
                  </a:solidFill>
                  <a:latin typeface="Times New Roman" panose="02020603050405020304" pitchFamily="18" charset="0"/>
                  <a:ea typeface="Osaka" charset="-128"/>
                </a:defRPr>
              </a:lvl4pPr>
              <a:lvl5pPr marL="2057400" indent="-228600" eaLnBrk="0" hangingPunct="0">
                <a:defRPr sz="2400">
                  <a:solidFill>
                    <a:schemeClr val="tx2"/>
                  </a:solidFill>
                  <a:latin typeface="Times New Roman" panose="02020603050405020304" pitchFamily="18" charset="0"/>
                  <a:ea typeface="Osaka" charset="-128"/>
                </a:defRPr>
              </a:lvl5pPr>
              <a:lvl6pPr marL="25146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6pPr>
              <a:lvl7pPr marL="29718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7pPr>
              <a:lvl8pPr marL="34290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8pPr>
              <a:lvl9pPr marL="38862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9pPr>
            </a:lstStyle>
            <a:p>
              <a:pPr eaLnBrk="1" hangingPunct="1"/>
              <a:endParaRPr lang="fr-FR" altLang="fr-FR">
                <a:latin typeface="+mn-lt"/>
              </a:endParaRPr>
            </a:p>
          </p:txBody>
        </p:sp>
        <p:cxnSp>
          <p:nvCxnSpPr>
            <p:cNvPr id="245" name="Connecteur droit 244"/>
            <p:cNvCxnSpPr/>
            <p:nvPr/>
          </p:nvCxnSpPr>
          <p:spPr>
            <a:xfrm flipH="1" flipV="1">
              <a:off x="4625200" y="2212922"/>
              <a:ext cx="12271" cy="2271150"/>
            </a:xfrm>
            <a:prstGeom prst="line">
              <a:avLst/>
            </a:prstGeom>
            <a:ln w="12700">
              <a:prstDash val="lgDashDot"/>
            </a:ln>
          </p:spPr>
          <p:style>
            <a:lnRef idx="1">
              <a:schemeClr val="accent1"/>
            </a:lnRef>
            <a:fillRef idx="0">
              <a:schemeClr val="accent1"/>
            </a:fillRef>
            <a:effectRef idx="0">
              <a:schemeClr val="accent1"/>
            </a:effectRef>
            <a:fontRef idx="minor">
              <a:schemeClr val="tx1"/>
            </a:fontRef>
          </p:style>
        </p:cxnSp>
      </p:grpSp>
      <p:grpSp>
        <p:nvGrpSpPr>
          <p:cNvPr id="286" name="Groupe 285"/>
          <p:cNvGrpSpPr/>
          <p:nvPr/>
        </p:nvGrpSpPr>
        <p:grpSpPr>
          <a:xfrm>
            <a:off x="1191640" y="5235142"/>
            <a:ext cx="2942236" cy="987063"/>
            <a:chOff x="4567304" y="4217034"/>
            <a:chExt cx="4292350" cy="1440000"/>
          </a:xfrm>
        </p:grpSpPr>
        <p:sp>
          <p:nvSpPr>
            <p:cNvPr id="287" name="Ellipse 286"/>
            <p:cNvSpPr/>
            <p:nvPr/>
          </p:nvSpPr>
          <p:spPr>
            <a:xfrm>
              <a:off x="4567304" y="4217034"/>
              <a:ext cx="1440000" cy="1440000"/>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88" name="Ellipse 287"/>
            <p:cNvSpPr/>
            <p:nvPr/>
          </p:nvSpPr>
          <p:spPr>
            <a:xfrm>
              <a:off x="6204896" y="4289034"/>
              <a:ext cx="648000" cy="648000"/>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89" name="Ellipse 288"/>
            <p:cNvSpPr/>
            <p:nvPr/>
          </p:nvSpPr>
          <p:spPr>
            <a:xfrm>
              <a:off x="6861540" y="4293672"/>
              <a:ext cx="648000" cy="648000"/>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0" name="Ellipse 289"/>
            <p:cNvSpPr/>
            <p:nvPr/>
          </p:nvSpPr>
          <p:spPr>
            <a:xfrm>
              <a:off x="6853588" y="4959672"/>
              <a:ext cx="648000" cy="648000"/>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1" name="Ellipse 290"/>
            <p:cNvSpPr/>
            <p:nvPr/>
          </p:nvSpPr>
          <p:spPr>
            <a:xfrm>
              <a:off x="6191218" y="4953078"/>
              <a:ext cx="648000" cy="648000"/>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2" name="Ellipse 291"/>
            <p:cNvSpPr/>
            <p:nvPr/>
          </p:nvSpPr>
          <p:spPr>
            <a:xfrm>
              <a:off x="7860277" y="4541426"/>
              <a:ext cx="341053" cy="341053"/>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3" name="Ellipse 292"/>
            <p:cNvSpPr/>
            <p:nvPr/>
          </p:nvSpPr>
          <p:spPr>
            <a:xfrm>
              <a:off x="8184802" y="4541426"/>
              <a:ext cx="341053" cy="341053"/>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4" name="Ellipse 293"/>
            <p:cNvSpPr/>
            <p:nvPr/>
          </p:nvSpPr>
          <p:spPr>
            <a:xfrm>
              <a:off x="8517987" y="4541426"/>
              <a:ext cx="341053" cy="341053"/>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5" name="Ellipse 294"/>
            <p:cNvSpPr/>
            <p:nvPr/>
          </p:nvSpPr>
          <p:spPr>
            <a:xfrm>
              <a:off x="7860584" y="4864353"/>
              <a:ext cx="341053" cy="341053"/>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6" name="Ellipse 295"/>
            <p:cNvSpPr/>
            <p:nvPr/>
          </p:nvSpPr>
          <p:spPr>
            <a:xfrm>
              <a:off x="8185109" y="4864353"/>
              <a:ext cx="341053" cy="341053"/>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7" name="Ellipse 296"/>
            <p:cNvSpPr/>
            <p:nvPr/>
          </p:nvSpPr>
          <p:spPr>
            <a:xfrm>
              <a:off x="8518294" y="4864353"/>
              <a:ext cx="341053" cy="341053"/>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8" name="Ellipse 297"/>
            <p:cNvSpPr/>
            <p:nvPr/>
          </p:nvSpPr>
          <p:spPr>
            <a:xfrm>
              <a:off x="7860891" y="5187280"/>
              <a:ext cx="341053" cy="341053"/>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99" name="Ellipse 298"/>
            <p:cNvSpPr/>
            <p:nvPr/>
          </p:nvSpPr>
          <p:spPr>
            <a:xfrm>
              <a:off x="8185416" y="5187280"/>
              <a:ext cx="341053" cy="341053"/>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00" name="Ellipse 299"/>
            <p:cNvSpPr/>
            <p:nvPr/>
          </p:nvSpPr>
          <p:spPr>
            <a:xfrm>
              <a:off x="8518601" y="5187280"/>
              <a:ext cx="341053" cy="341053"/>
            </a:xfrm>
            <a:prstGeom prst="ellipse">
              <a:avLst/>
            </a:prstGeom>
            <a:gradFill flip="none" rotWithShape="1">
              <a:gsLst>
                <a:gs pos="1176">
                  <a:schemeClr val="bg1"/>
                </a:gs>
                <a:gs pos="77000">
                  <a:schemeClr val="accent6">
                    <a:lumMod val="60000"/>
                    <a:lumOff val="40000"/>
                    <a:alpha val="74000"/>
                  </a:schemeClr>
                </a:gs>
                <a:gs pos="100000">
                  <a:schemeClr val="accent6">
                    <a:lumMod val="7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grpSp>
      <p:sp>
        <p:nvSpPr>
          <p:cNvPr id="307" name="Rectangle 306"/>
          <p:cNvSpPr/>
          <p:nvPr/>
        </p:nvSpPr>
        <p:spPr>
          <a:xfrm>
            <a:off x="5225476" y="4973649"/>
            <a:ext cx="3477447" cy="1361911"/>
          </a:xfrm>
          <a:prstGeom prst="rect">
            <a:avLst/>
          </a:prstGeom>
        </p:spPr>
        <p:txBody>
          <a:bodyPr wrap="square">
            <a:spAutoFit/>
          </a:bodyPr>
          <a:lstStyle/>
          <a:p>
            <a:pPr>
              <a:spcBef>
                <a:spcPct val="50000"/>
              </a:spcBef>
            </a:pPr>
            <a:r>
              <a:rPr lang="en-US" altLang="fr-FR" sz="1100" u="none" dirty="0" smtClean="0">
                <a:solidFill>
                  <a:srgbClr val="0070C0"/>
                </a:solidFill>
              </a:rPr>
              <a:t>Notes</a:t>
            </a:r>
          </a:p>
          <a:p>
            <a:pPr marL="171450" indent="-171450">
              <a:spcBef>
                <a:spcPct val="50000"/>
              </a:spcBef>
              <a:buFont typeface="Arial" panose="020B0604020202020204" pitchFamily="34" charset="0"/>
              <a:buChar char="•"/>
            </a:pPr>
            <a:r>
              <a:rPr lang="en-US" altLang="fr-FR" sz="1100" u="none" dirty="0" err="1" smtClean="0">
                <a:solidFill>
                  <a:srgbClr val="0070C0"/>
                </a:solidFill>
              </a:rPr>
              <a:t>J</a:t>
            </a:r>
            <a:r>
              <a:rPr lang="en-US" altLang="fr-FR" sz="1100" u="none" baseline="-25000" dirty="0" err="1" smtClean="0">
                <a:solidFill>
                  <a:srgbClr val="0070C0"/>
                </a:solidFill>
              </a:rPr>
              <a:t>c</a:t>
            </a:r>
            <a:r>
              <a:rPr lang="en-US" altLang="fr-FR" sz="1100" u="none" dirty="0" smtClean="0">
                <a:solidFill>
                  <a:srgbClr val="0070C0"/>
                </a:solidFill>
              </a:rPr>
              <a:t> ↓ when </a:t>
            </a:r>
            <a:r>
              <a:rPr lang="en-US" altLang="fr-FR" sz="1100" u="none" dirty="0" err="1" smtClean="0">
                <a:solidFill>
                  <a:srgbClr val="0070C0"/>
                </a:solidFill>
              </a:rPr>
              <a:t>H</a:t>
            </a:r>
            <a:r>
              <a:rPr lang="en-US" altLang="fr-FR" sz="1100" u="none" baseline="-25000" dirty="0" err="1" smtClean="0">
                <a:solidFill>
                  <a:srgbClr val="0070C0"/>
                </a:solidFill>
              </a:rPr>
              <a:t>appl</a:t>
            </a:r>
            <a:r>
              <a:rPr lang="en-US" altLang="fr-FR" sz="1100" u="none" dirty="0" smtClean="0">
                <a:solidFill>
                  <a:srgbClr val="0070C0"/>
                </a:solidFill>
              </a:rPr>
              <a:t> ↗</a:t>
            </a:r>
          </a:p>
          <a:p>
            <a:pPr marL="171450" indent="-171450">
              <a:spcBef>
                <a:spcPct val="50000"/>
              </a:spcBef>
              <a:buFont typeface="Arial" panose="020B0604020202020204" pitchFamily="34" charset="0"/>
              <a:buChar char="•"/>
            </a:pPr>
            <a:r>
              <a:rPr lang="en-US" altLang="fr-FR" sz="1100" u="none" dirty="0" smtClean="0">
                <a:solidFill>
                  <a:srgbClr val="0070C0"/>
                </a:solidFill>
              </a:rPr>
              <a:t>Large </a:t>
            </a:r>
            <a:r>
              <a:rPr lang="en-US" sz="1100" u="none" dirty="0" smtClean="0">
                <a:solidFill>
                  <a:srgbClr val="0070C0"/>
                </a:solidFill>
                <a:sym typeface="Symbol" panose="05050102010706020507" pitchFamily="18" charset="2"/>
              </a:rPr>
              <a:t>  favor </a:t>
            </a:r>
            <a:r>
              <a:rPr lang="en-US" sz="1100" u="none" dirty="0" smtClean="0">
                <a:solidFill>
                  <a:schemeClr val="accent4">
                    <a:lumMod val="75000"/>
                  </a:schemeClr>
                </a:solidFill>
                <a:latin typeface="Arial"/>
                <a:sym typeface="Symbol" panose="05050102010706020507" pitchFamily="18" charset="2"/>
              </a:rPr>
              <a:t>i</a:t>
            </a:r>
            <a:r>
              <a:rPr lang="en-US" altLang="fr-FR" sz="1100" u="none" dirty="0" smtClean="0">
                <a:solidFill>
                  <a:srgbClr val="0070C0"/>
                </a:solidFill>
              </a:rPr>
              <a:t>nstabilities (flux jumps, avalanches instead of progressive penetration)</a:t>
            </a:r>
          </a:p>
          <a:p>
            <a:pPr marL="171450" indent="-171450">
              <a:spcBef>
                <a:spcPct val="50000"/>
              </a:spcBef>
              <a:buFont typeface="Arial" panose="020B0604020202020204" pitchFamily="34" charset="0"/>
              <a:buChar char="•"/>
            </a:pPr>
            <a:r>
              <a:rPr lang="en-US" altLang="fr-FR" sz="1100" u="none" dirty="0" smtClean="0">
                <a:solidFill>
                  <a:srgbClr val="0070C0"/>
                </a:solidFill>
              </a:rPr>
              <a:t>Final performance depends on history in field, current, orientation compare to field…</a:t>
            </a:r>
            <a:endParaRPr lang="en-US" altLang="fr-FR" sz="1100" u="none" dirty="0">
              <a:solidFill>
                <a:srgbClr val="0070C0"/>
              </a:solidFill>
            </a:endParaRPr>
          </a:p>
        </p:txBody>
      </p:sp>
      <p:cxnSp>
        <p:nvCxnSpPr>
          <p:cNvPr id="308" name="Connecteur droit avec flèche 307"/>
          <p:cNvCxnSpPr/>
          <p:nvPr/>
        </p:nvCxnSpPr>
        <p:spPr>
          <a:xfrm>
            <a:off x="1712985" y="6399243"/>
            <a:ext cx="2520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09" name="ZoneTexte 308"/>
          <p:cNvSpPr txBox="1"/>
          <p:nvPr/>
        </p:nvSpPr>
        <p:spPr>
          <a:xfrm>
            <a:off x="737739" y="6266313"/>
            <a:ext cx="1219236" cy="261610"/>
          </a:xfrm>
          <a:prstGeom prst="rect">
            <a:avLst/>
          </a:prstGeom>
          <a:noFill/>
        </p:spPr>
        <p:txBody>
          <a:bodyPr wrap="square" rtlCol="0">
            <a:spAutoFit/>
          </a:bodyPr>
          <a:lstStyle/>
          <a:p>
            <a:pPr algn="ctr"/>
            <a:r>
              <a:rPr lang="fr-FR" sz="1100" u="none" dirty="0" err="1" smtClean="0">
                <a:solidFill>
                  <a:srgbClr val="0070C0"/>
                </a:solidFill>
              </a:rPr>
              <a:t>J</a:t>
            </a:r>
            <a:r>
              <a:rPr lang="fr-FR" sz="1100" u="none" baseline="-25000" dirty="0" err="1" smtClean="0">
                <a:solidFill>
                  <a:srgbClr val="0070C0"/>
                </a:solidFill>
              </a:rPr>
              <a:t>effectif</a:t>
            </a:r>
            <a:r>
              <a:rPr lang="fr-FR" sz="1100" u="none" baseline="-25000" dirty="0" smtClean="0">
                <a:solidFill>
                  <a:srgbClr val="0070C0"/>
                </a:solidFill>
              </a:rPr>
              <a:t> </a:t>
            </a:r>
            <a:r>
              <a:rPr lang="fr-FR" sz="1100" u="none" dirty="0" smtClean="0">
                <a:solidFill>
                  <a:srgbClr val="0070C0"/>
                </a:solidFill>
              </a:rPr>
              <a:t> </a:t>
            </a:r>
            <a:r>
              <a:rPr lang="fr-FR" sz="1100" i="1" u="none" dirty="0" smtClean="0">
                <a:solidFill>
                  <a:srgbClr val="0070C0"/>
                </a:solidFill>
                <a:latin typeface="MS Reference Sans Serif" panose="020B0604030504040204" pitchFamily="34" charset="0"/>
                <a:sym typeface="Symbol" panose="05050102010706020507" pitchFamily="18" charset="2"/>
              </a:rPr>
              <a:t></a:t>
            </a:r>
            <a:r>
              <a:rPr lang="fr-FR" sz="1100" i="1" u="none" dirty="0" smtClean="0">
                <a:solidFill>
                  <a:srgbClr val="0070C0"/>
                </a:solidFill>
              </a:rPr>
              <a:t> </a:t>
            </a:r>
            <a:endParaRPr lang="fr-FR" sz="1100" i="1" u="none" dirty="0">
              <a:solidFill>
                <a:srgbClr val="0070C0"/>
              </a:solidFill>
            </a:endParaRPr>
          </a:p>
        </p:txBody>
      </p:sp>
      <p:sp>
        <p:nvSpPr>
          <p:cNvPr id="310" name="Espace réservé du numéro de diapositive 2"/>
          <p:cNvSpPr>
            <a:spLocks noGrp="1"/>
          </p:cNvSpPr>
          <p:nvPr>
            <p:ph type="sldNum" sz="quarter" idx="12"/>
          </p:nvPr>
        </p:nvSpPr>
        <p:spPr>
          <a:xfrm>
            <a:off x="8024813" y="6518672"/>
            <a:ext cx="1119187" cy="365125"/>
          </a:xfrm>
        </p:spPr>
        <p:txBody>
          <a:bodyPr/>
          <a:lstStyle/>
          <a:p>
            <a:pPr>
              <a:defRPr/>
            </a:pPr>
            <a:r>
              <a:rPr lang="fr-FR" smtClean="0"/>
              <a:t>|  PAGE </a:t>
            </a:r>
            <a:fld id="{A40AF4AB-2A90-45D1-B14C-455B828CAC88}" type="slidenum">
              <a:rPr lang="fr-FR" smtClean="0"/>
              <a:pPr>
                <a:defRPr/>
              </a:pPr>
              <a:t>35</a:t>
            </a:fld>
            <a:endParaRPr lang="fr-FR"/>
          </a:p>
        </p:txBody>
      </p:sp>
      <p:sp>
        <p:nvSpPr>
          <p:cNvPr id="311" name="Espace réservé du pied de page 3"/>
          <p:cNvSpPr>
            <a:spLocks noGrp="1"/>
          </p:cNvSpPr>
          <p:nvPr>
            <p:ph type="ftr" sz="quarter" idx="13"/>
          </p:nvPr>
        </p:nvSpPr>
        <p:spPr>
          <a:xfrm>
            <a:off x="2795484" y="6623547"/>
            <a:ext cx="5939824" cy="365125"/>
          </a:xfrm>
        </p:spPr>
        <p:txBody>
          <a:bodyPr/>
          <a:lstStyle/>
          <a:p>
            <a:r>
              <a:rPr lang="fr-FR" smtClean="0"/>
              <a:t>UAS 2025 - C.Z. Antoine- Superconductivity in accelerators- Magnet vs RF cavities-part III</a:t>
            </a:r>
            <a:endParaRPr lang="fr-FR" dirty="0"/>
          </a:p>
        </p:txBody>
      </p:sp>
      <p:grpSp>
        <p:nvGrpSpPr>
          <p:cNvPr id="321" name="Groupe 320"/>
          <p:cNvGrpSpPr/>
          <p:nvPr/>
        </p:nvGrpSpPr>
        <p:grpSpPr>
          <a:xfrm>
            <a:off x="6469773" y="1015590"/>
            <a:ext cx="2659870" cy="1737870"/>
            <a:chOff x="6171107" y="1015590"/>
            <a:chExt cx="2956132" cy="1931438"/>
          </a:xfrm>
        </p:grpSpPr>
        <p:grpSp>
          <p:nvGrpSpPr>
            <p:cNvPr id="301" name="Groupe 300"/>
            <p:cNvGrpSpPr/>
            <p:nvPr/>
          </p:nvGrpSpPr>
          <p:grpSpPr>
            <a:xfrm flipV="1">
              <a:off x="6699248" y="1156668"/>
              <a:ext cx="2365387" cy="1790360"/>
              <a:chOff x="6141617" y="1156668"/>
              <a:chExt cx="2365387" cy="1790360"/>
            </a:xfrm>
          </p:grpSpPr>
          <p:cxnSp>
            <p:nvCxnSpPr>
              <p:cNvPr id="62" name="Connecteur droit 61"/>
              <p:cNvCxnSpPr/>
              <p:nvPr/>
            </p:nvCxnSpPr>
            <p:spPr>
              <a:xfrm>
                <a:off x="7048063" y="1518358"/>
                <a:ext cx="0" cy="756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3" name="Connecteur droit 62"/>
              <p:cNvCxnSpPr/>
              <p:nvPr/>
            </p:nvCxnSpPr>
            <p:spPr>
              <a:xfrm>
                <a:off x="8304017" y="2060864"/>
                <a:ext cx="0" cy="14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6" name="Connecteur droit 65"/>
              <p:cNvCxnSpPr/>
              <p:nvPr/>
            </p:nvCxnSpPr>
            <p:spPr>
              <a:xfrm rot="5400000">
                <a:off x="6795615" y="1377603"/>
                <a:ext cx="0" cy="468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9" name="Line 38"/>
              <p:cNvSpPr>
                <a:spLocks noChangeShapeType="1"/>
              </p:cNvSpPr>
              <p:nvPr/>
            </p:nvSpPr>
            <p:spPr bwMode="auto">
              <a:xfrm rot="10800000" flipH="1">
                <a:off x="7372443" y="1618069"/>
                <a:ext cx="279400" cy="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200"/>
              </a:p>
            </p:txBody>
          </p:sp>
          <p:sp>
            <p:nvSpPr>
              <p:cNvPr id="70" name="Line 38"/>
              <p:cNvSpPr>
                <a:spLocks noChangeShapeType="1"/>
              </p:cNvSpPr>
              <p:nvPr/>
            </p:nvSpPr>
            <p:spPr bwMode="auto">
              <a:xfrm rot="10800000">
                <a:off x="7095635" y="2695532"/>
                <a:ext cx="279400" cy="0"/>
              </a:xfrm>
              <a:prstGeom prst="line">
                <a:avLst/>
              </a:prstGeom>
              <a:noFill/>
              <a:ln w="190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1200"/>
              </a:p>
            </p:txBody>
          </p:sp>
          <p:grpSp>
            <p:nvGrpSpPr>
              <p:cNvPr id="52" name="Groupe 51"/>
              <p:cNvGrpSpPr/>
              <p:nvPr/>
            </p:nvGrpSpPr>
            <p:grpSpPr>
              <a:xfrm>
                <a:off x="6141617" y="1156668"/>
                <a:ext cx="2365387" cy="1790360"/>
                <a:chOff x="1022788" y="4960945"/>
                <a:chExt cx="2053498" cy="1475371"/>
              </a:xfrm>
            </p:grpSpPr>
            <p:cxnSp>
              <p:nvCxnSpPr>
                <p:cNvPr id="57" name="Connecteur droit 56"/>
                <p:cNvCxnSpPr/>
                <p:nvPr/>
              </p:nvCxnSpPr>
              <p:spPr>
                <a:xfrm>
                  <a:off x="1431214" y="4960945"/>
                  <a:ext cx="1" cy="1475371"/>
                </a:xfrm>
                <a:prstGeom prst="line">
                  <a:avLst/>
                </a:prstGeom>
                <a:ln w="19050">
                  <a:solidFill>
                    <a:schemeClr val="tx1">
                      <a:lumMod val="65000"/>
                      <a:lumOff val="3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nvCxnSpPr>
              <p:spPr>
                <a:xfrm flipH="1">
                  <a:off x="1022788" y="5810795"/>
                  <a:ext cx="2053498" cy="0"/>
                </a:xfrm>
                <a:prstGeom prst="line">
                  <a:avLst/>
                </a:prstGeom>
                <a:ln w="19050">
                  <a:solidFill>
                    <a:schemeClr val="tx1">
                      <a:lumMod val="65000"/>
                      <a:lumOff val="35000"/>
                    </a:schemeClr>
                  </a:solidFill>
                  <a:prstDash val="solid"/>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59" name="Forme libre 58"/>
              <p:cNvSpPr/>
              <p:nvPr/>
            </p:nvSpPr>
            <p:spPr>
              <a:xfrm>
                <a:off x="6611527" y="1616441"/>
                <a:ext cx="1488171" cy="1083215"/>
              </a:xfrm>
              <a:custGeom>
                <a:avLst/>
                <a:gdLst>
                  <a:gd name="connsiteX0" fmla="*/ 0 w 1478236"/>
                  <a:gd name="connsiteY0" fmla="*/ 682258 h 1296956"/>
                  <a:gd name="connsiteX1" fmla="*/ 383177 w 1478236"/>
                  <a:gd name="connsiteY1" fmla="*/ 133618 h 1296956"/>
                  <a:gd name="connsiteX2" fmla="*/ 1454331 w 1478236"/>
                  <a:gd name="connsiteY2" fmla="*/ 90076 h 1296956"/>
                  <a:gd name="connsiteX3" fmla="*/ 1036320 w 1478236"/>
                  <a:gd name="connsiteY3" fmla="*/ 1196064 h 1296956"/>
                  <a:gd name="connsiteX4" fmla="*/ 0 w 1478236"/>
                  <a:gd name="connsiteY4" fmla="*/ 1178647 h 1296956"/>
                  <a:gd name="connsiteX0" fmla="*/ 0 w 1475894"/>
                  <a:gd name="connsiteY0" fmla="*/ 689189 h 1303887"/>
                  <a:gd name="connsiteX1" fmla="*/ 426719 w 1475894"/>
                  <a:gd name="connsiteY1" fmla="*/ 123132 h 1303887"/>
                  <a:gd name="connsiteX2" fmla="*/ 1454331 w 1475894"/>
                  <a:gd name="connsiteY2" fmla="*/ 97007 h 1303887"/>
                  <a:gd name="connsiteX3" fmla="*/ 1036320 w 1475894"/>
                  <a:gd name="connsiteY3" fmla="*/ 1202995 h 1303887"/>
                  <a:gd name="connsiteX4" fmla="*/ 0 w 1475894"/>
                  <a:gd name="connsiteY4" fmla="*/ 1185578 h 1303887"/>
                  <a:gd name="connsiteX0" fmla="*/ 0 w 1475894"/>
                  <a:gd name="connsiteY0" fmla="*/ 689189 h 1303887"/>
                  <a:gd name="connsiteX1" fmla="*/ 426719 w 1475894"/>
                  <a:gd name="connsiteY1" fmla="*/ 123132 h 1303887"/>
                  <a:gd name="connsiteX2" fmla="*/ 1454331 w 1475894"/>
                  <a:gd name="connsiteY2" fmla="*/ 97007 h 1303887"/>
                  <a:gd name="connsiteX3" fmla="*/ 1036320 w 1475894"/>
                  <a:gd name="connsiteY3" fmla="*/ 1202995 h 1303887"/>
                  <a:gd name="connsiteX4" fmla="*/ 0 w 1475894"/>
                  <a:gd name="connsiteY4" fmla="*/ 1185578 h 1303887"/>
                  <a:gd name="connsiteX0" fmla="*/ 0 w 1475894"/>
                  <a:gd name="connsiteY0" fmla="*/ 689189 h 1303887"/>
                  <a:gd name="connsiteX1" fmla="*/ 426719 w 1475894"/>
                  <a:gd name="connsiteY1" fmla="*/ 123132 h 1303887"/>
                  <a:gd name="connsiteX2" fmla="*/ 1454331 w 1475894"/>
                  <a:gd name="connsiteY2" fmla="*/ 97007 h 1303887"/>
                  <a:gd name="connsiteX3" fmla="*/ 1036320 w 1475894"/>
                  <a:gd name="connsiteY3" fmla="*/ 1202995 h 1303887"/>
                  <a:gd name="connsiteX4" fmla="*/ 0 w 1475894"/>
                  <a:gd name="connsiteY4" fmla="*/ 1185578 h 1303887"/>
                  <a:gd name="connsiteX0" fmla="*/ 0 w 1475894"/>
                  <a:gd name="connsiteY0" fmla="*/ 670006 h 1284704"/>
                  <a:gd name="connsiteX1" fmla="*/ 426719 w 1475894"/>
                  <a:gd name="connsiteY1" fmla="*/ 103949 h 1284704"/>
                  <a:gd name="connsiteX2" fmla="*/ 1454331 w 1475894"/>
                  <a:gd name="connsiteY2" fmla="*/ 77824 h 1284704"/>
                  <a:gd name="connsiteX3" fmla="*/ 1036320 w 1475894"/>
                  <a:gd name="connsiteY3" fmla="*/ 1183812 h 1284704"/>
                  <a:gd name="connsiteX4" fmla="*/ 0 w 1475894"/>
                  <a:gd name="connsiteY4" fmla="*/ 1166395 h 1284704"/>
                  <a:gd name="connsiteX0" fmla="*/ 0 w 1475894"/>
                  <a:gd name="connsiteY0" fmla="*/ 670006 h 1284704"/>
                  <a:gd name="connsiteX1" fmla="*/ 426719 w 1475894"/>
                  <a:gd name="connsiteY1" fmla="*/ 103949 h 1284704"/>
                  <a:gd name="connsiteX2" fmla="*/ 1454331 w 1475894"/>
                  <a:gd name="connsiteY2" fmla="*/ 77824 h 1284704"/>
                  <a:gd name="connsiteX3" fmla="*/ 1036320 w 1475894"/>
                  <a:gd name="connsiteY3" fmla="*/ 1183812 h 1284704"/>
                  <a:gd name="connsiteX4" fmla="*/ 0 w 1475894"/>
                  <a:gd name="connsiteY4" fmla="*/ 1166395 h 1284704"/>
                  <a:gd name="connsiteX0" fmla="*/ 0 w 1475894"/>
                  <a:gd name="connsiteY0" fmla="*/ 670006 h 1284704"/>
                  <a:gd name="connsiteX1" fmla="*/ 426719 w 1475894"/>
                  <a:gd name="connsiteY1" fmla="*/ 103949 h 1284704"/>
                  <a:gd name="connsiteX2" fmla="*/ 1454331 w 1475894"/>
                  <a:gd name="connsiteY2" fmla="*/ 77824 h 1284704"/>
                  <a:gd name="connsiteX3" fmla="*/ 1036320 w 1475894"/>
                  <a:gd name="connsiteY3" fmla="*/ 1183812 h 1284704"/>
                  <a:gd name="connsiteX4" fmla="*/ 0 w 1475894"/>
                  <a:gd name="connsiteY4" fmla="*/ 1166395 h 1284704"/>
                  <a:gd name="connsiteX0" fmla="*/ 0 w 1475894"/>
                  <a:gd name="connsiteY0" fmla="*/ 670006 h 1284704"/>
                  <a:gd name="connsiteX1" fmla="*/ 426719 w 1475894"/>
                  <a:gd name="connsiteY1" fmla="*/ 103949 h 1284704"/>
                  <a:gd name="connsiteX2" fmla="*/ 1454331 w 1475894"/>
                  <a:gd name="connsiteY2" fmla="*/ 77824 h 1284704"/>
                  <a:gd name="connsiteX3" fmla="*/ 1036320 w 1475894"/>
                  <a:gd name="connsiteY3" fmla="*/ 1183812 h 1284704"/>
                  <a:gd name="connsiteX4" fmla="*/ 0 w 1475894"/>
                  <a:gd name="connsiteY4" fmla="*/ 1166395 h 1284704"/>
                  <a:gd name="connsiteX0" fmla="*/ 0 w 1455110"/>
                  <a:gd name="connsiteY0" fmla="*/ 670006 h 1284704"/>
                  <a:gd name="connsiteX1" fmla="*/ 426719 w 1455110"/>
                  <a:gd name="connsiteY1" fmla="*/ 103949 h 1284704"/>
                  <a:gd name="connsiteX2" fmla="*/ 1454331 w 1455110"/>
                  <a:gd name="connsiteY2" fmla="*/ 77824 h 1284704"/>
                  <a:gd name="connsiteX3" fmla="*/ 1036320 w 1455110"/>
                  <a:gd name="connsiteY3" fmla="*/ 1183812 h 1284704"/>
                  <a:gd name="connsiteX4" fmla="*/ 0 w 1455110"/>
                  <a:gd name="connsiteY4" fmla="*/ 1166395 h 1284704"/>
                  <a:gd name="connsiteX0" fmla="*/ 0 w 1455110"/>
                  <a:gd name="connsiteY0" fmla="*/ 593677 h 1208375"/>
                  <a:gd name="connsiteX1" fmla="*/ 426719 w 1455110"/>
                  <a:gd name="connsiteY1" fmla="*/ 27620 h 1208375"/>
                  <a:gd name="connsiteX2" fmla="*/ 1454331 w 1455110"/>
                  <a:gd name="connsiteY2" fmla="*/ 1495 h 1208375"/>
                  <a:gd name="connsiteX3" fmla="*/ 1036320 w 1455110"/>
                  <a:gd name="connsiteY3" fmla="*/ 1107483 h 1208375"/>
                  <a:gd name="connsiteX4" fmla="*/ 0 w 1455110"/>
                  <a:gd name="connsiteY4" fmla="*/ 1090066 h 1208375"/>
                  <a:gd name="connsiteX0" fmla="*/ 0 w 1472475"/>
                  <a:gd name="connsiteY0" fmla="*/ 576521 h 1189347"/>
                  <a:gd name="connsiteX1" fmla="*/ 426719 w 1472475"/>
                  <a:gd name="connsiteY1" fmla="*/ 10464 h 1189347"/>
                  <a:gd name="connsiteX2" fmla="*/ 1471748 w 1472475"/>
                  <a:gd name="connsiteY2" fmla="*/ 10465 h 1189347"/>
                  <a:gd name="connsiteX3" fmla="*/ 1036320 w 1472475"/>
                  <a:gd name="connsiteY3" fmla="*/ 1090327 h 1189347"/>
                  <a:gd name="connsiteX4" fmla="*/ 0 w 1472475"/>
                  <a:gd name="connsiteY4" fmla="*/ 1072910 h 1189347"/>
                  <a:gd name="connsiteX0" fmla="*/ 0 w 1472475"/>
                  <a:gd name="connsiteY0" fmla="*/ 576521 h 1189347"/>
                  <a:gd name="connsiteX1" fmla="*/ 426719 w 1472475"/>
                  <a:gd name="connsiteY1" fmla="*/ 10464 h 1189347"/>
                  <a:gd name="connsiteX2" fmla="*/ 1471748 w 1472475"/>
                  <a:gd name="connsiteY2" fmla="*/ 10465 h 1189347"/>
                  <a:gd name="connsiteX3" fmla="*/ 1036320 w 1472475"/>
                  <a:gd name="connsiteY3" fmla="*/ 1090327 h 1189347"/>
                  <a:gd name="connsiteX4" fmla="*/ 0 w 1472475"/>
                  <a:gd name="connsiteY4" fmla="*/ 1072910 h 1189347"/>
                  <a:gd name="connsiteX0" fmla="*/ 0 w 1472475"/>
                  <a:gd name="connsiteY0" fmla="*/ 576521 h 1118456"/>
                  <a:gd name="connsiteX1" fmla="*/ 426719 w 1472475"/>
                  <a:gd name="connsiteY1" fmla="*/ 10464 h 1118456"/>
                  <a:gd name="connsiteX2" fmla="*/ 1471748 w 1472475"/>
                  <a:gd name="connsiteY2" fmla="*/ 10465 h 1118456"/>
                  <a:gd name="connsiteX3" fmla="*/ 1036320 w 1472475"/>
                  <a:gd name="connsiteY3" fmla="*/ 1090327 h 1118456"/>
                  <a:gd name="connsiteX4" fmla="*/ 0 w 1472475"/>
                  <a:gd name="connsiteY4" fmla="*/ 1072910 h 1118456"/>
                  <a:gd name="connsiteX0" fmla="*/ 0 w 1472475"/>
                  <a:gd name="connsiteY0" fmla="*/ 576521 h 1112332"/>
                  <a:gd name="connsiteX1" fmla="*/ 426719 w 1472475"/>
                  <a:gd name="connsiteY1" fmla="*/ 10464 h 1112332"/>
                  <a:gd name="connsiteX2" fmla="*/ 1471748 w 1472475"/>
                  <a:gd name="connsiteY2" fmla="*/ 10465 h 1112332"/>
                  <a:gd name="connsiteX3" fmla="*/ 1036320 w 1472475"/>
                  <a:gd name="connsiteY3" fmla="*/ 1090327 h 1112332"/>
                  <a:gd name="connsiteX4" fmla="*/ 43542 w 1472475"/>
                  <a:gd name="connsiteY4" fmla="*/ 1064201 h 1112332"/>
                  <a:gd name="connsiteX0" fmla="*/ 26127 w 1498602"/>
                  <a:gd name="connsiteY0" fmla="*/ 576521 h 1124846"/>
                  <a:gd name="connsiteX1" fmla="*/ 452846 w 1498602"/>
                  <a:gd name="connsiteY1" fmla="*/ 10464 h 1124846"/>
                  <a:gd name="connsiteX2" fmla="*/ 1497875 w 1498602"/>
                  <a:gd name="connsiteY2" fmla="*/ 10465 h 1124846"/>
                  <a:gd name="connsiteX3" fmla="*/ 1062447 w 1498602"/>
                  <a:gd name="connsiteY3" fmla="*/ 1090327 h 1124846"/>
                  <a:gd name="connsiteX4" fmla="*/ 0 w 1498602"/>
                  <a:gd name="connsiteY4" fmla="*/ 1081619 h 1124846"/>
                  <a:gd name="connsiteX0" fmla="*/ 26127 w 1498602"/>
                  <a:gd name="connsiteY0" fmla="*/ 576521 h 1090327"/>
                  <a:gd name="connsiteX1" fmla="*/ 452846 w 1498602"/>
                  <a:gd name="connsiteY1" fmla="*/ 10464 h 1090327"/>
                  <a:gd name="connsiteX2" fmla="*/ 1497875 w 1498602"/>
                  <a:gd name="connsiteY2" fmla="*/ 10465 h 1090327"/>
                  <a:gd name="connsiteX3" fmla="*/ 1062447 w 1498602"/>
                  <a:gd name="connsiteY3" fmla="*/ 1090327 h 1090327"/>
                  <a:gd name="connsiteX4" fmla="*/ 0 w 1498602"/>
                  <a:gd name="connsiteY4" fmla="*/ 1081619 h 1090327"/>
                  <a:gd name="connsiteX0" fmla="*/ 26127 w 1498602"/>
                  <a:gd name="connsiteY0" fmla="*/ 569409 h 1083215"/>
                  <a:gd name="connsiteX1" fmla="*/ 452846 w 1498602"/>
                  <a:gd name="connsiteY1" fmla="*/ 3352 h 1083215"/>
                  <a:gd name="connsiteX2" fmla="*/ 1497875 w 1498602"/>
                  <a:gd name="connsiteY2" fmla="*/ 3353 h 1083215"/>
                  <a:gd name="connsiteX3" fmla="*/ 1062447 w 1498602"/>
                  <a:gd name="connsiteY3" fmla="*/ 1083215 h 1083215"/>
                  <a:gd name="connsiteX4" fmla="*/ 0 w 1498602"/>
                  <a:gd name="connsiteY4" fmla="*/ 1074507 h 1083215"/>
                  <a:gd name="connsiteX0" fmla="*/ 15696 w 1488171"/>
                  <a:gd name="connsiteY0" fmla="*/ 569409 h 1083215"/>
                  <a:gd name="connsiteX1" fmla="*/ 442415 w 1488171"/>
                  <a:gd name="connsiteY1" fmla="*/ 3352 h 1083215"/>
                  <a:gd name="connsiteX2" fmla="*/ 1487444 w 1488171"/>
                  <a:gd name="connsiteY2" fmla="*/ 3353 h 1083215"/>
                  <a:gd name="connsiteX3" fmla="*/ 1052016 w 1488171"/>
                  <a:gd name="connsiteY3" fmla="*/ 1083215 h 1083215"/>
                  <a:gd name="connsiteX4" fmla="*/ 0 w 1488171"/>
                  <a:gd name="connsiteY4" fmla="*/ 1064076 h 1083215"/>
                  <a:gd name="connsiteX0" fmla="*/ 15696 w 1488171"/>
                  <a:gd name="connsiteY0" fmla="*/ 569409 h 1083215"/>
                  <a:gd name="connsiteX1" fmla="*/ 442415 w 1488171"/>
                  <a:gd name="connsiteY1" fmla="*/ 3352 h 1083215"/>
                  <a:gd name="connsiteX2" fmla="*/ 1487444 w 1488171"/>
                  <a:gd name="connsiteY2" fmla="*/ 3353 h 1083215"/>
                  <a:gd name="connsiteX3" fmla="*/ 1052016 w 1488171"/>
                  <a:gd name="connsiteY3" fmla="*/ 1083215 h 1083215"/>
                  <a:gd name="connsiteX4" fmla="*/ 0 w 1488171"/>
                  <a:gd name="connsiteY4" fmla="*/ 1064076 h 1083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8171" h="1083215">
                    <a:moveTo>
                      <a:pt x="15696" y="569409"/>
                    </a:moveTo>
                    <a:cubicBezTo>
                      <a:pt x="86090" y="344437"/>
                      <a:pt x="200027" y="102049"/>
                      <a:pt x="442415" y="3352"/>
                    </a:cubicBezTo>
                    <a:cubicBezTo>
                      <a:pt x="1337946" y="450"/>
                      <a:pt x="506278" y="-2453"/>
                      <a:pt x="1487444" y="3353"/>
                    </a:cubicBezTo>
                    <a:cubicBezTo>
                      <a:pt x="1501959" y="322667"/>
                      <a:pt x="1297307" y="906141"/>
                      <a:pt x="1052016" y="1083215"/>
                    </a:cubicBezTo>
                    <a:lnTo>
                      <a:pt x="0" y="1064076"/>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grpSp>
        <p:sp>
          <p:nvSpPr>
            <p:cNvPr id="314" name="ZoneTexte 313"/>
            <p:cNvSpPr txBox="1"/>
            <p:nvPr/>
          </p:nvSpPr>
          <p:spPr>
            <a:xfrm>
              <a:off x="6171107" y="1015590"/>
              <a:ext cx="811441" cy="307777"/>
            </a:xfrm>
            <a:prstGeom prst="rect">
              <a:avLst/>
            </a:prstGeom>
            <a:noFill/>
          </p:spPr>
          <p:txBody>
            <a:bodyPr wrap="none" rtlCol="0">
              <a:spAutoFit/>
            </a:bodyPr>
            <a:lstStyle/>
            <a:p>
              <a:r>
                <a:rPr lang="fr-FR" sz="1200" u="none" dirty="0" smtClean="0"/>
                <a:t>M(</a:t>
              </a:r>
              <a:r>
                <a:rPr lang="fr-FR" sz="1200" u="none" dirty="0" err="1" smtClean="0"/>
                <a:t>H</a:t>
              </a:r>
              <a:r>
                <a:rPr lang="fr-FR" sz="1200" u="none" baseline="-25000" dirty="0" err="1" smtClean="0"/>
                <a:t>appl</a:t>
              </a:r>
              <a:r>
                <a:rPr lang="fr-FR" sz="1200" u="none" dirty="0" smtClean="0"/>
                <a:t>)</a:t>
              </a:r>
              <a:endParaRPr lang="fr-FR" sz="1200" u="none" dirty="0"/>
            </a:p>
          </p:txBody>
        </p:sp>
        <p:sp>
          <p:nvSpPr>
            <p:cNvPr id="315" name="ZoneTexte 314"/>
            <p:cNvSpPr txBox="1"/>
            <p:nvPr/>
          </p:nvSpPr>
          <p:spPr>
            <a:xfrm>
              <a:off x="7357892" y="1530690"/>
              <a:ext cx="843029" cy="513086"/>
            </a:xfrm>
            <a:prstGeom prst="rect">
              <a:avLst/>
            </a:prstGeom>
            <a:noFill/>
          </p:spPr>
          <p:txBody>
            <a:bodyPr wrap="none" rtlCol="0">
              <a:spAutoFit/>
            </a:bodyPr>
            <a:lstStyle/>
            <a:p>
              <a:r>
                <a:rPr lang="fr-FR" sz="1200" u="none" dirty="0" err="1" smtClean="0"/>
                <a:t>H</a:t>
              </a:r>
              <a:r>
                <a:rPr lang="fr-FR" sz="1200" u="none" baseline="-25000" dirty="0" err="1" smtClean="0"/>
                <a:t>p</a:t>
              </a:r>
              <a:r>
                <a:rPr lang="fr-FR" sz="1000" u="none" dirty="0" smtClean="0"/>
                <a:t>(</a:t>
              </a:r>
              <a:r>
                <a:rPr lang="fr-FR" sz="1000" u="none" dirty="0">
                  <a:solidFill>
                    <a:prstClr val="black"/>
                  </a:solidFill>
                  <a:latin typeface="Arial"/>
                  <a:sym typeface="Symbol" panose="05050102010706020507" pitchFamily="18" charset="2"/>
                </a:rPr>
                <a:t> </a:t>
              </a:r>
              <a:r>
                <a:rPr lang="fr-FR" sz="1000" u="none" dirty="0" smtClean="0"/>
                <a:t>H</a:t>
              </a:r>
              <a:r>
                <a:rPr lang="fr-FR" sz="1000" u="none" baseline="-25000" dirty="0" smtClean="0"/>
                <a:t>C1</a:t>
              </a:r>
              <a:r>
                <a:rPr lang="fr-FR" sz="1000" u="none" dirty="0" smtClean="0"/>
                <a:t>)</a:t>
              </a:r>
              <a:endParaRPr lang="fr-FR" sz="1000" u="none" dirty="0"/>
            </a:p>
            <a:p>
              <a:endParaRPr lang="fr-FR" sz="1200" u="none" dirty="0"/>
            </a:p>
          </p:txBody>
        </p:sp>
        <p:sp>
          <p:nvSpPr>
            <p:cNvPr id="316" name="ZoneTexte 315"/>
            <p:cNvSpPr txBox="1"/>
            <p:nvPr/>
          </p:nvSpPr>
          <p:spPr>
            <a:xfrm>
              <a:off x="8652990" y="2019924"/>
              <a:ext cx="474249" cy="307852"/>
            </a:xfrm>
            <a:prstGeom prst="rect">
              <a:avLst/>
            </a:prstGeom>
            <a:noFill/>
          </p:spPr>
          <p:txBody>
            <a:bodyPr wrap="none" rtlCol="0">
              <a:spAutoFit/>
            </a:bodyPr>
            <a:lstStyle/>
            <a:p>
              <a:r>
                <a:rPr lang="fr-FR" sz="1200" u="none" dirty="0" smtClean="0"/>
                <a:t>H</a:t>
              </a:r>
              <a:r>
                <a:rPr lang="fr-FR" sz="1200" u="none" baseline="-25000" dirty="0" smtClean="0"/>
                <a:t>C2</a:t>
              </a:r>
              <a:endParaRPr lang="fr-FR" sz="1200" u="none" dirty="0"/>
            </a:p>
          </p:txBody>
        </p:sp>
        <mc:AlternateContent xmlns:mc="http://schemas.openxmlformats.org/markup-compatibility/2006" xmlns:a14="http://schemas.microsoft.com/office/drawing/2010/main">
          <mc:Choice Requires="a14">
            <p:sp>
              <p:nvSpPr>
                <p:cNvPr id="317" name="ZoneTexte 316"/>
                <p:cNvSpPr txBox="1"/>
                <p:nvPr/>
              </p:nvSpPr>
              <p:spPr>
                <a:xfrm>
                  <a:off x="6610485" y="1478766"/>
                  <a:ext cx="452871" cy="327877"/>
                </a:xfrm>
                <a:prstGeom prst="rect">
                  <a:avLst/>
                </a:prstGeom>
                <a:noFill/>
              </p:spPr>
              <p:txBody>
                <a:bodyPr wrap="none" rtlCol="0">
                  <a:spAutoFit/>
                </a:bodyPr>
                <a:lstStyle/>
                <a:p>
                  <a14:m>
                    <m:oMath xmlns:m="http://schemas.openxmlformats.org/officeDocument/2006/math">
                      <m:box>
                        <m:boxPr>
                          <m:ctrlPr>
                            <a:rPr lang="fr-FR" sz="1200" i="1" u="none" smtClean="0">
                              <a:latin typeface="Cambria Math" panose="02040503050406030204" pitchFamily="18" charset="0"/>
                            </a:rPr>
                          </m:ctrlPr>
                        </m:boxPr>
                        <m:e>
                          <m:argPr>
                            <m:argSz m:val="-1"/>
                          </m:argPr>
                          <m:f>
                            <m:fPr>
                              <m:ctrlPr>
                                <a:rPr lang="fr-FR" sz="1200" i="1" u="none" smtClean="0">
                                  <a:latin typeface="Cambria Math" panose="02040503050406030204" pitchFamily="18" charset="0"/>
                                </a:rPr>
                              </m:ctrlPr>
                            </m:fPr>
                            <m:num>
                              <m:r>
                                <a:rPr lang="fr-FR" sz="1200" b="0" i="1" u="none" smtClean="0">
                                  <a:latin typeface="Cambria Math" panose="02040503050406030204" pitchFamily="18" charset="0"/>
                                </a:rPr>
                                <m:t>1</m:t>
                              </m:r>
                            </m:num>
                            <m:den>
                              <m:r>
                                <a:rPr lang="fr-FR" sz="1200" b="0" i="1" u="none" smtClean="0">
                                  <a:latin typeface="Cambria Math" panose="02040503050406030204" pitchFamily="18" charset="0"/>
                                </a:rPr>
                                <m:t>2</m:t>
                              </m:r>
                            </m:den>
                          </m:f>
                        </m:e>
                      </m:box>
                    </m:oMath>
                  </a14:m>
                  <a:r>
                    <a:rPr lang="fr-FR" sz="1200" u="none" dirty="0" err="1" smtClean="0"/>
                    <a:t>H</a:t>
                  </a:r>
                  <a:r>
                    <a:rPr lang="fr-FR" sz="1200" u="none" baseline="-25000" dirty="0" err="1" smtClean="0"/>
                    <a:t>p</a:t>
                  </a:r>
                  <a:endParaRPr lang="fr-FR" sz="1200" u="none" dirty="0"/>
                </a:p>
              </p:txBody>
            </p:sp>
          </mc:Choice>
          <mc:Fallback xmlns="">
            <p:sp>
              <p:nvSpPr>
                <p:cNvPr id="317" name="ZoneTexte 316"/>
                <p:cNvSpPr txBox="1">
                  <a:spLocks noRot="1" noChangeAspect="1" noMove="1" noResize="1" noEditPoints="1" noAdjustHandles="1" noChangeArrowheads="1" noChangeShapeType="1" noTextEdit="1"/>
                </p:cNvSpPr>
                <p:nvPr/>
              </p:nvSpPr>
              <p:spPr>
                <a:xfrm>
                  <a:off x="6610485" y="1478766"/>
                  <a:ext cx="452871" cy="327877"/>
                </a:xfrm>
                <a:prstGeom prst="rect">
                  <a:avLst/>
                </a:prstGeom>
                <a:blipFill rotWithShape="0">
                  <a:blip r:embed="rId13"/>
                  <a:stretch>
                    <a:fillRect t="-4167" b="-833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18" name="ZoneTexte 317"/>
                <p:cNvSpPr txBox="1"/>
                <p:nvPr/>
              </p:nvSpPr>
              <p:spPr>
                <a:xfrm>
                  <a:off x="6610485" y="2467879"/>
                  <a:ext cx="630565" cy="327877"/>
                </a:xfrm>
                <a:prstGeom prst="rect">
                  <a:avLst/>
                </a:prstGeom>
                <a:noFill/>
              </p:spPr>
              <p:txBody>
                <a:bodyPr wrap="square" rtlCol="0">
                  <a:spAutoFit/>
                </a:bodyPr>
                <a:lstStyle/>
                <a:p>
                  <a14:m>
                    <m:oMath xmlns:m="http://schemas.openxmlformats.org/officeDocument/2006/math">
                      <m:box>
                        <m:boxPr>
                          <m:ctrlPr>
                            <a:rPr lang="fr-FR" sz="1200" i="1" u="none" smtClean="0">
                              <a:latin typeface="Cambria Math" panose="02040503050406030204" pitchFamily="18" charset="0"/>
                            </a:rPr>
                          </m:ctrlPr>
                        </m:boxPr>
                        <m:e>
                          <m:argPr>
                            <m:argSz m:val="-1"/>
                          </m:argPr>
                          <m:r>
                            <m:rPr>
                              <m:brk m:alnAt="63"/>
                            </m:rPr>
                            <a:rPr lang="fr-FR" sz="1200" b="0" i="1" u="none" smtClean="0">
                              <a:latin typeface="Cambria Math" panose="02040503050406030204" pitchFamily="18" charset="0"/>
                            </a:rPr>
                            <m:t>−</m:t>
                          </m:r>
                          <m:r>
                            <a:rPr lang="fr-FR" sz="1200" b="0" i="1" u="none" smtClean="0">
                              <a:latin typeface="Cambria Math" panose="02040503050406030204" pitchFamily="18" charset="0"/>
                            </a:rPr>
                            <m:t> </m:t>
                          </m:r>
                          <m:f>
                            <m:fPr>
                              <m:ctrlPr>
                                <a:rPr lang="fr-FR" sz="1200" i="1" u="none" smtClean="0">
                                  <a:latin typeface="Cambria Math" panose="02040503050406030204" pitchFamily="18" charset="0"/>
                                </a:rPr>
                              </m:ctrlPr>
                            </m:fPr>
                            <m:num>
                              <m:r>
                                <a:rPr lang="fr-FR" sz="1200" b="0" i="1" u="none" smtClean="0">
                                  <a:latin typeface="Cambria Math" panose="02040503050406030204" pitchFamily="18" charset="0"/>
                                </a:rPr>
                                <m:t>1</m:t>
                              </m:r>
                            </m:num>
                            <m:den>
                              <m:r>
                                <a:rPr lang="fr-FR" sz="1200" b="0" i="1" u="none" smtClean="0">
                                  <a:latin typeface="Cambria Math" panose="02040503050406030204" pitchFamily="18" charset="0"/>
                                </a:rPr>
                                <m:t>2</m:t>
                              </m:r>
                            </m:den>
                          </m:f>
                        </m:e>
                      </m:box>
                    </m:oMath>
                  </a14:m>
                  <a:r>
                    <a:rPr lang="fr-FR" sz="1200" u="none" dirty="0" err="1" smtClean="0"/>
                    <a:t>H</a:t>
                  </a:r>
                  <a:r>
                    <a:rPr lang="fr-FR" sz="1200" u="none" baseline="-25000" dirty="0" err="1" smtClean="0"/>
                    <a:t>p</a:t>
                  </a:r>
                  <a:endParaRPr lang="fr-FR" sz="1200" u="none" dirty="0"/>
                </a:p>
              </p:txBody>
            </p:sp>
          </mc:Choice>
          <mc:Fallback xmlns="">
            <p:sp>
              <p:nvSpPr>
                <p:cNvPr id="318" name="ZoneTexte 317"/>
                <p:cNvSpPr txBox="1">
                  <a:spLocks noRot="1" noChangeAspect="1" noMove="1" noResize="1" noEditPoints="1" noAdjustHandles="1" noChangeArrowheads="1" noChangeShapeType="1" noTextEdit="1"/>
                </p:cNvSpPr>
                <p:nvPr/>
              </p:nvSpPr>
              <p:spPr>
                <a:xfrm>
                  <a:off x="6610485" y="2467879"/>
                  <a:ext cx="630565" cy="327877"/>
                </a:xfrm>
                <a:prstGeom prst="rect">
                  <a:avLst/>
                </a:prstGeom>
                <a:blipFill rotWithShape="0">
                  <a:blip r:embed="rId14"/>
                  <a:stretch>
                    <a:fillRect t="-4167" b="-8333"/>
                  </a:stretch>
                </a:blipFill>
              </p:spPr>
              <p:txBody>
                <a:bodyPr/>
                <a:lstStyle/>
                <a:p>
                  <a:r>
                    <a:rPr lang="fr-FR">
                      <a:noFill/>
                    </a:rPr>
                    <a:t> </a:t>
                  </a:r>
                </a:p>
              </p:txBody>
            </p:sp>
          </mc:Fallback>
        </mc:AlternateContent>
      </p:grpSp>
      <p:grpSp>
        <p:nvGrpSpPr>
          <p:cNvPr id="320" name="Groupe 319"/>
          <p:cNvGrpSpPr/>
          <p:nvPr/>
        </p:nvGrpSpPr>
        <p:grpSpPr>
          <a:xfrm>
            <a:off x="7025860" y="2894933"/>
            <a:ext cx="1978699" cy="1842544"/>
            <a:chOff x="6532109" y="1035841"/>
            <a:chExt cx="2898085" cy="2142389"/>
          </a:xfrm>
        </p:grpSpPr>
        <p:sp>
          <p:nvSpPr>
            <p:cNvPr id="319" name="Rectangle 318"/>
            <p:cNvSpPr/>
            <p:nvPr/>
          </p:nvSpPr>
          <p:spPr>
            <a:xfrm>
              <a:off x="6532109" y="1039044"/>
              <a:ext cx="2876793" cy="21391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13" name="Image 312"/>
            <p:cNvPicPr>
              <a:picLocks noChangeAspect="1"/>
            </p:cNvPicPr>
            <p:nvPr/>
          </p:nvPicPr>
          <p:blipFill rotWithShape="1">
            <a:blip r:embed="rId15" cstate="print">
              <a:extLst>
                <a:ext uri="{28A0092B-C50C-407E-A947-70E740481C1C}">
                  <a14:useLocalDpi xmlns:a14="http://schemas.microsoft.com/office/drawing/2010/main" val="0"/>
                </a:ext>
              </a:extLst>
            </a:blip>
            <a:srcRect b="3857"/>
            <a:stretch/>
          </p:blipFill>
          <p:spPr>
            <a:xfrm>
              <a:off x="6552894" y="1035841"/>
              <a:ext cx="2877300" cy="2141046"/>
            </a:xfrm>
            <a:prstGeom prst="rect">
              <a:avLst/>
            </a:prstGeom>
          </p:spPr>
        </p:pic>
      </p:grpSp>
      <p:grpSp>
        <p:nvGrpSpPr>
          <p:cNvPr id="130" name="Groupe 129"/>
          <p:cNvGrpSpPr/>
          <p:nvPr/>
        </p:nvGrpSpPr>
        <p:grpSpPr>
          <a:xfrm rot="5400000">
            <a:off x="410042" y="5360617"/>
            <a:ext cx="263235" cy="714416"/>
            <a:chOff x="8749272" y="2338754"/>
            <a:chExt cx="263235" cy="714416"/>
          </a:xfrm>
        </p:grpSpPr>
        <p:sp>
          <p:nvSpPr>
            <p:cNvPr id="131" name="Cylindre 130"/>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2" name="Forme libre 131"/>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3" name="Forme libre 132"/>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5" name="Groupe 4"/>
          <p:cNvGrpSpPr/>
          <p:nvPr/>
        </p:nvGrpSpPr>
        <p:grpSpPr>
          <a:xfrm>
            <a:off x="163169" y="2321621"/>
            <a:ext cx="2176583" cy="2607803"/>
            <a:chOff x="163169" y="2321621"/>
            <a:chExt cx="2176583" cy="2607803"/>
          </a:xfrm>
        </p:grpSpPr>
        <p:grpSp>
          <p:nvGrpSpPr>
            <p:cNvPr id="306" name="Groupe 305"/>
            <p:cNvGrpSpPr/>
            <p:nvPr/>
          </p:nvGrpSpPr>
          <p:grpSpPr>
            <a:xfrm>
              <a:off x="163169" y="2321621"/>
              <a:ext cx="2176583" cy="2607803"/>
              <a:chOff x="5346700" y="2828610"/>
              <a:chExt cx="2859769" cy="2801892"/>
            </a:xfrm>
          </p:grpSpPr>
          <p:sp>
            <p:nvSpPr>
              <p:cNvPr id="303" name="ZoneTexte 302"/>
              <p:cNvSpPr txBox="1"/>
              <p:nvPr/>
            </p:nvSpPr>
            <p:spPr>
              <a:xfrm>
                <a:off x="5346700" y="5313028"/>
                <a:ext cx="418425" cy="317474"/>
              </a:xfrm>
              <a:prstGeom prst="rect">
                <a:avLst/>
              </a:prstGeom>
              <a:noFill/>
            </p:spPr>
            <p:txBody>
              <a:bodyPr wrap="none" rtlCol="0">
                <a:spAutoFit/>
              </a:bodyPr>
              <a:lstStyle/>
              <a:p>
                <a:r>
                  <a:rPr lang="fr-FR" sz="900" u="none" dirty="0" smtClean="0"/>
                  <a:t>0</a:t>
                </a:r>
                <a:endParaRPr lang="fr-FR" sz="900" u="none" dirty="0"/>
              </a:p>
            </p:txBody>
          </p:sp>
          <p:sp>
            <p:nvSpPr>
              <p:cNvPr id="304" name="ZoneTexte 303"/>
              <p:cNvSpPr txBox="1"/>
              <p:nvPr/>
            </p:nvSpPr>
            <p:spPr>
              <a:xfrm>
                <a:off x="6513452" y="5313028"/>
                <a:ext cx="418425" cy="317474"/>
              </a:xfrm>
              <a:prstGeom prst="rect">
                <a:avLst/>
              </a:prstGeom>
              <a:noFill/>
            </p:spPr>
            <p:txBody>
              <a:bodyPr wrap="none" rtlCol="0">
                <a:spAutoFit/>
              </a:bodyPr>
              <a:lstStyle/>
              <a:p>
                <a:r>
                  <a:rPr lang="fr-FR" sz="900" u="none" dirty="0" smtClean="0"/>
                  <a:t>a</a:t>
                </a:r>
                <a:endParaRPr lang="fr-FR" sz="900" u="none" dirty="0"/>
              </a:p>
            </p:txBody>
          </p:sp>
          <p:sp>
            <p:nvSpPr>
              <p:cNvPr id="305" name="ZoneTexte 304"/>
              <p:cNvSpPr txBox="1"/>
              <p:nvPr/>
            </p:nvSpPr>
            <p:spPr>
              <a:xfrm>
                <a:off x="7680203" y="5313028"/>
                <a:ext cx="526266" cy="317474"/>
              </a:xfrm>
              <a:prstGeom prst="rect">
                <a:avLst/>
              </a:prstGeom>
              <a:noFill/>
            </p:spPr>
            <p:txBody>
              <a:bodyPr wrap="none" rtlCol="0">
                <a:spAutoFit/>
              </a:bodyPr>
              <a:lstStyle/>
              <a:p>
                <a:r>
                  <a:rPr lang="fr-FR" sz="900" u="none" dirty="0" smtClean="0"/>
                  <a:t>2a</a:t>
                </a:r>
                <a:endParaRPr lang="fr-FR" sz="900" u="none" dirty="0"/>
              </a:p>
            </p:txBody>
          </p:sp>
          <p:grpSp>
            <p:nvGrpSpPr>
              <p:cNvPr id="276" name="Groupe 275"/>
              <p:cNvGrpSpPr/>
              <p:nvPr/>
            </p:nvGrpSpPr>
            <p:grpSpPr>
              <a:xfrm>
                <a:off x="5434094" y="4518222"/>
                <a:ext cx="2431522" cy="807868"/>
                <a:chOff x="5434094" y="4518222"/>
                <a:chExt cx="2431522" cy="807868"/>
              </a:xfrm>
            </p:grpSpPr>
            <p:sp>
              <p:nvSpPr>
                <p:cNvPr id="274" name="Forme libre 273"/>
                <p:cNvSpPr/>
                <p:nvPr/>
              </p:nvSpPr>
              <p:spPr>
                <a:xfrm>
                  <a:off x="7253056" y="4518222"/>
                  <a:ext cx="612560" cy="807868"/>
                </a:xfrm>
                <a:custGeom>
                  <a:avLst/>
                  <a:gdLst>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Lst>
                  <a:ahLst/>
                  <a:cxnLst>
                    <a:cxn ang="0">
                      <a:pos x="connsiteX0" y="connsiteY0"/>
                    </a:cxn>
                    <a:cxn ang="0">
                      <a:pos x="connsiteX1" y="connsiteY1"/>
                    </a:cxn>
                  </a:cxnLst>
                  <a:rect l="l" t="t" r="r" b="b"/>
                  <a:pathLst>
                    <a:path w="612560" h="807868">
                      <a:moveTo>
                        <a:pt x="612560" y="0"/>
                      </a:moveTo>
                      <a:cubicBezTo>
                        <a:pt x="415760" y="128704"/>
                        <a:pt x="1425" y="396601"/>
                        <a:pt x="0" y="807868"/>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00"/>
                </a:p>
              </p:txBody>
            </p:sp>
            <p:sp>
              <p:nvSpPr>
                <p:cNvPr id="275" name="Forme libre 274"/>
                <p:cNvSpPr/>
                <p:nvPr/>
              </p:nvSpPr>
              <p:spPr>
                <a:xfrm flipH="1">
                  <a:off x="5434094" y="4518222"/>
                  <a:ext cx="612560" cy="807868"/>
                </a:xfrm>
                <a:custGeom>
                  <a:avLst/>
                  <a:gdLst>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Lst>
                  <a:ahLst/>
                  <a:cxnLst>
                    <a:cxn ang="0">
                      <a:pos x="connsiteX0" y="connsiteY0"/>
                    </a:cxn>
                    <a:cxn ang="0">
                      <a:pos x="connsiteX1" y="connsiteY1"/>
                    </a:cxn>
                  </a:cxnLst>
                  <a:rect l="l" t="t" r="r" b="b"/>
                  <a:pathLst>
                    <a:path w="612560" h="807868">
                      <a:moveTo>
                        <a:pt x="612560" y="0"/>
                      </a:moveTo>
                      <a:cubicBezTo>
                        <a:pt x="415760" y="128704"/>
                        <a:pt x="1425" y="396601"/>
                        <a:pt x="0" y="807868"/>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00"/>
                </a:p>
              </p:txBody>
            </p:sp>
          </p:grpSp>
          <p:grpSp>
            <p:nvGrpSpPr>
              <p:cNvPr id="277" name="Groupe 276"/>
              <p:cNvGrpSpPr/>
              <p:nvPr/>
            </p:nvGrpSpPr>
            <p:grpSpPr>
              <a:xfrm>
                <a:off x="5427504" y="4182875"/>
                <a:ext cx="2431521" cy="1162710"/>
                <a:chOff x="5434094" y="4518222"/>
                <a:chExt cx="2431521" cy="1162710"/>
              </a:xfrm>
            </p:grpSpPr>
            <p:sp>
              <p:nvSpPr>
                <p:cNvPr id="278" name="Forme libre 277"/>
                <p:cNvSpPr/>
                <p:nvPr/>
              </p:nvSpPr>
              <p:spPr>
                <a:xfrm>
                  <a:off x="6652552" y="4518222"/>
                  <a:ext cx="1213063" cy="1159297"/>
                </a:xfrm>
                <a:custGeom>
                  <a:avLst/>
                  <a:gdLst>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1206237 w 1206237"/>
                    <a:gd name="connsiteY0" fmla="*/ 0 h 1067175"/>
                    <a:gd name="connsiteX1" fmla="*/ 0 w 1206237"/>
                    <a:gd name="connsiteY1" fmla="*/ 1067175 h 1067175"/>
                    <a:gd name="connsiteX0" fmla="*/ 1206237 w 1206237"/>
                    <a:gd name="connsiteY0" fmla="*/ 0 h 1067175"/>
                    <a:gd name="connsiteX1" fmla="*/ 0 w 1206237"/>
                    <a:gd name="connsiteY1" fmla="*/ 1067175 h 1067175"/>
                    <a:gd name="connsiteX0" fmla="*/ 1213061 w 1213061"/>
                    <a:gd name="connsiteY0" fmla="*/ 0 h 1159297"/>
                    <a:gd name="connsiteX1" fmla="*/ 0 w 1213061"/>
                    <a:gd name="connsiteY1" fmla="*/ 1159297 h 1159297"/>
                    <a:gd name="connsiteX0" fmla="*/ 1213063 w 1213063"/>
                    <a:gd name="connsiteY0" fmla="*/ 0 h 1159297"/>
                    <a:gd name="connsiteX1" fmla="*/ 2 w 1213063"/>
                    <a:gd name="connsiteY1" fmla="*/ 1159297 h 1159297"/>
                  </a:gdLst>
                  <a:ahLst/>
                  <a:cxnLst>
                    <a:cxn ang="0">
                      <a:pos x="connsiteX0" y="connsiteY0"/>
                    </a:cxn>
                    <a:cxn ang="0">
                      <a:pos x="connsiteX1" y="connsiteY1"/>
                    </a:cxn>
                  </a:cxnLst>
                  <a:rect l="l" t="t" r="r" b="b"/>
                  <a:pathLst>
                    <a:path w="1213063" h="1159297">
                      <a:moveTo>
                        <a:pt x="1213063" y="0"/>
                      </a:moveTo>
                      <a:cubicBezTo>
                        <a:pt x="1016263" y="128704"/>
                        <a:pt x="-1985" y="611552"/>
                        <a:pt x="2" y="1159297"/>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00"/>
                </a:p>
              </p:txBody>
            </p:sp>
            <p:sp>
              <p:nvSpPr>
                <p:cNvPr id="279" name="Forme libre 278"/>
                <p:cNvSpPr/>
                <p:nvPr/>
              </p:nvSpPr>
              <p:spPr>
                <a:xfrm flipH="1">
                  <a:off x="5434094" y="4518222"/>
                  <a:ext cx="1223353" cy="1162710"/>
                </a:xfrm>
                <a:custGeom>
                  <a:avLst/>
                  <a:gdLst>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1233533 w 1233533"/>
                    <a:gd name="connsiteY0" fmla="*/ 0 h 1125178"/>
                    <a:gd name="connsiteX1" fmla="*/ 0 w 1233533"/>
                    <a:gd name="connsiteY1" fmla="*/ 1125178 h 1125178"/>
                    <a:gd name="connsiteX0" fmla="*/ 1223298 w 1223298"/>
                    <a:gd name="connsiteY0" fmla="*/ 0 h 1162710"/>
                    <a:gd name="connsiteX1" fmla="*/ 0 w 1223298"/>
                    <a:gd name="connsiteY1" fmla="*/ 1162710 h 1162710"/>
                    <a:gd name="connsiteX0" fmla="*/ 1223353 w 1223353"/>
                    <a:gd name="connsiteY0" fmla="*/ 0 h 1162710"/>
                    <a:gd name="connsiteX1" fmla="*/ 55 w 1223353"/>
                    <a:gd name="connsiteY1" fmla="*/ 1162710 h 1162710"/>
                  </a:gdLst>
                  <a:ahLst/>
                  <a:cxnLst>
                    <a:cxn ang="0">
                      <a:pos x="connsiteX0" y="connsiteY0"/>
                    </a:cxn>
                    <a:cxn ang="0">
                      <a:pos x="connsiteX1" y="connsiteY1"/>
                    </a:cxn>
                  </a:cxnLst>
                  <a:rect l="l" t="t" r="r" b="b"/>
                  <a:pathLst>
                    <a:path w="1223353" h="1162710">
                      <a:moveTo>
                        <a:pt x="1223353" y="0"/>
                      </a:moveTo>
                      <a:cubicBezTo>
                        <a:pt x="1026553" y="128704"/>
                        <a:pt x="-8756" y="536490"/>
                        <a:pt x="55" y="1162710"/>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00"/>
                </a:p>
              </p:txBody>
            </p:sp>
          </p:grpSp>
          <p:grpSp>
            <p:nvGrpSpPr>
              <p:cNvPr id="280" name="Groupe 279"/>
              <p:cNvGrpSpPr/>
              <p:nvPr/>
            </p:nvGrpSpPr>
            <p:grpSpPr>
              <a:xfrm>
                <a:off x="5443223" y="3902376"/>
                <a:ext cx="2431521" cy="602989"/>
                <a:chOff x="5434094" y="4518222"/>
                <a:chExt cx="2431521" cy="817142"/>
              </a:xfrm>
            </p:grpSpPr>
            <p:sp>
              <p:nvSpPr>
                <p:cNvPr id="281" name="Forme libre 280"/>
                <p:cNvSpPr/>
                <p:nvPr/>
              </p:nvSpPr>
              <p:spPr>
                <a:xfrm>
                  <a:off x="6635495" y="4518222"/>
                  <a:ext cx="1230120" cy="817142"/>
                </a:xfrm>
                <a:custGeom>
                  <a:avLst/>
                  <a:gdLst>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1206237 w 1206237"/>
                    <a:gd name="connsiteY0" fmla="*/ 0 h 1067175"/>
                    <a:gd name="connsiteX1" fmla="*/ 0 w 1206237"/>
                    <a:gd name="connsiteY1" fmla="*/ 1067175 h 1067175"/>
                    <a:gd name="connsiteX0" fmla="*/ 1206237 w 1206237"/>
                    <a:gd name="connsiteY0" fmla="*/ 0 h 1067175"/>
                    <a:gd name="connsiteX1" fmla="*/ 0 w 1206237"/>
                    <a:gd name="connsiteY1" fmla="*/ 1067175 h 1067175"/>
                    <a:gd name="connsiteX0" fmla="*/ 1213061 w 1213061"/>
                    <a:gd name="connsiteY0" fmla="*/ 0 h 1159297"/>
                    <a:gd name="connsiteX1" fmla="*/ 0 w 1213061"/>
                    <a:gd name="connsiteY1" fmla="*/ 1159297 h 1159297"/>
                    <a:gd name="connsiteX0" fmla="*/ 1213063 w 1213063"/>
                    <a:gd name="connsiteY0" fmla="*/ 0 h 1159297"/>
                    <a:gd name="connsiteX1" fmla="*/ 2 w 1213063"/>
                    <a:gd name="connsiteY1" fmla="*/ 1159297 h 1159297"/>
                    <a:gd name="connsiteX0" fmla="*/ 1230122 w 1230122"/>
                    <a:gd name="connsiteY0" fmla="*/ 0 h 817142"/>
                    <a:gd name="connsiteX1" fmla="*/ 2 w 1230122"/>
                    <a:gd name="connsiteY1" fmla="*/ 817142 h 817142"/>
                    <a:gd name="connsiteX0" fmla="*/ 1230122 w 1230122"/>
                    <a:gd name="connsiteY0" fmla="*/ 0 h 817142"/>
                    <a:gd name="connsiteX1" fmla="*/ 2 w 1230122"/>
                    <a:gd name="connsiteY1" fmla="*/ 817142 h 817142"/>
                    <a:gd name="connsiteX0" fmla="*/ 1230120 w 1230120"/>
                    <a:gd name="connsiteY0" fmla="*/ 0 h 817142"/>
                    <a:gd name="connsiteX1" fmla="*/ 0 w 1230120"/>
                    <a:gd name="connsiteY1" fmla="*/ 817142 h 817142"/>
                    <a:gd name="connsiteX0" fmla="*/ 1230120 w 1230120"/>
                    <a:gd name="connsiteY0" fmla="*/ 0 h 817142"/>
                    <a:gd name="connsiteX1" fmla="*/ 0 w 1230120"/>
                    <a:gd name="connsiteY1" fmla="*/ 817142 h 817142"/>
                  </a:gdLst>
                  <a:ahLst/>
                  <a:cxnLst>
                    <a:cxn ang="0">
                      <a:pos x="connsiteX0" y="connsiteY0"/>
                    </a:cxn>
                    <a:cxn ang="0">
                      <a:pos x="connsiteX1" y="connsiteY1"/>
                    </a:cxn>
                  </a:cxnLst>
                  <a:rect l="l" t="t" r="r" b="b"/>
                  <a:pathLst>
                    <a:path w="1230120" h="817142">
                      <a:moveTo>
                        <a:pt x="1230120" y="0"/>
                      </a:moveTo>
                      <a:cubicBezTo>
                        <a:pt x="1033320" y="128704"/>
                        <a:pt x="277792" y="556066"/>
                        <a:pt x="0" y="817142"/>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00"/>
                </a:p>
              </p:txBody>
            </p:sp>
            <p:sp>
              <p:nvSpPr>
                <p:cNvPr id="282" name="Forme libre 281"/>
                <p:cNvSpPr/>
                <p:nvPr/>
              </p:nvSpPr>
              <p:spPr>
                <a:xfrm flipH="1">
                  <a:off x="5434094" y="4518222"/>
                  <a:ext cx="1202827" cy="792813"/>
                </a:xfrm>
                <a:custGeom>
                  <a:avLst/>
                  <a:gdLst>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1233533 w 1233533"/>
                    <a:gd name="connsiteY0" fmla="*/ 0 h 1125178"/>
                    <a:gd name="connsiteX1" fmla="*/ 0 w 1233533"/>
                    <a:gd name="connsiteY1" fmla="*/ 1125178 h 1125178"/>
                    <a:gd name="connsiteX0" fmla="*/ 1223298 w 1223298"/>
                    <a:gd name="connsiteY0" fmla="*/ 0 h 1162710"/>
                    <a:gd name="connsiteX1" fmla="*/ 0 w 1223298"/>
                    <a:gd name="connsiteY1" fmla="*/ 1162710 h 1162710"/>
                    <a:gd name="connsiteX0" fmla="*/ 1223353 w 1223353"/>
                    <a:gd name="connsiteY0" fmla="*/ 0 h 1162710"/>
                    <a:gd name="connsiteX1" fmla="*/ 55 w 1223353"/>
                    <a:gd name="connsiteY1" fmla="*/ 1162710 h 1162710"/>
                    <a:gd name="connsiteX0" fmla="*/ 1202885 w 1202885"/>
                    <a:gd name="connsiteY0" fmla="*/ 0 h 792813"/>
                    <a:gd name="connsiteX1" fmla="*/ 58 w 1202885"/>
                    <a:gd name="connsiteY1" fmla="*/ 792813 h 792813"/>
                    <a:gd name="connsiteX0" fmla="*/ 1202827 w 1202827"/>
                    <a:gd name="connsiteY0" fmla="*/ 0 h 792813"/>
                    <a:gd name="connsiteX1" fmla="*/ 0 w 1202827"/>
                    <a:gd name="connsiteY1" fmla="*/ 792813 h 792813"/>
                  </a:gdLst>
                  <a:ahLst/>
                  <a:cxnLst>
                    <a:cxn ang="0">
                      <a:pos x="connsiteX0" y="connsiteY0"/>
                    </a:cxn>
                    <a:cxn ang="0">
                      <a:pos x="connsiteX1" y="connsiteY1"/>
                    </a:cxn>
                  </a:cxnLst>
                  <a:rect l="l" t="t" r="r" b="b"/>
                  <a:pathLst>
                    <a:path w="1202827" h="792813">
                      <a:moveTo>
                        <a:pt x="1202827" y="0"/>
                      </a:moveTo>
                      <a:cubicBezTo>
                        <a:pt x="1006027" y="128704"/>
                        <a:pt x="366502" y="494876"/>
                        <a:pt x="0" y="792813"/>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00"/>
                </a:p>
              </p:txBody>
            </p:sp>
          </p:grpSp>
          <p:grpSp>
            <p:nvGrpSpPr>
              <p:cNvPr id="283" name="Groupe 282"/>
              <p:cNvGrpSpPr/>
              <p:nvPr/>
            </p:nvGrpSpPr>
            <p:grpSpPr>
              <a:xfrm>
                <a:off x="5442083" y="3631746"/>
                <a:ext cx="2431521" cy="458979"/>
                <a:chOff x="5434094" y="4518222"/>
                <a:chExt cx="2431521" cy="817142"/>
              </a:xfrm>
            </p:grpSpPr>
            <p:sp>
              <p:nvSpPr>
                <p:cNvPr id="284" name="Forme libre 283"/>
                <p:cNvSpPr/>
                <p:nvPr/>
              </p:nvSpPr>
              <p:spPr>
                <a:xfrm>
                  <a:off x="6635495" y="4518222"/>
                  <a:ext cx="1230120" cy="817142"/>
                </a:xfrm>
                <a:custGeom>
                  <a:avLst/>
                  <a:gdLst>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1206237 w 1206237"/>
                    <a:gd name="connsiteY0" fmla="*/ 0 h 1067175"/>
                    <a:gd name="connsiteX1" fmla="*/ 0 w 1206237"/>
                    <a:gd name="connsiteY1" fmla="*/ 1067175 h 1067175"/>
                    <a:gd name="connsiteX0" fmla="*/ 1206237 w 1206237"/>
                    <a:gd name="connsiteY0" fmla="*/ 0 h 1067175"/>
                    <a:gd name="connsiteX1" fmla="*/ 0 w 1206237"/>
                    <a:gd name="connsiteY1" fmla="*/ 1067175 h 1067175"/>
                    <a:gd name="connsiteX0" fmla="*/ 1213061 w 1213061"/>
                    <a:gd name="connsiteY0" fmla="*/ 0 h 1159297"/>
                    <a:gd name="connsiteX1" fmla="*/ 0 w 1213061"/>
                    <a:gd name="connsiteY1" fmla="*/ 1159297 h 1159297"/>
                    <a:gd name="connsiteX0" fmla="*/ 1213063 w 1213063"/>
                    <a:gd name="connsiteY0" fmla="*/ 0 h 1159297"/>
                    <a:gd name="connsiteX1" fmla="*/ 2 w 1213063"/>
                    <a:gd name="connsiteY1" fmla="*/ 1159297 h 1159297"/>
                    <a:gd name="connsiteX0" fmla="*/ 1230122 w 1230122"/>
                    <a:gd name="connsiteY0" fmla="*/ 0 h 817142"/>
                    <a:gd name="connsiteX1" fmla="*/ 2 w 1230122"/>
                    <a:gd name="connsiteY1" fmla="*/ 817142 h 817142"/>
                    <a:gd name="connsiteX0" fmla="*/ 1230122 w 1230122"/>
                    <a:gd name="connsiteY0" fmla="*/ 0 h 817142"/>
                    <a:gd name="connsiteX1" fmla="*/ 2 w 1230122"/>
                    <a:gd name="connsiteY1" fmla="*/ 817142 h 817142"/>
                    <a:gd name="connsiteX0" fmla="*/ 1230120 w 1230120"/>
                    <a:gd name="connsiteY0" fmla="*/ 0 h 817142"/>
                    <a:gd name="connsiteX1" fmla="*/ 0 w 1230120"/>
                    <a:gd name="connsiteY1" fmla="*/ 817142 h 817142"/>
                    <a:gd name="connsiteX0" fmla="*/ 1230120 w 1230120"/>
                    <a:gd name="connsiteY0" fmla="*/ 0 h 817142"/>
                    <a:gd name="connsiteX1" fmla="*/ 0 w 1230120"/>
                    <a:gd name="connsiteY1" fmla="*/ 817142 h 817142"/>
                  </a:gdLst>
                  <a:ahLst/>
                  <a:cxnLst>
                    <a:cxn ang="0">
                      <a:pos x="connsiteX0" y="connsiteY0"/>
                    </a:cxn>
                    <a:cxn ang="0">
                      <a:pos x="connsiteX1" y="connsiteY1"/>
                    </a:cxn>
                  </a:cxnLst>
                  <a:rect l="l" t="t" r="r" b="b"/>
                  <a:pathLst>
                    <a:path w="1230120" h="817142">
                      <a:moveTo>
                        <a:pt x="1230120" y="0"/>
                      </a:moveTo>
                      <a:cubicBezTo>
                        <a:pt x="1033320" y="128704"/>
                        <a:pt x="277792" y="556066"/>
                        <a:pt x="0" y="817142"/>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00"/>
                </a:p>
              </p:txBody>
            </p:sp>
            <p:sp>
              <p:nvSpPr>
                <p:cNvPr id="285" name="Forme libre 284"/>
                <p:cNvSpPr/>
                <p:nvPr/>
              </p:nvSpPr>
              <p:spPr>
                <a:xfrm flipH="1">
                  <a:off x="5434094" y="4518222"/>
                  <a:ext cx="1202827" cy="792813"/>
                </a:xfrm>
                <a:custGeom>
                  <a:avLst/>
                  <a:gdLst>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612560 w 612560"/>
                    <a:gd name="connsiteY0" fmla="*/ 0 h 807868"/>
                    <a:gd name="connsiteX1" fmla="*/ 0 w 612560"/>
                    <a:gd name="connsiteY1" fmla="*/ 807868 h 807868"/>
                    <a:gd name="connsiteX0" fmla="*/ 1233533 w 1233533"/>
                    <a:gd name="connsiteY0" fmla="*/ 0 h 1125178"/>
                    <a:gd name="connsiteX1" fmla="*/ 0 w 1233533"/>
                    <a:gd name="connsiteY1" fmla="*/ 1125178 h 1125178"/>
                    <a:gd name="connsiteX0" fmla="*/ 1223298 w 1223298"/>
                    <a:gd name="connsiteY0" fmla="*/ 0 h 1162710"/>
                    <a:gd name="connsiteX1" fmla="*/ 0 w 1223298"/>
                    <a:gd name="connsiteY1" fmla="*/ 1162710 h 1162710"/>
                    <a:gd name="connsiteX0" fmla="*/ 1223353 w 1223353"/>
                    <a:gd name="connsiteY0" fmla="*/ 0 h 1162710"/>
                    <a:gd name="connsiteX1" fmla="*/ 55 w 1223353"/>
                    <a:gd name="connsiteY1" fmla="*/ 1162710 h 1162710"/>
                    <a:gd name="connsiteX0" fmla="*/ 1202885 w 1202885"/>
                    <a:gd name="connsiteY0" fmla="*/ 0 h 792813"/>
                    <a:gd name="connsiteX1" fmla="*/ 58 w 1202885"/>
                    <a:gd name="connsiteY1" fmla="*/ 792813 h 792813"/>
                    <a:gd name="connsiteX0" fmla="*/ 1202827 w 1202827"/>
                    <a:gd name="connsiteY0" fmla="*/ 0 h 792813"/>
                    <a:gd name="connsiteX1" fmla="*/ 0 w 1202827"/>
                    <a:gd name="connsiteY1" fmla="*/ 792813 h 792813"/>
                  </a:gdLst>
                  <a:ahLst/>
                  <a:cxnLst>
                    <a:cxn ang="0">
                      <a:pos x="connsiteX0" y="connsiteY0"/>
                    </a:cxn>
                    <a:cxn ang="0">
                      <a:pos x="connsiteX1" y="connsiteY1"/>
                    </a:cxn>
                  </a:cxnLst>
                  <a:rect l="l" t="t" r="r" b="b"/>
                  <a:pathLst>
                    <a:path w="1202827" h="792813">
                      <a:moveTo>
                        <a:pt x="1202827" y="0"/>
                      </a:moveTo>
                      <a:cubicBezTo>
                        <a:pt x="1006027" y="128704"/>
                        <a:pt x="366502" y="494876"/>
                        <a:pt x="0" y="792813"/>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900"/>
                </a:p>
              </p:txBody>
            </p:sp>
          </p:grpSp>
          <p:grpSp>
            <p:nvGrpSpPr>
              <p:cNvPr id="91" name="Group 28"/>
              <p:cNvGrpSpPr>
                <a:grpSpLocks/>
              </p:cNvGrpSpPr>
              <p:nvPr/>
            </p:nvGrpSpPr>
            <p:grpSpPr bwMode="auto">
              <a:xfrm>
                <a:off x="5450690" y="2913593"/>
                <a:ext cx="2434888" cy="2437001"/>
                <a:chOff x="2614" y="1076"/>
                <a:chExt cx="2306" cy="2308"/>
              </a:xfrm>
            </p:grpSpPr>
            <p:sp>
              <p:nvSpPr>
                <p:cNvPr id="92" name="Line 29"/>
                <p:cNvSpPr>
                  <a:spLocks noChangeShapeType="1"/>
                </p:cNvSpPr>
                <p:nvPr/>
              </p:nvSpPr>
              <p:spPr bwMode="auto">
                <a:xfrm>
                  <a:off x="2648" y="2616"/>
                  <a:ext cx="928" cy="760"/>
                </a:xfrm>
                <a:prstGeom prst="line">
                  <a:avLst/>
                </a:prstGeom>
                <a:noFill/>
                <a:ln w="19050">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600"/>
                </a:p>
              </p:txBody>
            </p:sp>
            <p:sp>
              <p:nvSpPr>
                <p:cNvPr id="93" name="Line 30"/>
                <p:cNvSpPr>
                  <a:spLocks noChangeShapeType="1"/>
                </p:cNvSpPr>
                <p:nvPr/>
              </p:nvSpPr>
              <p:spPr bwMode="auto">
                <a:xfrm flipH="1">
                  <a:off x="3968" y="2600"/>
                  <a:ext cx="952" cy="784"/>
                </a:xfrm>
                <a:prstGeom prst="line">
                  <a:avLst/>
                </a:prstGeom>
                <a:noFill/>
                <a:ln w="19050">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600"/>
                </a:p>
              </p:txBody>
            </p:sp>
            <p:sp>
              <p:nvSpPr>
                <p:cNvPr id="94" name="Line 31"/>
                <p:cNvSpPr>
                  <a:spLocks noChangeShapeType="1"/>
                </p:cNvSpPr>
                <p:nvPr/>
              </p:nvSpPr>
              <p:spPr bwMode="auto">
                <a:xfrm>
                  <a:off x="2640" y="2296"/>
                  <a:ext cx="1120" cy="592"/>
                </a:xfrm>
                <a:prstGeom prst="line">
                  <a:avLst/>
                </a:prstGeom>
                <a:noFill/>
                <a:ln w="19050">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600"/>
                </a:p>
              </p:txBody>
            </p:sp>
            <p:sp>
              <p:nvSpPr>
                <p:cNvPr id="95" name="Line 32"/>
                <p:cNvSpPr>
                  <a:spLocks noChangeShapeType="1"/>
                </p:cNvSpPr>
                <p:nvPr/>
              </p:nvSpPr>
              <p:spPr bwMode="auto">
                <a:xfrm flipH="1">
                  <a:off x="3768" y="2296"/>
                  <a:ext cx="1120" cy="592"/>
                </a:xfrm>
                <a:prstGeom prst="line">
                  <a:avLst/>
                </a:prstGeom>
                <a:noFill/>
                <a:ln w="19050">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600"/>
                </a:p>
              </p:txBody>
            </p:sp>
            <p:sp>
              <p:nvSpPr>
                <p:cNvPr id="96" name="Line 33"/>
                <p:cNvSpPr>
                  <a:spLocks noChangeShapeType="1"/>
                </p:cNvSpPr>
                <p:nvPr/>
              </p:nvSpPr>
              <p:spPr bwMode="auto">
                <a:xfrm>
                  <a:off x="2648" y="2032"/>
                  <a:ext cx="1112" cy="432"/>
                </a:xfrm>
                <a:prstGeom prst="line">
                  <a:avLst/>
                </a:prstGeom>
                <a:noFill/>
                <a:ln w="19050">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600"/>
                </a:p>
              </p:txBody>
            </p:sp>
            <p:sp>
              <p:nvSpPr>
                <p:cNvPr id="97" name="Line 34"/>
                <p:cNvSpPr>
                  <a:spLocks noChangeShapeType="1"/>
                </p:cNvSpPr>
                <p:nvPr/>
              </p:nvSpPr>
              <p:spPr bwMode="auto">
                <a:xfrm flipH="1">
                  <a:off x="3800" y="2024"/>
                  <a:ext cx="1112" cy="432"/>
                </a:xfrm>
                <a:prstGeom prst="line">
                  <a:avLst/>
                </a:prstGeom>
                <a:noFill/>
                <a:ln w="19050">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600"/>
                </a:p>
              </p:txBody>
            </p:sp>
            <p:sp>
              <p:nvSpPr>
                <p:cNvPr id="98" name="Line 35"/>
                <p:cNvSpPr>
                  <a:spLocks noChangeShapeType="1"/>
                </p:cNvSpPr>
                <p:nvPr/>
              </p:nvSpPr>
              <p:spPr bwMode="auto">
                <a:xfrm>
                  <a:off x="2632" y="1760"/>
                  <a:ext cx="1128" cy="376"/>
                </a:xfrm>
                <a:prstGeom prst="line">
                  <a:avLst/>
                </a:prstGeom>
                <a:noFill/>
                <a:ln w="19050">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600"/>
                </a:p>
              </p:txBody>
            </p:sp>
            <p:sp>
              <p:nvSpPr>
                <p:cNvPr id="99" name="Line 36"/>
                <p:cNvSpPr>
                  <a:spLocks noChangeShapeType="1"/>
                </p:cNvSpPr>
                <p:nvPr/>
              </p:nvSpPr>
              <p:spPr bwMode="auto">
                <a:xfrm flipH="1">
                  <a:off x="3784" y="1752"/>
                  <a:ext cx="1128" cy="376"/>
                </a:xfrm>
                <a:prstGeom prst="line">
                  <a:avLst/>
                </a:prstGeom>
                <a:noFill/>
                <a:ln w="19050">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600"/>
                </a:p>
              </p:txBody>
            </p:sp>
            <p:sp>
              <p:nvSpPr>
                <p:cNvPr id="100" name="Line 37"/>
                <p:cNvSpPr>
                  <a:spLocks noChangeShapeType="1"/>
                </p:cNvSpPr>
                <p:nvPr/>
              </p:nvSpPr>
              <p:spPr bwMode="auto">
                <a:xfrm>
                  <a:off x="3813" y="1447"/>
                  <a:ext cx="592" cy="0"/>
                </a:xfrm>
                <a:prstGeom prst="line">
                  <a:avLst/>
                </a:prstGeom>
                <a:noFill/>
                <a:ln w="19050">
                  <a:solidFill>
                    <a:srgbClr val="0000FF"/>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sz="600"/>
                </a:p>
              </p:txBody>
            </p:sp>
            <p:sp>
              <p:nvSpPr>
                <p:cNvPr id="102" name="Text Box 39"/>
                <p:cNvSpPr txBox="1">
                  <a:spLocks noChangeArrowheads="1"/>
                </p:cNvSpPr>
                <p:nvPr/>
              </p:nvSpPr>
              <p:spPr bwMode="auto">
                <a:xfrm>
                  <a:off x="2614" y="1076"/>
                  <a:ext cx="1190" cy="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2"/>
                      </a:solidFill>
                      <a:latin typeface="Times New Roman" panose="02020603050405020304" pitchFamily="18" charset="0"/>
                      <a:ea typeface="Osaka" charset="-128"/>
                    </a:defRPr>
                  </a:lvl1pPr>
                  <a:lvl2pPr marL="742950" indent="-285750" eaLnBrk="0" hangingPunct="0">
                    <a:defRPr sz="2400">
                      <a:solidFill>
                        <a:schemeClr val="tx2"/>
                      </a:solidFill>
                      <a:latin typeface="Times New Roman" panose="02020603050405020304" pitchFamily="18" charset="0"/>
                      <a:ea typeface="Osaka" charset="-128"/>
                    </a:defRPr>
                  </a:lvl2pPr>
                  <a:lvl3pPr marL="1143000" indent="-228600" eaLnBrk="0" hangingPunct="0">
                    <a:defRPr sz="2400">
                      <a:solidFill>
                        <a:schemeClr val="tx2"/>
                      </a:solidFill>
                      <a:latin typeface="Times New Roman" panose="02020603050405020304" pitchFamily="18" charset="0"/>
                      <a:ea typeface="Osaka" charset="-128"/>
                    </a:defRPr>
                  </a:lvl3pPr>
                  <a:lvl4pPr marL="1600200" indent="-228600" eaLnBrk="0" hangingPunct="0">
                    <a:defRPr sz="2400">
                      <a:solidFill>
                        <a:schemeClr val="tx2"/>
                      </a:solidFill>
                      <a:latin typeface="Times New Roman" panose="02020603050405020304" pitchFamily="18" charset="0"/>
                      <a:ea typeface="Osaka" charset="-128"/>
                    </a:defRPr>
                  </a:lvl4pPr>
                  <a:lvl5pPr marL="2057400" indent="-228600" eaLnBrk="0" hangingPunct="0">
                    <a:defRPr sz="2400">
                      <a:solidFill>
                        <a:schemeClr val="tx2"/>
                      </a:solidFill>
                      <a:latin typeface="Times New Roman" panose="02020603050405020304" pitchFamily="18" charset="0"/>
                      <a:ea typeface="Osaka" charset="-128"/>
                    </a:defRPr>
                  </a:lvl5pPr>
                  <a:lvl6pPr marL="25146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6pPr>
                  <a:lvl7pPr marL="29718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7pPr>
                  <a:lvl8pPr marL="34290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8pPr>
                  <a:lvl9pPr marL="3886200" indent="-228600" eaLnBrk="0" fontAlgn="base" hangingPunct="0">
                    <a:spcBef>
                      <a:spcPct val="0"/>
                    </a:spcBef>
                    <a:spcAft>
                      <a:spcPct val="0"/>
                    </a:spcAft>
                    <a:defRPr sz="2400">
                      <a:solidFill>
                        <a:schemeClr val="tx2"/>
                      </a:solidFill>
                      <a:latin typeface="Times New Roman" panose="02020603050405020304" pitchFamily="18" charset="0"/>
                      <a:ea typeface="Osaka" charset="-128"/>
                    </a:defRPr>
                  </a:lvl9pPr>
                </a:lstStyle>
                <a:p>
                  <a:pPr>
                    <a:spcBef>
                      <a:spcPct val="50000"/>
                    </a:spcBef>
                  </a:pPr>
                  <a:r>
                    <a:rPr lang="en-US" altLang="fr-FR" sz="1050" i="1" u="none" dirty="0" smtClean="0">
                      <a:solidFill>
                        <a:srgbClr val="0000FF"/>
                      </a:solidFill>
                    </a:rPr>
                    <a:t>J</a:t>
                  </a:r>
                  <a:r>
                    <a:rPr lang="en-US" altLang="fr-FR" sz="1050" u="none" dirty="0" smtClean="0">
                      <a:solidFill>
                        <a:srgbClr val="0000FF"/>
                      </a:solidFill>
                      <a:latin typeface="Arial" panose="020B0604020202020204" pitchFamily="34" charset="0"/>
                    </a:rPr>
                    <a:t>=const.</a:t>
                  </a:r>
                </a:p>
                <a:p>
                  <a:pPr>
                    <a:spcBef>
                      <a:spcPct val="50000"/>
                    </a:spcBef>
                  </a:pPr>
                  <a:r>
                    <a:rPr lang="en-US" altLang="fr-FR" sz="1050" i="1" u="none" dirty="0" smtClean="0">
                      <a:solidFill>
                        <a:srgbClr val="0000FF"/>
                      </a:solidFill>
                      <a:latin typeface="Arial" panose="020B0604020202020204" pitchFamily="34" charset="0"/>
                    </a:rPr>
                    <a:t>Bean model</a:t>
                  </a:r>
                  <a:endParaRPr lang="en-US" altLang="fr-FR" sz="1050" i="1" u="none" dirty="0">
                    <a:latin typeface="Arial" panose="020B0604020202020204" pitchFamily="34" charset="0"/>
                  </a:endParaRPr>
                </a:p>
              </p:txBody>
            </p:sp>
          </p:grpSp>
          <p:cxnSp>
            <p:nvCxnSpPr>
              <p:cNvPr id="269" name="Connecteur droit 268"/>
              <p:cNvCxnSpPr/>
              <p:nvPr/>
            </p:nvCxnSpPr>
            <p:spPr>
              <a:xfrm flipH="1" flipV="1">
                <a:off x="6637637" y="3206278"/>
                <a:ext cx="0" cy="2050005"/>
              </a:xfrm>
              <a:prstGeom prst="line">
                <a:avLst/>
              </a:prstGeom>
              <a:ln w="12700">
                <a:prstDash val="lgDashDot"/>
              </a:ln>
            </p:spPr>
            <p:style>
              <a:lnRef idx="1">
                <a:schemeClr val="accent1"/>
              </a:lnRef>
              <a:fillRef idx="0">
                <a:schemeClr val="accent1"/>
              </a:fillRef>
              <a:effectRef idx="0">
                <a:schemeClr val="accent1"/>
              </a:effectRef>
              <a:fontRef idx="minor">
                <a:schemeClr val="tx1"/>
              </a:fontRef>
            </p:style>
          </p:cxnSp>
          <p:cxnSp>
            <p:nvCxnSpPr>
              <p:cNvPr id="271" name="Connecteur droit 270"/>
              <p:cNvCxnSpPr/>
              <p:nvPr/>
            </p:nvCxnSpPr>
            <p:spPr>
              <a:xfrm>
                <a:off x="5459112" y="2828610"/>
                <a:ext cx="0" cy="2514160"/>
              </a:xfrm>
              <a:prstGeom prst="line">
                <a:avLst/>
              </a:prstGeom>
              <a:ln w="19050">
                <a:solidFill>
                  <a:schemeClr val="tx1">
                    <a:lumMod val="65000"/>
                    <a:lumOff val="35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2" name="Connecteur droit 271"/>
              <p:cNvCxnSpPr/>
              <p:nvPr/>
            </p:nvCxnSpPr>
            <p:spPr>
              <a:xfrm>
                <a:off x="7872751" y="2828612"/>
                <a:ext cx="0" cy="2514157"/>
              </a:xfrm>
              <a:prstGeom prst="line">
                <a:avLst/>
              </a:prstGeom>
              <a:ln w="19050">
                <a:solidFill>
                  <a:schemeClr val="tx1">
                    <a:lumMod val="65000"/>
                    <a:lumOff val="35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3" name="Connecteur droit 272"/>
              <p:cNvCxnSpPr/>
              <p:nvPr/>
            </p:nvCxnSpPr>
            <p:spPr>
              <a:xfrm rot="5400000">
                <a:off x="6669953" y="4133303"/>
                <a:ext cx="0" cy="2412000"/>
              </a:xfrm>
              <a:prstGeom prst="line">
                <a:avLst/>
              </a:prstGeom>
              <a:ln w="19050">
                <a:solidFill>
                  <a:schemeClr val="tx1">
                    <a:lumMod val="65000"/>
                    <a:lumOff val="35000"/>
                  </a:schemeClr>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4" name="Connecteur droit 3"/>
            <p:cNvCxnSpPr/>
            <p:nvPr/>
          </p:nvCxnSpPr>
          <p:spPr>
            <a:xfrm>
              <a:off x="930873" y="2560236"/>
              <a:ext cx="431583" cy="0"/>
            </a:xfrm>
            <a:prstGeom prst="line">
              <a:avLst/>
            </a:prstGeom>
            <a:ln w="28575">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132503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Cables Examples </a:t>
            </a:r>
            <a:endParaRPr lang="en-US" dirty="0"/>
          </a:p>
        </p:txBody>
      </p:sp>
      <p:grpSp>
        <p:nvGrpSpPr>
          <p:cNvPr id="3" name="Groupe 2"/>
          <p:cNvGrpSpPr/>
          <p:nvPr/>
        </p:nvGrpSpPr>
        <p:grpSpPr>
          <a:xfrm>
            <a:off x="353399" y="1122492"/>
            <a:ext cx="8539081" cy="5138699"/>
            <a:chOff x="353399" y="1122492"/>
            <a:chExt cx="8539081" cy="5138699"/>
          </a:xfrm>
        </p:grpSpPr>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22666" y="1122492"/>
              <a:ext cx="3609975" cy="1285875"/>
            </a:xfrm>
            <a:prstGeom prst="rect">
              <a:avLst/>
            </a:prstGeom>
          </p:spPr>
        </p:pic>
        <p:sp>
          <p:nvSpPr>
            <p:cNvPr id="7" name="Rectangle 6"/>
            <p:cNvSpPr/>
            <p:nvPr/>
          </p:nvSpPr>
          <p:spPr>
            <a:xfrm>
              <a:off x="3077368" y="2162401"/>
              <a:ext cx="1191624" cy="261610"/>
            </a:xfrm>
            <a:prstGeom prst="rect">
              <a:avLst/>
            </a:prstGeom>
          </p:spPr>
          <p:txBody>
            <a:bodyPr wrap="square">
              <a:spAutoFit/>
            </a:bodyPr>
            <a:lstStyle/>
            <a:p>
              <a:r>
                <a:rPr lang="fr-FR" sz="1100" i="1" u="none" dirty="0" smtClean="0">
                  <a:solidFill>
                    <a:srgbClr val="0070C0"/>
                  </a:solidFill>
                </a:rPr>
                <a:t>LHC </a:t>
              </a:r>
              <a:r>
                <a:rPr lang="fr-FR" sz="1100" i="1" u="none" dirty="0" err="1" smtClean="0">
                  <a:solidFill>
                    <a:srgbClr val="0070C0"/>
                  </a:solidFill>
                </a:rPr>
                <a:t>Cable</a:t>
              </a:r>
              <a:r>
                <a:rPr lang="fr-FR" sz="1100" i="1" u="none" dirty="0" smtClean="0">
                  <a:solidFill>
                    <a:srgbClr val="0070C0"/>
                  </a:solidFill>
                </a:rPr>
                <a:t> </a:t>
              </a:r>
              <a:endParaRPr lang="fr-FR" sz="1100" dirty="0"/>
            </a:p>
          </p:txBody>
        </p:sp>
        <p:pic>
          <p:nvPicPr>
            <p:cNvPr id="8" name="Imag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flipV="1">
              <a:off x="-559521" y="2079801"/>
              <a:ext cx="2251332" cy="341218"/>
            </a:xfrm>
            <a:prstGeom prst="rect">
              <a:avLst/>
            </a:prstGeom>
          </p:spPr>
        </p:pic>
        <p:pic>
          <p:nvPicPr>
            <p:cNvPr id="12" name="Imag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8951" y="2501031"/>
              <a:ext cx="1489818" cy="864094"/>
            </a:xfrm>
            <a:prstGeom prst="rect">
              <a:avLst/>
            </a:prstGeom>
          </p:spPr>
        </p:pic>
        <p:sp>
          <p:nvSpPr>
            <p:cNvPr id="13" name="Forme libre 12"/>
            <p:cNvSpPr/>
            <p:nvPr/>
          </p:nvSpPr>
          <p:spPr>
            <a:xfrm rot="5400000" flipH="1" flipV="1">
              <a:off x="863787" y="1501766"/>
              <a:ext cx="45719" cy="299787"/>
            </a:xfrm>
            <a:custGeom>
              <a:avLst/>
              <a:gdLst>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Lst>
              <a:ahLst/>
              <a:cxnLst>
                <a:cxn ang="0">
                  <a:pos x="connsiteX0" y="connsiteY0"/>
                </a:cxn>
                <a:cxn ang="0">
                  <a:pos x="connsiteX1" y="connsiteY1"/>
                </a:cxn>
                <a:cxn ang="0">
                  <a:pos x="connsiteX2" y="connsiteY2"/>
                </a:cxn>
                <a:cxn ang="0">
                  <a:pos x="connsiteX3" y="connsiteY3"/>
                </a:cxn>
              </a:cxnLst>
              <a:rect l="l" t="t" r="r" b="b"/>
              <a:pathLst>
                <a:path w="244111" h="311499">
                  <a:moveTo>
                    <a:pt x="0" y="311499"/>
                  </a:moveTo>
                  <a:cubicBezTo>
                    <a:pt x="108857" y="297263"/>
                    <a:pt x="217714" y="283028"/>
                    <a:pt x="241160" y="231112"/>
                  </a:cubicBezTo>
                  <a:cubicBezTo>
                    <a:pt x="264606" y="179196"/>
                    <a:pt x="140677" y="0"/>
                    <a:pt x="140677" y="0"/>
                  </a:cubicBezTo>
                  <a:lnTo>
                    <a:pt x="140677" y="0"/>
                  </a:ln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17" name="Rectangle 16"/>
            <p:cNvSpPr/>
            <p:nvPr/>
          </p:nvSpPr>
          <p:spPr>
            <a:xfrm>
              <a:off x="7823347" y="1345639"/>
              <a:ext cx="875561" cy="261610"/>
            </a:xfrm>
            <a:prstGeom prst="rect">
              <a:avLst/>
            </a:prstGeom>
          </p:spPr>
          <p:txBody>
            <a:bodyPr wrap="none">
              <a:spAutoFit/>
            </a:bodyPr>
            <a:lstStyle/>
            <a:p>
              <a:r>
                <a:rPr lang="fr-FR" sz="1100" i="1" u="none" dirty="0" smtClean="0">
                  <a:solidFill>
                    <a:srgbClr val="0070C0"/>
                  </a:solidFill>
                </a:rPr>
                <a:t>Atlas </a:t>
              </a:r>
              <a:r>
                <a:rPr lang="fr-FR" sz="1100" i="1" u="none" dirty="0" err="1" smtClean="0">
                  <a:solidFill>
                    <a:srgbClr val="0070C0"/>
                  </a:solidFill>
                </a:rPr>
                <a:t>cable</a:t>
              </a:r>
              <a:endParaRPr lang="fr-FR" sz="1100" dirty="0"/>
            </a:p>
          </p:txBody>
        </p:sp>
        <p:pic>
          <p:nvPicPr>
            <p:cNvPr id="23" name="Image 22"/>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76371" y="3590688"/>
              <a:ext cx="1291373" cy="1725387"/>
            </a:xfrm>
            <a:prstGeom prst="rect">
              <a:avLst/>
            </a:prstGeom>
          </p:spPr>
        </p:pic>
        <p:pic>
          <p:nvPicPr>
            <p:cNvPr id="24" name="Image 23"/>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1553500" y="4819770"/>
              <a:ext cx="1124214" cy="1368153"/>
            </a:xfrm>
            <a:prstGeom prst="rect">
              <a:avLst/>
            </a:prstGeom>
          </p:spPr>
        </p:pic>
        <p:sp>
          <p:nvSpPr>
            <p:cNvPr id="25" name="Rectangle 24"/>
            <p:cNvSpPr/>
            <p:nvPr/>
          </p:nvSpPr>
          <p:spPr>
            <a:xfrm>
              <a:off x="353399" y="5408354"/>
              <a:ext cx="1200101" cy="769441"/>
            </a:xfrm>
            <a:prstGeom prst="rect">
              <a:avLst/>
            </a:prstGeom>
          </p:spPr>
          <p:txBody>
            <a:bodyPr wrap="square">
              <a:spAutoFit/>
            </a:bodyPr>
            <a:lstStyle/>
            <a:p>
              <a:r>
                <a:rPr lang="fr-FR" sz="1100" i="1" u="none" dirty="0" smtClean="0">
                  <a:solidFill>
                    <a:srgbClr val="0070C0"/>
                  </a:solidFill>
                </a:rPr>
                <a:t>ITER </a:t>
              </a:r>
              <a:r>
                <a:rPr lang="fr-FR" sz="1100" i="1" u="none" dirty="0" err="1" smtClean="0">
                  <a:solidFill>
                    <a:srgbClr val="0070C0"/>
                  </a:solidFill>
                </a:rPr>
                <a:t>Cable</a:t>
              </a:r>
              <a:r>
                <a:rPr lang="fr-FR" sz="1100" i="1" u="none" dirty="0" smtClean="0">
                  <a:solidFill>
                    <a:srgbClr val="0070C0"/>
                  </a:solidFill>
                </a:rPr>
                <a:t> </a:t>
              </a:r>
            </a:p>
            <a:p>
              <a:r>
                <a:rPr lang="fr-FR" sz="1100" i="1" u="none" dirty="0" smtClean="0">
                  <a:solidFill>
                    <a:srgbClr val="0070C0"/>
                  </a:solidFill>
                </a:rPr>
                <a:t>(CICC: </a:t>
              </a:r>
              <a:r>
                <a:rPr lang="fr-FR" sz="1100" i="1" u="none" dirty="0" err="1" smtClean="0">
                  <a:solidFill>
                    <a:srgbClr val="0070C0"/>
                  </a:solidFill>
                </a:rPr>
                <a:t>cable</a:t>
              </a:r>
              <a:r>
                <a:rPr lang="fr-FR" sz="1100" i="1" u="none" dirty="0" smtClean="0">
                  <a:solidFill>
                    <a:srgbClr val="0070C0"/>
                  </a:solidFill>
                </a:rPr>
                <a:t> in conduit </a:t>
              </a:r>
              <a:r>
                <a:rPr lang="fr-FR" sz="1100" i="1" u="none" dirty="0" err="1" smtClean="0">
                  <a:solidFill>
                    <a:srgbClr val="0070C0"/>
                  </a:solidFill>
                </a:rPr>
                <a:t>conductor</a:t>
              </a:r>
              <a:r>
                <a:rPr lang="fr-FR" sz="1100" i="1" u="none" dirty="0" smtClean="0">
                  <a:solidFill>
                    <a:srgbClr val="0070C0"/>
                  </a:solidFill>
                </a:rPr>
                <a:t>)</a:t>
              </a:r>
              <a:endParaRPr lang="fr-FR" sz="1100" dirty="0"/>
            </a:p>
          </p:txBody>
        </p:sp>
        <p:pic>
          <p:nvPicPr>
            <p:cNvPr id="30" name="Image 2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92891" y="4811864"/>
              <a:ext cx="1185780" cy="1080000"/>
            </a:xfrm>
            <a:prstGeom prst="rect">
              <a:avLst/>
            </a:prstGeom>
          </p:spPr>
        </p:pic>
        <p:pic>
          <p:nvPicPr>
            <p:cNvPr id="31" name="Image 3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27800" y="4788597"/>
              <a:ext cx="1097220" cy="1080000"/>
            </a:xfrm>
            <a:prstGeom prst="rect">
              <a:avLst/>
            </a:prstGeom>
          </p:spPr>
        </p:pic>
        <p:pic>
          <p:nvPicPr>
            <p:cNvPr id="32" name="Image 3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836000" y="4810842"/>
              <a:ext cx="1056480" cy="1080000"/>
            </a:xfrm>
            <a:prstGeom prst="rect">
              <a:avLst/>
            </a:prstGeom>
          </p:spPr>
        </p:pic>
        <p:sp>
          <p:nvSpPr>
            <p:cNvPr id="33" name="Rectangle 32"/>
            <p:cNvSpPr/>
            <p:nvPr/>
          </p:nvSpPr>
          <p:spPr>
            <a:xfrm>
              <a:off x="6368339" y="5981739"/>
              <a:ext cx="1470274" cy="261610"/>
            </a:xfrm>
            <a:prstGeom prst="rect">
              <a:avLst/>
            </a:prstGeom>
          </p:spPr>
          <p:txBody>
            <a:bodyPr wrap="none">
              <a:spAutoFit/>
            </a:bodyPr>
            <a:lstStyle/>
            <a:p>
              <a:r>
                <a:rPr lang="fr-FR" sz="1100" i="1" u="none" dirty="0" smtClean="0">
                  <a:solidFill>
                    <a:srgbClr val="0070C0"/>
                  </a:solidFill>
                </a:rPr>
                <a:t>50 Hz </a:t>
              </a:r>
              <a:r>
                <a:rPr lang="fr-FR" sz="1100" i="1" u="none" dirty="0" err="1" smtClean="0">
                  <a:solidFill>
                    <a:srgbClr val="0070C0"/>
                  </a:solidFill>
                </a:rPr>
                <a:t>developments</a:t>
              </a:r>
              <a:endParaRPr lang="fr-FR" sz="1100" dirty="0"/>
            </a:p>
          </p:txBody>
        </p:sp>
        <p:pic>
          <p:nvPicPr>
            <p:cNvPr id="28" name="Image 2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436096" y="2918870"/>
              <a:ext cx="2722626" cy="998982"/>
            </a:xfrm>
            <a:prstGeom prst="rect">
              <a:avLst/>
            </a:prstGeom>
          </p:spPr>
        </p:pic>
        <p:pic>
          <p:nvPicPr>
            <p:cNvPr id="34" name="Image 33"/>
            <p:cNvPicPr>
              <a:picLocks noChangeAspect="1"/>
            </p:cNvPicPr>
            <p:nvPr/>
          </p:nvPicPr>
          <p:blipFill rotWithShape="1">
            <a:blip r:embed="rId12" cstate="print">
              <a:extLst>
                <a:ext uri="{28A0092B-C50C-407E-A947-70E740481C1C}">
                  <a14:useLocalDpi xmlns:a14="http://schemas.microsoft.com/office/drawing/2010/main" val="0"/>
                </a:ext>
              </a:extLst>
            </a:blip>
            <a:srcRect/>
            <a:stretch/>
          </p:blipFill>
          <p:spPr>
            <a:xfrm>
              <a:off x="5333179" y="1268277"/>
              <a:ext cx="2304256" cy="1368152"/>
            </a:xfrm>
            <a:prstGeom prst="rect">
              <a:avLst/>
            </a:prstGeom>
          </p:spPr>
        </p:pic>
        <p:pic>
          <p:nvPicPr>
            <p:cNvPr id="26" name="Image 2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flipH="1">
              <a:off x="7438863" y="1781712"/>
              <a:ext cx="1416304" cy="1439762"/>
            </a:xfrm>
            <a:prstGeom prst="rect">
              <a:avLst/>
            </a:prstGeom>
          </p:spPr>
        </p:pic>
        <p:pic>
          <p:nvPicPr>
            <p:cNvPr id="35" name="Image 3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955662" y="4161112"/>
              <a:ext cx="1931294" cy="1704970"/>
            </a:xfrm>
            <a:prstGeom prst="rect">
              <a:avLst/>
            </a:prstGeom>
          </p:spPr>
        </p:pic>
        <p:sp>
          <p:nvSpPr>
            <p:cNvPr id="36" name="Rectangle 35"/>
            <p:cNvSpPr/>
            <p:nvPr/>
          </p:nvSpPr>
          <p:spPr>
            <a:xfrm>
              <a:off x="3361700" y="5999581"/>
              <a:ext cx="1210588" cy="261610"/>
            </a:xfrm>
            <a:prstGeom prst="rect">
              <a:avLst/>
            </a:prstGeom>
          </p:spPr>
          <p:txBody>
            <a:bodyPr wrap="none">
              <a:spAutoFit/>
            </a:bodyPr>
            <a:lstStyle/>
            <a:p>
              <a:r>
                <a:rPr lang="fr-FR" sz="1100" i="1" u="none" dirty="0" smtClean="0">
                  <a:solidFill>
                    <a:srgbClr val="0070C0"/>
                  </a:solidFill>
                </a:rPr>
                <a:t>Nb</a:t>
              </a:r>
              <a:r>
                <a:rPr lang="fr-FR" sz="1100" i="1" u="none" baseline="-25000" dirty="0" smtClean="0">
                  <a:solidFill>
                    <a:srgbClr val="0070C0"/>
                  </a:solidFill>
                </a:rPr>
                <a:t>3</a:t>
              </a:r>
              <a:r>
                <a:rPr lang="fr-FR" sz="1100" i="1" u="none" dirty="0" smtClean="0">
                  <a:solidFill>
                    <a:srgbClr val="0070C0"/>
                  </a:solidFill>
                </a:rPr>
                <a:t>Sn Filament </a:t>
              </a:r>
              <a:endParaRPr lang="fr-FR" sz="1100" i="1" u="none" dirty="0">
                <a:solidFill>
                  <a:srgbClr val="0070C0"/>
                </a:solidFill>
              </a:endParaRPr>
            </a:p>
          </p:txBody>
        </p:sp>
        <p:pic>
          <p:nvPicPr>
            <p:cNvPr id="20" name="Image 19"/>
            <p:cNvPicPr>
              <a:picLocks noChangeAspect="1"/>
            </p:cNvPicPr>
            <p:nvPr/>
          </p:nvPicPr>
          <p:blipFill>
            <a:blip r:embed="rId15"/>
            <a:stretch>
              <a:fillRect/>
            </a:stretch>
          </p:blipFill>
          <p:spPr>
            <a:xfrm>
              <a:off x="1981516" y="2571586"/>
              <a:ext cx="1129828" cy="724974"/>
            </a:xfrm>
            <a:prstGeom prst="rect">
              <a:avLst/>
            </a:prstGeom>
          </p:spPr>
        </p:pic>
        <p:pic>
          <p:nvPicPr>
            <p:cNvPr id="11" name="Image 10"/>
            <p:cNvPicPr>
              <a:picLocks noChangeAspect="1"/>
            </p:cNvPicPr>
            <p:nvPr/>
          </p:nvPicPr>
          <p:blipFill>
            <a:blip r:embed="rId16"/>
            <a:stretch>
              <a:fillRect/>
            </a:stretch>
          </p:blipFill>
          <p:spPr>
            <a:xfrm>
              <a:off x="990600" y="2178575"/>
              <a:ext cx="948886" cy="955212"/>
            </a:xfrm>
            <a:prstGeom prst="rect">
              <a:avLst/>
            </a:prstGeom>
          </p:spPr>
        </p:pic>
        <p:sp>
          <p:nvSpPr>
            <p:cNvPr id="15" name="Forme libre 14"/>
            <p:cNvSpPr/>
            <p:nvPr/>
          </p:nvSpPr>
          <p:spPr>
            <a:xfrm rot="16200000" flipV="1">
              <a:off x="847945" y="2384790"/>
              <a:ext cx="77401" cy="396407"/>
            </a:xfrm>
            <a:custGeom>
              <a:avLst/>
              <a:gdLst>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Lst>
              <a:ahLst/>
              <a:cxnLst>
                <a:cxn ang="0">
                  <a:pos x="connsiteX0" y="connsiteY0"/>
                </a:cxn>
                <a:cxn ang="0">
                  <a:pos x="connsiteX1" y="connsiteY1"/>
                </a:cxn>
                <a:cxn ang="0">
                  <a:pos x="connsiteX2" y="connsiteY2"/>
                </a:cxn>
                <a:cxn ang="0">
                  <a:pos x="connsiteX3" y="connsiteY3"/>
                </a:cxn>
              </a:cxnLst>
              <a:rect l="l" t="t" r="r" b="b"/>
              <a:pathLst>
                <a:path w="244111" h="311499">
                  <a:moveTo>
                    <a:pt x="0" y="311499"/>
                  </a:moveTo>
                  <a:cubicBezTo>
                    <a:pt x="108857" y="297263"/>
                    <a:pt x="217714" y="283028"/>
                    <a:pt x="241160" y="231112"/>
                  </a:cubicBezTo>
                  <a:cubicBezTo>
                    <a:pt x="264606" y="179196"/>
                    <a:pt x="140677" y="0"/>
                    <a:pt x="140677" y="0"/>
                  </a:cubicBezTo>
                  <a:lnTo>
                    <a:pt x="140677" y="0"/>
                  </a:ln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40" name="Forme libre 39"/>
            <p:cNvSpPr/>
            <p:nvPr/>
          </p:nvSpPr>
          <p:spPr>
            <a:xfrm rot="16200000" flipV="1">
              <a:off x="2030999" y="2408796"/>
              <a:ext cx="77401" cy="540103"/>
            </a:xfrm>
            <a:custGeom>
              <a:avLst/>
              <a:gdLst>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Lst>
              <a:ahLst/>
              <a:cxnLst>
                <a:cxn ang="0">
                  <a:pos x="connsiteX0" y="connsiteY0"/>
                </a:cxn>
                <a:cxn ang="0">
                  <a:pos x="connsiteX1" y="connsiteY1"/>
                </a:cxn>
                <a:cxn ang="0">
                  <a:pos x="connsiteX2" y="connsiteY2"/>
                </a:cxn>
                <a:cxn ang="0">
                  <a:pos x="connsiteX3" y="connsiteY3"/>
                </a:cxn>
              </a:cxnLst>
              <a:rect l="l" t="t" r="r" b="b"/>
              <a:pathLst>
                <a:path w="244111" h="311499">
                  <a:moveTo>
                    <a:pt x="0" y="311499"/>
                  </a:moveTo>
                  <a:cubicBezTo>
                    <a:pt x="108857" y="297263"/>
                    <a:pt x="217714" y="283028"/>
                    <a:pt x="241160" y="231112"/>
                  </a:cubicBezTo>
                  <a:cubicBezTo>
                    <a:pt x="264606" y="179196"/>
                    <a:pt x="140677" y="0"/>
                    <a:pt x="140677" y="0"/>
                  </a:cubicBezTo>
                  <a:lnTo>
                    <a:pt x="140677" y="0"/>
                  </a:ln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16" name="Forme libre 15"/>
            <p:cNvSpPr/>
            <p:nvPr/>
          </p:nvSpPr>
          <p:spPr>
            <a:xfrm rot="16200000" flipV="1">
              <a:off x="2852680" y="2546347"/>
              <a:ext cx="175737" cy="756086"/>
            </a:xfrm>
            <a:custGeom>
              <a:avLst/>
              <a:gdLst>
                <a:gd name="connsiteX0" fmla="*/ 0 w 244111"/>
                <a:gd name="connsiteY0" fmla="*/ 311499 h 311499"/>
                <a:gd name="connsiteX1" fmla="*/ 241160 w 244111"/>
                <a:gd name="connsiteY1" fmla="*/ 231112 h 311499"/>
                <a:gd name="connsiteX2" fmla="*/ 140677 w 244111"/>
                <a:gd name="connsiteY2" fmla="*/ 0 h 311499"/>
                <a:gd name="connsiteX3" fmla="*/ 140677 w 244111"/>
                <a:gd name="connsiteY3" fmla="*/ 0 h 311499"/>
              </a:gdLst>
              <a:ahLst/>
              <a:cxnLst>
                <a:cxn ang="0">
                  <a:pos x="connsiteX0" y="connsiteY0"/>
                </a:cxn>
                <a:cxn ang="0">
                  <a:pos x="connsiteX1" y="connsiteY1"/>
                </a:cxn>
                <a:cxn ang="0">
                  <a:pos x="connsiteX2" y="connsiteY2"/>
                </a:cxn>
                <a:cxn ang="0">
                  <a:pos x="connsiteX3" y="connsiteY3"/>
                </a:cxn>
              </a:cxnLst>
              <a:rect l="l" t="t" r="r" b="b"/>
              <a:pathLst>
                <a:path w="244111" h="311499">
                  <a:moveTo>
                    <a:pt x="0" y="311499"/>
                  </a:moveTo>
                  <a:cubicBezTo>
                    <a:pt x="108857" y="297263"/>
                    <a:pt x="217714" y="283028"/>
                    <a:pt x="241160" y="231112"/>
                  </a:cubicBezTo>
                  <a:cubicBezTo>
                    <a:pt x="264606" y="179196"/>
                    <a:pt x="140677" y="0"/>
                    <a:pt x="140677" y="0"/>
                  </a:cubicBezTo>
                  <a:lnTo>
                    <a:pt x="140677" y="0"/>
                  </a:ln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gr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III</a:t>
            </a:r>
            <a:endParaRPr lang="fr-FR" dirty="0"/>
          </a:p>
        </p:txBody>
      </p:sp>
      <p:sp>
        <p:nvSpPr>
          <p:cNvPr id="6" name="Espace réservé du numéro de diapositive 5"/>
          <p:cNvSpPr>
            <a:spLocks noGrp="1"/>
          </p:cNvSpPr>
          <p:nvPr>
            <p:ph type="sldNum" sz="quarter" idx="12"/>
          </p:nvPr>
        </p:nvSpPr>
        <p:spPr/>
        <p:txBody>
          <a:bodyPr/>
          <a:lstStyle/>
          <a:p>
            <a:pPr>
              <a:defRPr/>
            </a:pPr>
            <a:r>
              <a:rPr lang="fr-FR" smtClean="0"/>
              <a:t>|  PAGE </a:t>
            </a:r>
            <a:fld id="{A40AF4AB-2A90-45D1-B14C-455B828CAC88}" type="slidenum">
              <a:rPr lang="fr-FR" smtClean="0"/>
              <a:pPr>
                <a:defRPr/>
              </a:pPr>
              <a:t>36</a:t>
            </a:fld>
            <a:endParaRPr lang="fr-FR"/>
          </a:p>
        </p:txBody>
      </p:sp>
    </p:spTree>
    <p:extLst>
      <p:ext uri="{BB962C8B-B14F-4D97-AF65-F5344CB8AC3E}">
        <p14:creationId xmlns:p14="http://schemas.microsoft.com/office/powerpoint/2010/main" val="35609108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Cavities:</a:t>
            </a:r>
            <a:br>
              <a:rPr lang="en-US" dirty="0" smtClean="0"/>
            </a:br>
            <a:r>
              <a:rPr lang="en-US" dirty="0" smtClean="0"/>
              <a:t/>
            </a:r>
            <a:br>
              <a:rPr lang="en-US" dirty="0" smtClean="0"/>
            </a:br>
            <a:r>
              <a:rPr lang="en-US" dirty="0" smtClean="0"/>
              <a:t>-</a:t>
            </a:r>
            <a:r>
              <a:rPr lang="en-US" sz="2000" dirty="0">
                <a:effectLst>
                  <a:outerShdw blurRad="38100" dist="38100" dir="2700000" algn="tl">
                    <a:srgbClr val="000000">
                      <a:alpha val="43137"/>
                    </a:srgbClr>
                  </a:outerShdw>
                </a:effectLst>
                <a:latin typeface="Arial Narrow" panose="020B0606020202030204" pitchFamily="34" charset="0"/>
              </a:rPr>
              <a:t>thermal /</a:t>
            </a:r>
            <a:r>
              <a:rPr lang="en-US" sz="2000" dirty="0"/>
              <a:t> </a:t>
            </a:r>
            <a:r>
              <a:rPr lang="en-US" sz="2000" dirty="0">
                <a:effectLst>
                  <a:outerShdw blurRad="38100" dist="38100" dir="2700000" algn="tl">
                    <a:srgbClr val="000000">
                      <a:alpha val="43137"/>
                    </a:srgbClr>
                  </a:outerShdw>
                </a:effectLst>
                <a:latin typeface="Arial Narrow" panose="020B0606020202030204" pitchFamily="34" charset="0"/>
              </a:rPr>
              <a:t>superconductivity Compromise </a:t>
            </a:r>
            <a:r>
              <a:rPr lang="en-US" sz="2000" dirty="0" smtClean="0"/>
              <a:t> </a:t>
            </a:r>
            <a:br>
              <a:rPr lang="en-US" sz="2000" dirty="0" smtClean="0"/>
            </a:br>
            <a:r>
              <a:rPr lang="en-US" sz="2000" dirty="0" smtClean="0"/>
              <a:t>- </a:t>
            </a:r>
            <a:r>
              <a:rPr lang="en-US" sz="2000" dirty="0" smtClean="0">
                <a:effectLst>
                  <a:outerShdw blurRad="38100" dist="38100" dir="2700000" algn="tl">
                    <a:srgbClr val="000000">
                      <a:alpha val="43137"/>
                    </a:srgbClr>
                  </a:outerShdw>
                </a:effectLst>
                <a:latin typeface="Arial Narrow" panose="020B0606020202030204" pitchFamily="34" charset="0"/>
              </a:rPr>
              <a:t>importance </a:t>
            </a:r>
            <a:r>
              <a:rPr lang="en-US" sz="2000" dirty="0">
                <a:effectLst>
                  <a:outerShdw blurRad="38100" dist="38100" dir="2700000" algn="tl">
                    <a:srgbClr val="000000">
                      <a:alpha val="43137"/>
                    </a:srgbClr>
                  </a:outerShdw>
                </a:effectLst>
                <a:latin typeface="Arial Narrow" panose="020B0606020202030204" pitchFamily="34" charset="0"/>
              </a:rPr>
              <a:t>of surface </a:t>
            </a:r>
            <a:r>
              <a:rPr lang="en-US" sz="2000" dirty="0" smtClean="0">
                <a:effectLst>
                  <a:outerShdw blurRad="38100" dist="38100" dir="2700000" algn="tl">
                    <a:srgbClr val="000000">
                      <a:alpha val="43137"/>
                    </a:srgbClr>
                  </a:outerShdw>
                </a:effectLst>
                <a:latin typeface="Arial Narrow" panose="020B0606020202030204" pitchFamily="34" charset="0"/>
              </a:rPr>
              <a:t>state</a:t>
            </a:r>
            <a:br>
              <a:rPr lang="en-US" sz="2000" dirty="0" smtClean="0">
                <a:effectLst>
                  <a:outerShdw blurRad="38100" dist="38100" dir="2700000" algn="tl">
                    <a:srgbClr val="000000">
                      <a:alpha val="43137"/>
                    </a:srgbClr>
                  </a:outerShdw>
                </a:effectLst>
                <a:latin typeface="Arial Narrow" panose="020B0606020202030204" pitchFamily="34" charset="0"/>
              </a:rPr>
            </a:br>
            <a:r>
              <a:rPr lang="en-US" sz="2000" dirty="0" smtClean="0">
                <a:effectLst>
                  <a:outerShdw blurRad="38100" dist="38100" dir="2700000" algn="tl">
                    <a:srgbClr val="000000">
                      <a:alpha val="43137"/>
                    </a:srgbClr>
                  </a:outerShdw>
                </a:effectLst>
                <a:latin typeface="Arial Narrow" panose="020B0606020202030204" pitchFamily="34" charset="0"/>
              </a:rPr>
              <a:t/>
            </a:r>
            <a:br>
              <a:rPr lang="en-US" sz="2000" dirty="0" smtClean="0">
                <a:effectLst>
                  <a:outerShdw blurRad="38100" dist="38100" dir="2700000" algn="tl">
                    <a:srgbClr val="000000">
                      <a:alpha val="43137"/>
                    </a:srgbClr>
                  </a:outerShdw>
                </a:effectLst>
                <a:latin typeface="Arial Narrow" panose="020B0606020202030204" pitchFamily="34" charset="0"/>
              </a:rPr>
            </a:br>
            <a:r>
              <a:rPr lang="en-US" dirty="0" smtClean="0"/>
              <a:t>-</a:t>
            </a:r>
            <a:r>
              <a:rPr lang="en-US" sz="2000" dirty="0" smtClean="0">
                <a:effectLst>
                  <a:outerShdw blurRad="38100" dist="38100" dir="2700000" algn="tl">
                    <a:srgbClr val="000000">
                      <a:alpha val="43137"/>
                    </a:srgbClr>
                  </a:outerShdw>
                </a:effectLst>
                <a:latin typeface="Arial Narrow" panose="020B0606020202030204" pitchFamily="34" charset="0"/>
              </a:rPr>
              <a:t/>
            </a:r>
            <a:br>
              <a:rPr lang="en-US" sz="2000" dirty="0" smtClean="0">
                <a:effectLst>
                  <a:outerShdw blurRad="38100" dist="38100" dir="2700000" algn="tl">
                    <a:srgbClr val="000000">
                      <a:alpha val="43137"/>
                    </a:srgbClr>
                  </a:outerShdw>
                </a:effectLst>
                <a:latin typeface="Arial Narrow" panose="020B0606020202030204" pitchFamily="34" charset="0"/>
              </a:rPr>
            </a:br>
            <a:endParaRPr lang="en-US" dirty="0"/>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37</a:t>
            </a:fld>
            <a:endParaRPr lang="fr-FR" dirty="0">
              <a:solidFill>
                <a:prstClr val="white"/>
              </a:solidFill>
            </a:endParaRPr>
          </a:p>
        </p:txBody>
      </p:sp>
      <p:sp>
        <p:nvSpPr>
          <p:cNvPr id="5" name="Espace réservé du pied de page 4"/>
          <p:cNvSpPr>
            <a:spLocks noGrp="1"/>
          </p:cNvSpPr>
          <p:nvPr>
            <p:ph type="ftr" sz="quarter" idx="12"/>
          </p:nvPr>
        </p:nvSpPr>
        <p:spPr/>
        <p:txBody>
          <a:bodyPr/>
          <a:lstStyle/>
          <a:p>
            <a:pPr algn="l"/>
            <a:r>
              <a:rPr lang="fr-FR" smtClean="0">
                <a:solidFill>
                  <a:prstClr val="white"/>
                </a:solidFill>
              </a:rPr>
              <a:t>UAS 2025 - C.Z. Antoine- Superconductivity in accelerators- Magnet vs RF cavities-part III</a:t>
            </a:r>
            <a:endParaRPr lang="fr-FR" dirty="0">
              <a:solidFill>
                <a:prstClr val="white"/>
              </a:solidFill>
            </a:endParaRPr>
          </a:p>
        </p:txBody>
      </p:sp>
    </p:spTree>
    <p:extLst>
      <p:ext uri="{BB962C8B-B14F-4D97-AF65-F5344CB8AC3E}">
        <p14:creationId xmlns:p14="http://schemas.microsoft.com/office/powerpoint/2010/main" val="40543068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pPr>
              <a:defRPr/>
            </a:pPr>
            <a:r>
              <a:rPr lang="fr-FR" smtClean="0"/>
              <a:t>UAS 2025 - C.Z. Antoine- Superconductivity in accelerators- Magnet vs RF cavities-part III</a:t>
            </a:r>
            <a:endParaRPr lang="fr-FR"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8CADEDB1-774E-4026-9688-CF6FA26D2D04}" type="slidenum">
              <a:rPr lang="fr-FR" smtClean="0"/>
              <a:pPr>
                <a:defRPr/>
              </a:pPr>
              <a:t>38</a:t>
            </a:fld>
            <a:endParaRPr lang="fr-FR"/>
          </a:p>
        </p:txBody>
      </p:sp>
      <p:sp>
        <p:nvSpPr>
          <p:cNvPr id="4" name="Titre 3"/>
          <p:cNvSpPr>
            <a:spLocks noGrp="1"/>
          </p:cNvSpPr>
          <p:nvPr>
            <p:ph type="title"/>
          </p:nvPr>
        </p:nvSpPr>
        <p:spPr/>
        <p:txBody>
          <a:bodyPr/>
          <a:lstStyle/>
          <a:p>
            <a:r>
              <a:rPr lang="en-US" sz="2400" i="1" dirty="0"/>
              <a:t>State of the art SRF </a:t>
            </a:r>
            <a:r>
              <a:rPr lang="en-US" sz="2400" i="1" dirty="0" err="1"/>
              <a:t>N</a:t>
            </a:r>
            <a:r>
              <a:rPr lang="en-US" sz="2400" i="1" cap="none" dirty="0" err="1"/>
              <a:t>b</a:t>
            </a:r>
            <a:endParaRPr lang="en-US" dirty="0"/>
          </a:p>
        </p:txBody>
      </p:sp>
      <p:sp>
        <p:nvSpPr>
          <p:cNvPr id="5" name="Rectangle 4"/>
          <p:cNvSpPr>
            <a:spLocks noChangeArrowheads="1"/>
          </p:cNvSpPr>
          <p:nvPr/>
        </p:nvSpPr>
        <p:spPr bwMode="auto">
          <a:xfrm>
            <a:off x="158775" y="1700808"/>
            <a:ext cx="2911821"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60363" lvl="1" indent="-360363">
              <a:lnSpc>
                <a:spcPct val="110000"/>
              </a:lnSpc>
              <a:spcBef>
                <a:spcPts val="0"/>
              </a:spcBef>
              <a:spcAft>
                <a:spcPts val="400"/>
              </a:spcAft>
              <a:buClr>
                <a:schemeClr val="accent2"/>
              </a:buClr>
              <a:buSzPct val="90000"/>
              <a:buBlip>
                <a:blip r:embed="rId4"/>
              </a:buBlip>
            </a:pPr>
            <a:r>
              <a:rPr lang="en-US" altLang="zh-CN" sz="1600" u="none" dirty="0">
                <a:solidFill>
                  <a:prstClr val="black"/>
                </a:solidFill>
                <a:latin typeface="+mn-lt"/>
              </a:rPr>
              <a:t>Surface resistance:</a:t>
            </a:r>
          </a:p>
        </p:txBody>
      </p:sp>
      <p:graphicFrame>
        <p:nvGraphicFramePr>
          <p:cNvPr id="6" name="Objet 5"/>
          <p:cNvGraphicFramePr>
            <a:graphicFrameLocks noChangeAspect="1"/>
          </p:cNvGraphicFramePr>
          <p:nvPr>
            <p:extLst/>
          </p:nvPr>
        </p:nvGraphicFramePr>
        <p:xfrm>
          <a:off x="1311400" y="2132856"/>
          <a:ext cx="1297594" cy="291048"/>
        </p:xfrm>
        <a:graphic>
          <a:graphicData uri="http://schemas.openxmlformats.org/presentationml/2006/ole">
            <mc:AlternateContent xmlns:mc="http://schemas.openxmlformats.org/markup-compatibility/2006">
              <mc:Choice xmlns:v="urn:schemas-microsoft-com:vml" Requires="v">
                <p:oleObj spid="_x0000_s3076" name="Equation" r:id="rId5" imgW="1029097" imgH="228997" progId="Equation.3">
                  <p:embed/>
                </p:oleObj>
              </mc:Choice>
              <mc:Fallback>
                <p:oleObj name="Equation" r:id="rId5" imgW="1029097" imgH="228997" progId="Equation.3">
                  <p:embed/>
                  <p:pic>
                    <p:nvPicPr>
                      <p:cNvPr id="6" name="Obje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1400" y="2132856"/>
                        <a:ext cx="1297594" cy="291048"/>
                      </a:xfrm>
                      <a:prstGeom prst="rect">
                        <a:avLst/>
                      </a:prstGeom>
                      <a:noFill/>
                    </p:spPr>
                  </p:pic>
                </p:oleObj>
              </mc:Fallback>
            </mc:AlternateContent>
          </a:graphicData>
        </a:graphic>
      </p:graphicFrame>
      <p:graphicFrame>
        <p:nvGraphicFramePr>
          <p:cNvPr id="7" name="Objet 6"/>
          <p:cNvGraphicFramePr>
            <a:graphicFrameLocks noChangeAspect="1"/>
          </p:cNvGraphicFramePr>
          <p:nvPr>
            <p:extLst/>
          </p:nvPr>
        </p:nvGraphicFramePr>
        <p:xfrm>
          <a:off x="628951" y="2455865"/>
          <a:ext cx="2662492" cy="508832"/>
        </p:xfrm>
        <a:graphic>
          <a:graphicData uri="http://schemas.openxmlformats.org/presentationml/2006/ole">
            <mc:AlternateContent xmlns:mc="http://schemas.openxmlformats.org/markup-compatibility/2006">
              <mc:Choice xmlns:v="urn:schemas-microsoft-com:vml" Requires="v">
                <p:oleObj spid="_x0000_s3077" name="Equation" r:id="rId7" imgW="2172097" imgH="419497" progId="Equation.3">
                  <p:embed/>
                </p:oleObj>
              </mc:Choice>
              <mc:Fallback>
                <p:oleObj name="Equation" r:id="rId7" imgW="2172097" imgH="419497" progId="Equation.3">
                  <p:embed/>
                  <p:pic>
                    <p:nvPicPr>
                      <p:cNvPr id="7" name="Obje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8951" y="2455865"/>
                        <a:ext cx="2662492" cy="508832"/>
                      </a:xfrm>
                      <a:prstGeom prst="rect">
                        <a:avLst/>
                      </a:prstGeom>
                      <a:noFill/>
                    </p:spPr>
                  </p:pic>
                </p:oleObj>
              </mc:Fallback>
            </mc:AlternateContent>
          </a:graphicData>
        </a:graphic>
      </p:graphicFrame>
      <p:grpSp>
        <p:nvGrpSpPr>
          <p:cNvPr id="8" name="Groupe 7"/>
          <p:cNvGrpSpPr/>
          <p:nvPr/>
        </p:nvGrpSpPr>
        <p:grpSpPr>
          <a:xfrm>
            <a:off x="403343" y="3024420"/>
            <a:ext cx="3001841" cy="2166275"/>
            <a:chOff x="127755" y="2257494"/>
            <a:chExt cx="3798966" cy="2741520"/>
          </a:xfrm>
        </p:grpSpPr>
        <p:grpSp>
          <p:nvGrpSpPr>
            <p:cNvPr id="9" name="Groupe 8"/>
            <p:cNvGrpSpPr/>
            <p:nvPr/>
          </p:nvGrpSpPr>
          <p:grpSpPr>
            <a:xfrm>
              <a:off x="127755" y="2257494"/>
              <a:ext cx="3798966" cy="2741520"/>
              <a:chOff x="5062364" y="2594748"/>
              <a:chExt cx="3757221" cy="3067520"/>
            </a:xfrm>
          </p:grpSpPr>
          <p:pic>
            <p:nvPicPr>
              <p:cNvPr id="11" name="Picture 2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62364" y="2594748"/>
                <a:ext cx="3757221" cy="3067520"/>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p:cNvSpPr txBox="1"/>
              <p:nvPr/>
            </p:nvSpPr>
            <p:spPr>
              <a:xfrm>
                <a:off x="7507607" y="5196726"/>
                <a:ext cx="893194" cy="338554"/>
              </a:xfrm>
              <a:prstGeom prst="rect">
                <a:avLst/>
              </a:prstGeom>
              <a:noFill/>
            </p:spPr>
            <p:txBody>
              <a:bodyPr wrap="none" rtlCol="0">
                <a:spAutoFit/>
              </a:bodyPr>
              <a:lstStyle/>
              <a:p>
                <a:pPr algn="ctr"/>
                <a:r>
                  <a:rPr lang="en-US" sz="1600" u="none" dirty="0" smtClean="0">
                    <a:latin typeface="Brush Script MT" pitchFamily="66" charset="0"/>
                    <a:cs typeface="+mn-cs"/>
                  </a:rPr>
                  <a:t>(l</a:t>
                </a:r>
                <a:r>
                  <a:rPr lang="en-US" sz="1600" u="none" dirty="0" smtClean="0">
                    <a:latin typeface="Arial" charset="0"/>
                    <a:cs typeface="+mn-cs"/>
                  </a:rPr>
                  <a:t> </a:t>
                </a:r>
                <a:r>
                  <a:rPr lang="en-US" sz="1200" u="none" dirty="0" smtClean="0">
                    <a:latin typeface="Arial" charset="0"/>
                    <a:cs typeface="+mn-cs"/>
                    <a:sym typeface="Symbol"/>
                  </a:rPr>
                  <a:t> RRR)</a:t>
                </a:r>
                <a:endParaRPr lang="en-US" sz="1200" u="none" dirty="0">
                  <a:latin typeface="Arial" charset="0"/>
                  <a:cs typeface="+mn-cs"/>
                </a:endParaRPr>
              </a:p>
            </p:txBody>
          </p:sp>
          <p:sp>
            <p:nvSpPr>
              <p:cNvPr id="13" name="ZoneTexte 12"/>
              <p:cNvSpPr txBox="1"/>
              <p:nvPr/>
            </p:nvSpPr>
            <p:spPr>
              <a:xfrm rot="18728527">
                <a:off x="7421585" y="3895450"/>
                <a:ext cx="679993" cy="261610"/>
              </a:xfrm>
              <a:prstGeom prst="rect">
                <a:avLst/>
              </a:prstGeom>
              <a:solidFill>
                <a:schemeClr val="bg1">
                  <a:alpha val="75000"/>
                </a:schemeClr>
              </a:solidFill>
            </p:spPr>
            <p:txBody>
              <a:bodyPr wrap="none" rtlCol="0">
                <a:spAutoFit/>
              </a:bodyPr>
              <a:lstStyle/>
              <a:p>
                <a:pPr algn="ctr"/>
                <a:r>
                  <a:rPr lang="en-US" sz="1100" i="1" u="none" dirty="0" smtClean="0">
                    <a:solidFill>
                      <a:srgbClr val="000000"/>
                    </a:solidFill>
                    <a:latin typeface="Arial" charset="0"/>
                    <a:cs typeface="+mn-cs"/>
                  </a:rPr>
                  <a:t>Bulk Nb</a:t>
                </a:r>
                <a:endParaRPr lang="en-US" sz="1100" i="1" u="none" dirty="0">
                  <a:solidFill>
                    <a:srgbClr val="000000"/>
                  </a:solidFill>
                  <a:latin typeface="Arial" charset="0"/>
                  <a:cs typeface="+mn-cs"/>
                </a:endParaRPr>
              </a:p>
            </p:txBody>
          </p:sp>
          <p:sp>
            <p:nvSpPr>
              <p:cNvPr id="14" name="ZoneTexte 13"/>
              <p:cNvSpPr txBox="1"/>
              <p:nvPr/>
            </p:nvSpPr>
            <p:spPr>
              <a:xfrm rot="18728527">
                <a:off x="6337190" y="4071998"/>
                <a:ext cx="585418" cy="261610"/>
              </a:xfrm>
              <a:prstGeom prst="rect">
                <a:avLst/>
              </a:prstGeom>
              <a:solidFill>
                <a:schemeClr val="bg1">
                  <a:alpha val="75000"/>
                </a:schemeClr>
              </a:solidFill>
            </p:spPr>
            <p:txBody>
              <a:bodyPr wrap="none" rtlCol="0">
                <a:spAutoFit/>
              </a:bodyPr>
              <a:lstStyle/>
              <a:p>
                <a:pPr algn="ctr"/>
                <a:r>
                  <a:rPr lang="en-US" sz="1100" i="1" u="none" dirty="0" smtClean="0">
                    <a:solidFill>
                      <a:srgbClr val="000000"/>
                    </a:solidFill>
                    <a:latin typeface="Arial" charset="0"/>
                    <a:cs typeface="+mn-cs"/>
                  </a:rPr>
                  <a:t>Nb/Cu</a:t>
                </a:r>
                <a:endParaRPr lang="en-US" sz="1100" i="1" u="none" dirty="0">
                  <a:solidFill>
                    <a:srgbClr val="000000"/>
                  </a:solidFill>
                  <a:latin typeface="Arial" charset="0"/>
                  <a:cs typeface="+mn-cs"/>
                </a:endParaRPr>
              </a:p>
            </p:txBody>
          </p:sp>
          <p:sp>
            <p:nvSpPr>
              <p:cNvPr id="15" name="Ellipse 14"/>
              <p:cNvSpPr/>
              <p:nvPr/>
            </p:nvSpPr>
            <p:spPr bwMode="auto">
              <a:xfrm>
                <a:off x="6468045" y="4539244"/>
                <a:ext cx="295002" cy="101943"/>
              </a:xfrm>
              <a:prstGeom prst="ellipse">
                <a:avLst/>
              </a:prstGeom>
              <a:solidFill>
                <a:schemeClr val="accent1">
                  <a:alpha val="67000"/>
                </a:schemeClr>
              </a:solidFill>
              <a:ln w="28575" cap="flat" cmpd="sng" algn="ctr">
                <a:noFill/>
                <a:prstDash val="solid"/>
                <a:round/>
                <a:headEnd type="none" w="med" len="med"/>
                <a:tailEnd type="triangle" w="med" len="med"/>
              </a:ln>
              <a:effectLst/>
              <a:extLst/>
            </p:spPr>
            <p:txBody>
              <a:bodyPr vert="horz" wrap="square" lIns="91440" tIns="45720" rIns="91440" bIns="45720" numCol="1" rtlCol="0" anchor="ctr" anchorCtr="0" compatLnSpc="1">
                <a:prstTxWarp prst="textNoShape">
                  <a:avLst/>
                </a:prstTxWarp>
              </a:bodyPr>
              <a:lstStyle/>
              <a:p>
                <a:pPr algn="ctr"/>
                <a:endParaRPr lang="en-US" sz="1200" u="none" smtClean="0">
                  <a:solidFill>
                    <a:srgbClr val="000000"/>
                  </a:solidFill>
                  <a:latin typeface="Arial" charset="0"/>
                  <a:cs typeface="+mn-cs"/>
                </a:endParaRPr>
              </a:p>
            </p:txBody>
          </p:sp>
        </p:grpSp>
        <p:sp>
          <p:nvSpPr>
            <p:cNvPr id="10" name="ZoneTexte 9"/>
            <p:cNvSpPr txBox="1"/>
            <p:nvPr/>
          </p:nvSpPr>
          <p:spPr>
            <a:xfrm>
              <a:off x="2221803" y="2454032"/>
              <a:ext cx="513282" cy="261610"/>
            </a:xfrm>
            <a:prstGeom prst="rect">
              <a:avLst/>
            </a:prstGeom>
            <a:noFill/>
          </p:spPr>
          <p:txBody>
            <a:bodyPr wrap="none" rtlCol="0">
              <a:spAutoFit/>
            </a:bodyPr>
            <a:lstStyle/>
            <a:p>
              <a:r>
                <a:rPr lang="en-US" sz="1050" b="1" u="none" dirty="0" smtClean="0"/>
                <a:t>4,5 K</a:t>
              </a:r>
              <a:endParaRPr lang="en-US" sz="1050" b="1" u="none" dirty="0"/>
            </a:p>
          </p:txBody>
        </p:sp>
      </p:grpSp>
      <p:sp>
        <p:nvSpPr>
          <p:cNvPr id="16" name="Rectangle 15"/>
          <p:cNvSpPr/>
          <p:nvPr/>
        </p:nvSpPr>
        <p:spPr>
          <a:xfrm>
            <a:off x="1739348" y="5730272"/>
            <a:ext cx="5341527" cy="759182"/>
          </a:xfrm>
          <a:prstGeom prst="rect">
            <a:avLst/>
          </a:prstGeom>
        </p:spPr>
        <p:txBody>
          <a:bodyPr wrap="none">
            <a:spAutoFit/>
          </a:bodyPr>
          <a:lstStyle/>
          <a:p>
            <a:pPr marL="923925" lvl="0" indent="-923925" eaLnBrk="0" hangingPunct="0">
              <a:spcAft>
                <a:spcPts val="400"/>
              </a:spcAft>
            </a:pPr>
            <a:r>
              <a:rPr lang="en-US" sz="2000" u="none" dirty="0" smtClean="0">
                <a:solidFill>
                  <a:srgbClr val="DC0528"/>
                </a:solidFill>
                <a:latin typeface="Arial"/>
                <a:cs typeface="+mn-cs"/>
              </a:rPr>
              <a:t>High RRR  not required for superconductivity </a:t>
            </a:r>
          </a:p>
          <a:p>
            <a:pPr marL="923925" lvl="0" indent="-923925" eaLnBrk="0" hangingPunct="0">
              <a:spcAft>
                <a:spcPts val="400"/>
              </a:spcAft>
            </a:pPr>
            <a:r>
              <a:rPr lang="en-US" sz="2000" u="none" dirty="0" smtClean="0">
                <a:solidFill>
                  <a:srgbClr val="DC0528"/>
                </a:solidFill>
                <a:latin typeface="Arial"/>
                <a:cs typeface="+mn-cs"/>
              </a:rPr>
              <a:t>But for thermal stabilization of defects </a:t>
            </a:r>
            <a:endParaRPr lang="en-US" sz="2000" u="none" dirty="0">
              <a:solidFill>
                <a:srgbClr val="DC0528"/>
              </a:solidFill>
              <a:latin typeface="Arial"/>
              <a:cs typeface="+mn-cs"/>
            </a:endParaRPr>
          </a:p>
        </p:txBody>
      </p:sp>
      <p:pic>
        <p:nvPicPr>
          <p:cNvPr id="17"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903"/>
          <a:stretch/>
        </p:blipFill>
        <p:spPr bwMode="auto">
          <a:xfrm>
            <a:off x="5421274" y="3156265"/>
            <a:ext cx="3514596" cy="24091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Rectangle 4"/>
          <p:cNvSpPr>
            <a:spLocks noChangeArrowheads="1"/>
          </p:cNvSpPr>
          <p:nvPr/>
        </p:nvSpPr>
        <p:spPr bwMode="auto">
          <a:xfrm>
            <a:off x="4222211" y="1700808"/>
            <a:ext cx="2540709" cy="342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60363" lvl="1" indent="-360363">
              <a:lnSpc>
                <a:spcPct val="110000"/>
              </a:lnSpc>
              <a:spcBef>
                <a:spcPts val="0"/>
              </a:spcBef>
              <a:spcAft>
                <a:spcPts val="400"/>
              </a:spcAft>
              <a:buClr>
                <a:schemeClr val="accent2"/>
              </a:buClr>
              <a:buSzPct val="90000"/>
              <a:buBlip>
                <a:blip r:embed="rId4"/>
              </a:buBlip>
            </a:pPr>
            <a:r>
              <a:rPr lang="en-US" altLang="zh-CN" sz="1600" u="none" dirty="0">
                <a:solidFill>
                  <a:prstClr val="black"/>
                </a:solidFill>
                <a:latin typeface="+mn-lt"/>
              </a:rPr>
              <a:t>Thermal </a:t>
            </a:r>
            <a:r>
              <a:rPr lang="en-US" altLang="zh-CN" sz="1600" u="none" dirty="0" smtClean="0">
                <a:solidFill>
                  <a:prstClr val="black"/>
                </a:solidFill>
                <a:latin typeface="+mn-lt"/>
              </a:rPr>
              <a:t>conductivity:</a:t>
            </a:r>
            <a:endParaRPr lang="en-US" altLang="zh-CN" sz="1600" u="none" dirty="0">
              <a:solidFill>
                <a:prstClr val="black"/>
              </a:solidFill>
              <a:latin typeface="+mn-lt"/>
            </a:endParaRPr>
          </a:p>
        </p:txBody>
      </p:sp>
      <p:sp>
        <p:nvSpPr>
          <p:cNvPr id="21" name="Rectangle 10"/>
          <p:cNvSpPr>
            <a:spLocks noChangeArrowheads="1"/>
          </p:cNvSpPr>
          <p:nvPr/>
        </p:nvSpPr>
        <p:spPr bwMode="auto">
          <a:xfrm>
            <a:off x="7668344" y="5595632"/>
            <a:ext cx="1105952"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100" i="1" u="none" dirty="0" smtClean="0">
                <a:solidFill>
                  <a:srgbClr val="3333CC"/>
                </a:solidFill>
                <a:latin typeface="Arial" charset="0"/>
                <a:cs typeface="+mn-cs"/>
              </a:rPr>
              <a:t>[</a:t>
            </a:r>
            <a:r>
              <a:rPr lang="en-US" sz="1100" i="1" u="none" dirty="0" err="1" smtClean="0">
                <a:solidFill>
                  <a:srgbClr val="3333CC"/>
                </a:solidFill>
                <a:latin typeface="Arial" charset="0"/>
                <a:cs typeface="+mn-cs"/>
              </a:rPr>
              <a:t>Koechlin</a:t>
            </a:r>
            <a:r>
              <a:rPr lang="en-US" sz="1100" i="1" u="none" dirty="0" smtClean="0">
                <a:solidFill>
                  <a:srgbClr val="3333CC"/>
                </a:solidFill>
                <a:latin typeface="Arial" charset="0"/>
                <a:cs typeface="+mn-cs"/>
              </a:rPr>
              <a:t>, Bonin 1996]</a:t>
            </a:r>
            <a:endParaRPr lang="en-US" sz="1100" i="1" u="none" dirty="0">
              <a:solidFill>
                <a:srgbClr val="3333CC"/>
              </a:solidFill>
              <a:latin typeface="Arial" charset="0"/>
              <a:cs typeface="+mn-cs"/>
            </a:endParaRPr>
          </a:p>
        </p:txBody>
      </p:sp>
      <p:sp>
        <p:nvSpPr>
          <p:cNvPr id="22" name="Rectangle 21"/>
          <p:cNvSpPr/>
          <p:nvPr/>
        </p:nvSpPr>
        <p:spPr>
          <a:xfrm>
            <a:off x="563307" y="1186450"/>
            <a:ext cx="8573361" cy="400110"/>
          </a:xfrm>
          <a:prstGeom prst="rect">
            <a:avLst/>
          </a:prstGeom>
        </p:spPr>
        <p:txBody>
          <a:bodyPr wrap="square">
            <a:spAutoFit/>
          </a:bodyPr>
          <a:lstStyle/>
          <a:p>
            <a:pPr marL="923925" lvl="0" indent="-923925" eaLnBrk="0" hangingPunct="0">
              <a:spcAft>
                <a:spcPts val="400"/>
              </a:spcAft>
            </a:pPr>
            <a:r>
              <a:rPr lang="en-US" sz="2000" u="none" dirty="0" smtClean="0">
                <a:solidFill>
                  <a:srgbClr val="DC0528"/>
                </a:solidFill>
                <a:latin typeface="Arial"/>
                <a:cs typeface="+mn-cs"/>
              </a:rPr>
              <a:t>=&gt; High purity (high RRR)  well recrystallized bulk </a:t>
            </a:r>
            <a:r>
              <a:rPr lang="en-US" sz="2000" u="none" dirty="0" err="1" smtClean="0">
                <a:solidFill>
                  <a:srgbClr val="DC0528"/>
                </a:solidFill>
                <a:latin typeface="Arial"/>
                <a:cs typeface="+mn-cs"/>
              </a:rPr>
              <a:t>Nb</a:t>
            </a:r>
            <a:r>
              <a:rPr lang="en-US" sz="2000" u="none" dirty="0" smtClean="0">
                <a:solidFill>
                  <a:srgbClr val="DC0528"/>
                </a:solidFill>
                <a:latin typeface="Arial"/>
                <a:cs typeface="+mn-cs"/>
              </a:rPr>
              <a:t>, surface polished </a:t>
            </a:r>
          </a:p>
        </p:txBody>
      </p:sp>
      <p:pic>
        <p:nvPicPr>
          <p:cNvPr id="23" name="Image 22"/>
          <p:cNvPicPr>
            <a:picLocks noChangeAspect="1"/>
          </p:cNvPicPr>
          <p:nvPr/>
        </p:nvPicPr>
        <p:blipFill rotWithShape="1">
          <a:blip r:embed="rId11" cstate="print">
            <a:extLst>
              <a:ext uri="{28A0092B-C50C-407E-A947-70E740481C1C}">
                <a14:useLocalDpi xmlns:a14="http://schemas.microsoft.com/office/drawing/2010/main" val="0"/>
              </a:ext>
            </a:extLst>
          </a:blip>
          <a:srcRect l="14270" t="19773" b="16054"/>
          <a:stretch/>
        </p:blipFill>
        <p:spPr>
          <a:xfrm>
            <a:off x="3707904" y="3133001"/>
            <a:ext cx="1851772" cy="1039613"/>
          </a:xfrm>
          <a:prstGeom prst="rect">
            <a:avLst/>
          </a:prstGeom>
        </p:spPr>
      </p:pic>
      <p:pic>
        <p:nvPicPr>
          <p:cNvPr id="24" name="Image 23"/>
          <p:cNvPicPr>
            <a:picLocks noChangeAspect="1"/>
          </p:cNvPicPr>
          <p:nvPr/>
        </p:nvPicPr>
        <p:blipFill rotWithShape="1">
          <a:blip r:embed="rId12" cstate="print">
            <a:extLst>
              <a:ext uri="{28A0092B-C50C-407E-A947-70E740481C1C}">
                <a14:useLocalDpi xmlns:a14="http://schemas.microsoft.com/office/drawing/2010/main" val="0"/>
              </a:ext>
            </a:extLst>
          </a:blip>
          <a:srcRect t="13006" b="12526"/>
          <a:stretch/>
        </p:blipFill>
        <p:spPr>
          <a:xfrm>
            <a:off x="3623354" y="4506780"/>
            <a:ext cx="1655570" cy="924663"/>
          </a:xfrm>
          <a:prstGeom prst="rect">
            <a:avLst/>
          </a:prstGeom>
        </p:spPr>
      </p:pic>
      <p:sp>
        <p:nvSpPr>
          <p:cNvPr id="25" name="Ellipse 24"/>
          <p:cNvSpPr/>
          <p:nvPr/>
        </p:nvSpPr>
        <p:spPr>
          <a:xfrm>
            <a:off x="3710233" y="3465129"/>
            <a:ext cx="408909" cy="36048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onnecteur droit avec flèche 25"/>
          <p:cNvCxnSpPr/>
          <p:nvPr/>
        </p:nvCxnSpPr>
        <p:spPr>
          <a:xfrm>
            <a:off x="3959213" y="3824459"/>
            <a:ext cx="535018" cy="87090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261951" y="5215046"/>
            <a:ext cx="2164375" cy="600164"/>
          </a:xfrm>
          <a:prstGeom prst="rect">
            <a:avLst/>
          </a:prstGeom>
        </p:spPr>
        <p:txBody>
          <a:bodyPr wrap="none">
            <a:spAutoFit/>
          </a:bodyPr>
          <a:lstStyle/>
          <a:p>
            <a:pPr defTabSz="457200" fontAlgn="auto">
              <a:spcBef>
                <a:spcPts val="0"/>
              </a:spcBef>
              <a:spcAft>
                <a:spcPts val="0"/>
              </a:spcAft>
            </a:pPr>
            <a:r>
              <a:rPr lang="en-US" sz="1100" i="1" u="none" dirty="0" smtClean="0">
                <a:solidFill>
                  <a:srgbClr val="0070C0"/>
                </a:solidFill>
              </a:rPr>
              <a:t>RRR: Residual Resistivity Ratio</a:t>
            </a:r>
          </a:p>
          <a:p>
            <a:pPr defTabSz="457200" fontAlgn="auto">
              <a:spcBef>
                <a:spcPts val="0"/>
              </a:spcBef>
              <a:spcAft>
                <a:spcPts val="0"/>
              </a:spcAft>
            </a:pPr>
            <a:r>
              <a:rPr lang="en-US" sz="1100" i="1" u="none" dirty="0" smtClean="0">
                <a:solidFill>
                  <a:srgbClr val="0070C0"/>
                </a:solidFill>
              </a:rPr>
              <a:t>RRR 30: commercial grade</a:t>
            </a:r>
          </a:p>
          <a:p>
            <a:pPr defTabSz="457200" fontAlgn="auto">
              <a:spcBef>
                <a:spcPts val="0"/>
              </a:spcBef>
              <a:spcAft>
                <a:spcPts val="0"/>
              </a:spcAft>
            </a:pPr>
            <a:r>
              <a:rPr lang="en-US" sz="1100" i="1" u="none" dirty="0" smtClean="0">
                <a:solidFill>
                  <a:srgbClr val="0070C0"/>
                </a:solidFill>
              </a:rPr>
              <a:t>RRR 300: SRF grade</a:t>
            </a:r>
            <a:endParaRPr lang="en-US" sz="1100" i="1" u="none" dirty="0">
              <a:solidFill>
                <a:srgbClr val="0070C0"/>
              </a:solidFill>
            </a:endParaRPr>
          </a:p>
        </p:txBody>
      </p:sp>
    </p:spTree>
    <p:extLst>
      <p:ext uri="{BB962C8B-B14F-4D97-AF65-F5344CB8AC3E}">
        <p14:creationId xmlns:p14="http://schemas.microsoft.com/office/powerpoint/2010/main" val="49000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2000"/>
                                        <p:tgtEl>
                                          <p:spTgt spid="23"/>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1000" fill="hold"/>
                                        <p:tgtEl>
                                          <p:spTgt spid="24"/>
                                        </p:tgtEl>
                                        <p:attrNameLst>
                                          <p:attrName>ppt_w</p:attrName>
                                        </p:attrNameLst>
                                      </p:cBhvr>
                                      <p:tavLst>
                                        <p:tav tm="0">
                                          <p:val>
                                            <p:fltVal val="0"/>
                                          </p:val>
                                        </p:tav>
                                        <p:tav tm="100000">
                                          <p:val>
                                            <p:strVal val="#ppt_w"/>
                                          </p:val>
                                        </p:tav>
                                      </p:tavLst>
                                    </p:anim>
                                    <p:anim calcmode="lin" valueType="num">
                                      <p:cBhvr>
                                        <p:cTn id="12" dur="1000" fill="hold"/>
                                        <p:tgtEl>
                                          <p:spTgt spid="24"/>
                                        </p:tgtEl>
                                        <p:attrNameLst>
                                          <p:attrName>ppt_h</p:attrName>
                                        </p:attrNameLst>
                                      </p:cBhvr>
                                      <p:tavLst>
                                        <p:tav tm="0">
                                          <p:val>
                                            <p:fltVal val="0"/>
                                          </p:val>
                                        </p:tav>
                                        <p:tav tm="100000">
                                          <p:val>
                                            <p:strVal val="#ppt_h"/>
                                          </p:val>
                                        </p:tav>
                                      </p:tavLst>
                                    </p:anim>
                                    <p:animEffect transition="in" filter="fade">
                                      <p:cBhvr>
                                        <p:cTn id="13"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fr-FR" sz="1000" b="0" i="0" u="none" strike="noStrike" kern="1200" cap="none" spc="0" normalizeH="0" baseline="0" noProof="0" smtClean="0">
                <a:ln>
                  <a:noFill/>
                </a:ln>
                <a:solidFill>
                  <a:srgbClr val="666666"/>
                </a:solidFill>
                <a:effectLst/>
                <a:uLnTx/>
                <a:uFillTx/>
                <a:latin typeface="Arial" pitchFamily="34" charset="0"/>
                <a:ea typeface="+mn-ea"/>
                <a:cs typeface="Arial" pitchFamily="34" charset="0"/>
              </a:rPr>
              <a:t>UAS 2025 - C.Z. Antoine- Superconductivity in accelerators- Magnet vs RF cavities-part III</a:t>
            </a:r>
            <a:endParaRPr kumimoji="0" lang="en-US" sz="1000" b="0" i="0" u="none" strike="noStrike" kern="1200" cap="none" spc="0" normalizeH="0" baseline="0" noProof="0" dirty="0">
              <a:ln>
                <a:noFill/>
              </a:ln>
              <a:solidFill>
                <a:srgbClr val="666666"/>
              </a:solidFill>
              <a:effectLst/>
              <a:uLnTx/>
              <a:uFillTx/>
              <a:latin typeface="Arial" pitchFamily="34" charset="0"/>
              <a:ea typeface="+mn-ea"/>
              <a:cs typeface="Arial" pitchFamily="34" charset="0"/>
            </a:endParaRPr>
          </a:p>
        </p:txBody>
      </p:sp>
      <p:sp>
        <p:nvSpPr>
          <p:cNvPr id="4" name="Espace réservé du numéro de diapositive 3"/>
          <p:cNvSpPr>
            <a:spLocks noGrp="1"/>
          </p:cNvSpPr>
          <p:nvPr>
            <p:ph type="sldNum"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666666"/>
                </a:solidFill>
                <a:effectLst/>
                <a:uLnTx/>
                <a:uFillTx/>
                <a:latin typeface="Arial" pitchFamily="34" charset="0"/>
                <a:ea typeface="+mn-ea"/>
                <a:cs typeface="Arial" pitchFamily="34" charset="0"/>
              </a:rPr>
              <a:t>|  PAGE </a:t>
            </a:r>
            <a:fld id="{AEFB9B6D-867A-40B8-ACB0-35CC9F272C9C}" type="slidenum">
              <a:rPr kumimoji="0" lang="en-US" sz="1000" b="0" i="0" u="none" strike="noStrike" kern="1200" cap="none" spc="0" normalizeH="0" baseline="0" noProof="0" smtClean="0">
                <a:ln>
                  <a:noFill/>
                </a:ln>
                <a:solidFill>
                  <a:srgbClr val="666666"/>
                </a:solidFill>
                <a:effectLst/>
                <a:uLnTx/>
                <a:uFillTx/>
                <a:latin typeface="Arial" pitchFamily="34" charset="0"/>
                <a:ea typeface="+mn-ea"/>
                <a:cs typeface="Arial" pitchFamily="34" charset="0"/>
              </a:rPr>
              <a:pPr marL="0" marR="0" lvl="0" indent="0" algn="l" defTabSz="914400" rtl="0" eaLnBrk="1" fontAlgn="base" latinLnBrk="0" hangingPunct="1">
                <a:lnSpc>
                  <a:spcPct val="100000"/>
                </a:lnSpc>
                <a:spcBef>
                  <a:spcPct val="0"/>
                </a:spcBef>
                <a:spcAft>
                  <a:spcPct val="0"/>
                </a:spcAft>
                <a:buClrTx/>
                <a:buSzTx/>
                <a:buFontTx/>
                <a:buNone/>
                <a:tabLst/>
                <a:defRPr/>
              </a:pPr>
              <a:t>39</a:t>
            </a:fld>
            <a:endParaRPr kumimoji="0" lang="en-US" sz="1000" b="0" i="0" u="none" strike="noStrike" kern="1200" cap="none" spc="0" normalizeH="0" baseline="0" noProof="0" dirty="0">
              <a:ln>
                <a:noFill/>
              </a:ln>
              <a:solidFill>
                <a:srgbClr val="666666"/>
              </a:solidFill>
              <a:effectLst/>
              <a:uLnTx/>
              <a:uFillTx/>
              <a:latin typeface="Arial" pitchFamily="34" charset="0"/>
              <a:ea typeface="+mn-ea"/>
              <a:cs typeface="Arial" pitchFamily="34" charset="0"/>
            </a:endParaRPr>
          </a:p>
        </p:txBody>
      </p:sp>
      <p:sp>
        <p:nvSpPr>
          <p:cNvPr id="2" name="Titre 1"/>
          <p:cNvSpPr>
            <a:spLocks noGrp="1"/>
          </p:cNvSpPr>
          <p:nvPr>
            <p:ph type="title"/>
          </p:nvPr>
        </p:nvSpPr>
        <p:spPr>
          <a:xfrm>
            <a:off x="1763688" y="46038"/>
            <a:ext cx="5616624" cy="909637"/>
          </a:xfrm>
        </p:spPr>
        <p:txBody>
          <a:bodyPr/>
          <a:lstStyle/>
          <a:p>
            <a:r>
              <a:rPr lang="en-US" dirty="0" smtClean="0"/>
              <a:t>Need for quasi perfect material on the surface !</a:t>
            </a:r>
            <a:endParaRPr lang="en-US" dirty="0"/>
          </a:p>
        </p:txBody>
      </p:sp>
      <p:pic>
        <p:nvPicPr>
          <p:cNvPr id="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500" t="12270" r="7500" b="19469"/>
          <a:stretch/>
        </p:blipFill>
        <p:spPr bwMode="auto">
          <a:xfrm>
            <a:off x="4716016" y="1147656"/>
            <a:ext cx="4080972" cy="2100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7704" y="2114427"/>
            <a:ext cx="2281181" cy="1621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91560" y="3872790"/>
            <a:ext cx="2474588" cy="1557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16016" y="4367627"/>
            <a:ext cx="2370635" cy="1616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8"/>
          <p:cNvPicPr>
            <a:picLocks noChangeAspect="1" noChangeArrowheads="1"/>
          </p:cNvPicPr>
          <p:nvPr/>
        </p:nvPicPr>
        <p:blipFill>
          <a:blip r:embed="rId7"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97603" y="4105207"/>
            <a:ext cx="2238855" cy="1537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9"/>
          <p:cNvPicPr>
            <a:picLocks noChangeAspect="1" noChangeArrowheads="1"/>
          </p:cNvPicPr>
          <p:nvPr/>
        </p:nvPicPr>
        <p:blipFill>
          <a:blip r:embed="rId8">
            <a:lum bright="24000" contrast="30000"/>
            <a:extLst>
              <a:ext uri="{28A0092B-C50C-407E-A947-70E740481C1C}">
                <a14:useLocalDpi xmlns:a14="http://schemas.microsoft.com/office/drawing/2010/main" val="0"/>
              </a:ext>
            </a:extLst>
          </a:blip>
          <a:srcRect/>
          <a:stretch>
            <a:fillRect/>
          </a:stretch>
        </p:blipFill>
        <p:spPr bwMode="auto">
          <a:xfrm>
            <a:off x="1537114" y="4714247"/>
            <a:ext cx="1971089" cy="171734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01779" y="3573533"/>
            <a:ext cx="2124383" cy="1605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Rectangle 35"/>
          <p:cNvSpPr/>
          <p:nvPr/>
        </p:nvSpPr>
        <p:spPr>
          <a:xfrm>
            <a:off x="405560" y="1074662"/>
            <a:ext cx="4572000" cy="1181862"/>
          </a:xfrm>
          <a:prstGeom prst="rect">
            <a:avLst/>
          </a:prstGeom>
        </p:spPr>
        <p:txBody>
          <a:bodyPr>
            <a:spAutoFit/>
          </a:bodyPr>
          <a:lstStyle/>
          <a:p>
            <a:pPr marL="360363" marR="0" lvl="1" indent="-360363" algn="l" defTabSz="914400" rtl="0" eaLnBrk="1" fontAlgn="auto" latinLnBrk="0" hangingPunct="1">
              <a:lnSpc>
                <a:spcPct val="120000"/>
              </a:lnSpc>
              <a:spcBef>
                <a:spcPts val="0"/>
              </a:spcBef>
              <a:spcAft>
                <a:spcPts val="0"/>
              </a:spcAft>
              <a:buClrTx/>
              <a:buSzPct val="90000"/>
              <a:buFontTx/>
              <a:buBlip>
                <a:blip r:embed="rId10"/>
              </a:buBlip>
              <a:tabLst/>
              <a:defRPr/>
            </a:pPr>
            <a:r>
              <a:rPr kumimoji="0" lang="en-US" sz="1700" b="0" i="0" u="none" strike="noStrike" kern="1200" cap="none" spc="0" normalizeH="0" baseline="0" noProof="0" dirty="0" smtClean="0">
                <a:ln>
                  <a:noFill/>
                </a:ln>
                <a:solidFill>
                  <a:prstClr val="black">
                    <a:lumMod val="75000"/>
                    <a:lumOff val="25000"/>
                  </a:prstClr>
                </a:solidFill>
                <a:effectLst/>
                <a:uLnTx/>
                <a:uFillTx/>
                <a:latin typeface="Arial"/>
                <a:ea typeface="+mn-ea"/>
                <a:cs typeface="Arial" pitchFamily="34" charset="0"/>
              </a:rPr>
              <a:t>Clean room handling, High Pressure Rinsing (HPR)</a:t>
            </a:r>
          </a:p>
          <a:p>
            <a:pPr marL="712788" marR="0" lvl="3" indent="-238125" algn="l" defTabSz="914400" rtl="0" eaLnBrk="1" fontAlgn="auto" latinLnBrk="0" hangingPunct="1">
              <a:lnSpc>
                <a:spcPts val="1800"/>
              </a:lnSpc>
              <a:spcBef>
                <a:spcPts val="0"/>
              </a:spcBef>
              <a:spcAft>
                <a:spcPts val="0"/>
              </a:spcAft>
              <a:buClr>
                <a:srgbClr val="666666"/>
              </a:buClr>
              <a:buSzPct val="36000"/>
              <a:buFontTx/>
              <a:buBlip>
                <a:blip r:embed="rId11"/>
              </a:buBlip>
              <a:tabLst/>
              <a:defRPr/>
            </a:pPr>
            <a:r>
              <a:rPr kumimoji="0" lang="en-US" sz="1200" b="0" i="0" u="none" strike="noStrike" kern="1200" cap="none" spc="0" normalizeH="0" baseline="0" noProof="0" dirty="0" smtClean="0">
                <a:ln>
                  <a:noFill/>
                </a:ln>
                <a:solidFill>
                  <a:prstClr val="black">
                    <a:lumMod val="75000"/>
                    <a:lumOff val="25000"/>
                  </a:prstClr>
                </a:solidFill>
                <a:effectLst/>
                <a:uLnTx/>
                <a:uFillTx/>
                <a:latin typeface="Arial"/>
                <a:ea typeface="+mn-ea"/>
                <a:cs typeface="Arial" pitchFamily="34" charset="0"/>
              </a:rPr>
              <a:t>No dust particle, no scratch</a:t>
            </a:r>
          </a:p>
          <a:p>
            <a:pPr marL="712788" marR="0" lvl="3" indent="-238125" algn="l" defTabSz="914400" rtl="0" eaLnBrk="1" fontAlgn="auto" latinLnBrk="0" hangingPunct="1">
              <a:lnSpc>
                <a:spcPts val="1800"/>
              </a:lnSpc>
              <a:spcBef>
                <a:spcPts val="0"/>
              </a:spcBef>
              <a:spcAft>
                <a:spcPts val="0"/>
              </a:spcAft>
              <a:buClr>
                <a:srgbClr val="666666"/>
              </a:buClr>
              <a:buSzPct val="36000"/>
              <a:buFontTx/>
              <a:buBlip>
                <a:blip r:embed="rId11"/>
              </a:buBlip>
              <a:tabLst/>
              <a:defRPr/>
            </a:pPr>
            <a:r>
              <a:rPr kumimoji="0" lang="en-US" sz="1200" b="0" i="0" u="none" strike="noStrike" kern="1200" cap="none" spc="0" normalizeH="0" baseline="0" noProof="0" dirty="0" smtClean="0">
                <a:ln>
                  <a:noFill/>
                </a:ln>
                <a:solidFill>
                  <a:prstClr val="black">
                    <a:lumMod val="75000"/>
                    <a:lumOff val="25000"/>
                  </a:prstClr>
                </a:solidFill>
                <a:effectLst/>
                <a:uLnTx/>
                <a:uFillTx/>
                <a:latin typeface="Arial"/>
                <a:ea typeface="+mn-ea"/>
                <a:cs typeface="Arial" pitchFamily="34" charset="0"/>
              </a:rPr>
              <a:t>Lowers  field emission risk</a:t>
            </a:r>
            <a:endParaRPr kumimoji="0" lang="en-US" sz="1200" b="0" i="0" u="none" strike="noStrike" kern="1200" cap="none" spc="0" normalizeH="0" baseline="0" noProof="0" dirty="0">
              <a:ln>
                <a:noFill/>
              </a:ln>
              <a:solidFill>
                <a:prstClr val="black">
                  <a:lumMod val="75000"/>
                  <a:lumOff val="25000"/>
                </a:prstClr>
              </a:solidFill>
              <a:effectLst/>
              <a:uLnTx/>
              <a:uFillTx/>
              <a:latin typeface="Arial"/>
              <a:ea typeface="+mn-ea"/>
              <a:cs typeface="Arial" pitchFamily="34" charset="0"/>
            </a:endParaRPr>
          </a:p>
        </p:txBody>
      </p:sp>
      <p:sp>
        <p:nvSpPr>
          <p:cNvPr id="37" name="Rectangle 11"/>
          <p:cNvSpPr>
            <a:spLocks noChangeArrowheads="1"/>
          </p:cNvSpPr>
          <p:nvPr/>
        </p:nvSpPr>
        <p:spPr bwMode="auto">
          <a:xfrm>
            <a:off x="305603" y="2765364"/>
            <a:ext cx="1503457" cy="598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5596" tIns="67798" rIns="135596" bIns="67798">
            <a:spAutoFit/>
          </a:bodyPr>
          <a:lstStyle>
            <a:lvl1pPr defTabSz="1355725" eaLnBrk="0" hangingPunct="0">
              <a:defRPr sz="1400" u="sng">
                <a:solidFill>
                  <a:schemeClr val="tx1"/>
                </a:solidFill>
                <a:latin typeface="Arial" panose="020B0604020202020204" pitchFamily="34" charset="0"/>
              </a:defRPr>
            </a:lvl1pPr>
            <a:lvl2pPr marL="677863" defTabSz="1355725" eaLnBrk="0" hangingPunct="0">
              <a:defRPr sz="1400" u="sng">
                <a:solidFill>
                  <a:schemeClr val="tx1"/>
                </a:solidFill>
                <a:latin typeface="Arial" panose="020B0604020202020204" pitchFamily="34" charset="0"/>
              </a:defRPr>
            </a:lvl2pPr>
            <a:lvl3pPr marL="1355725" defTabSz="1355725" eaLnBrk="0" hangingPunct="0">
              <a:defRPr sz="1400" u="sng">
                <a:solidFill>
                  <a:schemeClr val="tx1"/>
                </a:solidFill>
                <a:latin typeface="Arial" panose="020B0604020202020204" pitchFamily="34" charset="0"/>
              </a:defRPr>
            </a:lvl3pPr>
            <a:lvl4pPr marL="2033588" defTabSz="1355725" eaLnBrk="0" hangingPunct="0">
              <a:defRPr sz="1400" u="sng">
                <a:solidFill>
                  <a:schemeClr val="tx1"/>
                </a:solidFill>
                <a:latin typeface="Arial" panose="020B0604020202020204" pitchFamily="34" charset="0"/>
              </a:defRPr>
            </a:lvl4pPr>
            <a:lvl5pPr marL="2711450" defTabSz="1355725" eaLnBrk="0" hangingPunct="0">
              <a:defRPr sz="1400" u="sng">
                <a:solidFill>
                  <a:schemeClr val="tx1"/>
                </a:solidFill>
                <a:latin typeface="Arial" panose="020B0604020202020204" pitchFamily="34" charset="0"/>
              </a:defRPr>
            </a:lvl5pPr>
            <a:lvl6pPr marL="3168650" defTabSz="1355725" eaLnBrk="0" fontAlgn="base" hangingPunct="0">
              <a:spcBef>
                <a:spcPct val="0"/>
              </a:spcBef>
              <a:spcAft>
                <a:spcPct val="0"/>
              </a:spcAft>
              <a:defRPr sz="1400" u="sng">
                <a:solidFill>
                  <a:schemeClr val="tx1"/>
                </a:solidFill>
                <a:latin typeface="Arial" panose="020B0604020202020204" pitchFamily="34" charset="0"/>
              </a:defRPr>
            </a:lvl6pPr>
            <a:lvl7pPr marL="3625850" defTabSz="1355725" eaLnBrk="0" fontAlgn="base" hangingPunct="0">
              <a:spcBef>
                <a:spcPct val="0"/>
              </a:spcBef>
              <a:spcAft>
                <a:spcPct val="0"/>
              </a:spcAft>
              <a:defRPr sz="1400" u="sng">
                <a:solidFill>
                  <a:schemeClr val="tx1"/>
                </a:solidFill>
                <a:latin typeface="Arial" panose="020B0604020202020204" pitchFamily="34" charset="0"/>
              </a:defRPr>
            </a:lvl7pPr>
            <a:lvl8pPr marL="4083050" defTabSz="1355725" eaLnBrk="0" fontAlgn="base" hangingPunct="0">
              <a:spcBef>
                <a:spcPct val="0"/>
              </a:spcBef>
              <a:spcAft>
                <a:spcPct val="0"/>
              </a:spcAft>
              <a:defRPr sz="1400" u="sng">
                <a:solidFill>
                  <a:schemeClr val="tx1"/>
                </a:solidFill>
                <a:latin typeface="Arial" panose="020B0604020202020204" pitchFamily="34" charset="0"/>
              </a:defRPr>
            </a:lvl8pPr>
            <a:lvl9pPr marL="4540250" defTabSz="1355725" eaLnBrk="0" fontAlgn="base" hangingPunct="0">
              <a:spcBef>
                <a:spcPct val="0"/>
              </a:spcBef>
              <a:spcAft>
                <a:spcPct val="0"/>
              </a:spcAft>
              <a:defRPr sz="1400" u="sng">
                <a:solidFill>
                  <a:schemeClr val="tx1"/>
                </a:solidFill>
                <a:latin typeface="Arial" panose="020B0604020202020204" pitchFamily="34" charset="0"/>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fr-FR" sz="1000" b="0" i="1" u="none" strike="noStrike" kern="1200" cap="none" spc="0" normalizeH="0" baseline="0" noProof="0" dirty="0" smtClean="0">
                <a:ln>
                  <a:noFill/>
                </a:ln>
                <a:solidFill>
                  <a:srgbClr val="0070C0"/>
                </a:solidFill>
                <a:effectLst/>
                <a:uLnTx/>
                <a:uFillTx/>
                <a:latin typeface="Arial" pitchFamily="34" charset="0"/>
                <a:ea typeface="+mn-ea"/>
                <a:cs typeface="Arial" pitchFamily="34" charset="0"/>
              </a:rPr>
              <a:t>e- emitted by a field emitting sites disturb the beam</a:t>
            </a:r>
            <a:endParaRPr kumimoji="0" lang="en-US" altLang="fr-FR" sz="1000" b="0" i="1" u="none" strike="noStrike" kern="1200" cap="none" spc="0" normalizeH="0" baseline="0" noProof="0" dirty="0">
              <a:ln>
                <a:noFill/>
              </a:ln>
              <a:solidFill>
                <a:srgbClr val="0070C0"/>
              </a:solidFill>
              <a:effectLst/>
              <a:uLnTx/>
              <a:uFillTx/>
              <a:latin typeface="Arial" pitchFamily="34" charset="0"/>
              <a:ea typeface="+mn-ea"/>
              <a:cs typeface="Arial" pitchFamily="34" charset="0"/>
            </a:endParaRPr>
          </a:p>
        </p:txBody>
      </p:sp>
      <p:sp>
        <p:nvSpPr>
          <p:cNvPr id="38" name="Rectangle 11"/>
          <p:cNvSpPr>
            <a:spLocks noChangeArrowheads="1"/>
          </p:cNvSpPr>
          <p:nvPr/>
        </p:nvSpPr>
        <p:spPr bwMode="auto">
          <a:xfrm>
            <a:off x="3766070" y="6014963"/>
            <a:ext cx="5030918" cy="444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5596" tIns="67798" rIns="135596" bIns="67798">
            <a:spAutoFit/>
          </a:bodyPr>
          <a:lstStyle>
            <a:lvl1pPr defTabSz="1355725" eaLnBrk="0" hangingPunct="0">
              <a:defRPr sz="1400" u="sng">
                <a:solidFill>
                  <a:schemeClr val="tx1"/>
                </a:solidFill>
                <a:latin typeface="Arial" panose="020B0604020202020204" pitchFamily="34" charset="0"/>
              </a:defRPr>
            </a:lvl1pPr>
            <a:lvl2pPr marL="677863" defTabSz="1355725" eaLnBrk="0" hangingPunct="0">
              <a:defRPr sz="1400" u="sng">
                <a:solidFill>
                  <a:schemeClr val="tx1"/>
                </a:solidFill>
                <a:latin typeface="Arial" panose="020B0604020202020204" pitchFamily="34" charset="0"/>
              </a:defRPr>
            </a:lvl2pPr>
            <a:lvl3pPr marL="1355725" defTabSz="1355725" eaLnBrk="0" hangingPunct="0">
              <a:defRPr sz="1400" u="sng">
                <a:solidFill>
                  <a:schemeClr val="tx1"/>
                </a:solidFill>
                <a:latin typeface="Arial" panose="020B0604020202020204" pitchFamily="34" charset="0"/>
              </a:defRPr>
            </a:lvl3pPr>
            <a:lvl4pPr marL="2033588" defTabSz="1355725" eaLnBrk="0" hangingPunct="0">
              <a:defRPr sz="1400" u="sng">
                <a:solidFill>
                  <a:schemeClr val="tx1"/>
                </a:solidFill>
                <a:latin typeface="Arial" panose="020B0604020202020204" pitchFamily="34" charset="0"/>
              </a:defRPr>
            </a:lvl4pPr>
            <a:lvl5pPr marL="2711450" defTabSz="1355725" eaLnBrk="0" hangingPunct="0">
              <a:defRPr sz="1400" u="sng">
                <a:solidFill>
                  <a:schemeClr val="tx1"/>
                </a:solidFill>
                <a:latin typeface="Arial" panose="020B0604020202020204" pitchFamily="34" charset="0"/>
              </a:defRPr>
            </a:lvl5pPr>
            <a:lvl6pPr marL="3168650" defTabSz="1355725" eaLnBrk="0" fontAlgn="base" hangingPunct="0">
              <a:spcBef>
                <a:spcPct val="0"/>
              </a:spcBef>
              <a:spcAft>
                <a:spcPct val="0"/>
              </a:spcAft>
              <a:defRPr sz="1400" u="sng">
                <a:solidFill>
                  <a:schemeClr val="tx1"/>
                </a:solidFill>
                <a:latin typeface="Arial" panose="020B0604020202020204" pitchFamily="34" charset="0"/>
              </a:defRPr>
            </a:lvl6pPr>
            <a:lvl7pPr marL="3625850" defTabSz="1355725" eaLnBrk="0" fontAlgn="base" hangingPunct="0">
              <a:spcBef>
                <a:spcPct val="0"/>
              </a:spcBef>
              <a:spcAft>
                <a:spcPct val="0"/>
              </a:spcAft>
              <a:defRPr sz="1400" u="sng">
                <a:solidFill>
                  <a:schemeClr val="tx1"/>
                </a:solidFill>
                <a:latin typeface="Arial" panose="020B0604020202020204" pitchFamily="34" charset="0"/>
              </a:defRPr>
            </a:lvl7pPr>
            <a:lvl8pPr marL="4083050" defTabSz="1355725" eaLnBrk="0" fontAlgn="base" hangingPunct="0">
              <a:spcBef>
                <a:spcPct val="0"/>
              </a:spcBef>
              <a:spcAft>
                <a:spcPct val="0"/>
              </a:spcAft>
              <a:defRPr sz="1400" u="sng">
                <a:solidFill>
                  <a:schemeClr val="tx1"/>
                </a:solidFill>
                <a:latin typeface="Arial" panose="020B0604020202020204" pitchFamily="34" charset="0"/>
              </a:defRPr>
            </a:lvl8pPr>
            <a:lvl9pPr marL="4540250" defTabSz="1355725" eaLnBrk="0" fontAlgn="base" hangingPunct="0">
              <a:spcBef>
                <a:spcPct val="0"/>
              </a:spcBef>
              <a:spcAft>
                <a:spcPct val="0"/>
              </a:spcAft>
              <a:defRPr sz="1400" u="sng">
                <a:solidFill>
                  <a:schemeClr val="tx1"/>
                </a:solidFill>
                <a:latin typeface="Arial" panose="020B0604020202020204" pitchFamily="34" charset="0"/>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altLang="fr-FR" sz="1000" b="0" i="1" u="none" strike="noStrike" kern="1200" cap="none" spc="0" normalizeH="0" baseline="0" noProof="0" dirty="0" smtClean="0">
                <a:ln>
                  <a:noFill/>
                </a:ln>
                <a:solidFill>
                  <a:srgbClr val="0070C0"/>
                </a:solidFill>
                <a:effectLst/>
                <a:uLnTx/>
                <a:uFillTx/>
                <a:latin typeface="Arial" pitchFamily="34" charset="0"/>
                <a:ea typeface="+mn-ea"/>
                <a:cs typeface="Arial" pitchFamily="34" charset="0"/>
              </a:rPr>
              <a:t>Dust particles, scratches: “antenna effect”, local electric field enhancement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fr-FR" sz="1000" b="0" i="1" u="none" strike="noStrike" kern="1200" cap="none" spc="0" normalizeH="0" baseline="0" noProof="0" dirty="0" smtClean="0">
                <a:ln>
                  <a:noFill/>
                </a:ln>
                <a:solidFill>
                  <a:srgbClr val="0070C0"/>
                </a:solidFill>
                <a:effectLst/>
                <a:uLnTx/>
                <a:uFillTx/>
                <a:latin typeface="Arial" pitchFamily="34" charset="0"/>
                <a:ea typeface="+mn-ea"/>
                <a:cs typeface="Arial" pitchFamily="34" charset="0"/>
              </a:rPr>
              <a:t>Typically X 50 à 100 </a:t>
            </a:r>
            <a:endParaRPr kumimoji="0" lang="en-US" altLang="fr-FR" sz="1000" b="0" i="1" u="none" strike="noStrike" kern="1200" cap="none" spc="0" normalizeH="0" baseline="0" noProof="0" dirty="0">
              <a:ln>
                <a:noFill/>
              </a:ln>
              <a:solidFill>
                <a:srgbClr val="0070C0"/>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31847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H&gt;H</a:t>
            </a:r>
            <a:r>
              <a:rPr lang="en-US" baseline="-25000" dirty="0" smtClean="0"/>
              <a:t>C1</a:t>
            </a:r>
            <a:r>
              <a:rPr lang="en-US" dirty="0" smtClean="0"/>
              <a:t>: Vortex = energetically favorable</a:t>
            </a:r>
            <a:endParaRPr lang="en-US" dirty="0"/>
          </a:p>
        </p:txBody>
      </p:sp>
      <p:sp>
        <p:nvSpPr>
          <p:cNvPr id="4" name="Espace réservé du numéro de diapositive 3"/>
          <p:cNvSpPr>
            <a:spLocks noGrp="1"/>
          </p:cNvSpPr>
          <p:nvPr>
            <p:ph type="sldNum" sz="quarter" idx="11"/>
          </p:nvPr>
        </p:nvSpPr>
        <p:spPr/>
        <p:txBody>
          <a:bodyPr/>
          <a:lstStyle/>
          <a:p>
            <a:r>
              <a:rPr lang="en-US" dirty="0" smtClean="0"/>
              <a:t>|  PAGE </a:t>
            </a:r>
            <a:fld id="{AEFB9B6D-867A-40B8-ACB0-35CC9F272C9C}" type="slidenum">
              <a:rPr lang="en-US" smtClean="0"/>
              <a:pPr/>
              <a:t>4</a:t>
            </a:fld>
            <a:endParaRPr lang="en-US" dirty="0"/>
          </a:p>
        </p:txBody>
      </p:sp>
      <mc:AlternateContent xmlns:mc="http://schemas.openxmlformats.org/markup-compatibility/2006" xmlns:a14="http://schemas.microsoft.com/office/drawing/2010/main">
        <mc:Choice Requires="a14">
          <p:sp>
            <p:nvSpPr>
              <p:cNvPr id="119" name="Rectangle 118"/>
              <p:cNvSpPr/>
              <p:nvPr/>
            </p:nvSpPr>
            <p:spPr>
              <a:xfrm>
                <a:off x="348717" y="5104497"/>
                <a:ext cx="6098462" cy="1321516"/>
              </a:xfrm>
              <a:prstGeom prst="rect">
                <a:avLst/>
              </a:prstGeom>
            </p:spPr>
            <p:txBody>
              <a:bodyPr wrap="square">
                <a:spAutoFit/>
              </a:bodyPr>
              <a:lstStyle/>
              <a:p>
                <a:pPr marL="923925" lvl="0" fontAlgn="auto">
                  <a:spcBef>
                    <a:spcPts val="0"/>
                  </a:spcBef>
                  <a:spcAft>
                    <a:spcPts val="1200"/>
                  </a:spcAft>
                </a:pPr>
                <a:r>
                  <a:rPr lang="en-US" sz="2200" u="none" dirty="0" smtClean="0">
                    <a:solidFill>
                      <a:srgbClr val="DC0528"/>
                    </a:solidFill>
                    <a:latin typeface="Arial"/>
                  </a:rPr>
                  <a:t>Free energy &lt; 0</a:t>
                </a:r>
              </a:p>
              <a:p>
                <a:pPr marL="360363" lvl="1" indent="-360363" eaLnBrk="0" hangingPunct="0">
                  <a:lnSpc>
                    <a:spcPct val="114000"/>
                  </a:lnSpc>
                  <a:buSzPct val="90000"/>
                  <a:buBlip>
                    <a:blip r:embed="rId3"/>
                  </a:buBlip>
                </a:pPr>
                <a:r>
                  <a:rPr kumimoji="1" lang="en-US" b="1" u="none" dirty="0">
                    <a:solidFill>
                      <a:prstClr val="black"/>
                    </a:solidFill>
                  </a:rPr>
                  <a:t>Creation of a normal/SC interface is energetically favorable in type II SC</a:t>
                </a:r>
              </a:p>
              <a:p>
                <a:pPr marL="360363" lvl="1" indent="-360363" eaLnBrk="0" hangingPunct="0">
                  <a:lnSpc>
                    <a:spcPct val="114000"/>
                  </a:lnSpc>
                  <a:buSzPct val="90000"/>
                  <a:buBlip>
                    <a:blip r:embed="rId3"/>
                  </a:buBlip>
                </a:pPr>
                <a:r>
                  <a:rPr kumimoji="1" lang="en-US" b="1" u="none" dirty="0" smtClean="0">
                    <a:solidFill>
                      <a:prstClr val="black"/>
                    </a:solidFill>
                  </a:rPr>
                  <a:t>At equilibrium (transition) </a:t>
                </a:r>
                <a14:m>
                  <m:oMath xmlns:m="http://schemas.openxmlformats.org/officeDocument/2006/math">
                    <m:d>
                      <m:dPr>
                        <m:begChr m:val="|"/>
                        <m:endChr m:val="|"/>
                        <m:ctrlPr>
                          <a:rPr kumimoji="1" lang="en-US" b="1" i="1" u="none" smtClean="0">
                            <a:solidFill>
                              <a:prstClr val="black"/>
                            </a:solidFill>
                            <a:latin typeface="Cambria Math" panose="02040503050406030204" pitchFamily="18" charset="0"/>
                          </a:rPr>
                        </m:ctrlPr>
                      </m:dPr>
                      <m:e>
                        <m:sSub>
                          <m:sSubPr>
                            <m:ctrlPr>
                              <a:rPr kumimoji="1" lang="en-US" b="1" i="1" u="none" smtClean="0">
                                <a:solidFill>
                                  <a:prstClr val="black"/>
                                </a:solidFill>
                                <a:latin typeface="Cambria Math" panose="02040503050406030204" pitchFamily="18" charset="0"/>
                              </a:rPr>
                            </m:ctrlPr>
                          </m:sSubPr>
                          <m:e>
                            <m:r>
                              <a:rPr kumimoji="1" lang="en-US" b="1" i="1" u="none" smtClean="0">
                                <a:solidFill>
                                  <a:prstClr val="black"/>
                                </a:solidFill>
                                <a:latin typeface="Cambria Math" panose="02040503050406030204" pitchFamily="18" charset="0"/>
                              </a:rPr>
                              <m:t>𝒈</m:t>
                            </m:r>
                          </m:e>
                          <m:sub>
                            <m:r>
                              <a:rPr kumimoji="1" lang="en-US" b="1" i="1" u="none" smtClean="0">
                                <a:solidFill>
                                  <a:prstClr val="black"/>
                                </a:solidFill>
                                <a:latin typeface="Cambria Math" panose="02040503050406030204" pitchFamily="18" charset="0"/>
                              </a:rPr>
                              <m:t>𝒏</m:t>
                            </m:r>
                          </m:sub>
                        </m:sSub>
                      </m:e>
                    </m:d>
                    <m:r>
                      <a:rPr kumimoji="1" lang="en-US" b="1" i="1" u="none" smtClean="0">
                        <a:solidFill>
                          <a:prstClr val="black"/>
                        </a:solidFill>
                        <a:latin typeface="Cambria Math" panose="02040503050406030204" pitchFamily="18" charset="0"/>
                      </a:rPr>
                      <m:t>=</m:t>
                    </m:r>
                    <m:d>
                      <m:dPr>
                        <m:begChr m:val="|"/>
                        <m:endChr m:val="|"/>
                        <m:ctrlPr>
                          <a:rPr kumimoji="1" lang="en-US" b="1" i="1" u="none">
                            <a:solidFill>
                              <a:prstClr val="black"/>
                            </a:solidFill>
                            <a:latin typeface="Cambria Math" panose="02040503050406030204" pitchFamily="18" charset="0"/>
                          </a:rPr>
                        </m:ctrlPr>
                      </m:dPr>
                      <m:e>
                        <m:sSub>
                          <m:sSubPr>
                            <m:ctrlPr>
                              <a:rPr kumimoji="1" lang="en-US" b="1" i="1" u="none" smtClean="0">
                                <a:solidFill>
                                  <a:prstClr val="black"/>
                                </a:solidFill>
                                <a:latin typeface="Cambria Math" panose="02040503050406030204" pitchFamily="18" charset="0"/>
                              </a:rPr>
                            </m:ctrlPr>
                          </m:sSubPr>
                          <m:e>
                            <m:r>
                              <a:rPr kumimoji="1" lang="en-US" b="1" i="1" u="none">
                                <a:solidFill>
                                  <a:prstClr val="black"/>
                                </a:solidFill>
                                <a:latin typeface="Cambria Math" panose="02040503050406030204" pitchFamily="18" charset="0"/>
                              </a:rPr>
                              <m:t>𝒈</m:t>
                            </m:r>
                          </m:e>
                          <m:sub>
                            <m:r>
                              <a:rPr kumimoji="1" lang="en-US" b="1" i="1" u="none" smtClean="0">
                                <a:solidFill>
                                  <a:prstClr val="black"/>
                                </a:solidFill>
                                <a:latin typeface="Cambria Math" panose="02040503050406030204" pitchFamily="18" charset="0"/>
                              </a:rPr>
                              <m:t>𝒔</m:t>
                            </m:r>
                          </m:sub>
                        </m:sSub>
                      </m:e>
                    </m:d>
                  </m:oMath>
                </a14:m>
                <a:r>
                  <a:rPr kumimoji="1" lang="en-US" b="1" u="none" dirty="0" smtClean="0">
                    <a:solidFill>
                      <a:prstClr val="black"/>
                    </a:solidFill>
                  </a:rPr>
                  <a:t> except close to the surface</a:t>
                </a:r>
              </a:p>
            </p:txBody>
          </p:sp>
        </mc:Choice>
        <mc:Fallback xmlns="">
          <p:sp>
            <p:nvSpPr>
              <p:cNvPr id="119" name="Rectangle 118"/>
              <p:cNvSpPr>
                <a:spLocks noRot="1" noChangeAspect="1" noMove="1" noResize="1" noEditPoints="1" noAdjustHandles="1" noChangeArrowheads="1" noChangeShapeType="1" noTextEdit="1"/>
              </p:cNvSpPr>
              <p:nvPr/>
            </p:nvSpPr>
            <p:spPr>
              <a:xfrm>
                <a:off x="348717" y="5104497"/>
                <a:ext cx="6098462" cy="1321516"/>
              </a:xfrm>
              <a:prstGeom prst="rect">
                <a:avLst/>
              </a:prstGeom>
              <a:blipFill rotWithShape="0">
                <a:blip r:embed="rId4"/>
                <a:stretch>
                  <a:fillRect t="-2304" b="-2765"/>
                </a:stretch>
              </a:blipFill>
            </p:spPr>
            <p:txBody>
              <a:bodyPr/>
              <a:lstStyle/>
              <a:p>
                <a:r>
                  <a:rPr lang="en-US">
                    <a:noFill/>
                  </a:rPr>
                  <a:t> </a:t>
                </a:r>
              </a:p>
            </p:txBody>
          </p:sp>
        </mc:Fallback>
      </mc:AlternateContent>
      <p:grpSp>
        <p:nvGrpSpPr>
          <p:cNvPr id="75" name="Groupe 74"/>
          <p:cNvGrpSpPr>
            <a:grpSpLocks noChangeAspect="1"/>
          </p:cNvGrpSpPr>
          <p:nvPr/>
        </p:nvGrpSpPr>
        <p:grpSpPr>
          <a:xfrm>
            <a:off x="348717" y="2139132"/>
            <a:ext cx="3037491" cy="2929363"/>
            <a:chOff x="962547" y="276315"/>
            <a:chExt cx="5017272" cy="4838669"/>
          </a:xfrm>
        </p:grpSpPr>
        <p:grpSp>
          <p:nvGrpSpPr>
            <p:cNvPr id="13" name="Groupe 12"/>
            <p:cNvGrpSpPr/>
            <p:nvPr/>
          </p:nvGrpSpPr>
          <p:grpSpPr>
            <a:xfrm>
              <a:off x="962547" y="1340770"/>
              <a:ext cx="745564" cy="3249828"/>
              <a:chOff x="899592" y="1485944"/>
              <a:chExt cx="467654" cy="882787"/>
            </a:xfrm>
            <a:pattFill prst="wdUpDiag">
              <a:fgClr>
                <a:schemeClr val="tx1">
                  <a:lumMod val="50000"/>
                  <a:lumOff val="50000"/>
                </a:schemeClr>
              </a:fgClr>
              <a:bgClr>
                <a:schemeClr val="bg1"/>
              </a:bgClr>
            </a:pattFill>
          </p:grpSpPr>
          <p:sp>
            <p:nvSpPr>
              <p:cNvPr id="14" name="Rectangle 13"/>
              <p:cNvSpPr/>
              <p:nvPr/>
            </p:nvSpPr>
            <p:spPr>
              <a:xfrm>
                <a:off x="899592" y="1485944"/>
                <a:ext cx="467654" cy="882787"/>
              </a:xfrm>
              <a:prstGeom prst="rect">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u="none" dirty="0" smtClean="0">
                    <a:solidFill>
                      <a:srgbClr val="FF0000"/>
                    </a:solidFill>
                    <a:effectLst>
                      <a:outerShdw blurRad="38100" dist="38100" dir="2700000" algn="tl">
                        <a:srgbClr val="000000">
                          <a:alpha val="43137"/>
                        </a:srgbClr>
                      </a:outerShdw>
                    </a:effectLst>
                  </a:rPr>
                  <a:t>N</a:t>
                </a:r>
                <a:endParaRPr lang="en-US" u="none" dirty="0">
                  <a:solidFill>
                    <a:srgbClr val="FF0000"/>
                  </a:solidFill>
                  <a:effectLst>
                    <a:outerShdw blurRad="38100" dist="38100" dir="2700000" algn="tl">
                      <a:srgbClr val="000000">
                        <a:alpha val="43137"/>
                      </a:srgbClr>
                    </a:outerShdw>
                  </a:effectLst>
                </a:endParaRPr>
              </a:p>
            </p:txBody>
          </p:sp>
          <p:cxnSp>
            <p:nvCxnSpPr>
              <p:cNvPr id="15" name="Connecteur droit 14"/>
              <p:cNvCxnSpPr/>
              <p:nvPr/>
            </p:nvCxnSpPr>
            <p:spPr>
              <a:xfrm>
                <a:off x="1367246" y="1485944"/>
                <a:ext cx="0" cy="882787"/>
              </a:xfrm>
              <a:prstGeom prst="line">
                <a:avLst/>
              </a:prstGeom>
              <a:grpFill/>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8" name="Forme libre 17"/>
            <p:cNvSpPr>
              <a:spLocks noChangeAspect="1"/>
            </p:cNvSpPr>
            <p:nvPr/>
          </p:nvSpPr>
          <p:spPr>
            <a:xfrm>
              <a:off x="1714162" y="2371305"/>
              <a:ext cx="2713821" cy="590446"/>
            </a:xfrm>
            <a:custGeom>
              <a:avLst/>
              <a:gdLst>
                <a:gd name="connsiteX0" fmla="*/ 0 w 1227466"/>
                <a:gd name="connsiteY0" fmla="*/ 344066 h 1720315"/>
                <a:gd name="connsiteX1" fmla="*/ 158083 w 1227466"/>
                <a:gd name="connsiteY1" fmla="*/ 4 h 1720315"/>
                <a:gd name="connsiteX2" fmla="*/ 378159 w 1227466"/>
                <a:gd name="connsiteY2" fmla="*/ 350265 h 1720315"/>
                <a:gd name="connsiteX3" fmla="*/ 731520 w 1227466"/>
                <a:gd name="connsiteY3" fmla="*/ 1329758 h 1720315"/>
                <a:gd name="connsiteX4" fmla="*/ 1227466 w 1227466"/>
                <a:gd name="connsiteY4" fmla="*/ 1720315 h 1720315"/>
                <a:gd name="connsiteX0" fmla="*/ 0 w 1268429"/>
                <a:gd name="connsiteY0" fmla="*/ 344066 h 1754730"/>
                <a:gd name="connsiteX1" fmla="*/ 158083 w 1268429"/>
                <a:gd name="connsiteY1" fmla="*/ 4 h 1754730"/>
                <a:gd name="connsiteX2" fmla="*/ 378159 w 1268429"/>
                <a:gd name="connsiteY2" fmla="*/ 350265 h 1754730"/>
                <a:gd name="connsiteX3" fmla="*/ 731520 w 1268429"/>
                <a:gd name="connsiteY3" fmla="*/ 1329758 h 1754730"/>
                <a:gd name="connsiteX4" fmla="*/ 1227466 w 1268429"/>
                <a:gd name="connsiteY4" fmla="*/ 1720315 h 1754730"/>
                <a:gd name="connsiteX5" fmla="*/ 1241293 w 1268429"/>
                <a:gd name="connsiteY5" fmla="*/ 1737570 h 1754730"/>
                <a:gd name="connsiteX0" fmla="*/ 0 w 2230861"/>
                <a:gd name="connsiteY0" fmla="*/ 344066 h 1761174"/>
                <a:gd name="connsiteX1" fmla="*/ 158083 w 2230861"/>
                <a:gd name="connsiteY1" fmla="*/ 4 h 1761174"/>
                <a:gd name="connsiteX2" fmla="*/ 378159 w 2230861"/>
                <a:gd name="connsiteY2" fmla="*/ 350265 h 1761174"/>
                <a:gd name="connsiteX3" fmla="*/ 731520 w 2230861"/>
                <a:gd name="connsiteY3" fmla="*/ 1329758 h 1761174"/>
                <a:gd name="connsiteX4" fmla="*/ 1227466 w 2230861"/>
                <a:gd name="connsiteY4" fmla="*/ 1720315 h 1761174"/>
                <a:gd name="connsiteX5" fmla="*/ 2230861 w 2230861"/>
                <a:gd name="connsiteY5" fmla="*/ 1753687 h 1761174"/>
                <a:gd name="connsiteX0" fmla="*/ 0 w 2815372"/>
                <a:gd name="connsiteY0" fmla="*/ 344066 h 1758779"/>
                <a:gd name="connsiteX1" fmla="*/ 158083 w 2815372"/>
                <a:gd name="connsiteY1" fmla="*/ 4 h 1758779"/>
                <a:gd name="connsiteX2" fmla="*/ 378159 w 2815372"/>
                <a:gd name="connsiteY2" fmla="*/ 350265 h 1758779"/>
                <a:gd name="connsiteX3" fmla="*/ 731520 w 2815372"/>
                <a:gd name="connsiteY3" fmla="*/ 1329758 h 1758779"/>
                <a:gd name="connsiteX4" fmla="*/ 1227466 w 2815372"/>
                <a:gd name="connsiteY4" fmla="*/ 1720315 h 1758779"/>
                <a:gd name="connsiteX5" fmla="*/ 2815372 w 2815372"/>
                <a:gd name="connsiteY5" fmla="*/ 1748315 h 1758779"/>
                <a:gd name="connsiteX0" fmla="*/ 0 w 2815372"/>
                <a:gd name="connsiteY0" fmla="*/ 344066 h 1774833"/>
                <a:gd name="connsiteX1" fmla="*/ 158083 w 2815372"/>
                <a:gd name="connsiteY1" fmla="*/ 4 h 1774833"/>
                <a:gd name="connsiteX2" fmla="*/ 378159 w 2815372"/>
                <a:gd name="connsiteY2" fmla="*/ 350265 h 1774833"/>
                <a:gd name="connsiteX3" fmla="*/ 731520 w 2815372"/>
                <a:gd name="connsiteY3" fmla="*/ 1329758 h 1774833"/>
                <a:gd name="connsiteX4" fmla="*/ 1212691 w 2815372"/>
                <a:gd name="connsiteY4" fmla="*/ 1744408 h 1774833"/>
                <a:gd name="connsiteX5" fmla="*/ 2815372 w 2815372"/>
                <a:gd name="connsiteY5" fmla="*/ 1748315 h 1774833"/>
                <a:gd name="connsiteX0" fmla="*/ 0 w 2815372"/>
                <a:gd name="connsiteY0" fmla="*/ 344066 h 1774833"/>
                <a:gd name="connsiteX1" fmla="*/ 158083 w 2815372"/>
                <a:gd name="connsiteY1" fmla="*/ 4 h 1774833"/>
                <a:gd name="connsiteX2" fmla="*/ 378159 w 2815372"/>
                <a:gd name="connsiteY2" fmla="*/ 350265 h 1774833"/>
                <a:gd name="connsiteX3" fmla="*/ 731520 w 2815372"/>
                <a:gd name="connsiteY3" fmla="*/ 1329758 h 1774833"/>
                <a:gd name="connsiteX4" fmla="*/ 1212691 w 2815372"/>
                <a:gd name="connsiteY4" fmla="*/ 1744408 h 1774833"/>
                <a:gd name="connsiteX5" fmla="*/ 2815372 w 2815372"/>
                <a:gd name="connsiteY5" fmla="*/ 1748315 h 1774833"/>
                <a:gd name="connsiteX0" fmla="*/ 0 w 2815372"/>
                <a:gd name="connsiteY0" fmla="*/ 344066 h 1750755"/>
                <a:gd name="connsiteX1" fmla="*/ 158083 w 2815372"/>
                <a:gd name="connsiteY1" fmla="*/ 4 h 1750755"/>
                <a:gd name="connsiteX2" fmla="*/ 378159 w 2815372"/>
                <a:gd name="connsiteY2" fmla="*/ 350265 h 1750755"/>
                <a:gd name="connsiteX3" fmla="*/ 731520 w 2815372"/>
                <a:gd name="connsiteY3" fmla="*/ 1329758 h 1750755"/>
                <a:gd name="connsiteX4" fmla="*/ 1212691 w 2815372"/>
                <a:gd name="connsiteY4" fmla="*/ 1744408 h 1750755"/>
                <a:gd name="connsiteX5" fmla="*/ 2815372 w 2815372"/>
                <a:gd name="connsiteY5" fmla="*/ 1748315 h 1750755"/>
                <a:gd name="connsiteX0" fmla="*/ 0 w 2815372"/>
                <a:gd name="connsiteY0" fmla="*/ 344066 h 1750755"/>
                <a:gd name="connsiteX1" fmla="*/ 158083 w 2815372"/>
                <a:gd name="connsiteY1" fmla="*/ 4 h 1750755"/>
                <a:gd name="connsiteX2" fmla="*/ 378159 w 2815372"/>
                <a:gd name="connsiteY2" fmla="*/ 350265 h 1750755"/>
                <a:gd name="connsiteX3" fmla="*/ 731520 w 2815372"/>
                <a:gd name="connsiteY3" fmla="*/ 1329758 h 1750755"/>
                <a:gd name="connsiteX4" fmla="*/ 1212691 w 2815372"/>
                <a:gd name="connsiteY4" fmla="*/ 1744408 h 1750755"/>
                <a:gd name="connsiteX5" fmla="*/ 2815372 w 2815372"/>
                <a:gd name="connsiteY5" fmla="*/ 1748315 h 1750755"/>
                <a:gd name="connsiteX0" fmla="*/ 0 w 2815372"/>
                <a:gd name="connsiteY0" fmla="*/ 344066 h 1750755"/>
                <a:gd name="connsiteX1" fmla="*/ 158083 w 2815372"/>
                <a:gd name="connsiteY1" fmla="*/ 4 h 1750755"/>
                <a:gd name="connsiteX2" fmla="*/ 378159 w 2815372"/>
                <a:gd name="connsiteY2" fmla="*/ 350265 h 1750755"/>
                <a:gd name="connsiteX3" fmla="*/ 731520 w 2815372"/>
                <a:gd name="connsiteY3" fmla="*/ 1329758 h 1750755"/>
                <a:gd name="connsiteX4" fmla="*/ 1212691 w 2815372"/>
                <a:gd name="connsiteY4" fmla="*/ 1744408 h 1750755"/>
                <a:gd name="connsiteX5" fmla="*/ 2815372 w 2815372"/>
                <a:gd name="connsiteY5" fmla="*/ 1748315 h 1750755"/>
                <a:gd name="connsiteX0" fmla="*/ 0 w 2815372"/>
                <a:gd name="connsiteY0" fmla="*/ 344066 h 1750755"/>
                <a:gd name="connsiteX1" fmla="*/ 158083 w 2815372"/>
                <a:gd name="connsiteY1" fmla="*/ 4 h 1750755"/>
                <a:gd name="connsiteX2" fmla="*/ 378159 w 2815372"/>
                <a:gd name="connsiteY2" fmla="*/ 350265 h 1750755"/>
                <a:gd name="connsiteX3" fmla="*/ 731520 w 2815372"/>
                <a:gd name="connsiteY3" fmla="*/ 1329758 h 1750755"/>
                <a:gd name="connsiteX4" fmla="*/ 1212691 w 2815372"/>
                <a:gd name="connsiteY4" fmla="*/ 1744408 h 1750755"/>
                <a:gd name="connsiteX5" fmla="*/ 2815372 w 2815372"/>
                <a:gd name="connsiteY5" fmla="*/ 1748315 h 1750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15372" h="1750755">
                  <a:moveTo>
                    <a:pt x="0" y="344066"/>
                  </a:moveTo>
                  <a:cubicBezTo>
                    <a:pt x="47528" y="171518"/>
                    <a:pt x="95057" y="-1029"/>
                    <a:pt x="158083" y="4"/>
                  </a:cubicBezTo>
                  <a:cubicBezTo>
                    <a:pt x="241793" y="1037"/>
                    <a:pt x="294406" y="125627"/>
                    <a:pt x="378159" y="350265"/>
                  </a:cubicBezTo>
                  <a:cubicBezTo>
                    <a:pt x="461912" y="574903"/>
                    <a:pt x="592431" y="1058249"/>
                    <a:pt x="731520" y="1329758"/>
                  </a:cubicBezTo>
                  <a:cubicBezTo>
                    <a:pt x="870609" y="1601267"/>
                    <a:pt x="1020156" y="1714276"/>
                    <a:pt x="1212691" y="1744408"/>
                  </a:cubicBezTo>
                  <a:cubicBezTo>
                    <a:pt x="1300608" y="1758167"/>
                    <a:pt x="2812491" y="1744720"/>
                    <a:pt x="2815372" y="1748315"/>
                  </a:cubicBezTo>
                </a:path>
              </a:pathLst>
            </a:custGeom>
            <a:noFill/>
            <a:ln w="28575">
              <a:solidFill>
                <a:srgbClr val="FF006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4" name="ZoneTexte 43"/>
            <p:cNvSpPr txBox="1"/>
            <p:nvPr/>
          </p:nvSpPr>
          <p:spPr>
            <a:xfrm>
              <a:off x="5008570" y="1340768"/>
              <a:ext cx="706490" cy="419414"/>
            </a:xfrm>
            <a:prstGeom prst="rect">
              <a:avLst/>
            </a:prstGeom>
            <a:noFill/>
          </p:spPr>
          <p:txBody>
            <a:bodyPr wrap="square" rtlCol="0">
              <a:spAutoFit/>
            </a:bodyPr>
            <a:lstStyle/>
            <a:p>
              <a:r>
                <a:rPr lang="en-US" sz="1050" b="1" u="none" dirty="0" smtClean="0"/>
                <a:t>G </a:t>
              </a:r>
              <a:endParaRPr lang="en-US" sz="1050" b="1" u="none" baseline="-25000" dirty="0"/>
            </a:p>
          </p:txBody>
        </p:sp>
        <mc:AlternateContent xmlns:mc="http://schemas.openxmlformats.org/markup-compatibility/2006" xmlns:a14="http://schemas.microsoft.com/office/drawing/2010/main">
          <mc:Choice Requires="a14">
            <p:sp>
              <p:nvSpPr>
                <p:cNvPr id="46" name="ZoneTexte 45"/>
                <p:cNvSpPr txBox="1"/>
                <p:nvPr/>
              </p:nvSpPr>
              <p:spPr>
                <a:xfrm>
                  <a:off x="4792789" y="3562644"/>
                  <a:ext cx="1180923" cy="583261"/>
                </a:xfrm>
                <a:prstGeom prst="rect">
                  <a:avLst/>
                </a:prstGeom>
                <a:noFill/>
              </p:spPr>
              <p:txBody>
                <a:bodyPr wrap="none" rtlCol="0">
                  <a:spAutoFit/>
                </a:bodyPr>
                <a:lstStyle/>
                <a:p>
                  <a:r>
                    <a:rPr lang="en-US" sz="1200" u="none" dirty="0" smtClean="0"/>
                    <a:t>- </a:t>
                  </a:r>
                  <a14:m>
                    <m:oMath xmlns:m="http://schemas.openxmlformats.org/officeDocument/2006/math">
                      <m:f>
                        <m:fPr>
                          <m:ctrlPr>
                            <a:rPr lang="en-US" sz="1200" i="1" u="none" smtClean="0">
                              <a:latin typeface="Cambria Math" panose="02040503050406030204" pitchFamily="18" charset="0"/>
                            </a:rPr>
                          </m:ctrlPr>
                        </m:fPr>
                        <m:num>
                          <m:r>
                            <a:rPr lang="en-US" sz="1200" b="0" i="1" u="none" smtClean="0">
                              <a:latin typeface="Cambria Math" panose="02040503050406030204" pitchFamily="18" charset="0"/>
                            </a:rPr>
                            <m:t>1</m:t>
                          </m:r>
                        </m:num>
                        <m:den>
                          <m:r>
                            <a:rPr lang="en-US" sz="1200" b="0" i="1" u="none" smtClean="0">
                              <a:latin typeface="Cambria Math" panose="02040503050406030204" pitchFamily="18" charset="0"/>
                            </a:rPr>
                            <m:t>2</m:t>
                          </m:r>
                        </m:den>
                      </m:f>
                      <m:sSub>
                        <m:sSubPr>
                          <m:ctrlPr>
                            <a:rPr lang="en-US" sz="1200" i="1" u="none" smtClean="0">
                              <a:latin typeface="Cambria Math" panose="02040503050406030204" pitchFamily="18" charset="0"/>
                            </a:rPr>
                          </m:ctrlPr>
                        </m:sSubPr>
                        <m:e>
                          <m:r>
                            <a:rPr lang="en-US" sz="1200" b="0" i="1" u="none" smtClean="0">
                              <a:latin typeface="Cambria Math" panose="02040503050406030204" pitchFamily="18" charset="0"/>
                            </a:rPr>
                            <m:t>µ</m:t>
                          </m:r>
                        </m:e>
                        <m:sub>
                          <m:r>
                            <a:rPr lang="en-US" sz="1200" b="0" i="1" u="none" smtClean="0">
                              <a:latin typeface="Cambria Math" panose="02040503050406030204" pitchFamily="18" charset="0"/>
                            </a:rPr>
                            <m:t>0</m:t>
                          </m:r>
                        </m:sub>
                      </m:sSub>
                      <m:sSubSup>
                        <m:sSubSupPr>
                          <m:ctrlPr>
                            <a:rPr lang="en-US" sz="1200" i="1" u="none" smtClean="0">
                              <a:latin typeface="Cambria Math" panose="02040503050406030204" pitchFamily="18" charset="0"/>
                            </a:rPr>
                          </m:ctrlPr>
                        </m:sSubSupPr>
                        <m:e>
                          <m:r>
                            <a:rPr lang="en-US" sz="1200" b="0" i="1" u="none" smtClean="0">
                              <a:latin typeface="Cambria Math" panose="02040503050406030204" pitchFamily="18" charset="0"/>
                            </a:rPr>
                            <m:t>𝐻</m:t>
                          </m:r>
                        </m:e>
                        <m:sub>
                          <m:r>
                            <a:rPr lang="en-US" sz="1200" b="0" i="1" u="none" smtClean="0">
                              <a:latin typeface="Cambria Math" panose="02040503050406030204" pitchFamily="18" charset="0"/>
                            </a:rPr>
                            <m:t>𝑐</m:t>
                          </m:r>
                        </m:sub>
                        <m:sup>
                          <m:r>
                            <a:rPr lang="en-US" sz="1200" b="0" i="1" u="none" smtClean="0">
                              <a:latin typeface="Cambria Math" panose="02040503050406030204" pitchFamily="18" charset="0"/>
                            </a:rPr>
                            <m:t>2</m:t>
                          </m:r>
                        </m:sup>
                      </m:sSubSup>
                    </m:oMath>
                  </a14:m>
                  <a:endParaRPr lang="en-US" sz="1200" u="none" dirty="0"/>
                </a:p>
              </p:txBody>
            </p:sp>
          </mc:Choice>
          <mc:Fallback xmlns="">
            <p:sp>
              <p:nvSpPr>
                <p:cNvPr id="46" name="ZoneTexte 45"/>
                <p:cNvSpPr txBox="1">
                  <a:spLocks noRot="1" noChangeAspect="1" noMove="1" noResize="1" noEditPoints="1" noAdjustHandles="1" noChangeArrowheads="1" noChangeShapeType="1" noTextEdit="1"/>
                </p:cNvSpPr>
                <p:nvPr/>
              </p:nvSpPr>
              <p:spPr>
                <a:xfrm>
                  <a:off x="4792789" y="3562645"/>
                  <a:ext cx="799001" cy="396519"/>
                </a:xfrm>
                <a:prstGeom prst="rect">
                  <a:avLst/>
                </a:prstGeom>
                <a:blipFill rotWithShape="0">
                  <a:blip r:embed="rId7"/>
                  <a:stretch>
                    <a:fillRect l="-3571" r="-42857" b="-65854"/>
                  </a:stretch>
                </a:blipFill>
              </p:spPr>
              <p:txBody>
                <a:bodyPr/>
                <a:lstStyle/>
                <a:p>
                  <a:r>
                    <a:rPr lang="fr-FR">
                      <a:noFill/>
                    </a:rPr>
                    <a:t> </a:t>
                  </a:r>
                </a:p>
              </p:txBody>
            </p:sp>
          </mc:Fallback>
        </mc:AlternateContent>
        <p:sp>
          <p:nvSpPr>
            <p:cNvPr id="48" name="ZoneTexte 47"/>
            <p:cNvSpPr txBox="1"/>
            <p:nvPr/>
          </p:nvSpPr>
          <p:spPr>
            <a:xfrm>
              <a:off x="4792789" y="2804993"/>
              <a:ext cx="434772" cy="432123"/>
            </a:xfrm>
            <a:prstGeom prst="rect">
              <a:avLst/>
            </a:prstGeom>
            <a:noFill/>
          </p:spPr>
          <p:txBody>
            <a:bodyPr wrap="none" rtlCol="0">
              <a:spAutoFit/>
            </a:bodyPr>
            <a:lstStyle/>
            <a:p>
              <a:r>
                <a:rPr lang="en-US" sz="1100" b="1" u="none" dirty="0" smtClean="0"/>
                <a:t>0</a:t>
              </a:r>
              <a:endParaRPr lang="en-US" sz="1100" b="1" u="none" dirty="0"/>
            </a:p>
          </p:txBody>
        </p:sp>
        <p:sp>
          <p:nvSpPr>
            <p:cNvPr id="50" name="ZoneTexte 49"/>
            <p:cNvSpPr txBox="1"/>
            <p:nvPr/>
          </p:nvSpPr>
          <p:spPr>
            <a:xfrm>
              <a:off x="1625050" y="4674237"/>
              <a:ext cx="434772" cy="432123"/>
            </a:xfrm>
            <a:prstGeom prst="rect">
              <a:avLst/>
            </a:prstGeom>
            <a:noFill/>
          </p:spPr>
          <p:txBody>
            <a:bodyPr wrap="none" rtlCol="0">
              <a:spAutoFit/>
            </a:bodyPr>
            <a:lstStyle/>
            <a:p>
              <a:r>
                <a:rPr lang="en-US" sz="1100" u="none" dirty="0" smtClean="0"/>
                <a:t>0</a:t>
              </a:r>
              <a:endParaRPr lang="en-US" sz="1100" u="none" dirty="0"/>
            </a:p>
          </p:txBody>
        </p:sp>
        <p:sp>
          <p:nvSpPr>
            <p:cNvPr id="51" name="ZoneTexte 50"/>
            <p:cNvSpPr txBox="1"/>
            <p:nvPr/>
          </p:nvSpPr>
          <p:spPr>
            <a:xfrm>
              <a:off x="2168699" y="4674237"/>
              <a:ext cx="434772" cy="432123"/>
            </a:xfrm>
            <a:prstGeom prst="rect">
              <a:avLst/>
            </a:prstGeom>
            <a:noFill/>
          </p:spPr>
          <p:txBody>
            <a:bodyPr wrap="none" rtlCol="0">
              <a:spAutoFit/>
            </a:bodyPr>
            <a:lstStyle/>
            <a:p>
              <a:r>
                <a:rPr lang="en-US" sz="1100" u="none" dirty="0" smtClean="0"/>
                <a:t>2</a:t>
              </a:r>
              <a:endParaRPr lang="en-US" sz="1100" u="none" dirty="0"/>
            </a:p>
          </p:txBody>
        </p:sp>
        <p:sp>
          <p:nvSpPr>
            <p:cNvPr id="52" name="ZoneTexte 51"/>
            <p:cNvSpPr txBox="1"/>
            <p:nvPr/>
          </p:nvSpPr>
          <p:spPr>
            <a:xfrm>
              <a:off x="2783914" y="4674237"/>
              <a:ext cx="434772" cy="432123"/>
            </a:xfrm>
            <a:prstGeom prst="rect">
              <a:avLst/>
            </a:prstGeom>
            <a:noFill/>
          </p:spPr>
          <p:txBody>
            <a:bodyPr wrap="none" rtlCol="0">
              <a:spAutoFit/>
            </a:bodyPr>
            <a:lstStyle/>
            <a:p>
              <a:r>
                <a:rPr lang="en-US" sz="1100" u="none" dirty="0" smtClean="0"/>
                <a:t>4</a:t>
              </a:r>
              <a:endParaRPr lang="en-US" sz="1100" u="none" dirty="0"/>
            </a:p>
          </p:txBody>
        </p:sp>
        <p:sp>
          <p:nvSpPr>
            <p:cNvPr id="53" name="ZoneTexte 52"/>
            <p:cNvSpPr txBox="1"/>
            <p:nvPr/>
          </p:nvSpPr>
          <p:spPr>
            <a:xfrm>
              <a:off x="3399127" y="4674237"/>
              <a:ext cx="434772" cy="432123"/>
            </a:xfrm>
            <a:prstGeom prst="rect">
              <a:avLst/>
            </a:prstGeom>
            <a:noFill/>
          </p:spPr>
          <p:txBody>
            <a:bodyPr wrap="none" rtlCol="0">
              <a:spAutoFit/>
            </a:bodyPr>
            <a:lstStyle/>
            <a:p>
              <a:r>
                <a:rPr lang="en-US" sz="1100" u="none" dirty="0" smtClean="0"/>
                <a:t>6</a:t>
              </a:r>
              <a:endParaRPr lang="en-US" sz="1100" u="none" dirty="0"/>
            </a:p>
          </p:txBody>
        </p:sp>
        <p:sp>
          <p:nvSpPr>
            <p:cNvPr id="54" name="ZoneTexte 53"/>
            <p:cNvSpPr txBox="1"/>
            <p:nvPr/>
          </p:nvSpPr>
          <p:spPr>
            <a:xfrm>
              <a:off x="4014343" y="4674237"/>
              <a:ext cx="434772" cy="432123"/>
            </a:xfrm>
            <a:prstGeom prst="rect">
              <a:avLst/>
            </a:prstGeom>
            <a:noFill/>
          </p:spPr>
          <p:txBody>
            <a:bodyPr wrap="none" rtlCol="0">
              <a:spAutoFit/>
            </a:bodyPr>
            <a:lstStyle/>
            <a:p>
              <a:r>
                <a:rPr lang="en-US" sz="1100" u="none" dirty="0" smtClean="0"/>
                <a:t>8</a:t>
              </a:r>
              <a:endParaRPr lang="en-US" sz="1100" u="none" dirty="0"/>
            </a:p>
          </p:txBody>
        </p:sp>
        <p:sp>
          <p:nvSpPr>
            <p:cNvPr id="55" name="ZoneTexte 54"/>
            <p:cNvSpPr txBox="1"/>
            <p:nvPr/>
          </p:nvSpPr>
          <p:spPr>
            <a:xfrm>
              <a:off x="4577456" y="4682861"/>
              <a:ext cx="564513" cy="432123"/>
            </a:xfrm>
            <a:prstGeom prst="rect">
              <a:avLst/>
            </a:prstGeom>
            <a:noFill/>
          </p:spPr>
          <p:txBody>
            <a:bodyPr wrap="none" rtlCol="0">
              <a:spAutoFit/>
            </a:bodyPr>
            <a:lstStyle/>
            <a:p>
              <a:r>
                <a:rPr lang="en-US" sz="1100" u="none" dirty="0" smtClean="0"/>
                <a:t>10</a:t>
              </a:r>
              <a:endParaRPr lang="en-US" sz="1100" u="none" dirty="0"/>
            </a:p>
          </p:txBody>
        </p:sp>
        <mc:AlternateContent xmlns:mc="http://schemas.openxmlformats.org/markup-compatibility/2006" xmlns:a14="http://schemas.microsoft.com/office/drawing/2010/main">
          <mc:Choice Requires="a14">
            <p:sp>
              <p:nvSpPr>
                <p:cNvPr id="56" name="ZoneTexte 55"/>
                <p:cNvSpPr txBox="1"/>
                <p:nvPr/>
              </p:nvSpPr>
              <p:spPr>
                <a:xfrm>
                  <a:off x="1233228" y="276315"/>
                  <a:ext cx="3808620" cy="1029470"/>
                </a:xfrm>
                <a:prstGeom prst="rect">
                  <a:avLst/>
                </a:prstGeom>
                <a:noFill/>
              </p:spPr>
              <p:txBody>
                <a:bodyPr wrap="square" rtlCol="0">
                  <a:spAutoFit/>
                </a:bodyPr>
                <a:lstStyle/>
                <a:p>
                  <a:pPr algn="ctr">
                    <a:lnSpc>
                      <a:spcPct val="150000"/>
                    </a:lnSpc>
                  </a:pPr>
                  <a:r>
                    <a:rPr lang="en-US" sz="1200" u="none" dirty="0" smtClean="0">
                      <a:solidFill>
                        <a:prstClr val="black"/>
                      </a:solidFill>
                    </a:rPr>
                    <a:t>SC 𝒕𝒚𝒑𝒆 </a:t>
                  </a:r>
                  <a:r>
                    <a:rPr lang="en-US" sz="1200" u="none" dirty="0">
                      <a:solidFill>
                        <a:prstClr val="black"/>
                      </a:solidFill>
                    </a:rPr>
                    <a:t>𝑰 </a:t>
                  </a:r>
                  <a14:m>
                    <m:oMath xmlns:m="http://schemas.openxmlformats.org/officeDocument/2006/math">
                      <m:sSub>
                        <m:sSubPr>
                          <m:ctrlPr>
                            <a:rPr lang="en-US" sz="1200" i="1" u="none" smtClean="0">
                              <a:solidFill>
                                <a:prstClr val="black"/>
                              </a:solidFill>
                              <a:latin typeface="Cambria Math" panose="02040503050406030204" pitchFamily="18" charset="0"/>
                            </a:rPr>
                          </m:ctrlPr>
                        </m:sSubPr>
                        <m:e>
                          <m:r>
                            <a:rPr lang="en-US" sz="1200" u="none">
                              <a:solidFill>
                                <a:prstClr val="black"/>
                              </a:solidFill>
                              <a:latin typeface="Cambria Math" panose="02040503050406030204" pitchFamily="18" charset="0"/>
                            </a:rPr>
                            <m:t>𝝀</m:t>
                          </m:r>
                        </m:e>
                        <m:sub>
                          <m:r>
                            <a:rPr lang="en-US" sz="1200" u="none">
                              <a:solidFill>
                                <a:prstClr val="black"/>
                              </a:solidFill>
                              <a:latin typeface="Cambria Math" panose="02040503050406030204" pitchFamily="18" charset="0"/>
                            </a:rPr>
                            <m:t>𝑳</m:t>
                          </m:r>
                        </m:sub>
                      </m:sSub>
                      <m:r>
                        <a:rPr lang="en-US" sz="1200" b="1" i="0" u="none" smtClean="0">
                          <a:solidFill>
                            <a:prstClr val="black"/>
                          </a:solidFill>
                          <a:latin typeface="Cambria Math" panose="02040503050406030204" pitchFamily="18" charset="0"/>
                        </a:rPr>
                        <m:t>&lt;</m:t>
                      </m:r>
                      <m:r>
                        <a:rPr lang="en-US" sz="1600" b="1" i="1" u="none" smtClean="0">
                          <a:solidFill>
                            <a:schemeClr val="tx1"/>
                          </a:solidFill>
                          <a:latin typeface="Cambria Math" panose="02040503050406030204" pitchFamily="18" charset="0"/>
                          <a:ea typeface="Cambria Math" panose="02040503050406030204" pitchFamily="18" charset="0"/>
                        </a:rPr>
                        <m:t>𝝃</m:t>
                      </m:r>
                      <m:r>
                        <a:rPr lang="en-US" sz="1600" b="1" i="1" u="none" smtClean="0">
                          <a:solidFill>
                            <a:schemeClr val="tx1"/>
                          </a:solidFill>
                          <a:latin typeface="Cambria Math" panose="02040503050406030204" pitchFamily="18" charset="0"/>
                          <a:ea typeface="Cambria Math" panose="02040503050406030204" pitchFamily="18" charset="0"/>
                        </a:rPr>
                        <m:t>, </m:t>
                      </m:r>
                    </m:oMath>
                  </a14:m>
                  <a:endParaRPr lang="en-US" b="1" u="none" dirty="0" smtClean="0">
                    <a:latin typeface="Symbol" panose="05050102010706020507" pitchFamily="18" charset="2"/>
                  </a:endParaRPr>
                </a:p>
                <a:p>
                  <a:pPr algn="ctr"/>
                  <a:r>
                    <a:rPr lang="en-US" sz="1050" u="none" dirty="0" smtClean="0">
                      <a:latin typeface="+mn-lt"/>
                    </a:rPr>
                    <a:t>here </a:t>
                  </a:r>
                  <a:r>
                    <a:rPr lang="en-US" sz="1050" u="none" dirty="0" smtClean="0">
                      <a:latin typeface="Symbol" panose="05050102010706020507" pitchFamily="18" charset="2"/>
                    </a:rPr>
                    <a:t>k </a:t>
                  </a:r>
                  <a:r>
                    <a:rPr lang="en-US" sz="1050" u="none" dirty="0">
                      <a:latin typeface="Symbol" panose="05050102010706020507" pitchFamily="18" charset="2"/>
                    </a:rPr>
                    <a:t>~</a:t>
                  </a:r>
                  <a:r>
                    <a:rPr lang="en-US" sz="1050" u="none" dirty="0"/>
                    <a:t> </a:t>
                  </a:r>
                  <a:r>
                    <a:rPr lang="en-US" sz="1050" u="none" dirty="0" smtClean="0"/>
                    <a:t>0,35, @ H = 0,7 </a:t>
                  </a:r>
                  <a:r>
                    <a:rPr lang="en-US" sz="1050" u="none" dirty="0" err="1" smtClean="0"/>
                    <a:t>Hc</a:t>
                  </a:r>
                  <a:endParaRPr lang="en-US" sz="1050" u="none" dirty="0" smtClean="0"/>
                </a:p>
              </p:txBody>
            </p:sp>
          </mc:Choice>
          <mc:Fallback xmlns="">
            <p:sp>
              <p:nvSpPr>
                <p:cNvPr id="56" name="ZoneTexte 55"/>
                <p:cNvSpPr txBox="1">
                  <a:spLocks noRot="1" noChangeAspect="1" noMove="1" noResize="1" noEditPoints="1" noAdjustHandles="1" noChangeArrowheads="1" noChangeShapeType="1" noTextEdit="1"/>
                </p:cNvSpPr>
                <p:nvPr/>
              </p:nvSpPr>
              <p:spPr>
                <a:xfrm>
                  <a:off x="1233228" y="276315"/>
                  <a:ext cx="3808620" cy="1029470"/>
                </a:xfrm>
                <a:prstGeom prst="rect">
                  <a:avLst/>
                </a:prstGeom>
                <a:blipFill>
                  <a:blip r:embed="rId8"/>
                  <a:stretch>
                    <a:fillRect b="-4902"/>
                  </a:stretch>
                </a:blipFill>
              </p:spPr>
              <p:txBody>
                <a:bodyPr/>
                <a:lstStyle/>
                <a:p>
                  <a:r>
                    <a:rPr lang="en-US">
                      <a:noFill/>
                    </a:rPr>
                    <a:t> </a:t>
                  </a:r>
                </a:p>
              </p:txBody>
            </p:sp>
          </mc:Fallback>
        </mc:AlternateContent>
        <p:sp>
          <p:nvSpPr>
            <p:cNvPr id="58" name="ZoneTexte 57"/>
            <p:cNvSpPr txBox="1"/>
            <p:nvPr/>
          </p:nvSpPr>
          <p:spPr>
            <a:xfrm>
              <a:off x="5084299" y="4654309"/>
              <a:ext cx="895520" cy="432123"/>
            </a:xfrm>
            <a:prstGeom prst="rect">
              <a:avLst/>
            </a:prstGeom>
            <a:noFill/>
          </p:spPr>
          <p:txBody>
            <a:bodyPr wrap="square" rtlCol="0">
              <a:spAutoFit/>
            </a:bodyPr>
            <a:lstStyle/>
            <a:p>
              <a:r>
                <a:rPr lang="en-US" sz="1100" b="1" u="none" dirty="0" smtClean="0"/>
                <a:t>x/</a:t>
              </a:r>
              <a:r>
                <a:rPr lang="en-US" sz="1100" b="1" u="none" dirty="0" err="1" smtClean="0">
                  <a:latin typeface="Symbol" panose="05050102010706020507" pitchFamily="18" charset="2"/>
                </a:rPr>
                <a:t>l</a:t>
              </a:r>
              <a:r>
                <a:rPr lang="en-US" sz="1100" b="1" u="none" baseline="-25000" dirty="0" err="1" smtClean="0"/>
                <a:t>L</a:t>
              </a:r>
              <a:endParaRPr lang="en-US" sz="1100" b="1" u="none" baseline="-25000" dirty="0"/>
            </a:p>
          </p:txBody>
        </p:sp>
        <p:grpSp>
          <p:nvGrpSpPr>
            <p:cNvPr id="64" name="Groupe 63"/>
            <p:cNvGrpSpPr/>
            <p:nvPr/>
          </p:nvGrpSpPr>
          <p:grpSpPr>
            <a:xfrm>
              <a:off x="1721129" y="1340768"/>
              <a:ext cx="3062885" cy="3240000"/>
              <a:chOff x="1721130" y="1957683"/>
              <a:chExt cx="1954772" cy="2016001"/>
            </a:xfrm>
          </p:grpSpPr>
          <p:sp>
            <p:nvSpPr>
              <p:cNvPr id="38" name="Rectangle 37"/>
              <p:cNvSpPr/>
              <p:nvPr/>
            </p:nvSpPr>
            <p:spPr>
              <a:xfrm>
                <a:off x="1721130" y="1957683"/>
                <a:ext cx="1948824" cy="2016000"/>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39" name="Connecteur droit 38"/>
              <p:cNvCxnSpPr/>
              <p:nvPr/>
            </p:nvCxnSpPr>
            <p:spPr>
              <a:xfrm>
                <a:off x="2112108" y="1957683"/>
                <a:ext cx="0" cy="2016000"/>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0" name="Connecteur droit 39"/>
              <p:cNvCxnSpPr/>
              <p:nvPr/>
            </p:nvCxnSpPr>
            <p:spPr>
              <a:xfrm rot="5400000">
                <a:off x="2701490" y="1475567"/>
                <a:ext cx="0" cy="1948824"/>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1" name="Connecteur droit 40"/>
              <p:cNvCxnSpPr/>
              <p:nvPr/>
            </p:nvCxnSpPr>
            <p:spPr>
              <a:xfrm>
                <a:off x="2500660" y="1957683"/>
                <a:ext cx="0" cy="2016000"/>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2" name="Connecteur droit 41"/>
              <p:cNvCxnSpPr/>
              <p:nvPr/>
            </p:nvCxnSpPr>
            <p:spPr>
              <a:xfrm>
                <a:off x="2899681" y="1957684"/>
                <a:ext cx="0" cy="2016000"/>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3" name="Connecteur droit 42"/>
              <p:cNvCxnSpPr/>
              <p:nvPr/>
            </p:nvCxnSpPr>
            <p:spPr>
              <a:xfrm>
                <a:off x="3283230" y="1957683"/>
                <a:ext cx="0" cy="2016000"/>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7" name="Connecteur droit 46"/>
              <p:cNvCxnSpPr/>
              <p:nvPr/>
            </p:nvCxnSpPr>
            <p:spPr>
              <a:xfrm rot="5400000">
                <a:off x="2695542" y="2490980"/>
                <a:ext cx="0" cy="1948824"/>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60" name="Connecteur droit 59"/>
              <p:cNvCxnSpPr/>
              <p:nvPr/>
            </p:nvCxnSpPr>
            <p:spPr>
              <a:xfrm rot="5400000">
                <a:off x="2701490" y="1983274"/>
                <a:ext cx="0" cy="1948824"/>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mc:AlternateContent xmlns:mc="http://schemas.openxmlformats.org/markup-compatibility/2006" xmlns:a14="http://schemas.microsoft.com/office/drawing/2010/main">
          <mc:Choice Requires="a14">
            <p:sp>
              <p:nvSpPr>
                <p:cNvPr id="65" name="ZoneTexte 64"/>
                <p:cNvSpPr txBox="1"/>
                <p:nvPr/>
              </p:nvSpPr>
              <p:spPr>
                <a:xfrm>
                  <a:off x="4792789" y="1937435"/>
                  <a:ext cx="1096193" cy="583261"/>
                </a:xfrm>
                <a:prstGeom prst="rect">
                  <a:avLst/>
                </a:prstGeom>
                <a:noFill/>
              </p:spPr>
              <p:txBody>
                <a:bodyPr wrap="none" rtlCol="0">
                  <a:spAutoFit/>
                </a:bodyPr>
                <a:lstStyle/>
                <a:p>
                  <a:r>
                    <a:rPr lang="en-US" sz="1200" u="none" dirty="0" smtClean="0"/>
                    <a:t> </a:t>
                  </a:r>
                  <a14:m>
                    <m:oMath xmlns:m="http://schemas.openxmlformats.org/officeDocument/2006/math">
                      <m:f>
                        <m:fPr>
                          <m:ctrlPr>
                            <a:rPr lang="en-US" sz="1200" i="1" u="none" smtClean="0">
                              <a:latin typeface="Cambria Math" panose="02040503050406030204" pitchFamily="18" charset="0"/>
                            </a:rPr>
                          </m:ctrlPr>
                        </m:fPr>
                        <m:num>
                          <m:r>
                            <a:rPr lang="en-US" sz="1200" b="0" i="1" u="none" smtClean="0">
                              <a:latin typeface="Cambria Math" panose="02040503050406030204" pitchFamily="18" charset="0"/>
                            </a:rPr>
                            <m:t>1</m:t>
                          </m:r>
                        </m:num>
                        <m:den>
                          <m:r>
                            <a:rPr lang="en-US" sz="1200" b="0" i="1" u="none" smtClean="0">
                              <a:latin typeface="Cambria Math" panose="02040503050406030204" pitchFamily="18" charset="0"/>
                            </a:rPr>
                            <m:t>2</m:t>
                          </m:r>
                        </m:den>
                      </m:f>
                      <m:sSub>
                        <m:sSubPr>
                          <m:ctrlPr>
                            <a:rPr lang="en-US" sz="1200" i="1" u="none" smtClean="0">
                              <a:latin typeface="Cambria Math" panose="02040503050406030204" pitchFamily="18" charset="0"/>
                            </a:rPr>
                          </m:ctrlPr>
                        </m:sSubPr>
                        <m:e>
                          <m:r>
                            <a:rPr lang="en-US" sz="1200" b="0" i="1" u="none" smtClean="0">
                              <a:latin typeface="Cambria Math" panose="02040503050406030204" pitchFamily="18" charset="0"/>
                            </a:rPr>
                            <m:t>µ</m:t>
                          </m:r>
                        </m:e>
                        <m:sub>
                          <m:r>
                            <a:rPr lang="en-US" sz="1200" b="0" i="1" u="none" smtClean="0">
                              <a:latin typeface="Cambria Math" panose="02040503050406030204" pitchFamily="18" charset="0"/>
                            </a:rPr>
                            <m:t>0</m:t>
                          </m:r>
                        </m:sub>
                      </m:sSub>
                      <m:sSubSup>
                        <m:sSubSupPr>
                          <m:ctrlPr>
                            <a:rPr lang="en-US" sz="1200" i="1" u="none" smtClean="0">
                              <a:latin typeface="Cambria Math" panose="02040503050406030204" pitchFamily="18" charset="0"/>
                            </a:rPr>
                          </m:ctrlPr>
                        </m:sSubSupPr>
                        <m:e>
                          <m:r>
                            <a:rPr lang="en-US" sz="1200" b="0" i="1" u="none" smtClean="0">
                              <a:latin typeface="Cambria Math" panose="02040503050406030204" pitchFamily="18" charset="0"/>
                            </a:rPr>
                            <m:t>𝐻</m:t>
                          </m:r>
                        </m:e>
                        <m:sub>
                          <m:r>
                            <a:rPr lang="en-US" sz="1200" b="0" i="1" u="none" smtClean="0">
                              <a:latin typeface="Cambria Math" panose="02040503050406030204" pitchFamily="18" charset="0"/>
                            </a:rPr>
                            <m:t>𝑐</m:t>
                          </m:r>
                        </m:sub>
                        <m:sup>
                          <m:r>
                            <a:rPr lang="en-US" sz="1200" b="0" i="1" u="none" smtClean="0">
                              <a:latin typeface="Cambria Math" panose="02040503050406030204" pitchFamily="18" charset="0"/>
                            </a:rPr>
                            <m:t>2</m:t>
                          </m:r>
                        </m:sup>
                      </m:sSubSup>
                    </m:oMath>
                  </a14:m>
                  <a:endParaRPr lang="en-US" sz="1200" u="none" dirty="0"/>
                </a:p>
              </p:txBody>
            </p:sp>
          </mc:Choice>
          <mc:Fallback xmlns="">
            <p:sp>
              <p:nvSpPr>
                <p:cNvPr id="65" name="ZoneTexte 64"/>
                <p:cNvSpPr txBox="1">
                  <a:spLocks noRot="1" noChangeAspect="1" noMove="1" noResize="1" noEditPoints="1" noAdjustHandles="1" noChangeArrowheads="1" noChangeShapeType="1" noTextEdit="1"/>
                </p:cNvSpPr>
                <p:nvPr/>
              </p:nvSpPr>
              <p:spPr>
                <a:xfrm>
                  <a:off x="4792789" y="1937435"/>
                  <a:ext cx="739690" cy="396519"/>
                </a:xfrm>
                <a:prstGeom prst="rect">
                  <a:avLst/>
                </a:prstGeom>
                <a:blipFill rotWithShape="0">
                  <a:blip r:embed="rId9"/>
                  <a:stretch>
                    <a:fillRect r="-44156" b="-54762"/>
                  </a:stretch>
                </a:blipFill>
              </p:spPr>
              <p:txBody>
                <a:bodyPr/>
                <a:lstStyle/>
                <a:p>
                  <a:r>
                    <a:rPr lang="fr-FR">
                      <a:noFill/>
                    </a:rPr>
                    <a:t> </a:t>
                  </a:r>
                </a:p>
              </p:txBody>
            </p:sp>
          </mc:Fallback>
        </mc:AlternateContent>
        <p:cxnSp>
          <p:nvCxnSpPr>
            <p:cNvPr id="69" name="Connecteur droit 68"/>
            <p:cNvCxnSpPr/>
            <p:nvPr/>
          </p:nvCxnSpPr>
          <p:spPr>
            <a:xfrm>
              <a:off x="2027436" y="1330362"/>
              <a:ext cx="0" cy="1631389"/>
            </a:xfrm>
            <a:prstGeom prst="line">
              <a:avLst/>
            </a:prstGeom>
            <a:ln>
              <a:solidFill>
                <a:srgbClr val="0070C0"/>
              </a:solidFill>
              <a:prstDash val="lgDash"/>
            </a:ln>
          </p:spPr>
          <p:style>
            <a:lnRef idx="1">
              <a:schemeClr val="accent1"/>
            </a:lnRef>
            <a:fillRef idx="0">
              <a:schemeClr val="accent1"/>
            </a:fillRef>
            <a:effectRef idx="0">
              <a:schemeClr val="accent1"/>
            </a:effectRef>
            <a:fontRef idx="minor">
              <a:schemeClr val="tx1"/>
            </a:fontRef>
          </p:style>
        </p:cxnSp>
        <p:cxnSp>
          <p:nvCxnSpPr>
            <p:cNvPr id="70" name="Connecteur droit 69"/>
            <p:cNvCxnSpPr/>
            <p:nvPr/>
          </p:nvCxnSpPr>
          <p:spPr>
            <a:xfrm>
              <a:off x="2445328" y="2956577"/>
              <a:ext cx="0" cy="1631389"/>
            </a:xfrm>
            <a:prstGeom prst="line">
              <a:avLst/>
            </a:prstGeom>
            <a:ln>
              <a:solidFill>
                <a:srgbClr val="00CC66"/>
              </a:solidFill>
              <a:prstDash val="lgDash"/>
            </a:ln>
          </p:spPr>
          <p:style>
            <a:lnRef idx="1">
              <a:schemeClr val="accent1"/>
            </a:lnRef>
            <a:fillRef idx="0">
              <a:schemeClr val="accent1"/>
            </a:fillRef>
            <a:effectRef idx="0">
              <a:schemeClr val="accent1"/>
            </a:effectRef>
            <a:fontRef idx="minor">
              <a:schemeClr val="tx1"/>
            </a:fontRef>
          </p:style>
        </p:cxnSp>
        <p:sp>
          <p:nvSpPr>
            <p:cNvPr id="72" name="Forme libre 71"/>
            <p:cNvSpPr/>
            <p:nvPr/>
          </p:nvSpPr>
          <p:spPr>
            <a:xfrm>
              <a:off x="1721129" y="2959672"/>
              <a:ext cx="2696843" cy="807687"/>
            </a:xfrm>
            <a:custGeom>
              <a:avLst/>
              <a:gdLst>
                <a:gd name="connsiteX0" fmla="*/ 0 w 1698172"/>
                <a:gd name="connsiteY0" fmla="*/ 0 h 908632"/>
                <a:gd name="connsiteX1" fmla="*/ 322217 w 1698172"/>
                <a:gd name="connsiteY1" fmla="*/ 557349 h 908632"/>
                <a:gd name="connsiteX2" fmla="*/ 775063 w 1698172"/>
                <a:gd name="connsiteY2" fmla="*/ 888274 h 908632"/>
                <a:gd name="connsiteX3" fmla="*/ 1698172 w 1698172"/>
                <a:gd name="connsiteY3" fmla="*/ 844732 h 908632"/>
                <a:gd name="connsiteX0" fmla="*/ 0 w 1698172"/>
                <a:gd name="connsiteY0" fmla="*/ 0 h 908632"/>
                <a:gd name="connsiteX1" fmla="*/ 322217 w 1698172"/>
                <a:gd name="connsiteY1" fmla="*/ 557349 h 908632"/>
                <a:gd name="connsiteX2" fmla="*/ 775063 w 1698172"/>
                <a:gd name="connsiteY2" fmla="*/ 888274 h 908632"/>
                <a:gd name="connsiteX3" fmla="*/ 1698172 w 1698172"/>
                <a:gd name="connsiteY3" fmla="*/ 844732 h 908632"/>
                <a:gd name="connsiteX0" fmla="*/ 0 w 1698172"/>
                <a:gd name="connsiteY0" fmla="*/ 0 h 908632"/>
                <a:gd name="connsiteX1" fmla="*/ 322217 w 1698172"/>
                <a:gd name="connsiteY1" fmla="*/ 557349 h 908632"/>
                <a:gd name="connsiteX2" fmla="*/ 775063 w 1698172"/>
                <a:gd name="connsiteY2" fmla="*/ 888274 h 908632"/>
                <a:gd name="connsiteX3" fmla="*/ 1698172 w 1698172"/>
                <a:gd name="connsiteY3" fmla="*/ 844732 h 908632"/>
                <a:gd name="connsiteX0" fmla="*/ 0 w 1698172"/>
                <a:gd name="connsiteY0" fmla="*/ 0 h 911598"/>
                <a:gd name="connsiteX1" fmla="*/ 303619 w 1698172"/>
                <a:gd name="connsiteY1" fmla="*/ 517054 h 911598"/>
                <a:gd name="connsiteX2" fmla="*/ 775063 w 1698172"/>
                <a:gd name="connsiteY2" fmla="*/ 888274 h 911598"/>
                <a:gd name="connsiteX3" fmla="*/ 1698172 w 1698172"/>
                <a:gd name="connsiteY3" fmla="*/ 844732 h 911598"/>
                <a:gd name="connsiteX0" fmla="*/ 0 w 1698172"/>
                <a:gd name="connsiteY0" fmla="*/ 0 h 911598"/>
                <a:gd name="connsiteX1" fmla="*/ 303619 w 1698172"/>
                <a:gd name="connsiteY1" fmla="*/ 517054 h 911598"/>
                <a:gd name="connsiteX2" fmla="*/ 775063 w 1698172"/>
                <a:gd name="connsiteY2" fmla="*/ 888274 h 911598"/>
                <a:gd name="connsiteX3" fmla="*/ 1698172 w 1698172"/>
                <a:gd name="connsiteY3" fmla="*/ 844732 h 911598"/>
                <a:gd name="connsiteX0" fmla="*/ 0 w 1698172"/>
                <a:gd name="connsiteY0" fmla="*/ 0 h 888891"/>
                <a:gd name="connsiteX1" fmla="*/ 303619 w 1698172"/>
                <a:gd name="connsiteY1" fmla="*/ 517054 h 888891"/>
                <a:gd name="connsiteX2" fmla="*/ 775063 w 1698172"/>
                <a:gd name="connsiteY2" fmla="*/ 888274 h 888891"/>
                <a:gd name="connsiteX3" fmla="*/ 1698172 w 1698172"/>
                <a:gd name="connsiteY3" fmla="*/ 844732 h 888891"/>
                <a:gd name="connsiteX0" fmla="*/ 0 w 1698172"/>
                <a:gd name="connsiteY0" fmla="*/ 0 h 930380"/>
                <a:gd name="connsiteX1" fmla="*/ 303619 w 1698172"/>
                <a:gd name="connsiteY1" fmla="*/ 517054 h 930380"/>
                <a:gd name="connsiteX2" fmla="*/ 775063 w 1698172"/>
                <a:gd name="connsiteY2" fmla="*/ 888274 h 930380"/>
                <a:gd name="connsiteX3" fmla="*/ 1698172 w 1698172"/>
                <a:gd name="connsiteY3" fmla="*/ 891227 h 930380"/>
                <a:gd name="connsiteX0" fmla="*/ 0 w 1713671"/>
                <a:gd name="connsiteY0" fmla="*/ 0 h 920246"/>
                <a:gd name="connsiteX1" fmla="*/ 303619 w 1713671"/>
                <a:gd name="connsiteY1" fmla="*/ 517054 h 920246"/>
                <a:gd name="connsiteX2" fmla="*/ 775063 w 1713671"/>
                <a:gd name="connsiteY2" fmla="*/ 888274 h 920246"/>
                <a:gd name="connsiteX3" fmla="*/ 1713671 w 1713671"/>
                <a:gd name="connsiteY3" fmla="*/ 869530 h 920246"/>
                <a:gd name="connsiteX0" fmla="*/ 0 w 1713671"/>
                <a:gd name="connsiteY0" fmla="*/ 0 h 910663"/>
                <a:gd name="connsiteX1" fmla="*/ 303619 w 1713671"/>
                <a:gd name="connsiteY1" fmla="*/ 517054 h 910663"/>
                <a:gd name="connsiteX2" fmla="*/ 775063 w 1713671"/>
                <a:gd name="connsiteY2" fmla="*/ 888274 h 910663"/>
                <a:gd name="connsiteX3" fmla="*/ 1713671 w 1713671"/>
                <a:gd name="connsiteY3" fmla="*/ 869530 h 910663"/>
                <a:gd name="connsiteX0" fmla="*/ 0 w 1713671"/>
                <a:gd name="connsiteY0" fmla="*/ 0 h 893638"/>
                <a:gd name="connsiteX1" fmla="*/ 303619 w 1713671"/>
                <a:gd name="connsiteY1" fmla="*/ 517054 h 893638"/>
                <a:gd name="connsiteX2" fmla="*/ 775063 w 1713671"/>
                <a:gd name="connsiteY2" fmla="*/ 888274 h 893638"/>
                <a:gd name="connsiteX3" fmla="*/ 1713671 w 1713671"/>
                <a:gd name="connsiteY3" fmla="*/ 869530 h 893638"/>
                <a:gd name="connsiteX0" fmla="*/ 0 w 1713671"/>
                <a:gd name="connsiteY0" fmla="*/ 0 h 888232"/>
                <a:gd name="connsiteX1" fmla="*/ 303619 w 1713671"/>
                <a:gd name="connsiteY1" fmla="*/ 517054 h 888232"/>
                <a:gd name="connsiteX2" fmla="*/ 796760 w 1713671"/>
                <a:gd name="connsiteY2" fmla="*/ 882075 h 888232"/>
                <a:gd name="connsiteX3" fmla="*/ 1713671 w 1713671"/>
                <a:gd name="connsiteY3" fmla="*/ 869530 h 888232"/>
                <a:gd name="connsiteX0" fmla="*/ 0 w 1713671"/>
                <a:gd name="connsiteY0" fmla="*/ 0 h 888232"/>
                <a:gd name="connsiteX1" fmla="*/ 303619 w 1713671"/>
                <a:gd name="connsiteY1" fmla="*/ 517054 h 888232"/>
                <a:gd name="connsiteX2" fmla="*/ 796760 w 1713671"/>
                <a:gd name="connsiteY2" fmla="*/ 882075 h 888232"/>
                <a:gd name="connsiteX3" fmla="*/ 1713671 w 1713671"/>
                <a:gd name="connsiteY3" fmla="*/ 869530 h 888232"/>
                <a:gd name="connsiteX0" fmla="*/ 0 w 1713671"/>
                <a:gd name="connsiteY0" fmla="*/ 0 h 876255"/>
                <a:gd name="connsiteX1" fmla="*/ 303619 w 1713671"/>
                <a:gd name="connsiteY1" fmla="*/ 517054 h 876255"/>
                <a:gd name="connsiteX2" fmla="*/ 713069 w 1713671"/>
                <a:gd name="connsiteY2" fmla="*/ 866576 h 876255"/>
                <a:gd name="connsiteX3" fmla="*/ 1713671 w 1713671"/>
                <a:gd name="connsiteY3" fmla="*/ 869530 h 876255"/>
                <a:gd name="connsiteX0" fmla="*/ 0 w 1713671"/>
                <a:gd name="connsiteY0" fmla="*/ 0 h 876255"/>
                <a:gd name="connsiteX1" fmla="*/ 303619 w 1713671"/>
                <a:gd name="connsiteY1" fmla="*/ 517054 h 876255"/>
                <a:gd name="connsiteX2" fmla="*/ 713069 w 1713671"/>
                <a:gd name="connsiteY2" fmla="*/ 866576 h 876255"/>
                <a:gd name="connsiteX3" fmla="*/ 1713671 w 1713671"/>
                <a:gd name="connsiteY3" fmla="*/ 869530 h 876255"/>
                <a:gd name="connsiteX0" fmla="*/ 0 w 1713671"/>
                <a:gd name="connsiteY0" fmla="*/ 171 h 876426"/>
                <a:gd name="connsiteX1" fmla="*/ 303619 w 1713671"/>
                <a:gd name="connsiteY1" fmla="*/ 517225 h 876426"/>
                <a:gd name="connsiteX2" fmla="*/ 713069 w 1713671"/>
                <a:gd name="connsiteY2" fmla="*/ 866747 h 876426"/>
                <a:gd name="connsiteX3" fmla="*/ 1713671 w 1713671"/>
                <a:gd name="connsiteY3" fmla="*/ 869701 h 876426"/>
                <a:gd name="connsiteX0" fmla="*/ 0 w 1713671"/>
                <a:gd name="connsiteY0" fmla="*/ 165 h 876420"/>
                <a:gd name="connsiteX1" fmla="*/ 303619 w 1713671"/>
                <a:gd name="connsiteY1" fmla="*/ 517219 h 876420"/>
                <a:gd name="connsiteX2" fmla="*/ 663474 w 1713671"/>
                <a:gd name="connsiteY2" fmla="*/ 866741 h 876420"/>
                <a:gd name="connsiteX3" fmla="*/ 1713671 w 1713671"/>
                <a:gd name="connsiteY3" fmla="*/ 869695 h 876420"/>
                <a:gd name="connsiteX0" fmla="*/ 0 w 1713671"/>
                <a:gd name="connsiteY0" fmla="*/ 165 h 883213"/>
                <a:gd name="connsiteX1" fmla="*/ 303619 w 1713671"/>
                <a:gd name="connsiteY1" fmla="*/ 517219 h 883213"/>
                <a:gd name="connsiteX2" fmla="*/ 663474 w 1713671"/>
                <a:gd name="connsiteY2" fmla="*/ 866741 h 883213"/>
                <a:gd name="connsiteX3" fmla="*/ 1713671 w 1713671"/>
                <a:gd name="connsiteY3" fmla="*/ 869695 h 883213"/>
                <a:gd name="connsiteX0" fmla="*/ 0 w 1713671"/>
                <a:gd name="connsiteY0" fmla="*/ 165 h 883213"/>
                <a:gd name="connsiteX1" fmla="*/ 303619 w 1713671"/>
                <a:gd name="connsiteY1" fmla="*/ 517219 h 883213"/>
                <a:gd name="connsiteX2" fmla="*/ 663474 w 1713671"/>
                <a:gd name="connsiteY2" fmla="*/ 866741 h 883213"/>
                <a:gd name="connsiteX3" fmla="*/ 1713671 w 1713671"/>
                <a:gd name="connsiteY3" fmla="*/ 869695 h 883213"/>
                <a:gd name="connsiteX0" fmla="*/ 0 w 1713671"/>
                <a:gd name="connsiteY0" fmla="*/ 166 h 894405"/>
                <a:gd name="connsiteX1" fmla="*/ 316479 w 1713671"/>
                <a:gd name="connsiteY1" fmla="*/ 514324 h 894405"/>
                <a:gd name="connsiteX2" fmla="*/ 663474 w 1713671"/>
                <a:gd name="connsiteY2" fmla="*/ 866742 h 894405"/>
                <a:gd name="connsiteX3" fmla="*/ 1713671 w 1713671"/>
                <a:gd name="connsiteY3" fmla="*/ 869696 h 894405"/>
                <a:gd name="connsiteX0" fmla="*/ 0 w 1713671"/>
                <a:gd name="connsiteY0" fmla="*/ 166 h 887989"/>
                <a:gd name="connsiteX1" fmla="*/ 316479 w 1713671"/>
                <a:gd name="connsiteY1" fmla="*/ 514324 h 887989"/>
                <a:gd name="connsiteX2" fmla="*/ 663474 w 1713671"/>
                <a:gd name="connsiteY2" fmla="*/ 866742 h 887989"/>
                <a:gd name="connsiteX3" fmla="*/ 1713671 w 1713671"/>
                <a:gd name="connsiteY3" fmla="*/ 869696 h 887989"/>
                <a:gd name="connsiteX0" fmla="*/ 0 w 1713671"/>
                <a:gd name="connsiteY0" fmla="*/ 165 h 878739"/>
                <a:gd name="connsiteX1" fmla="*/ 316479 w 1713671"/>
                <a:gd name="connsiteY1" fmla="*/ 514323 h 878739"/>
                <a:gd name="connsiteX2" fmla="*/ 676334 w 1713671"/>
                <a:gd name="connsiteY2" fmla="*/ 852262 h 878739"/>
                <a:gd name="connsiteX3" fmla="*/ 1713671 w 1713671"/>
                <a:gd name="connsiteY3" fmla="*/ 869695 h 878739"/>
                <a:gd name="connsiteX0" fmla="*/ 0 w 1713671"/>
                <a:gd name="connsiteY0" fmla="*/ 165 h 870307"/>
                <a:gd name="connsiteX1" fmla="*/ 316479 w 1713671"/>
                <a:gd name="connsiteY1" fmla="*/ 514323 h 870307"/>
                <a:gd name="connsiteX2" fmla="*/ 676334 w 1713671"/>
                <a:gd name="connsiteY2" fmla="*/ 852262 h 870307"/>
                <a:gd name="connsiteX3" fmla="*/ 1713671 w 1713671"/>
                <a:gd name="connsiteY3" fmla="*/ 869695 h 870307"/>
                <a:gd name="connsiteX0" fmla="*/ 0 w 1713671"/>
                <a:gd name="connsiteY0" fmla="*/ 154 h 870296"/>
                <a:gd name="connsiteX1" fmla="*/ 316479 w 1713671"/>
                <a:gd name="connsiteY1" fmla="*/ 514312 h 870296"/>
                <a:gd name="connsiteX2" fmla="*/ 676334 w 1713671"/>
                <a:gd name="connsiteY2" fmla="*/ 852251 h 870296"/>
                <a:gd name="connsiteX3" fmla="*/ 1713671 w 1713671"/>
                <a:gd name="connsiteY3" fmla="*/ 869684 h 870296"/>
                <a:gd name="connsiteX0" fmla="*/ 0 w 1713671"/>
                <a:gd name="connsiteY0" fmla="*/ 165 h 879332"/>
                <a:gd name="connsiteX1" fmla="*/ 316479 w 1713671"/>
                <a:gd name="connsiteY1" fmla="*/ 514323 h 879332"/>
                <a:gd name="connsiteX2" fmla="*/ 682056 w 1713671"/>
                <a:gd name="connsiteY2" fmla="*/ 872520 h 879332"/>
                <a:gd name="connsiteX3" fmla="*/ 1713671 w 1713671"/>
                <a:gd name="connsiteY3" fmla="*/ 869695 h 879332"/>
                <a:gd name="connsiteX0" fmla="*/ 0 w 1713671"/>
                <a:gd name="connsiteY0" fmla="*/ 165 h 883829"/>
                <a:gd name="connsiteX1" fmla="*/ 316479 w 1713671"/>
                <a:gd name="connsiteY1" fmla="*/ 514323 h 883829"/>
                <a:gd name="connsiteX2" fmla="*/ 682056 w 1713671"/>
                <a:gd name="connsiteY2" fmla="*/ 872520 h 883829"/>
                <a:gd name="connsiteX3" fmla="*/ 1713671 w 1713671"/>
                <a:gd name="connsiteY3" fmla="*/ 869695 h 883829"/>
                <a:gd name="connsiteX0" fmla="*/ 0 w 1713671"/>
                <a:gd name="connsiteY0" fmla="*/ 165 h 898630"/>
                <a:gd name="connsiteX1" fmla="*/ 316479 w 1713671"/>
                <a:gd name="connsiteY1" fmla="*/ 514323 h 898630"/>
                <a:gd name="connsiteX2" fmla="*/ 682056 w 1713671"/>
                <a:gd name="connsiteY2" fmla="*/ 872520 h 898630"/>
                <a:gd name="connsiteX3" fmla="*/ 1713671 w 1713671"/>
                <a:gd name="connsiteY3" fmla="*/ 869695 h 898630"/>
                <a:gd name="connsiteX0" fmla="*/ 0 w 1713671"/>
                <a:gd name="connsiteY0" fmla="*/ 190 h 898655"/>
                <a:gd name="connsiteX1" fmla="*/ 316479 w 1713671"/>
                <a:gd name="connsiteY1" fmla="*/ 514348 h 898655"/>
                <a:gd name="connsiteX2" fmla="*/ 682056 w 1713671"/>
                <a:gd name="connsiteY2" fmla="*/ 872545 h 898655"/>
                <a:gd name="connsiteX3" fmla="*/ 1713671 w 1713671"/>
                <a:gd name="connsiteY3" fmla="*/ 869720 h 898655"/>
                <a:gd name="connsiteX0" fmla="*/ 0 w 1702229"/>
                <a:gd name="connsiteY0" fmla="*/ 190 h 911371"/>
                <a:gd name="connsiteX1" fmla="*/ 316479 w 1702229"/>
                <a:gd name="connsiteY1" fmla="*/ 514348 h 911371"/>
                <a:gd name="connsiteX2" fmla="*/ 682056 w 1702229"/>
                <a:gd name="connsiteY2" fmla="*/ 872545 h 911371"/>
                <a:gd name="connsiteX3" fmla="*/ 1702229 w 1702229"/>
                <a:gd name="connsiteY3" fmla="*/ 900107 h 911371"/>
                <a:gd name="connsiteX0" fmla="*/ 0 w 1702229"/>
                <a:gd name="connsiteY0" fmla="*/ 190 h 911371"/>
                <a:gd name="connsiteX1" fmla="*/ 316479 w 1702229"/>
                <a:gd name="connsiteY1" fmla="*/ 514348 h 911371"/>
                <a:gd name="connsiteX2" fmla="*/ 682056 w 1702229"/>
                <a:gd name="connsiteY2" fmla="*/ 872545 h 911371"/>
                <a:gd name="connsiteX3" fmla="*/ 1702229 w 1702229"/>
                <a:gd name="connsiteY3" fmla="*/ 900107 h 911371"/>
                <a:gd name="connsiteX0" fmla="*/ 0 w 1702229"/>
                <a:gd name="connsiteY0" fmla="*/ 165 h 903006"/>
                <a:gd name="connsiteX1" fmla="*/ 316479 w 1702229"/>
                <a:gd name="connsiteY1" fmla="*/ 514323 h 903006"/>
                <a:gd name="connsiteX2" fmla="*/ 613402 w 1702229"/>
                <a:gd name="connsiteY2" fmla="*/ 852262 h 903006"/>
                <a:gd name="connsiteX3" fmla="*/ 1702229 w 1702229"/>
                <a:gd name="connsiteY3" fmla="*/ 900082 h 903006"/>
                <a:gd name="connsiteX0" fmla="*/ 0 w 1702229"/>
                <a:gd name="connsiteY0" fmla="*/ 165 h 900504"/>
                <a:gd name="connsiteX1" fmla="*/ 316479 w 1702229"/>
                <a:gd name="connsiteY1" fmla="*/ 514323 h 900504"/>
                <a:gd name="connsiteX2" fmla="*/ 613402 w 1702229"/>
                <a:gd name="connsiteY2" fmla="*/ 852262 h 900504"/>
                <a:gd name="connsiteX3" fmla="*/ 1702229 w 1702229"/>
                <a:gd name="connsiteY3" fmla="*/ 900082 h 900504"/>
                <a:gd name="connsiteX0" fmla="*/ 0 w 1702229"/>
                <a:gd name="connsiteY0" fmla="*/ 165 h 904081"/>
                <a:gd name="connsiteX1" fmla="*/ 316479 w 1702229"/>
                <a:gd name="connsiteY1" fmla="*/ 514323 h 904081"/>
                <a:gd name="connsiteX2" fmla="*/ 676335 w 1702229"/>
                <a:gd name="connsiteY2" fmla="*/ 872520 h 904081"/>
                <a:gd name="connsiteX3" fmla="*/ 1702229 w 1702229"/>
                <a:gd name="connsiteY3" fmla="*/ 900082 h 904081"/>
                <a:gd name="connsiteX0" fmla="*/ 0 w 1702229"/>
                <a:gd name="connsiteY0" fmla="*/ 165 h 928187"/>
                <a:gd name="connsiteX1" fmla="*/ 316479 w 1702229"/>
                <a:gd name="connsiteY1" fmla="*/ 514323 h 928187"/>
                <a:gd name="connsiteX2" fmla="*/ 676335 w 1702229"/>
                <a:gd name="connsiteY2" fmla="*/ 872520 h 928187"/>
                <a:gd name="connsiteX3" fmla="*/ 1702229 w 1702229"/>
                <a:gd name="connsiteY3" fmla="*/ 900082 h 928187"/>
                <a:gd name="connsiteX0" fmla="*/ 0 w 1702229"/>
                <a:gd name="connsiteY0" fmla="*/ 180 h 928202"/>
                <a:gd name="connsiteX1" fmla="*/ 316479 w 1702229"/>
                <a:gd name="connsiteY1" fmla="*/ 514338 h 928202"/>
                <a:gd name="connsiteX2" fmla="*/ 676335 w 1702229"/>
                <a:gd name="connsiteY2" fmla="*/ 872535 h 928202"/>
                <a:gd name="connsiteX3" fmla="*/ 1702229 w 1702229"/>
                <a:gd name="connsiteY3" fmla="*/ 900097 h 928202"/>
                <a:gd name="connsiteX0" fmla="*/ 0 w 1702229"/>
                <a:gd name="connsiteY0" fmla="*/ 180 h 904097"/>
                <a:gd name="connsiteX1" fmla="*/ 316479 w 1702229"/>
                <a:gd name="connsiteY1" fmla="*/ 514338 h 904097"/>
                <a:gd name="connsiteX2" fmla="*/ 676335 w 1702229"/>
                <a:gd name="connsiteY2" fmla="*/ 872535 h 904097"/>
                <a:gd name="connsiteX3" fmla="*/ 1702229 w 1702229"/>
                <a:gd name="connsiteY3" fmla="*/ 900097 h 904097"/>
                <a:gd name="connsiteX0" fmla="*/ 0 w 1702229"/>
                <a:gd name="connsiteY0" fmla="*/ 180 h 904097"/>
                <a:gd name="connsiteX1" fmla="*/ 316479 w 1702229"/>
                <a:gd name="connsiteY1" fmla="*/ 514338 h 904097"/>
                <a:gd name="connsiteX2" fmla="*/ 676335 w 1702229"/>
                <a:gd name="connsiteY2" fmla="*/ 872535 h 904097"/>
                <a:gd name="connsiteX3" fmla="*/ 1702229 w 1702229"/>
                <a:gd name="connsiteY3" fmla="*/ 900097 h 904097"/>
                <a:gd name="connsiteX0" fmla="*/ 0 w 1702229"/>
                <a:gd name="connsiteY0" fmla="*/ 180 h 911361"/>
                <a:gd name="connsiteX1" fmla="*/ 333643 w 1702229"/>
                <a:gd name="connsiteY1" fmla="*/ 514338 h 911361"/>
                <a:gd name="connsiteX2" fmla="*/ 676335 w 1702229"/>
                <a:gd name="connsiteY2" fmla="*/ 872535 h 911361"/>
                <a:gd name="connsiteX3" fmla="*/ 1702229 w 1702229"/>
                <a:gd name="connsiteY3" fmla="*/ 900097 h 911361"/>
                <a:gd name="connsiteX0" fmla="*/ 0 w 1702229"/>
                <a:gd name="connsiteY0" fmla="*/ 169 h 931271"/>
                <a:gd name="connsiteX1" fmla="*/ 333643 w 1702229"/>
                <a:gd name="connsiteY1" fmla="*/ 514327 h 931271"/>
                <a:gd name="connsiteX2" fmla="*/ 836529 w 1702229"/>
                <a:gd name="connsiteY2" fmla="*/ 902910 h 931271"/>
                <a:gd name="connsiteX3" fmla="*/ 1702229 w 1702229"/>
                <a:gd name="connsiteY3" fmla="*/ 900086 h 931271"/>
                <a:gd name="connsiteX0" fmla="*/ 0 w 1702229"/>
                <a:gd name="connsiteY0" fmla="*/ 169 h 913268"/>
                <a:gd name="connsiteX1" fmla="*/ 333643 w 1702229"/>
                <a:gd name="connsiteY1" fmla="*/ 514327 h 913268"/>
                <a:gd name="connsiteX2" fmla="*/ 836529 w 1702229"/>
                <a:gd name="connsiteY2" fmla="*/ 902910 h 913268"/>
                <a:gd name="connsiteX3" fmla="*/ 1702229 w 1702229"/>
                <a:gd name="connsiteY3" fmla="*/ 900086 h 913268"/>
                <a:gd name="connsiteX0" fmla="*/ 0 w 1702229"/>
                <a:gd name="connsiteY0" fmla="*/ 128 h 922227"/>
                <a:gd name="connsiteX1" fmla="*/ 465231 w 1702229"/>
                <a:gd name="connsiteY1" fmla="*/ 635832 h 922227"/>
                <a:gd name="connsiteX2" fmla="*/ 836529 w 1702229"/>
                <a:gd name="connsiteY2" fmla="*/ 902869 h 922227"/>
                <a:gd name="connsiteX3" fmla="*/ 1702229 w 1702229"/>
                <a:gd name="connsiteY3" fmla="*/ 900045 h 922227"/>
                <a:gd name="connsiteX0" fmla="*/ 0 w 1702229"/>
                <a:gd name="connsiteY0" fmla="*/ 0 h 922101"/>
                <a:gd name="connsiteX1" fmla="*/ 465231 w 1702229"/>
                <a:gd name="connsiteY1" fmla="*/ 635704 h 922101"/>
                <a:gd name="connsiteX2" fmla="*/ 836529 w 1702229"/>
                <a:gd name="connsiteY2" fmla="*/ 902741 h 922101"/>
                <a:gd name="connsiteX3" fmla="*/ 1702229 w 1702229"/>
                <a:gd name="connsiteY3" fmla="*/ 899917 h 922101"/>
                <a:gd name="connsiteX0" fmla="*/ 0 w 1702229"/>
                <a:gd name="connsiteY0" fmla="*/ 0 h 922100"/>
                <a:gd name="connsiteX1" fmla="*/ 465231 w 1702229"/>
                <a:gd name="connsiteY1" fmla="*/ 635704 h 922100"/>
                <a:gd name="connsiteX2" fmla="*/ 836529 w 1702229"/>
                <a:gd name="connsiteY2" fmla="*/ 902741 h 922100"/>
                <a:gd name="connsiteX3" fmla="*/ 1702229 w 1702229"/>
                <a:gd name="connsiteY3" fmla="*/ 899917 h 922100"/>
                <a:gd name="connsiteX0" fmla="*/ 0 w 1702229"/>
                <a:gd name="connsiteY0" fmla="*/ 0 h 930352"/>
                <a:gd name="connsiteX1" fmla="*/ 465231 w 1702229"/>
                <a:gd name="connsiteY1" fmla="*/ 524287 h 930352"/>
                <a:gd name="connsiteX2" fmla="*/ 836529 w 1702229"/>
                <a:gd name="connsiteY2" fmla="*/ 902741 h 930352"/>
                <a:gd name="connsiteX3" fmla="*/ 1702229 w 1702229"/>
                <a:gd name="connsiteY3" fmla="*/ 899917 h 930352"/>
                <a:gd name="connsiteX0" fmla="*/ 0 w 1702229"/>
                <a:gd name="connsiteY0" fmla="*/ 0 h 930352"/>
                <a:gd name="connsiteX1" fmla="*/ 465231 w 1702229"/>
                <a:gd name="connsiteY1" fmla="*/ 524287 h 930352"/>
                <a:gd name="connsiteX2" fmla="*/ 836529 w 1702229"/>
                <a:gd name="connsiteY2" fmla="*/ 902741 h 930352"/>
                <a:gd name="connsiteX3" fmla="*/ 1702229 w 1702229"/>
                <a:gd name="connsiteY3" fmla="*/ 899917 h 930352"/>
                <a:gd name="connsiteX0" fmla="*/ 0 w 1702229"/>
                <a:gd name="connsiteY0" fmla="*/ 0 h 916850"/>
                <a:gd name="connsiteX1" fmla="*/ 465231 w 1702229"/>
                <a:gd name="connsiteY1" fmla="*/ 524287 h 916850"/>
                <a:gd name="connsiteX2" fmla="*/ 836529 w 1702229"/>
                <a:gd name="connsiteY2" fmla="*/ 902741 h 916850"/>
                <a:gd name="connsiteX3" fmla="*/ 1702229 w 1702229"/>
                <a:gd name="connsiteY3" fmla="*/ 899917 h 916850"/>
                <a:gd name="connsiteX0" fmla="*/ 0 w 1702229"/>
                <a:gd name="connsiteY0" fmla="*/ 0 h 900050"/>
                <a:gd name="connsiteX1" fmla="*/ 465231 w 1702229"/>
                <a:gd name="connsiteY1" fmla="*/ 524287 h 900050"/>
                <a:gd name="connsiteX2" fmla="*/ 762153 w 1702229"/>
                <a:gd name="connsiteY2" fmla="*/ 841968 h 900050"/>
                <a:gd name="connsiteX3" fmla="*/ 1702229 w 1702229"/>
                <a:gd name="connsiteY3" fmla="*/ 899917 h 900050"/>
                <a:gd name="connsiteX0" fmla="*/ 0 w 1702229"/>
                <a:gd name="connsiteY0" fmla="*/ 0 h 900797"/>
                <a:gd name="connsiteX1" fmla="*/ 465231 w 1702229"/>
                <a:gd name="connsiteY1" fmla="*/ 524287 h 900797"/>
                <a:gd name="connsiteX2" fmla="*/ 762153 w 1702229"/>
                <a:gd name="connsiteY2" fmla="*/ 841968 h 900797"/>
                <a:gd name="connsiteX3" fmla="*/ 1702229 w 1702229"/>
                <a:gd name="connsiteY3" fmla="*/ 899917 h 900797"/>
                <a:gd name="connsiteX0" fmla="*/ 0 w 1702229"/>
                <a:gd name="connsiteY0" fmla="*/ 0 h 900797"/>
                <a:gd name="connsiteX1" fmla="*/ 465231 w 1702229"/>
                <a:gd name="connsiteY1" fmla="*/ 524287 h 900797"/>
                <a:gd name="connsiteX2" fmla="*/ 762153 w 1702229"/>
                <a:gd name="connsiteY2" fmla="*/ 841968 h 900797"/>
                <a:gd name="connsiteX3" fmla="*/ 1702229 w 1702229"/>
                <a:gd name="connsiteY3" fmla="*/ 899917 h 900797"/>
                <a:gd name="connsiteX0" fmla="*/ 0 w 1702229"/>
                <a:gd name="connsiteY0" fmla="*/ 0 h 902172"/>
                <a:gd name="connsiteX1" fmla="*/ 379413 w 1702229"/>
                <a:gd name="connsiteY1" fmla="*/ 463515 h 902172"/>
                <a:gd name="connsiteX2" fmla="*/ 762153 w 1702229"/>
                <a:gd name="connsiteY2" fmla="*/ 841968 h 902172"/>
                <a:gd name="connsiteX3" fmla="*/ 1702229 w 1702229"/>
                <a:gd name="connsiteY3" fmla="*/ 899917 h 902172"/>
                <a:gd name="connsiteX0" fmla="*/ 0 w 1702229"/>
                <a:gd name="connsiteY0" fmla="*/ 0 h 902172"/>
                <a:gd name="connsiteX1" fmla="*/ 379413 w 1702229"/>
                <a:gd name="connsiteY1" fmla="*/ 463515 h 902172"/>
                <a:gd name="connsiteX2" fmla="*/ 762153 w 1702229"/>
                <a:gd name="connsiteY2" fmla="*/ 841968 h 902172"/>
                <a:gd name="connsiteX3" fmla="*/ 1702229 w 1702229"/>
                <a:gd name="connsiteY3" fmla="*/ 899917 h 902172"/>
                <a:gd name="connsiteX0" fmla="*/ 0 w 1702229"/>
                <a:gd name="connsiteY0" fmla="*/ 0 h 900051"/>
                <a:gd name="connsiteX1" fmla="*/ 379413 w 1702229"/>
                <a:gd name="connsiteY1" fmla="*/ 463515 h 900051"/>
                <a:gd name="connsiteX2" fmla="*/ 762153 w 1702229"/>
                <a:gd name="connsiteY2" fmla="*/ 841968 h 900051"/>
                <a:gd name="connsiteX3" fmla="*/ 1702229 w 1702229"/>
                <a:gd name="connsiteY3" fmla="*/ 899917 h 900051"/>
                <a:gd name="connsiteX0" fmla="*/ 0 w 1702229"/>
                <a:gd name="connsiteY0" fmla="*/ 0 h 906770"/>
                <a:gd name="connsiteX1" fmla="*/ 494883 w 1702229"/>
                <a:gd name="connsiteY1" fmla="*/ 353617 h 906770"/>
                <a:gd name="connsiteX2" fmla="*/ 762153 w 1702229"/>
                <a:gd name="connsiteY2" fmla="*/ 841968 h 906770"/>
                <a:gd name="connsiteX3" fmla="*/ 1702229 w 1702229"/>
                <a:gd name="connsiteY3" fmla="*/ 899917 h 906770"/>
                <a:gd name="connsiteX0" fmla="*/ 0 w 1702229"/>
                <a:gd name="connsiteY0" fmla="*/ 0 h 899945"/>
                <a:gd name="connsiteX1" fmla="*/ 494883 w 1702229"/>
                <a:gd name="connsiteY1" fmla="*/ 353617 h 899945"/>
                <a:gd name="connsiteX2" fmla="*/ 808342 w 1702229"/>
                <a:gd name="connsiteY2" fmla="*/ 671015 h 899945"/>
                <a:gd name="connsiteX3" fmla="*/ 1702229 w 1702229"/>
                <a:gd name="connsiteY3" fmla="*/ 899917 h 899945"/>
                <a:gd name="connsiteX0" fmla="*/ 0 w 1702229"/>
                <a:gd name="connsiteY0" fmla="*/ 0 h 899951"/>
                <a:gd name="connsiteX1" fmla="*/ 390960 w 1702229"/>
                <a:gd name="connsiteY1" fmla="*/ 231508 h 899951"/>
                <a:gd name="connsiteX2" fmla="*/ 808342 w 1702229"/>
                <a:gd name="connsiteY2" fmla="*/ 671015 h 899951"/>
                <a:gd name="connsiteX3" fmla="*/ 1702229 w 1702229"/>
                <a:gd name="connsiteY3" fmla="*/ 899917 h 899951"/>
                <a:gd name="connsiteX0" fmla="*/ 0 w 1696455"/>
                <a:gd name="connsiteY0" fmla="*/ 0 h 851106"/>
                <a:gd name="connsiteX1" fmla="*/ 385186 w 1696455"/>
                <a:gd name="connsiteY1" fmla="*/ 182665 h 851106"/>
                <a:gd name="connsiteX2" fmla="*/ 802568 w 1696455"/>
                <a:gd name="connsiteY2" fmla="*/ 622172 h 851106"/>
                <a:gd name="connsiteX3" fmla="*/ 1696455 w 1696455"/>
                <a:gd name="connsiteY3" fmla="*/ 851074 h 851106"/>
                <a:gd name="connsiteX0" fmla="*/ 0 w 1696455"/>
                <a:gd name="connsiteY0" fmla="*/ 0 h 851107"/>
                <a:gd name="connsiteX1" fmla="*/ 385186 w 1696455"/>
                <a:gd name="connsiteY1" fmla="*/ 182665 h 851107"/>
                <a:gd name="connsiteX2" fmla="*/ 802568 w 1696455"/>
                <a:gd name="connsiteY2" fmla="*/ 622171 h 851107"/>
                <a:gd name="connsiteX3" fmla="*/ 1696455 w 1696455"/>
                <a:gd name="connsiteY3" fmla="*/ 851074 h 851107"/>
                <a:gd name="connsiteX0" fmla="*/ 0 w 1696455"/>
                <a:gd name="connsiteY0" fmla="*/ 0 h 851115"/>
                <a:gd name="connsiteX1" fmla="*/ 385186 w 1696455"/>
                <a:gd name="connsiteY1" fmla="*/ 182665 h 851115"/>
                <a:gd name="connsiteX2" fmla="*/ 802568 w 1696455"/>
                <a:gd name="connsiteY2" fmla="*/ 622171 h 851115"/>
                <a:gd name="connsiteX3" fmla="*/ 1696455 w 1696455"/>
                <a:gd name="connsiteY3" fmla="*/ 851074 h 851115"/>
                <a:gd name="connsiteX0" fmla="*/ 0 w 1696455"/>
                <a:gd name="connsiteY0" fmla="*/ 0 h 851121"/>
                <a:gd name="connsiteX1" fmla="*/ 385186 w 1696455"/>
                <a:gd name="connsiteY1" fmla="*/ 182665 h 851121"/>
                <a:gd name="connsiteX2" fmla="*/ 814115 w 1696455"/>
                <a:gd name="connsiteY2" fmla="*/ 634381 h 851121"/>
                <a:gd name="connsiteX3" fmla="*/ 1696455 w 1696455"/>
                <a:gd name="connsiteY3" fmla="*/ 851074 h 851121"/>
                <a:gd name="connsiteX0" fmla="*/ 0 w 1696455"/>
                <a:gd name="connsiteY0" fmla="*/ 0 h 851181"/>
                <a:gd name="connsiteX1" fmla="*/ 385186 w 1696455"/>
                <a:gd name="connsiteY1" fmla="*/ 182665 h 851181"/>
                <a:gd name="connsiteX2" fmla="*/ 814115 w 1696455"/>
                <a:gd name="connsiteY2" fmla="*/ 634381 h 851181"/>
                <a:gd name="connsiteX3" fmla="*/ 1696455 w 1696455"/>
                <a:gd name="connsiteY3" fmla="*/ 851074 h 851181"/>
                <a:gd name="connsiteX0" fmla="*/ 0 w 1696455"/>
                <a:gd name="connsiteY0" fmla="*/ 0 h 851181"/>
                <a:gd name="connsiteX1" fmla="*/ 385186 w 1696455"/>
                <a:gd name="connsiteY1" fmla="*/ 182665 h 851181"/>
                <a:gd name="connsiteX2" fmla="*/ 814115 w 1696455"/>
                <a:gd name="connsiteY2" fmla="*/ 634381 h 851181"/>
                <a:gd name="connsiteX3" fmla="*/ 1696455 w 1696455"/>
                <a:gd name="connsiteY3" fmla="*/ 851074 h 851181"/>
                <a:gd name="connsiteX0" fmla="*/ 0 w 1696455"/>
                <a:gd name="connsiteY0" fmla="*/ 0 h 851099"/>
                <a:gd name="connsiteX1" fmla="*/ 476308 w 1696455"/>
                <a:gd name="connsiteY1" fmla="*/ 478438 h 851099"/>
                <a:gd name="connsiteX2" fmla="*/ 814115 w 1696455"/>
                <a:gd name="connsiteY2" fmla="*/ 634381 h 851099"/>
                <a:gd name="connsiteX3" fmla="*/ 1696455 w 1696455"/>
                <a:gd name="connsiteY3" fmla="*/ 851074 h 851099"/>
                <a:gd name="connsiteX0" fmla="*/ 0 w 1696455"/>
                <a:gd name="connsiteY0" fmla="*/ 0 h 851099"/>
                <a:gd name="connsiteX1" fmla="*/ 476308 w 1696455"/>
                <a:gd name="connsiteY1" fmla="*/ 478438 h 851099"/>
                <a:gd name="connsiteX2" fmla="*/ 814115 w 1696455"/>
                <a:gd name="connsiteY2" fmla="*/ 634381 h 851099"/>
                <a:gd name="connsiteX3" fmla="*/ 1696455 w 1696455"/>
                <a:gd name="connsiteY3" fmla="*/ 851074 h 851099"/>
                <a:gd name="connsiteX0" fmla="*/ 0 w 1696455"/>
                <a:gd name="connsiteY0" fmla="*/ 0 h 851230"/>
                <a:gd name="connsiteX1" fmla="*/ 476308 w 1696455"/>
                <a:gd name="connsiteY1" fmla="*/ 478438 h 851230"/>
                <a:gd name="connsiteX2" fmla="*/ 825505 w 1696455"/>
                <a:gd name="connsiteY2" fmla="*/ 767956 h 851230"/>
                <a:gd name="connsiteX3" fmla="*/ 1696455 w 1696455"/>
                <a:gd name="connsiteY3" fmla="*/ 851074 h 851230"/>
                <a:gd name="connsiteX0" fmla="*/ 0 w 1696455"/>
                <a:gd name="connsiteY0" fmla="*/ 0 h 857266"/>
                <a:gd name="connsiteX1" fmla="*/ 476308 w 1696455"/>
                <a:gd name="connsiteY1" fmla="*/ 478438 h 857266"/>
                <a:gd name="connsiteX2" fmla="*/ 825505 w 1696455"/>
                <a:gd name="connsiteY2" fmla="*/ 767956 h 857266"/>
                <a:gd name="connsiteX3" fmla="*/ 1696455 w 1696455"/>
                <a:gd name="connsiteY3" fmla="*/ 851074 h 857266"/>
                <a:gd name="connsiteX0" fmla="*/ 0 w 1696455"/>
                <a:gd name="connsiteY0" fmla="*/ 0 h 869504"/>
                <a:gd name="connsiteX1" fmla="*/ 476308 w 1696455"/>
                <a:gd name="connsiteY1" fmla="*/ 478438 h 869504"/>
                <a:gd name="connsiteX2" fmla="*/ 950797 w 1696455"/>
                <a:gd name="connsiteY2" fmla="*/ 796579 h 869504"/>
                <a:gd name="connsiteX3" fmla="*/ 1696455 w 1696455"/>
                <a:gd name="connsiteY3" fmla="*/ 851074 h 869504"/>
                <a:gd name="connsiteX0" fmla="*/ 0 w 1696455"/>
                <a:gd name="connsiteY0" fmla="*/ 0 h 851320"/>
                <a:gd name="connsiteX1" fmla="*/ 476308 w 1696455"/>
                <a:gd name="connsiteY1" fmla="*/ 478438 h 851320"/>
                <a:gd name="connsiteX2" fmla="*/ 950797 w 1696455"/>
                <a:gd name="connsiteY2" fmla="*/ 796579 h 851320"/>
                <a:gd name="connsiteX3" fmla="*/ 1696455 w 1696455"/>
                <a:gd name="connsiteY3" fmla="*/ 851074 h 851320"/>
                <a:gd name="connsiteX0" fmla="*/ 0 w 1696455"/>
                <a:gd name="connsiteY0" fmla="*/ 0 h 851320"/>
                <a:gd name="connsiteX1" fmla="*/ 476308 w 1696455"/>
                <a:gd name="connsiteY1" fmla="*/ 478438 h 851320"/>
                <a:gd name="connsiteX2" fmla="*/ 950797 w 1696455"/>
                <a:gd name="connsiteY2" fmla="*/ 796579 h 851320"/>
                <a:gd name="connsiteX3" fmla="*/ 1696455 w 1696455"/>
                <a:gd name="connsiteY3" fmla="*/ 851074 h 851320"/>
                <a:gd name="connsiteX0" fmla="*/ 0 w 1696455"/>
                <a:gd name="connsiteY0" fmla="*/ 0 h 851320"/>
                <a:gd name="connsiteX1" fmla="*/ 476308 w 1696455"/>
                <a:gd name="connsiteY1" fmla="*/ 478438 h 851320"/>
                <a:gd name="connsiteX2" fmla="*/ 950797 w 1696455"/>
                <a:gd name="connsiteY2" fmla="*/ 796579 h 851320"/>
                <a:gd name="connsiteX3" fmla="*/ 1696455 w 1696455"/>
                <a:gd name="connsiteY3" fmla="*/ 851074 h 851320"/>
                <a:gd name="connsiteX0" fmla="*/ 0 w 1696455"/>
                <a:gd name="connsiteY0" fmla="*/ 0 h 853575"/>
                <a:gd name="connsiteX1" fmla="*/ 447833 w 1696455"/>
                <a:gd name="connsiteY1" fmla="*/ 430733 h 853575"/>
                <a:gd name="connsiteX2" fmla="*/ 950797 w 1696455"/>
                <a:gd name="connsiteY2" fmla="*/ 796579 h 853575"/>
                <a:gd name="connsiteX3" fmla="*/ 1696455 w 1696455"/>
                <a:gd name="connsiteY3" fmla="*/ 851074 h 853575"/>
                <a:gd name="connsiteX0" fmla="*/ 0 w 1696455"/>
                <a:gd name="connsiteY0" fmla="*/ 0 h 853575"/>
                <a:gd name="connsiteX1" fmla="*/ 447833 w 1696455"/>
                <a:gd name="connsiteY1" fmla="*/ 430733 h 853575"/>
                <a:gd name="connsiteX2" fmla="*/ 950797 w 1696455"/>
                <a:gd name="connsiteY2" fmla="*/ 796579 h 853575"/>
                <a:gd name="connsiteX3" fmla="*/ 1696455 w 1696455"/>
                <a:gd name="connsiteY3" fmla="*/ 851074 h 853575"/>
                <a:gd name="connsiteX0" fmla="*/ 0 w 1696455"/>
                <a:gd name="connsiteY0" fmla="*/ 0 h 851224"/>
                <a:gd name="connsiteX1" fmla="*/ 447833 w 1696455"/>
                <a:gd name="connsiteY1" fmla="*/ 430733 h 851224"/>
                <a:gd name="connsiteX2" fmla="*/ 950797 w 1696455"/>
                <a:gd name="connsiteY2" fmla="*/ 796579 h 851224"/>
                <a:gd name="connsiteX3" fmla="*/ 1696455 w 1696455"/>
                <a:gd name="connsiteY3" fmla="*/ 851074 h 851224"/>
                <a:gd name="connsiteX0" fmla="*/ 0 w 1696455"/>
                <a:gd name="connsiteY0" fmla="*/ 0 h 851224"/>
                <a:gd name="connsiteX1" fmla="*/ 447833 w 1696455"/>
                <a:gd name="connsiteY1" fmla="*/ 430733 h 851224"/>
                <a:gd name="connsiteX2" fmla="*/ 950797 w 1696455"/>
                <a:gd name="connsiteY2" fmla="*/ 796579 h 851224"/>
                <a:gd name="connsiteX3" fmla="*/ 1696455 w 1696455"/>
                <a:gd name="connsiteY3" fmla="*/ 851074 h 851224"/>
                <a:gd name="connsiteX0" fmla="*/ 0 w 1696455"/>
                <a:gd name="connsiteY0" fmla="*/ 0 h 851224"/>
                <a:gd name="connsiteX1" fmla="*/ 447833 w 1696455"/>
                <a:gd name="connsiteY1" fmla="*/ 430733 h 851224"/>
                <a:gd name="connsiteX2" fmla="*/ 950797 w 1696455"/>
                <a:gd name="connsiteY2" fmla="*/ 796579 h 851224"/>
                <a:gd name="connsiteX3" fmla="*/ 1696455 w 1696455"/>
                <a:gd name="connsiteY3" fmla="*/ 851074 h 851224"/>
                <a:gd name="connsiteX0" fmla="*/ 0 w 1696455"/>
                <a:gd name="connsiteY0" fmla="*/ 0 h 851147"/>
                <a:gd name="connsiteX1" fmla="*/ 447833 w 1696455"/>
                <a:gd name="connsiteY1" fmla="*/ 430733 h 851147"/>
                <a:gd name="connsiteX2" fmla="*/ 950797 w 1696455"/>
                <a:gd name="connsiteY2" fmla="*/ 796579 h 851147"/>
                <a:gd name="connsiteX3" fmla="*/ 1696455 w 1696455"/>
                <a:gd name="connsiteY3" fmla="*/ 851074 h 851147"/>
                <a:gd name="connsiteX0" fmla="*/ 0 w 1696455"/>
                <a:gd name="connsiteY0" fmla="*/ 0 h 851185"/>
                <a:gd name="connsiteX1" fmla="*/ 447833 w 1696455"/>
                <a:gd name="connsiteY1" fmla="*/ 430733 h 851185"/>
                <a:gd name="connsiteX2" fmla="*/ 950797 w 1696455"/>
                <a:gd name="connsiteY2" fmla="*/ 796579 h 851185"/>
                <a:gd name="connsiteX3" fmla="*/ 1696455 w 1696455"/>
                <a:gd name="connsiteY3" fmla="*/ 851074 h 851185"/>
                <a:gd name="connsiteX0" fmla="*/ 0 w 1696455"/>
                <a:gd name="connsiteY0" fmla="*/ 0 h 851185"/>
                <a:gd name="connsiteX1" fmla="*/ 447833 w 1696455"/>
                <a:gd name="connsiteY1" fmla="*/ 430733 h 851185"/>
                <a:gd name="connsiteX2" fmla="*/ 950797 w 1696455"/>
                <a:gd name="connsiteY2" fmla="*/ 796579 h 851185"/>
                <a:gd name="connsiteX3" fmla="*/ 1696455 w 1696455"/>
                <a:gd name="connsiteY3" fmla="*/ 851074 h 851185"/>
                <a:gd name="connsiteX0" fmla="*/ 0 w 1696455"/>
                <a:gd name="connsiteY0" fmla="*/ 0 h 851185"/>
                <a:gd name="connsiteX1" fmla="*/ 447833 w 1696455"/>
                <a:gd name="connsiteY1" fmla="*/ 430733 h 851185"/>
                <a:gd name="connsiteX2" fmla="*/ 950797 w 1696455"/>
                <a:gd name="connsiteY2" fmla="*/ 796579 h 851185"/>
                <a:gd name="connsiteX3" fmla="*/ 1696455 w 1696455"/>
                <a:gd name="connsiteY3" fmla="*/ 851074 h 851185"/>
              </a:gdLst>
              <a:ahLst/>
              <a:cxnLst>
                <a:cxn ang="0">
                  <a:pos x="connsiteX0" y="connsiteY0"/>
                </a:cxn>
                <a:cxn ang="0">
                  <a:pos x="connsiteX1" y="connsiteY1"/>
                </a:cxn>
                <a:cxn ang="0">
                  <a:pos x="connsiteX2" y="connsiteY2"/>
                </a:cxn>
                <a:cxn ang="0">
                  <a:pos x="connsiteX3" y="connsiteY3"/>
                </a:cxn>
              </a:cxnLst>
              <a:rect l="l" t="t" r="r" b="b"/>
              <a:pathLst>
                <a:path w="1696455" h="851185">
                  <a:moveTo>
                    <a:pt x="0" y="0"/>
                  </a:moveTo>
                  <a:cubicBezTo>
                    <a:pt x="236593" y="2666"/>
                    <a:pt x="300756" y="240724"/>
                    <a:pt x="447833" y="430733"/>
                  </a:cubicBezTo>
                  <a:cubicBezTo>
                    <a:pt x="594910" y="620742"/>
                    <a:pt x="793948" y="774225"/>
                    <a:pt x="950797" y="796579"/>
                  </a:cubicBezTo>
                  <a:cubicBezTo>
                    <a:pt x="1107646" y="818933"/>
                    <a:pt x="1165974" y="853398"/>
                    <a:pt x="1696455" y="851074"/>
                  </a:cubicBezTo>
                </a:path>
              </a:pathLst>
            </a:custGeom>
            <a:noFill/>
            <a:ln w="38100">
              <a:solidFill>
                <a:srgbClr val="00CC6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mc:AlternateContent xmlns:mc="http://schemas.openxmlformats.org/markup-compatibility/2006" xmlns:a14="http://schemas.microsoft.com/office/drawing/2010/main">
          <mc:Choice Requires="a14">
            <p:sp>
              <p:nvSpPr>
                <p:cNvPr id="73" name="ZoneTexte 72"/>
                <p:cNvSpPr txBox="1"/>
                <p:nvPr/>
              </p:nvSpPr>
              <p:spPr>
                <a:xfrm>
                  <a:off x="2138688" y="1535482"/>
                  <a:ext cx="341569" cy="355867"/>
                </a:xfrm>
                <a:prstGeom prst="rect">
                  <a:avLst/>
                </a:prstGeom>
                <a:solidFill>
                  <a:schemeClr val="bg1"/>
                </a:solid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1" i="1" u="none" smtClean="0">
                                <a:solidFill>
                                  <a:srgbClr val="0070C0"/>
                                </a:solidFill>
                                <a:latin typeface="Cambria Math" panose="02040503050406030204" pitchFamily="18" charset="0"/>
                              </a:rPr>
                            </m:ctrlPr>
                          </m:sSubPr>
                          <m:e>
                            <m:r>
                              <a:rPr lang="en-US" b="1" i="1" u="none" smtClean="0">
                                <a:solidFill>
                                  <a:srgbClr val="0070C0"/>
                                </a:solidFill>
                                <a:latin typeface="Cambria Math" panose="02040503050406030204" pitchFamily="18" charset="0"/>
                                <a:ea typeface="Cambria Math" panose="02040503050406030204" pitchFamily="18" charset="0"/>
                              </a:rPr>
                              <m:t>𝝀</m:t>
                            </m:r>
                          </m:e>
                          <m:sub>
                            <m:r>
                              <a:rPr lang="en-US" b="1" i="1" u="none" smtClean="0">
                                <a:solidFill>
                                  <a:srgbClr val="0070C0"/>
                                </a:solidFill>
                                <a:latin typeface="Cambria Math" panose="02040503050406030204" pitchFamily="18" charset="0"/>
                              </a:rPr>
                              <m:t>𝑳</m:t>
                            </m:r>
                          </m:sub>
                        </m:sSub>
                      </m:oMath>
                    </m:oMathPara>
                  </a14:m>
                  <a:endParaRPr lang="en-US" b="1" u="none" dirty="0">
                    <a:solidFill>
                      <a:srgbClr val="0070C0"/>
                    </a:solidFill>
                  </a:endParaRPr>
                </a:p>
              </p:txBody>
            </p:sp>
          </mc:Choice>
          <mc:Fallback xmlns="">
            <p:sp>
              <p:nvSpPr>
                <p:cNvPr id="73" name="ZoneTexte 72"/>
                <p:cNvSpPr txBox="1">
                  <a:spLocks noRot="1" noChangeAspect="1" noMove="1" noResize="1" noEditPoints="1" noAdjustHandles="1" noChangeArrowheads="1" noChangeShapeType="1" noTextEdit="1"/>
                </p:cNvSpPr>
                <p:nvPr/>
              </p:nvSpPr>
              <p:spPr>
                <a:xfrm>
                  <a:off x="2138690" y="1535481"/>
                  <a:ext cx="341568" cy="326124"/>
                </a:xfrm>
                <a:prstGeom prst="rect">
                  <a:avLst/>
                </a:prstGeom>
                <a:blipFill rotWithShape="0">
                  <a:blip r:embed="rId10"/>
                  <a:stretch>
                    <a:fillRect l="-31429" r="-20000" b="-41176"/>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4" name="ZoneTexte 73"/>
                <p:cNvSpPr txBox="1"/>
                <p:nvPr/>
              </p:nvSpPr>
              <p:spPr>
                <a:xfrm>
                  <a:off x="2586430" y="3977146"/>
                  <a:ext cx="235655" cy="355867"/>
                </a:xfrm>
                <a:prstGeom prst="rect">
                  <a:avLst/>
                </a:prstGeom>
                <a:solidFill>
                  <a:schemeClr val="bg1"/>
                </a:solid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1" i="1" u="none" smtClean="0">
                            <a:solidFill>
                              <a:srgbClr val="00CC66"/>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𝝃</m:t>
                        </m:r>
                      </m:oMath>
                    </m:oMathPara>
                  </a14:m>
                  <a:endParaRPr lang="en-US" b="1" u="none" dirty="0">
                    <a:solidFill>
                      <a:srgbClr val="00CC66"/>
                    </a:solidFill>
                    <a:effectLst>
                      <a:outerShdw blurRad="38100" dist="38100" dir="2700000" algn="tl">
                        <a:srgbClr val="000000">
                          <a:alpha val="43137"/>
                        </a:srgbClr>
                      </a:outerShdw>
                    </a:effectLst>
                  </a:endParaRPr>
                </a:p>
              </p:txBody>
            </p:sp>
          </mc:Choice>
          <mc:Fallback xmlns="">
            <p:sp>
              <p:nvSpPr>
                <p:cNvPr id="74" name="ZoneTexte 73"/>
                <p:cNvSpPr txBox="1">
                  <a:spLocks noRot="1" noChangeAspect="1" noMove="1" noResize="1" noEditPoints="1" noAdjustHandles="1" noChangeArrowheads="1" noChangeShapeType="1" noTextEdit="1"/>
                </p:cNvSpPr>
                <p:nvPr/>
              </p:nvSpPr>
              <p:spPr>
                <a:xfrm>
                  <a:off x="2586430" y="3977145"/>
                  <a:ext cx="256557" cy="386345"/>
                </a:xfrm>
                <a:prstGeom prst="rect">
                  <a:avLst/>
                </a:prstGeom>
                <a:blipFill rotWithShape="0">
                  <a:blip r:embed="rId11"/>
                  <a:stretch>
                    <a:fillRect l="-40741" r="-55556" b="-43902"/>
                  </a:stretch>
                </a:blipFill>
                <a:ln>
                  <a:noFill/>
                </a:ln>
              </p:spPr>
              <p:txBody>
                <a:bodyPr/>
                <a:lstStyle/>
                <a:p>
                  <a:r>
                    <a:rPr lang="fr-FR">
                      <a:noFill/>
                    </a:rPr>
                    <a:t> </a:t>
                  </a:r>
                </a:p>
              </p:txBody>
            </p:sp>
          </mc:Fallback>
        </mc:AlternateContent>
        <p:sp>
          <p:nvSpPr>
            <p:cNvPr id="16" name="Forme libre 15"/>
            <p:cNvSpPr/>
            <p:nvPr/>
          </p:nvSpPr>
          <p:spPr>
            <a:xfrm>
              <a:off x="1719359" y="2123803"/>
              <a:ext cx="2715590" cy="864000"/>
            </a:xfrm>
            <a:custGeom>
              <a:avLst/>
              <a:gdLst>
                <a:gd name="connsiteX0" fmla="*/ 0 w 1751375"/>
                <a:gd name="connsiteY0" fmla="*/ 437105 h 437105"/>
                <a:gd name="connsiteX1" fmla="*/ 200297 w 1751375"/>
                <a:gd name="connsiteY1" fmla="*/ 141014 h 437105"/>
                <a:gd name="connsiteX2" fmla="*/ 487680 w 1751375"/>
                <a:gd name="connsiteY2" fmla="*/ 19094 h 437105"/>
                <a:gd name="connsiteX3" fmla="*/ 1567543 w 1751375"/>
                <a:gd name="connsiteY3" fmla="*/ 1676 h 437105"/>
                <a:gd name="connsiteX4" fmla="*/ 1741714 w 1751375"/>
                <a:gd name="connsiteY4" fmla="*/ 1676 h 437105"/>
                <a:gd name="connsiteX0" fmla="*/ 0 w 1751375"/>
                <a:gd name="connsiteY0" fmla="*/ 437105 h 437105"/>
                <a:gd name="connsiteX1" fmla="*/ 487680 w 1751375"/>
                <a:gd name="connsiteY1" fmla="*/ 19094 h 437105"/>
                <a:gd name="connsiteX2" fmla="*/ 1567543 w 1751375"/>
                <a:gd name="connsiteY2" fmla="*/ 1676 h 437105"/>
                <a:gd name="connsiteX3" fmla="*/ 1741714 w 1751375"/>
                <a:gd name="connsiteY3" fmla="*/ 1676 h 437105"/>
                <a:gd name="connsiteX0" fmla="*/ 0 w 1751375"/>
                <a:gd name="connsiteY0" fmla="*/ 437105 h 437105"/>
                <a:gd name="connsiteX1" fmla="*/ 487680 w 1751375"/>
                <a:gd name="connsiteY1" fmla="*/ 19094 h 437105"/>
                <a:gd name="connsiteX2" fmla="*/ 1567543 w 1751375"/>
                <a:gd name="connsiteY2" fmla="*/ 1676 h 437105"/>
                <a:gd name="connsiteX3" fmla="*/ 1741714 w 1751375"/>
                <a:gd name="connsiteY3" fmla="*/ 1676 h 437105"/>
                <a:gd name="connsiteX0" fmla="*/ 0 w 1751375"/>
                <a:gd name="connsiteY0" fmla="*/ 437105 h 437105"/>
                <a:gd name="connsiteX1" fmla="*/ 487680 w 1751375"/>
                <a:gd name="connsiteY1" fmla="*/ 19094 h 437105"/>
                <a:gd name="connsiteX2" fmla="*/ 1567543 w 1751375"/>
                <a:gd name="connsiteY2" fmla="*/ 1676 h 437105"/>
                <a:gd name="connsiteX3" fmla="*/ 1741714 w 1751375"/>
                <a:gd name="connsiteY3" fmla="*/ 1676 h 437105"/>
                <a:gd name="connsiteX0" fmla="*/ 0 w 1752159"/>
                <a:gd name="connsiteY0" fmla="*/ 438837 h 438837"/>
                <a:gd name="connsiteX1" fmla="*/ 460384 w 1752159"/>
                <a:gd name="connsiteY1" fmla="*/ 44709 h 438837"/>
                <a:gd name="connsiteX2" fmla="*/ 1567543 w 1752159"/>
                <a:gd name="connsiteY2" fmla="*/ 3408 h 438837"/>
                <a:gd name="connsiteX3" fmla="*/ 1741714 w 1752159"/>
                <a:gd name="connsiteY3" fmla="*/ 3408 h 438837"/>
                <a:gd name="connsiteX0" fmla="*/ 0 w 1752159"/>
                <a:gd name="connsiteY0" fmla="*/ 438837 h 438837"/>
                <a:gd name="connsiteX1" fmla="*/ 460384 w 1752159"/>
                <a:gd name="connsiteY1" fmla="*/ 44709 h 438837"/>
                <a:gd name="connsiteX2" fmla="*/ 1567543 w 1752159"/>
                <a:gd name="connsiteY2" fmla="*/ 3408 h 438837"/>
                <a:gd name="connsiteX3" fmla="*/ 1741714 w 1752159"/>
                <a:gd name="connsiteY3" fmla="*/ 3408 h 438837"/>
                <a:gd name="connsiteX0" fmla="*/ 0 w 1752159"/>
                <a:gd name="connsiteY0" fmla="*/ 438837 h 438837"/>
                <a:gd name="connsiteX1" fmla="*/ 460384 w 1752159"/>
                <a:gd name="connsiteY1" fmla="*/ 44709 h 438837"/>
                <a:gd name="connsiteX2" fmla="*/ 1567543 w 1752159"/>
                <a:gd name="connsiteY2" fmla="*/ 3408 h 438837"/>
                <a:gd name="connsiteX3" fmla="*/ 1741714 w 1752159"/>
                <a:gd name="connsiteY3" fmla="*/ 3408 h 438837"/>
                <a:gd name="connsiteX0" fmla="*/ 0 w 1567543"/>
                <a:gd name="connsiteY0" fmla="*/ 435429 h 435429"/>
                <a:gd name="connsiteX1" fmla="*/ 460384 w 1567543"/>
                <a:gd name="connsiteY1" fmla="*/ 41301 h 435429"/>
                <a:gd name="connsiteX2" fmla="*/ 1567543 w 1567543"/>
                <a:gd name="connsiteY2" fmla="*/ 0 h 435429"/>
                <a:gd name="connsiteX0" fmla="*/ 0 w 1782496"/>
                <a:gd name="connsiteY0" fmla="*/ 439425 h 439425"/>
                <a:gd name="connsiteX1" fmla="*/ 460384 w 1782496"/>
                <a:gd name="connsiteY1" fmla="*/ 45297 h 439425"/>
                <a:gd name="connsiteX2" fmla="*/ 1782496 w 1782496"/>
                <a:gd name="connsiteY2" fmla="*/ 3996 h 439425"/>
                <a:gd name="connsiteX0" fmla="*/ 0 w 1782496"/>
                <a:gd name="connsiteY0" fmla="*/ 438133 h 438133"/>
                <a:gd name="connsiteX1" fmla="*/ 460384 w 1782496"/>
                <a:gd name="connsiteY1" fmla="*/ 44005 h 438133"/>
                <a:gd name="connsiteX2" fmla="*/ 1782496 w 1782496"/>
                <a:gd name="connsiteY2" fmla="*/ 2704 h 438133"/>
                <a:gd name="connsiteX0" fmla="*/ 0 w 1782496"/>
                <a:gd name="connsiteY0" fmla="*/ 438133 h 438133"/>
                <a:gd name="connsiteX1" fmla="*/ 460384 w 1782496"/>
                <a:gd name="connsiteY1" fmla="*/ 44005 h 438133"/>
                <a:gd name="connsiteX2" fmla="*/ 1782496 w 1782496"/>
                <a:gd name="connsiteY2" fmla="*/ 2704 h 438133"/>
                <a:gd name="connsiteX0" fmla="*/ 0 w 1782496"/>
                <a:gd name="connsiteY0" fmla="*/ 436495 h 436495"/>
                <a:gd name="connsiteX1" fmla="*/ 426265 w 1782496"/>
                <a:gd name="connsiteY1" fmla="*/ 45779 h 436495"/>
                <a:gd name="connsiteX2" fmla="*/ 1782496 w 1782496"/>
                <a:gd name="connsiteY2" fmla="*/ 1066 h 436495"/>
                <a:gd name="connsiteX0" fmla="*/ 0 w 1782496"/>
                <a:gd name="connsiteY0" fmla="*/ 435429 h 435429"/>
                <a:gd name="connsiteX1" fmla="*/ 426265 w 1782496"/>
                <a:gd name="connsiteY1" fmla="*/ 44713 h 435429"/>
                <a:gd name="connsiteX2" fmla="*/ 1782496 w 1782496"/>
                <a:gd name="connsiteY2" fmla="*/ 0 h 435429"/>
                <a:gd name="connsiteX0" fmla="*/ 0 w 1782496"/>
                <a:gd name="connsiteY0" fmla="*/ 435429 h 435429"/>
                <a:gd name="connsiteX1" fmla="*/ 426265 w 1782496"/>
                <a:gd name="connsiteY1" fmla="*/ 41301 h 435429"/>
                <a:gd name="connsiteX2" fmla="*/ 1782496 w 1782496"/>
                <a:gd name="connsiteY2" fmla="*/ 0 h 435429"/>
                <a:gd name="connsiteX0" fmla="*/ 0 w 1796144"/>
                <a:gd name="connsiteY0" fmla="*/ 496244 h 496244"/>
                <a:gd name="connsiteX1" fmla="*/ 439913 w 1796144"/>
                <a:gd name="connsiteY1" fmla="*/ 47525 h 496244"/>
                <a:gd name="connsiteX2" fmla="*/ 1796144 w 1796144"/>
                <a:gd name="connsiteY2" fmla="*/ 6224 h 496244"/>
                <a:gd name="connsiteX0" fmla="*/ 0 w 1796144"/>
                <a:gd name="connsiteY0" fmla="*/ 496244 h 496244"/>
                <a:gd name="connsiteX1" fmla="*/ 439913 w 1796144"/>
                <a:gd name="connsiteY1" fmla="*/ 47525 h 496244"/>
                <a:gd name="connsiteX2" fmla="*/ 1796144 w 1796144"/>
                <a:gd name="connsiteY2" fmla="*/ 6224 h 496244"/>
                <a:gd name="connsiteX0" fmla="*/ 0 w 1796144"/>
                <a:gd name="connsiteY0" fmla="*/ 490020 h 490020"/>
                <a:gd name="connsiteX1" fmla="*/ 439913 w 1796144"/>
                <a:gd name="connsiteY1" fmla="*/ 41301 h 490020"/>
                <a:gd name="connsiteX2" fmla="*/ 1796144 w 1796144"/>
                <a:gd name="connsiteY2" fmla="*/ 0 h 490020"/>
                <a:gd name="connsiteX0" fmla="*/ 0 w 1796144"/>
                <a:gd name="connsiteY0" fmla="*/ 490020 h 490020"/>
                <a:gd name="connsiteX1" fmla="*/ 439913 w 1796144"/>
                <a:gd name="connsiteY1" fmla="*/ 41301 h 490020"/>
                <a:gd name="connsiteX2" fmla="*/ 1796144 w 1796144"/>
                <a:gd name="connsiteY2" fmla="*/ 0 h 490020"/>
              </a:gdLst>
              <a:ahLst/>
              <a:cxnLst>
                <a:cxn ang="0">
                  <a:pos x="connsiteX0" y="connsiteY0"/>
                </a:cxn>
                <a:cxn ang="0">
                  <a:pos x="connsiteX1" y="connsiteY1"/>
                </a:cxn>
                <a:cxn ang="0">
                  <a:pos x="connsiteX2" y="connsiteY2"/>
                </a:cxn>
              </a:cxnLst>
              <a:rect l="l" t="t" r="r" b="b"/>
              <a:pathLst>
                <a:path w="1796144" h="490020">
                  <a:moveTo>
                    <a:pt x="0" y="490020"/>
                  </a:moveTo>
                  <a:cubicBezTo>
                    <a:pt x="72767" y="314583"/>
                    <a:pt x="137289" y="109880"/>
                    <a:pt x="439913" y="41301"/>
                  </a:cubicBezTo>
                  <a:cubicBezTo>
                    <a:pt x="694915" y="-16486"/>
                    <a:pt x="1469995" y="6883"/>
                    <a:pt x="1796144" y="0"/>
                  </a:cubicBezTo>
                </a:path>
              </a:pathLst>
            </a:custGeom>
            <a:no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76" name="Groupe 75"/>
          <p:cNvGrpSpPr>
            <a:grpSpLocks noChangeAspect="1"/>
          </p:cNvGrpSpPr>
          <p:nvPr/>
        </p:nvGrpSpPr>
        <p:grpSpPr>
          <a:xfrm>
            <a:off x="3674464" y="2132007"/>
            <a:ext cx="3045285" cy="2936489"/>
            <a:chOff x="962545" y="264545"/>
            <a:chExt cx="5030147" cy="4850440"/>
          </a:xfrm>
        </p:grpSpPr>
        <p:grpSp>
          <p:nvGrpSpPr>
            <p:cNvPr id="77" name="Groupe 76"/>
            <p:cNvGrpSpPr/>
            <p:nvPr/>
          </p:nvGrpSpPr>
          <p:grpSpPr>
            <a:xfrm>
              <a:off x="962545" y="1340770"/>
              <a:ext cx="745565" cy="3249828"/>
              <a:chOff x="899592" y="1485944"/>
              <a:chExt cx="467655" cy="882787"/>
            </a:xfrm>
            <a:pattFill prst="wdUpDiag">
              <a:fgClr>
                <a:schemeClr val="tx1">
                  <a:lumMod val="50000"/>
                  <a:lumOff val="50000"/>
                </a:schemeClr>
              </a:fgClr>
              <a:bgClr>
                <a:schemeClr val="bg1"/>
              </a:bgClr>
            </a:pattFill>
          </p:grpSpPr>
          <p:sp>
            <p:nvSpPr>
              <p:cNvPr id="107" name="Rectangle 106"/>
              <p:cNvSpPr/>
              <p:nvPr/>
            </p:nvSpPr>
            <p:spPr>
              <a:xfrm>
                <a:off x="899592" y="1485944"/>
                <a:ext cx="467655" cy="882787"/>
              </a:xfrm>
              <a:prstGeom prst="rect">
                <a:avLst/>
              </a:prstGeom>
              <a:grp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08" name="Connecteur droit 107"/>
              <p:cNvCxnSpPr/>
              <p:nvPr/>
            </p:nvCxnSpPr>
            <p:spPr>
              <a:xfrm>
                <a:off x="1367246" y="1485944"/>
                <a:ext cx="0" cy="882787"/>
              </a:xfrm>
              <a:prstGeom prst="line">
                <a:avLst/>
              </a:prstGeom>
              <a:grpFill/>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78" name="Forme libre 77"/>
            <p:cNvSpPr/>
            <p:nvPr/>
          </p:nvSpPr>
          <p:spPr>
            <a:xfrm>
              <a:off x="1719343" y="2116769"/>
              <a:ext cx="2910229" cy="855840"/>
            </a:xfrm>
            <a:custGeom>
              <a:avLst/>
              <a:gdLst>
                <a:gd name="connsiteX0" fmla="*/ 0 w 1751375"/>
                <a:gd name="connsiteY0" fmla="*/ 437105 h 437105"/>
                <a:gd name="connsiteX1" fmla="*/ 200297 w 1751375"/>
                <a:gd name="connsiteY1" fmla="*/ 141014 h 437105"/>
                <a:gd name="connsiteX2" fmla="*/ 487680 w 1751375"/>
                <a:gd name="connsiteY2" fmla="*/ 19094 h 437105"/>
                <a:gd name="connsiteX3" fmla="*/ 1567543 w 1751375"/>
                <a:gd name="connsiteY3" fmla="*/ 1676 h 437105"/>
                <a:gd name="connsiteX4" fmla="*/ 1741714 w 1751375"/>
                <a:gd name="connsiteY4" fmla="*/ 1676 h 437105"/>
                <a:gd name="connsiteX0" fmla="*/ 0 w 1751375"/>
                <a:gd name="connsiteY0" fmla="*/ 437105 h 437105"/>
                <a:gd name="connsiteX1" fmla="*/ 487680 w 1751375"/>
                <a:gd name="connsiteY1" fmla="*/ 19094 h 437105"/>
                <a:gd name="connsiteX2" fmla="*/ 1567543 w 1751375"/>
                <a:gd name="connsiteY2" fmla="*/ 1676 h 437105"/>
                <a:gd name="connsiteX3" fmla="*/ 1741714 w 1751375"/>
                <a:gd name="connsiteY3" fmla="*/ 1676 h 437105"/>
                <a:gd name="connsiteX0" fmla="*/ 0 w 1751375"/>
                <a:gd name="connsiteY0" fmla="*/ 437105 h 437105"/>
                <a:gd name="connsiteX1" fmla="*/ 487680 w 1751375"/>
                <a:gd name="connsiteY1" fmla="*/ 19094 h 437105"/>
                <a:gd name="connsiteX2" fmla="*/ 1567543 w 1751375"/>
                <a:gd name="connsiteY2" fmla="*/ 1676 h 437105"/>
                <a:gd name="connsiteX3" fmla="*/ 1741714 w 1751375"/>
                <a:gd name="connsiteY3" fmla="*/ 1676 h 437105"/>
                <a:gd name="connsiteX0" fmla="*/ 0 w 1751375"/>
                <a:gd name="connsiteY0" fmla="*/ 437105 h 437105"/>
                <a:gd name="connsiteX1" fmla="*/ 487680 w 1751375"/>
                <a:gd name="connsiteY1" fmla="*/ 19094 h 437105"/>
                <a:gd name="connsiteX2" fmla="*/ 1567543 w 1751375"/>
                <a:gd name="connsiteY2" fmla="*/ 1676 h 437105"/>
                <a:gd name="connsiteX3" fmla="*/ 1741714 w 1751375"/>
                <a:gd name="connsiteY3" fmla="*/ 1676 h 437105"/>
                <a:gd name="connsiteX0" fmla="*/ 0 w 1752159"/>
                <a:gd name="connsiteY0" fmla="*/ 438837 h 438837"/>
                <a:gd name="connsiteX1" fmla="*/ 460384 w 1752159"/>
                <a:gd name="connsiteY1" fmla="*/ 44709 h 438837"/>
                <a:gd name="connsiteX2" fmla="*/ 1567543 w 1752159"/>
                <a:gd name="connsiteY2" fmla="*/ 3408 h 438837"/>
                <a:gd name="connsiteX3" fmla="*/ 1741714 w 1752159"/>
                <a:gd name="connsiteY3" fmla="*/ 3408 h 438837"/>
                <a:gd name="connsiteX0" fmla="*/ 0 w 1752159"/>
                <a:gd name="connsiteY0" fmla="*/ 438837 h 438837"/>
                <a:gd name="connsiteX1" fmla="*/ 460384 w 1752159"/>
                <a:gd name="connsiteY1" fmla="*/ 44709 h 438837"/>
                <a:gd name="connsiteX2" fmla="*/ 1567543 w 1752159"/>
                <a:gd name="connsiteY2" fmla="*/ 3408 h 438837"/>
                <a:gd name="connsiteX3" fmla="*/ 1741714 w 1752159"/>
                <a:gd name="connsiteY3" fmla="*/ 3408 h 438837"/>
                <a:gd name="connsiteX0" fmla="*/ 0 w 1752159"/>
                <a:gd name="connsiteY0" fmla="*/ 438837 h 438837"/>
                <a:gd name="connsiteX1" fmla="*/ 460384 w 1752159"/>
                <a:gd name="connsiteY1" fmla="*/ 44709 h 438837"/>
                <a:gd name="connsiteX2" fmla="*/ 1567543 w 1752159"/>
                <a:gd name="connsiteY2" fmla="*/ 3408 h 438837"/>
                <a:gd name="connsiteX3" fmla="*/ 1741714 w 1752159"/>
                <a:gd name="connsiteY3" fmla="*/ 3408 h 438837"/>
                <a:gd name="connsiteX0" fmla="*/ 0 w 1567543"/>
                <a:gd name="connsiteY0" fmla="*/ 435429 h 435429"/>
                <a:gd name="connsiteX1" fmla="*/ 460384 w 1567543"/>
                <a:gd name="connsiteY1" fmla="*/ 41301 h 435429"/>
                <a:gd name="connsiteX2" fmla="*/ 1567543 w 1567543"/>
                <a:gd name="connsiteY2" fmla="*/ 0 h 435429"/>
                <a:gd name="connsiteX0" fmla="*/ 0 w 1782496"/>
                <a:gd name="connsiteY0" fmla="*/ 439425 h 439425"/>
                <a:gd name="connsiteX1" fmla="*/ 460384 w 1782496"/>
                <a:gd name="connsiteY1" fmla="*/ 45297 h 439425"/>
                <a:gd name="connsiteX2" fmla="*/ 1782496 w 1782496"/>
                <a:gd name="connsiteY2" fmla="*/ 3996 h 439425"/>
                <a:gd name="connsiteX0" fmla="*/ 0 w 1782496"/>
                <a:gd name="connsiteY0" fmla="*/ 438133 h 438133"/>
                <a:gd name="connsiteX1" fmla="*/ 460384 w 1782496"/>
                <a:gd name="connsiteY1" fmla="*/ 44005 h 438133"/>
                <a:gd name="connsiteX2" fmla="*/ 1782496 w 1782496"/>
                <a:gd name="connsiteY2" fmla="*/ 2704 h 438133"/>
                <a:gd name="connsiteX0" fmla="*/ 0 w 1782496"/>
                <a:gd name="connsiteY0" fmla="*/ 438133 h 438133"/>
                <a:gd name="connsiteX1" fmla="*/ 460384 w 1782496"/>
                <a:gd name="connsiteY1" fmla="*/ 44005 h 438133"/>
                <a:gd name="connsiteX2" fmla="*/ 1782496 w 1782496"/>
                <a:gd name="connsiteY2" fmla="*/ 2704 h 438133"/>
                <a:gd name="connsiteX0" fmla="*/ 0 w 1782496"/>
                <a:gd name="connsiteY0" fmla="*/ 436495 h 436495"/>
                <a:gd name="connsiteX1" fmla="*/ 426265 w 1782496"/>
                <a:gd name="connsiteY1" fmla="*/ 45779 h 436495"/>
                <a:gd name="connsiteX2" fmla="*/ 1782496 w 1782496"/>
                <a:gd name="connsiteY2" fmla="*/ 1066 h 436495"/>
                <a:gd name="connsiteX0" fmla="*/ 0 w 1782496"/>
                <a:gd name="connsiteY0" fmla="*/ 435429 h 435429"/>
                <a:gd name="connsiteX1" fmla="*/ 426265 w 1782496"/>
                <a:gd name="connsiteY1" fmla="*/ 44713 h 435429"/>
                <a:gd name="connsiteX2" fmla="*/ 1782496 w 1782496"/>
                <a:gd name="connsiteY2" fmla="*/ 0 h 435429"/>
                <a:gd name="connsiteX0" fmla="*/ 0 w 1782496"/>
                <a:gd name="connsiteY0" fmla="*/ 435429 h 435429"/>
                <a:gd name="connsiteX1" fmla="*/ 426265 w 1782496"/>
                <a:gd name="connsiteY1" fmla="*/ 41301 h 435429"/>
                <a:gd name="connsiteX2" fmla="*/ 1782496 w 1782496"/>
                <a:gd name="connsiteY2" fmla="*/ 0 h 435429"/>
                <a:gd name="connsiteX0" fmla="*/ 0 w 1796144"/>
                <a:gd name="connsiteY0" fmla="*/ 496244 h 496244"/>
                <a:gd name="connsiteX1" fmla="*/ 439913 w 1796144"/>
                <a:gd name="connsiteY1" fmla="*/ 47525 h 496244"/>
                <a:gd name="connsiteX2" fmla="*/ 1796144 w 1796144"/>
                <a:gd name="connsiteY2" fmla="*/ 6224 h 496244"/>
                <a:gd name="connsiteX0" fmla="*/ 0 w 1796144"/>
                <a:gd name="connsiteY0" fmla="*/ 496244 h 496244"/>
                <a:gd name="connsiteX1" fmla="*/ 439913 w 1796144"/>
                <a:gd name="connsiteY1" fmla="*/ 47525 h 496244"/>
                <a:gd name="connsiteX2" fmla="*/ 1796144 w 1796144"/>
                <a:gd name="connsiteY2" fmla="*/ 6224 h 496244"/>
                <a:gd name="connsiteX0" fmla="*/ 0 w 1796144"/>
                <a:gd name="connsiteY0" fmla="*/ 490020 h 490020"/>
                <a:gd name="connsiteX1" fmla="*/ 439913 w 1796144"/>
                <a:gd name="connsiteY1" fmla="*/ 41301 h 490020"/>
                <a:gd name="connsiteX2" fmla="*/ 1796144 w 1796144"/>
                <a:gd name="connsiteY2" fmla="*/ 0 h 490020"/>
                <a:gd name="connsiteX0" fmla="*/ 0 w 1796144"/>
                <a:gd name="connsiteY0" fmla="*/ 490020 h 490020"/>
                <a:gd name="connsiteX1" fmla="*/ 439913 w 1796144"/>
                <a:gd name="connsiteY1" fmla="*/ 41301 h 490020"/>
                <a:gd name="connsiteX2" fmla="*/ 1796144 w 1796144"/>
                <a:gd name="connsiteY2" fmla="*/ 0 h 490020"/>
                <a:gd name="connsiteX0" fmla="*/ 0 w 1796144"/>
                <a:gd name="connsiteY0" fmla="*/ 506376 h 506376"/>
                <a:gd name="connsiteX1" fmla="*/ 961977 w 1796144"/>
                <a:gd name="connsiteY1" fmla="*/ 26996 h 506376"/>
                <a:gd name="connsiteX2" fmla="*/ 1796144 w 1796144"/>
                <a:gd name="connsiteY2" fmla="*/ 16356 h 506376"/>
                <a:gd name="connsiteX0" fmla="*/ 0 w 1796144"/>
                <a:gd name="connsiteY0" fmla="*/ 490020 h 490020"/>
                <a:gd name="connsiteX1" fmla="*/ 961977 w 1796144"/>
                <a:gd name="connsiteY1" fmla="*/ 10640 h 490020"/>
                <a:gd name="connsiteX2" fmla="*/ 1796144 w 1796144"/>
                <a:gd name="connsiteY2" fmla="*/ 0 h 490020"/>
                <a:gd name="connsiteX0" fmla="*/ 0 w 1796144"/>
                <a:gd name="connsiteY0" fmla="*/ 502234 h 502234"/>
                <a:gd name="connsiteX1" fmla="*/ 961977 w 1796144"/>
                <a:gd name="connsiteY1" fmla="*/ 22854 h 502234"/>
                <a:gd name="connsiteX2" fmla="*/ 1796144 w 1796144"/>
                <a:gd name="connsiteY2" fmla="*/ 12214 h 502234"/>
                <a:gd name="connsiteX0" fmla="*/ 0 w 1796144"/>
                <a:gd name="connsiteY0" fmla="*/ 490020 h 490020"/>
                <a:gd name="connsiteX1" fmla="*/ 1012039 w 1796144"/>
                <a:gd name="connsiteY1" fmla="*/ 90360 h 490020"/>
                <a:gd name="connsiteX2" fmla="*/ 1796144 w 1796144"/>
                <a:gd name="connsiteY2" fmla="*/ 0 h 490020"/>
                <a:gd name="connsiteX0" fmla="*/ 0 w 1796144"/>
                <a:gd name="connsiteY0" fmla="*/ 490020 h 490020"/>
                <a:gd name="connsiteX1" fmla="*/ 1226585 w 1796144"/>
                <a:gd name="connsiteY1" fmla="*/ 59699 h 490020"/>
                <a:gd name="connsiteX2" fmla="*/ 1796144 w 1796144"/>
                <a:gd name="connsiteY2" fmla="*/ 0 h 490020"/>
                <a:gd name="connsiteX0" fmla="*/ 0 w 1796144"/>
                <a:gd name="connsiteY0" fmla="*/ 490020 h 490020"/>
                <a:gd name="connsiteX1" fmla="*/ 1226585 w 1796144"/>
                <a:gd name="connsiteY1" fmla="*/ 59699 h 490020"/>
                <a:gd name="connsiteX2" fmla="*/ 1796144 w 1796144"/>
                <a:gd name="connsiteY2" fmla="*/ 0 h 490020"/>
                <a:gd name="connsiteX0" fmla="*/ 0 w 1796144"/>
                <a:gd name="connsiteY0" fmla="*/ 490020 h 490020"/>
                <a:gd name="connsiteX1" fmla="*/ 1226585 w 1796144"/>
                <a:gd name="connsiteY1" fmla="*/ 59699 h 490020"/>
                <a:gd name="connsiteX2" fmla="*/ 1796144 w 1796144"/>
                <a:gd name="connsiteY2" fmla="*/ 0 h 490020"/>
                <a:gd name="connsiteX0" fmla="*/ 0 w 1796144"/>
                <a:gd name="connsiteY0" fmla="*/ 490020 h 490020"/>
                <a:gd name="connsiteX1" fmla="*/ 1226585 w 1796144"/>
                <a:gd name="connsiteY1" fmla="*/ 59699 h 490020"/>
                <a:gd name="connsiteX2" fmla="*/ 1796144 w 1796144"/>
                <a:gd name="connsiteY2" fmla="*/ 0 h 490020"/>
                <a:gd name="connsiteX0" fmla="*/ 0 w 1796144"/>
                <a:gd name="connsiteY0" fmla="*/ 490020 h 490020"/>
                <a:gd name="connsiteX1" fmla="*/ 1197979 w 1796144"/>
                <a:gd name="connsiteY1" fmla="*/ 127154 h 490020"/>
                <a:gd name="connsiteX2" fmla="*/ 1796144 w 1796144"/>
                <a:gd name="connsiteY2" fmla="*/ 0 h 490020"/>
                <a:gd name="connsiteX0" fmla="*/ 0 w 1796144"/>
                <a:gd name="connsiteY0" fmla="*/ 490020 h 490020"/>
                <a:gd name="connsiteX1" fmla="*/ 1197979 w 1796144"/>
                <a:gd name="connsiteY1" fmla="*/ 127154 h 490020"/>
                <a:gd name="connsiteX2" fmla="*/ 1796144 w 1796144"/>
                <a:gd name="connsiteY2" fmla="*/ 0 h 490020"/>
                <a:gd name="connsiteX0" fmla="*/ 0 w 1796144"/>
                <a:gd name="connsiteY0" fmla="*/ 498247 h 498247"/>
                <a:gd name="connsiteX1" fmla="*/ 1255191 w 1796144"/>
                <a:gd name="connsiteY1" fmla="*/ 25000 h 498247"/>
                <a:gd name="connsiteX2" fmla="*/ 1796144 w 1796144"/>
                <a:gd name="connsiteY2" fmla="*/ 8227 h 498247"/>
                <a:gd name="connsiteX0" fmla="*/ 0 w 1796144"/>
                <a:gd name="connsiteY0" fmla="*/ 490020 h 490020"/>
                <a:gd name="connsiteX1" fmla="*/ 1255191 w 1796144"/>
                <a:gd name="connsiteY1" fmla="*/ 16773 h 490020"/>
                <a:gd name="connsiteX2" fmla="*/ 1796144 w 1796144"/>
                <a:gd name="connsiteY2" fmla="*/ 0 h 490020"/>
                <a:gd name="connsiteX0" fmla="*/ 0 w 1796144"/>
                <a:gd name="connsiteY0" fmla="*/ 494423 h 494423"/>
                <a:gd name="connsiteX1" fmla="*/ 1255191 w 1796144"/>
                <a:gd name="connsiteY1" fmla="*/ 21176 h 494423"/>
                <a:gd name="connsiteX2" fmla="*/ 1796144 w 1796144"/>
                <a:gd name="connsiteY2" fmla="*/ 4403 h 494423"/>
                <a:gd name="connsiteX0" fmla="*/ 0 w 1796144"/>
                <a:gd name="connsiteY0" fmla="*/ 490020 h 490020"/>
                <a:gd name="connsiteX1" fmla="*/ 1255191 w 1796144"/>
                <a:gd name="connsiteY1" fmla="*/ 16773 h 490020"/>
                <a:gd name="connsiteX2" fmla="*/ 1796144 w 1796144"/>
                <a:gd name="connsiteY2" fmla="*/ 0 h 490020"/>
                <a:gd name="connsiteX0" fmla="*/ 0 w 1796144"/>
                <a:gd name="connsiteY0" fmla="*/ 490080 h 490080"/>
                <a:gd name="connsiteX1" fmla="*/ 1255191 w 1796144"/>
                <a:gd name="connsiteY1" fmla="*/ 16833 h 490080"/>
                <a:gd name="connsiteX2" fmla="*/ 1796144 w 1796144"/>
                <a:gd name="connsiteY2" fmla="*/ 60 h 490080"/>
                <a:gd name="connsiteX0" fmla="*/ 0 w 1796144"/>
                <a:gd name="connsiteY0" fmla="*/ 490020 h 490020"/>
                <a:gd name="connsiteX1" fmla="*/ 1225039 w 1796144"/>
                <a:gd name="connsiteY1" fmla="*/ 77102 h 490020"/>
                <a:gd name="connsiteX2" fmla="*/ 1796144 w 1796144"/>
                <a:gd name="connsiteY2" fmla="*/ 0 h 490020"/>
                <a:gd name="connsiteX0" fmla="*/ 0 w 1796144"/>
                <a:gd name="connsiteY0" fmla="*/ 490020 h 490020"/>
                <a:gd name="connsiteX1" fmla="*/ 1225039 w 1796144"/>
                <a:gd name="connsiteY1" fmla="*/ 77102 h 490020"/>
                <a:gd name="connsiteX2" fmla="*/ 1796144 w 1796144"/>
                <a:gd name="connsiteY2" fmla="*/ 0 h 490020"/>
                <a:gd name="connsiteX0" fmla="*/ 0 w 1796144"/>
                <a:gd name="connsiteY0" fmla="*/ 490020 h 490020"/>
                <a:gd name="connsiteX1" fmla="*/ 1225039 w 1796144"/>
                <a:gd name="connsiteY1" fmla="*/ 56993 h 490020"/>
                <a:gd name="connsiteX2" fmla="*/ 1796144 w 1796144"/>
                <a:gd name="connsiteY2" fmla="*/ 0 h 490020"/>
                <a:gd name="connsiteX0" fmla="*/ 0 w 1796144"/>
                <a:gd name="connsiteY0" fmla="*/ 490020 h 490020"/>
                <a:gd name="connsiteX1" fmla="*/ 1228389 w 1796144"/>
                <a:gd name="connsiteY1" fmla="*/ 56993 h 490020"/>
                <a:gd name="connsiteX2" fmla="*/ 1796144 w 1796144"/>
                <a:gd name="connsiteY2" fmla="*/ 0 h 490020"/>
                <a:gd name="connsiteX0" fmla="*/ 0 w 1796144"/>
                <a:gd name="connsiteY0" fmla="*/ 490020 h 490020"/>
                <a:gd name="connsiteX1" fmla="*/ 1228389 w 1796144"/>
                <a:gd name="connsiteY1" fmla="*/ 56993 h 490020"/>
                <a:gd name="connsiteX2" fmla="*/ 1796144 w 1796144"/>
                <a:gd name="connsiteY2" fmla="*/ 0 h 490020"/>
                <a:gd name="connsiteX0" fmla="*/ 0 w 1796144"/>
                <a:gd name="connsiteY0" fmla="*/ 490020 h 490020"/>
                <a:gd name="connsiteX1" fmla="*/ 1228389 w 1796144"/>
                <a:gd name="connsiteY1" fmla="*/ 56993 h 490020"/>
                <a:gd name="connsiteX2" fmla="*/ 1796144 w 1796144"/>
                <a:gd name="connsiteY2" fmla="*/ 0 h 490020"/>
                <a:gd name="connsiteX0" fmla="*/ 0 w 1796144"/>
                <a:gd name="connsiteY0" fmla="*/ 490020 h 490020"/>
                <a:gd name="connsiteX1" fmla="*/ 1228389 w 1796144"/>
                <a:gd name="connsiteY1" fmla="*/ 56993 h 490020"/>
                <a:gd name="connsiteX2" fmla="*/ 1796144 w 1796144"/>
                <a:gd name="connsiteY2" fmla="*/ 0 h 490020"/>
                <a:gd name="connsiteX0" fmla="*/ 0 w 1796144"/>
                <a:gd name="connsiteY0" fmla="*/ 490020 h 490020"/>
                <a:gd name="connsiteX1" fmla="*/ 1228389 w 1796144"/>
                <a:gd name="connsiteY1" fmla="*/ 56993 h 490020"/>
                <a:gd name="connsiteX2" fmla="*/ 1796144 w 1796144"/>
                <a:gd name="connsiteY2" fmla="*/ 0 h 490020"/>
                <a:gd name="connsiteX0" fmla="*/ 0 w 1796144"/>
                <a:gd name="connsiteY0" fmla="*/ 490067 h 490067"/>
                <a:gd name="connsiteX1" fmla="*/ 1228389 w 1796144"/>
                <a:gd name="connsiteY1" fmla="*/ 57040 h 490067"/>
                <a:gd name="connsiteX2" fmla="*/ 1796144 w 1796144"/>
                <a:gd name="connsiteY2" fmla="*/ 47 h 490067"/>
                <a:gd name="connsiteX0" fmla="*/ 0 w 1796144"/>
                <a:gd name="connsiteY0" fmla="*/ 490096 h 490096"/>
                <a:gd name="connsiteX1" fmla="*/ 1214988 w 1796144"/>
                <a:gd name="connsiteY1" fmla="*/ 36960 h 490096"/>
                <a:gd name="connsiteX2" fmla="*/ 1796144 w 1796144"/>
                <a:gd name="connsiteY2" fmla="*/ 76 h 490096"/>
                <a:gd name="connsiteX0" fmla="*/ 1 w 1796145"/>
                <a:gd name="connsiteY0" fmla="*/ 490096 h 490096"/>
                <a:gd name="connsiteX1" fmla="*/ 1214989 w 1796145"/>
                <a:gd name="connsiteY1" fmla="*/ 36960 h 490096"/>
                <a:gd name="connsiteX2" fmla="*/ 1796145 w 1796145"/>
                <a:gd name="connsiteY2" fmla="*/ 76 h 490096"/>
                <a:gd name="connsiteX0" fmla="*/ 1 w 1796145"/>
                <a:gd name="connsiteY0" fmla="*/ 490059 h 490059"/>
                <a:gd name="connsiteX1" fmla="*/ 1228390 w 1796145"/>
                <a:gd name="connsiteY1" fmla="*/ 68524 h 490059"/>
                <a:gd name="connsiteX2" fmla="*/ 1796145 w 1796145"/>
                <a:gd name="connsiteY2" fmla="*/ 39 h 490059"/>
                <a:gd name="connsiteX0" fmla="*/ 1 w 1796145"/>
                <a:gd name="connsiteY0" fmla="*/ 490067 h 490067"/>
                <a:gd name="connsiteX1" fmla="*/ 1228390 w 1796145"/>
                <a:gd name="connsiteY1" fmla="*/ 68532 h 490067"/>
                <a:gd name="connsiteX2" fmla="*/ 1796145 w 1796145"/>
                <a:gd name="connsiteY2" fmla="*/ 47 h 490067"/>
                <a:gd name="connsiteX0" fmla="*/ 1 w 1796145"/>
                <a:gd name="connsiteY0" fmla="*/ 490072 h 490072"/>
                <a:gd name="connsiteX1" fmla="*/ 1228390 w 1796145"/>
                <a:gd name="connsiteY1" fmla="*/ 68537 h 490072"/>
                <a:gd name="connsiteX2" fmla="*/ 1796145 w 1796145"/>
                <a:gd name="connsiteY2" fmla="*/ 52 h 490072"/>
                <a:gd name="connsiteX0" fmla="*/ 1 w 1796145"/>
                <a:gd name="connsiteY0" fmla="*/ 490072 h 490072"/>
                <a:gd name="connsiteX1" fmla="*/ 1228390 w 1796145"/>
                <a:gd name="connsiteY1" fmla="*/ 68537 h 490072"/>
                <a:gd name="connsiteX2" fmla="*/ 1796145 w 1796145"/>
                <a:gd name="connsiteY2" fmla="*/ 52 h 490072"/>
                <a:gd name="connsiteX0" fmla="*/ 1 w 1796145"/>
                <a:gd name="connsiteY0" fmla="*/ 490072 h 490072"/>
                <a:gd name="connsiteX1" fmla="*/ 1228390 w 1796145"/>
                <a:gd name="connsiteY1" fmla="*/ 68537 h 490072"/>
                <a:gd name="connsiteX2" fmla="*/ 1796145 w 1796145"/>
                <a:gd name="connsiteY2" fmla="*/ 52 h 490072"/>
                <a:gd name="connsiteX0" fmla="*/ 1 w 1796145"/>
                <a:gd name="connsiteY0" fmla="*/ 490072 h 490072"/>
                <a:gd name="connsiteX1" fmla="*/ 1228390 w 1796145"/>
                <a:gd name="connsiteY1" fmla="*/ 68537 h 490072"/>
                <a:gd name="connsiteX2" fmla="*/ 1796145 w 1796145"/>
                <a:gd name="connsiteY2" fmla="*/ 52 h 490072"/>
                <a:gd name="connsiteX0" fmla="*/ 2 w 1796146"/>
                <a:gd name="connsiteY0" fmla="*/ 491570 h 491570"/>
                <a:gd name="connsiteX1" fmla="*/ 1228391 w 1796146"/>
                <a:gd name="connsiteY1" fmla="*/ 70035 h 491570"/>
                <a:gd name="connsiteX2" fmla="*/ 1796146 w 1796146"/>
                <a:gd name="connsiteY2" fmla="*/ 1550 h 491570"/>
                <a:gd name="connsiteX0" fmla="*/ 2 w 1796146"/>
                <a:gd name="connsiteY0" fmla="*/ 482752 h 482752"/>
                <a:gd name="connsiteX1" fmla="*/ 1228391 w 1796146"/>
                <a:gd name="connsiteY1" fmla="*/ 69836 h 482752"/>
                <a:gd name="connsiteX2" fmla="*/ 1796146 w 1796146"/>
                <a:gd name="connsiteY2" fmla="*/ 1351 h 482752"/>
                <a:gd name="connsiteX0" fmla="*/ 2 w 1796146"/>
                <a:gd name="connsiteY0" fmla="*/ 482752 h 482752"/>
                <a:gd name="connsiteX1" fmla="*/ 1228391 w 1796146"/>
                <a:gd name="connsiteY1" fmla="*/ 69836 h 482752"/>
                <a:gd name="connsiteX2" fmla="*/ 1796146 w 1796146"/>
                <a:gd name="connsiteY2" fmla="*/ 1351 h 482752"/>
                <a:gd name="connsiteX0" fmla="*/ 2 w 1796146"/>
                <a:gd name="connsiteY0" fmla="*/ 482752 h 482752"/>
                <a:gd name="connsiteX1" fmla="*/ 1228391 w 1796146"/>
                <a:gd name="connsiteY1" fmla="*/ 69836 h 482752"/>
                <a:gd name="connsiteX2" fmla="*/ 1796146 w 1796146"/>
                <a:gd name="connsiteY2" fmla="*/ 1351 h 482752"/>
                <a:gd name="connsiteX0" fmla="*/ 2 w 1796146"/>
                <a:gd name="connsiteY0" fmla="*/ 481538 h 481538"/>
                <a:gd name="connsiteX1" fmla="*/ 1228391 w 1796146"/>
                <a:gd name="connsiteY1" fmla="*/ 68622 h 481538"/>
                <a:gd name="connsiteX2" fmla="*/ 1796146 w 1796146"/>
                <a:gd name="connsiteY2" fmla="*/ 137 h 481538"/>
                <a:gd name="connsiteX0" fmla="*/ 2 w 1796146"/>
                <a:gd name="connsiteY0" fmla="*/ 481486 h 481486"/>
                <a:gd name="connsiteX1" fmla="*/ 1228391 w 1796146"/>
                <a:gd name="connsiteY1" fmla="*/ 68570 h 481486"/>
                <a:gd name="connsiteX2" fmla="*/ 1796146 w 1796146"/>
                <a:gd name="connsiteY2" fmla="*/ 85 h 481486"/>
                <a:gd name="connsiteX0" fmla="*/ 2 w 1796146"/>
                <a:gd name="connsiteY0" fmla="*/ 481463 h 481463"/>
                <a:gd name="connsiteX1" fmla="*/ 1228391 w 1796146"/>
                <a:gd name="connsiteY1" fmla="*/ 68547 h 481463"/>
                <a:gd name="connsiteX2" fmla="*/ 1796146 w 1796146"/>
                <a:gd name="connsiteY2" fmla="*/ 62 h 481463"/>
                <a:gd name="connsiteX0" fmla="*/ 2 w 1796146"/>
                <a:gd name="connsiteY0" fmla="*/ 481463 h 481463"/>
                <a:gd name="connsiteX1" fmla="*/ 1228391 w 1796146"/>
                <a:gd name="connsiteY1" fmla="*/ 68547 h 481463"/>
                <a:gd name="connsiteX2" fmla="*/ 1796146 w 1796146"/>
                <a:gd name="connsiteY2" fmla="*/ 62 h 481463"/>
                <a:gd name="connsiteX0" fmla="*/ 2 w 1796146"/>
                <a:gd name="connsiteY0" fmla="*/ 481401 h 481401"/>
                <a:gd name="connsiteX1" fmla="*/ 1228391 w 1796146"/>
                <a:gd name="connsiteY1" fmla="*/ 68485 h 481401"/>
                <a:gd name="connsiteX2" fmla="*/ 1796146 w 1796146"/>
                <a:gd name="connsiteY2" fmla="*/ 0 h 481401"/>
                <a:gd name="connsiteX0" fmla="*/ 2 w 1796146"/>
                <a:gd name="connsiteY0" fmla="*/ 481401 h 481401"/>
                <a:gd name="connsiteX1" fmla="*/ 1228391 w 1796146"/>
                <a:gd name="connsiteY1" fmla="*/ 68485 h 481401"/>
                <a:gd name="connsiteX2" fmla="*/ 1796146 w 1796146"/>
                <a:gd name="connsiteY2" fmla="*/ 0 h 481401"/>
                <a:gd name="connsiteX0" fmla="*/ 2 w 1917723"/>
                <a:gd name="connsiteY0" fmla="*/ 481401 h 481401"/>
                <a:gd name="connsiteX1" fmla="*/ 1228391 w 1917723"/>
                <a:gd name="connsiteY1" fmla="*/ 68485 h 481401"/>
                <a:gd name="connsiteX2" fmla="*/ 1917723 w 1917723"/>
                <a:gd name="connsiteY2" fmla="*/ 0 h 481401"/>
                <a:gd name="connsiteX0" fmla="*/ 2 w 1917723"/>
                <a:gd name="connsiteY0" fmla="*/ 481401 h 481401"/>
                <a:gd name="connsiteX1" fmla="*/ 1228391 w 1917723"/>
                <a:gd name="connsiteY1" fmla="*/ 68485 h 481401"/>
                <a:gd name="connsiteX2" fmla="*/ 1917723 w 1917723"/>
                <a:gd name="connsiteY2" fmla="*/ 0 h 481401"/>
                <a:gd name="connsiteX0" fmla="*/ 0 w 1917721"/>
                <a:gd name="connsiteY0" fmla="*/ 481401 h 481401"/>
                <a:gd name="connsiteX1" fmla="*/ 1917721 w 1917721"/>
                <a:gd name="connsiteY1" fmla="*/ 0 h 481401"/>
                <a:gd name="connsiteX0" fmla="*/ 11 w 1917732"/>
                <a:gd name="connsiteY0" fmla="*/ 481401 h 481401"/>
                <a:gd name="connsiteX1" fmla="*/ 1917732 w 1917732"/>
                <a:gd name="connsiteY1" fmla="*/ 0 h 481401"/>
                <a:gd name="connsiteX0" fmla="*/ 9 w 1917730"/>
                <a:gd name="connsiteY0" fmla="*/ 481401 h 481401"/>
                <a:gd name="connsiteX1" fmla="*/ 1917730 w 1917730"/>
                <a:gd name="connsiteY1" fmla="*/ 0 h 481401"/>
                <a:gd name="connsiteX0" fmla="*/ 9 w 1924881"/>
                <a:gd name="connsiteY0" fmla="*/ 438475 h 438475"/>
                <a:gd name="connsiteX1" fmla="*/ 1924881 w 1924881"/>
                <a:gd name="connsiteY1" fmla="*/ 0 h 438475"/>
              </a:gdLst>
              <a:ahLst/>
              <a:cxnLst>
                <a:cxn ang="0">
                  <a:pos x="connsiteX0" y="connsiteY0"/>
                </a:cxn>
                <a:cxn ang="0">
                  <a:pos x="connsiteX1" y="connsiteY1"/>
                </a:cxn>
              </a:cxnLst>
              <a:rect l="l" t="t" r="r" b="b"/>
              <a:pathLst>
                <a:path w="1924881" h="438475">
                  <a:moveTo>
                    <a:pt x="9" y="438475"/>
                  </a:moveTo>
                  <a:cubicBezTo>
                    <a:pt x="-4391" y="-4078"/>
                    <a:pt x="1621765" y="7159"/>
                    <a:pt x="1924881" y="0"/>
                  </a:cubicBezTo>
                </a:path>
              </a:pathLst>
            </a:custGeom>
            <a:no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80" name="ZoneTexte 79"/>
            <p:cNvSpPr txBox="1"/>
            <p:nvPr/>
          </p:nvSpPr>
          <p:spPr>
            <a:xfrm>
              <a:off x="5008570" y="1340768"/>
              <a:ext cx="706490" cy="419414"/>
            </a:xfrm>
            <a:prstGeom prst="rect">
              <a:avLst/>
            </a:prstGeom>
            <a:noFill/>
          </p:spPr>
          <p:txBody>
            <a:bodyPr wrap="square" rtlCol="0">
              <a:spAutoFit/>
            </a:bodyPr>
            <a:lstStyle/>
            <a:p>
              <a:r>
                <a:rPr lang="en-US" sz="1050" b="1" u="none" dirty="0" smtClean="0"/>
                <a:t>G </a:t>
              </a:r>
              <a:endParaRPr lang="en-US" sz="1050" b="1" u="none" baseline="-25000" dirty="0"/>
            </a:p>
          </p:txBody>
        </p:sp>
        <mc:AlternateContent xmlns:mc="http://schemas.openxmlformats.org/markup-compatibility/2006" xmlns:a14="http://schemas.microsoft.com/office/drawing/2010/main">
          <mc:Choice Requires="a14">
            <p:sp>
              <p:nvSpPr>
                <p:cNvPr id="81" name="ZoneTexte 80"/>
                <p:cNvSpPr txBox="1"/>
                <p:nvPr/>
              </p:nvSpPr>
              <p:spPr>
                <a:xfrm>
                  <a:off x="4706368" y="3562644"/>
                  <a:ext cx="1180923" cy="583261"/>
                </a:xfrm>
                <a:prstGeom prst="rect">
                  <a:avLst/>
                </a:prstGeom>
                <a:noFill/>
              </p:spPr>
              <p:txBody>
                <a:bodyPr wrap="none" rtlCol="0">
                  <a:spAutoFit/>
                </a:bodyPr>
                <a:lstStyle/>
                <a:p>
                  <a:r>
                    <a:rPr lang="en-US" sz="1200" u="none" dirty="0" smtClean="0"/>
                    <a:t>- </a:t>
                  </a:r>
                  <a14:m>
                    <m:oMath xmlns:m="http://schemas.openxmlformats.org/officeDocument/2006/math">
                      <m:f>
                        <m:fPr>
                          <m:ctrlPr>
                            <a:rPr lang="en-US" sz="1200" i="1" u="none" smtClean="0">
                              <a:latin typeface="Cambria Math" panose="02040503050406030204" pitchFamily="18" charset="0"/>
                            </a:rPr>
                          </m:ctrlPr>
                        </m:fPr>
                        <m:num>
                          <m:r>
                            <a:rPr lang="en-US" sz="1200" b="0" i="1" u="none" smtClean="0">
                              <a:latin typeface="Cambria Math" panose="02040503050406030204" pitchFamily="18" charset="0"/>
                            </a:rPr>
                            <m:t>1</m:t>
                          </m:r>
                        </m:num>
                        <m:den>
                          <m:r>
                            <a:rPr lang="en-US" sz="1200" b="0" i="1" u="none" smtClean="0">
                              <a:latin typeface="Cambria Math" panose="02040503050406030204" pitchFamily="18" charset="0"/>
                            </a:rPr>
                            <m:t>2</m:t>
                          </m:r>
                        </m:den>
                      </m:f>
                      <m:sSub>
                        <m:sSubPr>
                          <m:ctrlPr>
                            <a:rPr lang="en-US" sz="1200" i="1" u="none" smtClean="0">
                              <a:latin typeface="Cambria Math" panose="02040503050406030204" pitchFamily="18" charset="0"/>
                            </a:rPr>
                          </m:ctrlPr>
                        </m:sSubPr>
                        <m:e>
                          <m:r>
                            <a:rPr lang="en-US" sz="1200" b="0" i="1" u="none" smtClean="0">
                              <a:latin typeface="Cambria Math" panose="02040503050406030204" pitchFamily="18" charset="0"/>
                            </a:rPr>
                            <m:t>µ</m:t>
                          </m:r>
                        </m:e>
                        <m:sub>
                          <m:r>
                            <a:rPr lang="en-US" sz="1200" b="0" i="1" u="none" smtClean="0">
                              <a:latin typeface="Cambria Math" panose="02040503050406030204" pitchFamily="18" charset="0"/>
                            </a:rPr>
                            <m:t>0</m:t>
                          </m:r>
                        </m:sub>
                      </m:sSub>
                      <m:sSubSup>
                        <m:sSubSupPr>
                          <m:ctrlPr>
                            <a:rPr lang="en-US" sz="1200" i="1" u="none" smtClean="0">
                              <a:latin typeface="Cambria Math" panose="02040503050406030204" pitchFamily="18" charset="0"/>
                            </a:rPr>
                          </m:ctrlPr>
                        </m:sSubSupPr>
                        <m:e>
                          <m:r>
                            <a:rPr lang="en-US" sz="1200" b="0" i="1" u="none" smtClean="0">
                              <a:latin typeface="Cambria Math" panose="02040503050406030204" pitchFamily="18" charset="0"/>
                            </a:rPr>
                            <m:t>𝐻</m:t>
                          </m:r>
                        </m:e>
                        <m:sub>
                          <m:r>
                            <a:rPr lang="en-US" sz="1200" b="0" i="1" u="none" smtClean="0">
                              <a:latin typeface="Cambria Math" panose="02040503050406030204" pitchFamily="18" charset="0"/>
                            </a:rPr>
                            <m:t>𝑐</m:t>
                          </m:r>
                        </m:sub>
                        <m:sup>
                          <m:r>
                            <a:rPr lang="en-US" sz="1200" b="0" i="1" u="none" smtClean="0">
                              <a:latin typeface="Cambria Math" panose="02040503050406030204" pitchFamily="18" charset="0"/>
                            </a:rPr>
                            <m:t>2</m:t>
                          </m:r>
                        </m:sup>
                      </m:sSubSup>
                    </m:oMath>
                  </a14:m>
                  <a:endParaRPr lang="en-US" sz="1200" u="none" dirty="0"/>
                </a:p>
              </p:txBody>
            </p:sp>
          </mc:Choice>
          <mc:Fallback xmlns="">
            <p:sp>
              <p:nvSpPr>
                <p:cNvPr id="81" name="ZoneTexte 80"/>
                <p:cNvSpPr txBox="1">
                  <a:spLocks noRot="1" noChangeAspect="1" noMove="1" noResize="1" noEditPoints="1" noAdjustHandles="1" noChangeArrowheads="1" noChangeShapeType="1" noTextEdit="1"/>
                </p:cNvSpPr>
                <p:nvPr/>
              </p:nvSpPr>
              <p:spPr>
                <a:xfrm>
                  <a:off x="4706368" y="3562645"/>
                  <a:ext cx="799001" cy="396519"/>
                </a:xfrm>
                <a:prstGeom prst="rect">
                  <a:avLst/>
                </a:prstGeom>
                <a:blipFill rotWithShape="0">
                  <a:blip r:embed="rId7"/>
                  <a:stretch>
                    <a:fillRect l="-3571" r="-42857" b="-65854"/>
                  </a:stretch>
                </a:blipFill>
              </p:spPr>
              <p:txBody>
                <a:bodyPr/>
                <a:lstStyle/>
                <a:p>
                  <a:r>
                    <a:rPr lang="fr-FR">
                      <a:noFill/>
                    </a:rPr>
                    <a:t> </a:t>
                  </a:r>
                </a:p>
              </p:txBody>
            </p:sp>
          </mc:Fallback>
        </mc:AlternateContent>
        <p:sp>
          <p:nvSpPr>
            <p:cNvPr id="82" name="ZoneTexte 81"/>
            <p:cNvSpPr txBox="1"/>
            <p:nvPr/>
          </p:nvSpPr>
          <p:spPr>
            <a:xfrm>
              <a:off x="4706368" y="2804994"/>
              <a:ext cx="434772" cy="432123"/>
            </a:xfrm>
            <a:prstGeom prst="rect">
              <a:avLst/>
            </a:prstGeom>
            <a:noFill/>
          </p:spPr>
          <p:txBody>
            <a:bodyPr wrap="none" rtlCol="0">
              <a:spAutoFit/>
            </a:bodyPr>
            <a:lstStyle/>
            <a:p>
              <a:r>
                <a:rPr lang="en-US" sz="1100" b="1" u="none" dirty="0" smtClean="0"/>
                <a:t>0</a:t>
              </a:r>
              <a:endParaRPr lang="en-US" sz="1100" b="1" u="none" dirty="0"/>
            </a:p>
          </p:txBody>
        </p:sp>
        <p:sp>
          <p:nvSpPr>
            <p:cNvPr id="83" name="ZoneTexte 82"/>
            <p:cNvSpPr txBox="1"/>
            <p:nvPr/>
          </p:nvSpPr>
          <p:spPr>
            <a:xfrm>
              <a:off x="1625052" y="4674237"/>
              <a:ext cx="434772" cy="432123"/>
            </a:xfrm>
            <a:prstGeom prst="rect">
              <a:avLst/>
            </a:prstGeom>
            <a:noFill/>
          </p:spPr>
          <p:txBody>
            <a:bodyPr wrap="none" rtlCol="0">
              <a:spAutoFit/>
            </a:bodyPr>
            <a:lstStyle/>
            <a:p>
              <a:r>
                <a:rPr lang="en-US" sz="1100" u="none" dirty="0" smtClean="0"/>
                <a:t>0</a:t>
              </a:r>
              <a:endParaRPr lang="en-US" sz="1100" u="none" dirty="0"/>
            </a:p>
          </p:txBody>
        </p:sp>
        <p:sp>
          <p:nvSpPr>
            <p:cNvPr id="84" name="ZoneTexte 83"/>
            <p:cNvSpPr txBox="1"/>
            <p:nvPr/>
          </p:nvSpPr>
          <p:spPr>
            <a:xfrm>
              <a:off x="2168699" y="4674239"/>
              <a:ext cx="434772" cy="432123"/>
            </a:xfrm>
            <a:prstGeom prst="rect">
              <a:avLst/>
            </a:prstGeom>
            <a:noFill/>
          </p:spPr>
          <p:txBody>
            <a:bodyPr wrap="none" rtlCol="0">
              <a:spAutoFit/>
            </a:bodyPr>
            <a:lstStyle/>
            <a:p>
              <a:r>
                <a:rPr lang="en-US" sz="1100" u="none" dirty="0" smtClean="0"/>
                <a:t>2</a:t>
              </a:r>
              <a:endParaRPr lang="en-US" sz="1100" u="none" dirty="0"/>
            </a:p>
          </p:txBody>
        </p:sp>
        <p:sp>
          <p:nvSpPr>
            <p:cNvPr id="85" name="ZoneTexte 84"/>
            <p:cNvSpPr txBox="1"/>
            <p:nvPr/>
          </p:nvSpPr>
          <p:spPr>
            <a:xfrm>
              <a:off x="2783914" y="4674239"/>
              <a:ext cx="434772" cy="432123"/>
            </a:xfrm>
            <a:prstGeom prst="rect">
              <a:avLst/>
            </a:prstGeom>
            <a:noFill/>
          </p:spPr>
          <p:txBody>
            <a:bodyPr wrap="none" rtlCol="0">
              <a:spAutoFit/>
            </a:bodyPr>
            <a:lstStyle/>
            <a:p>
              <a:r>
                <a:rPr lang="en-US" sz="1100" u="none" dirty="0" smtClean="0"/>
                <a:t>4</a:t>
              </a:r>
              <a:endParaRPr lang="en-US" sz="1100" u="none" dirty="0"/>
            </a:p>
          </p:txBody>
        </p:sp>
        <p:sp>
          <p:nvSpPr>
            <p:cNvPr id="86" name="ZoneTexte 85"/>
            <p:cNvSpPr txBox="1"/>
            <p:nvPr/>
          </p:nvSpPr>
          <p:spPr>
            <a:xfrm>
              <a:off x="3399128" y="4674239"/>
              <a:ext cx="434772" cy="432123"/>
            </a:xfrm>
            <a:prstGeom prst="rect">
              <a:avLst/>
            </a:prstGeom>
            <a:noFill/>
          </p:spPr>
          <p:txBody>
            <a:bodyPr wrap="none" rtlCol="0">
              <a:spAutoFit/>
            </a:bodyPr>
            <a:lstStyle/>
            <a:p>
              <a:r>
                <a:rPr lang="en-US" sz="1100" u="none" dirty="0" smtClean="0"/>
                <a:t>6</a:t>
              </a:r>
              <a:endParaRPr lang="en-US" sz="1100" u="none" dirty="0"/>
            </a:p>
          </p:txBody>
        </p:sp>
        <p:sp>
          <p:nvSpPr>
            <p:cNvPr id="87" name="ZoneTexte 86"/>
            <p:cNvSpPr txBox="1"/>
            <p:nvPr/>
          </p:nvSpPr>
          <p:spPr>
            <a:xfrm>
              <a:off x="4014343" y="4674239"/>
              <a:ext cx="434772" cy="432123"/>
            </a:xfrm>
            <a:prstGeom prst="rect">
              <a:avLst/>
            </a:prstGeom>
            <a:noFill/>
          </p:spPr>
          <p:txBody>
            <a:bodyPr wrap="none" rtlCol="0">
              <a:spAutoFit/>
            </a:bodyPr>
            <a:lstStyle/>
            <a:p>
              <a:r>
                <a:rPr lang="en-US" sz="1100" u="none" dirty="0" smtClean="0"/>
                <a:t>8</a:t>
              </a:r>
              <a:endParaRPr lang="en-US" sz="1100" u="none" dirty="0"/>
            </a:p>
          </p:txBody>
        </p:sp>
        <p:sp>
          <p:nvSpPr>
            <p:cNvPr id="88" name="ZoneTexte 87"/>
            <p:cNvSpPr txBox="1"/>
            <p:nvPr/>
          </p:nvSpPr>
          <p:spPr>
            <a:xfrm>
              <a:off x="4577457" y="4682862"/>
              <a:ext cx="564513" cy="432123"/>
            </a:xfrm>
            <a:prstGeom prst="rect">
              <a:avLst/>
            </a:prstGeom>
            <a:noFill/>
          </p:spPr>
          <p:txBody>
            <a:bodyPr wrap="none" rtlCol="0">
              <a:spAutoFit/>
            </a:bodyPr>
            <a:lstStyle/>
            <a:p>
              <a:r>
                <a:rPr lang="en-US" sz="1100" u="none" dirty="0" smtClean="0"/>
                <a:t>10</a:t>
              </a:r>
              <a:endParaRPr lang="en-US" sz="1100" u="none" dirty="0"/>
            </a:p>
          </p:txBody>
        </p:sp>
        <mc:AlternateContent xmlns:mc="http://schemas.openxmlformats.org/markup-compatibility/2006" xmlns:a14="http://schemas.microsoft.com/office/drawing/2010/main">
          <mc:Choice Requires="a14">
            <p:sp>
              <p:nvSpPr>
                <p:cNvPr id="89" name="ZoneTexte 88"/>
                <p:cNvSpPr txBox="1"/>
                <p:nvPr/>
              </p:nvSpPr>
              <p:spPr>
                <a:xfrm>
                  <a:off x="1729907" y="264545"/>
                  <a:ext cx="2852223" cy="1042179"/>
                </a:xfrm>
                <a:prstGeom prst="rect">
                  <a:avLst/>
                </a:prstGeom>
                <a:noFill/>
              </p:spPr>
              <p:txBody>
                <a:bodyPr wrap="none" rtlCol="0">
                  <a:spAutoFit/>
                </a:bodyPr>
                <a:lstStyle/>
                <a:p>
                  <a:pPr algn="ctr">
                    <a:lnSpc>
                      <a:spcPct val="150000"/>
                    </a:lnSpc>
                  </a:pPr>
                  <a:r>
                    <a:rPr lang="en-US" sz="1200" u="none" dirty="0" smtClean="0">
                      <a:solidFill>
                        <a:prstClr val="black"/>
                      </a:solidFill>
                    </a:rPr>
                    <a:t>SC </a:t>
                  </a:r>
                  <a:r>
                    <a:rPr lang="en-US" sz="1200" u="none" dirty="0">
                      <a:solidFill>
                        <a:prstClr val="black"/>
                      </a:solidFill>
                    </a:rPr>
                    <a:t>𝒕𝒚𝒑𝒆 </a:t>
                  </a:r>
                  <a:r>
                    <a:rPr lang="en-US" sz="1200" u="none" dirty="0" smtClean="0">
                      <a:solidFill>
                        <a:prstClr val="black"/>
                      </a:solidFill>
                    </a:rPr>
                    <a:t>𝑰𝑰 </a:t>
                  </a:r>
                  <a14:m>
                    <m:oMath xmlns:m="http://schemas.openxmlformats.org/officeDocument/2006/math">
                      <m:sSub>
                        <m:sSubPr>
                          <m:ctrlPr>
                            <a:rPr lang="en-US" sz="1200" i="1" u="none" smtClean="0">
                              <a:solidFill>
                                <a:prstClr val="black"/>
                              </a:solidFill>
                              <a:latin typeface="Cambria Math" panose="02040503050406030204" pitchFamily="18" charset="0"/>
                            </a:rPr>
                          </m:ctrlPr>
                        </m:sSubPr>
                        <m:e>
                          <m:r>
                            <a:rPr lang="en-US" sz="1200" b="0" i="0" u="none" smtClean="0">
                              <a:solidFill>
                                <a:prstClr val="black"/>
                              </a:solidFill>
                              <a:latin typeface="Cambria Math" panose="02040503050406030204" pitchFamily="18" charset="0"/>
                            </a:rPr>
                            <m:t> </m:t>
                          </m:r>
                          <m:r>
                            <a:rPr lang="en-US" sz="1200" u="none">
                              <a:solidFill>
                                <a:prstClr val="black"/>
                              </a:solidFill>
                              <a:latin typeface="Cambria Math" panose="02040503050406030204" pitchFamily="18" charset="0"/>
                            </a:rPr>
                            <m:t>𝝀</m:t>
                          </m:r>
                        </m:e>
                        <m:sub>
                          <m:r>
                            <a:rPr lang="en-US" sz="1200" u="none">
                              <a:solidFill>
                                <a:prstClr val="black"/>
                              </a:solidFill>
                              <a:latin typeface="Cambria Math" panose="02040503050406030204" pitchFamily="18" charset="0"/>
                            </a:rPr>
                            <m:t>𝑳</m:t>
                          </m:r>
                        </m:sub>
                      </m:sSub>
                      <m:r>
                        <a:rPr lang="en-US" sz="1200" b="1" i="0" u="none" smtClean="0">
                          <a:solidFill>
                            <a:prstClr val="black"/>
                          </a:solidFill>
                          <a:latin typeface="Cambria Math" panose="02040503050406030204" pitchFamily="18" charset="0"/>
                        </a:rPr>
                        <m:t>&gt;</m:t>
                      </m:r>
                      <m:r>
                        <a:rPr lang="en-US" sz="1600" b="1" i="1" u="none">
                          <a:latin typeface="Cambria Math" panose="02040503050406030204" pitchFamily="18" charset="0"/>
                          <a:ea typeface="Cambria Math" panose="02040503050406030204" pitchFamily="18" charset="0"/>
                        </a:rPr>
                        <m:t>𝝃</m:t>
                      </m:r>
                      <m:r>
                        <a:rPr lang="en-US" sz="1600" b="1" i="1" u="none">
                          <a:latin typeface="Cambria Math" panose="02040503050406030204" pitchFamily="18" charset="0"/>
                          <a:ea typeface="Cambria Math" panose="02040503050406030204" pitchFamily="18" charset="0"/>
                        </a:rPr>
                        <m:t>, </m:t>
                      </m:r>
                    </m:oMath>
                  </a14:m>
                  <a:endParaRPr lang="en-US" b="1" u="none" dirty="0">
                    <a:latin typeface="Symbol" panose="05050102010706020507" pitchFamily="18" charset="2"/>
                  </a:endParaRPr>
                </a:p>
                <a:p>
                  <a:pPr algn="ctr"/>
                  <a:r>
                    <a:rPr lang="en-US" sz="1050" u="none" dirty="0" smtClean="0"/>
                    <a:t>here</a:t>
                  </a:r>
                  <a:r>
                    <a:rPr lang="en-US" sz="1100" u="none" dirty="0" smtClean="0"/>
                    <a:t> </a:t>
                  </a:r>
                  <a:r>
                    <a:rPr lang="en-US" sz="1100" u="none" dirty="0">
                      <a:latin typeface="Symbol" panose="05050102010706020507" pitchFamily="18" charset="2"/>
                    </a:rPr>
                    <a:t>k ~</a:t>
                  </a:r>
                  <a:r>
                    <a:rPr lang="en-US" sz="1100" u="none" dirty="0"/>
                    <a:t> </a:t>
                  </a:r>
                  <a:r>
                    <a:rPr lang="en-US" sz="1100" u="none" dirty="0" smtClean="0"/>
                    <a:t>2, </a:t>
                  </a:r>
                  <a:r>
                    <a:rPr lang="en-US" sz="1100" u="none" dirty="0"/>
                    <a:t>@ H = 0,7 </a:t>
                  </a:r>
                  <a:r>
                    <a:rPr lang="en-US" sz="1100" u="none" dirty="0" err="1"/>
                    <a:t>Hc</a:t>
                  </a:r>
                  <a:endParaRPr lang="en-US" sz="1100" u="none" dirty="0"/>
                </a:p>
              </p:txBody>
            </p:sp>
          </mc:Choice>
          <mc:Fallback xmlns="">
            <p:sp>
              <p:nvSpPr>
                <p:cNvPr id="89" name="ZoneTexte 88"/>
                <p:cNvSpPr txBox="1">
                  <a:spLocks noRot="1" noChangeAspect="1" noMove="1" noResize="1" noEditPoints="1" noAdjustHandles="1" noChangeArrowheads="1" noChangeShapeType="1" noTextEdit="1"/>
                </p:cNvSpPr>
                <p:nvPr/>
              </p:nvSpPr>
              <p:spPr>
                <a:xfrm>
                  <a:off x="1729907" y="264545"/>
                  <a:ext cx="2852223" cy="1042179"/>
                </a:xfrm>
                <a:prstGeom prst="rect">
                  <a:avLst/>
                </a:prstGeom>
                <a:blipFill>
                  <a:blip r:embed="rId12"/>
                  <a:stretch>
                    <a:fillRect b="-5825"/>
                  </a:stretch>
                </a:blipFill>
              </p:spPr>
              <p:txBody>
                <a:bodyPr/>
                <a:lstStyle/>
                <a:p>
                  <a:r>
                    <a:rPr lang="en-US">
                      <a:noFill/>
                    </a:rPr>
                    <a:t> </a:t>
                  </a:r>
                </a:p>
              </p:txBody>
            </p:sp>
          </mc:Fallback>
        </mc:AlternateContent>
        <p:sp>
          <p:nvSpPr>
            <p:cNvPr id="90" name="ZoneTexte 89"/>
            <p:cNvSpPr txBox="1"/>
            <p:nvPr/>
          </p:nvSpPr>
          <p:spPr>
            <a:xfrm>
              <a:off x="5097172" y="4655720"/>
              <a:ext cx="895520" cy="432123"/>
            </a:xfrm>
            <a:prstGeom prst="rect">
              <a:avLst/>
            </a:prstGeom>
            <a:noFill/>
          </p:spPr>
          <p:txBody>
            <a:bodyPr wrap="square" rtlCol="0">
              <a:spAutoFit/>
            </a:bodyPr>
            <a:lstStyle/>
            <a:p>
              <a:r>
                <a:rPr lang="en-US" sz="1100" b="1" u="none" dirty="0" smtClean="0"/>
                <a:t>x/</a:t>
              </a:r>
              <a:r>
                <a:rPr lang="en-US" sz="1100" b="1" u="none" dirty="0" err="1" smtClean="0">
                  <a:latin typeface="Symbol" panose="05050102010706020507" pitchFamily="18" charset="2"/>
                </a:rPr>
                <a:t>l</a:t>
              </a:r>
              <a:r>
                <a:rPr lang="en-US" sz="1100" b="1" u="none" baseline="-25000" dirty="0" err="1" smtClean="0"/>
                <a:t>L</a:t>
              </a:r>
              <a:endParaRPr lang="en-US" sz="1100" b="1" u="none" baseline="-25000" dirty="0"/>
            </a:p>
          </p:txBody>
        </p:sp>
        <p:grpSp>
          <p:nvGrpSpPr>
            <p:cNvPr id="91" name="Groupe 90"/>
            <p:cNvGrpSpPr/>
            <p:nvPr/>
          </p:nvGrpSpPr>
          <p:grpSpPr>
            <a:xfrm>
              <a:off x="1721129" y="1340768"/>
              <a:ext cx="3062885" cy="3240000"/>
              <a:chOff x="1721130" y="1957683"/>
              <a:chExt cx="1954772" cy="2016001"/>
            </a:xfrm>
          </p:grpSpPr>
          <p:sp>
            <p:nvSpPr>
              <p:cNvPr id="99" name="Rectangle 98"/>
              <p:cNvSpPr/>
              <p:nvPr/>
            </p:nvSpPr>
            <p:spPr>
              <a:xfrm>
                <a:off x="1721130" y="1957683"/>
                <a:ext cx="1948824" cy="2016000"/>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100" name="Connecteur droit 99"/>
              <p:cNvCxnSpPr/>
              <p:nvPr/>
            </p:nvCxnSpPr>
            <p:spPr>
              <a:xfrm>
                <a:off x="2112108" y="1957683"/>
                <a:ext cx="0" cy="2016000"/>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1" name="Connecteur droit 100"/>
              <p:cNvCxnSpPr/>
              <p:nvPr/>
            </p:nvCxnSpPr>
            <p:spPr>
              <a:xfrm rot="5400000">
                <a:off x="2701490" y="1475567"/>
                <a:ext cx="0" cy="1948824"/>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2" name="Connecteur droit 101"/>
              <p:cNvCxnSpPr/>
              <p:nvPr/>
            </p:nvCxnSpPr>
            <p:spPr>
              <a:xfrm>
                <a:off x="2500660" y="1957683"/>
                <a:ext cx="0" cy="2016000"/>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3" name="Connecteur droit 102"/>
              <p:cNvCxnSpPr/>
              <p:nvPr/>
            </p:nvCxnSpPr>
            <p:spPr>
              <a:xfrm>
                <a:off x="2899681" y="1957684"/>
                <a:ext cx="0" cy="2016000"/>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4" name="Connecteur droit 103"/>
              <p:cNvCxnSpPr/>
              <p:nvPr/>
            </p:nvCxnSpPr>
            <p:spPr>
              <a:xfrm>
                <a:off x="3283230" y="1957683"/>
                <a:ext cx="0" cy="2016000"/>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5" name="Connecteur droit 104"/>
              <p:cNvCxnSpPr/>
              <p:nvPr/>
            </p:nvCxnSpPr>
            <p:spPr>
              <a:xfrm rot="5400000">
                <a:off x="2695542" y="2490980"/>
                <a:ext cx="0" cy="1948824"/>
              </a:xfrm>
              <a:prstGeom prst="lin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06" name="Connecteur droit 105"/>
              <p:cNvCxnSpPr/>
              <p:nvPr/>
            </p:nvCxnSpPr>
            <p:spPr>
              <a:xfrm rot="5400000">
                <a:off x="2701490" y="1983274"/>
                <a:ext cx="0" cy="1948824"/>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grpSp>
        <mc:AlternateContent xmlns:mc="http://schemas.openxmlformats.org/markup-compatibility/2006" xmlns:a14="http://schemas.microsoft.com/office/drawing/2010/main">
          <mc:Choice Requires="a14">
            <p:sp>
              <p:nvSpPr>
                <p:cNvPr id="92" name="ZoneTexte 91"/>
                <p:cNvSpPr txBox="1"/>
                <p:nvPr/>
              </p:nvSpPr>
              <p:spPr>
                <a:xfrm>
                  <a:off x="4706368" y="1937438"/>
                  <a:ext cx="1096194" cy="583261"/>
                </a:xfrm>
                <a:prstGeom prst="rect">
                  <a:avLst/>
                </a:prstGeom>
                <a:noFill/>
              </p:spPr>
              <p:txBody>
                <a:bodyPr wrap="none" rtlCol="0">
                  <a:spAutoFit/>
                </a:bodyPr>
                <a:lstStyle/>
                <a:p>
                  <a:r>
                    <a:rPr lang="en-US" sz="1200" u="none" dirty="0" smtClean="0"/>
                    <a:t> </a:t>
                  </a:r>
                  <a14:m>
                    <m:oMath xmlns:m="http://schemas.openxmlformats.org/officeDocument/2006/math">
                      <m:f>
                        <m:fPr>
                          <m:ctrlPr>
                            <a:rPr lang="en-US" sz="1200" i="1" u="none" smtClean="0">
                              <a:latin typeface="Cambria Math" panose="02040503050406030204" pitchFamily="18" charset="0"/>
                            </a:rPr>
                          </m:ctrlPr>
                        </m:fPr>
                        <m:num>
                          <m:r>
                            <a:rPr lang="en-US" sz="1200" b="0" i="1" u="none" smtClean="0">
                              <a:latin typeface="Cambria Math" panose="02040503050406030204" pitchFamily="18" charset="0"/>
                            </a:rPr>
                            <m:t>1</m:t>
                          </m:r>
                        </m:num>
                        <m:den>
                          <m:r>
                            <a:rPr lang="en-US" sz="1200" b="0" i="1" u="none" smtClean="0">
                              <a:latin typeface="Cambria Math" panose="02040503050406030204" pitchFamily="18" charset="0"/>
                            </a:rPr>
                            <m:t>2</m:t>
                          </m:r>
                        </m:den>
                      </m:f>
                      <m:sSub>
                        <m:sSubPr>
                          <m:ctrlPr>
                            <a:rPr lang="en-US" sz="1200" i="1" u="none" smtClean="0">
                              <a:latin typeface="Cambria Math" panose="02040503050406030204" pitchFamily="18" charset="0"/>
                            </a:rPr>
                          </m:ctrlPr>
                        </m:sSubPr>
                        <m:e>
                          <m:r>
                            <a:rPr lang="en-US" sz="1200" b="0" i="1" u="none" smtClean="0">
                              <a:latin typeface="Cambria Math" panose="02040503050406030204" pitchFamily="18" charset="0"/>
                            </a:rPr>
                            <m:t>µ</m:t>
                          </m:r>
                        </m:e>
                        <m:sub>
                          <m:r>
                            <a:rPr lang="en-US" sz="1200" b="0" i="1" u="none" smtClean="0">
                              <a:latin typeface="Cambria Math" panose="02040503050406030204" pitchFamily="18" charset="0"/>
                            </a:rPr>
                            <m:t>0</m:t>
                          </m:r>
                        </m:sub>
                      </m:sSub>
                      <m:sSubSup>
                        <m:sSubSupPr>
                          <m:ctrlPr>
                            <a:rPr lang="en-US" sz="1200" i="1" u="none" smtClean="0">
                              <a:latin typeface="Cambria Math" panose="02040503050406030204" pitchFamily="18" charset="0"/>
                            </a:rPr>
                          </m:ctrlPr>
                        </m:sSubSupPr>
                        <m:e>
                          <m:r>
                            <a:rPr lang="en-US" sz="1200" b="0" i="1" u="none" smtClean="0">
                              <a:latin typeface="Cambria Math" panose="02040503050406030204" pitchFamily="18" charset="0"/>
                            </a:rPr>
                            <m:t>𝐻</m:t>
                          </m:r>
                        </m:e>
                        <m:sub>
                          <m:r>
                            <a:rPr lang="en-US" sz="1200" b="0" i="1" u="none" smtClean="0">
                              <a:latin typeface="Cambria Math" panose="02040503050406030204" pitchFamily="18" charset="0"/>
                            </a:rPr>
                            <m:t>𝑐</m:t>
                          </m:r>
                        </m:sub>
                        <m:sup>
                          <m:r>
                            <a:rPr lang="en-US" sz="1200" b="0" i="1" u="none" smtClean="0">
                              <a:latin typeface="Cambria Math" panose="02040503050406030204" pitchFamily="18" charset="0"/>
                            </a:rPr>
                            <m:t>2</m:t>
                          </m:r>
                        </m:sup>
                      </m:sSubSup>
                    </m:oMath>
                  </a14:m>
                  <a:endParaRPr lang="en-US" sz="1200" u="none" dirty="0"/>
                </a:p>
              </p:txBody>
            </p:sp>
          </mc:Choice>
          <mc:Fallback xmlns="">
            <p:sp>
              <p:nvSpPr>
                <p:cNvPr id="92" name="ZoneTexte 91"/>
                <p:cNvSpPr txBox="1">
                  <a:spLocks noRot="1" noChangeAspect="1" noMove="1" noResize="1" noEditPoints="1" noAdjustHandles="1" noChangeArrowheads="1" noChangeShapeType="1" noTextEdit="1"/>
                </p:cNvSpPr>
                <p:nvPr/>
              </p:nvSpPr>
              <p:spPr>
                <a:xfrm>
                  <a:off x="4706368" y="1937437"/>
                  <a:ext cx="739690" cy="396519"/>
                </a:xfrm>
                <a:prstGeom prst="rect">
                  <a:avLst/>
                </a:prstGeom>
                <a:blipFill rotWithShape="0">
                  <a:blip r:embed="rId9"/>
                  <a:stretch>
                    <a:fillRect r="-42308" b="-54762"/>
                  </a:stretch>
                </a:blipFill>
              </p:spPr>
              <p:txBody>
                <a:bodyPr/>
                <a:lstStyle/>
                <a:p>
                  <a:r>
                    <a:rPr lang="fr-FR">
                      <a:noFill/>
                    </a:rPr>
                    <a:t> </a:t>
                  </a:r>
                </a:p>
              </p:txBody>
            </p:sp>
          </mc:Fallback>
        </mc:AlternateContent>
        <p:cxnSp>
          <p:nvCxnSpPr>
            <p:cNvPr id="94" name="Connecteur droit 93"/>
            <p:cNvCxnSpPr/>
            <p:nvPr/>
          </p:nvCxnSpPr>
          <p:spPr>
            <a:xfrm>
              <a:off x="2613034" y="1366358"/>
              <a:ext cx="0" cy="1631389"/>
            </a:xfrm>
            <a:prstGeom prst="line">
              <a:avLst/>
            </a:prstGeom>
            <a:ln>
              <a:solidFill>
                <a:srgbClr val="0070C0"/>
              </a:solidFill>
              <a:prstDash val="lgDash"/>
            </a:ln>
          </p:spPr>
          <p:style>
            <a:lnRef idx="1">
              <a:schemeClr val="accent1"/>
            </a:lnRef>
            <a:fillRef idx="0">
              <a:schemeClr val="accent1"/>
            </a:fillRef>
            <a:effectRef idx="0">
              <a:schemeClr val="accent1"/>
            </a:effectRef>
            <a:fontRef idx="minor">
              <a:schemeClr val="tx1"/>
            </a:fontRef>
          </p:style>
        </p:cxnSp>
        <p:cxnSp>
          <p:nvCxnSpPr>
            <p:cNvPr id="95" name="Connecteur droit 94"/>
            <p:cNvCxnSpPr/>
            <p:nvPr/>
          </p:nvCxnSpPr>
          <p:spPr>
            <a:xfrm>
              <a:off x="1927356" y="2935909"/>
              <a:ext cx="0" cy="1631389"/>
            </a:xfrm>
            <a:prstGeom prst="line">
              <a:avLst/>
            </a:prstGeom>
            <a:ln>
              <a:solidFill>
                <a:srgbClr val="00CC66"/>
              </a:solidFill>
              <a:prstDash val="lgDash"/>
            </a:ln>
          </p:spPr>
          <p:style>
            <a:lnRef idx="1">
              <a:schemeClr val="accent1"/>
            </a:lnRef>
            <a:fillRef idx="0">
              <a:schemeClr val="accent1"/>
            </a:fillRef>
            <a:effectRef idx="0">
              <a:schemeClr val="accent1"/>
            </a:effectRef>
            <a:fontRef idx="minor">
              <a:schemeClr val="tx1"/>
            </a:fontRef>
          </p:style>
        </p:cxnSp>
        <p:sp>
          <p:nvSpPr>
            <p:cNvPr id="96" name="Forme libre 95"/>
            <p:cNvSpPr/>
            <p:nvPr/>
          </p:nvSpPr>
          <p:spPr>
            <a:xfrm>
              <a:off x="1721129" y="2959669"/>
              <a:ext cx="2696844" cy="807582"/>
            </a:xfrm>
            <a:custGeom>
              <a:avLst/>
              <a:gdLst>
                <a:gd name="connsiteX0" fmla="*/ 0 w 1698172"/>
                <a:gd name="connsiteY0" fmla="*/ 0 h 908632"/>
                <a:gd name="connsiteX1" fmla="*/ 322217 w 1698172"/>
                <a:gd name="connsiteY1" fmla="*/ 557349 h 908632"/>
                <a:gd name="connsiteX2" fmla="*/ 775063 w 1698172"/>
                <a:gd name="connsiteY2" fmla="*/ 888274 h 908632"/>
                <a:gd name="connsiteX3" fmla="*/ 1698172 w 1698172"/>
                <a:gd name="connsiteY3" fmla="*/ 844732 h 908632"/>
                <a:gd name="connsiteX0" fmla="*/ 0 w 1698172"/>
                <a:gd name="connsiteY0" fmla="*/ 0 h 908632"/>
                <a:gd name="connsiteX1" fmla="*/ 322217 w 1698172"/>
                <a:gd name="connsiteY1" fmla="*/ 557349 h 908632"/>
                <a:gd name="connsiteX2" fmla="*/ 775063 w 1698172"/>
                <a:gd name="connsiteY2" fmla="*/ 888274 h 908632"/>
                <a:gd name="connsiteX3" fmla="*/ 1698172 w 1698172"/>
                <a:gd name="connsiteY3" fmla="*/ 844732 h 908632"/>
                <a:gd name="connsiteX0" fmla="*/ 0 w 1698172"/>
                <a:gd name="connsiteY0" fmla="*/ 0 h 908632"/>
                <a:gd name="connsiteX1" fmla="*/ 322217 w 1698172"/>
                <a:gd name="connsiteY1" fmla="*/ 557349 h 908632"/>
                <a:gd name="connsiteX2" fmla="*/ 775063 w 1698172"/>
                <a:gd name="connsiteY2" fmla="*/ 888274 h 908632"/>
                <a:gd name="connsiteX3" fmla="*/ 1698172 w 1698172"/>
                <a:gd name="connsiteY3" fmla="*/ 844732 h 908632"/>
                <a:gd name="connsiteX0" fmla="*/ 0 w 1698172"/>
                <a:gd name="connsiteY0" fmla="*/ 0 h 911598"/>
                <a:gd name="connsiteX1" fmla="*/ 303619 w 1698172"/>
                <a:gd name="connsiteY1" fmla="*/ 517054 h 911598"/>
                <a:gd name="connsiteX2" fmla="*/ 775063 w 1698172"/>
                <a:gd name="connsiteY2" fmla="*/ 888274 h 911598"/>
                <a:gd name="connsiteX3" fmla="*/ 1698172 w 1698172"/>
                <a:gd name="connsiteY3" fmla="*/ 844732 h 911598"/>
                <a:gd name="connsiteX0" fmla="*/ 0 w 1698172"/>
                <a:gd name="connsiteY0" fmla="*/ 0 h 911598"/>
                <a:gd name="connsiteX1" fmla="*/ 303619 w 1698172"/>
                <a:gd name="connsiteY1" fmla="*/ 517054 h 911598"/>
                <a:gd name="connsiteX2" fmla="*/ 775063 w 1698172"/>
                <a:gd name="connsiteY2" fmla="*/ 888274 h 911598"/>
                <a:gd name="connsiteX3" fmla="*/ 1698172 w 1698172"/>
                <a:gd name="connsiteY3" fmla="*/ 844732 h 911598"/>
                <a:gd name="connsiteX0" fmla="*/ 0 w 1698172"/>
                <a:gd name="connsiteY0" fmla="*/ 0 h 888891"/>
                <a:gd name="connsiteX1" fmla="*/ 303619 w 1698172"/>
                <a:gd name="connsiteY1" fmla="*/ 517054 h 888891"/>
                <a:gd name="connsiteX2" fmla="*/ 775063 w 1698172"/>
                <a:gd name="connsiteY2" fmla="*/ 888274 h 888891"/>
                <a:gd name="connsiteX3" fmla="*/ 1698172 w 1698172"/>
                <a:gd name="connsiteY3" fmla="*/ 844732 h 888891"/>
                <a:gd name="connsiteX0" fmla="*/ 0 w 1698172"/>
                <a:gd name="connsiteY0" fmla="*/ 0 h 930380"/>
                <a:gd name="connsiteX1" fmla="*/ 303619 w 1698172"/>
                <a:gd name="connsiteY1" fmla="*/ 517054 h 930380"/>
                <a:gd name="connsiteX2" fmla="*/ 775063 w 1698172"/>
                <a:gd name="connsiteY2" fmla="*/ 888274 h 930380"/>
                <a:gd name="connsiteX3" fmla="*/ 1698172 w 1698172"/>
                <a:gd name="connsiteY3" fmla="*/ 891227 h 930380"/>
                <a:gd name="connsiteX0" fmla="*/ 0 w 1713671"/>
                <a:gd name="connsiteY0" fmla="*/ 0 h 920246"/>
                <a:gd name="connsiteX1" fmla="*/ 303619 w 1713671"/>
                <a:gd name="connsiteY1" fmla="*/ 517054 h 920246"/>
                <a:gd name="connsiteX2" fmla="*/ 775063 w 1713671"/>
                <a:gd name="connsiteY2" fmla="*/ 888274 h 920246"/>
                <a:gd name="connsiteX3" fmla="*/ 1713671 w 1713671"/>
                <a:gd name="connsiteY3" fmla="*/ 869530 h 920246"/>
                <a:gd name="connsiteX0" fmla="*/ 0 w 1713671"/>
                <a:gd name="connsiteY0" fmla="*/ 0 h 910663"/>
                <a:gd name="connsiteX1" fmla="*/ 303619 w 1713671"/>
                <a:gd name="connsiteY1" fmla="*/ 517054 h 910663"/>
                <a:gd name="connsiteX2" fmla="*/ 775063 w 1713671"/>
                <a:gd name="connsiteY2" fmla="*/ 888274 h 910663"/>
                <a:gd name="connsiteX3" fmla="*/ 1713671 w 1713671"/>
                <a:gd name="connsiteY3" fmla="*/ 869530 h 910663"/>
                <a:gd name="connsiteX0" fmla="*/ 0 w 1713671"/>
                <a:gd name="connsiteY0" fmla="*/ 0 h 893638"/>
                <a:gd name="connsiteX1" fmla="*/ 303619 w 1713671"/>
                <a:gd name="connsiteY1" fmla="*/ 517054 h 893638"/>
                <a:gd name="connsiteX2" fmla="*/ 775063 w 1713671"/>
                <a:gd name="connsiteY2" fmla="*/ 888274 h 893638"/>
                <a:gd name="connsiteX3" fmla="*/ 1713671 w 1713671"/>
                <a:gd name="connsiteY3" fmla="*/ 869530 h 893638"/>
                <a:gd name="connsiteX0" fmla="*/ 0 w 1713671"/>
                <a:gd name="connsiteY0" fmla="*/ 0 h 888232"/>
                <a:gd name="connsiteX1" fmla="*/ 303619 w 1713671"/>
                <a:gd name="connsiteY1" fmla="*/ 517054 h 888232"/>
                <a:gd name="connsiteX2" fmla="*/ 796760 w 1713671"/>
                <a:gd name="connsiteY2" fmla="*/ 882075 h 888232"/>
                <a:gd name="connsiteX3" fmla="*/ 1713671 w 1713671"/>
                <a:gd name="connsiteY3" fmla="*/ 869530 h 888232"/>
                <a:gd name="connsiteX0" fmla="*/ 0 w 1713671"/>
                <a:gd name="connsiteY0" fmla="*/ 0 h 888232"/>
                <a:gd name="connsiteX1" fmla="*/ 303619 w 1713671"/>
                <a:gd name="connsiteY1" fmla="*/ 517054 h 888232"/>
                <a:gd name="connsiteX2" fmla="*/ 796760 w 1713671"/>
                <a:gd name="connsiteY2" fmla="*/ 882075 h 888232"/>
                <a:gd name="connsiteX3" fmla="*/ 1713671 w 1713671"/>
                <a:gd name="connsiteY3" fmla="*/ 869530 h 888232"/>
                <a:gd name="connsiteX0" fmla="*/ 0 w 1713671"/>
                <a:gd name="connsiteY0" fmla="*/ 0 h 876255"/>
                <a:gd name="connsiteX1" fmla="*/ 303619 w 1713671"/>
                <a:gd name="connsiteY1" fmla="*/ 517054 h 876255"/>
                <a:gd name="connsiteX2" fmla="*/ 713069 w 1713671"/>
                <a:gd name="connsiteY2" fmla="*/ 866576 h 876255"/>
                <a:gd name="connsiteX3" fmla="*/ 1713671 w 1713671"/>
                <a:gd name="connsiteY3" fmla="*/ 869530 h 876255"/>
                <a:gd name="connsiteX0" fmla="*/ 0 w 1713671"/>
                <a:gd name="connsiteY0" fmla="*/ 0 h 876255"/>
                <a:gd name="connsiteX1" fmla="*/ 303619 w 1713671"/>
                <a:gd name="connsiteY1" fmla="*/ 517054 h 876255"/>
                <a:gd name="connsiteX2" fmla="*/ 713069 w 1713671"/>
                <a:gd name="connsiteY2" fmla="*/ 866576 h 876255"/>
                <a:gd name="connsiteX3" fmla="*/ 1713671 w 1713671"/>
                <a:gd name="connsiteY3" fmla="*/ 869530 h 876255"/>
                <a:gd name="connsiteX0" fmla="*/ 0 w 1713671"/>
                <a:gd name="connsiteY0" fmla="*/ 171 h 876426"/>
                <a:gd name="connsiteX1" fmla="*/ 303619 w 1713671"/>
                <a:gd name="connsiteY1" fmla="*/ 517225 h 876426"/>
                <a:gd name="connsiteX2" fmla="*/ 713069 w 1713671"/>
                <a:gd name="connsiteY2" fmla="*/ 866747 h 876426"/>
                <a:gd name="connsiteX3" fmla="*/ 1713671 w 1713671"/>
                <a:gd name="connsiteY3" fmla="*/ 869701 h 876426"/>
                <a:gd name="connsiteX0" fmla="*/ 0 w 1713671"/>
                <a:gd name="connsiteY0" fmla="*/ 165 h 876420"/>
                <a:gd name="connsiteX1" fmla="*/ 303619 w 1713671"/>
                <a:gd name="connsiteY1" fmla="*/ 517219 h 876420"/>
                <a:gd name="connsiteX2" fmla="*/ 663474 w 1713671"/>
                <a:gd name="connsiteY2" fmla="*/ 866741 h 876420"/>
                <a:gd name="connsiteX3" fmla="*/ 1713671 w 1713671"/>
                <a:gd name="connsiteY3" fmla="*/ 869695 h 876420"/>
                <a:gd name="connsiteX0" fmla="*/ 0 w 1713671"/>
                <a:gd name="connsiteY0" fmla="*/ 165 h 883213"/>
                <a:gd name="connsiteX1" fmla="*/ 303619 w 1713671"/>
                <a:gd name="connsiteY1" fmla="*/ 517219 h 883213"/>
                <a:gd name="connsiteX2" fmla="*/ 663474 w 1713671"/>
                <a:gd name="connsiteY2" fmla="*/ 866741 h 883213"/>
                <a:gd name="connsiteX3" fmla="*/ 1713671 w 1713671"/>
                <a:gd name="connsiteY3" fmla="*/ 869695 h 883213"/>
                <a:gd name="connsiteX0" fmla="*/ 0 w 1713671"/>
                <a:gd name="connsiteY0" fmla="*/ 165 h 883213"/>
                <a:gd name="connsiteX1" fmla="*/ 303619 w 1713671"/>
                <a:gd name="connsiteY1" fmla="*/ 517219 h 883213"/>
                <a:gd name="connsiteX2" fmla="*/ 663474 w 1713671"/>
                <a:gd name="connsiteY2" fmla="*/ 866741 h 883213"/>
                <a:gd name="connsiteX3" fmla="*/ 1713671 w 1713671"/>
                <a:gd name="connsiteY3" fmla="*/ 869695 h 883213"/>
                <a:gd name="connsiteX0" fmla="*/ 0 w 1713671"/>
                <a:gd name="connsiteY0" fmla="*/ 166 h 894405"/>
                <a:gd name="connsiteX1" fmla="*/ 316479 w 1713671"/>
                <a:gd name="connsiteY1" fmla="*/ 514324 h 894405"/>
                <a:gd name="connsiteX2" fmla="*/ 663474 w 1713671"/>
                <a:gd name="connsiteY2" fmla="*/ 866742 h 894405"/>
                <a:gd name="connsiteX3" fmla="*/ 1713671 w 1713671"/>
                <a:gd name="connsiteY3" fmla="*/ 869696 h 894405"/>
                <a:gd name="connsiteX0" fmla="*/ 0 w 1713671"/>
                <a:gd name="connsiteY0" fmla="*/ 166 h 887989"/>
                <a:gd name="connsiteX1" fmla="*/ 316479 w 1713671"/>
                <a:gd name="connsiteY1" fmla="*/ 514324 h 887989"/>
                <a:gd name="connsiteX2" fmla="*/ 663474 w 1713671"/>
                <a:gd name="connsiteY2" fmla="*/ 866742 h 887989"/>
                <a:gd name="connsiteX3" fmla="*/ 1713671 w 1713671"/>
                <a:gd name="connsiteY3" fmla="*/ 869696 h 887989"/>
                <a:gd name="connsiteX0" fmla="*/ 0 w 1713671"/>
                <a:gd name="connsiteY0" fmla="*/ 165 h 878739"/>
                <a:gd name="connsiteX1" fmla="*/ 316479 w 1713671"/>
                <a:gd name="connsiteY1" fmla="*/ 514323 h 878739"/>
                <a:gd name="connsiteX2" fmla="*/ 676334 w 1713671"/>
                <a:gd name="connsiteY2" fmla="*/ 852262 h 878739"/>
                <a:gd name="connsiteX3" fmla="*/ 1713671 w 1713671"/>
                <a:gd name="connsiteY3" fmla="*/ 869695 h 878739"/>
                <a:gd name="connsiteX0" fmla="*/ 0 w 1713671"/>
                <a:gd name="connsiteY0" fmla="*/ 165 h 870307"/>
                <a:gd name="connsiteX1" fmla="*/ 316479 w 1713671"/>
                <a:gd name="connsiteY1" fmla="*/ 514323 h 870307"/>
                <a:gd name="connsiteX2" fmla="*/ 676334 w 1713671"/>
                <a:gd name="connsiteY2" fmla="*/ 852262 h 870307"/>
                <a:gd name="connsiteX3" fmla="*/ 1713671 w 1713671"/>
                <a:gd name="connsiteY3" fmla="*/ 869695 h 870307"/>
                <a:gd name="connsiteX0" fmla="*/ 0 w 1713671"/>
                <a:gd name="connsiteY0" fmla="*/ 154 h 870296"/>
                <a:gd name="connsiteX1" fmla="*/ 316479 w 1713671"/>
                <a:gd name="connsiteY1" fmla="*/ 514312 h 870296"/>
                <a:gd name="connsiteX2" fmla="*/ 676334 w 1713671"/>
                <a:gd name="connsiteY2" fmla="*/ 852251 h 870296"/>
                <a:gd name="connsiteX3" fmla="*/ 1713671 w 1713671"/>
                <a:gd name="connsiteY3" fmla="*/ 869684 h 870296"/>
                <a:gd name="connsiteX0" fmla="*/ 0 w 1713671"/>
                <a:gd name="connsiteY0" fmla="*/ 165 h 879332"/>
                <a:gd name="connsiteX1" fmla="*/ 316479 w 1713671"/>
                <a:gd name="connsiteY1" fmla="*/ 514323 h 879332"/>
                <a:gd name="connsiteX2" fmla="*/ 682056 w 1713671"/>
                <a:gd name="connsiteY2" fmla="*/ 872520 h 879332"/>
                <a:gd name="connsiteX3" fmla="*/ 1713671 w 1713671"/>
                <a:gd name="connsiteY3" fmla="*/ 869695 h 879332"/>
                <a:gd name="connsiteX0" fmla="*/ 0 w 1713671"/>
                <a:gd name="connsiteY0" fmla="*/ 165 h 883829"/>
                <a:gd name="connsiteX1" fmla="*/ 316479 w 1713671"/>
                <a:gd name="connsiteY1" fmla="*/ 514323 h 883829"/>
                <a:gd name="connsiteX2" fmla="*/ 682056 w 1713671"/>
                <a:gd name="connsiteY2" fmla="*/ 872520 h 883829"/>
                <a:gd name="connsiteX3" fmla="*/ 1713671 w 1713671"/>
                <a:gd name="connsiteY3" fmla="*/ 869695 h 883829"/>
                <a:gd name="connsiteX0" fmla="*/ 0 w 1713671"/>
                <a:gd name="connsiteY0" fmla="*/ 165 h 898630"/>
                <a:gd name="connsiteX1" fmla="*/ 316479 w 1713671"/>
                <a:gd name="connsiteY1" fmla="*/ 514323 h 898630"/>
                <a:gd name="connsiteX2" fmla="*/ 682056 w 1713671"/>
                <a:gd name="connsiteY2" fmla="*/ 872520 h 898630"/>
                <a:gd name="connsiteX3" fmla="*/ 1713671 w 1713671"/>
                <a:gd name="connsiteY3" fmla="*/ 869695 h 898630"/>
                <a:gd name="connsiteX0" fmla="*/ 0 w 1713671"/>
                <a:gd name="connsiteY0" fmla="*/ 190 h 898655"/>
                <a:gd name="connsiteX1" fmla="*/ 316479 w 1713671"/>
                <a:gd name="connsiteY1" fmla="*/ 514348 h 898655"/>
                <a:gd name="connsiteX2" fmla="*/ 682056 w 1713671"/>
                <a:gd name="connsiteY2" fmla="*/ 872545 h 898655"/>
                <a:gd name="connsiteX3" fmla="*/ 1713671 w 1713671"/>
                <a:gd name="connsiteY3" fmla="*/ 869720 h 898655"/>
                <a:gd name="connsiteX0" fmla="*/ 0 w 1702229"/>
                <a:gd name="connsiteY0" fmla="*/ 190 h 911371"/>
                <a:gd name="connsiteX1" fmla="*/ 316479 w 1702229"/>
                <a:gd name="connsiteY1" fmla="*/ 514348 h 911371"/>
                <a:gd name="connsiteX2" fmla="*/ 682056 w 1702229"/>
                <a:gd name="connsiteY2" fmla="*/ 872545 h 911371"/>
                <a:gd name="connsiteX3" fmla="*/ 1702229 w 1702229"/>
                <a:gd name="connsiteY3" fmla="*/ 900107 h 911371"/>
                <a:gd name="connsiteX0" fmla="*/ 0 w 1702229"/>
                <a:gd name="connsiteY0" fmla="*/ 190 h 911371"/>
                <a:gd name="connsiteX1" fmla="*/ 316479 w 1702229"/>
                <a:gd name="connsiteY1" fmla="*/ 514348 h 911371"/>
                <a:gd name="connsiteX2" fmla="*/ 682056 w 1702229"/>
                <a:gd name="connsiteY2" fmla="*/ 872545 h 911371"/>
                <a:gd name="connsiteX3" fmla="*/ 1702229 w 1702229"/>
                <a:gd name="connsiteY3" fmla="*/ 900107 h 911371"/>
                <a:gd name="connsiteX0" fmla="*/ 0 w 1702229"/>
                <a:gd name="connsiteY0" fmla="*/ 165 h 903006"/>
                <a:gd name="connsiteX1" fmla="*/ 316479 w 1702229"/>
                <a:gd name="connsiteY1" fmla="*/ 514323 h 903006"/>
                <a:gd name="connsiteX2" fmla="*/ 613402 w 1702229"/>
                <a:gd name="connsiteY2" fmla="*/ 852262 h 903006"/>
                <a:gd name="connsiteX3" fmla="*/ 1702229 w 1702229"/>
                <a:gd name="connsiteY3" fmla="*/ 900082 h 903006"/>
                <a:gd name="connsiteX0" fmla="*/ 0 w 1702229"/>
                <a:gd name="connsiteY0" fmla="*/ 165 h 900504"/>
                <a:gd name="connsiteX1" fmla="*/ 316479 w 1702229"/>
                <a:gd name="connsiteY1" fmla="*/ 514323 h 900504"/>
                <a:gd name="connsiteX2" fmla="*/ 613402 w 1702229"/>
                <a:gd name="connsiteY2" fmla="*/ 852262 h 900504"/>
                <a:gd name="connsiteX3" fmla="*/ 1702229 w 1702229"/>
                <a:gd name="connsiteY3" fmla="*/ 900082 h 900504"/>
                <a:gd name="connsiteX0" fmla="*/ 0 w 1702229"/>
                <a:gd name="connsiteY0" fmla="*/ 165 h 904081"/>
                <a:gd name="connsiteX1" fmla="*/ 316479 w 1702229"/>
                <a:gd name="connsiteY1" fmla="*/ 514323 h 904081"/>
                <a:gd name="connsiteX2" fmla="*/ 676335 w 1702229"/>
                <a:gd name="connsiteY2" fmla="*/ 872520 h 904081"/>
                <a:gd name="connsiteX3" fmla="*/ 1702229 w 1702229"/>
                <a:gd name="connsiteY3" fmla="*/ 900082 h 904081"/>
                <a:gd name="connsiteX0" fmla="*/ 0 w 1702229"/>
                <a:gd name="connsiteY0" fmla="*/ 165 h 928187"/>
                <a:gd name="connsiteX1" fmla="*/ 316479 w 1702229"/>
                <a:gd name="connsiteY1" fmla="*/ 514323 h 928187"/>
                <a:gd name="connsiteX2" fmla="*/ 676335 w 1702229"/>
                <a:gd name="connsiteY2" fmla="*/ 872520 h 928187"/>
                <a:gd name="connsiteX3" fmla="*/ 1702229 w 1702229"/>
                <a:gd name="connsiteY3" fmla="*/ 900082 h 928187"/>
                <a:gd name="connsiteX0" fmla="*/ 0 w 1702229"/>
                <a:gd name="connsiteY0" fmla="*/ 180 h 928202"/>
                <a:gd name="connsiteX1" fmla="*/ 316479 w 1702229"/>
                <a:gd name="connsiteY1" fmla="*/ 514338 h 928202"/>
                <a:gd name="connsiteX2" fmla="*/ 676335 w 1702229"/>
                <a:gd name="connsiteY2" fmla="*/ 872535 h 928202"/>
                <a:gd name="connsiteX3" fmla="*/ 1702229 w 1702229"/>
                <a:gd name="connsiteY3" fmla="*/ 900097 h 928202"/>
                <a:gd name="connsiteX0" fmla="*/ 0 w 1702229"/>
                <a:gd name="connsiteY0" fmla="*/ 180 h 904097"/>
                <a:gd name="connsiteX1" fmla="*/ 316479 w 1702229"/>
                <a:gd name="connsiteY1" fmla="*/ 514338 h 904097"/>
                <a:gd name="connsiteX2" fmla="*/ 676335 w 1702229"/>
                <a:gd name="connsiteY2" fmla="*/ 872535 h 904097"/>
                <a:gd name="connsiteX3" fmla="*/ 1702229 w 1702229"/>
                <a:gd name="connsiteY3" fmla="*/ 900097 h 904097"/>
                <a:gd name="connsiteX0" fmla="*/ 0 w 1702229"/>
                <a:gd name="connsiteY0" fmla="*/ 180 h 904097"/>
                <a:gd name="connsiteX1" fmla="*/ 316479 w 1702229"/>
                <a:gd name="connsiteY1" fmla="*/ 514338 h 904097"/>
                <a:gd name="connsiteX2" fmla="*/ 676335 w 1702229"/>
                <a:gd name="connsiteY2" fmla="*/ 872535 h 904097"/>
                <a:gd name="connsiteX3" fmla="*/ 1702229 w 1702229"/>
                <a:gd name="connsiteY3" fmla="*/ 900097 h 904097"/>
                <a:gd name="connsiteX0" fmla="*/ 0 w 1702229"/>
                <a:gd name="connsiteY0" fmla="*/ 180 h 911361"/>
                <a:gd name="connsiteX1" fmla="*/ 333643 w 1702229"/>
                <a:gd name="connsiteY1" fmla="*/ 514338 h 911361"/>
                <a:gd name="connsiteX2" fmla="*/ 676335 w 1702229"/>
                <a:gd name="connsiteY2" fmla="*/ 872535 h 911361"/>
                <a:gd name="connsiteX3" fmla="*/ 1702229 w 1702229"/>
                <a:gd name="connsiteY3" fmla="*/ 900097 h 911361"/>
                <a:gd name="connsiteX0" fmla="*/ 0 w 1702229"/>
                <a:gd name="connsiteY0" fmla="*/ 169 h 931271"/>
                <a:gd name="connsiteX1" fmla="*/ 333643 w 1702229"/>
                <a:gd name="connsiteY1" fmla="*/ 514327 h 931271"/>
                <a:gd name="connsiteX2" fmla="*/ 836529 w 1702229"/>
                <a:gd name="connsiteY2" fmla="*/ 902910 h 931271"/>
                <a:gd name="connsiteX3" fmla="*/ 1702229 w 1702229"/>
                <a:gd name="connsiteY3" fmla="*/ 900086 h 931271"/>
                <a:gd name="connsiteX0" fmla="*/ 0 w 1702229"/>
                <a:gd name="connsiteY0" fmla="*/ 169 h 913268"/>
                <a:gd name="connsiteX1" fmla="*/ 333643 w 1702229"/>
                <a:gd name="connsiteY1" fmla="*/ 514327 h 913268"/>
                <a:gd name="connsiteX2" fmla="*/ 836529 w 1702229"/>
                <a:gd name="connsiteY2" fmla="*/ 902910 h 913268"/>
                <a:gd name="connsiteX3" fmla="*/ 1702229 w 1702229"/>
                <a:gd name="connsiteY3" fmla="*/ 900086 h 913268"/>
                <a:gd name="connsiteX0" fmla="*/ 0 w 1702229"/>
                <a:gd name="connsiteY0" fmla="*/ 128 h 922227"/>
                <a:gd name="connsiteX1" fmla="*/ 465231 w 1702229"/>
                <a:gd name="connsiteY1" fmla="*/ 635832 h 922227"/>
                <a:gd name="connsiteX2" fmla="*/ 836529 w 1702229"/>
                <a:gd name="connsiteY2" fmla="*/ 902869 h 922227"/>
                <a:gd name="connsiteX3" fmla="*/ 1702229 w 1702229"/>
                <a:gd name="connsiteY3" fmla="*/ 900045 h 922227"/>
                <a:gd name="connsiteX0" fmla="*/ 0 w 1702229"/>
                <a:gd name="connsiteY0" fmla="*/ 0 h 922101"/>
                <a:gd name="connsiteX1" fmla="*/ 465231 w 1702229"/>
                <a:gd name="connsiteY1" fmla="*/ 635704 h 922101"/>
                <a:gd name="connsiteX2" fmla="*/ 836529 w 1702229"/>
                <a:gd name="connsiteY2" fmla="*/ 902741 h 922101"/>
                <a:gd name="connsiteX3" fmla="*/ 1702229 w 1702229"/>
                <a:gd name="connsiteY3" fmla="*/ 899917 h 922101"/>
                <a:gd name="connsiteX0" fmla="*/ 0 w 1702229"/>
                <a:gd name="connsiteY0" fmla="*/ 0 h 922100"/>
                <a:gd name="connsiteX1" fmla="*/ 465231 w 1702229"/>
                <a:gd name="connsiteY1" fmla="*/ 635704 h 922100"/>
                <a:gd name="connsiteX2" fmla="*/ 836529 w 1702229"/>
                <a:gd name="connsiteY2" fmla="*/ 902741 h 922100"/>
                <a:gd name="connsiteX3" fmla="*/ 1702229 w 1702229"/>
                <a:gd name="connsiteY3" fmla="*/ 899917 h 922100"/>
                <a:gd name="connsiteX0" fmla="*/ 0 w 1702229"/>
                <a:gd name="connsiteY0" fmla="*/ 0 h 930352"/>
                <a:gd name="connsiteX1" fmla="*/ 465231 w 1702229"/>
                <a:gd name="connsiteY1" fmla="*/ 524287 h 930352"/>
                <a:gd name="connsiteX2" fmla="*/ 836529 w 1702229"/>
                <a:gd name="connsiteY2" fmla="*/ 902741 h 930352"/>
                <a:gd name="connsiteX3" fmla="*/ 1702229 w 1702229"/>
                <a:gd name="connsiteY3" fmla="*/ 899917 h 930352"/>
                <a:gd name="connsiteX0" fmla="*/ 0 w 1702229"/>
                <a:gd name="connsiteY0" fmla="*/ 0 h 930352"/>
                <a:gd name="connsiteX1" fmla="*/ 465231 w 1702229"/>
                <a:gd name="connsiteY1" fmla="*/ 524287 h 930352"/>
                <a:gd name="connsiteX2" fmla="*/ 836529 w 1702229"/>
                <a:gd name="connsiteY2" fmla="*/ 902741 h 930352"/>
                <a:gd name="connsiteX3" fmla="*/ 1702229 w 1702229"/>
                <a:gd name="connsiteY3" fmla="*/ 899917 h 930352"/>
                <a:gd name="connsiteX0" fmla="*/ 0 w 1702229"/>
                <a:gd name="connsiteY0" fmla="*/ 0 h 916850"/>
                <a:gd name="connsiteX1" fmla="*/ 465231 w 1702229"/>
                <a:gd name="connsiteY1" fmla="*/ 524287 h 916850"/>
                <a:gd name="connsiteX2" fmla="*/ 836529 w 1702229"/>
                <a:gd name="connsiteY2" fmla="*/ 902741 h 916850"/>
                <a:gd name="connsiteX3" fmla="*/ 1702229 w 1702229"/>
                <a:gd name="connsiteY3" fmla="*/ 899917 h 916850"/>
                <a:gd name="connsiteX0" fmla="*/ 0 w 1702229"/>
                <a:gd name="connsiteY0" fmla="*/ 0 h 900050"/>
                <a:gd name="connsiteX1" fmla="*/ 465231 w 1702229"/>
                <a:gd name="connsiteY1" fmla="*/ 524287 h 900050"/>
                <a:gd name="connsiteX2" fmla="*/ 762153 w 1702229"/>
                <a:gd name="connsiteY2" fmla="*/ 841968 h 900050"/>
                <a:gd name="connsiteX3" fmla="*/ 1702229 w 1702229"/>
                <a:gd name="connsiteY3" fmla="*/ 899917 h 900050"/>
                <a:gd name="connsiteX0" fmla="*/ 0 w 1702229"/>
                <a:gd name="connsiteY0" fmla="*/ 0 h 900797"/>
                <a:gd name="connsiteX1" fmla="*/ 465231 w 1702229"/>
                <a:gd name="connsiteY1" fmla="*/ 524287 h 900797"/>
                <a:gd name="connsiteX2" fmla="*/ 762153 w 1702229"/>
                <a:gd name="connsiteY2" fmla="*/ 841968 h 900797"/>
                <a:gd name="connsiteX3" fmla="*/ 1702229 w 1702229"/>
                <a:gd name="connsiteY3" fmla="*/ 899917 h 900797"/>
                <a:gd name="connsiteX0" fmla="*/ 0 w 1702229"/>
                <a:gd name="connsiteY0" fmla="*/ 0 h 900797"/>
                <a:gd name="connsiteX1" fmla="*/ 465231 w 1702229"/>
                <a:gd name="connsiteY1" fmla="*/ 524287 h 900797"/>
                <a:gd name="connsiteX2" fmla="*/ 762153 w 1702229"/>
                <a:gd name="connsiteY2" fmla="*/ 841968 h 900797"/>
                <a:gd name="connsiteX3" fmla="*/ 1702229 w 1702229"/>
                <a:gd name="connsiteY3" fmla="*/ 899917 h 900797"/>
                <a:gd name="connsiteX0" fmla="*/ 0 w 1702229"/>
                <a:gd name="connsiteY0" fmla="*/ 0 h 902172"/>
                <a:gd name="connsiteX1" fmla="*/ 379413 w 1702229"/>
                <a:gd name="connsiteY1" fmla="*/ 463515 h 902172"/>
                <a:gd name="connsiteX2" fmla="*/ 762153 w 1702229"/>
                <a:gd name="connsiteY2" fmla="*/ 841968 h 902172"/>
                <a:gd name="connsiteX3" fmla="*/ 1702229 w 1702229"/>
                <a:gd name="connsiteY3" fmla="*/ 899917 h 902172"/>
                <a:gd name="connsiteX0" fmla="*/ 0 w 1702229"/>
                <a:gd name="connsiteY0" fmla="*/ 0 h 902172"/>
                <a:gd name="connsiteX1" fmla="*/ 379413 w 1702229"/>
                <a:gd name="connsiteY1" fmla="*/ 463515 h 902172"/>
                <a:gd name="connsiteX2" fmla="*/ 762153 w 1702229"/>
                <a:gd name="connsiteY2" fmla="*/ 841968 h 902172"/>
                <a:gd name="connsiteX3" fmla="*/ 1702229 w 1702229"/>
                <a:gd name="connsiteY3" fmla="*/ 899917 h 902172"/>
                <a:gd name="connsiteX0" fmla="*/ 0 w 1702229"/>
                <a:gd name="connsiteY0" fmla="*/ 0 h 900051"/>
                <a:gd name="connsiteX1" fmla="*/ 379413 w 1702229"/>
                <a:gd name="connsiteY1" fmla="*/ 463515 h 900051"/>
                <a:gd name="connsiteX2" fmla="*/ 762153 w 1702229"/>
                <a:gd name="connsiteY2" fmla="*/ 841968 h 900051"/>
                <a:gd name="connsiteX3" fmla="*/ 1702229 w 1702229"/>
                <a:gd name="connsiteY3" fmla="*/ 899917 h 900051"/>
                <a:gd name="connsiteX0" fmla="*/ 0 w 1702229"/>
                <a:gd name="connsiteY0" fmla="*/ 0 h 906770"/>
                <a:gd name="connsiteX1" fmla="*/ 494883 w 1702229"/>
                <a:gd name="connsiteY1" fmla="*/ 353617 h 906770"/>
                <a:gd name="connsiteX2" fmla="*/ 762153 w 1702229"/>
                <a:gd name="connsiteY2" fmla="*/ 841968 h 906770"/>
                <a:gd name="connsiteX3" fmla="*/ 1702229 w 1702229"/>
                <a:gd name="connsiteY3" fmla="*/ 899917 h 906770"/>
                <a:gd name="connsiteX0" fmla="*/ 0 w 1702229"/>
                <a:gd name="connsiteY0" fmla="*/ 0 h 899945"/>
                <a:gd name="connsiteX1" fmla="*/ 494883 w 1702229"/>
                <a:gd name="connsiteY1" fmla="*/ 353617 h 899945"/>
                <a:gd name="connsiteX2" fmla="*/ 808342 w 1702229"/>
                <a:gd name="connsiteY2" fmla="*/ 671015 h 899945"/>
                <a:gd name="connsiteX3" fmla="*/ 1702229 w 1702229"/>
                <a:gd name="connsiteY3" fmla="*/ 899917 h 899945"/>
                <a:gd name="connsiteX0" fmla="*/ 0 w 1702229"/>
                <a:gd name="connsiteY0" fmla="*/ 0 h 899951"/>
                <a:gd name="connsiteX1" fmla="*/ 390960 w 1702229"/>
                <a:gd name="connsiteY1" fmla="*/ 231508 h 899951"/>
                <a:gd name="connsiteX2" fmla="*/ 808342 w 1702229"/>
                <a:gd name="connsiteY2" fmla="*/ 671015 h 899951"/>
                <a:gd name="connsiteX3" fmla="*/ 1702229 w 1702229"/>
                <a:gd name="connsiteY3" fmla="*/ 899917 h 899951"/>
                <a:gd name="connsiteX0" fmla="*/ 0 w 1696455"/>
                <a:gd name="connsiteY0" fmla="*/ 0 h 851106"/>
                <a:gd name="connsiteX1" fmla="*/ 385186 w 1696455"/>
                <a:gd name="connsiteY1" fmla="*/ 182665 h 851106"/>
                <a:gd name="connsiteX2" fmla="*/ 802568 w 1696455"/>
                <a:gd name="connsiteY2" fmla="*/ 622172 h 851106"/>
                <a:gd name="connsiteX3" fmla="*/ 1696455 w 1696455"/>
                <a:gd name="connsiteY3" fmla="*/ 851074 h 851106"/>
                <a:gd name="connsiteX0" fmla="*/ 0 w 1696455"/>
                <a:gd name="connsiteY0" fmla="*/ 0 h 851107"/>
                <a:gd name="connsiteX1" fmla="*/ 385186 w 1696455"/>
                <a:gd name="connsiteY1" fmla="*/ 182665 h 851107"/>
                <a:gd name="connsiteX2" fmla="*/ 802568 w 1696455"/>
                <a:gd name="connsiteY2" fmla="*/ 622171 h 851107"/>
                <a:gd name="connsiteX3" fmla="*/ 1696455 w 1696455"/>
                <a:gd name="connsiteY3" fmla="*/ 851074 h 851107"/>
                <a:gd name="connsiteX0" fmla="*/ 0 w 1696455"/>
                <a:gd name="connsiteY0" fmla="*/ 0 h 851115"/>
                <a:gd name="connsiteX1" fmla="*/ 385186 w 1696455"/>
                <a:gd name="connsiteY1" fmla="*/ 182665 h 851115"/>
                <a:gd name="connsiteX2" fmla="*/ 802568 w 1696455"/>
                <a:gd name="connsiteY2" fmla="*/ 622171 h 851115"/>
                <a:gd name="connsiteX3" fmla="*/ 1696455 w 1696455"/>
                <a:gd name="connsiteY3" fmla="*/ 851074 h 851115"/>
                <a:gd name="connsiteX0" fmla="*/ 0 w 1696455"/>
                <a:gd name="connsiteY0" fmla="*/ 0 h 851121"/>
                <a:gd name="connsiteX1" fmla="*/ 385186 w 1696455"/>
                <a:gd name="connsiteY1" fmla="*/ 182665 h 851121"/>
                <a:gd name="connsiteX2" fmla="*/ 814115 w 1696455"/>
                <a:gd name="connsiteY2" fmla="*/ 634381 h 851121"/>
                <a:gd name="connsiteX3" fmla="*/ 1696455 w 1696455"/>
                <a:gd name="connsiteY3" fmla="*/ 851074 h 851121"/>
                <a:gd name="connsiteX0" fmla="*/ 0 w 1696455"/>
                <a:gd name="connsiteY0" fmla="*/ 0 h 851181"/>
                <a:gd name="connsiteX1" fmla="*/ 385186 w 1696455"/>
                <a:gd name="connsiteY1" fmla="*/ 182665 h 851181"/>
                <a:gd name="connsiteX2" fmla="*/ 814115 w 1696455"/>
                <a:gd name="connsiteY2" fmla="*/ 634381 h 851181"/>
                <a:gd name="connsiteX3" fmla="*/ 1696455 w 1696455"/>
                <a:gd name="connsiteY3" fmla="*/ 851074 h 851181"/>
                <a:gd name="connsiteX0" fmla="*/ 0 w 1696455"/>
                <a:gd name="connsiteY0" fmla="*/ 0 h 851181"/>
                <a:gd name="connsiteX1" fmla="*/ 385186 w 1696455"/>
                <a:gd name="connsiteY1" fmla="*/ 182665 h 851181"/>
                <a:gd name="connsiteX2" fmla="*/ 814115 w 1696455"/>
                <a:gd name="connsiteY2" fmla="*/ 634381 h 851181"/>
                <a:gd name="connsiteX3" fmla="*/ 1696455 w 1696455"/>
                <a:gd name="connsiteY3" fmla="*/ 851074 h 851181"/>
                <a:gd name="connsiteX0" fmla="*/ 0 w 1696455"/>
                <a:gd name="connsiteY0" fmla="*/ 0 h 851099"/>
                <a:gd name="connsiteX1" fmla="*/ 476308 w 1696455"/>
                <a:gd name="connsiteY1" fmla="*/ 478438 h 851099"/>
                <a:gd name="connsiteX2" fmla="*/ 814115 w 1696455"/>
                <a:gd name="connsiteY2" fmla="*/ 634381 h 851099"/>
                <a:gd name="connsiteX3" fmla="*/ 1696455 w 1696455"/>
                <a:gd name="connsiteY3" fmla="*/ 851074 h 851099"/>
                <a:gd name="connsiteX0" fmla="*/ 0 w 1696455"/>
                <a:gd name="connsiteY0" fmla="*/ 0 h 851099"/>
                <a:gd name="connsiteX1" fmla="*/ 476308 w 1696455"/>
                <a:gd name="connsiteY1" fmla="*/ 478438 h 851099"/>
                <a:gd name="connsiteX2" fmla="*/ 814115 w 1696455"/>
                <a:gd name="connsiteY2" fmla="*/ 634381 h 851099"/>
                <a:gd name="connsiteX3" fmla="*/ 1696455 w 1696455"/>
                <a:gd name="connsiteY3" fmla="*/ 851074 h 851099"/>
                <a:gd name="connsiteX0" fmla="*/ 0 w 1696455"/>
                <a:gd name="connsiteY0" fmla="*/ 0 h 851230"/>
                <a:gd name="connsiteX1" fmla="*/ 476308 w 1696455"/>
                <a:gd name="connsiteY1" fmla="*/ 478438 h 851230"/>
                <a:gd name="connsiteX2" fmla="*/ 825505 w 1696455"/>
                <a:gd name="connsiteY2" fmla="*/ 767956 h 851230"/>
                <a:gd name="connsiteX3" fmla="*/ 1696455 w 1696455"/>
                <a:gd name="connsiteY3" fmla="*/ 851074 h 851230"/>
                <a:gd name="connsiteX0" fmla="*/ 0 w 1696455"/>
                <a:gd name="connsiteY0" fmla="*/ 0 h 857266"/>
                <a:gd name="connsiteX1" fmla="*/ 476308 w 1696455"/>
                <a:gd name="connsiteY1" fmla="*/ 478438 h 857266"/>
                <a:gd name="connsiteX2" fmla="*/ 825505 w 1696455"/>
                <a:gd name="connsiteY2" fmla="*/ 767956 h 857266"/>
                <a:gd name="connsiteX3" fmla="*/ 1696455 w 1696455"/>
                <a:gd name="connsiteY3" fmla="*/ 851074 h 857266"/>
                <a:gd name="connsiteX0" fmla="*/ 0 w 1696455"/>
                <a:gd name="connsiteY0" fmla="*/ 0 h 869504"/>
                <a:gd name="connsiteX1" fmla="*/ 476308 w 1696455"/>
                <a:gd name="connsiteY1" fmla="*/ 478438 h 869504"/>
                <a:gd name="connsiteX2" fmla="*/ 950797 w 1696455"/>
                <a:gd name="connsiteY2" fmla="*/ 796579 h 869504"/>
                <a:gd name="connsiteX3" fmla="*/ 1696455 w 1696455"/>
                <a:gd name="connsiteY3" fmla="*/ 851074 h 869504"/>
                <a:gd name="connsiteX0" fmla="*/ 0 w 1696455"/>
                <a:gd name="connsiteY0" fmla="*/ 0 h 851320"/>
                <a:gd name="connsiteX1" fmla="*/ 476308 w 1696455"/>
                <a:gd name="connsiteY1" fmla="*/ 478438 h 851320"/>
                <a:gd name="connsiteX2" fmla="*/ 950797 w 1696455"/>
                <a:gd name="connsiteY2" fmla="*/ 796579 h 851320"/>
                <a:gd name="connsiteX3" fmla="*/ 1696455 w 1696455"/>
                <a:gd name="connsiteY3" fmla="*/ 851074 h 851320"/>
                <a:gd name="connsiteX0" fmla="*/ 0 w 1696455"/>
                <a:gd name="connsiteY0" fmla="*/ 0 h 851320"/>
                <a:gd name="connsiteX1" fmla="*/ 476308 w 1696455"/>
                <a:gd name="connsiteY1" fmla="*/ 478438 h 851320"/>
                <a:gd name="connsiteX2" fmla="*/ 950797 w 1696455"/>
                <a:gd name="connsiteY2" fmla="*/ 796579 h 851320"/>
                <a:gd name="connsiteX3" fmla="*/ 1696455 w 1696455"/>
                <a:gd name="connsiteY3" fmla="*/ 851074 h 851320"/>
                <a:gd name="connsiteX0" fmla="*/ 0 w 1696455"/>
                <a:gd name="connsiteY0" fmla="*/ 0 h 851320"/>
                <a:gd name="connsiteX1" fmla="*/ 476308 w 1696455"/>
                <a:gd name="connsiteY1" fmla="*/ 478438 h 851320"/>
                <a:gd name="connsiteX2" fmla="*/ 950797 w 1696455"/>
                <a:gd name="connsiteY2" fmla="*/ 796579 h 851320"/>
                <a:gd name="connsiteX3" fmla="*/ 1696455 w 1696455"/>
                <a:gd name="connsiteY3" fmla="*/ 851074 h 851320"/>
                <a:gd name="connsiteX0" fmla="*/ 0 w 1696455"/>
                <a:gd name="connsiteY0" fmla="*/ 0 h 853575"/>
                <a:gd name="connsiteX1" fmla="*/ 447833 w 1696455"/>
                <a:gd name="connsiteY1" fmla="*/ 430733 h 853575"/>
                <a:gd name="connsiteX2" fmla="*/ 950797 w 1696455"/>
                <a:gd name="connsiteY2" fmla="*/ 796579 h 853575"/>
                <a:gd name="connsiteX3" fmla="*/ 1696455 w 1696455"/>
                <a:gd name="connsiteY3" fmla="*/ 851074 h 853575"/>
                <a:gd name="connsiteX0" fmla="*/ 0 w 1696455"/>
                <a:gd name="connsiteY0" fmla="*/ 0 h 853575"/>
                <a:gd name="connsiteX1" fmla="*/ 447833 w 1696455"/>
                <a:gd name="connsiteY1" fmla="*/ 430733 h 853575"/>
                <a:gd name="connsiteX2" fmla="*/ 950797 w 1696455"/>
                <a:gd name="connsiteY2" fmla="*/ 796579 h 853575"/>
                <a:gd name="connsiteX3" fmla="*/ 1696455 w 1696455"/>
                <a:gd name="connsiteY3" fmla="*/ 851074 h 853575"/>
                <a:gd name="connsiteX0" fmla="*/ 0 w 1696455"/>
                <a:gd name="connsiteY0" fmla="*/ 0 h 851224"/>
                <a:gd name="connsiteX1" fmla="*/ 447833 w 1696455"/>
                <a:gd name="connsiteY1" fmla="*/ 430733 h 851224"/>
                <a:gd name="connsiteX2" fmla="*/ 950797 w 1696455"/>
                <a:gd name="connsiteY2" fmla="*/ 796579 h 851224"/>
                <a:gd name="connsiteX3" fmla="*/ 1696455 w 1696455"/>
                <a:gd name="connsiteY3" fmla="*/ 851074 h 851224"/>
                <a:gd name="connsiteX0" fmla="*/ 0 w 1696455"/>
                <a:gd name="connsiteY0" fmla="*/ 0 h 851224"/>
                <a:gd name="connsiteX1" fmla="*/ 447833 w 1696455"/>
                <a:gd name="connsiteY1" fmla="*/ 430733 h 851224"/>
                <a:gd name="connsiteX2" fmla="*/ 950797 w 1696455"/>
                <a:gd name="connsiteY2" fmla="*/ 796579 h 851224"/>
                <a:gd name="connsiteX3" fmla="*/ 1696455 w 1696455"/>
                <a:gd name="connsiteY3" fmla="*/ 851074 h 851224"/>
                <a:gd name="connsiteX0" fmla="*/ 0 w 1696455"/>
                <a:gd name="connsiteY0" fmla="*/ 0 h 851224"/>
                <a:gd name="connsiteX1" fmla="*/ 447833 w 1696455"/>
                <a:gd name="connsiteY1" fmla="*/ 430733 h 851224"/>
                <a:gd name="connsiteX2" fmla="*/ 950797 w 1696455"/>
                <a:gd name="connsiteY2" fmla="*/ 796579 h 851224"/>
                <a:gd name="connsiteX3" fmla="*/ 1696455 w 1696455"/>
                <a:gd name="connsiteY3" fmla="*/ 851074 h 851224"/>
                <a:gd name="connsiteX0" fmla="*/ 0 w 1696455"/>
                <a:gd name="connsiteY0" fmla="*/ 0 h 851147"/>
                <a:gd name="connsiteX1" fmla="*/ 447833 w 1696455"/>
                <a:gd name="connsiteY1" fmla="*/ 430733 h 851147"/>
                <a:gd name="connsiteX2" fmla="*/ 950797 w 1696455"/>
                <a:gd name="connsiteY2" fmla="*/ 796579 h 851147"/>
                <a:gd name="connsiteX3" fmla="*/ 1696455 w 1696455"/>
                <a:gd name="connsiteY3" fmla="*/ 851074 h 851147"/>
                <a:gd name="connsiteX0" fmla="*/ 0 w 1696455"/>
                <a:gd name="connsiteY0" fmla="*/ 0 h 851185"/>
                <a:gd name="connsiteX1" fmla="*/ 447833 w 1696455"/>
                <a:gd name="connsiteY1" fmla="*/ 430733 h 851185"/>
                <a:gd name="connsiteX2" fmla="*/ 950797 w 1696455"/>
                <a:gd name="connsiteY2" fmla="*/ 796579 h 851185"/>
                <a:gd name="connsiteX3" fmla="*/ 1696455 w 1696455"/>
                <a:gd name="connsiteY3" fmla="*/ 851074 h 851185"/>
                <a:gd name="connsiteX0" fmla="*/ 0 w 1696455"/>
                <a:gd name="connsiteY0" fmla="*/ 0 h 851185"/>
                <a:gd name="connsiteX1" fmla="*/ 447833 w 1696455"/>
                <a:gd name="connsiteY1" fmla="*/ 430733 h 851185"/>
                <a:gd name="connsiteX2" fmla="*/ 950797 w 1696455"/>
                <a:gd name="connsiteY2" fmla="*/ 796579 h 851185"/>
                <a:gd name="connsiteX3" fmla="*/ 1696455 w 1696455"/>
                <a:gd name="connsiteY3" fmla="*/ 851074 h 851185"/>
                <a:gd name="connsiteX0" fmla="*/ 0 w 1696455"/>
                <a:gd name="connsiteY0" fmla="*/ 0 h 851185"/>
                <a:gd name="connsiteX1" fmla="*/ 447833 w 1696455"/>
                <a:gd name="connsiteY1" fmla="*/ 430733 h 851185"/>
                <a:gd name="connsiteX2" fmla="*/ 950797 w 1696455"/>
                <a:gd name="connsiteY2" fmla="*/ 796579 h 851185"/>
                <a:gd name="connsiteX3" fmla="*/ 1696455 w 1696455"/>
                <a:gd name="connsiteY3" fmla="*/ 851074 h 851185"/>
                <a:gd name="connsiteX0" fmla="*/ 0 w 1696455"/>
                <a:gd name="connsiteY0" fmla="*/ 0 h 853212"/>
                <a:gd name="connsiteX1" fmla="*/ 379817 w 1696455"/>
                <a:gd name="connsiteY1" fmla="*/ 442127 h 853212"/>
                <a:gd name="connsiteX2" fmla="*/ 950797 w 1696455"/>
                <a:gd name="connsiteY2" fmla="*/ 796579 h 853212"/>
                <a:gd name="connsiteX3" fmla="*/ 1696455 w 1696455"/>
                <a:gd name="connsiteY3" fmla="*/ 851074 h 853212"/>
                <a:gd name="connsiteX0" fmla="*/ 0 w 1696455"/>
                <a:gd name="connsiteY0" fmla="*/ 0 h 853212"/>
                <a:gd name="connsiteX1" fmla="*/ 379817 w 1696455"/>
                <a:gd name="connsiteY1" fmla="*/ 442127 h 853212"/>
                <a:gd name="connsiteX2" fmla="*/ 950797 w 1696455"/>
                <a:gd name="connsiteY2" fmla="*/ 796579 h 853212"/>
                <a:gd name="connsiteX3" fmla="*/ 1696455 w 1696455"/>
                <a:gd name="connsiteY3" fmla="*/ 851074 h 853212"/>
                <a:gd name="connsiteX0" fmla="*/ 0 w 1696455"/>
                <a:gd name="connsiteY0" fmla="*/ 0 h 853212"/>
                <a:gd name="connsiteX1" fmla="*/ 379817 w 1696455"/>
                <a:gd name="connsiteY1" fmla="*/ 442127 h 853212"/>
                <a:gd name="connsiteX2" fmla="*/ 950797 w 1696455"/>
                <a:gd name="connsiteY2" fmla="*/ 796579 h 853212"/>
                <a:gd name="connsiteX3" fmla="*/ 1696455 w 1696455"/>
                <a:gd name="connsiteY3" fmla="*/ 851074 h 853212"/>
                <a:gd name="connsiteX0" fmla="*/ 0 w 1696455"/>
                <a:gd name="connsiteY0" fmla="*/ 0 h 853212"/>
                <a:gd name="connsiteX1" fmla="*/ 379817 w 1696455"/>
                <a:gd name="connsiteY1" fmla="*/ 442127 h 853212"/>
                <a:gd name="connsiteX2" fmla="*/ 950797 w 1696455"/>
                <a:gd name="connsiteY2" fmla="*/ 796579 h 853212"/>
                <a:gd name="connsiteX3" fmla="*/ 1696455 w 1696455"/>
                <a:gd name="connsiteY3" fmla="*/ 851074 h 853212"/>
                <a:gd name="connsiteX0" fmla="*/ 0 w 1696455"/>
                <a:gd name="connsiteY0" fmla="*/ 0 h 851786"/>
                <a:gd name="connsiteX1" fmla="*/ 379817 w 1696455"/>
                <a:gd name="connsiteY1" fmla="*/ 442127 h 851786"/>
                <a:gd name="connsiteX2" fmla="*/ 950797 w 1696455"/>
                <a:gd name="connsiteY2" fmla="*/ 796579 h 851786"/>
                <a:gd name="connsiteX3" fmla="*/ 1696455 w 1696455"/>
                <a:gd name="connsiteY3" fmla="*/ 851074 h 851786"/>
                <a:gd name="connsiteX0" fmla="*/ 0 w 1696455"/>
                <a:gd name="connsiteY0" fmla="*/ 0 h 851237"/>
                <a:gd name="connsiteX1" fmla="*/ 379817 w 1696455"/>
                <a:gd name="connsiteY1" fmla="*/ 442127 h 851237"/>
                <a:gd name="connsiteX2" fmla="*/ 950797 w 1696455"/>
                <a:gd name="connsiteY2" fmla="*/ 796579 h 851237"/>
                <a:gd name="connsiteX3" fmla="*/ 1696455 w 1696455"/>
                <a:gd name="connsiteY3" fmla="*/ 851074 h 851237"/>
                <a:gd name="connsiteX0" fmla="*/ 0 w 1696455"/>
                <a:gd name="connsiteY0" fmla="*/ 0 h 851236"/>
                <a:gd name="connsiteX1" fmla="*/ 379817 w 1696455"/>
                <a:gd name="connsiteY1" fmla="*/ 442127 h 851236"/>
                <a:gd name="connsiteX2" fmla="*/ 950797 w 1696455"/>
                <a:gd name="connsiteY2" fmla="*/ 796579 h 851236"/>
                <a:gd name="connsiteX3" fmla="*/ 1696455 w 1696455"/>
                <a:gd name="connsiteY3" fmla="*/ 851074 h 851236"/>
                <a:gd name="connsiteX0" fmla="*/ 0 w 1696455"/>
                <a:gd name="connsiteY0" fmla="*/ 0 h 851236"/>
                <a:gd name="connsiteX1" fmla="*/ 379817 w 1696455"/>
                <a:gd name="connsiteY1" fmla="*/ 442127 h 851236"/>
                <a:gd name="connsiteX2" fmla="*/ 950797 w 1696455"/>
                <a:gd name="connsiteY2" fmla="*/ 796579 h 851236"/>
                <a:gd name="connsiteX3" fmla="*/ 1696455 w 1696455"/>
                <a:gd name="connsiteY3" fmla="*/ 851074 h 851236"/>
                <a:gd name="connsiteX0" fmla="*/ 0 w 1696455"/>
                <a:gd name="connsiteY0" fmla="*/ 0 h 851236"/>
                <a:gd name="connsiteX1" fmla="*/ 379817 w 1696455"/>
                <a:gd name="connsiteY1" fmla="*/ 442127 h 851236"/>
                <a:gd name="connsiteX2" fmla="*/ 950797 w 1696455"/>
                <a:gd name="connsiteY2" fmla="*/ 796579 h 851236"/>
                <a:gd name="connsiteX3" fmla="*/ 1696455 w 1696455"/>
                <a:gd name="connsiteY3" fmla="*/ 851074 h 851236"/>
                <a:gd name="connsiteX0" fmla="*/ 0 w 1696455"/>
                <a:gd name="connsiteY0" fmla="*/ 0 h 851236"/>
                <a:gd name="connsiteX1" fmla="*/ 379817 w 1696455"/>
                <a:gd name="connsiteY1" fmla="*/ 442127 h 851236"/>
                <a:gd name="connsiteX2" fmla="*/ 950797 w 1696455"/>
                <a:gd name="connsiteY2" fmla="*/ 796579 h 851236"/>
                <a:gd name="connsiteX3" fmla="*/ 1696455 w 1696455"/>
                <a:gd name="connsiteY3" fmla="*/ 851074 h 851236"/>
                <a:gd name="connsiteX0" fmla="*/ 0 w 1696455"/>
                <a:gd name="connsiteY0" fmla="*/ 0 h 851172"/>
                <a:gd name="connsiteX1" fmla="*/ 379817 w 1696455"/>
                <a:gd name="connsiteY1" fmla="*/ 442127 h 851172"/>
                <a:gd name="connsiteX2" fmla="*/ 950797 w 1696455"/>
                <a:gd name="connsiteY2" fmla="*/ 796579 h 851172"/>
                <a:gd name="connsiteX3" fmla="*/ 1696455 w 1696455"/>
                <a:gd name="connsiteY3" fmla="*/ 851074 h 851172"/>
                <a:gd name="connsiteX0" fmla="*/ 0 w 1696455"/>
                <a:gd name="connsiteY0" fmla="*/ 0 h 851145"/>
                <a:gd name="connsiteX1" fmla="*/ 379817 w 1696455"/>
                <a:gd name="connsiteY1" fmla="*/ 442127 h 851145"/>
                <a:gd name="connsiteX2" fmla="*/ 950797 w 1696455"/>
                <a:gd name="connsiteY2" fmla="*/ 796579 h 851145"/>
                <a:gd name="connsiteX3" fmla="*/ 1696455 w 1696455"/>
                <a:gd name="connsiteY3" fmla="*/ 851074 h 851145"/>
                <a:gd name="connsiteX0" fmla="*/ 0 w 1696455"/>
                <a:gd name="connsiteY0" fmla="*/ 0 h 851145"/>
                <a:gd name="connsiteX1" fmla="*/ 379817 w 1696455"/>
                <a:gd name="connsiteY1" fmla="*/ 442127 h 851145"/>
                <a:gd name="connsiteX2" fmla="*/ 950797 w 1696455"/>
                <a:gd name="connsiteY2" fmla="*/ 796579 h 851145"/>
                <a:gd name="connsiteX3" fmla="*/ 1696455 w 1696455"/>
                <a:gd name="connsiteY3" fmla="*/ 851074 h 851145"/>
                <a:gd name="connsiteX0" fmla="*/ 0 w 1696455"/>
                <a:gd name="connsiteY0" fmla="*/ 0 h 851326"/>
                <a:gd name="connsiteX1" fmla="*/ 148564 w 1696455"/>
                <a:gd name="connsiteY1" fmla="*/ 590258 h 851326"/>
                <a:gd name="connsiteX2" fmla="*/ 950797 w 1696455"/>
                <a:gd name="connsiteY2" fmla="*/ 796579 h 851326"/>
                <a:gd name="connsiteX3" fmla="*/ 1696455 w 1696455"/>
                <a:gd name="connsiteY3" fmla="*/ 851074 h 851326"/>
                <a:gd name="connsiteX0" fmla="*/ 0 w 1696455"/>
                <a:gd name="connsiteY0" fmla="*/ 0 h 851075"/>
                <a:gd name="connsiteX1" fmla="*/ 148564 w 1696455"/>
                <a:gd name="connsiteY1" fmla="*/ 590258 h 851075"/>
                <a:gd name="connsiteX2" fmla="*/ 1696455 w 1696455"/>
                <a:gd name="connsiteY2" fmla="*/ 851074 h 851075"/>
                <a:gd name="connsiteX0" fmla="*/ 0 w 1696455"/>
                <a:gd name="connsiteY0" fmla="*/ 0 h 851074"/>
                <a:gd name="connsiteX1" fmla="*/ 148564 w 1696455"/>
                <a:gd name="connsiteY1" fmla="*/ 590258 h 851074"/>
                <a:gd name="connsiteX2" fmla="*/ 1696455 w 1696455"/>
                <a:gd name="connsiteY2" fmla="*/ 851074 h 851074"/>
                <a:gd name="connsiteX0" fmla="*/ 0 w 1696455"/>
                <a:gd name="connsiteY0" fmla="*/ 0 h 851074"/>
                <a:gd name="connsiteX1" fmla="*/ 148564 w 1696455"/>
                <a:gd name="connsiteY1" fmla="*/ 590259 h 851074"/>
                <a:gd name="connsiteX2" fmla="*/ 1696455 w 1696455"/>
                <a:gd name="connsiteY2" fmla="*/ 851074 h 851074"/>
                <a:gd name="connsiteX0" fmla="*/ 0 w 1696455"/>
                <a:gd name="connsiteY0" fmla="*/ 0 h 851074"/>
                <a:gd name="connsiteX1" fmla="*/ 148564 w 1696455"/>
                <a:gd name="connsiteY1" fmla="*/ 590259 h 851074"/>
                <a:gd name="connsiteX2" fmla="*/ 1696455 w 1696455"/>
                <a:gd name="connsiteY2" fmla="*/ 851074 h 851074"/>
                <a:gd name="connsiteX0" fmla="*/ 0 w 1696455"/>
                <a:gd name="connsiteY0" fmla="*/ 0 h 851074"/>
                <a:gd name="connsiteX1" fmla="*/ 148564 w 1696455"/>
                <a:gd name="connsiteY1" fmla="*/ 590259 h 851074"/>
                <a:gd name="connsiteX2" fmla="*/ 1696455 w 1696455"/>
                <a:gd name="connsiteY2" fmla="*/ 851074 h 851074"/>
                <a:gd name="connsiteX0" fmla="*/ 0 w 1696455"/>
                <a:gd name="connsiteY0" fmla="*/ 0 h 851074"/>
                <a:gd name="connsiteX1" fmla="*/ 148564 w 1696455"/>
                <a:gd name="connsiteY1" fmla="*/ 590259 h 851074"/>
                <a:gd name="connsiteX2" fmla="*/ 1696455 w 1696455"/>
                <a:gd name="connsiteY2" fmla="*/ 851074 h 851074"/>
                <a:gd name="connsiteX0" fmla="*/ 0 w 1696455"/>
                <a:gd name="connsiteY0" fmla="*/ 0 h 851074"/>
                <a:gd name="connsiteX1" fmla="*/ 175770 w 1696455"/>
                <a:gd name="connsiteY1" fmla="*/ 601654 h 851074"/>
                <a:gd name="connsiteX2" fmla="*/ 1696455 w 1696455"/>
                <a:gd name="connsiteY2" fmla="*/ 851074 h 851074"/>
                <a:gd name="connsiteX0" fmla="*/ 0 w 1696455"/>
                <a:gd name="connsiteY0" fmla="*/ 0 h 851074"/>
                <a:gd name="connsiteX1" fmla="*/ 193127 w 1696455"/>
                <a:gd name="connsiteY1" fmla="*/ 703427 h 851074"/>
                <a:gd name="connsiteX2" fmla="*/ 1696455 w 1696455"/>
                <a:gd name="connsiteY2" fmla="*/ 851074 h 851074"/>
                <a:gd name="connsiteX0" fmla="*/ 0 w 1696455"/>
                <a:gd name="connsiteY0" fmla="*/ 0 h 851074"/>
                <a:gd name="connsiteX1" fmla="*/ 193127 w 1696455"/>
                <a:gd name="connsiteY1" fmla="*/ 703427 h 851074"/>
                <a:gd name="connsiteX2" fmla="*/ 1696455 w 1696455"/>
                <a:gd name="connsiteY2" fmla="*/ 851074 h 851074"/>
              </a:gdLst>
              <a:ahLst/>
              <a:cxnLst>
                <a:cxn ang="0">
                  <a:pos x="connsiteX0" y="connsiteY0"/>
                </a:cxn>
                <a:cxn ang="0">
                  <a:pos x="connsiteX1" y="connsiteY1"/>
                </a:cxn>
                <a:cxn ang="0">
                  <a:pos x="connsiteX2" y="connsiteY2"/>
                </a:cxn>
              </a:cxnLst>
              <a:rect l="l" t="t" r="r" b="b"/>
              <a:pathLst>
                <a:path w="1696455" h="851074">
                  <a:moveTo>
                    <a:pt x="0" y="0"/>
                  </a:moveTo>
                  <a:cubicBezTo>
                    <a:pt x="114164" y="2666"/>
                    <a:pt x="105754" y="584371"/>
                    <a:pt x="193127" y="703427"/>
                  </a:cubicBezTo>
                  <a:cubicBezTo>
                    <a:pt x="280500" y="822483"/>
                    <a:pt x="1040700" y="842316"/>
                    <a:pt x="1696455" y="851074"/>
                  </a:cubicBezTo>
                </a:path>
              </a:pathLst>
            </a:custGeom>
            <a:noFill/>
            <a:ln w="38100">
              <a:solidFill>
                <a:srgbClr val="00CC6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mc:AlternateContent xmlns:mc="http://schemas.openxmlformats.org/markup-compatibility/2006" xmlns:a14="http://schemas.microsoft.com/office/drawing/2010/main">
          <mc:Choice Requires="a14">
            <p:sp>
              <p:nvSpPr>
                <p:cNvPr id="97" name="ZoneTexte 96"/>
                <p:cNvSpPr txBox="1"/>
                <p:nvPr/>
              </p:nvSpPr>
              <p:spPr>
                <a:xfrm>
                  <a:off x="2444996" y="1453659"/>
                  <a:ext cx="401388" cy="355867"/>
                </a:xfrm>
                <a:prstGeom prst="rect">
                  <a:avLst/>
                </a:prstGeom>
                <a:solidFill>
                  <a:schemeClr val="bg1"/>
                </a:solidFill>
                <a:ln>
                  <a:no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1" i="1" u="none" smtClean="0">
                                <a:solidFill>
                                  <a:srgbClr val="0070C0"/>
                                </a:solidFill>
                                <a:latin typeface="Cambria Math" panose="02040503050406030204" pitchFamily="18" charset="0"/>
                              </a:rPr>
                            </m:ctrlPr>
                          </m:sSubPr>
                          <m:e>
                            <m:r>
                              <a:rPr lang="en-US" b="1" i="1" u="none" smtClean="0">
                                <a:solidFill>
                                  <a:srgbClr val="0070C0"/>
                                </a:solidFill>
                                <a:latin typeface="Cambria Math" panose="02040503050406030204" pitchFamily="18" charset="0"/>
                                <a:ea typeface="Cambria Math" panose="02040503050406030204" pitchFamily="18" charset="0"/>
                              </a:rPr>
                              <m:t>𝝀</m:t>
                            </m:r>
                          </m:e>
                          <m:sub>
                            <m:r>
                              <a:rPr lang="en-US" b="1" i="1" u="none" smtClean="0">
                                <a:solidFill>
                                  <a:srgbClr val="0070C0"/>
                                </a:solidFill>
                                <a:latin typeface="Cambria Math" panose="02040503050406030204" pitchFamily="18" charset="0"/>
                              </a:rPr>
                              <m:t>𝑳</m:t>
                            </m:r>
                          </m:sub>
                        </m:sSub>
                      </m:oMath>
                    </m:oMathPara>
                  </a14:m>
                  <a:endParaRPr lang="en-US" b="1" u="none" dirty="0">
                    <a:solidFill>
                      <a:srgbClr val="0070C0"/>
                    </a:solidFill>
                  </a:endParaRPr>
                </a:p>
              </p:txBody>
            </p:sp>
          </mc:Choice>
          <mc:Fallback xmlns="">
            <p:sp>
              <p:nvSpPr>
                <p:cNvPr id="97" name="ZoneTexte 96"/>
                <p:cNvSpPr txBox="1">
                  <a:spLocks noRot="1" noChangeAspect="1" noMove="1" noResize="1" noEditPoints="1" noAdjustHandles="1" noChangeArrowheads="1" noChangeShapeType="1" noTextEdit="1"/>
                </p:cNvSpPr>
                <p:nvPr/>
              </p:nvSpPr>
              <p:spPr>
                <a:xfrm>
                  <a:off x="2444996" y="1453659"/>
                  <a:ext cx="401388" cy="302793"/>
                </a:xfrm>
                <a:prstGeom prst="rect">
                  <a:avLst/>
                </a:prstGeom>
                <a:blipFill rotWithShape="0">
                  <a:blip r:embed="rId13"/>
                  <a:stretch>
                    <a:fillRect l="-19048" r="-7143" b="-51613"/>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98" name="ZoneTexte 97"/>
                <p:cNvSpPr txBox="1"/>
                <p:nvPr/>
              </p:nvSpPr>
              <p:spPr>
                <a:xfrm>
                  <a:off x="2503874" y="4007886"/>
                  <a:ext cx="235655" cy="355867"/>
                </a:xfrm>
                <a:prstGeom prst="rect">
                  <a:avLst/>
                </a:prstGeom>
                <a:solidFill>
                  <a:schemeClr val="bg1"/>
                </a:solid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1" i="1" u="none" smtClean="0">
                            <a:solidFill>
                              <a:srgbClr val="00CC66"/>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𝝃</m:t>
                        </m:r>
                      </m:oMath>
                    </m:oMathPara>
                  </a14:m>
                  <a:endParaRPr lang="en-US" b="1" u="none" dirty="0">
                    <a:solidFill>
                      <a:srgbClr val="00CC66"/>
                    </a:solidFill>
                    <a:effectLst>
                      <a:outerShdw blurRad="38100" dist="38100" dir="2700000" algn="tl">
                        <a:srgbClr val="000000">
                          <a:alpha val="43137"/>
                        </a:srgbClr>
                      </a:outerShdw>
                    </a:effectLst>
                  </a:endParaRPr>
                </a:p>
              </p:txBody>
            </p:sp>
          </mc:Choice>
          <mc:Fallback xmlns="">
            <p:sp>
              <p:nvSpPr>
                <p:cNvPr id="98" name="ZoneTexte 97"/>
                <p:cNvSpPr txBox="1">
                  <a:spLocks noRot="1" noChangeAspect="1" noMove="1" noResize="1" noEditPoints="1" noAdjustHandles="1" noChangeArrowheads="1" noChangeShapeType="1" noTextEdit="1"/>
                </p:cNvSpPr>
                <p:nvPr/>
              </p:nvSpPr>
              <p:spPr>
                <a:xfrm>
                  <a:off x="2503874" y="4007886"/>
                  <a:ext cx="256557" cy="386345"/>
                </a:xfrm>
                <a:prstGeom prst="rect">
                  <a:avLst/>
                </a:prstGeom>
                <a:blipFill rotWithShape="0">
                  <a:blip r:embed="rId14"/>
                  <a:stretch>
                    <a:fillRect l="-40741" r="-55556" b="-45000"/>
                  </a:stretch>
                </a:blipFill>
                <a:ln>
                  <a:noFill/>
                </a:ln>
              </p:spPr>
              <p:txBody>
                <a:bodyPr/>
                <a:lstStyle/>
                <a:p>
                  <a:r>
                    <a:rPr lang="fr-FR">
                      <a:noFill/>
                    </a:rPr>
                    <a:t> </a:t>
                  </a:r>
                </a:p>
              </p:txBody>
            </p:sp>
          </mc:Fallback>
        </mc:AlternateContent>
        <p:sp>
          <p:nvSpPr>
            <p:cNvPr id="79" name="Forme libre 78"/>
            <p:cNvSpPr>
              <a:spLocks noChangeAspect="1"/>
            </p:cNvSpPr>
            <p:nvPr/>
          </p:nvSpPr>
          <p:spPr>
            <a:xfrm>
              <a:off x="1725983" y="2230743"/>
              <a:ext cx="3047999" cy="1219722"/>
            </a:xfrm>
            <a:custGeom>
              <a:avLst/>
              <a:gdLst>
                <a:gd name="connsiteX0" fmla="*/ 0 w 1227466"/>
                <a:gd name="connsiteY0" fmla="*/ 344066 h 1720315"/>
                <a:gd name="connsiteX1" fmla="*/ 158083 w 1227466"/>
                <a:gd name="connsiteY1" fmla="*/ 4 h 1720315"/>
                <a:gd name="connsiteX2" fmla="*/ 378159 w 1227466"/>
                <a:gd name="connsiteY2" fmla="*/ 350265 h 1720315"/>
                <a:gd name="connsiteX3" fmla="*/ 731520 w 1227466"/>
                <a:gd name="connsiteY3" fmla="*/ 1329758 h 1720315"/>
                <a:gd name="connsiteX4" fmla="*/ 1227466 w 1227466"/>
                <a:gd name="connsiteY4" fmla="*/ 1720315 h 1720315"/>
                <a:gd name="connsiteX0" fmla="*/ 0 w 1268429"/>
                <a:gd name="connsiteY0" fmla="*/ 344066 h 1754730"/>
                <a:gd name="connsiteX1" fmla="*/ 158083 w 1268429"/>
                <a:gd name="connsiteY1" fmla="*/ 4 h 1754730"/>
                <a:gd name="connsiteX2" fmla="*/ 378159 w 1268429"/>
                <a:gd name="connsiteY2" fmla="*/ 350265 h 1754730"/>
                <a:gd name="connsiteX3" fmla="*/ 731520 w 1268429"/>
                <a:gd name="connsiteY3" fmla="*/ 1329758 h 1754730"/>
                <a:gd name="connsiteX4" fmla="*/ 1227466 w 1268429"/>
                <a:gd name="connsiteY4" fmla="*/ 1720315 h 1754730"/>
                <a:gd name="connsiteX5" fmla="*/ 1241293 w 1268429"/>
                <a:gd name="connsiteY5" fmla="*/ 1737570 h 1754730"/>
                <a:gd name="connsiteX0" fmla="*/ 0 w 2230861"/>
                <a:gd name="connsiteY0" fmla="*/ 344066 h 1761174"/>
                <a:gd name="connsiteX1" fmla="*/ 158083 w 2230861"/>
                <a:gd name="connsiteY1" fmla="*/ 4 h 1761174"/>
                <a:gd name="connsiteX2" fmla="*/ 378159 w 2230861"/>
                <a:gd name="connsiteY2" fmla="*/ 350265 h 1761174"/>
                <a:gd name="connsiteX3" fmla="*/ 731520 w 2230861"/>
                <a:gd name="connsiteY3" fmla="*/ 1329758 h 1761174"/>
                <a:gd name="connsiteX4" fmla="*/ 1227466 w 2230861"/>
                <a:gd name="connsiteY4" fmla="*/ 1720315 h 1761174"/>
                <a:gd name="connsiteX5" fmla="*/ 2230861 w 2230861"/>
                <a:gd name="connsiteY5" fmla="*/ 1753687 h 1761174"/>
                <a:gd name="connsiteX0" fmla="*/ 0 w 2815372"/>
                <a:gd name="connsiteY0" fmla="*/ 344066 h 1758779"/>
                <a:gd name="connsiteX1" fmla="*/ 158083 w 2815372"/>
                <a:gd name="connsiteY1" fmla="*/ 4 h 1758779"/>
                <a:gd name="connsiteX2" fmla="*/ 378159 w 2815372"/>
                <a:gd name="connsiteY2" fmla="*/ 350265 h 1758779"/>
                <a:gd name="connsiteX3" fmla="*/ 731520 w 2815372"/>
                <a:gd name="connsiteY3" fmla="*/ 1329758 h 1758779"/>
                <a:gd name="connsiteX4" fmla="*/ 1227466 w 2815372"/>
                <a:gd name="connsiteY4" fmla="*/ 1720315 h 1758779"/>
                <a:gd name="connsiteX5" fmla="*/ 2815372 w 2815372"/>
                <a:gd name="connsiteY5" fmla="*/ 1748315 h 1758779"/>
                <a:gd name="connsiteX0" fmla="*/ 0 w 2815372"/>
                <a:gd name="connsiteY0" fmla="*/ 344066 h 1774833"/>
                <a:gd name="connsiteX1" fmla="*/ 158083 w 2815372"/>
                <a:gd name="connsiteY1" fmla="*/ 4 h 1774833"/>
                <a:gd name="connsiteX2" fmla="*/ 378159 w 2815372"/>
                <a:gd name="connsiteY2" fmla="*/ 350265 h 1774833"/>
                <a:gd name="connsiteX3" fmla="*/ 731520 w 2815372"/>
                <a:gd name="connsiteY3" fmla="*/ 1329758 h 1774833"/>
                <a:gd name="connsiteX4" fmla="*/ 1212691 w 2815372"/>
                <a:gd name="connsiteY4" fmla="*/ 1744408 h 1774833"/>
                <a:gd name="connsiteX5" fmla="*/ 2815372 w 2815372"/>
                <a:gd name="connsiteY5" fmla="*/ 1748315 h 1774833"/>
                <a:gd name="connsiteX0" fmla="*/ 0 w 2815372"/>
                <a:gd name="connsiteY0" fmla="*/ 344066 h 1774833"/>
                <a:gd name="connsiteX1" fmla="*/ 158083 w 2815372"/>
                <a:gd name="connsiteY1" fmla="*/ 4 h 1774833"/>
                <a:gd name="connsiteX2" fmla="*/ 378159 w 2815372"/>
                <a:gd name="connsiteY2" fmla="*/ 350265 h 1774833"/>
                <a:gd name="connsiteX3" fmla="*/ 731520 w 2815372"/>
                <a:gd name="connsiteY3" fmla="*/ 1329758 h 1774833"/>
                <a:gd name="connsiteX4" fmla="*/ 1212691 w 2815372"/>
                <a:gd name="connsiteY4" fmla="*/ 1744408 h 1774833"/>
                <a:gd name="connsiteX5" fmla="*/ 2815372 w 2815372"/>
                <a:gd name="connsiteY5" fmla="*/ 1748315 h 1774833"/>
                <a:gd name="connsiteX0" fmla="*/ 0 w 2815372"/>
                <a:gd name="connsiteY0" fmla="*/ 344066 h 1750755"/>
                <a:gd name="connsiteX1" fmla="*/ 158083 w 2815372"/>
                <a:gd name="connsiteY1" fmla="*/ 4 h 1750755"/>
                <a:gd name="connsiteX2" fmla="*/ 378159 w 2815372"/>
                <a:gd name="connsiteY2" fmla="*/ 350265 h 1750755"/>
                <a:gd name="connsiteX3" fmla="*/ 731520 w 2815372"/>
                <a:gd name="connsiteY3" fmla="*/ 1329758 h 1750755"/>
                <a:gd name="connsiteX4" fmla="*/ 1212691 w 2815372"/>
                <a:gd name="connsiteY4" fmla="*/ 1744408 h 1750755"/>
                <a:gd name="connsiteX5" fmla="*/ 2815372 w 2815372"/>
                <a:gd name="connsiteY5" fmla="*/ 1748315 h 1750755"/>
                <a:gd name="connsiteX0" fmla="*/ 0 w 2815372"/>
                <a:gd name="connsiteY0" fmla="*/ 344066 h 1750755"/>
                <a:gd name="connsiteX1" fmla="*/ 158083 w 2815372"/>
                <a:gd name="connsiteY1" fmla="*/ 4 h 1750755"/>
                <a:gd name="connsiteX2" fmla="*/ 378159 w 2815372"/>
                <a:gd name="connsiteY2" fmla="*/ 350265 h 1750755"/>
                <a:gd name="connsiteX3" fmla="*/ 731520 w 2815372"/>
                <a:gd name="connsiteY3" fmla="*/ 1329758 h 1750755"/>
                <a:gd name="connsiteX4" fmla="*/ 1212691 w 2815372"/>
                <a:gd name="connsiteY4" fmla="*/ 1744408 h 1750755"/>
                <a:gd name="connsiteX5" fmla="*/ 2815372 w 2815372"/>
                <a:gd name="connsiteY5" fmla="*/ 1748315 h 1750755"/>
                <a:gd name="connsiteX0" fmla="*/ 0 w 2815372"/>
                <a:gd name="connsiteY0" fmla="*/ 344066 h 1750755"/>
                <a:gd name="connsiteX1" fmla="*/ 158083 w 2815372"/>
                <a:gd name="connsiteY1" fmla="*/ 4 h 1750755"/>
                <a:gd name="connsiteX2" fmla="*/ 378159 w 2815372"/>
                <a:gd name="connsiteY2" fmla="*/ 350265 h 1750755"/>
                <a:gd name="connsiteX3" fmla="*/ 731520 w 2815372"/>
                <a:gd name="connsiteY3" fmla="*/ 1329758 h 1750755"/>
                <a:gd name="connsiteX4" fmla="*/ 1212691 w 2815372"/>
                <a:gd name="connsiteY4" fmla="*/ 1744408 h 1750755"/>
                <a:gd name="connsiteX5" fmla="*/ 2815372 w 2815372"/>
                <a:gd name="connsiteY5" fmla="*/ 1748315 h 1750755"/>
                <a:gd name="connsiteX0" fmla="*/ 0 w 2815372"/>
                <a:gd name="connsiteY0" fmla="*/ 344066 h 1750755"/>
                <a:gd name="connsiteX1" fmla="*/ 158083 w 2815372"/>
                <a:gd name="connsiteY1" fmla="*/ 4 h 1750755"/>
                <a:gd name="connsiteX2" fmla="*/ 378159 w 2815372"/>
                <a:gd name="connsiteY2" fmla="*/ 350265 h 1750755"/>
                <a:gd name="connsiteX3" fmla="*/ 731520 w 2815372"/>
                <a:gd name="connsiteY3" fmla="*/ 1329758 h 1750755"/>
                <a:gd name="connsiteX4" fmla="*/ 1212691 w 2815372"/>
                <a:gd name="connsiteY4" fmla="*/ 1744408 h 1750755"/>
                <a:gd name="connsiteX5" fmla="*/ 2815372 w 2815372"/>
                <a:gd name="connsiteY5" fmla="*/ 1748315 h 1750755"/>
                <a:gd name="connsiteX0" fmla="*/ 0 w 2815372"/>
                <a:gd name="connsiteY0" fmla="*/ 344066 h 1759477"/>
                <a:gd name="connsiteX1" fmla="*/ 158083 w 2815372"/>
                <a:gd name="connsiteY1" fmla="*/ 4 h 1759477"/>
                <a:gd name="connsiteX2" fmla="*/ 378159 w 2815372"/>
                <a:gd name="connsiteY2" fmla="*/ 350265 h 1759477"/>
                <a:gd name="connsiteX3" fmla="*/ 473528 w 2815372"/>
                <a:gd name="connsiteY3" fmla="*/ 1547872 h 1759477"/>
                <a:gd name="connsiteX4" fmla="*/ 1212691 w 2815372"/>
                <a:gd name="connsiteY4" fmla="*/ 1744408 h 1759477"/>
                <a:gd name="connsiteX5" fmla="*/ 2815372 w 2815372"/>
                <a:gd name="connsiteY5" fmla="*/ 1748315 h 1759477"/>
                <a:gd name="connsiteX0" fmla="*/ 0 w 2815372"/>
                <a:gd name="connsiteY0" fmla="*/ 344066 h 1748316"/>
                <a:gd name="connsiteX1" fmla="*/ 158083 w 2815372"/>
                <a:gd name="connsiteY1" fmla="*/ 4 h 1748316"/>
                <a:gd name="connsiteX2" fmla="*/ 378159 w 2815372"/>
                <a:gd name="connsiteY2" fmla="*/ 350265 h 1748316"/>
                <a:gd name="connsiteX3" fmla="*/ 473528 w 2815372"/>
                <a:gd name="connsiteY3" fmla="*/ 1547872 h 1748316"/>
                <a:gd name="connsiteX4" fmla="*/ 1223908 w 2815372"/>
                <a:gd name="connsiteY4" fmla="*/ 1035539 h 1748316"/>
                <a:gd name="connsiteX5" fmla="*/ 2815372 w 2815372"/>
                <a:gd name="connsiteY5" fmla="*/ 1748315 h 1748316"/>
                <a:gd name="connsiteX0" fmla="*/ 0 w 3174317"/>
                <a:gd name="connsiteY0" fmla="*/ 344066 h 1563764"/>
                <a:gd name="connsiteX1" fmla="*/ 158083 w 3174317"/>
                <a:gd name="connsiteY1" fmla="*/ 4 h 1563764"/>
                <a:gd name="connsiteX2" fmla="*/ 378159 w 3174317"/>
                <a:gd name="connsiteY2" fmla="*/ 350265 h 1563764"/>
                <a:gd name="connsiteX3" fmla="*/ 473528 w 3174317"/>
                <a:gd name="connsiteY3" fmla="*/ 1547872 h 1563764"/>
                <a:gd name="connsiteX4" fmla="*/ 1223908 w 3174317"/>
                <a:gd name="connsiteY4" fmla="*/ 1035539 h 1563764"/>
                <a:gd name="connsiteX5" fmla="*/ 3174317 w 3174317"/>
                <a:gd name="connsiteY5" fmla="*/ 1003093 h 1563764"/>
                <a:gd name="connsiteX0" fmla="*/ 0 w 3016234"/>
                <a:gd name="connsiteY0" fmla="*/ 0 h 1563760"/>
                <a:gd name="connsiteX1" fmla="*/ 220076 w 3016234"/>
                <a:gd name="connsiteY1" fmla="*/ 350261 h 1563760"/>
                <a:gd name="connsiteX2" fmla="*/ 315445 w 3016234"/>
                <a:gd name="connsiteY2" fmla="*/ 1547868 h 1563760"/>
                <a:gd name="connsiteX3" fmla="*/ 1065825 w 3016234"/>
                <a:gd name="connsiteY3" fmla="*/ 1035535 h 1563760"/>
                <a:gd name="connsiteX4" fmla="*/ 3016234 w 3016234"/>
                <a:gd name="connsiteY4" fmla="*/ 1003089 h 1563760"/>
                <a:gd name="connsiteX0" fmla="*/ 0 w 3206923"/>
                <a:gd name="connsiteY0" fmla="*/ 0 h 1709170"/>
                <a:gd name="connsiteX1" fmla="*/ 410765 w 3206923"/>
                <a:gd name="connsiteY1" fmla="*/ 495671 h 1709170"/>
                <a:gd name="connsiteX2" fmla="*/ 506134 w 3206923"/>
                <a:gd name="connsiteY2" fmla="*/ 1693278 h 1709170"/>
                <a:gd name="connsiteX3" fmla="*/ 1256514 w 3206923"/>
                <a:gd name="connsiteY3" fmla="*/ 1180945 h 1709170"/>
                <a:gd name="connsiteX4" fmla="*/ 3206923 w 3206923"/>
                <a:gd name="connsiteY4" fmla="*/ 1148499 h 1709170"/>
                <a:gd name="connsiteX0" fmla="*/ 0 w 3206923"/>
                <a:gd name="connsiteY0" fmla="*/ 0 h 2049452"/>
                <a:gd name="connsiteX1" fmla="*/ 410765 w 3206923"/>
                <a:gd name="connsiteY1" fmla="*/ 495671 h 2049452"/>
                <a:gd name="connsiteX2" fmla="*/ 326662 w 3206923"/>
                <a:gd name="connsiteY2" fmla="*/ 2038624 h 2049452"/>
                <a:gd name="connsiteX3" fmla="*/ 1256514 w 3206923"/>
                <a:gd name="connsiteY3" fmla="*/ 1180945 h 2049452"/>
                <a:gd name="connsiteX4" fmla="*/ 3206923 w 3206923"/>
                <a:gd name="connsiteY4" fmla="*/ 1148499 h 2049452"/>
                <a:gd name="connsiteX0" fmla="*/ 0 w 3206923"/>
                <a:gd name="connsiteY0" fmla="*/ 0 h 2049452"/>
                <a:gd name="connsiteX1" fmla="*/ 326662 w 3206923"/>
                <a:gd name="connsiteY1" fmla="*/ 2038624 h 2049452"/>
                <a:gd name="connsiteX2" fmla="*/ 1256514 w 3206923"/>
                <a:gd name="connsiteY2" fmla="*/ 1180945 h 2049452"/>
                <a:gd name="connsiteX3" fmla="*/ 3206923 w 3206923"/>
                <a:gd name="connsiteY3" fmla="*/ 1148499 h 2049452"/>
                <a:gd name="connsiteX0" fmla="*/ 0 w 3206923"/>
                <a:gd name="connsiteY0" fmla="*/ 0 h 1959563"/>
                <a:gd name="connsiteX1" fmla="*/ 304229 w 3206923"/>
                <a:gd name="connsiteY1" fmla="*/ 1947744 h 1959563"/>
                <a:gd name="connsiteX2" fmla="*/ 1256514 w 3206923"/>
                <a:gd name="connsiteY2" fmla="*/ 1180945 h 1959563"/>
                <a:gd name="connsiteX3" fmla="*/ 3206923 w 3206923"/>
                <a:gd name="connsiteY3" fmla="*/ 1148499 h 1959563"/>
                <a:gd name="connsiteX0" fmla="*/ 0 w 3206923"/>
                <a:gd name="connsiteY0" fmla="*/ 0 h 1959563"/>
                <a:gd name="connsiteX1" fmla="*/ 304229 w 3206923"/>
                <a:gd name="connsiteY1" fmla="*/ 1947744 h 1959563"/>
                <a:gd name="connsiteX2" fmla="*/ 1256514 w 3206923"/>
                <a:gd name="connsiteY2" fmla="*/ 1180945 h 1959563"/>
                <a:gd name="connsiteX3" fmla="*/ 3206923 w 3206923"/>
                <a:gd name="connsiteY3" fmla="*/ 1148499 h 1959563"/>
                <a:gd name="connsiteX0" fmla="*/ 0 w 3206923"/>
                <a:gd name="connsiteY0" fmla="*/ 0 h 1949578"/>
                <a:gd name="connsiteX1" fmla="*/ 304229 w 3206923"/>
                <a:gd name="connsiteY1" fmla="*/ 1947744 h 1949578"/>
                <a:gd name="connsiteX2" fmla="*/ 1256514 w 3206923"/>
                <a:gd name="connsiteY2" fmla="*/ 1180945 h 1949578"/>
                <a:gd name="connsiteX3" fmla="*/ 3206923 w 3206923"/>
                <a:gd name="connsiteY3" fmla="*/ 1148499 h 1949578"/>
                <a:gd name="connsiteX0" fmla="*/ 0 w 3162054"/>
                <a:gd name="connsiteY0" fmla="*/ 0 h 2072544"/>
                <a:gd name="connsiteX1" fmla="*/ 259360 w 3162054"/>
                <a:gd name="connsiteY1" fmla="*/ 2038626 h 2072544"/>
                <a:gd name="connsiteX2" fmla="*/ 1211645 w 3162054"/>
                <a:gd name="connsiteY2" fmla="*/ 1271827 h 2072544"/>
                <a:gd name="connsiteX3" fmla="*/ 3162054 w 3162054"/>
                <a:gd name="connsiteY3" fmla="*/ 1239381 h 2072544"/>
                <a:gd name="connsiteX0" fmla="*/ 0 w 3162054"/>
                <a:gd name="connsiteY0" fmla="*/ 0 h 2072544"/>
                <a:gd name="connsiteX1" fmla="*/ 259360 w 3162054"/>
                <a:gd name="connsiteY1" fmla="*/ 2038626 h 2072544"/>
                <a:gd name="connsiteX2" fmla="*/ 1211645 w 3162054"/>
                <a:gd name="connsiteY2" fmla="*/ 1271827 h 2072544"/>
                <a:gd name="connsiteX3" fmla="*/ 3162054 w 3162054"/>
                <a:gd name="connsiteY3" fmla="*/ 1239381 h 2072544"/>
                <a:gd name="connsiteX0" fmla="*/ 0 w 3162054"/>
                <a:gd name="connsiteY0" fmla="*/ 0 h 2074498"/>
                <a:gd name="connsiteX1" fmla="*/ 259360 w 3162054"/>
                <a:gd name="connsiteY1" fmla="*/ 2038626 h 2074498"/>
                <a:gd name="connsiteX2" fmla="*/ 1211645 w 3162054"/>
                <a:gd name="connsiteY2" fmla="*/ 1271827 h 2074498"/>
                <a:gd name="connsiteX3" fmla="*/ 3162054 w 3162054"/>
                <a:gd name="connsiteY3" fmla="*/ 1239381 h 2074498"/>
                <a:gd name="connsiteX0" fmla="*/ 0 w 3162054"/>
                <a:gd name="connsiteY0" fmla="*/ 0 h 2082813"/>
                <a:gd name="connsiteX1" fmla="*/ 259360 w 3162054"/>
                <a:gd name="connsiteY1" fmla="*/ 2038626 h 2082813"/>
                <a:gd name="connsiteX2" fmla="*/ 942437 w 3162054"/>
                <a:gd name="connsiteY2" fmla="*/ 1362707 h 2082813"/>
                <a:gd name="connsiteX3" fmla="*/ 3162054 w 3162054"/>
                <a:gd name="connsiteY3" fmla="*/ 1239381 h 2082813"/>
                <a:gd name="connsiteX0" fmla="*/ 0 w 3162054"/>
                <a:gd name="connsiteY0" fmla="*/ 0 h 2083950"/>
                <a:gd name="connsiteX1" fmla="*/ 259360 w 3162054"/>
                <a:gd name="connsiteY1" fmla="*/ 2038626 h 2083950"/>
                <a:gd name="connsiteX2" fmla="*/ 942437 w 3162054"/>
                <a:gd name="connsiteY2" fmla="*/ 1362707 h 2083950"/>
                <a:gd name="connsiteX3" fmla="*/ 3162054 w 3162054"/>
                <a:gd name="connsiteY3" fmla="*/ 1239381 h 2083950"/>
                <a:gd name="connsiteX0" fmla="*/ 0 w 3162054"/>
                <a:gd name="connsiteY0" fmla="*/ 0 h 2050404"/>
                <a:gd name="connsiteX1" fmla="*/ 259360 w 3162054"/>
                <a:gd name="connsiteY1" fmla="*/ 2038626 h 2050404"/>
                <a:gd name="connsiteX2" fmla="*/ 942437 w 3162054"/>
                <a:gd name="connsiteY2" fmla="*/ 1362707 h 2050404"/>
                <a:gd name="connsiteX3" fmla="*/ 3162054 w 3162054"/>
                <a:gd name="connsiteY3" fmla="*/ 1239381 h 2050404"/>
              </a:gdLst>
              <a:ahLst/>
              <a:cxnLst>
                <a:cxn ang="0">
                  <a:pos x="connsiteX0" y="connsiteY0"/>
                </a:cxn>
                <a:cxn ang="0">
                  <a:pos x="connsiteX1" y="connsiteY1"/>
                </a:cxn>
                <a:cxn ang="0">
                  <a:pos x="connsiteX2" y="connsiteY2"/>
                </a:cxn>
                <a:cxn ang="0">
                  <a:pos x="connsiteX3" y="connsiteY3"/>
                </a:cxn>
              </a:cxnLst>
              <a:rect l="l" t="t" r="r" b="b"/>
              <a:pathLst>
                <a:path w="3162054" h="2050404">
                  <a:moveTo>
                    <a:pt x="0" y="0"/>
                  </a:moveTo>
                  <a:cubicBezTo>
                    <a:pt x="169007" y="551945"/>
                    <a:pt x="146135" y="1786764"/>
                    <a:pt x="259360" y="2038626"/>
                  </a:cubicBezTo>
                  <a:cubicBezTo>
                    <a:pt x="304263" y="2138510"/>
                    <a:pt x="488393" y="1576328"/>
                    <a:pt x="942437" y="1362707"/>
                  </a:cubicBezTo>
                  <a:cubicBezTo>
                    <a:pt x="1302831" y="1193147"/>
                    <a:pt x="3159173" y="1235786"/>
                    <a:pt x="3162054" y="1239381"/>
                  </a:cubicBezTo>
                </a:path>
              </a:pathLst>
            </a:custGeom>
            <a:noFill/>
            <a:ln w="28575">
              <a:solidFill>
                <a:srgbClr val="FF006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grpSp>
        <p:nvGrpSpPr>
          <p:cNvPr id="11" name="Groupe 10"/>
          <p:cNvGrpSpPr/>
          <p:nvPr/>
        </p:nvGrpSpPr>
        <p:grpSpPr>
          <a:xfrm>
            <a:off x="1471594" y="1398171"/>
            <a:ext cx="2411227" cy="669275"/>
            <a:chOff x="1914361" y="1469449"/>
            <a:chExt cx="2411227" cy="669275"/>
          </a:xfrm>
        </p:grpSpPr>
        <p:cxnSp>
          <p:nvCxnSpPr>
            <p:cNvPr id="110" name="Connecteur droit 109"/>
            <p:cNvCxnSpPr/>
            <p:nvPr/>
          </p:nvCxnSpPr>
          <p:spPr>
            <a:xfrm>
              <a:off x="2157182" y="1694422"/>
              <a:ext cx="419764" cy="0"/>
            </a:xfrm>
            <a:prstGeom prst="line">
              <a:avLst/>
            </a:prstGeom>
            <a:no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111" name="Connecteur droit 110"/>
            <p:cNvCxnSpPr/>
            <p:nvPr/>
          </p:nvCxnSpPr>
          <p:spPr>
            <a:xfrm>
              <a:off x="2157183" y="1852948"/>
              <a:ext cx="419764" cy="0"/>
            </a:xfrm>
            <a:prstGeom prst="line">
              <a:avLst/>
            </a:prstGeom>
            <a:noFill/>
            <a:ln w="38100">
              <a:solidFill>
                <a:srgbClr val="00CC66"/>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14" name="Rectangle 113"/>
            <p:cNvSpPr/>
            <p:nvPr/>
          </p:nvSpPr>
          <p:spPr>
            <a:xfrm>
              <a:off x="2597525" y="1531080"/>
              <a:ext cx="1399742" cy="600164"/>
            </a:xfrm>
            <a:prstGeom prst="rect">
              <a:avLst/>
            </a:prstGeom>
          </p:spPr>
          <p:txBody>
            <a:bodyPr wrap="none">
              <a:spAutoFit/>
            </a:bodyPr>
            <a:lstStyle/>
            <a:p>
              <a:r>
                <a:rPr lang="en-US" sz="1100" u="none" dirty="0" smtClean="0">
                  <a:solidFill>
                    <a:prstClr val="black"/>
                  </a:solidFill>
                  <a:latin typeface="Calibri" pitchFamily="34" charset="0"/>
                </a:rPr>
                <a:t>Magnetic energy</a:t>
              </a:r>
            </a:p>
            <a:p>
              <a:r>
                <a:rPr lang="en-US" sz="1100" u="none" dirty="0" smtClean="0">
                  <a:solidFill>
                    <a:prstClr val="black"/>
                  </a:solidFill>
                  <a:latin typeface="Calibri" pitchFamily="34" charset="0"/>
                </a:rPr>
                <a:t>Condensation energy</a:t>
              </a:r>
            </a:p>
            <a:p>
              <a:r>
                <a:rPr lang="en-US" sz="1100" u="none" dirty="0" smtClean="0">
                  <a:solidFill>
                    <a:prstClr val="black"/>
                  </a:solidFill>
                  <a:latin typeface="Calibri" pitchFamily="34" charset="0"/>
                </a:rPr>
                <a:t>Free energy</a:t>
              </a:r>
            </a:p>
          </p:txBody>
        </p:sp>
        <p:cxnSp>
          <p:nvCxnSpPr>
            <p:cNvPr id="112" name="Connecteur droit 111"/>
            <p:cNvCxnSpPr/>
            <p:nvPr/>
          </p:nvCxnSpPr>
          <p:spPr>
            <a:xfrm>
              <a:off x="2157183" y="2001372"/>
              <a:ext cx="419764" cy="0"/>
            </a:xfrm>
            <a:prstGeom prst="line">
              <a:avLst/>
            </a:prstGeom>
            <a:noFill/>
            <a:ln w="28575">
              <a:solidFill>
                <a:srgbClr val="FF0066"/>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123" name="Rectangle 122"/>
            <p:cNvSpPr/>
            <p:nvPr/>
          </p:nvSpPr>
          <p:spPr>
            <a:xfrm>
              <a:off x="1914361" y="1469449"/>
              <a:ext cx="2411227" cy="669275"/>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grpSp>
      <p:sp>
        <p:nvSpPr>
          <p:cNvPr id="117" name="Forme libre 116"/>
          <p:cNvSpPr/>
          <p:nvPr/>
        </p:nvSpPr>
        <p:spPr>
          <a:xfrm>
            <a:off x="3639830" y="3882947"/>
            <a:ext cx="713884" cy="1442258"/>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02556 w 2270927"/>
              <a:gd name="connsiteY1" fmla="*/ 394855 h 572756"/>
              <a:gd name="connsiteX2" fmla="*/ 2270927 w 2270927"/>
              <a:gd name="connsiteY2" fmla="*/ 0 h 572756"/>
              <a:gd name="connsiteX0" fmla="*/ 0 w 2270927"/>
              <a:gd name="connsiteY0" fmla="*/ 572756 h 572756"/>
              <a:gd name="connsiteX1" fmla="*/ 1502556 w 2270927"/>
              <a:gd name="connsiteY1" fmla="*/ 394855 h 572756"/>
              <a:gd name="connsiteX2" fmla="*/ 2270927 w 2270927"/>
              <a:gd name="connsiteY2" fmla="*/ 0 h 572756"/>
              <a:gd name="connsiteX0" fmla="*/ 0 w 2270927"/>
              <a:gd name="connsiteY0" fmla="*/ 572756 h 572756"/>
              <a:gd name="connsiteX1" fmla="*/ 1531096 w 2270927"/>
              <a:gd name="connsiteY1" fmla="*/ 397120 h 572756"/>
              <a:gd name="connsiteX2" fmla="*/ 2270927 w 2270927"/>
              <a:gd name="connsiteY2" fmla="*/ 0 h 572756"/>
              <a:gd name="connsiteX0" fmla="*/ 0 w 2270927"/>
              <a:gd name="connsiteY0" fmla="*/ 572756 h 572756"/>
              <a:gd name="connsiteX1" fmla="*/ 1531096 w 2270927"/>
              <a:gd name="connsiteY1" fmla="*/ 397120 h 572756"/>
              <a:gd name="connsiteX2" fmla="*/ 2270927 w 2270927"/>
              <a:gd name="connsiteY2" fmla="*/ 0 h 572756"/>
              <a:gd name="connsiteX0" fmla="*/ 0 w 2270927"/>
              <a:gd name="connsiteY0" fmla="*/ 572756 h 572756"/>
              <a:gd name="connsiteX1" fmla="*/ 1521583 w 2270927"/>
              <a:gd name="connsiteY1" fmla="*/ 408443 h 572756"/>
              <a:gd name="connsiteX2" fmla="*/ 2270927 w 2270927"/>
              <a:gd name="connsiteY2" fmla="*/ 0 h 572756"/>
              <a:gd name="connsiteX0" fmla="*/ 0 w 2270927"/>
              <a:gd name="connsiteY0" fmla="*/ 572756 h 572756"/>
              <a:gd name="connsiteX1" fmla="*/ 1521583 w 2270927"/>
              <a:gd name="connsiteY1" fmla="*/ 408443 h 572756"/>
              <a:gd name="connsiteX2" fmla="*/ 2270927 w 2270927"/>
              <a:gd name="connsiteY2" fmla="*/ 0 h 572756"/>
              <a:gd name="connsiteX0" fmla="*/ 0 w 1795272"/>
              <a:gd name="connsiteY0" fmla="*/ 500287 h 500287"/>
              <a:gd name="connsiteX1" fmla="*/ 1045928 w 1795272"/>
              <a:gd name="connsiteY1" fmla="*/ 408443 h 500287"/>
              <a:gd name="connsiteX2" fmla="*/ 1795272 w 1795272"/>
              <a:gd name="connsiteY2" fmla="*/ 0 h 500287"/>
              <a:gd name="connsiteX0" fmla="*/ 0 w 1795272"/>
              <a:gd name="connsiteY0" fmla="*/ 500287 h 500287"/>
              <a:gd name="connsiteX1" fmla="*/ 1045928 w 1795272"/>
              <a:gd name="connsiteY1" fmla="*/ 408443 h 500287"/>
              <a:gd name="connsiteX2" fmla="*/ 1795272 w 1795272"/>
              <a:gd name="connsiteY2" fmla="*/ 0 h 500287"/>
              <a:gd name="connsiteX0" fmla="*/ 0 w 1795272"/>
              <a:gd name="connsiteY0" fmla="*/ 500287 h 500287"/>
              <a:gd name="connsiteX1" fmla="*/ 1045928 w 1795272"/>
              <a:gd name="connsiteY1" fmla="*/ 408443 h 500287"/>
              <a:gd name="connsiteX2" fmla="*/ 1795272 w 1795272"/>
              <a:gd name="connsiteY2" fmla="*/ 0 h 500287"/>
              <a:gd name="connsiteX0" fmla="*/ 0 w 2471351"/>
              <a:gd name="connsiteY0" fmla="*/ 476495 h 476495"/>
              <a:gd name="connsiteX1" fmla="*/ 1722007 w 2471351"/>
              <a:gd name="connsiteY1" fmla="*/ 408443 h 476495"/>
              <a:gd name="connsiteX2" fmla="*/ 2471351 w 2471351"/>
              <a:gd name="connsiteY2" fmla="*/ 0 h 476495"/>
              <a:gd name="connsiteX0" fmla="*/ 0 w 2471351"/>
              <a:gd name="connsiteY0" fmla="*/ 476495 h 476495"/>
              <a:gd name="connsiteX1" fmla="*/ 1722007 w 2471351"/>
              <a:gd name="connsiteY1" fmla="*/ 408443 h 476495"/>
              <a:gd name="connsiteX2" fmla="*/ 2471351 w 2471351"/>
              <a:gd name="connsiteY2" fmla="*/ 0 h 476495"/>
              <a:gd name="connsiteX0" fmla="*/ 0 w 2471351"/>
              <a:gd name="connsiteY0" fmla="*/ 476495 h 476495"/>
              <a:gd name="connsiteX1" fmla="*/ 1722007 w 2471351"/>
              <a:gd name="connsiteY1" fmla="*/ 408443 h 476495"/>
              <a:gd name="connsiteX2" fmla="*/ 2471351 w 2471351"/>
              <a:gd name="connsiteY2" fmla="*/ 0 h 476495"/>
              <a:gd name="connsiteX0" fmla="*/ 0 w 2471351"/>
              <a:gd name="connsiteY0" fmla="*/ 476495 h 476495"/>
              <a:gd name="connsiteX1" fmla="*/ 1543598 w 2471351"/>
              <a:gd name="connsiteY1" fmla="*/ 389409 h 476495"/>
              <a:gd name="connsiteX2" fmla="*/ 2471351 w 2471351"/>
              <a:gd name="connsiteY2" fmla="*/ 0 h 476495"/>
              <a:gd name="connsiteX0" fmla="*/ 0 w 2471351"/>
              <a:gd name="connsiteY0" fmla="*/ 476495 h 476495"/>
              <a:gd name="connsiteX1" fmla="*/ 1543598 w 2471351"/>
              <a:gd name="connsiteY1" fmla="*/ 389409 h 476495"/>
              <a:gd name="connsiteX2" fmla="*/ 2471351 w 2471351"/>
              <a:gd name="connsiteY2" fmla="*/ 0 h 476495"/>
              <a:gd name="connsiteX0" fmla="*/ 0 w 3166209"/>
              <a:gd name="connsiteY0" fmla="*/ 447944 h 448514"/>
              <a:gd name="connsiteX1" fmla="*/ 2238456 w 3166209"/>
              <a:gd name="connsiteY1" fmla="*/ 389409 h 448514"/>
              <a:gd name="connsiteX2" fmla="*/ 3166209 w 3166209"/>
              <a:gd name="connsiteY2" fmla="*/ 0 h 448514"/>
              <a:gd name="connsiteX0" fmla="*/ 0 w 3166209"/>
              <a:gd name="connsiteY0" fmla="*/ 447944 h 447944"/>
              <a:gd name="connsiteX1" fmla="*/ 3166209 w 3166209"/>
              <a:gd name="connsiteY1" fmla="*/ 0 h 447944"/>
              <a:gd name="connsiteX0" fmla="*/ 0 w 3166209"/>
              <a:gd name="connsiteY0" fmla="*/ 447944 h 448013"/>
              <a:gd name="connsiteX1" fmla="*/ 3166209 w 3166209"/>
              <a:gd name="connsiteY1" fmla="*/ 0 h 448013"/>
              <a:gd name="connsiteX0" fmla="*/ 0 w 3128649"/>
              <a:gd name="connsiteY0" fmla="*/ 452702 h 452770"/>
              <a:gd name="connsiteX1" fmla="*/ 3128649 w 3128649"/>
              <a:gd name="connsiteY1" fmla="*/ 0 h 452770"/>
              <a:gd name="connsiteX0" fmla="*/ 0 w 3213159"/>
              <a:gd name="connsiteY0" fmla="*/ 450323 h 450391"/>
              <a:gd name="connsiteX1" fmla="*/ 3213159 w 3213159"/>
              <a:gd name="connsiteY1" fmla="*/ 0 h 450391"/>
              <a:gd name="connsiteX0" fmla="*/ 0 w 3213159"/>
              <a:gd name="connsiteY0" fmla="*/ 450323 h 450594"/>
              <a:gd name="connsiteX1" fmla="*/ 3213159 w 3213159"/>
              <a:gd name="connsiteY1" fmla="*/ 0 h 450594"/>
              <a:gd name="connsiteX0" fmla="*/ 0 w 3213159"/>
              <a:gd name="connsiteY0" fmla="*/ 450323 h 450323"/>
              <a:gd name="connsiteX1" fmla="*/ 3213159 w 3213159"/>
              <a:gd name="connsiteY1" fmla="*/ 0 h 450323"/>
              <a:gd name="connsiteX0" fmla="*/ 0 w 3391569"/>
              <a:gd name="connsiteY0" fmla="*/ 417013 h 417013"/>
              <a:gd name="connsiteX1" fmla="*/ 3391569 w 3391569"/>
              <a:gd name="connsiteY1" fmla="*/ 0 h 417013"/>
              <a:gd name="connsiteX0" fmla="*/ 0 w 3391569"/>
              <a:gd name="connsiteY0" fmla="*/ 417013 h 432102"/>
              <a:gd name="connsiteX1" fmla="*/ 3391569 w 3391569"/>
              <a:gd name="connsiteY1" fmla="*/ 0 h 432102"/>
              <a:gd name="connsiteX0" fmla="*/ 0 w 3391569"/>
              <a:gd name="connsiteY0" fmla="*/ 417013 h 417013"/>
              <a:gd name="connsiteX1" fmla="*/ 3391569 w 3391569"/>
              <a:gd name="connsiteY1" fmla="*/ 0 h 417013"/>
              <a:gd name="connsiteX0" fmla="*/ 0 w 4099320"/>
              <a:gd name="connsiteY0" fmla="*/ 404678 h 404678"/>
              <a:gd name="connsiteX1" fmla="*/ 4099320 w 4099320"/>
              <a:gd name="connsiteY1" fmla="*/ 0 h 404678"/>
              <a:gd name="connsiteX0" fmla="*/ 0 w 4099320"/>
              <a:gd name="connsiteY0" fmla="*/ 404678 h 404678"/>
              <a:gd name="connsiteX1" fmla="*/ 4099320 w 4099320"/>
              <a:gd name="connsiteY1" fmla="*/ 0 h 404678"/>
              <a:gd name="connsiteX0" fmla="*/ 0 w 4099320"/>
              <a:gd name="connsiteY0" fmla="*/ 404678 h 404678"/>
              <a:gd name="connsiteX1" fmla="*/ 4099320 w 4099320"/>
              <a:gd name="connsiteY1" fmla="*/ 0 h 404678"/>
            </a:gdLst>
            <a:ahLst/>
            <a:cxnLst>
              <a:cxn ang="0">
                <a:pos x="connsiteX0" y="connsiteY0"/>
              </a:cxn>
              <a:cxn ang="0">
                <a:pos x="connsiteX1" y="connsiteY1"/>
              </a:cxn>
            </a:cxnLst>
            <a:rect l="l" t="t" r="r" b="b"/>
            <a:pathLst>
              <a:path w="4099320" h="404678">
                <a:moveTo>
                  <a:pt x="0" y="404678"/>
                </a:moveTo>
                <a:cubicBezTo>
                  <a:pt x="84167" y="208344"/>
                  <a:pt x="3760356" y="194901"/>
                  <a:pt x="4099320"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5" name="Image 124"/>
          <p:cNvPicPr>
            <a:picLocks noChangeAspect="1"/>
          </p:cNvPicPr>
          <p:nvPr/>
        </p:nvPicPr>
        <p:blipFill>
          <a:blip r:embed="rId15">
            <a:lum bright="-20000" contrast="40000"/>
          </a:blip>
          <a:stretch>
            <a:fillRect/>
          </a:stretch>
        </p:blipFill>
        <p:spPr>
          <a:xfrm>
            <a:off x="6700801" y="4634007"/>
            <a:ext cx="2380950" cy="1565020"/>
          </a:xfrm>
          <a:prstGeom prst="rect">
            <a:avLst/>
          </a:prstGeom>
        </p:spPr>
      </p:pic>
      <p:grpSp>
        <p:nvGrpSpPr>
          <p:cNvPr id="120" name="Groupe 119"/>
          <p:cNvGrpSpPr>
            <a:grpSpLocks noChangeAspect="1"/>
          </p:cNvGrpSpPr>
          <p:nvPr/>
        </p:nvGrpSpPr>
        <p:grpSpPr>
          <a:xfrm rot="5400000">
            <a:off x="369183" y="6384954"/>
            <a:ext cx="171105" cy="464370"/>
            <a:chOff x="8749272" y="2338754"/>
            <a:chExt cx="263235" cy="714416"/>
          </a:xfrm>
        </p:grpSpPr>
        <p:sp>
          <p:nvSpPr>
            <p:cNvPr id="122" name="Cylindre 121"/>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Forme libre 125"/>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7" name="Forme libre 126"/>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e 11"/>
          <p:cNvGrpSpPr/>
          <p:nvPr/>
        </p:nvGrpSpPr>
        <p:grpSpPr>
          <a:xfrm>
            <a:off x="6732240" y="2225161"/>
            <a:ext cx="2170387" cy="2353895"/>
            <a:chOff x="6780368" y="1721105"/>
            <a:chExt cx="2170387" cy="2353895"/>
          </a:xfrm>
        </p:grpSpPr>
        <p:pic>
          <p:nvPicPr>
            <p:cNvPr id="3" name="Image 2"/>
            <p:cNvPicPr>
              <a:picLocks noChangeAspect="1"/>
            </p:cNvPicPr>
            <p:nvPr/>
          </p:nvPicPr>
          <p:blipFill rotWithShape="1">
            <a:blip r:embed="rId16"/>
            <a:srcRect l="4979" t="4114" r="10253"/>
            <a:stretch/>
          </p:blipFill>
          <p:spPr>
            <a:xfrm>
              <a:off x="6780368" y="1721105"/>
              <a:ext cx="2167636" cy="2353895"/>
            </a:xfrm>
            <a:prstGeom prst="rect">
              <a:avLst/>
            </a:prstGeom>
          </p:spPr>
        </p:pic>
        <p:sp>
          <p:nvSpPr>
            <p:cNvPr id="7" name="Rectangle 6"/>
            <p:cNvSpPr/>
            <p:nvPr/>
          </p:nvSpPr>
          <p:spPr>
            <a:xfrm>
              <a:off x="7781421" y="2561485"/>
              <a:ext cx="936104" cy="470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Rectangle 127"/>
            <p:cNvSpPr/>
            <p:nvPr/>
          </p:nvSpPr>
          <p:spPr>
            <a:xfrm>
              <a:off x="8161663" y="3491763"/>
              <a:ext cx="716888" cy="4704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Text Box 41"/>
            <p:cNvSpPr txBox="1">
              <a:spLocks noChangeArrowheads="1"/>
            </p:cNvSpPr>
            <p:nvPr/>
          </p:nvSpPr>
          <p:spPr bwMode="auto">
            <a:xfrm>
              <a:off x="7792750" y="2560626"/>
              <a:ext cx="102995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algn="ctr" defTabSz="457200" eaLnBrk="1" fontAlgn="auto" hangingPunct="1">
                <a:spcBef>
                  <a:spcPts val="0"/>
                </a:spcBef>
                <a:spcAft>
                  <a:spcPts val="0"/>
                </a:spcAft>
              </a:pPr>
              <a:r>
                <a:rPr lang="en-US" sz="1000" i="1" u="none" dirty="0" smtClean="0">
                  <a:solidFill>
                    <a:srgbClr val="0070C0"/>
                  </a:solidFill>
                  <a:latin typeface="Arial" pitchFamily="34" charset="0"/>
                  <a:ea typeface="+mn-ea"/>
                </a:rPr>
                <a:t>Cost in condensation energy</a:t>
              </a:r>
              <a:endParaRPr lang="en-US" sz="1000" i="1" u="none" dirty="0">
                <a:solidFill>
                  <a:srgbClr val="0070C0"/>
                </a:solidFill>
                <a:latin typeface="Arial" pitchFamily="34" charset="0"/>
                <a:ea typeface="+mn-ea"/>
              </a:endParaRPr>
            </a:p>
          </p:txBody>
        </p:sp>
        <p:sp>
          <p:nvSpPr>
            <p:cNvPr id="130" name="Text Box 41"/>
            <p:cNvSpPr txBox="1">
              <a:spLocks noChangeArrowheads="1"/>
            </p:cNvSpPr>
            <p:nvPr/>
          </p:nvSpPr>
          <p:spPr bwMode="auto">
            <a:xfrm>
              <a:off x="8151360" y="3363105"/>
              <a:ext cx="7993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r>
                <a:rPr lang="en-US" sz="1000" i="1" u="none" dirty="0" smtClean="0">
                  <a:solidFill>
                    <a:srgbClr val="0070C0"/>
                  </a:solidFill>
                  <a:latin typeface="Arial" pitchFamily="34" charset="0"/>
                  <a:ea typeface="+mn-ea"/>
                </a:rPr>
                <a:t>Gain in surface free energy</a:t>
              </a:r>
              <a:endParaRPr lang="en-US" sz="1000" i="1" u="none" dirty="0">
                <a:solidFill>
                  <a:srgbClr val="0070C0"/>
                </a:solidFill>
                <a:latin typeface="Arial" pitchFamily="34" charset="0"/>
                <a:ea typeface="+mn-ea"/>
              </a:endParaRPr>
            </a:p>
          </p:txBody>
        </p:sp>
      </p:grpSp>
      <p:sp>
        <p:nvSpPr>
          <p:cNvPr id="9" name="Rectangle 8"/>
          <p:cNvSpPr/>
          <p:nvPr/>
        </p:nvSpPr>
        <p:spPr>
          <a:xfrm>
            <a:off x="3717286" y="3561248"/>
            <a:ext cx="314509" cy="307777"/>
          </a:xfrm>
          <a:prstGeom prst="rect">
            <a:avLst/>
          </a:prstGeom>
        </p:spPr>
        <p:txBody>
          <a:bodyPr wrap="none">
            <a:spAutoFit/>
          </a:bodyPr>
          <a:lstStyle/>
          <a:p>
            <a:pPr algn="ctr"/>
            <a:r>
              <a:rPr lang="en-US" u="none" dirty="0" smtClean="0">
                <a:solidFill>
                  <a:srgbClr val="FF0000"/>
                </a:solidFill>
                <a:effectLst>
                  <a:outerShdw blurRad="38100" dist="38100" dir="2700000" algn="tl">
                    <a:srgbClr val="000000">
                      <a:alpha val="43137"/>
                    </a:srgbClr>
                  </a:outerShdw>
                </a:effectLst>
              </a:rPr>
              <a:t>N</a:t>
            </a:r>
            <a:endParaRPr lang="en-US" u="none" dirty="0">
              <a:solidFill>
                <a:srgbClr val="FF0000"/>
              </a:solidFill>
              <a:effectLst>
                <a:outerShdw blurRad="38100" dist="38100" dir="2700000" algn="tl">
                  <a:srgbClr val="000000">
                    <a:alpha val="43137"/>
                  </a:srgbClr>
                </a:outerShdw>
              </a:effectLst>
            </a:endParaRPr>
          </a:p>
        </p:txBody>
      </p:sp>
      <p:sp>
        <p:nvSpPr>
          <p:cNvPr id="131" name="Rectangle 130"/>
          <p:cNvSpPr/>
          <p:nvPr/>
        </p:nvSpPr>
        <p:spPr>
          <a:xfrm>
            <a:off x="5446440" y="2834557"/>
            <a:ext cx="434735" cy="307777"/>
          </a:xfrm>
          <a:prstGeom prst="rect">
            <a:avLst/>
          </a:prstGeom>
          <a:solidFill>
            <a:schemeClr val="bg1"/>
          </a:solidFill>
        </p:spPr>
        <p:txBody>
          <a:bodyPr wrap="none">
            <a:spAutoFit/>
          </a:bodyPr>
          <a:lstStyle/>
          <a:p>
            <a:pPr algn="ctr"/>
            <a:r>
              <a:rPr lang="en-US" u="none" dirty="0" smtClean="0">
                <a:solidFill>
                  <a:srgbClr val="7030A0"/>
                </a:solidFill>
                <a:effectLst>
                  <a:outerShdw blurRad="38100" dist="38100" dir="2700000" algn="tl">
                    <a:srgbClr val="000000">
                      <a:alpha val="43137"/>
                    </a:srgbClr>
                  </a:outerShdw>
                </a:effectLst>
              </a:rPr>
              <a:t>SC</a:t>
            </a:r>
            <a:endParaRPr lang="en-US" u="none" dirty="0">
              <a:solidFill>
                <a:srgbClr val="7030A0"/>
              </a:solidFill>
              <a:effectLst>
                <a:outerShdw blurRad="38100" dist="38100" dir="2700000" algn="tl">
                  <a:srgbClr val="000000">
                    <a:alpha val="43137"/>
                  </a:srgbClr>
                </a:outerShdw>
              </a:effectLst>
            </a:endParaRPr>
          </a:p>
        </p:txBody>
      </p:sp>
      <p:sp>
        <p:nvSpPr>
          <p:cNvPr id="132" name="Rectangle 131"/>
          <p:cNvSpPr/>
          <p:nvPr/>
        </p:nvSpPr>
        <p:spPr>
          <a:xfrm>
            <a:off x="2103946" y="2827767"/>
            <a:ext cx="434735" cy="307777"/>
          </a:xfrm>
          <a:prstGeom prst="rect">
            <a:avLst/>
          </a:prstGeom>
          <a:solidFill>
            <a:schemeClr val="bg1"/>
          </a:solidFill>
        </p:spPr>
        <p:txBody>
          <a:bodyPr wrap="none">
            <a:spAutoFit/>
          </a:bodyPr>
          <a:lstStyle/>
          <a:p>
            <a:pPr algn="ctr"/>
            <a:r>
              <a:rPr lang="en-US" u="none" dirty="0" smtClean="0">
                <a:solidFill>
                  <a:srgbClr val="7030A0"/>
                </a:solidFill>
                <a:effectLst>
                  <a:outerShdw blurRad="38100" dist="38100" dir="2700000" algn="tl">
                    <a:srgbClr val="000000">
                      <a:alpha val="43137"/>
                    </a:srgbClr>
                  </a:outerShdw>
                </a:effectLst>
              </a:rPr>
              <a:t>SC</a:t>
            </a:r>
            <a:endParaRPr lang="en-US" u="none" dirty="0">
              <a:solidFill>
                <a:srgbClr val="7030A0"/>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10" name="Rectangle 9"/>
              <p:cNvSpPr/>
              <p:nvPr/>
            </p:nvSpPr>
            <p:spPr>
              <a:xfrm>
                <a:off x="4364637" y="1180383"/>
                <a:ext cx="1612173" cy="407163"/>
              </a:xfrm>
              <a:prstGeom prst="rect">
                <a:avLst/>
              </a:prstGeom>
            </p:spPr>
            <p:txBody>
              <a:bodyPr wrap="none">
                <a:spAutoFit/>
              </a:bodyPr>
              <a:lstStyle/>
              <a:p>
                <a:r>
                  <a:rPr lang="en-US" sz="1200" i="1" u="none" dirty="0" err="1" smtClean="0">
                    <a:solidFill>
                      <a:srgbClr val="0070C0"/>
                    </a:solidFill>
                    <a:latin typeface="Symbol" panose="05050102010706020507" pitchFamily="18" charset="2"/>
                    <a:ea typeface="Calibri" panose="020F0502020204030204" pitchFamily="34" charset="0"/>
                    <a:cs typeface="Times New Roman" panose="02020603050405020304" pitchFamily="18" charset="0"/>
                  </a:rPr>
                  <a:t>d</a:t>
                </a:r>
                <a:r>
                  <a:rPr lang="en-US" sz="1200" i="1" u="none"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g</a:t>
                </a:r>
                <a:r>
                  <a:rPr lang="en-US" sz="1200" i="1" u="none" baseline="-25000"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m</a:t>
                </a:r>
                <a:r>
                  <a:rPr lang="en-US" sz="1200" i="1" u="none"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 </a:t>
                </a:r>
                <a14:m>
                  <m:oMath xmlns:m="http://schemas.openxmlformats.org/officeDocument/2006/math">
                    <m:sSub>
                      <m:sSubPr>
                        <m:ctrlPr>
                          <a:rPr lang="en-US" sz="1200" i="1" u="none">
                            <a:solidFill>
                              <a:srgbClr val="0070C0"/>
                            </a:solidFill>
                            <a:effectLst/>
                            <a:latin typeface="Cambria Math" panose="02040503050406030204" pitchFamily="18" charset="0"/>
                          </a:rPr>
                        </m:ctrlPr>
                      </m:sSubPr>
                      <m:e>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µ</m:t>
                        </m:r>
                      </m:e>
                      <m:sub>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0</m:t>
                        </m:r>
                      </m:sub>
                    </m:sSub>
                    <m:f>
                      <m:fPr>
                        <m:ctrlPr>
                          <a:rPr lang="en-US" sz="1200" i="1" u="none">
                            <a:solidFill>
                              <a:srgbClr val="0070C0"/>
                            </a:solidFill>
                            <a:effectLst/>
                            <a:latin typeface="Cambria Math" panose="02040503050406030204" pitchFamily="18" charset="0"/>
                          </a:rPr>
                        </m:ctrlPr>
                      </m:fPr>
                      <m:num>
                        <m:sSup>
                          <m:sSupPr>
                            <m:ctrlPr>
                              <a:rPr lang="en-US" sz="1200" i="1" u="none">
                                <a:solidFill>
                                  <a:srgbClr val="0070C0"/>
                                </a:solidFill>
                                <a:effectLst/>
                                <a:latin typeface="Cambria Math" panose="02040503050406030204" pitchFamily="18" charset="0"/>
                              </a:rPr>
                            </m:ctrlPr>
                          </m:sSupPr>
                          <m:e>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𝐻</m:t>
                            </m:r>
                          </m:e>
                          <m:sup>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2</m:t>
                            </m:r>
                          </m:sup>
                        </m:sSup>
                      </m:num>
                      <m:den>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2</m:t>
                        </m:r>
                      </m:den>
                    </m:f>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(1−</m:t>
                    </m:r>
                    <m:sSup>
                      <m:sSupPr>
                        <m:ctrlPr>
                          <a:rPr lang="en-US" sz="1200" i="1" u="none">
                            <a:solidFill>
                              <a:srgbClr val="0070C0"/>
                            </a:solidFill>
                            <a:effectLst/>
                            <a:latin typeface="Cambria Math" panose="02040503050406030204" pitchFamily="18" charset="0"/>
                          </a:rPr>
                        </m:ctrlPr>
                      </m:sSupPr>
                      <m:e>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𝑒</m:t>
                        </m:r>
                      </m:e>
                      <m:sup>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m:t>
                        </m:r>
                        <m:f>
                          <m:fPr>
                            <m:ctrlPr>
                              <a:rPr lang="en-US" sz="1200" i="1" u="none">
                                <a:solidFill>
                                  <a:srgbClr val="0070C0"/>
                                </a:solidFill>
                                <a:effectLst/>
                                <a:latin typeface="Cambria Math" panose="02040503050406030204" pitchFamily="18" charset="0"/>
                              </a:rPr>
                            </m:ctrlPr>
                          </m:fPr>
                          <m:num>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𝑥</m:t>
                            </m:r>
                          </m:num>
                          <m:den>
                            <m:sSub>
                              <m:sSubPr>
                                <m:ctrlPr>
                                  <a:rPr lang="en-US" sz="1200" i="1" u="none">
                                    <a:solidFill>
                                      <a:srgbClr val="0070C0"/>
                                    </a:solidFill>
                                    <a:effectLst/>
                                    <a:latin typeface="Cambria Math" panose="02040503050406030204" pitchFamily="18" charset="0"/>
                                  </a:rPr>
                                </m:ctrlPr>
                              </m:sSubPr>
                              <m:e>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𝜆</m:t>
                                </m:r>
                              </m:e>
                              <m:sub>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𝐿</m:t>
                                </m:r>
                              </m:sub>
                            </m:sSub>
                          </m:den>
                        </m:f>
                      </m:sup>
                    </m:sSup>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m:t>
                    </m:r>
                  </m:oMath>
                </a14:m>
                <a:endParaRPr lang="en-US" sz="1200" i="1" u="none" dirty="0">
                  <a:solidFill>
                    <a:srgbClr val="0070C0"/>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4364637" y="1180383"/>
                <a:ext cx="1612173" cy="407163"/>
              </a:xfrm>
              <a:prstGeom prst="rect">
                <a:avLst/>
              </a:prstGeom>
              <a:blipFill>
                <a:blip r:embed="rId17"/>
                <a:stretch>
                  <a:fillRect l="-379" b="-4545"/>
                </a:stretch>
              </a:blipFill>
            </p:spPr>
            <p:txBody>
              <a:bodyPr/>
              <a:lstStyle/>
              <a:p>
                <a:r>
                  <a:rPr lang="fr-FR">
                    <a:noFill/>
                  </a:rPr>
                  <a:t> </a:t>
                </a:r>
              </a:p>
            </p:txBody>
          </p:sp>
        </mc:Fallback>
      </mc:AlternateContent>
      <p:sp>
        <p:nvSpPr>
          <p:cNvPr id="133" name="Forme libre 132"/>
          <p:cNvSpPr/>
          <p:nvPr/>
        </p:nvSpPr>
        <p:spPr>
          <a:xfrm rot="5400000" flipH="1">
            <a:off x="3922446" y="1191915"/>
            <a:ext cx="84529" cy="667572"/>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34" name="Rectangle 133"/>
              <p:cNvSpPr/>
              <p:nvPr/>
            </p:nvSpPr>
            <p:spPr>
              <a:xfrm>
                <a:off x="4494751" y="1666048"/>
                <a:ext cx="1402243" cy="411138"/>
              </a:xfrm>
              <a:prstGeom prst="rect">
                <a:avLst/>
              </a:prstGeom>
            </p:spPr>
            <p:txBody>
              <a:bodyPr wrap="none">
                <a:spAutoFit/>
              </a:bodyPr>
              <a:lstStyle/>
              <a:p>
                <a:r>
                  <a:rPr lang="en-US" sz="1200" i="1" u="none" dirty="0" err="1" smtClean="0">
                    <a:solidFill>
                      <a:srgbClr val="0070C0"/>
                    </a:solidFill>
                    <a:latin typeface="Symbol" panose="05050102010706020507" pitchFamily="18" charset="2"/>
                    <a:ea typeface="Calibri" panose="020F0502020204030204" pitchFamily="34" charset="0"/>
                    <a:cs typeface="Times New Roman" panose="02020603050405020304" pitchFamily="18" charset="0"/>
                  </a:rPr>
                  <a:t>d</a:t>
                </a:r>
                <a:r>
                  <a:rPr lang="en-US" sz="1200" i="1" u="none" dirty="0" err="1"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g</a:t>
                </a:r>
                <a:r>
                  <a:rPr lang="en-US" sz="1200" i="1" u="none" baseline="-25000" dirty="0" err="1"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c</a:t>
                </a:r>
                <a:r>
                  <a:rPr lang="en-US" sz="1200" i="1" u="none" dirty="0" smtClean="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1200" i="1" u="none"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14:m>
                  <m:oMath xmlns:m="http://schemas.openxmlformats.org/officeDocument/2006/math">
                    <m:sSub>
                      <m:sSubPr>
                        <m:ctrlPr>
                          <a:rPr lang="en-US" sz="1200" i="1" u="none">
                            <a:solidFill>
                              <a:srgbClr val="0070C0"/>
                            </a:solidFill>
                            <a:effectLst/>
                            <a:latin typeface="Cambria Math" panose="02040503050406030204" pitchFamily="18" charset="0"/>
                          </a:rPr>
                        </m:ctrlPr>
                      </m:sSubPr>
                      <m:e>
                        <m:r>
                          <a:rPr lang="en-US" sz="1200" b="0" i="1" u="none" smtClean="0">
                            <a:solidFill>
                              <a:srgbClr val="0070C0"/>
                            </a:solidFill>
                            <a:effectLst/>
                            <a:latin typeface="Cambria Math" panose="02040503050406030204" pitchFamily="18" charset="0"/>
                          </a:rPr>
                          <m:t>𝑚</m:t>
                        </m:r>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µ</m:t>
                        </m:r>
                      </m:e>
                      <m:sub>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0</m:t>
                        </m:r>
                      </m:sub>
                    </m:sSub>
                    <m:f>
                      <m:fPr>
                        <m:ctrlPr>
                          <a:rPr lang="en-US" sz="1200" i="1" u="none">
                            <a:solidFill>
                              <a:srgbClr val="0070C0"/>
                            </a:solidFill>
                            <a:effectLst/>
                            <a:latin typeface="Cambria Math" panose="02040503050406030204" pitchFamily="18" charset="0"/>
                          </a:rPr>
                        </m:ctrlPr>
                      </m:fPr>
                      <m:num>
                        <m:sSubSup>
                          <m:sSubSupPr>
                            <m:ctrlPr>
                              <a:rPr lang="en-US" sz="1200" i="1" u="none" smtClean="0">
                                <a:solidFill>
                                  <a:srgbClr val="0070C0"/>
                                </a:solidFill>
                                <a:effectLst/>
                                <a:latin typeface="Cambria Math" panose="02040503050406030204" pitchFamily="18" charset="0"/>
                              </a:rPr>
                            </m:ctrlPr>
                          </m:sSubSupPr>
                          <m:e>
                            <m:r>
                              <a:rPr lang="en-US" sz="1200" b="0" i="1" u="none" smtClean="0">
                                <a:solidFill>
                                  <a:srgbClr val="0070C0"/>
                                </a:solidFill>
                                <a:effectLst/>
                                <a:latin typeface="Cambria Math" panose="02040503050406030204" pitchFamily="18" charset="0"/>
                              </a:rPr>
                              <m:t>𝐻</m:t>
                            </m:r>
                          </m:e>
                          <m:sub>
                            <m:r>
                              <a:rPr lang="en-US" sz="1200" b="0" i="1" u="none" smtClean="0">
                                <a:solidFill>
                                  <a:srgbClr val="0070C0"/>
                                </a:solidFill>
                                <a:effectLst/>
                                <a:latin typeface="Cambria Math" panose="02040503050406030204" pitchFamily="18" charset="0"/>
                              </a:rPr>
                              <m:t>𝐶</m:t>
                            </m:r>
                          </m:sub>
                          <m:sup>
                            <m:r>
                              <a:rPr lang="en-US" sz="1200" b="0" i="1" u="none" smtClean="0">
                                <a:solidFill>
                                  <a:srgbClr val="0070C0"/>
                                </a:solidFill>
                                <a:effectLst/>
                                <a:latin typeface="Cambria Math" panose="02040503050406030204" pitchFamily="18" charset="0"/>
                              </a:rPr>
                              <m:t>2</m:t>
                            </m:r>
                          </m:sup>
                        </m:sSubSup>
                      </m:num>
                      <m:den>
                        <m:r>
                          <a:rPr lang="en-US" sz="1200" i="1" u="none">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2</m:t>
                        </m:r>
                      </m:den>
                    </m:f>
                    <m:d>
                      <m:dPr>
                        <m:ctrlPr>
                          <a:rPr lang="en-US" sz="1200" i="1" u="none" smtClean="0">
                            <a:solidFill>
                              <a:srgbClr val="0070C0"/>
                            </a:solidFill>
                            <a:effectLst/>
                            <a:latin typeface="Cambria Math" panose="02040503050406030204" pitchFamily="18" charset="0"/>
                            <a:cs typeface="Times New Roman" panose="02020603050405020304" pitchFamily="18" charset="0"/>
                          </a:rPr>
                        </m:ctrlPr>
                      </m:dPr>
                      <m:e>
                        <m:f>
                          <m:fPr>
                            <m:ctrlPr>
                              <a:rPr lang="en-US" sz="1200" i="1" u="none" smtClean="0">
                                <a:solidFill>
                                  <a:srgbClr val="0070C0"/>
                                </a:solidFill>
                                <a:effectLst/>
                                <a:latin typeface="Cambria Math" panose="02040503050406030204" pitchFamily="18" charset="0"/>
                                <a:cs typeface="Times New Roman" panose="02020603050405020304" pitchFamily="18" charset="0"/>
                              </a:rPr>
                            </m:ctrlPr>
                          </m:fPr>
                          <m:num>
                            <m:r>
                              <a:rPr lang="en-US" sz="1200" b="0" i="1" u="none" smtClean="0">
                                <a:solidFill>
                                  <a:srgbClr val="0070C0"/>
                                </a:solidFill>
                                <a:effectLst/>
                                <a:latin typeface="Cambria Math" panose="02040503050406030204" pitchFamily="18" charset="0"/>
                                <a:cs typeface="Times New Roman" panose="02020603050405020304" pitchFamily="18" charset="0"/>
                              </a:rPr>
                              <m:t>𝑛</m:t>
                            </m:r>
                            <m:r>
                              <a:rPr lang="en-US" sz="1200" b="0" i="1" u="none" smtClean="0">
                                <a:solidFill>
                                  <a:srgbClr val="0070C0"/>
                                </a:solidFill>
                                <a:effectLst/>
                                <a:latin typeface="Cambria Math" panose="02040503050406030204" pitchFamily="18" charset="0"/>
                                <a:cs typeface="Times New Roman" panose="02020603050405020304" pitchFamily="18" charset="0"/>
                              </a:rPr>
                              <m:t>(</m:t>
                            </m:r>
                            <m:r>
                              <a:rPr lang="en-US" sz="1200" b="0" i="1" u="none" smtClean="0">
                                <a:solidFill>
                                  <a:srgbClr val="0070C0"/>
                                </a:solidFill>
                                <a:effectLst/>
                                <a:latin typeface="Cambria Math" panose="02040503050406030204" pitchFamily="18" charset="0"/>
                                <a:cs typeface="Times New Roman" panose="02020603050405020304" pitchFamily="18" charset="0"/>
                              </a:rPr>
                              <m:t>𝑥</m:t>
                            </m:r>
                            <m:r>
                              <a:rPr lang="en-US" sz="1200" b="0" i="1" u="none" smtClean="0">
                                <a:solidFill>
                                  <a:srgbClr val="0070C0"/>
                                </a:solidFill>
                                <a:effectLst/>
                                <a:latin typeface="Cambria Math" panose="02040503050406030204" pitchFamily="18" charset="0"/>
                                <a:cs typeface="Times New Roman" panose="02020603050405020304" pitchFamily="18" charset="0"/>
                              </a:rPr>
                              <m:t>)</m:t>
                            </m:r>
                          </m:num>
                          <m:den>
                            <m:sSub>
                              <m:sSubPr>
                                <m:ctrlPr>
                                  <a:rPr lang="en-US" sz="1200" i="1" u="none" smtClean="0">
                                    <a:solidFill>
                                      <a:srgbClr val="0070C0"/>
                                    </a:solidFill>
                                    <a:effectLst/>
                                    <a:latin typeface="Cambria Math" panose="02040503050406030204" pitchFamily="18" charset="0"/>
                                    <a:cs typeface="Times New Roman" panose="02020603050405020304" pitchFamily="18" charset="0"/>
                                  </a:rPr>
                                </m:ctrlPr>
                              </m:sSubPr>
                              <m:e>
                                <m:r>
                                  <a:rPr lang="en-US" sz="1200" b="0" i="1" u="none" smtClean="0">
                                    <a:solidFill>
                                      <a:srgbClr val="0070C0"/>
                                    </a:solidFill>
                                    <a:effectLst/>
                                    <a:latin typeface="Cambria Math" panose="02040503050406030204" pitchFamily="18" charset="0"/>
                                    <a:cs typeface="Times New Roman" panose="02020603050405020304" pitchFamily="18" charset="0"/>
                                  </a:rPr>
                                  <m:t>𝑛</m:t>
                                </m:r>
                              </m:e>
                              <m:sub>
                                <m:r>
                                  <a:rPr lang="en-US" sz="1200" b="0" i="1" u="none" smtClean="0">
                                    <a:solidFill>
                                      <a:srgbClr val="0070C0"/>
                                    </a:solidFill>
                                    <a:effectLst/>
                                    <a:latin typeface="Cambria Math" panose="02040503050406030204" pitchFamily="18" charset="0"/>
                                    <a:cs typeface="Times New Roman" panose="02020603050405020304" pitchFamily="18" charset="0"/>
                                  </a:rPr>
                                  <m:t>𝑠</m:t>
                                </m:r>
                              </m:sub>
                            </m:sSub>
                          </m:den>
                        </m:f>
                      </m:e>
                    </m:d>
                  </m:oMath>
                </a14:m>
                <a:endParaRPr lang="en-US" sz="1200" i="1" u="none" dirty="0">
                  <a:solidFill>
                    <a:srgbClr val="0070C0"/>
                  </a:solidFill>
                </a:endParaRPr>
              </a:p>
            </p:txBody>
          </p:sp>
        </mc:Choice>
        <mc:Fallback xmlns="">
          <p:sp>
            <p:nvSpPr>
              <p:cNvPr id="134" name="Rectangle 133"/>
              <p:cNvSpPr>
                <a:spLocks noRot="1" noChangeAspect="1" noMove="1" noResize="1" noEditPoints="1" noAdjustHandles="1" noChangeArrowheads="1" noChangeShapeType="1" noTextEdit="1"/>
              </p:cNvSpPr>
              <p:nvPr/>
            </p:nvSpPr>
            <p:spPr>
              <a:xfrm>
                <a:off x="4494751" y="1666048"/>
                <a:ext cx="1402243" cy="411138"/>
              </a:xfrm>
              <a:prstGeom prst="rect">
                <a:avLst/>
              </a:prstGeom>
              <a:blipFill>
                <a:blip r:embed="rId18"/>
                <a:stretch>
                  <a:fillRect/>
                </a:stretch>
              </a:blipFill>
            </p:spPr>
            <p:txBody>
              <a:bodyPr/>
              <a:lstStyle/>
              <a:p>
                <a:r>
                  <a:rPr lang="fr-FR">
                    <a:noFill/>
                  </a:rPr>
                  <a:t> </a:t>
                </a:r>
              </a:p>
            </p:txBody>
          </p:sp>
        </mc:Fallback>
      </mc:AlternateContent>
      <p:sp>
        <p:nvSpPr>
          <p:cNvPr id="135" name="Forme libre 134"/>
          <p:cNvSpPr/>
          <p:nvPr/>
        </p:nvSpPr>
        <p:spPr>
          <a:xfrm rot="16200000" flipH="1" flipV="1">
            <a:off x="4118700" y="1479813"/>
            <a:ext cx="84529" cy="667572"/>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 name="Text Box 41"/>
          <p:cNvSpPr txBox="1">
            <a:spLocks noChangeArrowheads="1"/>
          </p:cNvSpPr>
          <p:nvPr/>
        </p:nvSpPr>
        <p:spPr bwMode="auto">
          <a:xfrm>
            <a:off x="6113628" y="1592620"/>
            <a:ext cx="21318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algn="ctr" defTabSz="457200" eaLnBrk="1" fontAlgn="auto" hangingPunct="1">
              <a:spcBef>
                <a:spcPts val="0"/>
              </a:spcBef>
              <a:spcAft>
                <a:spcPts val="0"/>
              </a:spcAft>
            </a:pPr>
            <a:r>
              <a:rPr lang="en-US" sz="1000" i="1" u="none" dirty="0">
                <a:solidFill>
                  <a:srgbClr val="0070C0"/>
                </a:solidFill>
                <a:latin typeface="Arial" pitchFamily="34" charset="0"/>
                <a:ea typeface="+mn-ea"/>
              </a:rPr>
              <a:t>n</a:t>
            </a:r>
            <a:r>
              <a:rPr lang="en-US" sz="1000" i="1" u="none" dirty="0" smtClean="0">
                <a:solidFill>
                  <a:srgbClr val="0070C0"/>
                </a:solidFill>
                <a:latin typeface="Arial" pitchFamily="34" charset="0"/>
                <a:ea typeface="+mn-ea"/>
              </a:rPr>
              <a:t>s grows over </a:t>
            </a:r>
            <a:r>
              <a:rPr lang="en-US" sz="1000" i="1" u="none" dirty="0" smtClean="0">
                <a:solidFill>
                  <a:srgbClr val="0070C0"/>
                </a:solidFill>
                <a:latin typeface="Symbol" panose="05050102010706020507" pitchFamily="18" charset="2"/>
                <a:ea typeface="+mn-ea"/>
              </a:rPr>
              <a:t>x</a:t>
            </a:r>
            <a:endParaRPr lang="en-US" sz="1000" i="1" u="none" dirty="0">
              <a:solidFill>
                <a:srgbClr val="0070C0"/>
              </a:solidFill>
              <a:latin typeface="Symbol" panose="05050102010706020507" pitchFamily="18" charset="2"/>
              <a:ea typeface="+mn-ea"/>
            </a:endParaRPr>
          </a:p>
        </p:txBody>
      </p:sp>
      <p:sp>
        <p:nvSpPr>
          <p:cNvPr id="138" name="Forme libre 137"/>
          <p:cNvSpPr/>
          <p:nvPr/>
        </p:nvSpPr>
        <p:spPr>
          <a:xfrm rot="5400000" flipH="1">
            <a:off x="6149318" y="1460229"/>
            <a:ext cx="123703" cy="667572"/>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Text Box 41"/>
          <p:cNvSpPr txBox="1">
            <a:spLocks noChangeArrowheads="1"/>
          </p:cNvSpPr>
          <p:nvPr/>
        </p:nvSpPr>
        <p:spPr bwMode="auto">
          <a:xfrm>
            <a:off x="6666180" y="1165237"/>
            <a:ext cx="21318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r>
              <a:rPr lang="en-US" sz="1000" i="1" u="none" dirty="0" smtClean="0">
                <a:solidFill>
                  <a:srgbClr val="0070C0"/>
                </a:solidFill>
                <a:latin typeface="Arial" pitchFamily="34" charset="0"/>
                <a:ea typeface="+mn-ea"/>
              </a:rPr>
              <a:t>B ≠0 over </a:t>
            </a:r>
            <a:r>
              <a:rPr lang="en-US" sz="1000" i="1" u="none" dirty="0" smtClean="0">
                <a:solidFill>
                  <a:srgbClr val="0070C0"/>
                </a:solidFill>
                <a:latin typeface="Symbol" panose="05050102010706020507" pitchFamily="18" charset="2"/>
                <a:ea typeface="+mn-ea"/>
              </a:rPr>
              <a:t>l</a:t>
            </a:r>
            <a:endParaRPr lang="en-US" sz="1000" i="1" u="none" dirty="0">
              <a:solidFill>
                <a:srgbClr val="0070C0"/>
              </a:solidFill>
              <a:latin typeface="Symbol" panose="05050102010706020507" pitchFamily="18" charset="2"/>
              <a:ea typeface="+mn-ea"/>
            </a:endParaRPr>
          </a:p>
        </p:txBody>
      </p:sp>
      <p:sp>
        <p:nvSpPr>
          <p:cNvPr id="140" name="Forme libre 139"/>
          <p:cNvSpPr/>
          <p:nvPr/>
        </p:nvSpPr>
        <p:spPr>
          <a:xfrm rot="5400000" flipH="1">
            <a:off x="6287802" y="1043740"/>
            <a:ext cx="123703" cy="667572"/>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Espace réservé du pied de page 4"/>
          <p:cNvSpPr>
            <a:spLocks noGrp="1"/>
          </p:cNvSpPr>
          <p:nvPr>
            <p:ph type="ftr" sz="quarter" idx="12"/>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1726185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re 25"/>
          <p:cNvSpPr>
            <a:spLocks noGrp="1"/>
          </p:cNvSpPr>
          <p:nvPr>
            <p:ph type="title"/>
          </p:nvPr>
        </p:nvSpPr>
        <p:spPr>
          <a:xfrm>
            <a:off x="1668926" y="46038"/>
            <a:ext cx="6287623" cy="909637"/>
          </a:xfrm>
        </p:spPr>
        <p:txBody>
          <a:bodyPr/>
          <a:lstStyle/>
          <a:p>
            <a:r>
              <a:rPr lang="en-US" dirty="0" smtClean="0"/>
              <a:t>Need for quasi perfect material UNDER the surface !</a:t>
            </a:r>
            <a:endParaRPr lang="en-US" dirty="0"/>
          </a:p>
        </p:txBody>
      </p:sp>
      <p:sp>
        <p:nvSpPr>
          <p:cNvPr id="8" name="Espace réservé du contenu 7"/>
          <p:cNvSpPr>
            <a:spLocks noGrp="1"/>
          </p:cNvSpPr>
          <p:nvPr>
            <p:ph sz="quarter" idx="4294967295"/>
          </p:nvPr>
        </p:nvSpPr>
        <p:spPr>
          <a:xfrm>
            <a:off x="285105" y="1081903"/>
            <a:ext cx="7697788" cy="2627312"/>
          </a:xfrm>
        </p:spPr>
        <p:txBody>
          <a:bodyPr>
            <a:normAutofit/>
          </a:bodyPr>
          <a:lstStyle/>
          <a:p>
            <a:pPr lvl="1">
              <a:lnSpc>
                <a:spcPct val="110000"/>
              </a:lnSpc>
            </a:pPr>
            <a:r>
              <a:rPr lang="en-US" dirty="0" smtClean="0">
                <a:solidFill>
                  <a:prstClr val="black"/>
                </a:solidFill>
                <a:cs typeface="Arial" pitchFamily="34" charset="0"/>
              </a:rPr>
              <a:t>Morphology =&gt; local field enhancement</a:t>
            </a:r>
          </a:p>
          <a:p>
            <a:pPr lvl="1">
              <a:lnSpc>
                <a:spcPct val="110000"/>
              </a:lnSpc>
            </a:pPr>
            <a:r>
              <a:rPr lang="en-US" dirty="0" smtClean="0">
                <a:solidFill>
                  <a:prstClr val="black"/>
                </a:solidFill>
                <a:cs typeface="Arial" pitchFamily="34" charset="0"/>
              </a:rPr>
              <a:t>Damage =&gt; flux pinning, hot spots</a:t>
            </a:r>
          </a:p>
          <a:p>
            <a:pPr lvl="1">
              <a:lnSpc>
                <a:spcPct val="110000"/>
              </a:lnSpc>
            </a:pPr>
            <a:r>
              <a:rPr lang="en-US" dirty="0" smtClean="0">
                <a:solidFill>
                  <a:prstClr val="black"/>
                </a:solidFill>
                <a:cs typeface="Arial" pitchFamily="34" charset="0"/>
              </a:rPr>
              <a:t>=&gt; Surface treatments, annealing …</a:t>
            </a:r>
          </a:p>
          <a:p>
            <a:pPr marL="0" lvl="1" indent="0">
              <a:lnSpc>
                <a:spcPct val="120000"/>
              </a:lnSpc>
              <a:buNone/>
            </a:pPr>
            <a:endParaRPr lang="en-US" baseline="30000" dirty="0" smtClean="0"/>
          </a:p>
          <a:p>
            <a:pPr lvl="1">
              <a:lnSpc>
                <a:spcPct val="120000"/>
              </a:lnSpc>
            </a:pPr>
            <a:endParaRPr lang="en-US" baseline="30000" dirty="0" smtClean="0"/>
          </a:p>
          <a:p>
            <a:pPr lvl="1">
              <a:lnSpc>
                <a:spcPct val="120000"/>
              </a:lnSpc>
            </a:pPr>
            <a:endParaRPr lang="en-US" baseline="30000" dirty="0" smtClean="0"/>
          </a:p>
          <a:p>
            <a:pPr lvl="1">
              <a:lnSpc>
                <a:spcPct val="120000"/>
              </a:lnSpc>
            </a:pPr>
            <a:endParaRPr lang="en-US" baseline="30000" dirty="0" smtClean="0"/>
          </a:p>
          <a:p>
            <a:pPr lvl="1">
              <a:lnSpc>
                <a:spcPct val="120000"/>
              </a:lnSpc>
            </a:pPr>
            <a:endParaRPr lang="en-US" baseline="30000" dirty="0" smtClean="0"/>
          </a:p>
          <a:p>
            <a:pPr lvl="1">
              <a:lnSpc>
                <a:spcPct val="120000"/>
              </a:lnSpc>
            </a:pPr>
            <a:endParaRPr lang="en-US" baseline="30000" dirty="0" smtClean="0"/>
          </a:p>
          <a:p>
            <a:pPr lvl="1">
              <a:lnSpc>
                <a:spcPct val="120000"/>
              </a:lnSpc>
            </a:pPr>
            <a:endParaRPr lang="en-US" baseline="30000" dirty="0" smtClean="0"/>
          </a:p>
          <a:p>
            <a:pPr lvl="1">
              <a:lnSpc>
                <a:spcPct val="120000"/>
              </a:lnSpc>
            </a:pPr>
            <a:endParaRPr lang="en-US" baseline="30000" dirty="0" smtClean="0"/>
          </a:p>
          <a:p>
            <a:pPr lvl="1">
              <a:lnSpc>
                <a:spcPct val="120000"/>
              </a:lnSpc>
            </a:pPr>
            <a:endParaRPr lang="en-US" baseline="30000" dirty="0" smtClean="0"/>
          </a:p>
        </p:txBody>
      </p:sp>
      <p:grpSp>
        <p:nvGrpSpPr>
          <p:cNvPr id="6" name="Groupe 5"/>
          <p:cNvGrpSpPr/>
          <p:nvPr/>
        </p:nvGrpSpPr>
        <p:grpSpPr>
          <a:xfrm>
            <a:off x="5234620" y="2162867"/>
            <a:ext cx="2533404" cy="1139724"/>
            <a:chOff x="5047519" y="2063316"/>
            <a:chExt cx="2965451" cy="1327151"/>
          </a:xfrm>
        </p:grpSpPr>
        <p:sp>
          <p:nvSpPr>
            <p:cNvPr id="85" name="Rectangle 186" descr="Granit"/>
            <p:cNvSpPr>
              <a:spLocks noChangeArrowheads="1"/>
            </p:cNvSpPr>
            <p:nvPr/>
          </p:nvSpPr>
          <p:spPr bwMode="auto">
            <a:xfrm>
              <a:off x="7596337" y="2063317"/>
              <a:ext cx="416633" cy="1081381"/>
            </a:xfrm>
            <a:prstGeom prst="rect">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86" name="AutoShape 187" descr="Granit"/>
            <p:cNvSpPr>
              <a:spLocks noChangeArrowheads="1"/>
            </p:cNvSpPr>
            <p:nvPr/>
          </p:nvSpPr>
          <p:spPr bwMode="auto">
            <a:xfrm flipV="1">
              <a:off x="7596336" y="3126545"/>
              <a:ext cx="413570" cy="251355"/>
            </a:xfrm>
            <a:prstGeom prst="rtTriangle">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87" name="Rectangle 188" descr="Granit"/>
            <p:cNvSpPr>
              <a:spLocks noChangeArrowheads="1"/>
            </p:cNvSpPr>
            <p:nvPr/>
          </p:nvSpPr>
          <p:spPr bwMode="auto">
            <a:xfrm>
              <a:off x="5047520" y="2358238"/>
              <a:ext cx="2548817" cy="1032228"/>
            </a:xfrm>
            <a:prstGeom prst="rect">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88" name="Line 189"/>
            <p:cNvSpPr>
              <a:spLocks noChangeShapeType="1"/>
            </p:cNvSpPr>
            <p:nvPr/>
          </p:nvSpPr>
          <p:spPr bwMode="auto">
            <a:xfrm>
              <a:off x="5047520" y="2358239"/>
              <a:ext cx="98031" cy="24576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89" name="Line 190"/>
            <p:cNvSpPr>
              <a:spLocks noChangeShapeType="1"/>
            </p:cNvSpPr>
            <p:nvPr/>
          </p:nvSpPr>
          <p:spPr bwMode="auto">
            <a:xfrm flipH="1">
              <a:off x="5341614" y="2358238"/>
              <a:ext cx="98031" cy="29492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0" name="Line 191"/>
            <p:cNvSpPr>
              <a:spLocks noChangeShapeType="1"/>
            </p:cNvSpPr>
            <p:nvPr/>
          </p:nvSpPr>
          <p:spPr bwMode="auto">
            <a:xfrm>
              <a:off x="5586693" y="2358239"/>
              <a:ext cx="98031" cy="24576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1" name="Line 192"/>
            <p:cNvSpPr>
              <a:spLocks noChangeShapeType="1"/>
            </p:cNvSpPr>
            <p:nvPr/>
          </p:nvSpPr>
          <p:spPr bwMode="auto">
            <a:xfrm flipH="1">
              <a:off x="6125865" y="2358239"/>
              <a:ext cx="98031" cy="24576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3" name="Line 194"/>
            <p:cNvSpPr>
              <a:spLocks noChangeShapeType="1"/>
            </p:cNvSpPr>
            <p:nvPr/>
          </p:nvSpPr>
          <p:spPr bwMode="auto">
            <a:xfrm>
              <a:off x="7449289" y="2554854"/>
              <a:ext cx="147047"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4" name="Line 195"/>
            <p:cNvSpPr>
              <a:spLocks noChangeShapeType="1"/>
            </p:cNvSpPr>
            <p:nvPr/>
          </p:nvSpPr>
          <p:spPr bwMode="auto">
            <a:xfrm flipH="1">
              <a:off x="5684723" y="2898930"/>
              <a:ext cx="294094"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8" name="Line 199"/>
            <p:cNvSpPr>
              <a:spLocks noChangeShapeType="1"/>
            </p:cNvSpPr>
            <p:nvPr/>
          </p:nvSpPr>
          <p:spPr bwMode="auto">
            <a:xfrm flipH="1" flipV="1">
              <a:off x="5684724" y="2604008"/>
              <a:ext cx="245079"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9" name="Line 200"/>
            <p:cNvSpPr>
              <a:spLocks noChangeShapeType="1"/>
            </p:cNvSpPr>
            <p:nvPr/>
          </p:nvSpPr>
          <p:spPr bwMode="auto">
            <a:xfrm flipV="1">
              <a:off x="5929803" y="2604008"/>
              <a:ext cx="196063"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01" name="Line 202"/>
            <p:cNvSpPr>
              <a:spLocks noChangeShapeType="1"/>
            </p:cNvSpPr>
            <p:nvPr/>
          </p:nvSpPr>
          <p:spPr bwMode="auto">
            <a:xfrm flipH="1">
              <a:off x="5537677" y="2604008"/>
              <a:ext cx="147047"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02" name="Line 203"/>
            <p:cNvSpPr>
              <a:spLocks noChangeShapeType="1"/>
            </p:cNvSpPr>
            <p:nvPr/>
          </p:nvSpPr>
          <p:spPr bwMode="auto">
            <a:xfrm>
              <a:off x="5341614" y="2653161"/>
              <a:ext cx="196063" cy="14746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03" name="Line 204"/>
            <p:cNvSpPr>
              <a:spLocks noChangeShapeType="1"/>
            </p:cNvSpPr>
            <p:nvPr/>
          </p:nvSpPr>
          <p:spPr bwMode="auto">
            <a:xfrm>
              <a:off x="5145551" y="2604007"/>
              <a:ext cx="196063" cy="4915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04" name="Line 205"/>
            <p:cNvSpPr>
              <a:spLocks noChangeShapeType="1"/>
            </p:cNvSpPr>
            <p:nvPr/>
          </p:nvSpPr>
          <p:spPr bwMode="auto">
            <a:xfrm>
              <a:off x="6125865" y="2604007"/>
              <a:ext cx="147047" cy="4915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10" name="Line 211"/>
            <p:cNvSpPr>
              <a:spLocks noChangeShapeType="1"/>
            </p:cNvSpPr>
            <p:nvPr/>
          </p:nvSpPr>
          <p:spPr bwMode="auto">
            <a:xfrm flipH="1">
              <a:off x="6517990" y="2358238"/>
              <a:ext cx="0" cy="29492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11" name="Line 212"/>
            <p:cNvSpPr>
              <a:spLocks noChangeShapeType="1"/>
            </p:cNvSpPr>
            <p:nvPr/>
          </p:nvSpPr>
          <p:spPr bwMode="auto">
            <a:xfrm>
              <a:off x="6517991" y="2653161"/>
              <a:ext cx="441140" cy="14746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12" name="Line 213"/>
            <p:cNvSpPr>
              <a:spLocks noChangeShapeType="1"/>
            </p:cNvSpPr>
            <p:nvPr/>
          </p:nvSpPr>
          <p:spPr bwMode="auto">
            <a:xfrm>
              <a:off x="5978818" y="2898930"/>
              <a:ext cx="147047" cy="24576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13" name="Line 214"/>
            <p:cNvSpPr>
              <a:spLocks noChangeShapeType="1"/>
            </p:cNvSpPr>
            <p:nvPr/>
          </p:nvSpPr>
          <p:spPr bwMode="auto">
            <a:xfrm flipH="1">
              <a:off x="7390708" y="2157031"/>
              <a:ext cx="147047"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15" name="Line 216"/>
            <p:cNvSpPr>
              <a:spLocks noChangeShapeType="1"/>
            </p:cNvSpPr>
            <p:nvPr/>
          </p:nvSpPr>
          <p:spPr bwMode="auto">
            <a:xfrm flipH="1">
              <a:off x="6959132" y="2634729"/>
              <a:ext cx="61140" cy="16589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18" name="AutoShape 219"/>
            <p:cNvSpPr>
              <a:spLocks noChangeArrowheads="1"/>
            </p:cNvSpPr>
            <p:nvPr/>
          </p:nvSpPr>
          <p:spPr bwMode="auto">
            <a:xfrm flipV="1">
              <a:off x="6997995" y="2358239"/>
              <a:ext cx="451293" cy="368651"/>
            </a:xfrm>
            <a:custGeom>
              <a:avLst/>
              <a:gdLst>
                <a:gd name="connsiteX0" fmla="*/ 0 w 392920"/>
                <a:gd name="connsiteY0" fmla="*/ 140812 h 368652"/>
                <a:gd name="connsiteX1" fmla="*/ 196460 w 392920"/>
                <a:gd name="connsiteY1" fmla="*/ 0 h 368652"/>
                <a:gd name="connsiteX2" fmla="*/ 392920 w 392920"/>
                <a:gd name="connsiteY2" fmla="*/ 140812 h 368652"/>
                <a:gd name="connsiteX3" fmla="*/ 317879 w 392920"/>
                <a:gd name="connsiteY3" fmla="*/ 368651 h 368652"/>
                <a:gd name="connsiteX4" fmla="*/ 75041 w 392920"/>
                <a:gd name="connsiteY4" fmla="*/ 368651 h 368652"/>
                <a:gd name="connsiteX5" fmla="*/ 0 w 392920"/>
                <a:gd name="connsiteY5" fmla="*/ 140812 h 368652"/>
                <a:gd name="connsiteX0" fmla="*/ 0 w 538221"/>
                <a:gd name="connsiteY0" fmla="*/ 75677 h 368651"/>
                <a:gd name="connsiteX1" fmla="*/ 341761 w 538221"/>
                <a:gd name="connsiteY1" fmla="*/ 0 h 368651"/>
                <a:gd name="connsiteX2" fmla="*/ 538221 w 538221"/>
                <a:gd name="connsiteY2" fmla="*/ 140812 h 368651"/>
                <a:gd name="connsiteX3" fmla="*/ 463180 w 538221"/>
                <a:gd name="connsiteY3" fmla="*/ 368651 h 368651"/>
                <a:gd name="connsiteX4" fmla="*/ 220342 w 538221"/>
                <a:gd name="connsiteY4" fmla="*/ 368651 h 368651"/>
                <a:gd name="connsiteX5" fmla="*/ 0 w 538221"/>
                <a:gd name="connsiteY5" fmla="*/ 75677 h 368651"/>
                <a:gd name="connsiteX0" fmla="*/ 27948 w 566169"/>
                <a:gd name="connsiteY0" fmla="*/ 75677 h 368651"/>
                <a:gd name="connsiteX1" fmla="*/ 369709 w 566169"/>
                <a:gd name="connsiteY1" fmla="*/ 0 h 368651"/>
                <a:gd name="connsiteX2" fmla="*/ 566169 w 566169"/>
                <a:gd name="connsiteY2" fmla="*/ 140812 h 368651"/>
                <a:gd name="connsiteX3" fmla="*/ 491128 w 566169"/>
                <a:gd name="connsiteY3" fmla="*/ 368651 h 368651"/>
                <a:gd name="connsiteX4" fmla="*/ 0 w 566169"/>
                <a:gd name="connsiteY4" fmla="*/ 361136 h 368651"/>
                <a:gd name="connsiteX5" fmla="*/ 27948 w 566169"/>
                <a:gd name="connsiteY5" fmla="*/ 75677 h 368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6169" h="368651">
                  <a:moveTo>
                    <a:pt x="27948" y="75677"/>
                  </a:moveTo>
                  <a:lnTo>
                    <a:pt x="369709" y="0"/>
                  </a:lnTo>
                  <a:lnTo>
                    <a:pt x="566169" y="140812"/>
                  </a:lnTo>
                  <a:lnTo>
                    <a:pt x="491128" y="368651"/>
                  </a:lnTo>
                  <a:lnTo>
                    <a:pt x="0" y="361136"/>
                  </a:lnTo>
                  <a:lnTo>
                    <a:pt x="27948" y="75677"/>
                  </a:lnTo>
                  <a:close/>
                </a:path>
              </a:pathLst>
            </a:cu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19" name="AutoShape 220"/>
            <p:cNvSpPr>
              <a:spLocks noChangeArrowheads="1"/>
            </p:cNvSpPr>
            <p:nvPr/>
          </p:nvSpPr>
          <p:spPr bwMode="auto">
            <a:xfrm>
              <a:off x="6125865" y="2849776"/>
              <a:ext cx="680093" cy="540691"/>
            </a:xfrm>
            <a:prstGeom prst="hexagon">
              <a:avLst>
                <a:gd name="adj" fmla="val 44510"/>
                <a:gd name="vf" fmla="val 115470"/>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20" name="AutoShape 221"/>
            <p:cNvSpPr>
              <a:spLocks noChangeArrowheads="1"/>
            </p:cNvSpPr>
            <p:nvPr/>
          </p:nvSpPr>
          <p:spPr bwMode="auto">
            <a:xfrm>
              <a:off x="5047520" y="2800622"/>
              <a:ext cx="631077" cy="589844"/>
            </a:xfrm>
            <a:prstGeom prst="hexagon">
              <a:avLst>
                <a:gd name="adj" fmla="val 23038"/>
                <a:gd name="vf" fmla="val 115470"/>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21" name="AutoShape 222"/>
            <p:cNvSpPr>
              <a:spLocks noChangeArrowheads="1"/>
            </p:cNvSpPr>
            <p:nvPr/>
          </p:nvSpPr>
          <p:spPr bwMode="auto">
            <a:xfrm>
              <a:off x="6959132" y="2800622"/>
              <a:ext cx="539173" cy="589844"/>
            </a:xfrm>
            <a:prstGeom prst="pentagon">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22" name="Line 223"/>
            <p:cNvSpPr>
              <a:spLocks noChangeShapeType="1"/>
            </p:cNvSpPr>
            <p:nvPr/>
          </p:nvSpPr>
          <p:spPr bwMode="auto">
            <a:xfrm>
              <a:off x="5929802" y="2702315"/>
              <a:ext cx="49016"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23" name="Line 224"/>
            <p:cNvSpPr>
              <a:spLocks noChangeShapeType="1"/>
            </p:cNvSpPr>
            <p:nvPr/>
          </p:nvSpPr>
          <p:spPr bwMode="auto">
            <a:xfrm>
              <a:off x="6272913" y="2653161"/>
              <a:ext cx="98031"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26" name="Line 227"/>
            <p:cNvSpPr>
              <a:spLocks noChangeShapeType="1"/>
            </p:cNvSpPr>
            <p:nvPr/>
          </p:nvSpPr>
          <p:spPr bwMode="auto">
            <a:xfrm>
              <a:off x="6517990" y="2653161"/>
              <a:ext cx="49016"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32" name="Line 233"/>
            <p:cNvSpPr>
              <a:spLocks noChangeShapeType="1"/>
            </p:cNvSpPr>
            <p:nvPr/>
          </p:nvSpPr>
          <p:spPr bwMode="auto">
            <a:xfrm flipH="1">
              <a:off x="5047520" y="2604008"/>
              <a:ext cx="98031"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33" name="Line 234"/>
            <p:cNvSpPr>
              <a:spLocks noChangeShapeType="1"/>
            </p:cNvSpPr>
            <p:nvPr/>
          </p:nvSpPr>
          <p:spPr bwMode="auto">
            <a:xfrm>
              <a:off x="5047520" y="2702315"/>
              <a:ext cx="147047"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34" name="Line 235"/>
            <p:cNvSpPr>
              <a:spLocks noChangeShapeType="1"/>
            </p:cNvSpPr>
            <p:nvPr/>
          </p:nvSpPr>
          <p:spPr bwMode="auto">
            <a:xfrm flipH="1">
              <a:off x="6805958" y="3018741"/>
              <a:ext cx="168491" cy="10854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35" name="Line 236"/>
            <p:cNvSpPr>
              <a:spLocks noChangeShapeType="1"/>
            </p:cNvSpPr>
            <p:nvPr/>
          </p:nvSpPr>
          <p:spPr bwMode="auto">
            <a:xfrm flipV="1">
              <a:off x="7498305" y="2751468"/>
              <a:ext cx="98031" cy="29492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37" name="Line 238"/>
            <p:cNvSpPr>
              <a:spLocks noChangeShapeType="1"/>
            </p:cNvSpPr>
            <p:nvPr/>
          </p:nvSpPr>
          <p:spPr bwMode="auto">
            <a:xfrm>
              <a:off x="6959132" y="2803694"/>
              <a:ext cx="6127" cy="2252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41" name="AutoShape 242" descr="Granit"/>
            <p:cNvSpPr>
              <a:spLocks noChangeArrowheads="1"/>
            </p:cNvSpPr>
            <p:nvPr/>
          </p:nvSpPr>
          <p:spPr bwMode="auto">
            <a:xfrm>
              <a:off x="5047519" y="2063316"/>
              <a:ext cx="2940942" cy="294922"/>
            </a:xfrm>
            <a:prstGeom prst="parallelogram">
              <a:avLst>
                <a:gd name="adj" fmla="val 13838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48" name="Line 249"/>
            <p:cNvSpPr>
              <a:spLocks noChangeShapeType="1"/>
            </p:cNvSpPr>
            <p:nvPr/>
          </p:nvSpPr>
          <p:spPr bwMode="auto">
            <a:xfrm flipV="1">
              <a:off x="7596336" y="3132410"/>
              <a:ext cx="413570" cy="25805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58" name="Line 208"/>
            <p:cNvSpPr>
              <a:spLocks noChangeShapeType="1"/>
            </p:cNvSpPr>
            <p:nvPr/>
          </p:nvSpPr>
          <p:spPr bwMode="auto">
            <a:xfrm flipV="1">
              <a:off x="7228717" y="2719725"/>
              <a:ext cx="22400" cy="9830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59" name="Line 208"/>
            <p:cNvSpPr>
              <a:spLocks noChangeShapeType="1"/>
            </p:cNvSpPr>
            <p:nvPr/>
          </p:nvSpPr>
          <p:spPr bwMode="auto">
            <a:xfrm flipV="1">
              <a:off x="5586693" y="2157030"/>
              <a:ext cx="256945" cy="20120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0" name="Line 208"/>
            <p:cNvSpPr>
              <a:spLocks noChangeShapeType="1"/>
            </p:cNvSpPr>
            <p:nvPr/>
          </p:nvSpPr>
          <p:spPr bwMode="auto">
            <a:xfrm flipV="1">
              <a:off x="6982973" y="2157030"/>
              <a:ext cx="86056" cy="20055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1" name="Line 208"/>
            <p:cNvSpPr>
              <a:spLocks noChangeShapeType="1"/>
            </p:cNvSpPr>
            <p:nvPr/>
          </p:nvSpPr>
          <p:spPr bwMode="auto">
            <a:xfrm flipH="1" flipV="1">
              <a:off x="6199387" y="2122902"/>
              <a:ext cx="24508" cy="22996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2" name="Line 208"/>
            <p:cNvSpPr>
              <a:spLocks noChangeShapeType="1"/>
            </p:cNvSpPr>
            <p:nvPr/>
          </p:nvSpPr>
          <p:spPr bwMode="auto">
            <a:xfrm flipV="1">
              <a:off x="5825837" y="2122901"/>
              <a:ext cx="373550" cy="3412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3" name="Line 208"/>
            <p:cNvSpPr>
              <a:spLocks noChangeShapeType="1"/>
            </p:cNvSpPr>
            <p:nvPr/>
          </p:nvSpPr>
          <p:spPr bwMode="auto">
            <a:xfrm flipV="1">
              <a:off x="5537676" y="2150679"/>
              <a:ext cx="294095" cy="6009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4" name="Line 208"/>
            <p:cNvSpPr>
              <a:spLocks noChangeShapeType="1"/>
            </p:cNvSpPr>
            <p:nvPr/>
          </p:nvSpPr>
          <p:spPr bwMode="auto">
            <a:xfrm flipV="1">
              <a:off x="5432530" y="2210777"/>
              <a:ext cx="105146" cy="14393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5" name="Line 208"/>
            <p:cNvSpPr>
              <a:spLocks noChangeShapeType="1"/>
            </p:cNvSpPr>
            <p:nvPr/>
          </p:nvSpPr>
          <p:spPr bwMode="auto">
            <a:xfrm flipV="1">
              <a:off x="6514434" y="2122900"/>
              <a:ext cx="73791" cy="23634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6" name="Line 208"/>
            <p:cNvSpPr>
              <a:spLocks noChangeShapeType="1"/>
            </p:cNvSpPr>
            <p:nvPr/>
          </p:nvSpPr>
          <p:spPr bwMode="auto">
            <a:xfrm>
              <a:off x="5439645" y="2094037"/>
              <a:ext cx="114831" cy="10950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7" name="Line 208"/>
            <p:cNvSpPr>
              <a:spLocks noChangeShapeType="1"/>
            </p:cNvSpPr>
            <p:nvPr/>
          </p:nvSpPr>
          <p:spPr bwMode="auto">
            <a:xfrm flipV="1">
              <a:off x="6199388" y="2072183"/>
              <a:ext cx="147047" cy="5190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8" name="Line 208"/>
            <p:cNvSpPr>
              <a:spLocks noChangeShapeType="1"/>
            </p:cNvSpPr>
            <p:nvPr/>
          </p:nvSpPr>
          <p:spPr bwMode="auto">
            <a:xfrm>
              <a:off x="6346434" y="2072183"/>
              <a:ext cx="241790" cy="5190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69" name="Line 208"/>
            <p:cNvSpPr>
              <a:spLocks noChangeShapeType="1"/>
            </p:cNvSpPr>
            <p:nvPr/>
          </p:nvSpPr>
          <p:spPr bwMode="auto">
            <a:xfrm flipV="1">
              <a:off x="6593577" y="2072184"/>
              <a:ext cx="169492" cy="616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0" name="Line 208"/>
            <p:cNvSpPr>
              <a:spLocks noChangeShapeType="1"/>
            </p:cNvSpPr>
            <p:nvPr/>
          </p:nvSpPr>
          <p:spPr bwMode="auto">
            <a:xfrm>
              <a:off x="6763070" y="2072184"/>
              <a:ext cx="305959" cy="8484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1" name="Line 208"/>
            <p:cNvSpPr>
              <a:spLocks noChangeShapeType="1"/>
            </p:cNvSpPr>
            <p:nvPr/>
          </p:nvSpPr>
          <p:spPr bwMode="auto">
            <a:xfrm flipV="1">
              <a:off x="7061253" y="2091386"/>
              <a:ext cx="169492" cy="6162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2" name="Line 208"/>
            <p:cNvSpPr>
              <a:spLocks noChangeShapeType="1"/>
            </p:cNvSpPr>
            <p:nvPr/>
          </p:nvSpPr>
          <p:spPr bwMode="auto">
            <a:xfrm flipH="1">
              <a:off x="7388076" y="2180728"/>
              <a:ext cx="64245" cy="17147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42" name="Line 208"/>
            <p:cNvSpPr>
              <a:spLocks noChangeShapeType="1"/>
            </p:cNvSpPr>
            <p:nvPr/>
          </p:nvSpPr>
          <p:spPr bwMode="auto">
            <a:xfrm flipH="1">
              <a:off x="7449287" y="2133808"/>
              <a:ext cx="435080" cy="5912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43" name="Line 208"/>
            <p:cNvSpPr>
              <a:spLocks noChangeShapeType="1"/>
            </p:cNvSpPr>
            <p:nvPr/>
          </p:nvSpPr>
          <p:spPr bwMode="auto">
            <a:xfrm>
              <a:off x="7216853" y="2091386"/>
              <a:ext cx="235468" cy="8484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grpSp>
        <p:nvGrpSpPr>
          <p:cNvPr id="2" name="Groupe 1"/>
          <p:cNvGrpSpPr/>
          <p:nvPr/>
        </p:nvGrpSpPr>
        <p:grpSpPr>
          <a:xfrm>
            <a:off x="1582241" y="2102177"/>
            <a:ext cx="2533402" cy="1203764"/>
            <a:chOff x="1192485" y="1162214"/>
            <a:chExt cx="2965450" cy="1401723"/>
          </a:xfrm>
        </p:grpSpPr>
        <p:sp>
          <p:nvSpPr>
            <p:cNvPr id="174" name="Rectangle 186" descr="Granit"/>
            <p:cNvSpPr>
              <a:spLocks noChangeArrowheads="1"/>
            </p:cNvSpPr>
            <p:nvPr/>
          </p:nvSpPr>
          <p:spPr bwMode="auto">
            <a:xfrm>
              <a:off x="3741302" y="1236787"/>
              <a:ext cx="416633" cy="1081381"/>
            </a:xfrm>
            <a:prstGeom prst="rect">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5" name="AutoShape 187" descr="Granit"/>
            <p:cNvSpPr>
              <a:spLocks noChangeArrowheads="1"/>
            </p:cNvSpPr>
            <p:nvPr/>
          </p:nvSpPr>
          <p:spPr bwMode="auto">
            <a:xfrm flipV="1">
              <a:off x="3741302" y="2287447"/>
              <a:ext cx="413570" cy="276490"/>
            </a:xfrm>
            <a:prstGeom prst="rtTriangle">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6" name="Rectangle 188" descr="Granit"/>
            <p:cNvSpPr>
              <a:spLocks noChangeArrowheads="1"/>
            </p:cNvSpPr>
            <p:nvPr/>
          </p:nvSpPr>
          <p:spPr bwMode="auto">
            <a:xfrm>
              <a:off x="1192485" y="1531709"/>
              <a:ext cx="2548817" cy="1032228"/>
            </a:xfrm>
            <a:prstGeom prst="rect">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177" name="Line 189"/>
            <p:cNvSpPr>
              <a:spLocks noChangeShapeType="1"/>
            </p:cNvSpPr>
            <p:nvPr/>
          </p:nvSpPr>
          <p:spPr bwMode="auto">
            <a:xfrm>
              <a:off x="1192485" y="1531709"/>
              <a:ext cx="98031" cy="24576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8" name="Line 190"/>
            <p:cNvSpPr>
              <a:spLocks noChangeShapeType="1"/>
            </p:cNvSpPr>
            <p:nvPr/>
          </p:nvSpPr>
          <p:spPr bwMode="auto">
            <a:xfrm flipH="1">
              <a:off x="1486579" y="1531709"/>
              <a:ext cx="98031" cy="29492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79" name="Line 191"/>
            <p:cNvSpPr>
              <a:spLocks noChangeShapeType="1"/>
            </p:cNvSpPr>
            <p:nvPr/>
          </p:nvSpPr>
          <p:spPr bwMode="auto">
            <a:xfrm>
              <a:off x="1731658" y="1531709"/>
              <a:ext cx="98031" cy="24576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80" name="Line 192"/>
            <p:cNvSpPr>
              <a:spLocks noChangeShapeType="1"/>
            </p:cNvSpPr>
            <p:nvPr/>
          </p:nvSpPr>
          <p:spPr bwMode="auto">
            <a:xfrm flipH="1">
              <a:off x="2270830" y="1531709"/>
              <a:ext cx="98031" cy="24576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81" name="Line 193"/>
            <p:cNvSpPr>
              <a:spLocks noChangeShapeType="1"/>
            </p:cNvSpPr>
            <p:nvPr/>
          </p:nvSpPr>
          <p:spPr bwMode="auto">
            <a:xfrm flipH="1">
              <a:off x="2859019" y="1531709"/>
              <a:ext cx="49016"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82" name="Line 194"/>
            <p:cNvSpPr>
              <a:spLocks noChangeShapeType="1"/>
            </p:cNvSpPr>
            <p:nvPr/>
          </p:nvSpPr>
          <p:spPr bwMode="auto">
            <a:xfrm>
              <a:off x="3594254" y="1728324"/>
              <a:ext cx="147047"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83" name="Line 195"/>
            <p:cNvSpPr>
              <a:spLocks noChangeShapeType="1"/>
            </p:cNvSpPr>
            <p:nvPr/>
          </p:nvSpPr>
          <p:spPr bwMode="auto">
            <a:xfrm flipH="1">
              <a:off x="1829689" y="2072400"/>
              <a:ext cx="294094"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84" name="Line 196"/>
            <p:cNvSpPr>
              <a:spLocks noChangeShapeType="1"/>
            </p:cNvSpPr>
            <p:nvPr/>
          </p:nvSpPr>
          <p:spPr bwMode="auto">
            <a:xfrm>
              <a:off x="3104097" y="1531709"/>
              <a:ext cx="147047"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85" name="Line 197"/>
            <p:cNvSpPr>
              <a:spLocks noChangeShapeType="1"/>
            </p:cNvSpPr>
            <p:nvPr/>
          </p:nvSpPr>
          <p:spPr bwMode="auto">
            <a:xfrm>
              <a:off x="2025752" y="1531709"/>
              <a:ext cx="49016"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86" name="Line 198"/>
            <p:cNvSpPr>
              <a:spLocks noChangeShapeType="1"/>
            </p:cNvSpPr>
            <p:nvPr/>
          </p:nvSpPr>
          <p:spPr bwMode="auto">
            <a:xfrm flipH="1">
              <a:off x="2074768" y="1531709"/>
              <a:ext cx="49016"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87" name="Line 199"/>
            <p:cNvSpPr>
              <a:spLocks noChangeShapeType="1"/>
            </p:cNvSpPr>
            <p:nvPr/>
          </p:nvSpPr>
          <p:spPr bwMode="auto">
            <a:xfrm flipH="1" flipV="1">
              <a:off x="1829689" y="1777478"/>
              <a:ext cx="245079"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88" name="Line 200"/>
            <p:cNvSpPr>
              <a:spLocks noChangeShapeType="1"/>
            </p:cNvSpPr>
            <p:nvPr/>
          </p:nvSpPr>
          <p:spPr bwMode="auto">
            <a:xfrm flipV="1">
              <a:off x="2074768" y="1777478"/>
              <a:ext cx="196063"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89" name="Line 201"/>
            <p:cNvSpPr>
              <a:spLocks noChangeShapeType="1"/>
            </p:cNvSpPr>
            <p:nvPr/>
          </p:nvSpPr>
          <p:spPr bwMode="auto">
            <a:xfrm>
              <a:off x="2074768" y="1630017"/>
              <a:ext cx="196063" cy="14746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90" name="Line 202"/>
            <p:cNvSpPr>
              <a:spLocks noChangeShapeType="1"/>
            </p:cNvSpPr>
            <p:nvPr/>
          </p:nvSpPr>
          <p:spPr bwMode="auto">
            <a:xfrm flipH="1">
              <a:off x="1682642" y="1777478"/>
              <a:ext cx="147047"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91" name="Line 203"/>
            <p:cNvSpPr>
              <a:spLocks noChangeShapeType="1"/>
            </p:cNvSpPr>
            <p:nvPr/>
          </p:nvSpPr>
          <p:spPr bwMode="auto">
            <a:xfrm>
              <a:off x="1486579" y="1826631"/>
              <a:ext cx="196063" cy="14746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92" name="Line 204"/>
            <p:cNvSpPr>
              <a:spLocks noChangeShapeType="1"/>
            </p:cNvSpPr>
            <p:nvPr/>
          </p:nvSpPr>
          <p:spPr bwMode="auto">
            <a:xfrm>
              <a:off x="1290516" y="1777478"/>
              <a:ext cx="196063" cy="4915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93" name="Line 205"/>
            <p:cNvSpPr>
              <a:spLocks noChangeShapeType="1"/>
            </p:cNvSpPr>
            <p:nvPr/>
          </p:nvSpPr>
          <p:spPr bwMode="auto">
            <a:xfrm>
              <a:off x="2270830" y="1777478"/>
              <a:ext cx="147047" cy="4915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94" name="Line 206"/>
            <p:cNvSpPr>
              <a:spLocks noChangeShapeType="1"/>
            </p:cNvSpPr>
            <p:nvPr/>
          </p:nvSpPr>
          <p:spPr bwMode="auto">
            <a:xfrm>
              <a:off x="2515909" y="1630017"/>
              <a:ext cx="147047" cy="4915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95" name="Line 207"/>
            <p:cNvSpPr>
              <a:spLocks noChangeShapeType="1"/>
            </p:cNvSpPr>
            <p:nvPr/>
          </p:nvSpPr>
          <p:spPr bwMode="auto">
            <a:xfrm flipV="1">
              <a:off x="2417878" y="1630017"/>
              <a:ext cx="98031"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96" name="Line 208"/>
            <p:cNvSpPr>
              <a:spLocks noChangeShapeType="1"/>
            </p:cNvSpPr>
            <p:nvPr/>
          </p:nvSpPr>
          <p:spPr bwMode="auto">
            <a:xfrm flipV="1">
              <a:off x="3104097" y="1728324"/>
              <a:ext cx="147047" cy="24576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97" name="Line 209"/>
            <p:cNvSpPr>
              <a:spLocks noChangeShapeType="1"/>
            </p:cNvSpPr>
            <p:nvPr/>
          </p:nvSpPr>
          <p:spPr bwMode="auto">
            <a:xfrm flipV="1">
              <a:off x="2515909" y="1531709"/>
              <a:ext cx="0"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98" name="Line 210"/>
            <p:cNvSpPr>
              <a:spLocks noChangeShapeType="1"/>
            </p:cNvSpPr>
            <p:nvPr/>
          </p:nvSpPr>
          <p:spPr bwMode="auto">
            <a:xfrm>
              <a:off x="2957050" y="1531709"/>
              <a:ext cx="98031" cy="29492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199" name="Line 211"/>
            <p:cNvSpPr>
              <a:spLocks noChangeShapeType="1"/>
            </p:cNvSpPr>
            <p:nvPr/>
          </p:nvSpPr>
          <p:spPr bwMode="auto">
            <a:xfrm flipH="1">
              <a:off x="2662956" y="1531709"/>
              <a:ext cx="0" cy="29492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00" name="Line 212"/>
            <p:cNvSpPr>
              <a:spLocks noChangeShapeType="1"/>
            </p:cNvSpPr>
            <p:nvPr/>
          </p:nvSpPr>
          <p:spPr bwMode="auto">
            <a:xfrm>
              <a:off x="2662956" y="1826631"/>
              <a:ext cx="245079"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01" name="Line 213"/>
            <p:cNvSpPr>
              <a:spLocks noChangeShapeType="1"/>
            </p:cNvSpPr>
            <p:nvPr/>
          </p:nvSpPr>
          <p:spPr bwMode="auto">
            <a:xfrm>
              <a:off x="2123783" y="2072400"/>
              <a:ext cx="147047" cy="24576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02" name="Line 214"/>
            <p:cNvSpPr>
              <a:spLocks noChangeShapeType="1"/>
            </p:cNvSpPr>
            <p:nvPr/>
          </p:nvSpPr>
          <p:spPr bwMode="auto">
            <a:xfrm flipH="1">
              <a:off x="2908035" y="1826631"/>
              <a:ext cx="147047"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03" name="Line 215"/>
            <p:cNvSpPr>
              <a:spLocks noChangeShapeType="1"/>
            </p:cNvSpPr>
            <p:nvPr/>
          </p:nvSpPr>
          <p:spPr bwMode="auto">
            <a:xfrm>
              <a:off x="2859019" y="1728324"/>
              <a:ext cx="49016" cy="29492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04" name="Line 216"/>
            <p:cNvSpPr>
              <a:spLocks noChangeShapeType="1"/>
            </p:cNvSpPr>
            <p:nvPr/>
          </p:nvSpPr>
          <p:spPr bwMode="auto">
            <a:xfrm>
              <a:off x="3055082" y="1826631"/>
              <a:ext cx="49016" cy="14746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05" name="Line 217"/>
            <p:cNvSpPr>
              <a:spLocks noChangeShapeType="1"/>
            </p:cNvSpPr>
            <p:nvPr/>
          </p:nvSpPr>
          <p:spPr bwMode="auto">
            <a:xfrm>
              <a:off x="2025752" y="1531709"/>
              <a:ext cx="49016"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06" name="Line 218"/>
            <p:cNvSpPr>
              <a:spLocks noChangeShapeType="1"/>
            </p:cNvSpPr>
            <p:nvPr/>
          </p:nvSpPr>
          <p:spPr bwMode="auto">
            <a:xfrm flipV="1">
              <a:off x="1829689" y="1630017"/>
              <a:ext cx="245079" cy="14746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07" name="AutoShape 219"/>
            <p:cNvSpPr>
              <a:spLocks noChangeArrowheads="1"/>
            </p:cNvSpPr>
            <p:nvPr/>
          </p:nvSpPr>
          <p:spPr bwMode="auto">
            <a:xfrm flipV="1">
              <a:off x="3251145" y="1531709"/>
              <a:ext cx="343110" cy="294922"/>
            </a:xfrm>
            <a:prstGeom prst="pentagon">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08" name="AutoShape 220"/>
            <p:cNvSpPr>
              <a:spLocks noChangeArrowheads="1"/>
            </p:cNvSpPr>
            <p:nvPr/>
          </p:nvSpPr>
          <p:spPr bwMode="auto">
            <a:xfrm>
              <a:off x="2270830" y="2023246"/>
              <a:ext cx="680093" cy="540691"/>
            </a:xfrm>
            <a:prstGeom prst="hexagon">
              <a:avLst>
                <a:gd name="adj" fmla="val 44510"/>
                <a:gd name="vf" fmla="val 115470"/>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09" name="AutoShape 221"/>
            <p:cNvSpPr>
              <a:spLocks noChangeArrowheads="1"/>
            </p:cNvSpPr>
            <p:nvPr/>
          </p:nvSpPr>
          <p:spPr bwMode="auto">
            <a:xfrm>
              <a:off x="1192485" y="1974093"/>
              <a:ext cx="631077" cy="589844"/>
            </a:xfrm>
            <a:prstGeom prst="hexagon">
              <a:avLst>
                <a:gd name="adj" fmla="val 23038"/>
                <a:gd name="vf" fmla="val 115470"/>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10" name="AutoShape 222"/>
            <p:cNvSpPr>
              <a:spLocks noChangeArrowheads="1"/>
            </p:cNvSpPr>
            <p:nvPr/>
          </p:nvSpPr>
          <p:spPr bwMode="auto">
            <a:xfrm>
              <a:off x="3104097" y="1974093"/>
              <a:ext cx="539173" cy="589844"/>
            </a:xfrm>
            <a:prstGeom prst="pentagon">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11" name="Line 223"/>
            <p:cNvSpPr>
              <a:spLocks noChangeShapeType="1"/>
            </p:cNvSpPr>
            <p:nvPr/>
          </p:nvSpPr>
          <p:spPr bwMode="auto">
            <a:xfrm>
              <a:off x="2074768" y="1875785"/>
              <a:ext cx="49016"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12" name="Line 224"/>
            <p:cNvSpPr>
              <a:spLocks noChangeShapeType="1"/>
            </p:cNvSpPr>
            <p:nvPr/>
          </p:nvSpPr>
          <p:spPr bwMode="auto">
            <a:xfrm>
              <a:off x="2417878" y="1826631"/>
              <a:ext cx="98031"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13" name="Line 225"/>
            <p:cNvSpPr>
              <a:spLocks noChangeShapeType="1"/>
            </p:cNvSpPr>
            <p:nvPr/>
          </p:nvSpPr>
          <p:spPr bwMode="auto">
            <a:xfrm flipH="1">
              <a:off x="2662956" y="1630017"/>
              <a:ext cx="98031"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14" name="Line 226"/>
            <p:cNvSpPr>
              <a:spLocks noChangeShapeType="1"/>
            </p:cNvSpPr>
            <p:nvPr/>
          </p:nvSpPr>
          <p:spPr bwMode="auto">
            <a:xfrm flipH="1">
              <a:off x="2760987" y="1531709"/>
              <a:ext cx="0"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15" name="Line 227"/>
            <p:cNvSpPr>
              <a:spLocks noChangeShapeType="1"/>
            </p:cNvSpPr>
            <p:nvPr/>
          </p:nvSpPr>
          <p:spPr bwMode="auto">
            <a:xfrm>
              <a:off x="2662956" y="1826631"/>
              <a:ext cx="49016"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16" name="Line 228"/>
            <p:cNvSpPr>
              <a:spLocks noChangeShapeType="1"/>
            </p:cNvSpPr>
            <p:nvPr/>
          </p:nvSpPr>
          <p:spPr bwMode="auto">
            <a:xfrm>
              <a:off x="2760987" y="1630017"/>
              <a:ext cx="98031"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17" name="Line 229"/>
            <p:cNvSpPr>
              <a:spLocks noChangeShapeType="1"/>
            </p:cNvSpPr>
            <p:nvPr/>
          </p:nvSpPr>
          <p:spPr bwMode="auto">
            <a:xfrm>
              <a:off x="1584611" y="1531709"/>
              <a:ext cx="98031"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18" name="Line 230"/>
            <p:cNvSpPr>
              <a:spLocks noChangeShapeType="1"/>
            </p:cNvSpPr>
            <p:nvPr/>
          </p:nvSpPr>
          <p:spPr bwMode="auto">
            <a:xfrm flipH="1">
              <a:off x="1682642" y="1531709"/>
              <a:ext cx="49016"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19" name="Line 231"/>
            <p:cNvSpPr>
              <a:spLocks noChangeShapeType="1"/>
            </p:cNvSpPr>
            <p:nvPr/>
          </p:nvSpPr>
          <p:spPr bwMode="auto">
            <a:xfrm flipH="1">
              <a:off x="1682642" y="1728324"/>
              <a:ext cx="0" cy="24576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0" name="Line 232"/>
            <p:cNvSpPr>
              <a:spLocks noChangeShapeType="1"/>
            </p:cNvSpPr>
            <p:nvPr/>
          </p:nvSpPr>
          <p:spPr bwMode="auto">
            <a:xfrm flipH="1">
              <a:off x="1290516" y="1531709"/>
              <a:ext cx="147047" cy="24576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1" name="Line 233"/>
            <p:cNvSpPr>
              <a:spLocks noChangeShapeType="1"/>
            </p:cNvSpPr>
            <p:nvPr/>
          </p:nvSpPr>
          <p:spPr bwMode="auto">
            <a:xfrm flipH="1">
              <a:off x="1192485" y="1777478"/>
              <a:ext cx="98031"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2" name="Line 234"/>
            <p:cNvSpPr>
              <a:spLocks noChangeShapeType="1"/>
            </p:cNvSpPr>
            <p:nvPr/>
          </p:nvSpPr>
          <p:spPr bwMode="auto">
            <a:xfrm>
              <a:off x="1192485" y="1875785"/>
              <a:ext cx="147047" cy="9830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3" name="Line 235"/>
            <p:cNvSpPr>
              <a:spLocks noChangeShapeType="1"/>
            </p:cNvSpPr>
            <p:nvPr/>
          </p:nvSpPr>
          <p:spPr bwMode="auto">
            <a:xfrm flipH="1">
              <a:off x="2950923" y="2192212"/>
              <a:ext cx="168491" cy="10854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4" name="Line 236"/>
            <p:cNvSpPr>
              <a:spLocks noChangeShapeType="1"/>
            </p:cNvSpPr>
            <p:nvPr/>
          </p:nvSpPr>
          <p:spPr bwMode="auto">
            <a:xfrm flipV="1">
              <a:off x="3643270" y="1924939"/>
              <a:ext cx="98031" cy="29492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5" name="Line 237"/>
            <p:cNvSpPr>
              <a:spLocks noChangeShapeType="1"/>
            </p:cNvSpPr>
            <p:nvPr/>
          </p:nvSpPr>
          <p:spPr bwMode="auto">
            <a:xfrm flipV="1">
              <a:off x="3373684" y="1823559"/>
              <a:ext cx="49016" cy="15360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6" name="Line 238"/>
            <p:cNvSpPr>
              <a:spLocks noChangeShapeType="1"/>
            </p:cNvSpPr>
            <p:nvPr/>
          </p:nvSpPr>
          <p:spPr bwMode="auto">
            <a:xfrm>
              <a:off x="3104097" y="1977165"/>
              <a:ext cx="6127" cy="2252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7" name="Line 239"/>
            <p:cNvSpPr>
              <a:spLocks noChangeShapeType="1"/>
            </p:cNvSpPr>
            <p:nvPr/>
          </p:nvSpPr>
          <p:spPr bwMode="auto">
            <a:xfrm>
              <a:off x="1878705" y="1531709"/>
              <a:ext cx="98031" cy="14746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8" name="Line 240"/>
            <p:cNvSpPr>
              <a:spLocks noChangeShapeType="1"/>
            </p:cNvSpPr>
            <p:nvPr/>
          </p:nvSpPr>
          <p:spPr bwMode="auto">
            <a:xfrm flipH="1">
              <a:off x="1808245" y="1669954"/>
              <a:ext cx="196063" cy="4096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29" name="Line 241"/>
            <p:cNvSpPr>
              <a:spLocks noChangeShapeType="1"/>
            </p:cNvSpPr>
            <p:nvPr/>
          </p:nvSpPr>
          <p:spPr bwMode="auto">
            <a:xfrm flipH="1">
              <a:off x="3594254" y="1531709"/>
              <a:ext cx="98031" cy="19661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30" name="AutoShape 242" descr="Granit"/>
            <p:cNvSpPr>
              <a:spLocks noChangeArrowheads="1"/>
            </p:cNvSpPr>
            <p:nvPr/>
          </p:nvSpPr>
          <p:spPr bwMode="auto">
            <a:xfrm>
              <a:off x="1192485" y="1236787"/>
              <a:ext cx="2940942" cy="294922"/>
            </a:xfrm>
            <a:prstGeom prst="parallelogram">
              <a:avLst>
                <a:gd name="adj" fmla="val 13838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1" name="AutoShape 243"/>
            <p:cNvSpPr>
              <a:spLocks noChangeArrowheads="1"/>
            </p:cNvSpPr>
            <p:nvPr/>
          </p:nvSpPr>
          <p:spPr bwMode="auto">
            <a:xfrm>
              <a:off x="1633626" y="1384248"/>
              <a:ext cx="637204" cy="98307"/>
            </a:xfrm>
            <a:prstGeom prst="lightningBol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7" name="Line 249"/>
            <p:cNvSpPr>
              <a:spLocks noChangeShapeType="1"/>
            </p:cNvSpPr>
            <p:nvPr/>
          </p:nvSpPr>
          <p:spPr bwMode="auto">
            <a:xfrm flipV="1">
              <a:off x="3741302" y="2305880"/>
              <a:ext cx="413570" cy="258057"/>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77" name="Rogner un rectangle avec un coin du même côté 76"/>
            <p:cNvSpPr/>
            <p:nvPr/>
          </p:nvSpPr>
          <p:spPr>
            <a:xfrm>
              <a:off x="1596548" y="1164213"/>
              <a:ext cx="244655"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78" name="Rogner un rectangle avec un coin du même côté 77"/>
            <p:cNvSpPr/>
            <p:nvPr/>
          </p:nvSpPr>
          <p:spPr>
            <a:xfrm>
              <a:off x="2515909" y="1422160"/>
              <a:ext cx="147047"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81" name="Rogner un rectangle avec un coin du même côté 80"/>
            <p:cNvSpPr/>
            <p:nvPr/>
          </p:nvSpPr>
          <p:spPr>
            <a:xfrm>
              <a:off x="2039321" y="1186067"/>
              <a:ext cx="244655" cy="101440"/>
            </a:xfrm>
            <a:prstGeom prst="snip2SameRect">
              <a:avLst>
                <a:gd name="adj1" fmla="val 27121"/>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82" name="Rogner un rectangle avec un coin du même côté 81"/>
            <p:cNvSpPr/>
            <p:nvPr/>
          </p:nvSpPr>
          <p:spPr>
            <a:xfrm>
              <a:off x="1367864" y="1365066"/>
              <a:ext cx="147047"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4" name="Rogner un rectangle avec un coin du même côté 243"/>
            <p:cNvSpPr/>
            <p:nvPr/>
          </p:nvSpPr>
          <p:spPr>
            <a:xfrm>
              <a:off x="2025752" y="1430269"/>
              <a:ext cx="98031"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5" name="Rogner un rectangle avec un coin du même côté 244"/>
            <p:cNvSpPr/>
            <p:nvPr/>
          </p:nvSpPr>
          <p:spPr>
            <a:xfrm>
              <a:off x="1619672" y="1392384"/>
              <a:ext cx="98031" cy="131215"/>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9" name="Rogner un rectangle avec un coin du même côté 248"/>
            <p:cNvSpPr/>
            <p:nvPr/>
          </p:nvSpPr>
          <p:spPr>
            <a:xfrm>
              <a:off x="3779913" y="1186067"/>
              <a:ext cx="290502"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0" name="Rogner un rectangle avec un coin du même côté 249"/>
            <p:cNvSpPr/>
            <p:nvPr/>
          </p:nvSpPr>
          <p:spPr>
            <a:xfrm>
              <a:off x="3343977" y="1183415"/>
              <a:ext cx="201261" cy="101440"/>
            </a:xfrm>
            <a:prstGeom prst="snip2SameRect">
              <a:avLst>
                <a:gd name="adj1" fmla="val 27121"/>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1" name="Rogner un rectangle avec un coin du même côté 250"/>
            <p:cNvSpPr/>
            <p:nvPr/>
          </p:nvSpPr>
          <p:spPr>
            <a:xfrm>
              <a:off x="2613940" y="1169565"/>
              <a:ext cx="201261" cy="101440"/>
            </a:xfrm>
            <a:prstGeom prst="snip2SameRect">
              <a:avLst>
                <a:gd name="adj1" fmla="val 27121"/>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2" name="AutoShape 244"/>
            <p:cNvSpPr>
              <a:spLocks noChangeArrowheads="1"/>
            </p:cNvSpPr>
            <p:nvPr/>
          </p:nvSpPr>
          <p:spPr bwMode="auto">
            <a:xfrm flipH="1" flipV="1">
              <a:off x="2439321" y="1360059"/>
              <a:ext cx="637204" cy="98307"/>
            </a:xfrm>
            <a:prstGeom prst="lightningBol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3" name="AutoShape 245"/>
            <p:cNvSpPr>
              <a:spLocks noChangeArrowheads="1"/>
            </p:cNvSpPr>
            <p:nvPr/>
          </p:nvSpPr>
          <p:spPr bwMode="auto">
            <a:xfrm>
              <a:off x="1535595" y="1285941"/>
              <a:ext cx="294094" cy="98307"/>
            </a:xfrm>
            <a:prstGeom prst="irregularSeal2">
              <a:avLst/>
            </a:prstGeom>
            <a:gradFill rotWithShape="0">
              <a:gsLst>
                <a:gs pos="0">
                  <a:srgbClr val="FFFF99"/>
                </a:gs>
                <a:gs pos="100000">
                  <a:srgbClr val="FFFF99">
                    <a:gamma/>
                    <a:shade val="46275"/>
                    <a:invGamma/>
                  </a:srgbClr>
                </a:gs>
              </a:gsLst>
              <a:path path="shape">
                <a:fillToRect l="50000" t="50000" r="50000" b="50000"/>
              </a:path>
            </a:gra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2" name="AutoShape 248"/>
            <p:cNvSpPr>
              <a:spLocks noChangeArrowheads="1"/>
            </p:cNvSpPr>
            <p:nvPr/>
          </p:nvSpPr>
          <p:spPr bwMode="auto">
            <a:xfrm rot="16200000" flipH="1" flipV="1">
              <a:off x="2281162" y="1225308"/>
              <a:ext cx="98307" cy="98031"/>
            </a:xfrm>
            <a:prstGeom prst="star16">
              <a:avLst>
                <a:gd name="adj" fmla="val 32296"/>
              </a:avLst>
            </a:prstGeom>
            <a:gradFill rotWithShape="0">
              <a:gsLst>
                <a:gs pos="0">
                  <a:schemeClr val="tx1"/>
                </a:gs>
                <a:gs pos="100000">
                  <a:schemeClr val="tx1">
                    <a:gamma/>
                    <a:tint val="0"/>
                    <a:invGamma/>
                  </a:schemeClr>
                </a:gs>
              </a:gsLst>
              <a:path path="shape">
                <a:fillToRect l="50000" t="50000" r="50000" b="50000"/>
              </a:path>
            </a:gra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80" name="Rogner un rectangle avec un coin du même côté 79"/>
            <p:cNvSpPr/>
            <p:nvPr/>
          </p:nvSpPr>
          <p:spPr>
            <a:xfrm>
              <a:off x="2761200" y="1433401"/>
              <a:ext cx="122327"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3" name="Rogner un rectangle avec un coin du même côté 2"/>
            <p:cNvSpPr/>
            <p:nvPr/>
          </p:nvSpPr>
          <p:spPr>
            <a:xfrm>
              <a:off x="1192907" y="1466506"/>
              <a:ext cx="244655" cy="58228"/>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3" name="Rogner un rectangle avec un coin du même côté 252"/>
            <p:cNvSpPr/>
            <p:nvPr/>
          </p:nvSpPr>
          <p:spPr>
            <a:xfrm>
              <a:off x="2344142" y="1276064"/>
              <a:ext cx="108502" cy="146096"/>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5" name="Rogner un rectangle avec un coin du même côté 254"/>
            <p:cNvSpPr/>
            <p:nvPr/>
          </p:nvSpPr>
          <p:spPr>
            <a:xfrm>
              <a:off x="3079590" y="1279196"/>
              <a:ext cx="122327"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6" name="AutoShape 248"/>
            <p:cNvSpPr>
              <a:spLocks noChangeArrowheads="1"/>
            </p:cNvSpPr>
            <p:nvPr/>
          </p:nvSpPr>
          <p:spPr bwMode="auto">
            <a:xfrm rot="16200000" flipH="1" flipV="1">
              <a:off x="3103959" y="1335232"/>
              <a:ext cx="98307" cy="98031"/>
            </a:xfrm>
            <a:prstGeom prst="star16">
              <a:avLst>
                <a:gd name="adj" fmla="val 32296"/>
              </a:avLst>
            </a:prstGeom>
            <a:gradFill rotWithShape="0">
              <a:gsLst>
                <a:gs pos="0">
                  <a:schemeClr val="tx1"/>
                </a:gs>
                <a:gs pos="100000">
                  <a:schemeClr val="tx1">
                    <a:gamma/>
                    <a:tint val="0"/>
                    <a:invGamma/>
                  </a:schemeClr>
                </a:gs>
              </a:gsLst>
              <a:path path="shape">
                <a:fillToRect l="50000" t="50000" r="50000" b="50000"/>
              </a:path>
            </a:gra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6" name="Rogner un rectangle avec un coin du même côté 255"/>
            <p:cNvSpPr/>
            <p:nvPr/>
          </p:nvSpPr>
          <p:spPr>
            <a:xfrm>
              <a:off x="2836617" y="1162214"/>
              <a:ext cx="136705" cy="131215"/>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7" name="Rogner un rectangle avec un coin du même côté 256"/>
            <p:cNvSpPr/>
            <p:nvPr/>
          </p:nvSpPr>
          <p:spPr>
            <a:xfrm>
              <a:off x="3229487" y="1174450"/>
              <a:ext cx="89592"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8" name="Rogner un rectangle avec un coin du même côté 257"/>
            <p:cNvSpPr/>
            <p:nvPr/>
          </p:nvSpPr>
          <p:spPr>
            <a:xfrm>
              <a:off x="1876378" y="1178279"/>
              <a:ext cx="89592"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9" name="Rogner un rectangle avec un coin du même côté 258"/>
            <p:cNvSpPr/>
            <p:nvPr/>
          </p:nvSpPr>
          <p:spPr>
            <a:xfrm>
              <a:off x="3683451" y="1222037"/>
              <a:ext cx="96462"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84" name="Rogner un rectangle avec un coin du même côté 83"/>
            <p:cNvSpPr/>
            <p:nvPr/>
          </p:nvSpPr>
          <p:spPr>
            <a:xfrm>
              <a:off x="3106103" y="1432190"/>
              <a:ext cx="205696" cy="104187"/>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7" name="Rogner un rectangle avec un coin du même côté 246"/>
            <p:cNvSpPr/>
            <p:nvPr/>
          </p:nvSpPr>
          <p:spPr>
            <a:xfrm>
              <a:off x="2957050" y="1227822"/>
              <a:ext cx="272437" cy="148086"/>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0" name="Rogner un rectangle avec un coin du même côté 259"/>
            <p:cNvSpPr/>
            <p:nvPr/>
          </p:nvSpPr>
          <p:spPr>
            <a:xfrm>
              <a:off x="2478583" y="1186066"/>
              <a:ext cx="98031"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79" name="Rogner un rectangle avec un coin du même côté 78"/>
            <p:cNvSpPr/>
            <p:nvPr/>
          </p:nvSpPr>
          <p:spPr>
            <a:xfrm>
              <a:off x="2442809" y="1276558"/>
              <a:ext cx="244655" cy="101440"/>
            </a:xfrm>
            <a:prstGeom prst="snip2SameRect">
              <a:avLst>
                <a:gd name="adj1" fmla="val 27121"/>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34" name="AutoShape 246"/>
            <p:cNvSpPr>
              <a:spLocks noChangeArrowheads="1"/>
            </p:cNvSpPr>
            <p:nvPr/>
          </p:nvSpPr>
          <p:spPr bwMode="auto">
            <a:xfrm flipH="1">
              <a:off x="2610876" y="1255261"/>
              <a:ext cx="294094" cy="147461"/>
            </a:xfrm>
            <a:prstGeom prst="irregularSeal2">
              <a:avLst/>
            </a:prstGeom>
            <a:gradFill rotWithShape="0">
              <a:gsLst>
                <a:gs pos="0">
                  <a:srgbClr val="FFFF99"/>
                </a:gs>
                <a:gs pos="100000">
                  <a:srgbClr val="FFFF99">
                    <a:gamma/>
                    <a:shade val="46275"/>
                    <a:invGamma/>
                  </a:srgbClr>
                </a:gs>
              </a:gsLst>
              <a:path path="shape">
                <a:fillToRect l="50000" t="50000" r="50000" b="50000"/>
              </a:path>
            </a:gra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54" name="Rogner un rectangle avec un coin du même côté 253"/>
            <p:cNvSpPr/>
            <p:nvPr/>
          </p:nvSpPr>
          <p:spPr>
            <a:xfrm>
              <a:off x="1876378" y="1271005"/>
              <a:ext cx="222898" cy="83878"/>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1" name="Rogner un rectangle avec un coin du même côté 260"/>
            <p:cNvSpPr/>
            <p:nvPr/>
          </p:nvSpPr>
          <p:spPr>
            <a:xfrm>
              <a:off x="2205847" y="1306207"/>
              <a:ext cx="98031"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2" name="Rogner un rectangle avec un coin du même côté 261"/>
            <p:cNvSpPr/>
            <p:nvPr/>
          </p:nvSpPr>
          <p:spPr>
            <a:xfrm>
              <a:off x="3562806" y="1184501"/>
              <a:ext cx="122327"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3" name="Rogner un rectangle avec un coin du même côté 262"/>
            <p:cNvSpPr/>
            <p:nvPr/>
          </p:nvSpPr>
          <p:spPr>
            <a:xfrm>
              <a:off x="3457317" y="1253442"/>
              <a:ext cx="96462"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8" name="Rogner un rectangle avec un coin du même côté 247"/>
            <p:cNvSpPr/>
            <p:nvPr/>
          </p:nvSpPr>
          <p:spPr>
            <a:xfrm>
              <a:off x="3569957" y="1306207"/>
              <a:ext cx="244655" cy="101440"/>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4" name="Line 239"/>
            <p:cNvSpPr>
              <a:spLocks noChangeShapeType="1"/>
            </p:cNvSpPr>
            <p:nvPr/>
          </p:nvSpPr>
          <p:spPr bwMode="auto">
            <a:xfrm>
              <a:off x="1514911" y="1466507"/>
              <a:ext cx="81637" cy="5822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65" name="Line 239"/>
            <p:cNvSpPr>
              <a:spLocks noChangeShapeType="1"/>
            </p:cNvSpPr>
            <p:nvPr/>
          </p:nvSpPr>
          <p:spPr bwMode="auto">
            <a:xfrm>
              <a:off x="2074768" y="1363270"/>
              <a:ext cx="81637" cy="5822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66" name="Line 239"/>
            <p:cNvSpPr>
              <a:spLocks noChangeShapeType="1"/>
            </p:cNvSpPr>
            <p:nvPr/>
          </p:nvSpPr>
          <p:spPr bwMode="auto">
            <a:xfrm>
              <a:off x="2967571" y="1315939"/>
              <a:ext cx="151843" cy="121333"/>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67" name="Line 239"/>
            <p:cNvSpPr>
              <a:spLocks noChangeShapeType="1"/>
            </p:cNvSpPr>
            <p:nvPr/>
          </p:nvSpPr>
          <p:spPr bwMode="auto">
            <a:xfrm>
              <a:off x="3867981" y="1334205"/>
              <a:ext cx="127955" cy="1208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68" name="Rogner un rectangle avec un coin du même côté 267"/>
            <p:cNvSpPr/>
            <p:nvPr/>
          </p:nvSpPr>
          <p:spPr>
            <a:xfrm>
              <a:off x="3610605" y="1365991"/>
              <a:ext cx="205696" cy="104187"/>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83" name="Rogner un rectangle avec un coin du même côté 82"/>
            <p:cNvSpPr/>
            <p:nvPr/>
          </p:nvSpPr>
          <p:spPr>
            <a:xfrm>
              <a:off x="3545238" y="1433402"/>
              <a:ext cx="147047" cy="99018"/>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46" name="Rogner un rectangle avec un coin du même côté 245"/>
            <p:cNvSpPr/>
            <p:nvPr/>
          </p:nvSpPr>
          <p:spPr>
            <a:xfrm>
              <a:off x="2194666" y="1410608"/>
              <a:ext cx="244655" cy="119139"/>
            </a:xfrm>
            <a:prstGeom prst="snip2SameRect">
              <a:avLst>
                <a:gd name="adj1" fmla="val 50000"/>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69" name="Line 239"/>
            <p:cNvSpPr>
              <a:spLocks noChangeShapeType="1"/>
            </p:cNvSpPr>
            <p:nvPr/>
          </p:nvSpPr>
          <p:spPr bwMode="auto">
            <a:xfrm>
              <a:off x="3235878" y="1326513"/>
              <a:ext cx="108100" cy="54124"/>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71" name="Line 239"/>
            <p:cNvSpPr>
              <a:spLocks noChangeShapeType="1"/>
            </p:cNvSpPr>
            <p:nvPr/>
          </p:nvSpPr>
          <p:spPr bwMode="auto">
            <a:xfrm flipV="1">
              <a:off x="3254240" y="1383824"/>
              <a:ext cx="89737" cy="34932"/>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72" name="Line 239"/>
            <p:cNvSpPr>
              <a:spLocks noChangeShapeType="1"/>
            </p:cNvSpPr>
            <p:nvPr/>
          </p:nvSpPr>
          <p:spPr bwMode="auto">
            <a:xfrm flipV="1">
              <a:off x="3314709" y="1365066"/>
              <a:ext cx="248098" cy="11384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73" name="Line 239"/>
            <p:cNvSpPr>
              <a:spLocks noChangeShapeType="1"/>
            </p:cNvSpPr>
            <p:nvPr/>
          </p:nvSpPr>
          <p:spPr bwMode="auto">
            <a:xfrm>
              <a:off x="3343978" y="1376605"/>
              <a:ext cx="201260" cy="118345"/>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35" name="AutoShape 247"/>
            <p:cNvSpPr>
              <a:spLocks noChangeArrowheads="1"/>
            </p:cNvSpPr>
            <p:nvPr/>
          </p:nvSpPr>
          <p:spPr bwMode="auto">
            <a:xfrm>
              <a:off x="3343977" y="1317479"/>
              <a:ext cx="98031" cy="98307"/>
            </a:xfrm>
            <a:prstGeom prst="star16">
              <a:avLst>
                <a:gd name="adj" fmla="val 20833"/>
              </a:avLst>
            </a:prstGeom>
            <a:gradFill rotWithShape="0">
              <a:gsLst>
                <a:gs pos="0">
                  <a:srgbClr val="FF9933">
                    <a:gamma/>
                    <a:shade val="46275"/>
                    <a:invGamma/>
                  </a:srgbClr>
                </a:gs>
                <a:gs pos="100000">
                  <a:srgbClr val="FF9933"/>
                </a:gs>
              </a:gsLst>
              <a:path path="shape">
                <a:fillToRect l="50000" t="50000" r="50000" b="50000"/>
              </a:path>
            </a:gra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74" name="Line 239"/>
            <p:cNvSpPr>
              <a:spLocks noChangeShapeType="1"/>
            </p:cNvSpPr>
            <p:nvPr/>
          </p:nvSpPr>
          <p:spPr bwMode="auto">
            <a:xfrm flipV="1">
              <a:off x="2148118" y="1363270"/>
              <a:ext cx="57729" cy="5201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75" name="Rogner un rectangle avec un coin du même côté 274"/>
            <p:cNvSpPr/>
            <p:nvPr/>
          </p:nvSpPr>
          <p:spPr>
            <a:xfrm>
              <a:off x="1759653" y="1472880"/>
              <a:ext cx="244655" cy="59808"/>
            </a:xfrm>
            <a:prstGeom prst="snip2SameRect">
              <a:avLst>
                <a:gd name="adj1" fmla="val 27121"/>
                <a:gd name="adj2" fmla="val 0"/>
              </a:avLst>
            </a:prstGeom>
            <a:blipFill dpi="0" rotWithShape="0">
              <a:blip r:embed="rId3">
                <a:extLst>
                  <a:ext uri="{28A0092B-C50C-407E-A947-70E740481C1C}">
                    <a14:useLocalDpi xmlns:a14="http://schemas.microsoft.com/office/drawing/2010/main" val="0"/>
                  </a:ext>
                </a:extLst>
              </a:blip>
              <a:srcRect/>
              <a:tile tx="0" ty="0" sx="100000" sy="100000" flip="none" algn="tl"/>
            </a:blipFill>
            <a:ln w="19050">
              <a:solidFill>
                <a:schemeClr val="tx1"/>
              </a:solidFill>
              <a:miter lim="800000"/>
              <a:headEnd/>
              <a:tailEnd/>
            </a:ln>
            <a:effectLst/>
            <a:scene3d>
              <a:camera prst="orthographicFront"/>
              <a:lightRig rig="threePt" dir="t"/>
            </a:scene3d>
            <a:sp3d prstMaterial="metal">
              <a:bevelT w="18415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
          <p:nvSpPr>
            <p:cNvPr id="276" name="Line 239"/>
            <p:cNvSpPr>
              <a:spLocks noChangeShapeType="1"/>
            </p:cNvSpPr>
            <p:nvPr/>
          </p:nvSpPr>
          <p:spPr bwMode="auto">
            <a:xfrm>
              <a:off x="3336678" y="1531708"/>
              <a:ext cx="98031" cy="14746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77" name="Line 240"/>
            <p:cNvSpPr>
              <a:spLocks noChangeShapeType="1"/>
            </p:cNvSpPr>
            <p:nvPr/>
          </p:nvSpPr>
          <p:spPr bwMode="auto">
            <a:xfrm flipH="1">
              <a:off x="3266218" y="1669953"/>
              <a:ext cx="196063" cy="4096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78" name="Line 232"/>
            <p:cNvSpPr>
              <a:spLocks noChangeShapeType="1"/>
            </p:cNvSpPr>
            <p:nvPr/>
          </p:nvSpPr>
          <p:spPr bwMode="auto">
            <a:xfrm flipH="1">
              <a:off x="3422699" y="1536378"/>
              <a:ext cx="117339" cy="16122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79" name="Line 232"/>
            <p:cNvSpPr>
              <a:spLocks noChangeShapeType="1"/>
            </p:cNvSpPr>
            <p:nvPr/>
          </p:nvSpPr>
          <p:spPr bwMode="auto">
            <a:xfrm flipH="1">
              <a:off x="3007230" y="1575006"/>
              <a:ext cx="117339" cy="161226"/>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80" name="Line 232"/>
            <p:cNvSpPr>
              <a:spLocks noChangeShapeType="1"/>
            </p:cNvSpPr>
            <p:nvPr/>
          </p:nvSpPr>
          <p:spPr bwMode="auto">
            <a:xfrm flipH="1">
              <a:off x="2344142" y="1630016"/>
              <a:ext cx="134441" cy="1"/>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281" name="Line 232"/>
            <p:cNvSpPr>
              <a:spLocks noChangeShapeType="1"/>
            </p:cNvSpPr>
            <p:nvPr/>
          </p:nvSpPr>
          <p:spPr bwMode="auto">
            <a:xfrm flipH="1" flipV="1">
              <a:off x="2176982" y="1536378"/>
              <a:ext cx="153332" cy="93639"/>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sp>
        <p:nvSpPr>
          <p:cNvPr id="5" name="Accolade ouvrante 4"/>
          <p:cNvSpPr/>
          <p:nvPr/>
        </p:nvSpPr>
        <p:spPr>
          <a:xfrm>
            <a:off x="1254989" y="2153551"/>
            <a:ext cx="144016" cy="497913"/>
          </a:xfrm>
          <a:prstGeom prst="leftBrace">
            <a:avLst>
              <a:gd name="adj1" fmla="val 37910"/>
              <a:gd name="adj2" fmla="val 50000"/>
            </a:avLst>
          </a:pr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Rectangle 6"/>
          <p:cNvSpPr/>
          <p:nvPr/>
        </p:nvSpPr>
        <p:spPr>
          <a:xfrm>
            <a:off x="57008" y="2299841"/>
            <a:ext cx="1410730" cy="600164"/>
          </a:xfrm>
          <a:prstGeom prst="rect">
            <a:avLst/>
          </a:prstGeom>
        </p:spPr>
        <p:txBody>
          <a:bodyPr wrap="square">
            <a:spAutoFit/>
          </a:bodyPr>
          <a:lstStyle/>
          <a:p>
            <a:pPr defTabSz="457200" fontAlgn="auto">
              <a:spcBef>
                <a:spcPts val="0"/>
              </a:spcBef>
              <a:spcAft>
                <a:spcPts val="0"/>
              </a:spcAft>
            </a:pPr>
            <a:r>
              <a:rPr lang="en-US" sz="1100" i="1" u="none" dirty="0" smtClean="0">
                <a:solidFill>
                  <a:srgbClr val="0070C0"/>
                </a:solidFill>
              </a:rPr>
              <a:t>Damage layer contamination, roughness</a:t>
            </a:r>
            <a:endParaRPr lang="en-US" sz="1100" i="1" u="none" dirty="0">
              <a:solidFill>
                <a:srgbClr val="0070C0"/>
              </a:solidFill>
            </a:endParaRPr>
          </a:p>
        </p:txBody>
      </p:sp>
      <p:sp>
        <p:nvSpPr>
          <p:cNvPr id="9" name="Flèche droite 8"/>
          <p:cNvSpPr/>
          <p:nvPr/>
        </p:nvSpPr>
        <p:spPr>
          <a:xfrm>
            <a:off x="4359580" y="2655835"/>
            <a:ext cx="648072" cy="160487"/>
          </a:xfrm>
          <a:prstGeom prst="right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Rectangle 172"/>
          <p:cNvSpPr/>
          <p:nvPr/>
        </p:nvSpPr>
        <p:spPr>
          <a:xfrm>
            <a:off x="6422971" y="1612668"/>
            <a:ext cx="2350256" cy="430887"/>
          </a:xfrm>
          <a:prstGeom prst="rect">
            <a:avLst/>
          </a:prstGeom>
        </p:spPr>
        <p:txBody>
          <a:bodyPr wrap="square">
            <a:spAutoFit/>
          </a:bodyPr>
          <a:lstStyle/>
          <a:p>
            <a:pPr algn="r" defTabSz="457200" fontAlgn="auto">
              <a:spcBef>
                <a:spcPts val="0"/>
              </a:spcBef>
              <a:spcAft>
                <a:spcPts val="0"/>
              </a:spcAft>
            </a:pPr>
            <a:r>
              <a:rPr lang="en-US" sz="1100" i="1" u="none" dirty="0" smtClean="0">
                <a:solidFill>
                  <a:srgbClr val="0070C0"/>
                </a:solidFill>
              </a:rPr>
              <a:t>Polycrystalline </a:t>
            </a:r>
            <a:r>
              <a:rPr lang="en-US" sz="1100" i="1" u="none" dirty="0">
                <a:solidFill>
                  <a:srgbClr val="0070C0"/>
                </a:solidFill>
              </a:rPr>
              <a:t>Niobium, </a:t>
            </a:r>
            <a:r>
              <a:rPr lang="en-US" sz="1100" i="1" u="none" dirty="0" smtClean="0">
                <a:solidFill>
                  <a:srgbClr val="0070C0"/>
                </a:solidFill>
              </a:rPr>
              <a:t>smooth </a:t>
            </a:r>
            <a:r>
              <a:rPr lang="en-US" sz="1100" i="1" u="none" dirty="0">
                <a:solidFill>
                  <a:srgbClr val="0070C0"/>
                </a:solidFill>
              </a:rPr>
              <a:t>and well recrystallized </a:t>
            </a:r>
            <a:r>
              <a:rPr lang="en-US" sz="1100" i="1" u="none" dirty="0" smtClean="0">
                <a:solidFill>
                  <a:srgbClr val="0070C0"/>
                </a:solidFill>
              </a:rPr>
              <a:t>material</a:t>
            </a:r>
            <a:endParaRPr lang="en-US" sz="1100" i="1" u="none" dirty="0">
              <a:solidFill>
                <a:srgbClr val="0070C0"/>
              </a:solidFill>
            </a:endParaRPr>
          </a:p>
        </p:txBody>
      </p:sp>
      <p:sp>
        <p:nvSpPr>
          <p:cNvPr id="480" name="Rectangle 479"/>
          <p:cNvSpPr/>
          <p:nvPr/>
        </p:nvSpPr>
        <p:spPr>
          <a:xfrm>
            <a:off x="4740145" y="5847945"/>
            <a:ext cx="3888433" cy="553998"/>
          </a:xfrm>
          <a:prstGeom prst="rect">
            <a:avLst/>
          </a:prstGeom>
        </p:spPr>
        <p:txBody>
          <a:bodyPr wrap="square">
            <a:spAutoFit/>
          </a:bodyPr>
          <a:lstStyle/>
          <a:p>
            <a:pPr algn="just" defTabSz="457200" fontAlgn="auto">
              <a:spcBef>
                <a:spcPts val="0"/>
              </a:spcBef>
              <a:spcAft>
                <a:spcPts val="0"/>
              </a:spcAft>
            </a:pPr>
            <a:r>
              <a:rPr lang="en-US" sz="1000" i="1" u="none" dirty="0" smtClean="0">
                <a:solidFill>
                  <a:srgbClr val="0070C0"/>
                </a:solidFill>
              </a:rPr>
              <a:t>Even after best surface treatments they are still a lot of defects at the µm and nm level that have a strong influence on SC properties but are difficult to include in models…</a:t>
            </a:r>
            <a:endParaRPr lang="en-US" sz="1000" i="1" u="none" dirty="0">
              <a:solidFill>
                <a:srgbClr val="0070C0"/>
              </a:solidFill>
            </a:endParaRPr>
          </a:p>
        </p:txBody>
      </p:sp>
      <p:sp>
        <p:nvSpPr>
          <p:cNvPr id="481" name="Espace réservé du pied de page 4"/>
          <p:cNvSpPr>
            <a:spLocks noGrp="1"/>
          </p:cNvSpPr>
          <p:nvPr>
            <p:ph type="ftr" sz="quarter" idx="11"/>
          </p:nvPr>
        </p:nvSpPr>
        <p:spPr>
          <a:xfrm>
            <a:off x="2051050" y="6520259"/>
            <a:ext cx="5940425" cy="365125"/>
          </a:xfrm>
        </p:spPr>
        <p:txBody>
          <a:bodyPr/>
          <a:lstStyle/>
          <a:p>
            <a:r>
              <a:rPr lang="fr-FR" smtClean="0"/>
              <a:t>UAS 2025 - C.Z. Antoine- Superconductivity in accelerators- Magnet vs RF cavities-part III</a:t>
            </a:r>
            <a:endParaRPr lang="en-US" dirty="0"/>
          </a:p>
        </p:txBody>
      </p:sp>
      <p:sp>
        <p:nvSpPr>
          <p:cNvPr id="482" name="Espace réservé du numéro de diapositive 3"/>
          <p:cNvSpPr>
            <a:spLocks noGrp="1"/>
          </p:cNvSpPr>
          <p:nvPr>
            <p:ph type="sldNum" sz="quarter" idx="12"/>
          </p:nvPr>
        </p:nvSpPr>
        <p:spPr>
          <a:xfrm>
            <a:off x="8024813" y="6518672"/>
            <a:ext cx="1119187" cy="365125"/>
          </a:xfrm>
        </p:spPr>
        <p:txBody>
          <a:bodyPr/>
          <a:lstStyle/>
          <a:p>
            <a:r>
              <a:rPr lang="en-US" dirty="0" smtClean="0"/>
              <a:t>|  PAGE </a:t>
            </a:r>
            <a:fld id="{AEFB9B6D-867A-40B8-ACB0-35CC9F272C9C}" type="slidenum">
              <a:rPr lang="en-US" smtClean="0"/>
              <a:pPr/>
              <a:t>40</a:t>
            </a:fld>
            <a:endParaRPr lang="en-US" dirty="0"/>
          </a:p>
        </p:txBody>
      </p:sp>
      <p:sp>
        <p:nvSpPr>
          <p:cNvPr id="15" name="Accolade fermante 14"/>
          <p:cNvSpPr/>
          <p:nvPr/>
        </p:nvSpPr>
        <p:spPr>
          <a:xfrm>
            <a:off x="4427984" y="1156772"/>
            <a:ext cx="144016" cy="400020"/>
          </a:xfrm>
          <a:prstGeom prst="rightBrace">
            <a:avLst>
              <a:gd name="adj1" fmla="val 30403"/>
              <a:gd name="adj2" fmla="val 50000"/>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ZoneTexte 15"/>
          <p:cNvSpPr txBox="1"/>
          <p:nvPr/>
        </p:nvSpPr>
        <p:spPr>
          <a:xfrm>
            <a:off x="4640190" y="1097361"/>
            <a:ext cx="2518703" cy="369332"/>
          </a:xfrm>
          <a:prstGeom prst="rect">
            <a:avLst/>
          </a:prstGeom>
          <a:noFill/>
        </p:spPr>
        <p:txBody>
          <a:bodyPr wrap="none" rtlCol="0">
            <a:spAutoFit/>
          </a:bodyPr>
          <a:lstStyle/>
          <a:p>
            <a:r>
              <a:rPr lang="en-US" sz="1800" dirty="0" smtClean="0">
                <a:solidFill>
                  <a:srgbClr val="FF0000"/>
                </a:solidFill>
              </a:rPr>
              <a:t>To be avoided in SRF !</a:t>
            </a:r>
            <a:endParaRPr lang="en-US" sz="1800" dirty="0">
              <a:solidFill>
                <a:srgbClr val="FF0000"/>
              </a:solidFill>
            </a:endParaRPr>
          </a:p>
        </p:txBody>
      </p:sp>
      <p:pic>
        <p:nvPicPr>
          <p:cNvPr id="329" name="Image 328"/>
          <p:cNvPicPr/>
          <p:nvPr/>
        </p:nvPicPr>
        <p:blipFill rotWithShape="1">
          <a:blip r:embed="rId4" cstate="print">
            <a:extLst>
              <a:ext uri="{28A0092B-C50C-407E-A947-70E740481C1C}">
                <a14:useLocalDpi xmlns:a14="http://schemas.microsoft.com/office/drawing/2010/main" val="0"/>
              </a:ext>
            </a:extLst>
          </a:blip>
          <a:srcRect r="6347"/>
          <a:stretch/>
        </p:blipFill>
        <p:spPr bwMode="auto">
          <a:xfrm>
            <a:off x="4756009" y="3565445"/>
            <a:ext cx="3888433" cy="2308214"/>
          </a:xfrm>
          <a:prstGeom prst="rect">
            <a:avLst/>
          </a:prstGeom>
          <a:noFill/>
          <a:ln>
            <a:noFill/>
          </a:ln>
          <a:extLst>
            <a:ext uri="{53640926-AAD7-44D8-BBD7-CCE9431645EC}">
              <a14:shadowObscured xmlns:a14="http://schemas.microsoft.com/office/drawing/2010/main"/>
            </a:ext>
          </a:extLst>
        </p:spPr>
      </p:pic>
      <p:sp>
        <p:nvSpPr>
          <p:cNvPr id="380" name="Espace réservé du contenu 5"/>
          <p:cNvSpPr txBox="1">
            <a:spLocks/>
          </p:cNvSpPr>
          <p:nvPr/>
        </p:nvSpPr>
        <p:spPr>
          <a:xfrm>
            <a:off x="285105" y="3550494"/>
            <a:ext cx="6529973" cy="1761597"/>
          </a:xfrm>
          <a:prstGeom prst="rect">
            <a:avLst/>
          </a:prstGeom>
        </p:spPr>
        <p:txBody>
          <a:bodyPr vert="horz" lIns="0" tIns="0" rIns="0" bIns="0" rtlCol="0">
            <a:noAutofit/>
          </a:bodyPr>
          <a:lst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5"/>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6"/>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fontAlgn="auto">
              <a:lnSpc>
                <a:spcPct val="110000"/>
              </a:lnSpc>
              <a:spcAft>
                <a:spcPts val="300"/>
              </a:spcAft>
            </a:pPr>
            <a:r>
              <a:rPr lang="en-US" sz="1400" u="none" dirty="0" smtClean="0">
                <a:latin typeface="Arial" pitchFamily="34" charset="0"/>
                <a:cs typeface="Arial" pitchFamily="34" charset="0"/>
                <a:sym typeface="Symbol" pitchFamily="18" charset="2"/>
              </a:rPr>
              <a:t>After fabrication: need to remove 150-200µm on cavity’s surface</a:t>
            </a:r>
          </a:p>
          <a:p>
            <a:pPr marL="715963" lvl="3" fontAlgn="auto">
              <a:lnSpc>
                <a:spcPct val="110000"/>
              </a:lnSpc>
              <a:spcAft>
                <a:spcPts val="0"/>
              </a:spcAft>
            </a:pPr>
            <a:r>
              <a:rPr lang="en-US" sz="1400" u="none" dirty="0" smtClean="0">
                <a:latin typeface="Arial" pitchFamily="34" charset="0"/>
                <a:cs typeface="Arial" pitchFamily="34" charset="0"/>
                <a:sym typeface="Symbol" pitchFamily="18" charset="2"/>
              </a:rPr>
              <a:t>Chemical polishing (BCP) ~</a:t>
            </a:r>
            <a:r>
              <a:rPr lang="en-US" sz="1400" u="none" dirty="0" smtClean="0"/>
              <a:t> 1 µm/min</a:t>
            </a:r>
          </a:p>
          <a:p>
            <a:pPr marL="715963" lvl="3" fontAlgn="auto">
              <a:lnSpc>
                <a:spcPct val="110000"/>
              </a:lnSpc>
              <a:spcAft>
                <a:spcPts val="0"/>
              </a:spcAft>
            </a:pPr>
            <a:r>
              <a:rPr lang="en-US" sz="1400" u="none" dirty="0" smtClean="0"/>
              <a:t>Electropolishing (EP) ~ 0.3 µm/min </a:t>
            </a:r>
          </a:p>
          <a:p>
            <a:pPr lvl="1" fontAlgn="auto">
              <a:lnSpc>
                <a:spcPct val="110000"/>
              </a:lnSpc>
              <a:spcBef>
                <a:spcPts val="600"/>
              </a:spcBef>
              <a:spcAft>
                <a:spcPts val="0"/>
              </a:spcAft>
            </a:pPr>
            <a:r>
              <a:rPr lang="en-US" sz="1400" u="none" dirty="0" smtClean="0">
                <a:latin typeface="Arial" pitchFamily="34" charset="0"/>
                <a:cs typeface="Arial" pitchFamily="34" charset="0"/>
              </a:rPr>
              <a:t>Basically </a:t>
            </a:r>
          </a:p>
          <a:p>
            <a:pPr marL="715963" lvl="3" fontAlgn="auto">
              <a:lnSpc>
                <a:spcPct val="110000"/>
              </a:lnSpc>
              <a:spcAft>
                <a:spcPts val="0"/>
              </a:spcAft>
            </a:pPr>
            <a:r>
              <a:rPr lang="en-US" sz="1400" u="none" dirty="0" smtClean="0">
                <a:latin typeface="Arial" pitchFamily="34" charset="0"/>
                <a:cs typeface="Arial" pitchFamily="34" charset="0"/>
              </a:rPr>
              <a:t>You oxidize Nb</a:t>
            </a:r>
            <a:r>
              <a:rPr lang="en-US" sz="1400" u="none" baseline="30000" dirty="0" smtClean="0">
                <a:latin typeface="Arial" pitchFamily="34" charset="0"/>
                <a:cs typeface="Arial" pitchFamily="34" charset="0"/>
              </a:rPr>
              <a:t>0</a:t>
            </a:r>
            <a:r>
              <a:rPr lang="en-US" sz="1400" u="none" dirty="0" smtClean="0">
                <a:latin typeface="Arial" pitchFamily="34" charset="0"/>
                <a:cs typeface="Arial" pitchFamily="34" charset="0"/>
              </a:rPr>
              <a:t> =&gt; Nb</a:t>
            </a:r>
            <a:r>
              <a:rPr lang="en-US" sz="1400" u="none" baseline="30000" dirty="0" smtClean="0">
                <a:latin typeface="Arial" pitchFamily="34" charset="0"/>
                <a:cs typeface="Arial" pitchFamily="34" charset="0"/>
              </a:rPr>
              <a:t>5+ </a:t>
            </a:r>
            <a:r>
              <a:rPr lang="en-US" sz="1400" u="none" dirty="0" smtClean="0">
                <a:latin typeface="Arial" pitchFamily="34" charset="0"/>
                <a:cs typeface="Arial" pitchFamily="34" charset="0"/>
              </a:rPr>
              <a:t>(Nb</a:t>
            </a:r>
            <a:r>
              <a:rPr lang="en-US" sz="1400" u="none" baseline="-25000" dirty="0" smtClean="0">
                <a:latin typeface="Arial" pitchFamily="34" charset="0"/>
                <a:cs typeface="Arial" pitchFamily="34" charset="0"/>
              </a:rPr>
              <a:t>2</a:t>
            </a:r>
            <a:r>
              <a:rPr lang="en-US" sz="1400" u="none" dirty="0" smtClean="0">
                <a:latin typeface="Arial" pitchFamily="34" charset="0"/>
                <a:cs typeface="Arial" pitchFamily="34" charset="0"/>
              </a:rPr>
              <a:t>O</a:t>
            </a:r>
            <a:r>
              <a:rPr lang="en-US" sz="1400" u="none" baseline="-25000" dirty="0" smtClean="0">
                <a:latin typeface="Arial" pitchFamily="34" charset="0"/>
                <a:cs typeface="Arial" pitchFamily="34" charset="0"/>
              </a:rPr>
              <a:t>5</a:t>
            </a:r>
            <a:r>
              <a:rPr lang="en-US" sz="1400" u="none" dirty="0" smtClean="0">
                <a:latin typeface="Arial" pitchFamily="34" charset="0"/>
                <a:cs typeface="Arial" pitchFamily="34" charset="0"/>
              </a:rPr>
              <a:t>)</a:t>
            </a:r>
          </a:p>
          <a:p>
            <a:pPr marL="715963" lvl="3" fontAlgn="auto">
              <a:lnSpc>
                <a:spcPct val="110000"/>
              </a:lnSpc>
              <a:spcAft>
                <a:spcPts val="0"/>
              </a:spcAft>
            </a:pPr>
            <a:r>
              <a:rPr lang="en-US" sz="1400" u="none" dirty="0" smtClean="0">
                <a:latin typeface="Arial" pitchFamily="34" charset="0"/>
                <a:cs typeface="Arial" pitchFamily="34" charset="0"/>
              </a:rPr>
              <a:t>You dissolve it with HF (NbF</a:t>
            </a:r>
            <a:r>
              <a:rPr lang="en-US" sz="1400" u="none" baseline="-25000" dirty="0" smtClean="0">
                <a:latin typeface="Arial" pitchFamily="34" charset="0"/>
                <a:cs typeface="Arial" pitchFamily="34" charset="0"/>
              </a:rPr>
              <a:t>5</a:t>
            </a:r>
            <a:r>
              <a:rPr lang="en-US" sz="1400" u="none" dirty="0" smtClean="0">
                <a:latin typeface="Arial" pitchFamily="34" charset="0"/>
                <a:cs typeface="Arial" pitchFamily="34" charset="0"/>
              </a:rPr>
              <a:t>)</a:t>
            </a:r>
          </a:p>
          <a:p>
            <a:pPr marL="715963" lvl="3" fontAlgn="auto">
              <a:lnSpc>
                <a:spcPct val="110000"/>
              </a:lnSpc>
              <a:spcAft>
                <a:spcPts val="0"/>
              </a:spcAft>
            </a:pPr>
            <a:endParaRPr lang="en-US" sz="1400" u="none" dirty="0" smtClean="0">
              <a:latin typeface="Arial" pitchFamily="34" charset="0"/>
              <a:cs typeface="Arial" pitchFamily="34" charset="0"/>
            </a:endParaRPr>
          </a:p>
        </p:txBody>
      </p:sp>
      <p:sp>
        <p:nvSpPr>
          <p:cNvPr id="381" name="Rectangle 380"/>
          <p:cNvSpPr/>
          <p:nvPr/>
        </p:nvSpPr>
        <p:spPr>
          <a:xfrm>
            <a:off x="222977" y="5239053"/>
            <a:ext cx="4277015" cy="1118255"/>
          </a:xfrm>
          <a:prstGeom prst="rect">
            <a:avLst/>
          </a:prstGeom>
        </p:spPr>
        <p:txBody>
          <a:bodyPr wrap="square">
            <a:spAutoFit/>
          </a:bodyPr>
          <a:lstStyle/>
          <a:p>
            <a:pPr marL="360363" lvl="1" indent="-360363" fontAlgn="auto">
              <a:lnSpc>
                <a:spcPts val="2000"/>
              </a:lnSpc>
              <a:spcBef>
                <a:spcPts val="600"/>
              </a:spcBef>
              <a:spcAft>
                <a:spcPts val="0"/>
              </a:spcAft>
              <a:buSzPct val="90000"/>
              <a:buBlip>
                <a:blip r:embed="rId5"/>
              </a:buBlip>
            </a:pPr>
            <a:r>
              <a:rPr lang="en-US" u="none" dirty="0">
                <a:solidFill>
                  <a:srgbClr val="666666"/>
                </a:solidFill>
              </a:rPr>
              <a:t>EP </a:t>
            </a:r>
            <a:r>
              <a:rPr lang="en-US" u="none" dirty="0" smtClean="0">
                <a:solidFill>
                  <a:srgbClr val="666666"/>
                </a:solidFill>
              </a:rPr>
              <a:t>: </a:t>
            </a:r>
            <a:r>
              <a:rPr lang="en-US" u="none" dirty="0" smtClean="0">
                <a:solidFill>
                  <a:srgbClr val="666666"/>
                </a:solidFill>
                <a:sym typeface="Symbol" panose="05050102010706020507" pitchFamily="18" charset="2"/>
              </a:rPr>
              <a:t> </a:t>
            </a:r>
            <a:r>
              <a:rPr lang="en-US" u="none" dirty="0" smtClean="0">
                <a:solidFill>
                  <a:srgbClr val="666666"/>
                </a:solidFill>
              </a:rPr>
              <a:t>Viscous </a:t>
            </a:r>
            <a:r>
              <a:rPr lang="en-US" u="none" dirty="0">
                <a:solidFill>
                  <a:srgbClr val="666666"/>
                </a:solidFill>
              </a:rPr>
              <a:t>layer </a:t>
            </a:r>
          </a:p>
          <a:p>
            <a:pPr marL="715963" lvl="3" indent="-238125" fontAlgn="auto">
              <a:lnSpc>
                <a:spcPts val="2000"/>
              </a:lnSpc>
              <a:spcBef>
                <a:spcPts val="0"/>
              </a:spcBef>
              <a:spcAft>
                <a:spcPts val="0"/>
              </a:spcAft>
              <a:buClr>
                <a:srgbClr val="666666"/>
              </a:buClr>
              <a:buSzPct val="36000"/>
              <a:buBlip>
                <a:blip r:embed="rId6"/>
              </a:buBlip>
            </a:pPr>
            <a:r>
              <a:rPr lang="en-US" u="none" dirty="0" smtClean="0">
                <a:solidFill>
                  <a:srgbClr val="666666"/>
                </a:solidFill>
              </a:rPr>
              <a:t>“Spikes” are etched first</a:t>
            </a:r>
            <a:endParaRPr lang="en-US" u="none" dirty="0">
              <a:solidFill>
                <a:srgbClr val="666666"/>
              </a:solidFill>
            </a:endParaRPr>
          </a:p>
          <a:p>
            <a:pPr marL="715963" lvl="3" indent="-238125" fontAlgn="auto">
              <a:lnSpc>
                <a:spcPts val="2000"/>
              </a:lnSpc>
              <a:spcBef>
                <a:spcPts val="0"/>
              </a:spcBef>
              <a:spcAft>
                <a:spcPts val="0"/>
              </a:spcAft>
              <a:buClr>
                <a:srgbClr val="666666"/>
              </a:buClr>
              <a:buSzPct val="36000"/>
              <a:buBlip>
                <a:blip r:embed="rId6"/>
              </a:buBlip>
            </a:pPr>
            <a:r>
              <a:rPr lang="en-US" u="none" dirty="0" smtClean="0">
                <a:solidFill>
                  <a:srgbClr val="666666"/>
                </a:solidFill>
              </a:rPr>
              <a:t>Smoothing effect : grain edges are less sharp, even if some roughness is retained</a:t>
            </a:r>
          </a:p>
        </p:txBody>
      </p:sp>
      <p:pic>
        <p:nvPicPr>
          <p:cNvPr id="382" name="Picture 35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86077" y="4739210"/>
            <a:ext cx="920270" cy="936000"/>
          </a:xfrm>
          <a:prstGeom prst="rect">
            <a:avLst/>
          </a:prstGeom>
          <a:noFill/>
          <a:extLst>
            <a:ext uri="{909E8E84-426E-40DD-AFC4-6F175D3DCCD1}">
              <a14:hiddenFill xmlns:a14="http://schemas.microsoft.com/office/drawing/2010/main">
                <a:solidFill>
                  <a:srgbClr val="FFFFFF"/>
                </a:solidFill>
              </a14:hiddenFill>
            </a:ext>
          </a:extLst>
        </p:spPr>
      </p:pic>
      <p:sp>
        <p:nvSpPr>
          <p:cNvPr id="17" name="Forme libre 16"/>
          <p:cNvSpPr/>
          <p:nvPr/>
        </p:nvSpPr>
        <p:spPr>
          <a:xfrm>
            <a:off x="2702103" y="5095982"/>
            <a:ext cx="1054075" cy="242212"/>
          </a:xfrm>
          <a:custGeom>
            <a:avLst/>
            <a:gdLst>
              <a:gd name="connsiteX0" fmla="*/ 0 w 904126"/>
              <a:gd name="connsiteY0" fmla="*/ 0 h 113016"/>
              <a:gd name="connsiteX1" fmla="*/ 904126 w 904126"/>
              <a:gd name="connsiteY1" fmla="*/ 113016 h 113016"/>
              <a:gd name="connsiteX2" fmla="*/ 904126 w 904126"/>
              <a:gd name="connsiteY2" fmla="*/ 113016 h 113016"/>
              <a:gd name="connsiteX0" fmla="*/ 0 w 904126"/>
              <a:gd name="connsiteY0" fmla="*/ 0 h 153397"/>
              <a:gd name="connsiteX1" fmla="*/ 904126 w 904126"/>
              <a:gd name="connsiteY1" fmla="*/ 113016 h 153397"/>
              <a:gd name="connsiteX2" fmla="*/ 904126 w 904126"/>
              <a:gd name="connsiteY2" fmla="*/ 113016 h 153397"/>
              <a:gd name="connsiteX0" fmla="*/ 0 w 904126"/>
              <a:gd name="connsiteY0" fmla="*/ 0 h 196683"/>
              <a:gd name="connsiteX1" fmla="*/ 904126 w 904126"/>
              <a:gd name="connsiteY1" fmla="*/ 113016 h 196683"/>
              <a:gd name="connsiteX2" fmla="*/ 904126 w 904126"/>
              <a:gd name="connsiteY2" fmla="*/ 113016 h 196683"/>
              <a:gd name="connsiteX0" fmla="*/ 0 w 904126"/>
              <a:gd name="connsiteY0" fmla="*/ 0 h 174193"/>
              <a:gd name="connsiteX1" fmla="*/ 904126 w 904126"/>
              <a:gd name="connsiteY1" fmla="*/ 113016 h 174193"/>
              <a:gd name="connsiteX2" fmla="*/ 904126 w 904126"/>
              <a:gd name="connsiteY2" fmla="*/ 113016 h 174193"/>
              <a:gd name="connsiteX0" fmla="*/ 0 w 1054075"/>
              <a:gd name="connsiteY0" fmla="*/ 0 h 157340"/>
              <a:gd name="connsiteX1" fmla="*/ 904126 w 1054075"/>
              <a:gd name="connsiteY1" fmla="*/ 113016 h 157340"/>
              <a:gd name="connsiteX2" fmla="*/ 1054075 w 1054075"/>
              <a:gd name="connsiteY2" fmla="*/ 150156 h 157340"/>
              <a:gd name="connsiteX0" fmla="*/ 0 w 1054075"/>
              <a:gd name="connsiteY0" fmla="*/ 0 h 150156"/>
              <a:gd name="connsiteX1" fmla="*/ 1054075 w 1054075"/>
              <a:gd name="connsiteY1" fmla="*/ 150156 h 150156"/>
              <a:gd name="connsiteX0" fmla="*/ 0 w 1054075"/>
              <a:gd name="connsiteY0" fmla="*/ 0 h 150156"/>
              <a:gd name="connsiteX1" fmla="*/ 1054075 w 1054075"/>
              <a:gd name="connsiteY1" fmla="*/ 150156 h 150156"/>
              <a:gd name="connsiteX0" fmla="*/ 0 w 1054075"/>
              <a:gd name="connsiteY0" fmla="*/ 0 h 161033"/>
              <a:gd name="connsiteX1" fmla="*/ 1054075 w 1054075"/>
              <a:gd name="connsiteY1" fmla="*/ 150156 h 161033"/>
            </a:gdLst>
            <a:ahLst/>
            <a:cxnLst>
              <a:cxn ang="0">
                <a:pos x="connsiteX0" y="connsiteY0"/>
              </a:cxn>
              <a:cxn ang="0">
                <a:pos x="connsiteX1" y="connsiteY1"/>
              </a:cxn>
            </a:cxnLst>
            <a:rect l="l" t="t" r="r" b="b"/>
            <a:pathLst>
              <a:path w="1054075" h="161033">
                <a:moveTo>
                  <a:pt x="0" y="0"/>
                </a:moveTo>
                <a:cubicBezTo>
                  <a:pt x="207289" y="190795"/>
                  <a:pt x="670375" y="166566"/>
                  <a:pt x="1054075" y="150156"/>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2081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e 66"/>
          <p:cNvGrpSpPr/>
          <p:nvPr/>
        </p:nvGrpSpPr>
        <p:grpSpPr>
          <a:xfrm>
            <a:off x="121229" y="2186715"/>
            <a:ext cx="4586643" cy="4222973"/>
            <a:chOff x="103162" y="2071355"/>
            <a:chExt cx="4586643" cy="4222973"/>
          </a:xfrm>
        </p:grpSpPr>
        <p:grpSp>
          <p:nvGrpSpPr>
            <p:cNvPr id="15" name="Groupe 14"/>
            <p:cNvGrpSpPr/>
            <p:nvPr/>
          </p:nvGrpSpPr>
          <p:grpSpPr>
            <a:xfrm>
              <a:off x="103162" y="2103113"/>
              <a:ext cx="4586643" cy="4191215"/>
              <a:chOff x="2369904" y="1333392"/>
              <a:chExt cx="4586643" cy="4191215"/>
            </a:xfrm>
          </p:grpSpPr>
          <p:pic>
            <p:nvPicPr>
              <p:cNvPr id="6" name="Image 5"/>
              <p:cNvPicPr>
                <a:picLocks noChangeAspect="1"/>
              </p:cNvPicPr>
              <p:nvPr/>
            </p:nvPicPr>
            <p:blipFill rotWithShape="1">
              <a:blip r:embed="rId4"/>
              <a:srcRect l="3826"/>
              <a:stretch/>
            </p:blipFill>
            <p:spPr>
              <a:xfrm>
                <a:off x="2369904" y="1333392"/>
                <a:ext cx="4586643" cy="4191215"/>
              </a:xfrm>
              <a:prstGeom prst="rect">
                <a:avLst/>
              </a:prstGeom>
              <a:solidFill>
                <a:schemeClr val="tx2">
                  <a:lumMod val="60000"/>
                  <a:lumOff val="40000"/>
                </a:schemeClr>
              </a:solidFill>
            </p:spPr>
          </p:pic>
          <p:sp>
            <p:nvSpPr>
              <p:cNvPr id="7" name="Forme libre 6"/>
              <p:cNvSpPr/>
              <p:nvPr/>
            </p:nvSpPr>
            <p:spPr>
              <a:xfrm>
                <a:off x="3214599" y="2165387"/>
                <a:ext cx="2135493" cy="427306"/>
              </a:xfrm>
              <a:custGeom>
                <a:avLst/>
                <a:gdLst>
                  <a:gd name="connsiteX0" fmla="*/ 0 w 2135493"/>
                  <a:gd name="connsiteY0" fmla="*/ 427306 h 427306"/>
                  <a:gd name="connsiteX1" fmla="*/ 1073426 w 2135493"/>
                  <a:gd name="connsiteY1" fmla="*/ 15542 h 427306"/>
                  <a:gd name="connsiteX2" fmla="*/ 2135493 w 2135493"/>
                  <a:gd name="connsiteY2" fmla="*/ 126293 h 427306"/>
                </a:gdLst>
                <a:ahLst/>
                <a:cxnLst>
                  <a:cxn ang="0">
                    <a:pos x="connsiteX0" y="connsiteY0"/>
                  </a:cxn>
                  <a:cxn ang="0">
                    <a:pos x="connsiteX1" y="connsiteY1"/>
                  </a:cxn>
                  <a:cxn ang="0">
                    <a:pos x="connsiteX2" y="connsiteY2"/>
                  </a:cxn>
                </a:cxnLst>
                <a:rect l="l" t="t" r="r" b="b"/>
                <a:pathLst>
                  <a:path w="2135493" h="427306">
                    <a:moveTo>
                      <a:pt x="0" y="427306"/>
                    </a:moveTo>
                    <a:cubicBezTo>
                      <a:pt x="358755" y="246508"/>
                      <a:pt x="717511" y="65711"/>
                      <a:pt x="1073426" y="15542"/>
                    </a:cubicBezTo>
                    <a:cubicBezTo>
                      <a:pt x="1429342" y="-34627"/>
                      <a:pt x="1782417" y="45833"/>
                      <a:pt x="2135493" y="126293"/>
                    </a:cubicBezTo>
                  </a:path>
                </a:pathLst>
              </a:custGeom>
              <a:noFill/>
              <a:ln w="762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rme libre 7"/>
              <p:cNvSpPr/>
              <p:nvPr/>
            </p:nvSpPr>
            <p:spPr>
              <a:xfrm>
                <a:off x="3163482" y="2655123"/>
                <a:ext cx="3208717" cy="341830"/>
              </a:xfrm>
              <a:custGeom>
                <a:avLst/>
                <a:gdLst>
                  <a:gd name="connsiteX0" fmla="*/ 0 w 3083970"/>
                  <a:gd name="connsiteY0" fmla="*/ 193300 h 400601"/>
                  <a:gd name="connsiteX1" fmla="*/ 283975 w 3083970"/>
                  <a:gd name="connsiteY1" fmla="*/ 196 h 400601"/>
                  <a:gd name="connsiteX2" fmla="*/ 1252331 w 3083970"/>
                  <a:gd name="connsiteY2" fmla="*/ 224537 h 400601"/>
                  <a:gd name="connsiteX3" fmla="*/ 2655168 w 3083970"/>
                  <a:gd name="connsiteY3" fmla="*/ 269973 h 400601"/>
                  <a:gd name="connsiteX4" fmla="*/ 3083970 w 3083970"/>
                  <a:gd name="connsiteY4" fmla="*/ 400601 h 400601"/>
                  <a:gd name="connsiteX0" fmla="*/ 0 w 3083970"/>
                  <a:gd name="connsiteY0" fmla="*/ 184799 h 392100"/>
                  <a:gd name="connsiteX1" fmla="*/ 394725 w 3083970"/>
                  <a:gd name="connsiteY1" fmla="*/ 214 h 392100"/>
                  <a:gd name="connsiteX2" fmla="*/ 1252331 w 3083970"/>
                  <a:gd name="connsiteY2" fmla="*/ 216036 h 392100"/>
                  <a:gd name="connsiteX3" fmla="*/ 2655168 w 3083970"/>
                  <a:gd name="connsiteY3" fmla="*/ 261472 h 392100"/>
                  <a:gd name="connsiteX4" fmla="*/ 3083970 w 3083970"/>
                  <a:gd name="connsiteY4" fmla="*/ 392100 h 392100"/>
                  <a:gd name="connsiteX0" fmla="*/ 0 w 3083970"/>
                  <a:gd name="connsiteY0" fmla="*/ 184585 h 391886"/>
                  <a:gd name="connsiteX1" fmla="*/ 394725 w 3083970"/>
                  <a:gd name="connsiteY1" fmla="*/ 0 h 391886"/>
                  <a:gd name="connsiteX2" fmla="*/ 1226773 w 3083970"/>
                  <a:gd name="connsiteY2" fmla="*/ 184585 h 391886"/>
                  <a:gd name="connsiteX3" fmla="*/ 2655168 w 3083970"/>
                  <a:gd name="connsiteY3" fmla="*/ 261258 h 391886"/>
                  <a:gd name="connsiteX4" fmla="*/ 3083970 w 3083970"/>
                  <a:gd name="connsiteY4" fmla="*/ 391886 h 391886"/>
                  <a:gd name="connsiteX0" fmla="*/ 0 w 3083970"/>
                  <a:gd name="connsiteY0" fmla="*/ 184631 h 391932"/>
                  <a:gd name="connsiteX1" fmla="*/ 394725 w 3083970"/>
                  <a:gd name="connsiteY1" fmla="*/ 46 h 391932"/>
                  <a:gd name="connsiteX2" fmla="*/ 1240972 w 3083970"/>
                  <a:gd name="connsiteY2" fmla="*/ 198830 h 391932"/>
                  <a:gd name="connsiteX3" fmla="*/ 2655168 w 3083970"/>
                  <a:gd name="connsiteY3" fmla="*/ 261304 h 391932"/>
                  <a:gd name="connsiteX4" fmla="*/ 3083970 w 3083970"/>
                  <a:gd name="connsiteY4" fmla="*/ 391932 h 391932"/>
                  <a:gd name="connsiteX0" fmla="*/ 0 w 3137926"/>
                  <a:gd name="connsiteY0" fmla="*/ 184631 h 428849"/>
                  <a:gd name="connsiteX1" fmla="*/ 394725 w 3137926"/>
                  <a:gd name="connsiteY1" fmla="*/ 46 h 428849"/>
                  <a:gd name="connsiteX2" fmla="*/ 1240972 w 3137926"/>
                  <a:gd name="connsiteY2" fmla="*/ 198830 h 428849"/>
                  <a:gd name="connsiteX3" fmla="*/ 2655168 w 3137926"/>
                  <a:gd name="connsiteY3" fmla="*/ 261304 h 428849"/>
                  <a:gd name="connsiteX4" fmla="*/ 3137926 w 3137926"/>
                  <a:gd name="connsiteY4" fmla="*/ 428849 h 428849"/>
                  <a:gd name="connsiteX0" fmla="*/ 0 w 3137926"/>
                  <a:gd name="connsiteY0" fmla="*/ 184631 h 428849"/>
                  <a:gd name="connsiteX1" fmla="*/ 394725 w 3137926"/>
                  <a:gd name="connsiteY1" fmla="*/ 46 h 428849"/>
                  <a:gd name="connsiteX2" fmla="*/ 1240972 w 3137926"/>
                  <a:gd name="connsiteY2" fmla="*/ 198830 h 428849"/>
                  <a:gd name="connsiteX3" fmla="*/ 2655168 w 3137926"/>
                  <a:gd name="connsiteY3" fmla="*/ 261304 h 428849"/>
                  <a:gd name="connsiteX4" fmla="*/ 3137926 w 3137926"/>
                  <a:gd name="connsiteY4" fmla="*/ 428849 h 428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37926" h="428849">
                    <a:moveTo>
                      <a:pt x="0" y="184631"/>
                    </a:moveTo>
                    <a:cubicBezTo>
                      <a:pt x="37626" y="85476"/>
                      <a:pt x="187896" y="-2320"/>
                      <a:pt x="394725" y="46"/>
                    </a:cubicBezTo>
                    <a:cubicBezTo>
                      <a:pt x="601554" y="2412"/>
                      <a:pt x="864232" y="155287"/>
                      <a:pt x="1240972" y="198830"/>
                    </a:cubicBezTo>
                    <a:cubicBezTo>
                      <a:pt x="1617713" y="242373"/>
                      <a:pt x="2339009" y="222968"/>
                      <a:pt x="2655168" y="261304"/>
                    </a:cubicBezTo>
                    <a:cubicBezTo>
                      <a:pt x="2971327" y="299640"/>
                      <a:pt x="3076161" y="378207"/>
                      <a:pt x="3137926" y="428849"/>
                    </a:cubicBezTo>
                  </a:path>
                </a:pathLst>
              </a:custGeom>
              <a:noFill/>
              <a:ln w="76200">
                <a:solidFill>
                  <a:srgbClr val="99009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rme libre 8"/>
              <p:cNvSpPr/>
              <p:nvPr/>
            </p:nvSpPr>
            <p:spPr>
              <a:xfrm>
                <a:off x="3185550" y="2865000"/>
                <a:ext cx="2669366" cy="1135901"/>
              </a:xfrm>
              <a:custGeom>
                <a:avLst/>
                <a:gdLst>
                  <a:gd name="connsiteX0" fmla="*/ 0 w 2669366"/>
                  <a:gd name="connsiteY0" fmla="*/ 0 h 1135901"/>
                  <a:gd name="connsiteX1" fmla="*/ 948477 w 2669366"/>
                  <a:gd name="connsiteY1" fmla="*/ 102231 h 1135901"/>
                  <a:gd name="connsiteX2" fmla="*/ 2155371 w 2669366"/>
                  <a:gd name="connsiteY2" fmla="*/ 150507 h 1135901"/>
                  <a:gd name="connsiteX3" fmla="*/ 2669366 w 2669366"/>
                  <a:gd name="connsiteY3" fmla="*/ 1135901 h 1135901"/>
                </a:gdLst>
                <a:ahLst/>
                <a:cxnLst>
                  <a:cxn ang="0">
                    <a:pos x="connsiteX0" y="connsiteY0"/>
                  </a:cxn>
                  <a:cxn ang="0">
                    <a:pos x="connsiteX1" y="connsiteY1"/>
                  </a:cxn>
                  <a:cxn ang="0">
                    <a:pos x="connsiteX2" y="connsiteY2"/>
                  </a:cxn>
                  <a:cxn ang="0">
                    <a:pos x="connsiteX3" y="connsiteY3"/>
                  </a:cxn>
                </a:cxnLst>
                <a:rect l="l" t="t" r="r" b="b"/>
                <a:pathLst>
                  <a:path w="2669366" h="1135901">
                    <a:moveTo>
                      <a:pt x="0" y="0"/>
                    </a:moveTo>
                    <a:cubicBezTo>
                      <a:pt x="294624" y="38573"/>
                      <a:pt x="589249" y="77147"/>
                      <a:pt x="948477" y="102231"/>
                    </a:cubicBezTo>
                    <a:cubicBezTo>
                      <a:pt x="1307706" y="127316"/>
                      <a:pt x="1868556" y="-21771"/>
                      <a:pt x="2155371" y="150507"/>
                    </a:cubicBezTo>
                    <a:cubicBezTo>
                      <a:pt x="2442186" y="322785"/>
                      <a:pt x="2555776" y="729343"/>
                      <a:pt x="2669366" y="1135901"/>
                    </a:cubicBezTo>
                  </a:path>
                </a:pathLst>
              </a:custGeom>
              <a:noFill/>
              <a:ln w="76200">
                <a:solidFill>
                  <a:srgbClr val="3333F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orme libre 11"/>
              <p:cNvSpPr/>
              <p:nvPr/>
            </p:nvSpPr>
            <p:spPr>
              <a:xfrm>
                <a:off x="3149701" y="1920104"/>
                <a:ext cx="2935983" cy="799547"/>
              </a:xfrm>
              <a:custGeom>
                <a:avLst/>
                <a:gdLst>
                  <a:gd name="connsiteX0" fmla="*/ 0 w 2135493"/>
                  <a:gd name="connsiteY0" fmla="*/ 427306 h 427306"/>
                  <a:gd name="connsiteX1" fmla="*/ 1073426 w 2135493"/>
                  <a:gd name="connsiteY1" fmla="*/ 15542 h 427306"/>
                  <a:gd name="connsiteX2" fmla="*/ 2135493 w 2135493"/>
                  <a:gd name="connsiteY2" fmla="*/ 126293 h 427306"/>
                  <a:gd name="connsiteX0" fmla="*/ 0 w 2139240"/>
                  <a:gd name="connsiteY0" fmla="*/ 428757 h 428757"/>
                  <a:gd name="connsiteX1" fmla="*/ 1073426 w 2139240"/>
                  <a:gd name="connsiteY1" fmla="*/ 16993 h 428757"/>
                  <a:gd name="connsiteX2" fmla="*/ 2139240 w 2139240"/>
                  <a:gd name="connsiteY2" fmla="*/ 120249 h 428757"/>
                  <a:gd name="connsiteX0" fmla="*/ 0 w 2218720"/>
                  <a:gd name="connsiteY0" fmla="*/ 428757 h 428757"/>
                  <a:gd name="connsiteX1" fmla="*/ 1073426 w 2218720"/>
                  <a:gd name="connsiteY1" fmla="*/ 16993 h 428757"/>
                  <a:gd name="connsiteX2" fmla="*/ 2139240 w 2218720"/>
                  <a:gd name="connsiteY2" fmla="*/ 120249 h 428757"/>
                  <a:gd name="connsiteX3" fmla="*/ 2141085 w 2218720"/>
                  <a:gd name="connsiteY3" fmla="*/ 119656 h 428757"/>
                  <a:gd name="connsiteX0" fmla="*/ 0 w 2213003"/>
                  <a:gd name="connsiteY0" fmla="*/ 428757 h 428757"/>
                  <a:gd name="connsiteX1" fmla="*/ 1073426 w 2213003"/>
                  <a:gd name="connsiteY1" fmla="*/ 16993 h 428757"/>
                  <a:gd name="connsiteX2" fmla="*/ 2139240 w 2213003"/>
                  <a:gd name="connsiteY2" fmla="*/ 120249 h 428757"/>
                  <a:gd name="connsiteX3" fmla="*/ 2117593 w 2213003"/>
                  <a:gd name="connsiteY3" fmla="*/ 414216 h 428757"/>
                  <a:gd name="connsiteX0" fmla="*/ 0 w 2213003"/>
                  <a:gd name="connsiteY0" fmla="*/ 428757 h 435990"/>
                  <a:gd name="connsiteX1" fmla="*/ 1073426 w 2213003"/>
                  <a:gd name="connsiteY1" fmla="*/ 16993 h 435990"/>
                  <a:gd name="connsiteX2" fmla="*/ 2139240 w 2213003"/>
                  <a:gd name="connsiteY2" fmla="*/ 120249 h 435990"/>
                  <a:gd name="connsiteX3" fmla="*/ 2117593 w 2213003"/>
                  <a:gd name="connsiteY3" fmla="*/ 414216 h 435990"/>
                  <a:gd name="connsiteX4" fmla="*/ 2110365 w 2213003"/>
                  <a:gd name="connsiteY4" fmla="*/ 414215 h 435990"/>
                  <a:gd name="connsiteX0" fmla="*/ 5766 w 2218769"/>
                  <a:gd name="connsiteY0" fmla="*/ 428757 h 442680"/>
                  <a:gd name="connsiteX1" fmla="*/ 1079192 w 2218769"/>
                  <a:gd name="connsiteY1" fmla="*/ 16993 h 442680"/>
                  <a:gd name="connsiteX2" fmla="*/ 2145006 w 2218769"/>
                  <a:gd name="connsiteY2" fmla="*/ 120249 h 442680"/>
                  <a:gd name="connsiteX3" fmla="*/ 2123359 w 2218769"/>
                  <a:gd name="connsiteY3" fmla="*/ 414216 h 442680"/>
                  <a:gd name="connsiteX4" fmla="*/ 0 w 2218769"/>
                  <a:gd name="connsiteY4" fmla="*/ 434093 h 442680"/>
                  <a:gd name="connsiteX0" fmla="*/ 5766 w 2148690"/>
                  <a:gd name="connsiteY0" fmla="*/ 428757 h 442680"/>
                  <a:gd name="connsiteX1" fmla="*/ 1079192 w 2148690"/>
                  <a:gd name="connsiteY1" fmla="*/ 16993 h 442680"/>
                  <a:gd name="connsiteX2" fmla="*/ 2145006 w 2148690"/>
                  <a:gd name="connsiteY2" fmla="*/ 120249 h 442680"/>
                  <a:gd name="connsiteX3" fmla="*/ 2123359 w 2148690"/>
                  <a:gd name="connsiteY3" fmla="*/ 414216 h 442680"/>
                  <a:gd name="connsiteX4" fmla="*/ 0 w 2148690"/>
                  <a:gd name="connsiteY4" fmla="*/ 434093 h 442680"/>
                  <a:gd name="connsiteX0" fmla="*/ 5766 w 2407076"/>
                  <a:gd name="connsiteY0" fmla="*/ 428757 h 457217"/>
                  <a:gd name="connsiteX1" fmla="*/ 1079192 w 2407076"/>
                  <a:gd name="connsiteY1" fmla="*/ 16993 h 457217"/>
                  <a:gd name="connsiteX2" fmla="*/ 2145006 w 2407076"/>
                  <a:gd name="connsiteY2" fmla="*/ 120249 h 457217"/>
                  <a:gd name="connsiteX3" fmla="*/ 2407076 w 2407076"/>
                  <a:gd name="connsiteY3" fmla="*/ 435902 h 457217"/>
                  <a:gd name="connsiteX4" fmla="*/ 0 w 2407076"/>
                  <a:gd name="connsiteY4" fmla="*/ 434093 h 457217"/>
                  <a:gd name="connsiteX0" fmla="*/ 5766 w 2682722"/>
                  <a:gd name="connsiteY0" fmla="*/ 428757 h 586959"/>
                  <a:gd name="connsiteX1" fmla="*/ 1079192 w 2682722"/>
                  <a:gd name="connsiteY1" fmla="*/ 16993 h 586959"/>
                  <a:gd name="connsiteX2" fmla="*/ 2145006 w 2682722"/>
                  <a:gd name="connsiteY2" fmla="*/ 120249 h 586959"/>
                  <a:gd name="connsiteX3" fmla="*/ 2682722 w 2682722"/>
                  <a:gd name="connsiteY3" fmla="*/ 579025 h 586959"/>
                  <a:gd name="connsiteX4" fmla="*/ 0 w 2682722"/>
                  <a:gd name="connsiteY4" fmla="*/ 434093 h 586959"/>
                  <a:gd name="connsiteX0" fmla="*/ 5766 w 2682722"/>
                  <a:gd name="connsiteY0" fmla="*/ 433625 h 591827"/>
                  <a:gd name="connsiteX1" fmla="*/ 1079192 w 2682722"/>
                  <a:gd name="connsiteY1" fmla="*/ 21861 h 591827"/>
                  <a:gd name="connsiteX2" fmla="*/ 2184762 w 2682722"/>
                  <a:gd name="connsiteY2" fmla="*/ 103913 h 591827"/>
                  <a:gd name="connsiteX3" fmla="*/ 2682722 w 2682722"/>
                  <a:gd name="connsiteY3" fmla="*/ 583893 h 591827"/>
                  <a:gd name="connsiteX4" fmla="*/ 0 w 2682722"/>
                  <a:gd name="connsiteY4" fmla="*/ 438961 h 591827"/>
                  <a:gd name="connsiteX0" fmla="*/ 8416 w 2685372"/>
                  <a:gd name="connsiteY0" fmla="*/ 433625 h 593788"/>
                  <a:gd name="connsiteX1" fmla="*/ 1081842 w 2685372"/>
                  <a:gd name="connsiteY1" fmla="*/ 21861 h 593788"/>
                  <a:gd name="connsiteX2" fmla="*/ 2187412 w 2685372"/>
                  <a:gd name="connsiteY2" fmla="*/ 103913 h 593788"/>
                  <a:gd name="connsiteX3" fmla="*/ 2685372 w 2685372"/>
                  <a:gd name="connsiteY3" fmla="*/ 583893 h 593788"/>
                  <a:gd name="connsiteX4" fmla="*/ 0 w 2685372"/>
                  <a:gd name="connsiteY4" fmla="*/ 484018 h 593788"/>
                  <a:gd name="connsiteX0" fmla="*/ 37571 w 2714527"/>
                  <a:gd name="connsiteY0" fmla="*/ 433625 h 596543"/>
                  <a:gd name="connsiteX1" fmla="*/ 1110997 w 2714527"/>
                  <a:gd name="connsiteY1" fmla="*/ 21861 h 596543"/>
                  <a:gd name="connsiteX2" fmla="*/ 2216567 w 2714527"/>
                  <a:gd name="connsiteY2" fmla="*/ 103913 h 596543"/>
                  <a:gd name="connsiteX3" fmla="*/ 2714527 w 2714527"/>
                  <a:gd name="connsiteY3" fmla="*/ 583893 h 596543"/>
                  <a:gd name="connsiteX4" fmla="*/ 0 w 2714527"/>
                  <a:gd name="connsiteY4" fmla="*/ 523775 h 596543"/>
                  <a:gd name="connsiteX0" fmla="*/ 37571 w 2714527"/>
                  <a:gd name="connsiteY0" fmla="*/ 529972 h 692890"/>
                  <a:gd name="connsiteX1" fmla="*/ 1110997 w 2714527"/>
                  <a:gd name="connsiteY1" fmla="*/ 11052 h 692890"/>
                  <a:gd name="connsiteX2" fmla="*/ 2216567 w 2714527"/>
                  <a:gd name="connsiteY2" fmla="*/ 200260 h 692890"/>
                  <a:gd name="connsiteX3" fmla="*/ 2714527 w 2714527"/>
                  <a:gd name="connsiteY3" fmla="*/ 680240 h 692890"/>
                  <a:gd name="connsiteX4" fmla="*/ 0 w 2714527"/>
                  <a:gd name="connsiteY4" fmla="*/ 620122 h 692890"/>
                  <a:gd name="connsiteX0" fmla="*/ 37571 w 2714527"/>
                  <a:gd name="connsiteY0" fmla="*/ 611003 h 773921"/>
                  <a:gd name="connsiteX1" fmla="*/ 1110997 w 2714527"/>
                  <a:gd name="connsiteY1" fmla="*/ 92083 h 773921"/>
                  <a:gd name="connsiteX2" fmla="*/ 2102267 w 2714527"/>
                  <a:gd name="connsiteY2" fmla="*/ 45547 h 773921"/>
                  <a:gd name="connsiteX3" fmla="*/ 2714527 w 2714527"/>
                  <a:gd name="connsiteY3" fmla="*/ 761271 h 773921"/>
                  <a:gd name="connsiteX4" fmla="*/ 0 w 2714527"/>
                  <a:gd name="connsiteY4" fmla="*/ 701153 h 773921"/>
                  <a:gd name="connsiteX0" fmla="*/ 37571 w 2714527"/>
                  <a:gd name="connsiteY0" fmla="*/ 616136 h 779054"/>
                  <a:gd name="connsiteX1" fmla="*/ 1110997 w 2714527"/>
                  <a:gd name="connsiteY1" fmla="*/ 97216 h 779054"/>
                  <a:gd name="connsiteX2" fmla="*/ 1880811 w 2714527"/>
                  <a:gd name="connsiteY2" fmla="*/ 43536 h 779054"/>
                  <a:gd name="connsiteX3" fmla="*/ 2714527 w 2714527"/>
                  <a:gd name="connsiteY3" fmla="*/ 766404 h 779054"/>
                  <a:gd name="connsiteX4" fmla="*/ 0 w 2714527"/>
                  <a:gd name="connsiteY4" fmla="*/ 706286 h 779054"/>
                  <a:gd name="connsiteX0" fmla="*/ 37571 w 2714527"/>
                  <a:gd name="connsiteY0" fmla="*/ 616136 h 779054"/>
                  <a:gd name="connsiteX1" fmla="*/ 1110997 w 2714527"/>
                  <a:gd name="connsiteY1" fmla="*/ 97216 h 779054"/>
                  <a:gd name="connsiteX2" fmla="*/ 1880811 w 2714527"/>
                  <a:gd name="connsiteY2" fmla="*/ 43536 h 779054"/>
                  <a:gd name="connsiteX3" fmla="*/ 2714527 w 2714527"/>
                  <a:gd name="connsiteY3" fmla="*/ 766404 h 779054"/>
                  <a:gd name="connsiteX4" fmla="*/ 0 w 2714527"/>
                  <a:gd name="connsiteY4" fmla="*/ 706286 h 779054"/>
                  <a:gd name="connsiteX0" fmla="*/ 37571 w 2714527"/>
                  <a:gd name="connsiteY0" fmla="*/ 576895 h 739813"/>
                  <a:gd name="connsiteX1" fmla="*/ 1110997 w 2714527"/>
                  <a:gd name="connsiteY1" fmla="*/ 57975 h 739813"/>
                  <a:gd name="connsiteX2" fmla="*/ 1880811 w 2714527"/>
                  <a:gd name="connsiteY2" fmla="*/ 4295 h 739813"/>
                  <a:gd name="connsiteX3" fmla="*/ 2714527 w 2714527"/>
                  <a:gd name="connsiteY3" fmla="*/ 727163 h 739813"/>
                  <a:gd name="connsiteX4" fmla="*/ 0 w 2714527"/>
                  <a:gd name="connsiteY4" fmla="*/ 667045 h 739813"/>
                  <a:gd name="connsiteX0" fmla="*/ 37571 w 2714527"/>
                  <a:gd name="connsiteY0" fmla="*/ 679757 h 842675"/>
                  <a:gd name="connsiteX1" fmla="*/ 1110997 w 2714527"/>
                  <a:gd name="connsiteY1" fmla="*/ 160837 h 842675"/>
                  <a:gd name="connsiteX2" fmla="*/ 1709361 w 2714527"/>
                  <a:gd name="connsiteY2" fmla="*/ 0 h 842675"/>
                  <a:gd name="connsiteX3" fmla="*/ 2714527 w 2714527"/>
                  <a:gd name="connsiteY3" fmla="*/ 830025 h 842675"/>
                  <a:gd name="connsiteX4" fmla="*/ 0 w 2714527"/>
                  <a:gd name="connsiteY4" fmla="*/ 769907 h 842675"/>
                  <a:gd name="connsiteX0" fmla="*/ 37571 w 2714527"/>
                  <a:gd name="connsiteY0" fmla="*/ 679757 h 842675"/>
                  <a:gd name="connsiteX1" fmla="*/ 1110997 w 2714527"/>
                  <a:gd name="connsiteY1" fmla="*/ 160837 h 842675"/>
                  <a:gd name="connsiteX2" fmla="*/ 1709361 w 2714527"/>
                  <a:gd name="connsiteY2" fmla="*/ 0 h 842675"/>
                  <a:gd name="connsiteX3" fmla="*/ 2714527 w 2714527"/>
                  <a:gd name="connsiteY3" fmla="*/ 830025 h 842675"/>
                  <a:gd name="connsiteX4" fmla="*/ 0 w 2714527"/>
                  <a:gd name="connsiteY4" fmla="*/ 769907 h 842675"/>
                  <a:gd name="connsiteX0" fmla="*/ 37571 w 2714527"/>
                  <a:gd name="connsiteY0" fmla="*/ 679757 h 842675"/>
                  <a:gd name="connsiteX1" fmla="*/ 1110997 w 2714527"/>
                  <a:gd name="connsiteY1" fmla="*/ 160837 h 842675"/>
                  <a:gd name="connsiteX2" fmla="*/ 1709361 w 2714527"/>
                  <a:gd name="connsiteY2" fmla="*/ 0 h 842675"/>
                  <a:gd name="connsiteX3" fmla="*/ 2714527 w 2714527"/>
                  <a:gd name="connsiteY3" fmla="*/ 830025 h 842675"/>
                  <a:gd name="connsiteX4" fmla="*/ 0 w 2714527"/>
                  <a:gd name="connsiteY4" fmla="*/ 769907 h 842675"/>
                  <a:gd name="connsiteX0" fmla="*/ 37571 w 2714527"/>
                  <a:gd name="connsiteY0" fmla="*/ 679757 h 842675"/>
                  <a:gd name="connsiteX1" fmla="*/ 1110997 w 2714527"/>
                  <a:gd name="connsiteY1" fmla="*/ 160837 h 842675"/>
                  <a:gd name="connsiteX2" fmla="*/ 1709361 w 2714527"/>
                  <a:gd name="connsiteY2" fmla="*/ 0 h 842675"/>
                  <a:gd name="connsiteX3" fmla="*/ 2714527 w 2714527"/>
                  <a:gd name="connsiteY3" fmla="*/ 830025 h 842675"/>
                  <a:gd name="connsiteX4" fmla="*/ 0 w 2714527"/>
                  <a:gd name="connsiteY4" fmla="*/ 769907 h 842675"/>
                  <a:gd name="connsiteX0" fmla="*/ 37571 w 2714527"/>
                  <a:gd name="connsiteY0" fmla="*/ 679757 h 842675"/>
                  <a:gd name="connsiteX1" fmla="*/ 910972 w 2714527"/>
                  <a:gd name="connsiteY1" fmla="*/ 153693 h 842675"/>
                  <a:gd name="connsiteX2" fmla="*/ 1709361 w 2714527"/>
                  <a:gd name="connsiteY2" fmla="*/ 0 h 842675"/>
                  <a:gd name="connsiteX3" fmla="*/ 2714527 w 2714527"/>
                  <a:gd name="connsiteY3" fmla="*/ 830025 h 842675"/>
                  <a:gd name="connsiteX4" fmla="*/ 0 w 2714527"/>
                  <a:gd name="connsiteY4" fmla="*/ 769907 h 842675"/>
                  <a:gd name="connsiteX0" fmla="*/ 37571 w 2714527"/>
                  <a:gd name="connsiteY0" fmla="*/ 636895 h 799813"/>
                  <a:gd name="connsiteX1" fmla="*/ 910972 w 2714527"/>
                  <a:gd name="connsiteY1" fmla="*/ 110831 h 799813"/>
                  <a:gd name="connsiteX2" fmla="*/ 1702217 w 2714527"/>
                  <a:gd name="connsiteY2" fmla="*/ 0 h 799813"/>
                  <a:gd name="connsiteX3" fmla="*/ 2714527 w 2714527"/>
                  <a:gd name="connsiteY3" fmla="*/ 787163 h 799813"/>
                  <a:gd name="connsiteX4" fmla="*/ 0 w 2714527"/>
                  <a:gd name="connsiteY4" fmla="*/ 727045 h 799813"/>
                  <a:gd name="connsiteX0" fmla="*/ 37571 w 2714527"/>
                  <a:gd name="connsiteY0" fmla="*/ 636895 h 799813"/>
                  <a:gd name="connsiteX1" fmla="*/ 910972 w 2714527"/>
                  <a:gd name="connsiteY1" fmla="*/ 110831 h 799813"/>
                  <a:gd name="connsiteX2" fmla="*/ 1702217 w 2714527"/>
                  <a:gd name="connsiteY2" fmla="*/ 0 h 799813"/>
                  <a:gd name="connsiteX3" fmla="*/ 2714527 w 2714527"/>
                  <a:gd name="connsiteY3" fmla="*/ 787163 h 799813"/>
                  <a:gd name="connsiteX4" fmla="*/ 0 w 2714527"/>
                  <a:gd name="connsiteY4" fmla="*/ 727045 h 799813"/>
                  <a:gd name="connsiteX0" fmla="*/ 37571 w 2714527"/>
                  <a:gd name="connsiteY0" fmla="*/ 636895 h 799813"/>
                  <a:gd name="connsiteX1" fmla="*/ 910972 w 2714527"/>
                  <a:gd name="connsiteY1" fmla="*/ 110831 h 799813"/>
                  <a:gd name="connsiteX2" fmla="*/ 1702217 w 2714527"/>
                  <a:gd name="connsiteY2" fmla="*/ 0 h 799813"/>
                  <a:gd name="connsiteX3" fmla="*/ 2714527 w 2714527"/>
                  <a:gd name="connsiteY3" fmla="*/ 787163 h 799813"/>
                  <a:gd name="connsiteX4" fmla="*/ 0 w 2714527"/>
                  <a:gd name="connsiteY4" fmla="*/ 727045 h 799813"/>
                  <a:gd name="connsiteX0" fmla="*/ 37571 w 2714527"/>
                  <a:gd name="connsiteY0" fmla="*/ 641314 h 804232"/>
                  <a:gd name="connsiteX1" fmla="*/ 910972 w 2714527"/>
                  <a:gd name="connsiteY1" fmla="*/ 115250 h 804232"/>
                  <a:gd name="connsiteX2" fmla="*/ 1702217 w 2714527"/>
                  <a:gd name="connsiteY2" fmla="*/ 4419 h 804232"/>
                  <a:gd name="connsiteX3" fmla="*/ 2714527 w 2714527"/>
                  <a:gd name="connsiteY3" fmla="*/ 791582 h 804232"/>
                  <a:gd name="connsiteX4" fmla="*/ 0 w 2714527"/>
                  <a:gd name="connsiteY4" fmla="*/ 731464 h 804232"/>
                  <a:gd name="connsiteX0" fmla="*/ 37571 w 2714527"/>
                  <a:gd name="connsiteY0" fmla="*/ 665292 h 828210"/>
                  <a:gd name="connsiteX1" fmla="*/ 910972 w 2714527"/>
                  <a:gd name="connsiteY1" fmla="*/ 139228 h 828210"/>
                  <a:gd name="connsiteX2" fmla="*/ 1702217 w 2714527"/>
                  <a:gd name="connsiteY2" fmla="*/ 28397 h 828210"/>
                  <a:gd name="connsiteX3" fmla="*/ 2714527 w 2714527"/>
                  <a:gd name="connsiteY3" fmla="*/ 815560 h 828210"/>
                  <a:gd name="connsiteX4" fmla="*/ 0 w 2714527"/>
                  <a:gd name="connsiteY4" fmla="*/ 755442 h 828210"/>
                  <a:gd name="connsiteX0" fmla="*/ 37571 w 2714527"/>
                  <a:gd name="connsiteY0" fmla="*/ 637756 h 800674"/>
                  <a:gd name="connsiteX1" fmla="*/ 1702217 w 2714527"/>
                  <a:gd name="connsiteY1" fmla="*/ 861 h 800674"/>
                  <a:gd name="connsiteX2" fmla="*/ 2714527 w 2714527"/>
                  <a:gd name="connsiteY2" fmla="*/ 788024 h 800674"/>
                  <a:gd name="connsiteX3" fmla="*/ 0 w 2714527"/>
                  <a:gd name="connsiteY3" fmla="*/ 727906 h 800674"/>
                  <a:gd name="connsiteX0" fmla="*/ 37571 w 2714527"/>
                  <a:gd name="connsiteY0" fmla="*/ 637756 h 800674"/>
                  <a:gd name="connsiteX1" fmla="*/ 1702217 w 2714527"/>
                  <a:gd name="connsiteY1" fmla="*/ 861 h 800674"/>
                  <a:gd name="connsiteX2" fmla="*/ 2714527 w 2714527"/>
                  <a:gd name="connsiteY2" fmla="*/ 788024 h 800674"/>
                  <a:gd name="connsiteX3" fmla="*/ 0 w 2714527"/>
                  <a:gd name="connsiteY3" fmla="*/ 727906 h 800674"/>
                  <a:gd name="connsiteX0" fmla="*/ 37571 w 2714527"/>
                  <a:gd name="connsiteY0" fmla="*/ 637756 h 800674"/>
                  <a:gd name="connsiteX1" fmla="*/ 1702217 w 2714527"/>
                  <a:gd name="connsiteY1" fmla="*/ 861 h 800674"/>
                  <a:gd name="connsiteX2" fmla="*/ 2714527 w 2714527"/>
                  <a:gd name="connsiteY2" fmla="*/ 788024 h 800674"/>
                  <a:gd name="connsiteX3" fmla="*/ 0 w 2714527"/>
                  <a:gd name="connsiteY3" fmla="*/ 727906 h 800674"/>
                  <a:gd name="connsiteX0" fmla="*/ 37571 w 2714527"/>
                  <a:gd name="connsiteY0" fmla="*/ 573576 h 736494"/>
                  <a:gd name="connsiteX1" fmla="*/ 1802229 w 2714527"/>
                  <a:gd name="connsiteY1" fmla="*/ 975 h 736494"/>
                  <a:gd name="connsiteX2" fmla="*/ 2714527 w 2714527"/>
                  <a:gd name="connsiteY2" fmla="*/ 723844 h 736494"/>
                  <a:gd name="connsiteX3" fmla="*/ 0 w 2714527"/>
                  <a:gd name="connsiteY3" fmla="*/ 663726 h 736494"/>
                  <a:gd name="connsiteX0" fmla="*/ 37571 w 2885977"/>
                  <a:gd name="connsiteY0" fmla="*/ 573576 h 711076"/>
                  <a:gd name="connsiteX1" fmla="*/ 1802229 w 2885977"/>
                  <a:gd name="connsiteY1" fmla="*/ 975 h 711076"/>
                  <a:gd name="connsiteX2" fmla="*/ 2885977 w 2885977"/>
                  <a:gd name="connsiteY2" fmla="*/ 695269 h 711076"/>
                  <a:gd name="connsiteX3" fmla="*/ 0 w 2885977"/>
                  <a:gd name="connsiteY3" fmla="*/ 663726 h 711076"/>
                  <a:gd name="connsiteX0" fmla="*/ 37571 w 2935983"/>
                  <a:gd name="connsiteY0" fmla="*/ 573576 h 749632"/>
                  <a:gd name="connsiteX1" fmla="*/ 1802229 w 2935983"/>
                  <a:gd name="connsiteY1" fmla="*/ 975 h 749632"/>
                  <a:gd name="connsiteX2" fmla="*/ 2935983 w 2935983"/>
                  <a:gd name="connsiteY2" fmla="*/ 738132 h 749632"/>
                  <a:gd name="connsiteX3" fmla="*/ 0 w 2935983"/>
                  <a:gd name="connsiteY3" fmla="*/ 663726 h 749632"/>
                  <a:gd name="connsiteX0" fmla="*/ 37571 w 2935983"/>
                  <a:gd name="connsiteY0" fmla="*/ 623491 h 799547"/>
                  <a:gd name="connsiteX1" fmla="*/ 1845092 w 2935983"/>
                  <a:gd name="connsiteY1" fmla="*/ 883 h 799547"/>
                  <a:gd name="connsiteX2" fmla="*/ 2935983 w 2935983"/>
                  <a:gd name="connsiteY2" fmla="*/ 788047 h 799547"/>
                  <a:gd name="connsiteX3" fmla="*/ 0 w 2935983"/>
                  <a:gd name="connsiteY3" fmla="*/ 713641 h 799547"/>
                </a:gdLst>
                <a:ahLst/>
                <a:cxnLst>
                  <a:cxn ang="0">
                    <a:pos x="connsiteX0" y="connsiteY0"/>
                  </a:cxn>
                  <a:cxn ang="0">
                    <a:pos x="connsiteX1" y="connsiteY1"/>
                  </a:cxn>
                  <a:cxn ang="0">
                    <a:pos x="connsiteX2" y="connsiteY2"/>
                  </a:cxn>
                  <a:cxn ang="0">
                    <a:pos x="connsiteX3" y="connsiteY3"/>
                  </a:cxn>
                </a:cxnLst>
                <a:rect l="l" t="t" r="r" b="b"/>
                <a:pathLst>
                  <a:path w="2935983" h="799547">
                    <a:moveTo>
                      <a:pt x="37571" y="623491"/>
                    </a:moveTo>
                    <a:cubicBezTo>
                      <a:pt x="384372" y="490805"/>
                      <a:pt x="906014" y="-24162"/>
                      <a:pt x="1845092" y="883"/>
                    </a:cubicBezTo>
                    <a:cubicBezTo>
                      <a:pt x="2117569" y="402683"/>
                      <a:pt x="2935599" y="788171"/>
                      <a:pt x="2935983" y="788047"/>
                    </a:cubicBezTo>
                    <a:cubicBezTo>
                      <a:pt x="2931171" y="837041"/>
                      <a:pt x="1506" y="713641"/>
                      <a:pt x="0" y="713641"/>
                    </a:cubicBezTo>
                  </a:path>
                </a:pathLst>
              </a:custGeom>
              <a:solidFill>
                <a:schemeClr val="tx2">
                  <a:lumMod val="60000"/>
                  <a:lumOff val="40000"/>
                  <a:alpha val="64000"/>
                </a:schemeClr>
              </a:solidFill>
              <a:ln w="6350">
                <a:solidFill>
                  <a:srgbClr val="FF0000">
                    <a:alpha val="10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orme libre 12"/>
              <p:cNvSpPr/>
              <p:nvPr/>
            </p:nvSpPr>
            <p:spPr>
              <a:xfrm>
                <a:off x="3059832" y="2535477"/>
                <a:ext cx="3459088" cy="798516"/>
              </a:xfrm>
              <a:custGeom>
                <a:avLst/>
                <a:gdLst>
                  <a:gd name="connsiteX0" fmla="*/ 0 w 3083970"/>
                  <a:gd name="connsiteY0" fmla="*/ 193300 h 400601"/>
                  <a:gd name="connsiteX1" fmla="*/ 283975 w 3083970"/>
                  <a:gd name="connsiteY1" fmla="*/ 196 h 400601"/>
                  <a:gd name="connsiteX2" fmla="*/ 1252331 w 3083970"/>
                  <a:gd name="connsiteY2" fmla="*/ 224537 h 400601"/>
                  <a:gd name="connsiteX3" fmla="*/ 2655168 w 3083970"/>
                  <a:gd name="connsiteY3" fmla="*/ 269973 h 400601"/>
                  <a:gd name="connsiteX4" fmla="*/ 3083970 w 3083970"/>
                  <a:gd name="connsiteY4" fmla="*/ 400601 h 400601"/>
                  <a:gd name="connsiteX0" fmla="*/ 0 w 3083970"/>
                  <a:gd name="connsiteY0" fmla="*/ 184799 h 392100"/>
                  <a:gd name="connsiteX1" fmla="*/ 394725 w 3083970"/>
                  <a:gd name="connsiteY1" fmla="*/ 214 h 392100"/>
                  <a:gd name="connsiteX2" fmla="*/ 1252331 w 3083970"/>
                  <a:gd name="connsiteY2" fmla="*/ 216036 h 392100"/>
                  <a:gd name="connsiteX3" fmla="*/ 2655168 w 3083970"/>
                  <a:gd name="connsiteY3" fmla="*/ 261472 h 392100"/>
                  <a:gd name="connsiteX4" fmla="*/ 3083970 w 3083970"/>
                  <a:gd name="connsiteY4" fmla="*/ 392100 h 392100"/>
                  <a:gd name="connsiteX0" fmla="*/ 0 w 3083970"/>
                  <a:gd name="connsiteY0" fmla="*/ 184585 h 391886"/>
                  <a:gd name="connsiteX1" fmla="*/ 394725 w 3083970"/>
                  <a:gd name="connsiteY1" fmla="*/ 0 h 391886"/>
                  <a:gd name="connsiteX2" fmla="*/ 1226773 w 3083970"/>
                  <a:gd name="connsiteY2" fmla="*/ 184585 h 391886"/>
                  <a:gd name="connsiteX3" fmla="*/ 2655168 w 3083970"/>
                  <a:gd name="connsiteY3" fmla="*/ 261258 h 391886"/>
                  <a:gd name="connsiteX4" fmla="*/ 3083970 w 3083970"/>
                  <a:gd name="connsiteY4" fmla="*/ 391886 h 391886"/>
                  <a:gd name="connsiteX0" fmla="*/ 0 w 3083970"/>
                  <a:gd name="connsiteY0" fmla="*/ 184631 h 391932"/>
                  <a:gd name="connsiteX1" fmla="*/ 394725 w 3083970"/>
                  <a:gd name="connsiteY1" fmla="*/ 46 h 391932"/>
                  <a:gd name="connsiteX2" fmla="*/ 1240972 w 3083970"/>
                  <a:gd name="connsiteY2" fmla="*/ 198830 h 391932"/>
                  <a:gd name="connsiteX3" fmla="*/ 2655168 w 3083970"/>
                  <a:gd name="connsiteY3" fmla="*/ 261304 h 391932"/>
                  <a:gd name="connsiteX4" fmla="*/ 3083970 w 3083970"/>
                  <a:gd name="connsiteY4" fmla="*/ 391932 h 391932"/>
                  <a:gd name="connsiteX0" fmla="*/ 0 w 3137926"/>
                  <a:gd name="connsiteY0" fmla="*/ 184631 h 428849"/>
                  <a:gd name="connsiteX1" fmla="*/ 394725 w 3137926"/>
                  <a:gd name="connsiteY1" fmla="*/ 46 h 428849"/>
                  <a:gd name="connsiteX2" fmla="*/ 1240972 w 3137926"/>
                  <a:gd name="connsiteY2" fmla="*/ 198830 h 428849"/>
                  <a:gd name="connsiteX3" fmla="*/ 2655168 w 3137926"/>
                  <a:gd name="connsiteY3" fmla="*/ 261304 h 428849"/>
                  <a:gd name="connsiteX4" fmla="*/ 3137926 w 3137926"/>
                  <a:gd name="connsiteY4" fmla="*/ 428849 h 428849"/>
                  <a:gd name="connsiteX0" fmla="*/ 0 w 3137926"/>
                  <a:gd name="connsiteY0" fmla="*/ 184631 h 428849"/>
                  <a:gd name="connsiteX1" fmla="*/ 394725 w 3137926"/>
                  <a:gd name="connsiteY1" fmla="*/ 46 h 428849"/>
                  <a:gd name="connsiteX2" fmla="*/ 1240972 w 3137926"/>
                  <a:gd name="connsiteY2" fmla="*/ 198830 h 428849"/>
                  <a:gd name="connsiteX3" fmla="*/ 2655168 w 3137926"/>
                  <a:gd name="connsiteY3" fmla="*/ 261304 h 428849"/>
                  <a:gd name="connsiteX4" fmla="*/ 3137926 w 3137926"/>
                  <a:gd name="connsiteY4" fmla="*/ 428849 h 428849"/>
                  <a:gd name="connsiteX0" fmla="*/ 0 w 3172930"/>
                  <a:gd name="connsiteY0" fmla="*/ 184631 h 440781"/>
                  <a:gd name="connsiteX1" fmla="*/ 394725 w 3172930"/>
                  <a:gd name="connsiteY1" fmla="*/ 46 h 440781"/>
                  <a:gd name="connsiteX2" fmla="*/ 1240972 w 3172930"/>
                  <a:gd name="connsiteY2" fmla="*/ 198830 h 440781"/>
                  <a:gd name="connsiteX3" fmla="*/ 2655168 w 3172930"/>
                  <a:gd name="connsiteY3" fmla="*/ 261304 h 440781"/>
                  <a:gd name="connsiteX4" fmla="*/ 3137926 w 3172930"/>
                  <a:gd name="connsiteY4" fmla="*/ 428849 h 440781"/>
                  <a:gd name="connsiteX5" fmla="*/ 3135264 w 3172930"/>
                  <a:gd name="connsiteY5" fmla="*/ 427144 h 440781"/>
                  <a:gd name="connsiteX0" fmla="*/ 0 w 3163248"/>
                  <a:gd name="connsiteY0" fmla="*/ 184631 h 658392"/>
                  <a:gd name="connsiteX1" fmla="*/ 394725 w 3163248"/>
                  <a:gd name="connsiteY1" fmla="*/ 46 h 658392"/>
                  <a:gd name="connsiteX2" fmla="*/ 1240972 w 3163248"/>
                  <a:gd name="connsiteY2" fmla="*/ 198830 h 658392"/>
                  <a:gd name="connsiteX3" fmla="*/ 2655168 w 3163248"/>
                  <a:gd name="connsiteY3" fmla="*/ 261304 h 658392"/>
                  <a:gd name="connsiteX4" fmla="*/ 3137926 w 3163248"/>
                  <a:gd name="connsiteY4" fmla="*/ 428849 h 658392"/>
                  <a:gd name="connsiteX5" fmla="*/ 3082247 w 3163248"/>
                  <a:gd name="connsiteY5" fmla="*/ 658392 h 658392"/>
                  <a:gd name="connsiteX0" fmla="*/ 0 w 3163248"/>
                  <a:gd name="connsiteY0" fmla="*/ 184631 h 671446"/>
                  <a:gd name="connsiteX1" fmla="*/ 394725 w 3163248"/>
                  <a:gd name="connsiteY1" fmla="*/ 46 h 671446"/>
                  <a:gd name="connsiteX2" fmla="*/ 1240972 w 3163248"/>
                  <a:gd name="connsiteY2" fmla="*/ 198830 h 671446"/>
                  <a:gd name="connsiteX3" fmla="*/ 2655168 w 3163248"/>
                  <a:gd name="connsiteY3" fmla="*/ 261304 h 671446"/>
                  <a:gd name="connsiteX4" fmla="*/ 3137926 w 3163248"/>
                  <a:gd name="connsiteY4" fmla="*/ 428849 h 671446"/>
                  <a:gd name="connsiteX5" fmla="*/ 3082247 w 3163248"/>
                  <a:gd name="connsiteY5" fmla="*/ 658392 h 671446"/>
                  <a:gd name="connsiteX6" fmla="*/ 3089315 w 3163248"/>
                  <a:gd name="connsiteY6" fmla="*/ 642522 h 671446"/>
                  <a:gd name="connsiteX0" fmla="*/ 0 w 3163248"/>
                  <a:gd name="connsiteY0" fmla="*/ 184631 h 660203"/>
                  <a:gd name="connsiteX1" fmla="*/ 394725 w 3163248"/>
                  <a:gd name="connsiteY1" fmla="*/ 46 h 660203"/>
                  <a:gd name="connsiteX2" fmla="*/ 1240972 w 3163248"/>
                  <a:gd name="connsiteY2" fmla="*/ 198830 h 660203"/>
                  <a:gd name="connsiteX3" fmla="*/ 2655168 w 3163248"/>
                  <a:gd name="connsiteY3" fmla="*/ 261304 h 660203"/>
                  <a:gd name="connsiteX4" fmla="*/ 3137926 w 3163248"/>
                  <a:gd name="connsiteY4" fmla="*/ 428849 h 660203"/>
                  <a:gd name="connsiteX5" fmla="*/ 3082247 w 3163248"/>
                  <a:gd name="connsiteY5" fmla="*/ 658392 h 660203"/>
                  <a:gd name="connsiteX6" fmla="*/ 170 w 3163248"/>
                  <a:gd name="connsiteY6" fmla="*/ 189092 h 660203"/>
                  <a:gd name="connsiteX0" fmla="*/ 0 w 3163248"/>
                  <a:gd name="connsiteY0" fmla="*/ 186105 h 661676"/>
                  <a:gd name="connsiteX1" fmla="*/ 394725 w 3163248"/>
                  <a:gd name="connsiteY1" fmla="*/ 1520 h 661676"/>
                  <a:gd name="connsiteX2" fmla="*/ 1419817 w 3163248"/>
                  <a:gd name="connsiteY2" fmla="*/ 107200 h 661676"/>
                  <a:gd name="connsiteX3" fmla="*/ 2655168 w 3163248"/>
                  <a:gd name="connsiteY3" fmla="*/ 262778 h 661676"/>
                  <a:gd name="connsiteX4" fmla="*/ 3137926 w 3163248"/>
                  <a:gd name="connsiteY4" fmla="*/ 430323 h 661676"/>
                  <a:gd name="connsiteX5" fmla="*/ 3082247 w 3163248"/>
                  <a:gd name="connsiteY5" fmla="*/ 659866 h 661676"/>
                  <a:gd name="connsiteX6" fmla="*/ 170 w 3163248"/>
                  <a:gd name="connsiteY6" fmla="*/ 190566 h 661676"/>
                  <a:gd name="connsiteX0" fmla="*/ 0 w 3163248"/>
                  <a:gd name="connsiteY0" fmla="*/ 185952 h 661523"/>
                  <a:gd name="connsiteX1" fmla="*/ 394725 w 3163248"/>
                  <a:gd name="connsiteY1" fmla="*/ 1367 h 661523"/>
                  <a:gd name="connsiteX2" fmla="*/ 1419817 w 3163248"/>
                  <a:gd name="connsiteY2" fmla="*/ 107047 h 661523"/>
                  <a:gd name="connsiteX3" fmla="*/ 2704415 w 3163248"/>
                  <a:gd name="connsiteY3" fmla="*/ 202772 h 661523"/>
                  <a:gd name="connsiteX4" fmla="*/ 3137926 w 3163248"/>
                  <a:gd name="connsiteY4" fmla="*/ 430170 h 661523"/>
                  <a:gd name="connsiteX5" fmla="*/ 3082247 w 3163248"/>
                  <a:gd name="connsiteY5" fmla="*/ 659713 h 661523"/>
                  <a:gd name="connsiteX6" fmla="*/ 170 w 3163248"/>
                  <a:gd name="connsiteY6" fmla="*/ 190413 h 661523"/>
                  <a:gd name="connsiteX0" fmla="*/ 0 w 3329825"/>
                  <a:gd name="connsiteY0" fmla="*/ 185952 h 661523"/>
                  <a:gd name="connsiteX1" fmla="*/ 394725 w 3329825"/>
                  <a:gd name="connsiteY1" fmla="*/ 1367 h 661523"/>
                  <a:gd name="connsiteX2" fmla="*/ 1419817 w 3329825"/>
                  <a:gd name="connsiteY2" fmla="*/ 107047 h 661523"/>
                  <a:gd name="connsiteX3" fmla="*/ 2704415 w 3329825"/>
                  <a:gd name="connsiteY3" fmla="*/ 202772 h 661523"/>
                  <a:gd name="connsiteX4" fmla="*/ 3316772 w 3329825"/>
                  <a:gd name="connsiteY4" fmla="*/ 440147 h 661523"/>
                  <a:gd name="connsiteX5" fmla="*/ 3082247 w 3329825"/>
                  <a:gd name="connsiteY5" fmla="*/ 659713 h 661523"/>
                  <a:gd name="connsiteX6" fmla="*/ 170 w 3329825"/>
                  <a:gd name="connsiteY6" fmla="*/ 190413 h 661523"/>
                  <a:gd name="connsiteX0" fmla="*/ 0 w 3327806"/>
                  <a:gd name="connsiteY0" fmla="*/ 185952 h 943528"/>
                  <a:gd name="connsiteX1" fmla="*/ 394725 w 3327806"/>
                  <a:gd name="connsiteY1" fmla="*/ 1367 h 943528"/>
                  <a:gd name="connsiteX2" fmla="*/ 1419817 w 3327806"/>
                  <a:gd name="connsiteY2" fmla="*/ 107047 h 943528"/>
                  <a:gd name="connsiteX3" fmla="*/ 2704415 w 3327806"/>
                  <a:gd name="connsiteY3" fmla="*/ 202772 h 943528"/>
                  <a:gd name="connsiteX4" fmla="*/ 3316772 w 3327806"/>
                  <a:gd name="connsiteY4" fmla="*/ 440147 h 943528"/>
                  <a:gd name="connsiteX5" fmla="*/ 3014857 w 3327806"/>
                  <a:gd name="connsiteY5" fmla="*/ 942351 h 943528"/>
                  <a:gd name="connsiteX6" fmla="*/ 170 w 3327806"/>
                  <a:gd name="connsiteY6" fmla="*/ 190413 h 943528"/>
                  <a:gd name="connsiteX0" fmla="*/ 0 w 3327806"/>
                  <a:gd name="connsiteY0" fmla="*/ 185952 h 942351"/>
                  <a:gd name="connsiteX1" fmla="*/ 394725 w 3327806"/>
                  <a:gd name="connsiteY1" fmla="*/ 1367 h 942351"/>
                  <a:gd name="connsiteX2" fmla="*/ 1419817 w 3327806"/>
                  <a:gd name="connsiteY2" fmla="*/ 107047 h 942351"/>
                  <a:gd name="connsiteX3" fmla="*/ 2704415 w 3327806"/>
                  <a:gd name="connsiteY3" fmla="*/ 202772 h 942351"/>
                  <a:gd name="connsiteX4" fmla="*/ 3316772 w 3327806"/>
                  <a:gd name="connsiteY4" fmla="*/ 440147 h 942351"/>
                  <a:gd name="connsiteX5" fmla="*/ 3014857 w 3327806"/>
                  <a:gd name="connsiteY5" fmla="*/ 942351 h 942351"/>
                  <a:gd name="connsiteX6" fmla="*/ 170 w 3327806"/>
                  <a:gd name="connsiteY6" fmla="*/ 190413 h 942351"/>
                  <a:gd name="connsiteX0" fmla="*/ 43893 w 3371699"/>
                  <a:gd name="connsiteY0" fmla="*/ 185952 h 942351"/>
                  <a:gd name="connsiteX1" fmla="*/ 438618 w 3371699"/>
                  <a:gd name="connsiteY1" fmla="*/ 1367 h 942351"/>
                  <a:gd name="connsiteX2" fmla="*/ 1463710 w 3371699"/>
                  <a:gd name="connsiteY2" fmla="*/ 107047 h 942351"/>
                  <a:gd name="connsiteX3" fmla="*/ 2748308 w 3371699"/>
                  <a:gd name="connsiteY3" fmla="*/ 202772 h 942351"/>
                  <a:gd name="connsiteX4" fmla="*/ 3360665 w 3371699"/>
                  <a:gd name="connsiteY4" fmla="*/ 440147 h 942351"/>
                  <a:gd name="connsiteX5" fmla="*/ 3058750 w 3371699"/>
                  <a:gd name="connsiteY5" fmla="*/ 942351 h 942351"/>
                  <a:gd name="connsiteX6" fmla="*/ 0 w 3371699"/>
                  <a:gd name="connsiteY6" fmla="*/ 306794 h 942351"/>
                  <a:gd name="connsiteX0" fmla="*/ 46485 w 3374291"/>
                  <a:gd name="connsiteY0" fmla="*/ 185952 h 942351"/>
                  <a:gd name="connsiteX1" fmla="*/ 441210 w 3374291"/>
                  <a:gd name="connsiteY1" fmla="*/ 1367 h 942351"/>
                  <a:gd name="connsiteX2" fmla="*/ 1466302 w 3374291"/>
                  <a:gd name="connsiteY2" fmla="*/ 107047 h 942351"/>
                  <a:gd name="connsiteX3" fmla="*/ 2750900 w 3374291"/>
                  <a:gd name="connsiteY3" fmla="*/ 202772 h 942351"/>
                  <a:gd name="connsiteX4" fmla="*/ 3363257 w 3374291"/>
                  <a:gd name="connsiteY4" fmla="*/ 440147 h 942351"/>
                  <a:gd name="connsiteX5" fmla="*/ 3061342 w 3374291"/>
                  <a:gd name="connsiteY5" fmla="*/ 942351 h 942351"/>
                  <a:gd name="connsiteX6" fmla="*/ 0 w 3374291"/>
                  <a:gd name="connsiteY6" fmla="*/ 406548 h 942351"/>
                  <a:gd name="connsiteX0" fmla="*/ 0 w 3327806"/>
                  <a:gd name="connsiteY0" fmla="*/ 185952 h 942351"/>
                  <a:gd name="connsiteX1" fmla="*/ 394725 w 3327806"/>
                  <a:gd name="connsiteY1" fmla="*/ 1367 h 942351"/>
                  <a:gd name="connsiteX2" fmla="*/ 1419817 w 3327806"/>
                  <a:gd name="connsiteY2" fmla="*/ 107047 h 942351"/>
                  <a:gd name="connsiteX3" fmla="*/ 2704415 w 3327806"/>
                  <a:gd name="connsiteY3" fmla="*/ 202772 h 942351"/>
                  <a:gd name="connsiteX4" fmla="*/ 3316772 w 3327806"/>
                  <a:gd name="connsiteY4" fmla="*/ 440147 h 942351"/>
                  <a:gd name="connsiteX5" fmla="*/ 3014857 w 3327806"/>
                  <a:gd name="connsiteY5" fmla="*/ 942351 h 942351"/>
                  <a:gd name="connsiteX6" fmla="*/ 44233 w 3327806"/>
                  <a:gd name="connsiteY6" fmla="*/ 323419 h 942351"/>
                  <a:gd name="connsiteX0" fmla="*/ 106100 w 3433906"/>
                  <a:gd name="connsiteY0" fmla="*/ 185952 h 942351"/>
                  <a:gd name="connsiteX1" fmla="*/ 500825 w 3433906"/>
                  <a:gd name="connsiteY1" fmla="*/ 1367 h 942351"/>
                  <a:gd name="connsiteX2" fmla="*/ 1525917 w 3433906"/>
                  <a:gd name="connsiteY2" fmla="*/ 107047 h 942351"/>
                  <a:gd name="connsiteX3" fmla="*/ 2810515 w 3433906"/>
                  <a:gd name="connsiteY3" fmla="*/ 202772 h 942351"/>
                  <a:gd name="connsiteX4" fmla="*/ 3422872 w 3433906"/>
                  <a:gd name="connsiteY4" fmla="*/ 440147 h 942351"/>
                  <a:gd name="connsiteX5" fmla="*/ 3120957 w 3433906"/>
                  <a:gd name="connsiteY5" fmla="*/ 942351 h 942351"/>
                  <a:gd name="connsiteX6" fmla="*/ 0 w 3433906"/>
                  <a:gd name="connsiteY6" fmla="*/ 489677 h 942351"/>
                  <a:gd name="connsiteX0" fmla="*/ 106100 w 3433906"/>
                  <a:gd name="connsiteY0" fmla="*/ 185952 h 942351"/>
                  <a:gd name="connsiteX1" fmla="*/ 500825 w 3433906"/>
                  <a:gd name="connsiteY1" fmla="*/ 1367 h 942351"/>
                  <a:gd name="connsiteX2" fmla="*/ 1525917 w 3433906"/>
                  <a:gd name="connsiteY2" fmla="*/ 107047 h 942351"/>
                  <a:gd name="connsiteX3" fmla="*/ 2810515 w 3433906"/>
                  <a:gd name="connsiteY3" fmla="*/ 202772 h 942351"/>
                  <a:gd name="connsiteX4" fmla="*/ 3422872 w 3433906"/>
                  <a:gd name="connsiteY4" fmla="*/ 440147 h 942351"/>
                  <a:gd name="connsiteX5" fmla="*/ 3120957 w 3433906"/>
                  <a:gd name="connsiteY5" fmla="*/ 942351 h 942351"/>
                  <a:gd name="connsiteX6" fmla="*/ 0 w 3433906"/>
                  <a:gd name="connsiteY6" fmla="*/ 489677 h 942351"/>
                  <a:gd name="connsiteX0" fmla="*/ 106100 w 3433405"/>
                  <a:gd name="connsiteY0" fmla="*/ 185952 h 988903"/>
                  <a:gd name="connsiteX1" fmla="*/ 500825 w 3433405"/>
                  <a:gd name="connsiteY1" fmla="*/ 1367 h 988903"/>
                  <a:gd name="connsiteX2" fmla="*/ 1525917 w 3433405"/>
                  <a:gd name="connsiteY2" fmla="*/ 107047 h 988903"/>
                  <a:gd name="connsiteX3" fmla="*/ 2810515 w 3433405"/>
                  <a:gd name="connsiteY3" fmla="*/ 202772 h 988903"/>
                  <a:gd name="connsiteX4" fmla="*/ 3422872 w 3433405"/>
                  <a:gd name="connsiteY4" fmla="*/ 440147 h 988903"/>
                  <a:gd name="connsiteX5" fmla="*/ 3100221 w 3433405"/>
                  <a:gd name="connsiteY5" fmla="*/ 988903 h 988903"/>
                  <a:gd name="connsiteX6" fmla="*/ 0 w 3433405"/>
                  <a:gd name="connsiteY6" fmla="*/ 489677 h 988903"/>
                  <a:gd name="connsiteX0" fmla="*/ 106100 w 3433405"/>
                  <a:gd name="connsiteY0" fmla="*/ 185952 h 988903"/>
                  <a:gd name="connsiteX1" fmla="*/ 500825 w 3433405"/>
                  <a:gd name="connsiteY1" fmla="*/ 1367 h 988903"/>
                  <a:gd name="connsiteX2" fmla="*/ 1525917 w 3433405"/>
                  <a:gd name="connsiteY2" fmla="*/ 107047 h 988903"/>
                  <a:gd name="connsiteX3" fmla="*/ 2810515 w 3433405"/>
                  <a:gd name="connsiteY3" fmla="*/ 202772 h 988903"/>
                  <a:gd name="connsiteX4" fmla="*/ 3422872 w 3433405"/>
                  <a:gd name="connsiteY4" fmla="*/ 440147 h 988903"/>
                  <a:gd name="connsiteX5" fmla="*/ 3100221 w 3433405"/>
                  <a:gd name="connsiteY5" fmla="*/ 988903 h 988903"/>
                  <a:gd name="connsiteX6" fmla="*/ 0 w 3433405"/>
                  <a:gd name="connsiteY6" fmla="*/ 489677 h 988903"/>
                  <a:gd name="connsiteX0" fmla="*/ 0 w 3327305"/>
                  <a:gd name="connsiteY0" fmla="*/ 185952 h 988903"/>
                  <a:gd name="connsiteX1" fmla="*/ 394725 w 3327305"/>
                  <a:gd name="connsiteY1" fmla="*/ 1367 h 988903"/>
                  <a:gd name="connsiteX2" fmla="*/ 1419817 w 3327305"/>
                  <a:gd name="connsiteY2" fmla="*/ 107047 h 988903"/>
                  <a:gd name="connsiteX3" fmla="*/ 2704415 w 3327305"/>
                  <a:gd name="connsiteY3" fmla="*/ 202772 h 988903"/>
                  <a:gd name="connsiteX4" fmla="*/ 3316772 w 3327305"/>
                  <a:gd name="connsiteY4" fmla="*/ 440147 h 988903"/>
                  <a:gd name="connsiteX5" fmla="*/ 2994121 w 3327305"/>
                  <a:gd name="connsiteY5" fmla="*/ 988903 h 988903"/>
                  <a:gd name="connsiteX6" fmla="*/ 106441 w 3327305"/>
                  <a:gd name="connsiteY6" fmla="*/ 320093 h 988903"/>
                  <a:gd name="connsiteX0" fmla="*/ 77589 w 3404894"/>
                  <a:gd name="connsiteY0" fmla="*/ 185952 h 988903"/>
                  <a:gd name="connsiteX1" fmla="*/ 472314 w 3404894"/>
                  <a:gd name="connsiteY1" fmla="*/ 1367 h 988903"/>
                  <a:gd name="connsiteX2" fmla="*/ 1497406 w 3404894"/>
                  <a:gd name="connsiteY2" fmla="*/ 107047 h 988903"/>
                  <a:gd name="connsiteX3" fmla="*/ 2782004 w 3404894"/>
                  <a:gd name="connsiteY3" fmla="*/ 202772 h 988903"/>
                  <a:gd name="connsiteX4" fmla="*/ 3394361 w 3404894"/>
                  <a:gd name="connsiteY4" fmla="*/ 440147 h 988903"/>
                  <a:gd name="connsiteX5" fmla="*/ 3071710 w 3404894"/>
                  <a:gd name="connsiteY5" fmla="*/ 988903 h 988903"/>
                  <a:gd name="connsiteX6" fmla="*/ 0 w 3404894"/>
                  <a:gd name="connsiteY6" fmla="*/ 476376 h 988903"/>
                  <a:gd name="connsiteX0" fmla="*/ 77589 w 3404894"/>
                  <a:gd name="connsiteY0" fmla="*/ 185952 h 988903"/>
                  <a:gd name="connsiteX1" fmla="*/ 472314 w 3404894"/>
                  <a:gd name="connsiteY1" fmla="*/ 1367 h 988903"/>
                  <a:gd name="connsiteX2" fmla="*/ 1497406 w 3404894"/>
                  <a:gd name="connsiteY2" fmla="*/ 107047 h 988903"/>
                  <a:gd name="connsiteX3" fmla="*/ 2782004 w 3404894"/>
                  <a:gd name="connsiteY3" fmla="*/ 202772 h 988903"/>
                  <a:gd name="connsiteX4" fmla="*/ 3394361 w 3404894"/>
                  <a:gd name="connsiteY4" fmla="*/ 440147 h 988903"/>
                  <a:gd name="connsiteX5" fmla="*/ 3071710 w 3404894"/>
                  <a:gd name="connsiteY5" fmla="*/ 988903 h 988903"/>
                  <a:gd name="connsiteX6" fmla="*/ 0 w 3404894"/>
                  <a:gd name="connsiteY6" fmla="*/ 476376 h 988903"/>
                  <a:gd name="connsiteX0" fmla="*/ 82246 w 3404894"/>
                  <a:gd name="connsiteY0" fmla="*/ 185952 h 988903"/>
                  <a:gd name="connsiteX1" fmla="*/ 472314 w 3404894"/>
                  <a:gd name="connsiteY1" fmla="*/ 1367 h 988903"/>
                  <a:gd name="connsiteX2" fmla="*/ 1497406 w 3404894"/>
                  <a:gd name="connsiteY2" fmla="*/ 107047 h 988903"/>
                  <a:gd name="connsiteX3" fmla="*/ 2782004 w 3404894"/>
                  <a:gd name="connsiteY3" fmla="*/ 202772 h 988903"/>
                  <a:gd name="connsiteX4" fmla="*/ 3394361 w 3404894"/>
                  <a:gd name="connsiteY4" fmla="*/ 440147 h 988903"/>
                  <a:gd name="connsiteX5" fmla="*/ 3071710 w 3404894"/>
                  <a:gd name="connsiteY5" fmla="*/ 988903 h 988903"/>
                  <a:gd name="connsiteX6" fmla="*/ 0 w 3404894"/>
                  <a:gd name="connsiteY6" fmla="*/ 476376 h 988903"/>
                  <a:gd name="connsiteX0" fmla="*/ 82246 w 3404894"/>
                  <a:gd name="connsiteY0" fmla="*/ 185952 h 988903"/>
                  <a:gd name="connsiteX1" fmla="*/ 472314 w 3404894"/>
                  <a:gd name="connsiteY1" fmla="*/ 1367 h 988903"/>
                  <a:gd name="connsiteX2" fmla="*/ 1497406 w 3404894"/>
                  <a:gd name="connsiteY2" fmla="*/ 107047 h 988903"/>
                  <a:gd name="connsiteX3" fmla="*/ 2782004 w 3404894"/>
                  <a:gd name="connsiteY3" fmla="*/ 202772 h 988903"/>
                  <a:gd name="connsiteX4" fmla="*/ 3394361 w 3404894"/>
                  <a:gd name="connsiteY4" fmla="*/ 440147 h 988903"/>
                  <a:gd name="connsiteX5" fmla="*/ 3071710 w 3404894"/>
                  <a:gd name="connsiteY5" fmla="*/ 988903 h 988903"/>
                  <a:gd name="connsiteX6" fmla="*/ 0 w 3404894"/>
                  <a:gd name="connsiteY6" fmla="*/ 476376 h 988903"/>
                  <a:gd name="connsiteX0" fmla="*/ 82246 w 3404894"/>
                  <a:gd name="connsiteY0" fmla="*/ 185952 h 988903"/>
                  <a:gd name="connsiteX1" fmla="*/ 472314 w 3404894"/>
                  <a:gd name="connsiteY1" fmla="*/ 1367 h 988903"/>
                  <a:gd name="connsiteX2" fmla="*/ 1497406 w 3404894"/>
                  <a:gd name="connsiteY2" fmla="*/ 107047 h 988903"/>
                  <a:gd name="connsiteX3" fmla="*/ 2782004 w 3404894"/>
                  <a:gd name="connsiteY3" fmla="*/ 202772 h 988903"/>
                  <a:gd name="connsiteX4" fmla="*/ 3394361 w 3404894"/>
                  <a:gd name="connsiteY4" fmla="*/ 440147 h 988903"/>
                  <a:gd name="connsiteX5" fmla="*/ 3071710 w 3404894"/>
                  <a:gd name="connsiteY5" fmla="*/ 988903 h 988903"/>
                  <a:gd name="connsiteX6" fmla="*/ 0 w 3404894"/>
                  <a:gd name="connsiteY6" fmla="*/ 476376 h 988903"/>
                  <a:gd name="connsiteX0" fmla="*/ 82246 w 3404894"/>
                  <a:gd name="connsiteY0" fmla="*/ 185952 h 988903"/>
                  <a:gd name="connsiteX1" fmla="*/ 472314 w 3404894"/>
                  <a:gd name="connsiteY1" fmla="*/ 1367 h 988903"/>
                  <a:gd name="connsiteX2" fmla="*/ 1497406 w 3404894"/>
                  <a:gd name="connsiteY2" fmla="*/ 107047 h 988903"/>
                  <a:gd name="connsiteX3" fmla="*/ 2782004 w 3404894"/>
                  <a:gd name="connsiteY3" fmla="*/ 202772 h 988903"/>
                  <a:gd name="connsiteX4" fmla="*/ 3394361 w 3404894"/>
                  <a:gd name="connsiteY4" fmla="*/ 440147 h 988903"/>
                  <a:gd name="connsiteX5" fmla="*/ 3071710 w 3404894"/>
                  <a:gd name="connsiteY5" fmla="*/ 988903 h 988903"/>
                  <a:gd name="connsiteX6" fmla="*/ 0 w 3404894"/>
                  <a:gd name="connsiteY6" fmla="*/ 476376 h 988903"/>
                  <a:gd name="connsiteX0" fmla="*/ 82246 w 3402400"/>
                  <a:gd name="connsiteY0" fmla="*/ 185952 h 1001794"/>
                  <a:gd name="connsiteX1" fmla="*/ 472314 w 3402400"/>
                  <a:gd name="connsiteY1" fmla="*/ 1367 h 1001794"/>
                  <a:gd name="connsiteX2" fmla="*/ 1497406 w 3402400"/>
                  <a:gd name="connsiteY2" fmla="*/ 107047 h 1001794"/>
                  <a:gd name="connsiteX3" fmla="*/ 2782004 w 3402400"/>
                  <a:gd name="connsiteY3" fmla="*/ 202772 h 1001794"/>
                  <a:gd name="connsiteX4" fmla="*/ 3394361 w 3402400"/>
                  <a:gd name="connsiteY4" fmla="*/ 440147 h 1001794"/>
                  <a:gd name="connsiteX5" fmla="*/ 2930230 w 3402400"/>
                  <a:gd name="connsiteY5" fmla="*/ 1001794 h 1001794"/>
                  <a:gd name="connsiteX6" fmla="*/ 0 w 3402400"/>
                  <a:gd name="connsiteY6" fmla="*/ 476376 h 1001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02400" h="1001794">
                    <a:moveTo>
                      <a:pt x="82246" y="185952"/>
                    </a:moveTo>
                    <a:cubicBezTo>
                      <a:pt x="113662" y="106714"/>
                      <a:pt x="236454" y="14518"/>
                      <a:pt x="472314" y="1367"/>
                    </a:cubicBezTo>
                    <a:cubicBezTo>
                      <a:pt x="708174" y="-11784"/>
                      <a:pt x="1112458" y="73480"/>
                      <a:pt x="1497406" y="107047"/>
                    </a:cubicBezTo>
                    <a:cubicBezTo>
                      <a:pt x="1882354" y="140614"/>
                      <a:pt x="2465845" y="147255"/>
                      <a:pt x="2782004" y="202772"/>
                    </a:cubicBezTo>
                    <a:cubicBezTo>
                      <a:pt x="3098163" y="258289"/>
                      <a:pt x="3332596" y="389505"/>
                      <a:pt x="3394361" y="440147"/>
                    </a:cubicBezTo>
                    <a:cubicBezTo>
                      <a:pt x="3474377" y="467787"/>
                      <a:pt x="2930784" y="1002149"/>
                      <a:pt x="2930230" y="1001794"/>
                    </a:cubicBezTo>
                    <a:cubicBezTo>
                      <a:pt x="2675890" y="432227"/>
                      <a:pt x="383543" y="232720"/>
                      <a:pt x="0" y="476376"/>
                    </a:cubicBezTo>
                  </a:path>
                </a:pathLst>
              </a:custGeom>
              <a:solidFill>
                <a:schemeClr val="accent1">
                  <a:lumMod val="60000"/>
                  <a:lumOff val="40000"/>
                  <a:alpha val="52000"/>
                </a:schemeClr>
              </a:solidFill>
              <a:ln w="3175">
                <a:solidFill>
                  <a:srgbClr val="99009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orme libre 13"/>
              <p:cNvSpPr/>
              <p:nvPr/>
            </p:nvSpPr>
            <p:spPr>
              <a:xfrm>
                <a:off x="3052449" y="2779142"/>
                <a:ext cx="2873023" cy="1223099"/>
              </a:xfrm>
              <a:custGeom>
                <a:avLst/>
                <a:gdLst>
                  <a:gd name="connsiteX0" fmla="*/ 0 w 3083970"/>
                  <a:gd name="connsiteY0" fmla="*/ 193300 h 400601"/>
                  <a:gd name="connsiteX1" fmla="*/ 283975 w 3083970"/>
                  <a:gd name="connsiteY1" fmla="*/ 196 h 400601"/>
                  <a:gd name="connsiteX2" fmla="*/ 1252331 w 3083970"/>
                  <a:gd name="connsiteY2" fmla="*/ 224537 h 400601"/>
                  <a:gd name="connsiteX3" fmla="*/ 2655168 w 3083970"/>
                  <a:gd name="connsiteY3" fmla="*/ 269973 h 400601"/>
                  <a:gd name="connsiteX4" fmla="*/ 3083970 w 3083970"/>
                  <a:gd name="connsiteY4" fmla="*/ 400601 h 400601"/>
                  <a:gd name="connsiteX0" fmla="*/ 0 w 3083970"/>
                  <a:gd name="connsiteY0" fmla="*/ 184799 h 392100"/>
                  <a:gd name="connsiteX1" fmla="*/ 394725 w 3083970"/>
                  <a:gd name="connsiteY1" fmla="*/ 214 h 392100"/>
                  <a:gd name="connsiteX2" fmla="*/ 1252331 w 3083970"/>
                  <a:gd name="connsiteY2" fmla="*/ 216036 h 392100"/>
                  <a:gd name="connsiteX3" fmla="*/ 2655168 w 3083970"/>
                  <a:gd name="connsiteY3" fmla="*/ 261472 h 392100"/>
                  <a:gd name="connsiteX4" fmla="*/ 3083970 w 3083970"/>
                  <a:gd name="connsiteY4" fmla="*/ 392100 h 392100"/>
                  <a:gd name="connsiteX0" fmla="*/ 0 w 3083970"/>
                  <a:gd name="connsiteY0" fmla="*/ 184585 h 391886"/>
                  <a:gd name="connsiteX1" fmla="*/ 394725 w 3083970"/>
                  <a:gd name="connsiteY1" fmla="*/ 0 h 391886"/>
                  <a:gd name="connsiteX2" fmla="*/ 1226773 w 3083970"/>
                  <a:gd name="connsiteY2" fmla="*/ 184585 h 391886"/>
                  <a:gd name="connsiteX3" fmla="*/ 2655168 w 3083970"/>
                  <a:gd name="connsiteY3" fmla="*/ 261258 h 391886"/>
                  <a:gd name="connsiteX4" fmla="*/ 3083970 w 3083970"/>
                  <a:gd name="connsiteY4" fmla="*/ 391886 h 391886"/>
                  <a:gd name="connsiteX0" fmla="*/ 0 w 3083970"/>
                  <a:gd name="connsiteY0" fmla="*/ 184631 h 391932"/>
                  <a:gd name="connsiteX1" fmla="*/ 394725 w 3083970"/>
                  <a:gd name="connsiteY1" fmla="*/ 46 h 391932"/>
                  <a:gd name="connsiteX2" fmla="*/ 1240972 w 3083970"/>
                  <a:gd name="connsiteY2" fmla="*/ 198830 h 391932"/>
                  <a:gd name="connsiteX3" fmla="*/ 2655168 w 3083970"/>
                  <a:gd name="connsiteY3" fmla="*/ 261304 h 391932"/>
                  <a:gd name="connsiteX4" fmla="*/ 3083970 w 3083970"/>
                  <a:gd name="connsiteY4" fmla="*/ 391932 h 391932"/>
                  <a:gd name="connsiteX0" fmla="*/ 0 w 3137926"/>
                  <a:gd name="connsiteY0" fmla="*/ 184631 h 428849"/>
                  <a:gd name="connsiteX1" fmla="*/ 394725 w 3137926"/>
                  <a:gd name="connsiteY1" fmla="*/ 46 h 428849"/>
                  <a:gd name="connsiteX2" fmla="*/ 1240972 w 3137926"/>
                  <a:gd name="connsiteY2" fmla="*/ 198830 h 428849"/>
                  <a:gd name="connsiteX3" fmla="*/ 2655168 w 3137926"/>
                  <a:gd name="connsiteY3" fmla="*/ 261304 h 428849"/>
                  <a:gd name="connsiteX4" fmla="*/ 3137926 w 3137926"/>
                  <a:gd name="connsiteY4" fmla="*/ 428849 h 428849"/>
                  <a:gd name="connsiteX0" fmla="*/ 0 w 3137926"/>
                  <a:gd name="connsiteY0" fmla="*/ 184631 h 428849"/>
                  <a:gd name="connsiteX1" fmla="*/ 394725 w 3137926"/>
                  <a:gd name="connsiteY1" fmla="*/ 46 h 428849"/>
                  <a:gd name="connsiteX2" fmla="*/ 1240972 w 3137926"/>
                  <a:gd name="connsiteY2" fmla="*/ 198830 h 428849"/>
                  <a:gd name="connsiteX3" fmla="*/ 2655168 w 3137926"/>
                  <a:gd name="connsiteY3" fmla="*/ 261304 h 428849"/>
                  <a:gd name="connsiteX4" fmla="*/ 3137926 w 3137926"/>
                  <a:gd name="connsiteY4" fmla="*/ 428849 h 428849"/>
                  <a:gd name="connsiteX0" fmla="*/ 0 w 3172930"/>
                  <a:gd name="connsiteY0" fmla="*/ 184631 h 440781"/>
                  <a:gd name="connsiteX1" fmla="*/ 394725 w 3172930"/>
                  <a:gd name="connsiteY1" fmla="*/ 46 h 440781"/>
                  <a:gd name="connsiteX2" fmla="*/ 1240972 w 3172930"/>
                  <a:gd name="connsiteY2" fmla="*/ 198830 h 440781"/>
                  <a:gd name="connsiteX3" fmla="*/ 2655168 w 3172930"/>
                  <a:gd name="connsiteY3" fmla="*/ 261304 h 440781"/>
                  <a:gd name="connsiteX4" fmla="*/ 3137926 w 3172930"/>
                  <a:gd name="connsiteY4" fmla="*/ 428849 h 440781"/>
                  <a:gd name="connsiteX5" fmla="*/ 3135264 w 3172930"/>
                  <a:gd name="connsiteY5" fmla="*/ 427144 h 440781"/>
                  <a:gd name="connsiteX0" fmla="*/ 0 w 3163248"/>
                  <a:gd name="connsiteY0" fmla="*/ 184631 h 658392"/>
                  <a:gd name="connsiteX1" fmla="*/ 394725 w 3163248"/>
                  <a:gd name="connsiteY1" fmla="*/ 46 h 658392"/>
                  <a:gd name="connsiteX2" fmla="*/ 1240972 w 3163248"/>
                  <a:gd name="connsiteY2" fmla="*/ 198830 h 658392"/>
                  <a:gd name="connsiteX3" fmla="*/ 2655168 w 3163248"/>
                  <a:gd name="connsiteY3" fmla="*/ 261304 h 658392"/>
                  <a:gd name="connsiteX4" fmla="*/ 3137926 w 3163248"/>
                  <a:gd name="connsiteY4" fmla="*/ 428849 h 658392"/>
                  <a:gd name="connsiteX5" fmla="*/ 3082247 w 3163248"/>
                  <a:gd name="connsiteY5" fmla="*/ 658392 h 658392"/>
                  <a:gd name="connsiteX0" fmla="*/ 0 w 3163248"/>
                  <a:gd name="connsiteY0" fmla="*/ 184631 h 671446"/>
                  <a:gd name="connsiteX1" fmla="*/ 394725 w 3163248"/>
                  <a:gd name="connsiteY1" fmla="*/ 46 h 671446"/>
                  <a:gd name="connsiteX2" fmla="*/ 1240972 w 3163248"/>
                  <a:gd name="connsiteY2" fmla="*/ 198830 h 671446"/>
                  <a:gd name="connsiteX3" fmla="*/ 2655168 w 3163248"/>
                  <a:gd name="connsiteY3" fmla="*/ 261304 h 671446"/>
                  <a:gd name="connsiteX4" fmla="*/ 3137926 w 3163248"/>
                  <a:gd name="connsiteY4" fmla="*/ 428849 h 671446"/>
                  <a:gd name="connsiteX5" fmla="*/ 3082247 w 3163248"/>
                  <a:gd name="connsiteY5" fmla="*/ 658392 h 671446"/>
                  <a:gd name="connsiteX6" fmla="*/ 3089315 w 3163248"/>
                  <a:gd name="connsiteY6" fmla="*/ 642522 h 671446"/>
                  <a:gd name="connsiteX0" fmla="*/ 0 w 3163248"/>
                  <a:gd name="connsiteY0" fmla="*/ 184631 h 660203"/>
                  <a:gd name="connsiteX1" fmla="*/ 394725 w 3163248"/>
                  <a:gd name="connsiteY1" fmla="*/ 46 h 660203"/>
                  <a:gd name="connsiteX2" fmla="*/ 1240972 w 3163248"/>
                  <a:gd name="connsiteY2" fmla="*/ 198830 h 660203"/>
                  <a:gd name="connsiteX3" fmla="*/ 2655168 w 3163248"/>
                  <a:gd name="connsiteY3" fmla="*/ 261304 h 660203"/>
                  <a:gd name="connsiteX4" fmla="*/ 3137926 w 3163248"/>
                  <a:gd name="connsiteY4" fmla="*/ 428849 h 660203"/>
                  <a:gd name="connsiteX5" fmla="*/ 3082247 w 3163248"/>
                  <a:gd name="connsiteY5" fmla="*/ 658392 h 660203"/>
                  <a:gd name="connsiteX6" fmla="*/ 170 w 3163248"/>
                  <a:gd name="connsiteY6" fmla="*/ 189092 h 660203"/>
                  <a:gd name="connsiteX0" fmla="*/ 0 w 3163248"/>
                  <a:gd name="connsiteY0" fmla="*/ 186105 h 661676"/>
                  <a:gd name="connsiteX1" fmla="*/ 394725 w 3163248"/>
                  <a:gd name="connsiteY1" fmla="*/ 1520 h 661676"/>
                  <a:gd name="connsiteX2" fmla="*/ 1419817 w 3163248"/>
                  <a:gd name="connsiteY2" fmla="*/ 107200 h 661676"/>
                  <a:gd name="connsiteX3" fmla="*/ 2655168 w 3163248"/>
                  <a:gd name="connsiteY3" fmla="*/ 262778 h 661676"/>
                  <a:gd name="connsiteX4" fmla="*/ 3137926 w 3163248"/>
                  <a:gd name="connsiteY4" fmla="*/ 430323 h 661676"/>
                  <a:gd name="connsiteX5" fmla="*/ 3082247 w 3163248"/>
                  <a:gd name="connsiteY5" fmla="*/ 659866 h 661676"/>
                  <a:gd name="connsiteX6" fmla="*/ 170 w 3163248"/>
                  <a:gd name="connsiteY6" fmla="*/ 190566 h 661676"/>
                  <a:gd name="connsiteX0" fmla="*/ 0 w 3163248"/>
                  <a:gd name="connsiteY0" fmla="*/ 185952 h 661523"/>
                  <a:gd name="connsiteX1" fmla="*/ 394725 w 3163248"/>
                  <a:gd name="connsiteY1" fmla="*/ 1367 h 661523"/>
                  <a:gd name="connsiteX2" fmla="*/ 1419817 w 3163248"/>
                  <a:gd name="connsiteY2" fmla="*/ 107047 h 661523"/>
                  <a:gd name="connsiteX3" fmla="*/ 2704415 w 3163248"/>
                  <a:gd name="connsiteY3" fmla="*/ 202772 h 661523"/>
                  <a:gd name="connsiteX4" fmla="*/ 3137926 w 3163248"/>
                  <a:gd name="connsiteY4" fmla="*/ 430170 h 661523"/>
                  <a:gd name="connsiteX5" fmla="*/ 3082247 w 3163248"/>
                  <a:gd name="connsiteY5" fmla="*/ 659713 h 661523"/>
                  <a:gd name="connsiteX6" fmla="*/ 170 w 3163248"/>
                  <a:gd name="connsiteY6" fmla="*/ 190413 h 661523"/>
                  <a:gd name="connsiteX0" fmla="*/ 0 w 3329825"/>
                  <a:gd name="connsiteY0" fmla="*/ 185952 h 661523"/>
                  <a:gd name="connsiteX1" fmla="*/ 394725 w 3329825"/>
                  <a:gd name="connsiteY1" fmla="*/ 1367 h 661523"/>
                  <a:gd name="connsiteX2" fmla="*/ 1419817 w 3329825"/>
                  <a:gd name="connsiteY2" fmla="*/ 107047 h 661523"/>
                  <a:gd name="connsiteX3" fmla="*/ 2704415 w 3329825"/>
                  <a:gd name="connsiteY3" fmla="*/ 202772 h 661523"/>
                  <a:gd name="connsiteX4" fmla="*/ 3316772 w 3329825"/>
                  <a:gd name="connsiteY4" fmla="*/ 440147 h 661523"/>
                  <a:gd name="connsiteX5" fmla="*/ 3082247 w 3329825"/>
                  <a:gd name="connsiteY5" fmla="*/ 659713 h 661523"/>
                  <a:gd name="connsiteX6" fmla="*/ 170 w 3329825"/>
                  <a:gd name="connsiteY6" fmla="*/ 190413 h 661523"/>
                  <a:gd name="connsiteX0" fmla="*/ 0 w 3327806"/>
                  <a:gd name="connsiteY0" fmla="*/ 185952 h 943528"/>
                  <a:gd name="connsiteX1" fmla="*/ 394725 w 3327806"/>
                  <a:gd name="connsiteY1" fmla="*/ 1367 h 943528"/>
                  <a:gd name="connsiteX2" fmla="*/ 1419817 w 3327806"/>
                  <a:gd name="connsiteY2" fmla="*/ 107047 h 943528"/>
                  <a:gd name="connsiteX3" fmla="*/ 2704415 w 3327806"/>
                  <a:gd name="connsiteY3" fmla="*/ 202772 h 943528"/>
                  <a:gd name="connsiteX4" fmla="*/ 3316772 w 3327806"/>
                  <a:gd name="connsiteY4" fmla="*/ 440147 h 943528"/>
                  <a:gd name="connsiteX5" fmla="*/ 3014857 w 3327806"/>
                  <a:gd name="connsiteY5" fmla="*/ 942351 h 943528"/>
                  <a:gd name="connsiteX6" fmla="*/ 170 w 3327806"/>
                  <a:gd name="connsiteY6" fmla="*/ 190413 h 943528"/>
                  <a:gd name="connsiteX0" fmla="*/ 0 w 3327806"/>
                  <a:gd name="connsiteY0" fmla="*/ 185952 h 942351"/>
                  <a:gd name="connsiteX1" fmla="*/ 394725 w 3327806"/>
                  <a:gd name="connsiteY1" fmla="*/ 1367 h 942351"/>
                  <a:gd name="connsiteX2" fmla="*/ 1419817 w 3327806"/>
                  <a:gd name="connsiteY2" fmla="*/ 107047 h 942351"/>
                  <a:gd name="connsiteX3" fmla="*/ 2704415 w 3327806"/>
                  <a:gd name="connsiteY3" fmla="*/ 202772 h 942351"/>
                  <a:gd name="connsiteX4" fmla="*/ 3316772 w 3327806"/>
                  <a:gd name="connsiteY4" fmla="*/ 440147 h 942351"/>
                  <a:gd name="connsiteX5" fmla="*/ 3014857 w 3327806"/>
                  <a:gd name="connsiteY5" fmla="*/ 942351 h 942351"/>
                  <a:gd name="connsiteX6" fmla="*/ 170 w 3327806"/>
                  <a:gd name="connsiteY6" fmla="*/ 190413 h 942351"/>
                  <a:gd name="connsiteX0" fmla="*/ 43893 w 3371699"/>
                  <a:gd name="connsiteY0" fmla="*/ 185952 h 942351"/>
                  <a:gd name="connsiteX1" fmla="*/ 438618 w 3371699"/>
                  <a:gd name="connsiteY1" fmla="*/ 1367 h 942351"/>
                  <a:gd name="connsiteX2" fmla="*/ 1463710 w 3371699"/>
                  <a:gd name="connsiteY2" fmla="*/ 107047 h 942351"/>
                  <a:gd name="connsiteX3" fmla="*/ 2748308 w 3371699"/>
                  <a:gd name="connsiteY3" fmla="*/ 202772 h 942351"/>
                  <a:gd name="connsiteX4" fmla="*/ 3360665 w 3371699"/>
                  <a:gd name="connsiteY4" fmla="*/ 440147 h 942351"/>
                  <a:gd name="connsiteX5" fmla="*/ 3058750 w 3371699"/>
                  <a:gd name="connsiteY5" fmla="*/ 942351 h 942351"/>
                  <a:gd name="connsiteX6" fmla="*/ 0 w 3371699"/>
                  <a:gd name="connsiteY6" fmla="*/ 306794 h 942351"/>
                  <a:gd name="connsiteX0" fmla="*/ 43893 w 3360727"/>
                  <a:gd name="connsiteY0" fmla="*/ 185952 h 942351"/>
                  <a:gd name="connsiteX1" fmla="*/ 438618 w 3360727"/>
                  <a:gd name="connsiteY1" fmla="*/ 1367 h 942351"/>
                  <a:gd name="connsiteX2" fmla="*/ 1463710 w 3360727"/>
                  <a:gd name="connsiteY2" fmla="*/ 107047 h 942351"/>
                  <a:gd name="connsiteX3" fmla="*/ 2748308 w 3360727"/>
                  <a:gd name="connsiteY3" fmla="*/ 202772 h 942351"/>
                  <a:gd name="connsiteX4" fmla="*/ 3349401 w 3360727"/>
                  <a:gd name="connsiteY4" fmla="*/ 404506 h 942351"/>
                  <a:gd name="connsiteX5" fmla="*/ 3058750 w 3360727"/>
                  <a:gd name="connsiteY5" fmla="*/ 942351 h 942351"/>
                  <a:gd name="connsiteX6" fmla="*/ 0 w 3360727"/>
                  <a:gd name="connsiteY6" fmla="*/ 306794 h 942351"/>
                  <a:gd name="connsiteX0" fmla="*/ 43893 w 3360728"/>
                  <a:gd name="connsiteY0" fmla="*/ 184585 h 940984"/>
                  <a:gd name="connsiteX1" fmla="*/ 438618 w 3360728"/>
                  <a:gd name="connsiteY1" fmla="*/ 0 h 940984"/>
                  <a:gd name="connsiteX2" fmla="*/ 1472158 w 3360728"/>
                  <a:gd name="connsiteY2" fmla="*/ 81920 h 940984"/>
                  <a:gd name="connsiteX3" fmla="*/ 2748308 w 3360728"/>
                  <a:gd name="connsiteY3" fmla="*/ 201405 h 940984"/>
                  <a:gd name="connsiteX4" fmla="*/ 3349401 w 3360728"/>
                  <a:gd name="connsiteY4" fmla="*/ 403139 h 940984"/>
                  <a:gd name="connsiteX5" fmla="*/ 3058750 w 3360728"/>
                  <a:gd name="connsiteY5" fmla="*/ 940984 h 940984"/>
                  <a:gd name="connsiteX6" fmla="*/ 0 w 3360728"/>
                  <a:gd name="connsiteY6" fmla="*/ 305427 h 940984"/>
                  <a:gd name="connsiteX0" fmla="*/ 43893 w 3360728"/>
                  <a:gd name="connsiteY0" fmla="*/ 150193 h 906592"/>
                  <a:gd name="connsiteX1" fmla="*/ 406573 w 3360728"/>
                  <a:gd name="connsiteY1" fmla="*/ 0 h 906592"/>
                  <a:gd name="connsiteX2" fmla="*/ 1472158 w 3360728"/>
                  <a:gd name="connsiteY2" fmla="*/ 47528 h 906592"/>
                  <a:gd name="connsiteX3" fmla="*/ 2748308 w 3360728"/>
                  <a:gd name="connsiteY3" fmla="*/ 167013 h 906592"/>
                  <a:gd name="connsiteX4" fmla="*/ 3349401 w 3360728"/>
                  <a:gd name="connsiteY4" fmla="*/ 368747 h 906592"/>
                  <a:gd name="connsiteX5" fmla="*/ 3058750 w 3360728"/>
                  <a:gd name="connsiteY5" fmla="*/ 906592 h 906592"/>
                  <a:gd name="connsiteX6" fmla="*/ 0 w 3360728"/>
                  <a:gd name="connsiteY6" fmla="*/ 271035 h 906592"/>
                  <a:gd name="connsiteX0" fmla="*/ 43893 w 3360728"/>
                  <a:gd name="connsiteY0" fmla="*/ 152515 h 908914"/>
                  <a:gd name="connsiteX1" fmla="*/ 406573 w 3360728"/>
                  <a:gd name="connsiteY1" fmla="*/ 2322 h 908914"/>
                  <a:gd name="connsiteX2" fmla="*/ 1472158 w 3360728"/>
                  <a:gd name="connsiteY2" fmla="*/ 49850 h 908914"/>
                  <a:gd name="connsiteX3" fmla="*/ 2748308 w 3360728"/>
                  <a:gd name="connsiteY3" fmla="*/ 169335 h 908914"/>
                  <a:gd name="connsiteX4" fmla="*/ 3349401 w 3360728"/>
                  <a:gd name="connsiteY4" fmla="*/ 371069 h 908914"/>
                  <a:gd name="connsiteX5" fmla="*/ 3058750 w 3360728"/>
                  <a:gd name="connsiteY5" fmla="*/ 908914 h 908914"/>
                  <a:gd name="connsiteX6" fmla="*/ 0 w 3360728"/>
                  <a:gd name="connsiteY6" fmla="*/ 273357 h 908914"/>
                  <a:gd name="connsiteX0" fmla="*/ 43893 w 3360728"/>
                  <a:gd name="connsiteY0" fmla="*/ 157324 h 913723"/>
                  <a:gd name="connsiteX1" fmla="*/ 406573 w 3360728"/>
                  <a:gd name="connsiteY1" fmla="*/ 7131 h 913723"/>
                  <a:gd name="connsiteX2" fmla="*/ 1472158 w 3360728"/>
                  <a:gd name="connsiteY2" fmla="*/ 54659 h 913723"/>
                  <a:gd name="connsiteX3" fmla="*/ 2748308 w 3360728"/>
                  <a:gd name="connsiteY3" fmla="*/ 174144 h 913723"/>
                  <a:gd name="connsiteX4" fmla="*/ 3349401 w 3360728"/>
                  <a:gd name="connsiteY4" fmla="*/ 375878 h 913723"/>
                  <a:gd name="connsiteX5" fmla="*/ 3058750 w 3360728"/>
                  <a:gd name="connsiteY5" fmla="*/ 913723 h 913723"/>
                  <a:gd name="connsiteX6" fmla="*/ 0 w 3360728"/>
                  <a:gd name="connsiteY6" fmla="*/ 278166 h 913723"/>
                  <a:gd name="connsiteX0" fmla="*/ 38835 w 3355670"/>
                  <a:gd name="connsiteY0" fmla="*/ 157324 h 913723"/>
                  <a:gd name="connsiteX1" fmla="*/ 401515 w 3355670"/>
                  <a:gd name="connsiteY1" fmla="*/ 7131 h 913723"/>
                  <a:gd name="connsiteX2" fmla="*/ 1467100 w 3355670"/>
                  <a:gd name="connsiteY2" fmla="*/ 54659 h 913723"/>
                  <a:gd name="connsiteX3" fmla="*/ 2743250 w 3355670"/>
                  <a:gd name="connsiteY3" fmla="*/ 174144 h 913723"/>
                  <a:gd name="connsiteX4" fmla="*/ 3344343 w 3355670"/>
                  <a:gd name="connsiteY4" fmla="*/ 375878 h 913723"/>
                  <a:gd name="connsiteX5" fmla="*/ 3053692 w 3355670"/>
                  <a:gd name="connsiteY5" fmla="*/ 913723 h 913723"/>
                  <a:gd name="connsiteX6" fmla="*/ 1 w 3355670"/>
                  <a:gd name="connsiteY6" fmla="*/ 275794 h 913723"/>
                  <a:gd name="connsiteX0" fmla="*/ 25138 w 3341973"/>
                  <a:gd name="connsiteY0" fmla="*/ 157324 h 913723"/>
                  <a:gd name="connsiteX1" fmla="*/ 387818 w 3341973"/>
                  <a:gd name="connsiteY1" fmla="*/ 7131 h 913723"/>
                  <a:gd name="connsiteX2" fmla="*/ 1453403 w 3341973"/>
                  <a:gd name="connsiteY2" fmla="*/ 54659 h 913723"/>
                  <a:gd name="connsiteX3" fmla="*/ 2729553 w 3341973"/>
                  <a:gd name="connsiteY3" fmla="*/ 174144 h 913723"/>
                  <a:gd name="connsiteX4" fmla="*/ 3330646 w 3341973"/>
                  <a:gd name="connsiteY4" fmla="*/ 375878 h 913723"/>
                  <a:gd name="connsiteX5" fmla="*/ 3039995 w 3341973"/>
                  <a:gd name="connsiteY5" fmla="*/ 913723 h 913723"/>
                  <a:gd name="connsiteX6" fmla="*/ 1 w 3341973"/>
                  <a:gd name="connsiteY6" fmla="*/ 381344 h 913723"/>
                  <a:gd name="connsiteX0" fmla="*/ 25138 w 3130670"/>
                  <a:gd name="connsiteY0" fmla="*/ 157324 h 913723"/>
                  <a:gd name="connsiteX1" fmla="*/ 387818 w 3130670"/>
                  <a:gd name="connsiteY1" fmla="*/ 7131 h 913723"/>
                  <a:gd name="connsiteX2" fmla="*/ 1453403 w 3130670"/>
                  <a:gd name="connsiteY2" fmla="*/ 54659 h 913723"/>
                  <a:gd name="connsiteX3" fmla="*/ 2729553 w 3130670"/>
                  <a:gd name="connsiteY3" fmla="*/ 174144 h 913723"/>
                  <a:gd name="connsiteX4" fmla="*/ 3106735 w 3130670"/>
                  <a:gd name="connsiteY4" fmla="*/ 314475 h 913723"/>
                  <a:gd name="connsiteX5" fmla="*/ 3039995 w 3130670"/>
                  <a:gd name="connsiteY5" fmla="*/ 913723 h 913723"/>
                  <a:gd name="connsiteX6" fmla="*/ 1 w 3130670"/>
                  <a:gd name="connsiteY6" fmla="*/ 381344 h 913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30670" h="913723">
                    <a:moveTo>
                      <a:pt x="25138" y="157324"/>
                    </a:moveTo>
                    <a:cubicBezTo>
                      <a:pt x="62764" y="58169"/>
                      <a:pt x="127072" y="31610"/>
                      <a:pt x="387818" y="7131"/>
                    </a:cubicBezTo>
                    <a:cubicBezTo>
                      <a:pt x="648564" y="-17348"/>
                      <a:pt x="1063114" y="26824"/>
                      <a:pt x="1453403" y="54659"/>
                    </a:cubicBezTo>
                    <a:cubicBezTo>
                      <a:pt x="1843692" y="82494"/>
                      <a:pt x="2453998" y="130841"/>
                      <a:pt x="2729553" y="174144"/>
                    </a:cubicBezTo>
                    <a:cubicBezTo>
                      <a:pt x="3005108" y="217447"/>
                      <a:pt x="3044970" y="263833"/>
                      <a:pt x="3106735" y="314475"/>
                    </a:cubicBezTo>
                    <a:cubicBezTo>
                      <a:pt x="3186751" y="342115"/>
                      <a:pt x="3040549" y="914078"/>
                      <a:pt x="3039995" y="913723"/>
                    </a:cubicBezTo>
                    <a:cubicBezTo>
                      <a:pt x="2521276" y="447237"/>
                      <a:pt x="-1471" y="384650"/>
                      <a:pt x="1" y="381344"/>
                    </a:cubicBezTo>
                  </a:path>
                </a:pathLst>
              </a:custGeom>
              <a:solidFill>
                <a:srgbClr val="3333FF">
                  <a:alpha val="52000"/>
                </a:srgbClr>
              </a:solidFill>
              <a:ln w="3175">
                <a:solidFill>
                  <a:srgbClr val="990099"/>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ZoneTexte 15"/>
            <p:cNvSpPr txBox="1"/>
            <p:nvPr/>
          </p:nvSpPr>
          <p:spPr>
            <a:xfrm>
              <a:off x="1136836" y="4549430"/>
              <a:ext cx="1458413" cy="307777"/>
            </a:xfrm>
            <a:prstGeom prst="rect">
              <a:avLst/>
            </a:prstGeom>
            <a:solidFill>
              <a:schemeClr val="bg1"/>
            </a:solidFill>
            <a:ln>
              <a:solidFill>
                <a:srgbClr val="3333FF"/>
              </a:solidFill>
            </a:ln>
          </p:spPr>
          <p:txBody>
            <a:bodyPr wrap="none" rtlCol="0">
              <a:spAutoFit/>
            </a:bodyPr>
            <a:lstStyle/>
            <a:p>
              <a:r>
                <a:rPr lang="en-US" dirty="0" smtClean="0"/>
                <a:t>Tesla shape, 2K</a:t>
              </a:r>
              <a:endParaRPr lang="en-US" dirty="0"/>
            </a:p>
          </p:txBody>
        </p:sp>
        <p:sp>
          <p:nvSpPr>
            <p:cNvPr id="64" name="ZoneTexte 63"/>
            <p:cNvSpPr txBox="1"/>
            <p:nvPr/>
          </p:nvSpPr>
          <p:spPr>
            <a:xfrm>
              <a:off x="3688202" y="2071356"/>
              <a:ext cx="821059" cy="307777"/>
            </a:xfrm>
            <a:prstGeom prst="rect">
              <a:avLst/>
            </a:prstGeom>
            <a:noFill/>
          </p:spPr>
          <p:txBody>
            <a:bodyPr wrap="none" rtlCol="0">
              <a:spAutoFit/>
            </a:bodyPr>
            <a:lstStyle/>
            <a:p>
              <a:r>
                <a:rPr lang="en-US" b="1" u="none" dirty="0" smtClean="0">
                  <a:latin typeface="Arial Narrow" panose="020B0606020202030204" pitchFamily="34" charset="0"/>
                </a:rPr>
                <a:t>~ 170 </a:t>
              </a:r>
              <a:r>
                <a:rPr lang="en-US" b="1" u="none" dirty="0" err="1" smtClean="0">
                  <a:latin typeface="Arial Narrow" panose="020B0606020202030204" pitchFamily="34" charset="0"/>
                </a:rPr>
                <a:t>mT</a:t>
              </a:r>
              <a:endParaRPr lang="en-US" b="1" u="none" dirty="0">
                <a:latin typeface="Arial Narrow" panose="020B0606020202030204" pitchFamily="34" charset="0"/>
              </a:endParaRPr>
            </a:p>
          </p:txBody>
        </p:sp>
        <p:sp>
          <p:nvSpPr>
            <p:cNvPr id="65" name="ZoneTexte 64"/>
            <p:cNvSpPr txBox="1"/>
            <p:nvPr/>
          </p:nvSpPr>
          <p:spPr>
            <a:xfrm>
              <a:off x="2205072" y="2071355"/>
              <a:ext cx="739305" cy="307777"/>
            </a:xfrm>
            <a:prstGeom prst="rect">
              <a:avLst/>
            </a:prstGeom>
            <a:noFill/>
          </p:spPr>
          <p:txBody>
            <a:bodyPr wrap="none" rtlCol="0">
              <a:spAutoFit/>
            </a:bodyPr>
            <a:lstStyle/>
            <a:p>
              <a:r>
                <a:rPr lang="en-US" b="1" u="none" dirty="0" smtClean="0">
                  <a:latin typeface="Arial Narrow" panose="020B0606020202030204" pitchFamily="34" charset="0"/>
                </a:rPr>
                <a:t>~ 85 </a:t>
              </a:r>
              <a:r>
                <a:rPr lang="en-US" b="1" u="none" dirty="0" err="1" smtClean="0">
                  <a:latin typeface="Arial Narrow" panose="020B0606020202030204" pitchFamily="34" charset="0"/>
                </a:rPr>
                <a:t>mT</a:t>
              </a:r>
              <a:endParaRPr lang="en-US" b="1" u="none" dirty="0">
                <a:latin typeface="Arial Narrow" panose="020B0606020202030204" pitchFamily="34" charset="0"/>
              </a:endParaRPr>
            </a:p>
          </p:txBody>
        </p:sp>
      </p:grpSp>
      <p:sp>
        <p:nvSpPr>
          <p:cNvPr id="2" name="Espace réservé du pied de page 1"/>
          <p:cNvSpPr>
            <a:spLocks noGrp="1"/>
          </p:cNvSpPr>
          <p:nvPr>
            <p:ph type="ftr" sz="quarter" idx="11"/>
          </p:nvPr>
        </p:nvSpPr>
        <p:spPr/>
        <p:txBody>
          <a:bodyPr/>
          <a:lstStyle/>
          <a:p>
            <a:pPr>
              <a:defRPr/>
            </a:pPr>
            <a:r>
              <a:rPr lang="fr-FR" smtClean="0"/>
              <a:t>UAS 2025 - C.Z. Antoine- Superconductivity in accelerators- Magnet vs RF cavities-part III</a:t>
            </a:r>
            <a:endParaRPr lang="fr-FR"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8CADEDB1-774E-4026-9688-CF6FA26D2D04}" type="slidenum">
              <a:rPr lang="fr-FR" smtClean="0"/>
              <a:pPr>
                <a:defRPr/>
              </a:pPr>
              <a:t>41</a:t>
            </a:fld>
            <a:endParaRPr lang="fr-FR"/>
          </a:p>
        </p:txBody>
      </p:sp>
      <p:sp>
        <p:nvSpPr>
          <p:cNvPr id="4" name="Titre 3"/>
          <p:cNvSpPr>
            <a:spLocks noGrp="1"/>
          </p:cNvSpPr>
          <p:nvPr>
            <p:ph type="title"/>
          </p:nvPr>
        </p:nvSpPr>
        <p:spPr>
          <a:xfrm>
            <a:off x="1255713" y="16313"/>
            <a:ext cx="6769100" cy="909637"/>
          </a:xfrm>
        </p:spPr>
        <p:txBody>
          <a:bodyPr/>
          <a:lstStyle/>
          <a:p>
            <a:r>
              <a:rPr lang="en-US" dirty="0" err="1" smtClean="0"/>
              <a:t>Taylored</a:t>
            </a:r>
            <a:r>
              <a:rPr lang="en-US" dirty="0" smtClean="0"/>
              <a:t> surface composition on </a:t>
            </a:r>
            <a:r>
              <a:rPr lang="en-US" dirty="0" err="1" smtClean="0"/>
              <a:t>N</a:t>
            </a:r>
            <a:r>
              <a:rPr lang="en-US" cap="none" dirty="0" err="1" smtClean="0"/>
              <a:t>b</a:t>
            </a:r>
            <a:endParaRPr lang="en-US" dirty="0"/>
          </a:p>
        </p:txBody>
      </p:sp>
      <p:grpSp>
        <p:nvGrpSpPr>
          <p:cNvPr id="56" name="Groupe 55"/>
          <p:cNvGrpSpPr/>
          <p:nvPr/>
        </p:nvGrpSpPr>
        <p:grpSpPr>
          <a:xfrm>
            <a:off x="4932040" y="4490046"/>
            <a:ext cx="1296144" cy="1718510"/>
            <a:chOff x="5017944" y="4490046"/>
            <a:chExt cx="1296144" cy="1718510"/>
          </a:xfrm>
        </p:grpSpPr>
        <p:grpSp>
          <p:nvGrpSpPr>
            <p:cNvPr id="17" name="Groupe 16"/>
            <p:cNvGrpSpPr/>
            <p:nvPr/>
          </p:nvGrpSpPr>
          <p:grpSpPr>
            <a:xfrm>
              <a:off x="5017944" y="4817147"/>
              <a:ext cx="1296144" cy="1391409"/>
              <a:chOff x="4788024" y="3995247"/>
              <a:chExt cx="1296144" cy="1391409"/>
            </a:xfrm>
          </p:grpSpPr>
          <p:sp>
            <p:nvSpPr>
              <p:cNvPr id="18" name="Rectangle 17"/>
              <p:cNvSpPr/>
              <p:nvPr/>
            </p:nvSpPr>
            <p:spPr>
              <a:xfrm>
                <a:off x="4788024" y="3995247"/>
                <a:ext cx="144016" cy="139140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u="sng">
                  <a:solidFill>
                    <a:prstClr val="white"/>
                  </a:solidFill>
                  <a:latin typeface="Arial"/>
                </a:endParaRPr>
              </a:p>
            </p:txBody>
          </p:sp>
          <p:sp>
            <p:nvSpPr>
              <p:cNvPr id="19" name="Rectangle 18"/>
              <p:cNvSpPr/>
              <p:nvPr/>
            </p:nvSpPr>
            <p:spPr>
              <a:xfrm>
                <a:off x="4932040" y="3995247"/>
                <a:ext cx="1152128" cy="13914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u="sng">
                  <a:solidFill>
                    <a:prstClr val="white"/>
                  </a:solidFill>
                  <a:latin typeface="Arial"/>
                </a:endParaRPr>
              </a:p>
            </p:txBody>
          </p:sp>
          <p:sp>
            <p:nvSpPr>
              <p:cNvPr id="20" name="Rectangle 19"/>
              <p:cNvSpPr/>
              <p:nvPr/>
            </p:nvSpPr>
            <p:spPr>
              <a:xfrm>
                <a:off x="4932040" y="3995247"/>
                <a:ext cx="108000" cy="1391409"/>
              </a:xfrm>
              <a:prstGeom prst="rect">
                <a:avLst/>
              </a:prstGeom>
              <a:pattFill prst="sphere">
                <a:fgClr>
                  <a:schemeClr val="accent4">
                    <a:lumMod val="60000"/>
                    <a:lumOff val="4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u="sng">
                  <a:solidFill>
                    <a:prstClr val="white"/>
                  </a:solidFill>
                  <a:latin typeface="Arial"/>
                </a:endParaRPr>
              </a:p>
            </p:txBody>
          </p:sp>
        </p:grpSp>
        <p:cxnSp>
          <p:nvCxnSpPr>
            <p:cNvPr id="21" name="Connecteur droit avec flèche 20"/>
            <p:cNvCxnSpPr/>
            <p:nvPr/>
          </p:nvCxnSpPr>
          <p:spPr>
            <a:xfrm>
              <a:off x="5131473" y="4678664"/>
              <a:ext cx="64807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ZoneTexte 21"/>
            <p:cNvSpPr txBox="1"/>
            <p:nvPr/>
          </p:nvSpPr>
          <p:spPr>
            <a:xfrm>
              <a:off x="5810032" y="4490046"/>
              <a:ext cx="282450" cy="307777"/>
            </a:xfrm>
            <a:prstGeom prst="rect">
              <a:avLst/>
            </a:prstGeom>
            <a:noFill/>
          </p:spPr>
          <p:txBody>
            <a:bodyPr wrap="none" rtlCol="0">
              <a:spAutoFit/>
            </a:bodyPr>
            <a:lstStyle/>
            <a:p>
              <a:pPr fontAlgn="base">
                <a:spcBef>
                  <a:spcPct val="0"/>
                </a:spcBef>
                <a:spcAft>
                  <a:spcPct val="0"/>
                </a:spcAft>
              </a:pPr>
              <a:r>
                <a:rPr lang="fr-FR" sz="1400" dirty="0">
                  <a:solidFill>
                    <a:prstClr val="black"/>
                  </a:solidFill>
                  <a:latin typeface="Symbol" panose="05050102010706020507" pitchFamily="18" charset="2"/>
                  <a:cs typeface="Arial" pitchFamily="34" charset="0"/>
                </a:rPr>
                <a:t>l</a:t>
              </a:r>
              <a:endParaRPr lang="en-US" sz="1400" dirty="0">
                <a:solidFill>
                  <a:prstClr val="black"/>
                </a:solidFill>
                <a:latin typeface="Symbol" panose="05050102010706020507" pitchFamily="18" charset="2"/>
                <a:cs typeface="Arial" pitchFamily="34" charset="0"/>
              </a:endParaRPr>
            </a:p>
          </p:txBody>
        </p:sp>
        <p:cxnSp>
          <p:nvCxnSpPr>
            <p:cNvPr id="23" name="Connecteur en angle 22"/>
            <p:cNvCxnSpPr/>
            <p:nvPr/>
          </p:nvCxnSpPr>
          <p:spPr>
            <a:xfrm>
              <a:off x="5147595" y="5090427"/>
              <a:ext cx="914400" cy="914400"/>
            </a:xfrm>
            <a:prstGeom prst="bentConnector3">
              <a:avLst>
                <a:gd name="adj1" fmla="val 14897"/>
              </a:avLst>
            </a:prstGeom>
            <a:ln w="19050">
              <a:solidFill>
                <a:srgbClr val="3333FF"/>
              </a:solidFill>
            </a:ln>
          </p:spPr>
          <p:style>
            <a:lnRef idx="1">
              <a:schemeClr val="accent1"/>
            </a:lnRef>
            <a:fillRef idx="0">
              <a:schemeClr val="accent1"/>
            </a:fillRef>
            <a:effectRef idx="0">
              <a:schemeClr val="accent1"/>
            </a:effectRef>
            <a:fontRef idx="minor">
              <a:schemeClr val="tx1"/>
            </a:fontRef>
          </p:style>
        </p:cxnSp>
      </p:grpSp>
      <p:grpSp>
        <p:nvGrpSpPr>
          <p:cNvPr id="50" name="Groupe 49"/>
          <p:cNvGrpSpPr/>
          <p:nvPr/>
        </p:nvGrpSpPr>
        <p:grpSpPr>
          <a:xfrm>
            <a:off x="4932040" y="2753332"/>
            <a:ext cx="1296144" cy="1683780"/>
            <a:chOff x="6559659" y="3362877"/>
            <a:chExt cx="1296144" cy="1683780"/>
          </a:xfrm>
        </p:grpSpPr>
        <p:grpSp>
          <p:nvGrpSpPr>
            <p:cNvPr id="24" name="Groupe 23"/>
            <p:cNvGrpSpPr/>
            <p:nvPr/>
          </p:nvGrpSpPr>
          <p:grpSpPr>
            <a:xfrm>
              <a:off x="6559659" y="3655248"/>
              <a:ext cx="1296144" cy="1391409"/>
              <a:chOff x="4788024" y="3995247"/>
              <a:chExt cx="1296144" cy="1391409"/>
            </a:xfrm>
          </p:grpSpPr>
          <p:sp>
            <p:nvSpPr>
              <p:cNvPr id="25" name="Rectangle 24"/>
              <p:cNvSpPr/>
              <p:nvPr/>
            </p:nvSpPr>
            <p:spPr>
              <a:xfrm>
                <a:off x="4788024" y="3995247"/>
                <a:ext cx="144016" cy="1391409"/>
              </a:xfrm>
              <a:prstGeom prst="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u="sng">
                  <a:solidFill>
                    <a:prstClr val="white"/>
                  </a:solidFill>
                  <a:latin typeface="Arial"/>
                </a:endParaRPr>
              </a:p>
            </p:txBody>
          </p:sp>
          <p:sp>
            <p:nvSpPr>
              <p:cNvPr id="26" name="Rectangle 25"/>
              <p:cNvSpPr/>
              <p:nvPr/>
            </p:nvSpPr>
            <p:spPr>
              <a:xfrm>
                <a:off x="4932040" y="3995247"/>
                <a:ext cx="1152128" cy="13914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u="sng">
                  <a:solidFill>
                    <a:prstClr val="white"/>
                  </a:solidFill>
                  <a:latin typeface="Arial"/>
                </a:endParaRPr>
              </a:p>
            </p:txBody>
          </p:sp>
          <p:sp>
            <p:nvSpPr>
              <p:cNvPr id="27" name="Rectangle 26"/>
              <p:cNvSpPr/>
              <p:nvPr/>
            </p:nvSpPr>
            <p:spPr>
              <a:xfrm>
                <a:off x="4932040" y="3995247"/>
                <a:ext cx="180000" cy="1391409"/>
              </a:xfrm>
              <a:prstGeom prst="rect">
                <a:avLst/>
              </a:prstGeom>
              <a:pattFill prst="sphere">
                <a:fgClr>
                  <a:schemeClr val="accent2"/>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u="sng">
                  <a:solidFill>
                    <a:prstClr val="white"/>
                  </a:solidFill>
                  <a:latin typeface="Arial"/>
                </a:endParaRPr>
              </a:p>
            </p:txBody>
          </p:sp>
        </p:grpSp>
        <p:cxnSp>
          <p:nvCxnSpPr>
            <p:cNvPr id="28" name="Connecteur droit avec flèche 27"/>
            <p:cNvCxnSpPr/>
            <p:nvPr/>
          </p:nvCxnSpPr>
          <p:spPr>
            <a:xfrm>
              <a:off x="6665783" y="3511531"/>
              <a:ext cx="64807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ZoneTexte 28"/>
            <p:cNvSpPr txBox="1"/>
            <p:nvPr/>
          </p:nvSpPr>
          <p:spPr>
            <a:xfrm>
              <a:off x="7321260" y="3362877"/>
              <a:ext cx="282450" cy="307777"/>
            </a:xfrm>
            <a:prstGeom prst="rect">
              <a:avLst/>
            </a:prstGeom>
            <a:noFill/>
          </p:spPr>
          <p:txBody>
            <a:bodyPr wrap="none" rtlCol="0">
              <a:spAutoFit/>
            </a:bodyPr>
            <a:lstStyle/>
            <a:p>
              <a:pPr fontAlgn="base">
                <a:spcBef>
                  <a:spcPct val="0"/>
                </a:spcBef>
                <a:spcAft>
                  <a:spcPct val="0"/>
                </a:spcAft>
              </a:pPr>
              <a:r>
                <a:rPr lang="fr-FR" sz="1400" dirty="0">
                  <a:solidFill>
                    <a:prstClr val="black"/>
                  </a:solidFill>
                  <a:latin typeface="Symbol" panose="05050102010706020507" pitchFamily="18" charset="2"/>
                  <a:cs typeface="Arial" pitchFamily="34" charset="0"/>
                </a:rPr>
                <a:t>l</a:t>
              </a:r>
              <a:endParaRPr lang="en-US" sz="1400" dirty="0">
                <a:solidFill>
                  <a:prstClr val="black"/>
                </a:solidFill>
                <a:latin typeface="Symbol" panose="05050102010706020507" pitchFamily="18" charset="2"/>
                <a:cs typeface="Arial" pitchFamily="34" charset="0"/>
              </a:endParaRPr>
            </a:p>
          </p:txBody>
        </p:sp>
        <p:cxnSp>
          <p:nvCxnSpPr>
            <p:cNvPr id="30" name="Connecteur en angle 29"/>
            <p:cNvCxnSpPr/>
            <p:nvPr/>
          </p:nvCxnSpPr>
          <p:spPr>
            <a:xfrm>
              <a:off x="6689310" y="3928528"/>
              <a:ext cx="914400" cy="914400"/>
            </a:xfrm>
            <a:prstGeom prst="bentConnector3">
              <a:avLst>
                <a:gd name="adj1" fmla="val 20366"/>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9" name="Groupe 48"/>
          <p:cNvGrpSpPr/>
          <p:nvPr/>
        </p:nvGrpSpPr>
        <p:grpSpPr>
          <a:xfrm>
            <a:off x="4932040" y="969172"/>
            <a:ext cx="1296144" cy="1683780"/>
            <a:chOff x="5224133" y="948936"/>
            <a:chExt cx="1296144" cy="1683780"/>
          </a:xfrm>
        </p:grpSpPr>
        <p:grpSp>
          <p:nvGrpSpPr>
            <p:cNvPr id="31" name="Groupe 30"/>
            <p:cNvGrpSpPr/>
            <p:nvPr/>
          </p:nvGrpSpPr>
          <p:grpSpPr>
            <a:xfrm>
              <a:off x="5224133" y="1241307"/>
              <a:ext cx="1296144" cy="1391409"/>
              <a:chOff x="4788024" y="3995247"/>
              <a:chExt cx="1296144" cy="1391409"/>
            </a:xfrm>
          </p:grpSpPr>
          <p:sp>
            <p:nvSpPr>
              <p:cNvPr id="32" name="Rectangle 31"/>
              <p:cNvSpPr/>
              <p:nvPr/>
            </p:nvSpPr>
            <p:spPr>
              <a:xfrm>
                <a:off x="4788024" y="3995247"/>
                <a:ext cx="144016" cy="1391409"/>
              </a:xfrm>
              <a:prstGeom prst="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u="sng">
                  <a:solidFill>
                    <a:prstClr val="white"/>
                  </a:solidFill>
                  <a:latin typeface="Arial"/>
                </a:endParaRPr>
              </a:p>
            </p:txBody>
          </p:sp>
          <p:sp>
            <p:nvSpPr>
              <p:cNvPr id="33" name="Rectangle 32"/>
              <p:cNvSpPr/>
              <p:nvPr/>
            </p:nvSpPr>
            <p:spPr>
              <a:xfrm>
                <a:off x="4932040" y="3995247"/>
                <a:ext cx="1152128" cy="13914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u="sng">
                  <a:solidFill>
                    <a:prstClr val="white"/>
                  </a:solidFill>
                  <a:latin typeface="Arial"/>
                </a:endParaRPr>
              </a:p>
            </p:txBody>
          </p:sp>
          <p:sp>
            <p:nvSpPr>
              <p:cNvPr id="34" name="Rectangle 33"/>
              <p:cNvSpPr/>
              <p:nvPr/>
            </p:nvSpPr>
            <p:spPr>
              <a:xfrm>
                <a:off x="4932039" y="3995247"/>
                <a:ext cx="835557" cy="1391409"/>
              </a:xfrm>
              <a:prstGeom prst="rect">
                <a:avLst/>
              </a:prstGeom>
              <a:pattFill prst="sphere">
                <a:fgClr>
                  <a:schemeClr val="accent2"/>
                </a:fgClr>
                <a:bgClr>
                  <a:schemeClr val="bg1">
                    <a:lumMod val="7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sz="1400" u="sng">
                  <a:solidFill>
                    <a:prstClr val="white"/>
                  </a:solidFill>
                  <a:latin typeface="Arial"/>
                </a:endParaRPr>
              </a:p>
            </p:txBody>
          </p:sp>
        </p:grpSp>
        <p:cxnSp>
          <p:nvCxnSpPr>
            <p:cNvPr id="35" name="Connecteur droit avec flèche 34"/>
            <p:cNvCxnSpPr/>
            <p:nvPr/>
          </p:nvCxnSpPr>
          <p:spPr>
            <a:xfrm>
              <a:off x="5368148" y="1156624"/>
              <a:ext cx="64807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ZoneTexte 35"/>
            <p:cNvSpPr txBox="1"/>
            <p:nvPr/>
          </p:nvSpPr>
          <p:spPr>
            <a:xfrm>
              <a:off x="5985734" y="948936"/>
              <a:ext cx="282450" cy="307777"/>
            </a:xfrm>
            <a:prstGeom prst="rect">
              <a:avLst/>
            </a:prstGeom>
            <a:noFill/>
          </p:spPr>
          <p:txBody>
            <a:bodyPr wrap="none" rtlCol="0">
              <a:spAutoFit/>
            </a:bodyPr>
            <a:lstStyle/>
            <a:p>
              <a:pPr fontAlgn="base">
                <a:spcBef>
                  <a:spcPct val="0"/>
                </a:spcBef>
                <a:spcAft>
                  <a:spcPct val="0"/>
                </a:spcAft>
              </a:pPr>
              <a:r>
                <a:rPr lang="fr-FR" sz="1400" dirty="0">
                  <a:solidFill>
                    <a:prstClr val="black"/>
                  </a:solidFill>
                  <a:latin typeface="Symbol" panose="05050102010706020507" pitchFamily="18" charset="2"/>
                  <a:cs typeface="Arial" pitchFamily="34" charset="0"/>
                </a:rPr>
                <a:t>l</a:t>
              </a:r>
              <a:endParaRPr lang="en-US" sz="1400" dirty="0">
                <a:solidFill>
                  <a:prstClr val="black"/>
                </a:solidFill>
                <a:latin typeface="Symbol" panose="05050102010706020507" pitchFamily="18" charset="2"/>
                <a:cs typeface="Arial" pitchFamily="34" charset="0"/>
              </a:endParaRPr>
            </a:p>
          </p:txBody>
        </p:sp>
        <p:cxnSp>
          <p:nvCxnSpPr>
            <p:cNvPr id="37" name="Connecteur en angle 36"/>
            <p:cNvCxnSpPr/>
            <p:nvPr/>
          </p:nvCxnSpPr>
          <p:spPr>
            <a:xfrm>
              <a:off x="5353784" y="1490681"/>
              <a:ext cx="1137954" cy="892659"/>
            </a:xfrm>
            <a:prstGeom prst="bentConnector3">
              <a:avLst>
                <a:gd name="adj1" fmla="val 74386"/>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42" name="Rectangle 41"/>
          <p:cNvSpPr/>
          <p:nvPr/>
        </p:nvSpPr>
        <p:spPr>
          <a:xfrm>
            <a:off x="323528" y="1121665"/>
            <a:ext cx="5779640" cy="934487"/>
          </a:xfrm>
          <a:prstGeom prst="rect">
            <a:avLst/>
          </a:prstGeom>
        </p:spPr>
        <p:txBody>
          <a:bodyPr wrap="square">
            <a:spAutoFit/>
          </a:bodyPr>
          <a:lstStyle/>
          <a:p>
            <a:pPr marL="360363" lvl="1" indent="-360363" eaLnBrk="0" hangingPunct="0">
              <a:lnSpc>
                <a:spcPct val="114000"/>
              </a:lnSpc>
              <a:buSzPct val="90000"/>
              <a:buBlip>
                <a:blip r:embed="rId5"/>
              </a:buBlip>
              <a:defRPr/>
            </a:pPr>
            <a:r>
              <a:rPr kumimoji="1" lang="en-US" sz="1600" b="1" u="none" dirty="0" smtClean="0">
                <a:solidFill>
                  <a:prstClr val="black"/>
                </a:solidFill>
              </a:rPr>
              <a:t>Modification of the surface composition:</a:t>
            </a:r>
            <a:endParaRPr kumimoji="1" lang="en-US" sz="1600" b="1" u="none" dirty="0">
              <a:solidFill>
                <a:prstClr val="black"/>
              </a:solidFill>
            </a:endParaRPr>
          </a:p>
          <a:p>
            <a:pPr marL="552450" lvl="2" indent="-238125" eaLnBrk="0" hangingPunct="0">
              <a:lnSpc>
                <a:spcPct val="114000"/>
              </a:lnSpc>
              <a:buClr>
                <a:srgbClr val="666666"/>
              </a:buClr>
              <a:buSzPct val="36000"/>
              <a:buBlip>
                <a:blip r:embed="rId6"/>
              </a:buBlip>
              <a:defRPr/>
            </a:pPr>
            <a:r>
              <a:rPr lang="en-US" sz="1600" u="none" dirty="0" smtClean="0">
                <a:solidFill>
                  <a:prstClr val="black"/>
                </a:solidFill>
                <a:latin typeface="Calibri" pitchFamily="34" charset="0"/>
              </a:rPr>
              <a:t>Adjusting superconducting properties</a:t>
            </a:r>
            <a:endParaRPr lang="en-US" sz="1600" u="none" dirty="0">
              <a:solidFill>
                <a:prstClr val="black"/>
              </a:solidFill>
              <a:latin typeface="Calibri" pitchFamily="34" charset="0"/>
            </a:endParaRPr>
          </a:p>
          <a:p>
            <a:pPr marL="552450" lvl="2" indent="-238125" eaLnBrk="0" hangingPunct="0">
              <a:lnSpc>
                <a:spcPct val="114000"/>
              </a:lnSpc>
              <a:buClr>
                <a:srgbClr val="666666"/>
              </a:buClr>
              <a:buSzPct val="36000"/>
              <a:buBlip>
                <a:blip r:embed="rId6"/>
              </a:buBlip>
              <a:defRPr/>
            </a:pPr>
            <a:r>
              <a:rPr lang="en-US" sz="1600" u="none" dirty="0" smtClean="0">
                <a:solidFill>
                  <a:prstClr val="black"/>
                </a:solidFill>
                <a:latin typeface="Calibri" pitchFamily="34" charset="0"/>
              </a:rPr>
              <a:t>Preserving  bulk high thermal conductivity</a:t>
            </a:r>
            <a:endParaRPr lang="en-US" sz="1600" u="none" dirty="0">
              <a:solidFill>
                <a:prstClr val="black"/>
              </a:solidFill>
              <a:latin typeface="Calibri" pitchFamily="34" charset="0"/>
            </a:endParaRPr>
          </a:p>
        </p:txBody>
      </p:sp>
      <p:cxnSp>
        <p:nvCxnSpPr>
          <p:cNvPr id="45" name="Connecteur droit avec flèche 44"/>
          <p:cNvCxnSpPr/>
          <p:nvPr/>
        </p:nvCxnSpPr>
        <p:spPr>
          <a:xfrm flipV="1">
            <a:off x="3010560" y="2448052"/>
            <a:ext cx="1921480" cy="93265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ZoneTexte 46"/>
          <p:cNvSpPr txBox="1"/>
          <p:nvPr/>
        </p:nvSpPr>
        <p:spPr>
          <a:xfrm>
            <a:off x="6262035" y="1460853"/>
            <a:ext cx="2621853" cy="1169551"/>
          </a:xfrm>
          <a:prstGeom prst="rect">
            <a:avLst/>
          </a:prstGeom>
          <a:noFill/>
        </p:spPr>
        <p:txBody>
          <a:bodyPr wrap="square" rtlCol="0">
            <a:spAutoFit/>
          </a:bodyPr>
          <a:lstStyle/>
          <a:p>
            <a:r>
              <a:rPr lang="en-US" u="none" dirty="0" smtClean="0"/>
              <a:t>Extra High Q</a:t>
            </a:r>
            <a:r>
              <a:rPr lang="en-US" u="none" baseline="-25000" dirty="0" smtClean="0"/>
              <a:t>0</a:t>
            </a:r>
            <a:r>
              <a:rPr lang="en-US" u="none" dirty="0" smtClean="0"/>
              <a:t>: “N-Doping”, “Medium T baking”</a:t>
            </a:r>
          </a:p>
          <a:p>
            <a:pPr marL="285750" indent="-285750">
              <a:buFont typeface="Symbol" panose="05050102010706020507" pitchFamily="18" charset="2"/>
              <a:buChar char="Þ"/>
            </a:pPr>
            <a:r>
              <a:rPr lang="en-US" u="none" dirty="0" smtClean="0"/>
              <a:t>Diffusion of N and/or O &gt;&gt;</a:t>
            </a:r>
            <a:r>
              <a:rPr lang="en-US" u="none" dirty="0" smtClean="0">
                <a:latin typeface="Symbol" panose="05050102010706020507" pitchFamily="18" charset="2"/>
              </a:rPr>
              <a:t>l</a:t>
            </a:r>
          </a:p>
          <a:p>
            <a:pPr marL="285750" indent="-285750">
              <a:buFont typeface="Symbol" panose="05050102010706020507" pitchFamily="18" charset="2"/>
              <a:buChar char="Þ"/>
            </a:pPr>
            <a:r>
              <a:rPr lang="en-US" u="none" dirty="0" smtClean="0"/>
              <a:t>Diminution of     , thus </a:t>
            </a:r>
            <a:r>
              <a:rPr lang="en-US" u="none" dirty="0" err="1" smtClean="0"/>
              <a:t>Rs</a:t>
            </a:r>
            <a:r>
              <a:rPr lang="en-US" u="none" dirty="0" smtClean="0"/>
              <a:t>, but also Tc and H</a:t>
            </a:r>
            <a:r>
              <a:rPr lang="en-US" u="none" baseline="-25000" dirty="0" smtClean="0"/>
              <a:t>C1</a:t>
            </a:r>
            <a:endParaRPr lang="en-US" u="none" baseline="-25000" dirty="0"/>
          </a:p>
        </p:txBody>
      </p:sp>
      <p:graphicFrame>
        <p:nvGraphicFramePr>
          <p:cNvPr id="48" name="Objet 47"/>
          <p:cNvGraphicFramePr>
            <a:graphicFrameLocks noChangeAspect="1"/>
          </p:cNvGraphicFramePr>
          <p:nvPr>
            <p:extLst/>
          </p:nvPr>
        </p:nvGraphicFramePr>
        <p:xfrm>
          <a:off x="7740352" y="2145244"/>
          <a:ext cx="139700" cy="244822"/>
        </p:xfrm>
        <a:graphic>
          <a:graphicData uri="http://schemas.openxmlformats.org/presentationml/2006/ole">
            <mc:AlternateContent xmlns:mc="http://schemas.openxmlformats.org/markup-compatibility/2006">
              <mc:Choice xmlns:v="urn:schemas-microsoft-com:vml" Requires="v">
                <p:oleObj spid="_x0000_s4099" name="Equation" r:id="rId7" imgW="139680" imgH="228600" progId="Equation.3">
                  <p:embed/>
                </p:oleObj>
              </mc:Choice>
              <mc:Fallback>
                <p:oleObj name="Equation" r:id="rId7" imgW="139680" imgH="228600" progId="Equation.3">
                  <p:embed/>
                  <p:pic>
                    <p:nvPicPr>
                      <p:cNvPr id="48" name="Objet 47"/>
                      <p:cNvPicPr/>
                      <p:nvPr/>
                    </p:nvPicPr>
                    <p:blipFill>
                      <a:blip r:embed="rId8"/>
                      <a:stretch>
                        <a:fillRect/>
                      </a:stretch>
                    </p:blipFill>
                    <p:spPr>
                      <a:xfrm>
                        <a:off x="7740352" y="2145244"/>
                        <a:ext cx="139700" cy="244822"/>
                      </a:xfrm>
                      <a:prstGeom prst="rect">
                        <a:avLst/>
                      </a:prstGeom>
                    </p:spPr>
                  </p:pic>
                </p:oleObj>
              </mc:Fallback>
            </mc:AlternateContent>
          </a:graphicData>
        </a:graphic>
      </p:graphicFrame>
      <p:cxnSp>
        <p:nvCxnSpPr>
          <p:cNvPr id="51" name="Connecteur droit avec flèche 50"/>
          <p:cNvCxnSpPr/>
          <p:nvPr/>
        </p:nvCxnSpPr>
        <p:spPr>
          <a:xfrm flipV="1">
            <a:off x="3852643" y="3631178"/>
            <a:ext cx="1150957" cy="128512"/>
          </a:xfrm>
          <a:prstGeom prst="straightConnector1">
            <a:avLst/>
          </a:prstGeom>
          <a:ln w="38100">
            <a:solidFill>
              <a:srgbClr val="990099"/>
            </a:solidFill>
            <a:tailEnd type="arrow"/>
          </a:ln>
        </p:spPr>
        <p:style>
          <a:lnRef idx="1">
            <a:schemeClr val="accent1"/>
          </a:lnRef>
          <a:fillRef idx="0">
            <a:schemeClr val="accent1"/>
          </a:fillRef>
          <a:effectRef idx="0">
            <a:schemeClr val="accent1"/>
          </a:effectRef>
          <a:fontRef idx="minor">
            <a:schemeClr val="tx1"/>
          </a:fontRef>
        </p:style>
      </p:cxnSp>
      <p:sp>
        <p:nvSpPr>
          <p:cNvPr id="54" name="ZoneTexte 53"/>
          <p:cNvSpPr txBox="1"/>
          <p:nvPr/>
        </p:nvSpPr>
        <p:spPr>
          <a:xfrm>
            <a:off x="6262035" y="3223685"/>
            <a:ext cx="2849711" cy="954107"/>
          </a:xfrm>
          <a:prstGeom prst="rect">
            <a:avLst/>
          </a:prstGeom>
          <a:noFill/>
        </p:spPr>
        <p:txBody>
          <a:bodyPr wrap="square" rtlCol="0">
            <a:spAutoFit/>
          </a:bodyPr>
          <a:lstStyle/>
          <a:p>
            <a:r>
              <a:rPr lang="en-US" u="none" dirty="0" smtClean="0"/>
              <a:t>Extra High </a:t>
            </a:r>
            <a:r>
              <a:rPr lang="en-US" u="none" dirty="0" err="1" smtClean="0"/>
              <a:t>E</a:t>
            </a:r>
            <a:r>
              <a:rPr lang="en-US" u="none" baseline="-25000" dirty="0" err="1" smtClean="0"/>
              <a:t>acc</a:t>
            </a:r>
            <a:r>
              <a:rPr lang="en-US" u="none" dirty="0" smtClean="0"/>
              <a:t>: “N-infusion”, “Low T baking”</a:t>
            </a:r>
          </a:p>
          <a:p>
            <a:pPr marL="285750" indent="-285750">
              <a:buFont typeface="Symbol" panose="05050102010706020507" pitchFamily="18" charset="2"/>
              <a:buChar char="Þ"/>
            </a:pPr>
            <a:r>
              <a:rPr lang="en-US" u="none" dirty="0" smtClean="0"/>
              <a:t>Diffusion of N and/or O &lt;&lt; </a:t>
            </a:r>
            <a:r>
              <a:rPr lang="en-US" u="none" dirty="0" smtClean="0">
                <a:latin typeface="Symbol" panose="05050102010706020507" pitchFamily="18" charset="2"/>
              </a:rPr>
              <a:t>l</a:t>
            </a:r>
            <a:endParaRPr lang="en-US" u="none" dirty="0" smtClean="0"/>
          </a:p>
          <a:p>
            <a:pPr marL="285750" indent="-285750">
              <a:buFont typeface="Symbol" panose="05050102010706020507" pitchFamily="18" charset="2"/>
              <a:buChar char="Þ"/>
            </a:pPr>
            <a:r>
              <a:rPr lang="en-US" u="none" dirty="0" smtClean="0"/>
              <a:t>Prevents Hydride nucleation?</a:t>
            </a:r>
            <a:endParaRPr lang="en-US" u="none" dirty="0"/>
          </a:p>
        </p:txBody>
      </p:sp>
      <p:cxnSp>
        <p:nvCxnSpPr>
          <p:cNvPr id="58" name="Connecteur droit avec flèche 57"/>
          <p:cNvCxnSpPr/>
          <p:nvPr/>
        </p:nvCxnSpPr>
        <p:spPr>
          <a:xfrm>
            <a:off x="3516304" y="4177792"/>
            <a:ext cx="1362573" cy="779489"/>
          </a:xfrm>
          <a:prstGeom prst="straightConnector1">
            <a:avLst/>
          </a:prstGeom>
          <a:ln w="38100">
            <a:solidFill>
              <a:srgbClr val="3333FF"/>
            </a:solidFill>
            <a:tailEnd type="arrow"/>
          </a:ln>
        </p:spPr>
        <p:style>
          <a:lnRef idx="1">
            <a:schemeClr val="accent1"/>
          </a:lnRef>
          <a:fillRef idx="0">
            <a:schemeClr val="accent1"/>
          </a:fillRef>
          <a:effectRef idx="0">
            <a:schemeClr val="accent1"/>
          </a:effectRef>
          <a:fontRef idx="minor">
            <a:schemeClr val="tx1"/>
          </a:fontRef>
        </p:style>
      </p:cxnSp>
      <p:sp>
        <p:nvSpPr>
          <p:cNvPr id="60" name="ZoneTexte 59"/>
          <p:cNvSpPr txBox="1"/>
          <p:nvPr/>
        </p:nvSpPr>
        <p:spPr>
          <a:xfrm>
            <a:off x="6262035" y="4898847"/>
            <a:ext cx="2849711" cy="1384995"/>
          </a:xfrm>
          <a:prstGeom prst="rect">
            <a:avLst/>
          </a:prstGeom>
          <a:noFill/>
        </p:spPr>
        <p:txBody>
          <a:bodyPr wrap="square" rtlCol="0">
            <a:spAutoFit/>
          </a:bodyPr>
          <a:lstStyle/>
          <a:p>
            <a:r>
              <a:rPr lang="en-US" u="none" dirty="0" smtClean="0"/>
              <a:t>After polishing</a:t>
            </a:r>
          </a:p>
          <a:p>
            <a:pPr marL="285750" indent="-285750">
              <a:buFont typeface="Symbol" panose="05050102010706020507" pitchFamily="18" charset="2"/>
              <a:buChar char="Þ"/>
            </a:pPr>
            <a:r>
              <a:rPr lang="en-US" u="none" dirty="0" smtClean="0"/>
              <a:t>Natural oxide layer (5 nm)</a:t>
            </a:r>
          </a:p>
          <a:p>
            <a:pPr marL="285750" indent="-285750">
              <a:buFont typeface="Symbol" panose="05050102010706020507" pitchFamily="18" charset="2"/>
              <a:buChar char="Þ"/>
            </a:pPr>
            <a:r>
              <a:rPr lang="en-US" u="none" dirty="0" smtClean="0"/>
              <a:t>Impurities (H (main), O, </a:t>
            </a:r>
            <a:r>
              <a:rPr lang="en-US" u="none" dirty="0"/>
              <a:t>C</a:t>
            </a:r>
            <a:r>
              <a:rPr lang="en-US" u="none" dirty="0" smtClean="0"/>
              <a:t>…) segregation at Metal-oxide interface </a:t>
            </a:r>
            <a:r>
              <a:rPr lang="en-US" sz="1100" i="1" u="none" dirty="0">
                <a:solidFill>
                  <a:srgbClr val="0070C0"/>
                </a:solidFill>
              </a:rPr>
              <a:t>(see comments for mechanism)</a:t>
            </a:r>
          </a:p>
        </p:txBody>
      </p:sp>
      <p:sp>
        <p:nvSpPr>
          <p:cNvPr id="71" name="ZoneTexte 70"/>
          <p:cNvSpPr txBox="1"/>
          <p:nvPr/>
        </p:nvSpPr>
        <p:spPr>
          <a:xfrm>
            <a:off x="7020272" y="1055978"/>
            <a:ext cx="1281120" cy="307777"/>
          </a:xfrm>
          <a:prstGeom prst="rect">
            <a:avLst/>
          </a:prstGeom>
          <a:noFill/>
        </p:spPr>
        <p:txBody>
          <a:bodyPr wrap="none" rtlCol="0">
            <a:spAutoFit/>
          </a:bodyPr>
          <a:lstStyle/>
          <a:p>
            <a:r>
              <a:rPr lang="en-US" dirty="0" smtClean="0"/>
              <a:t>@ 1rst order: </a:t>
            </a:r>
            <a:endParaRPr lang="en-US" dirty="0"/>
          </a:p>
        </p:txBody>
      </p:sp>
    </p:spTree>
    <p:extLst>
      <p:ext uri="{BB962C8B-B14F-4D97-AF65-F5344CB8AC3E}">
        <p14:creationId xmlns:p14="http://schemas.microsoft.com/office/powerpoint/2010/main" val="13121477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pPr>
              <a:defRPr/>
            </a:pPr>
            <a:r>
              <a:rPr lang="fr-FR" smtClean="0"/>
              <a:t>UAS 2025 - C.Z. Antoine- Superconductivity in accelerators- Magnet vs RF cavities-part III</a:t>
            </a:r>
            <a:endParaRPr lang="fr-FR"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8CADEDB1-774E-4026-9688-CF6FA26D2D04}" type="slidenum">
              <a:rPr lang="fr-FR" smtClean="0"/>
              <a:pPr>
                <a:defRPr/>
              </a:pPr>
              <a:t>42</a:t>
            </a:fld>
            <a:endParaRPr lang="fr-FR"/>
          </a:p>
        </p:txBody>
      </p:sp>
      <p:sp>
        <p:nvSpPr>
          <p:cNvPr id="4" name="Titre 3"/>
          <p:cNvSpPr>
            <a:spLocks noGrp="1"/>
          </p:cNvSpPr>
          <p:nvPr>
            <p:ph type="title"/>
          </p:nvPr>
        </p:nvSpPr>
        <p:spPr/>
        <p:txBody>
          <a:bodyPr/>
          <a:lstStyle/>
          <a:p>
            <a:r>
              <a:rPr lang="en-US" dirty="0" smtClean="0"/>
              <a:t>Same thing with cavity real results</a:t>
            </a:r>
            <a:endParaRPr lang="en-US" dirty="0"/>
          </a:p>
        </p:txBody>
      </p:sp>
      <p:pic>
        <p:nvPicPr>
          <p:cNvPr id="5" name="Image 4"/>
          <p:cNvPicPr>
            <a:picLocks noChangeAspect="1"/>
          </p:cNvPicPr>
          <p:nvPr/>
        </p:nvPicPr>
        <p:blipFill>
          <a:blip r:embed="rId3"/>
          <a:stretch>
            <a:fillRect/>
          </a:stretch>
        </p:blipFill>
        <p:spPr>
          <a:xfrm>
            <a:off x="59635" y="1405342"/>
            <a:ext cx="9024730" cy="4975405"/>
          </a:xfrm>
          <a:prstGeom prst="rect">
            <a:avLst/>
          </a:prstGeom>
          <a:ln>
            <a:solidFill>
              <a:srgbClr val="3333FF"/>
            </a:solidFill>
          </a:ln>
        </p:spPr>
      </p:pic>
      <p:sp>
        <p:nvSpPr>
          <p:cNvPr id="7" name="Rectangle 10"/>
          <p:cNvSpPr>
            <a:spLocks noChangeArrowheads="1"/>
          </p:cNvSpPr>
          <p:nvPr/>
        </p:nvSpPr>
        <p:spPr bwMode="auto">
          <a:xfrm>
            <a:off x="755576" y="6460668"/>
            <a:ext cx="1512168"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100" i="1" u="none" dirty="0" smtClean="0">
                <a:solidFill>
                  <a:srgbClr val="3333CC"/>
                </a:solidFill>
                <a:latin typeface="Arial" charset="0"/>
                <a:cs typeface="+mn-cs"/>
              </a:rPr>
              <a:t>[Ito, SRF 2021]</a:t>
            </a:r>
            <a:endParaRPr lang="en-US" sz="1100" i="1" u="none" dirty="0">
              <a:solidFill>
                <a:srgbClr val="3333CC"/>
              </a:solidFill>
              <a:latin typeface="Arial" charset="0"/>
              <a:cs typeface="+mn-cs"/>
            </a:endParaRPr>
          </a:p>
        </p:txBody>
      </p:sp>
    </p:spTree>
    <p:extLst>
      <p:ext uri="{BB962C8B-B14F-4D97-AF65-F5344CB8AC3E}">
        <p14:creationId xmlns:p14="http://schemas.microsoft.com/office/powerpoint/2010/main" val="37890008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1"/>
          </p:nvPr>
        </p:nvSpPr>
        <p:spPr/>
        <p:txBody>
          <a:bodyPr/>
          <a:lstStyle/>
          <a:p>
            <a:pPr>
              <a:defRPr/>
            </a:pPr>
            <a:r>
              <a:rPr lang="fr-FR" smtClean="0"/>
              <a:t>UAS 2025 - C.Z. Antoine- Superconductivity in accelerators- Magnet vs RF cavities-part III</a:t>
            </a:r>
            <a:endParaRPr lang="fr-FR"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8CADEDB1-774E-4026-9688-CF6FA26D2D04}" type="slidenum">
              <a:rPr lang="fr-FR" smtClean="0"/>
              <a:pPr>
                <a:defRPr/>
              </a:pPr>
              <a:t>43</a:t>
            </a:fld>
            <a:endParaRPr lang="fr-FR"/>
          </a:p>
        </p:txBody>
      </p:sp>
      <p:sp>
        <p:nvSpPr>
          <p:cNvPr id="4" name="Titre 3"/>
          <p:cNvSpPr>
            <a:spLocks noGrp="1"/>
          </p:cNvSpPr>
          <p:nvPr>
            <p:ph type="title"/>
          </p:nvPr>
        </p:nvSpPr>
        <p:spPr/>
        <p:txBody>
          <a:bodyPr/>
          <a:lstStyle/>
          <a:p>
            <a:r>
              <a:rPr lang="en-US" dirty="0" smtClean="0"/>
              <a:t>Thin films</a:t>
            </a:r>
            <a:endParaRPr lang="en-US" dirty="0"/>
          </a:p>
        </p:txBody>
      </p:sp>
      <p:sp>
        <p:nvSpPr>
          <p:cNvPr id="5" name="TextBox 2"/>
          <p:cNvSpPr txBox="1"/>
          <p:nvPr/>
        </p:nvSpPr>
        <p:spPr>
          <a:xfrm>
            <a:off x="185676" y="1347517"/>
            <a:ext cx="8772648" cy="5733877"/>
          </a:xfrm>
          <a:prstGeom prst="rect">
            <a:avLst/>
          </a:prstGeom>
          <a:noFill/>
        </p:spPr>
        <p:txBody>
          <a:bodyPr wrap="square" rtlCol="0">
            <a:spAutoFit/>
          </a:bodyPr>
          <a:lstStyle/>
          <a:p>
            <a:pPr marL="0" lvl="1" eaLnBrk="0" hangingPunct="0">
              <a:spcAft>
                <a:spcPts val="0"/>
              </a:spcAft>
              <a:buSzPct val="90000"/>
            </a:pPr>
            <a:r>
              <a:rPr lang="en-US" sz="1600" b="1" u="none" dirty="0" smtClean="0">
                <a:solidFill>
                  <a:srgbClr val="C00000"/>
                </a:solidFill>
              </a:rPr>
              <a:t>Nb : </a:t>
            </a:r>
            <a:r>
              <a:rPr lang="en-US" sz="1600" b="1" u="none" dirty="0" smtClean="0">
                <a:solidFill>
                  <a:srgbClr val="C00000"/>
                </a:solidFill>
                <a:latin typeface="Symbol" pitchFamily="18" charset="2"/>
              </a:rPr>
              <a:t>l</a:t>
            </a:r>
            <a:r>
              <a:rPr lang="en-US" sz="1600" b="1" u="none" dirty="0" smtClean="0">
                <a:solidFill>
                  <a:srgbClr val="C00000"/>
                </a:solidFill>
              </a:rPr>
              <a:t>~50 nm =&gt; only a few 100s nm of SC necessary </a:t>
            </a:r>
          </a:p>
          <a:p>
            <a:pPr marL="0" lvl="1" eaLnBrk="0" hangingPunct="0">
              <a:spcAft>
                <a:spcPts val="0"/>
              </a:spcAft>
              <a:buSzPct val="90000"/>
            </a:pPr>
            <a:r>
              <a:rPr lang="en-US" sz="1200" i="1" u="none" dirty="0" smtClean="0">
                <a:solidFill>
                  <a:srgbClr val="C00000"/>
                </a:solidFill>
              </a:rPr>
              <a:t>(the remaining thickness= mechanical support, thermal transfer)</a:t>
            </a:r>
            <a:r>
              <a:rPr lang="en-US" u="none" dirty="0" smtClean="0">
                <a:solidFill>
                  <a:srgbClr val="C00000"/>
                </a:solidFill>
              </a:rPr>
              <a:t> </a:t>
            </a:r>
          </a:p>
          <a:p>
            <a:pPr marL="0" lvl="1" eaLnBrk="0" hangingPunct="0">
              <a:lnSpc>
                <a:spcPct val="150000"/>
              </a:lnSpc>
              <a:spcAft>
                <a:spcPts val="600"/>
              </a:spcAft>
              <a:buSzPct val="90000"/>
            </a:pPr>
            <a:r>
              <a:rPr lang="en-US" u="none" dirty="0" smtClean="0">
                <a:solidFill>
                  <a:srgbClr val="C00000"/>
                </a:solidFill>
              </a:rPr>
              <a:t> </a:t>
            </a:r>
            <a:r>
              <a:rPr lang="en-US" sz="1600" b="1" u="none" dirty="0" smtClean="0">
                <a:solidFill>
                  <a:srgbClr val="C00000"/>
                </a:solidFill>
              </a:rPr>
              <a:t>=&gt; Make thin films  (1-5 µm) !</a:t>
            </a:r>
          </a:p>
          <a:p>
            <a:pPr marL="360363" lvl="1" indent="-360363" eaLnBrk="0" hangingPunct="0">
              <a:lnSpc>
                <a:spcPct val="120000"/>
              </a:lnSpc>
              <a:spcAft>
                <a:spcPts val="400"/>
              </a:spcAft>
              <a:buSzPct val="90000"/>
              <a:buBlip>
                <a:blip r:embed="rId3"/>
              </a:buBlip>
            </a:pPr>
            <a:r>
              <a:rPr kumimoji="1" lang="en-US" sz="1600" b="1" u="none" dirty="0" smtClean="0">
                <a:solidFill>
                  <a:srgbClr val="000000"/>
                </a:solidFill>
                <a:latin typeface="Arial"/>
                <a:ea typeface="SimSun" pitchFamily="2" charset="-122"/>
                <a:cs typeface="Times New Roman" pitchFamily="18" charset="0"/>
              </a:rPr>
              <a:t>Advantages</a:t>
            </a:r>
            <a:endParaRPr kumimoji="1" lang="en-US" sz="1600" b="1" u="none" dirty="0">
              <a:solidFill>
                <a:srgbClr val="000000"/>
              </a:solidFill>
              <a:latin typeface="Arial"/>
              <a:ea typeface="SimSun" pitchFamily="2" charset="-122"/>
              <a:cs typeface="Times New Roman" pitchFamily="18" charset="0"/>
            </a:endParaRPr>
          </a:p>
          <a:p>
            <a:pPr marL="552450" lvl="2" indent="-238125" eaLnBrk="0" hangingPunct="0">
              <a:lnSpc>
                <a:spcPct val="120000"/>
              </a:lnSpc>
              <a:buClr>
                <a:srgbClr val="666666"/>
              </a:buClr>
              <a:buSzPct val="36000"/>
              <a:buBlip>
                <a:blip r:embed="rId4"/>
              </a:buBlip>
            </a:pPr>
            <a:r>
              <a:rPr lang="en-US" u="none" dirty="0" smtClean="0"/>
              <a:t>Thermal stability </a:t>
            </a:r>
            <a:r>
              <a:rPr lang="en-US" sz="1100" i="1" u="none" dirty="0">
                <a:solidFill>
                  <a:srgbClr val="0070C0"/>
                </a:solidFill>
              </a:rPr>
              <a:t>(substrate cavity = copper, Aluminum,… W)</a:t>
            </a:r>
          </a:p>
          <a:p>
            <a:pPr marL="552450" lvl="2" indent="-238125" eaLnBrk="0" hangingPunct="0">
              <a:lnSpc>
                <a:spcPct val="120000"/>
              </a:lnSpc>
              <a:buClr>
                <a:srgbClr val="666666"/>
              </a:buClr>
              <a:buSzPct val="36000"/>
              <a:buBlip>
                <a:blip r:embed="rId4"/>
              </a:buBlip>
            </a:pPr>
            <a:r>
              <a:rPr lang="en-US" u="none" dirty="0" smtClean="0"/>
              <a:t>Cost</a:t>
            </a:r>
            <a:endParaRPr lang="en-US" u="none" dirty="0"/>
          </a:p>
          <a:p>
            <a:pPr marL="552450" lvl="2" indent="-238125" eaLnBrk="0" hangingPunct="0">
              <a:lnSpc>
                <a:spcPct val="120000"/>
              </a:lnSpc>
              <a:buClr>
                <a:srgbClr val="666666"/>
              </a:buClr>
              <a:buSzPct val="36000"/>
              <a:buBlip>
                <a:blip r:embed="rId4"/>
              </a:buBlip>
            </a:pPr>
            <a:r>
              <a:rPr lang="en-US" u="none" dirty="0" smtClean="0"/>
              <a:t>Opens route to innovative </a:t>
            </a:r>
            <a:r>
              <a:rPr lang="en-US" u="none" dirty="0"/>
              <a:t>materials</a:t>
            </a:r>
          </a:p>
          <a:p>
            <a:pPr marL="552450" lvl="2" indent="-238125" eaLnBrk="0" hangingPunct="0">
              <a:lnSpc>
                <a:spcPct val="120000"/>
              </a:lnSpc>
              <a:buClr>
                <a:srgbClr val="666666"/>
              </a:buClr>
              <a:buSzPct val="36000"/>
              <a:buBlip>
                <a:blip r:embed="rId4"/>
              </a:buBlip>
            </a:pPr>
            <a:r>
              <a:rPr lang="en-US" u="none" dirty="0" smtClean="0"/>
              <a:t>Optimization </a:t>
            </a:r>
            <a:r>
              <a:rPr lang="en-US" u="none" dirty="0"/>
              <a:t>of R</a:t>
            </a:r>
            <a:r>
              <a:rPr lang="en-US" u="none" baseline="-25000" dirty="0"/>
              <a:t>BCS</a:t>
            </a:r>
            <a:r>
              <a:rPr lang="en-US" u="none" dirty="0"/>
              <a:t>  </a:t>
            </a:r>
            <a:r>
              <a:rPr lang="en-US" u="none" dirty="0" smtClean="0"/>
              <a:t>possible </a:t>
            </a:r>
            <a:r>
              <a:rPr lang="en-US" sz="1100" i="1" u="none" dirty="0">
                <a:solidFill>
                  <a:srgbClr val="0070C0"/>
                </a:solidFill>
              </a:rPr>
              <a:t>(e.g. by playing with </a:t>
            </a:r>
            <a:r>
              <a:rPr lang="en-US" sz="1100" i="1" u="none" dirty="0" err="1">
                <a:solidFill>
                  <a:srgbClr val="0070C0"/>
                </a:solidFill>
              </a:rPr>
              <a:t>m.f.p</a:t>
            </a:r>
            <a:r>
              <a:rPr lang="en-US" sz="1100" i="1" u="none" dirty="0" smtClean="0">
                <a:solidFill>
                  <a:srgbClr val="0070C0"/>
                </a:solidFill>
              </a:rPr>
              <a:t>)</a:t>
            </a:r>
          </a:p>
          <a:p>
            <a:pPr marL="360363" lvl="1" indent="-360363" eaLnBrk="0" hangingPunct="0">
              <a:lnSpc>
                <a:spcPct val="120000"/>
              </a:lnSpc>
              <a:spcAft>
                <a:spcPts val="400"/>
              </a:spcAft>
              <a:buSzPct val="90000"/>
              <a:buBlip>
                <a:blip r:embed="rId3"/>
              </a:buBlip>
            </a:pPr>
            <a:r>
              <a:rPr kumimoji="1" lang="en-US" sz="1600" b="1" u="none" dirty="0" smtClean="0">
                <a:solidFill>
                  <a:srgbClr val="000000"/>
                </a:solidFill>
                <a:latin typeface="Arial"/>
                <a:ea typeface="SimSun" pitchFamily="2" charset="-122"/>
                <a:cs typeface="Times New Roman" pitchFamily="18" charset="0"/>
              </a:rPr>
              <a:t>Disadvantages</a:t>
            </a:r>
            <a:endParaRPr kumimoji="1" lang="en-US" sz="1600" b="1" u="none" dirty="0">
              <a:solidFill>
                <a:srgbClr val="000000"/>
              </a:solidFill>
              <a:latin typeface="Arial"/>
              <a:ea typeface="SimSun" pitchFamily="2" charset="-122"/>
              <a:cs typeface="Times New Roman" pitchFamily="18" charset="0"/>
            </a:endParaRPr>
          </a:p>
          <a:p>
            <a:pPr marL="552450" lvl="2" indent="-238125" eaLnBrk="0" hangingPunct="0">
              <a:lnSpc>
                <a:spcPct val="120000"/>
              </a:lnSpc>
              <a:buClr>
                <a:srgbClr val="666666"/>
              </a:buClr>
              <a:buSzPct val="36000"/>
              <a:buBlip>
                <a:blip r:embed="rId4"/>
              </a:buBlip>
            </a:pPr>
            <a:r>
              <a:rPr lang="en-US" u="none" dirty="0" smtClean="0"/>
              <a:t>Fabrication </a:t>
            </a:r>
            <a:r>
              <a:rPr lang="en-US" u="none" dirty="0"/>
              <a:t>and surface </a:t>
            </a:r>
            <a:r>
              <a:rPr lang="en-US" u="none" dirty="0" smtClean="0"/>
              <a:t>preparation of </a:t>
            </a:r>
            <a:r>
              <a:rPr lang="en-US" u="none" dirty="0"/>
              <a:t>substrate </a:t>
            </a:r>
            <a:r>
              <a:rPr lang="en-US" sz="1100" i="1" u="none" dirty="0">
                <a:solidFill>
                  <a:srgbClr val="0070C0"/>
                </a:solidFill>
              </a:rPr>
              <a:t>(at least) </a:t>
            </a:r>
            <a:r>
              <a:rPr lang="en-US" u="none" dirty="0"/>
              <a:t>as difficult as for </a:t>
            </a:r>
            <a:r>
              <a:rPr lang="en-US" u="none" dirty="0" smtClean="0"/>
              <a:t>bulk Nb</a:t>
            </a:r>
            <a:endParaRPr lang="en-US" u="none" dirty="0"/>
          </a:p>
          <a:p>
            <a:pPr marL="552450" lvl="2" indent="-238125" eaLnBrk="0" hangingPunct="0">
              <a:lnSpc>
                <a:spcPct val="120000"/>
              </a:lnSpc>
              <a:buClr>
                <a:srgbClr val="666666"/>
              </a:buClr>
              <a:buSzPct val="36000"/>
              <a:buBlip>
                <a:blip r:embed="rId4"/>
              </a:buBlip>
            </a:pPr>
            <a:r>
              <a:rPr lang="en-US" u="none" dirty="0" smtClean="0"/>
              <a:t>Steep Q</a:t>
            </a:r>
            <a:r>
              <a:rPr lang="en-US" u="none" baseline="-25000" dirty="0" smtClean="0"/>
              <a:t>0</a:t>
            </a:r>
            <a:r>
              <a:rPr lang="en-US" u="none" dirty="0" smtClean="0"/>
              <a:t> decrease often observed by </a:t>
            </a:r>
            <a:r>
              <a:rPr lang="en-US" u="none" dirty="0"/>
              <a:t>increase of RF field </a:t>
            </a:r>
            <a:r>
              <a:rPr lang="en-US" sz="1100" i="1" u="none" dirty="0">
                <a:solidFill>
                  <a:srgbClr val="0070C0"/>
                </a:solidFill>
              </a:rPr>
              <a:t>(sputtered niobium films)</a:t>
            </a:r>
          </a:p>
          <a:p>
            <a:pPr marL="552450" lvl="2" indent="-238125" eaLnBrk="0" hangingPunct="0">
              <a:lnSpc>
                <a:spcPct val="120000"/>
              </a:lnSpc>
              <a:buClr>
                <a:srgbClr val="666666"/>
              </a:buClr>
              <a:buSzPct val="36000"/>
              <a:buBlip>
                <a:blip r:embed="rId4"/>
              </a:buBlip>
            </a:pPr>
            <a:r>
              <a:rPr lang="en-US" u="none" dirty="0" smtClean="0"/>
              <a:t>Deposition </a:t>
            </a:r>
            <a:r>
              <a:rPr lang="en-US" u="none" dirty="0"/>
              <a:t>of innovative materials is very </a:t>
            </a:r>
            <a:r>
              <a:rPr lang="en-US" u="none" dirty="0" smtClean="0"/>
              <a:t>difficult </a:t>
            </a:r>
            <a:r>
              <a:rPr lang="en-US" sz="1100" i="1" u="none" dirty="0">
                <a:solidFill>
                  <a:srgbClr val="0070C0"/>
                </a:solidFill>
              </a:rPr>
              <a:t>(large parameters space to be explored) </a:t>
            </a:r>
          </a:p>
          <a:p>
            <a:pPr marL="552450" lvl="2" indent="-238125" eaLnBrk="0" hangingPunct="0">
              <a:lnSpc>
                <a:spcPct val="120000"/>
              </a:lnSpc>
              <a:buClr>
                <a:srgbClr val="666666"/>
              </a:buClr>
              <a:buSzPct val="36000"/>
              <a:buBlip>
                <a:blip r:embed="rId4"/>
              </a:buBlip>
            </a:pPr>
            <a:r>
              <a:rPr lang="en-US" u="none" dirty="0" smtClean="0">
                <a:solidFill>
                  <a:prstClr val="black"/>
                </a:solidFill>
              </a:rPr>
              <a:t>Most of the known SC have been optimized for wire applications </a:t>
            </a:r>
            <a:r>
              <a:rPr lang="en-US" sz="1100" i="1" u="none" dirty="0">
                <a:solidFill>
                  <a:srgbClr val="0070C0"/>
                </a:solidFill>
              </a:rPr>
              <a:t>(low HC1, defects, pinning centers… ) </a:t>
            </a:r>
            <a:r>
              <a:rPr lang="en-US" sz="1100" i="1" u="none" dirty="0" smtClean="0">
                <a:solidFill>
                  <a:srgbClr val="0070C0"/>
                </a:solidFill>
              </a:rPr>
              <a:t>		</a:t>
            </a:r>
            <a:r>
              <a:rPr lang="en-US" u="none" dirty="0">
                <a:solidFill>
                  <a:prstClr val="black"/>
                </a:solidFill>
              </a:rPr>
              <a:t>=&gt; most of the literature recipes are not fitted for SRF application </a:t>
            </a:r>
            <a:r>
              <a:rPr lang="en-US" u="none" dirty="0">
                <a:solidFill>
                  <a:prstClr val="black"/>
                </a:solidFill>
                <a:sym typeface="Wingdings" panose="05000000000000000000" pitchFamily="2" charset="2"/>
              </a:rPr>
              <a:t>  </a:t>
            </a:r>
            <a:endParaRPr lang="en-US" u="none" dirty="0">
              <a:solidFill>
                <a:prstClr val="black"/>
              </a:solidFill>
            </a:endParaRPr>
          </a:p>
          <a:p>
            <a:pPr marL="360363" lvl="1" indent="-360363" eaLnBrk="0" hangingPunct="0">
              <a:lnSpc>
                <a:spcPct val="120000"/>
              </a:lnSpc>
              <a:spcAft>
                <a:spcPts val="400"/>
              </a:spcAft>
              <a:buSzPct val="90000"/>
              <a:buBlip>
                <a:blip r:embed="rId3"/>
              </a:buBlip>
            </a:pPr>
            <a:r>
              <a:rPr kumimoji="1" lang="en-US" sz="1600" b="1" u="none" dirty="0" smtClean="0">
                <a:solidFill>
                  <a:srgbClr val="000000"/>
                </a:solidFill>
                <a:latin typeface="Arial"/>
                <a:ea typeface="SimSun" pitchFamily="2" charset="-122"/>
                <a:cs typeface="Times New Roman" pitchFamily="18" charset="0"/>
              </a:rPr>
              <a:t>Recent breakthrough : </a:t>
            </a:r>
            <a:endParaRPr kumimoji="1" lang="en-US" sz="1600" b="1" u="none" dirty="0">
              <a:solidFill>
                <a:srgbClr val="000000"/>
              </a:solidFill>
              <a:latin typeface="Arial"/>
              <a:ea typeface="SimSun" pitchFamily="2" charset="-122"/>
              <a:cs typeface="Times New Roman" pitchFamily="18" charset="0"/>
            </a:endParaRPr>
          </a:p>
          <a:p>
            <a:pPr marL="552450" lvl="2" indent="-238125" eaLnBrk="0" hangingPunct="0">
              <a:lnSpc>
                <a:spcPct val="120000"/>
              </a:lnSpc>
              <a:buClr>
                <a:srgbClr val="666666"/>
              </a:buClr>
              <a:buSzPct val="36000"/>
              <a:buBlip>
                <a:blip r:embed="rId4"/>
              </a:buBlip>
            </a:pPr>
            <a:r>
              <a:rPr lang="en-US" u="none" dirty="0">
                <a:solidFill>
                  <a:prstClr val="black"/>
                </a:solidFill>
              </a:rPr>
              <a:t>CERN, </a:t>
            </a:r>
            <a:r>
              <a:rPr lang="en-US" u="none" dirty="0" err="1">
                <a:solidFill>
                  <a:prstClr val="black"/>
                </a:solidFill>
              </a:rPr>
              <a:t>Jlab</a:t>
            </a:r>
            <a:r>
              <a:rPr lang="en-US" u="none" dirty="0">
                <a:solidFill>
                  <a:prstClr val="black"/>
                </a:solidFill>
              </a:rPr>
              <a:t> were able to produce </a:t>
            </a:r>
            <a:r>
              <a:rPr lang="en-US" u="none" dirty="0" err="1">
                <a:solidFill>
                  <a:prstClr val="black"/>
                </a:solidFill>
              </a:rPr>
              <a:t>Nb</a:t>
            </a:r>
            <a:r>
              <a:rPr lang="en-US" u="none" dirty="0">
                <a:solidFill>
                  <a:prstClr val="black"/>
                </a:solidFill>
              </a:rPr>
              <a:t> film with nearly bulk-like behavior </a:t>
            </a:r>
            <a:r>
              <a:rPr lang="en-US" sz="1100" i="1" u="none" dirty="0">
                <a:solidFill>
                  <a:srgbClr val="0070C0"/>
                </a:solidFill>
              </a:rPr>
              <a:t>(50 Y. of R&amp;D</a:t>
            </a:r>
            <a:r>
              <a:rPr lang="en-US" sz="1100" i="1" u="none" dirty="0" smtClean="0">
                <a:solidFill>
                  <a:srgbClr val="0070C0"/>
                </a:solidFill>
              </a:rPr>
              <a:t>!)</a:t>
            </a:r>
            <a:r>
              <a:rPr lang="en-US" sz="1800" i="1" u="none" dirty="0" smtClean="0">
                <a:solidFill>
                  <a:srgbClr val="0070C0"/>
                </a:solidFill>
              </a:rPr>
              <a:t>*</a:t>
            </a:r>
            <a:endParaRPr lang="en-US" sz="1800" i="1" u="none" dirty="0">
              <a:solidFill>
                <a:srgbClr val="0070C0"/>
              </a:solidFill>
            </a:endParaRPr>
          </a:p>
          <a:p>
            <a:pPr marL="552450" lvl="2" indent="-238125" eaLnBrk="0" hangingPunct="0">
              <a:lnSpc>
                <a:spcPct val="120000"/>
              </a:lnSpc>
              <a:buClr>
                <a:srgbClr val="666666"/>
              </a:buClr>
              <a:buSzPct val="36000"/>
              <a:buBlip>
                <a:blip r:embed="rId4"/>
              </a:buBlip>
            </a:pPr>
            <a:r>
              <a:rPr lang="en-US" b="1" u="none" dirty="0" smtClean="0">
                <a:solidFill>
                  <a:srgbClr val="C00000"/>
                </a:solidFill>
              </a:rPr>
              <a:t> </a:t>
            </a:r>
            <a:r>
              <a:rPr lang="en-US" u="none" dirty="0" smtClean="0">
                <a:solidFill>
                  <a:prstClr val="black"/>
                </a:solidFill>
              </a:rPr>
              <a:t>Improved substrate preparation + higher energy deposition techniques</a:t>
            </a:r>
            <a:endParaRPr lang="en-US" u="none" dirty="0">
              <a:solidFill>
                <a:prstClr val="black"/>
              </a:solidFill>
            </a:endParaRPr>
          </a:p>
          <a:p>
            <a:pPr marL="314325" lvl="2" eaLnBrk="0" hangingPunct="0">
              <a:lnSpc>
                <a:spcPct val="120000"/>
              </a:lnSpc>
              <a:buClr>
                <a:srgbClr val="666666"/>
              </a:buClr>
              <a:buSzPct val="36000"/>
            </a:pPr>
            <a:r>
              <a:rPr lang="en-US" u="none" dirty="0" smtClean="0">
                <a:solidFill>
                  <a:prstClr val="black"/>
                </a:solidFill>
              </a:rPr>
              <a:t>	</a:t>
            </a:r>
            <a:r>
              <a:rPr lang="en-US" sz="2800" i="1" u="none" baseline="-25000" dirty="0" smtClean="0">
                <a:solidFill>
                  <a:srgbClr val="0070C0"/>
                </a:solidFill>
              </a:rPr>
              <a:t>* </a:t>
            </a:r>
            <a:r>
              <a:rPr lang="en-US" sz="1100" i="1" u="none" dirty="0" smtClean="0">
                <a:solidFill>
                  <a:srgbClr val="0070C0"/>
                </a:solidFill>
              </a:rPr>
              <a:t>one switches from metallurgy (6000 y. old) to thin film technologies (&lt; 1 century !)</a:t>
            </a:r>
            <a:endParaRPr lang="en-US" sz="1100" i="1" u="none" dirty="0">
              <a:solidFill>
                <a:srgbClr val="0070C0"/>
              </a:solidFill>
            </a:endParaRPr>
          </a:p>
          <a:p>
            <a:pPr marL="314325" lvl="2" eaLnBrk="0" hangingPunct="0">
              <a:lnSpc>
                <a:spcPct val="120000"/>
              </a:lnSpc>
              <a:buClr>
                <a:srgbClr val="666666"/>
              </a:buClr>
              <a:buSzPct val="36000"/>
            </a:pPr>
            <a:endParaRPr lang="en-US" u="none" dirty="0">
              <a:solidFill>
                <a:prstClr val="black"/>
              </a:solidFill>
            </a:endParaRPr>
          </a:p>
        </p:txBody>
      </p:sp>
      <p:sp>
        <p:nvSpPr>
          <p:cNvPr id="6" name="Rectangle 5"/>
          <p:cNvSpPr/>
          <p:nvPr/>
        </p:nvSpPr>
        <p:spPr>
          <a:xfrm>
            <a:off x="1331640" y="530026"/>
            <a:ext cx="1800000" cy="720080"/>
          </a:xfrm>
          <a:prstGeom prst="rect">
            <a:avLst/>
          </a:prstGeom>
          <a:gradFill>
            <a:gsLst>
              <a:gs pos="0">
                <a:schemeClr val="bg1">
                  <a:lumMod val="50000"/>
                </a:schemeClr>
              </a:gs>
              <a:gs pos="100000">
                <a:schemeClr val="bg1"/>
              </a:gs>
              <a:gs pos="100000">
                <a:schemeClr val="accent1">
                  <a:tint val="23500"/>
                  <a:satMod val="1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e 6"/>
          <p:cNvGrpSpPr/>
          <p:nvPr/>
        </p:nvGrpSpPr>
        <p:grpSpPr>
          <a:xfrm>
            <a:off x="6012160" y="595635"/>
            <a:ext cx="1800000" cy="720080"/>
            <a:chOff x="6228184" y="635930"/>
            <a:chExt cx="2376264" cy="720080"/>
          </a:xfrm>
        </p:grpSpPr>
        <p:sp>
          <p:nvSpPr>
            <p:cNvPr id="8" name="Rectangle 7"/>
            <p:cNvSpPr/>
            <p:nvPr/>
          </p:nvSpPr>
          <p:spPr>
            <a:xfrm>
              <a:off x="6228184" y="635930"/>
              <a:ext cx="2376264" cy="720080"/>
            </a:xfrm>
            <a:prstGeom prst="rect">
              <a:avLst/>
            </a:prstGeom>
            <a:gradFill>
              <a:gsLst>
                <a:gs pos="0">
                  <a:schemeClr val="accent3">
                    <a:lumMod val="75000"/>
                  </a:schemeClr>
                </a:gs>
                <a:gs pos="100000">
                  <a:schemeClr val="bg1"/>
                </a:gs>
                <a:gs pos="100000">
                  <a:schemeClr val="accent1">
                    <a:tint val="23500"/>
                    <a:satMod val="160000"/>
                  </a:schemeClr>
                </a:gs>
              </a:gsLst>
              <a:lin ang="54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i="1" u="none">
                <a:solidFill>
                  <a:srgbClr val="0070C0"/>
                </a:solidFill>
                <a:latin typeface="Arial" pitchFamily="34" charset="0"/>
                <a:cs typeface="Arial" pitchFamily="34" charset="0"/>
              </a:endParaRPr>
            </a:p>
          </p:txBody>
        </p:sp>
        <p:cxnSp>
          <p:nvCxnSpPr>
            <p:cNvPr id="9" name="Connecteur droit 8"/>
            <p:cNvCxnSpPr/>
            <p:nvPr/>
          </p:nvCxnSpPr>
          <p:spPr>
            <a:xfrm>
              <a:off x="6228184" y="635930"/>
              <a:ext cx="2376264" cy="0"/>
            </a:xfrm>
            <a:prstGeom prst="line">
              <a:avLst/>
            </a:prstGeom>
            <a:ln w="1143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11" name="Image 10"/>
          <p:cNvPicPr>
            <a:picLocks noChangeAspect="1"/>
          </p:cNvPicPr>
          <p:nvPr/>
        </p:nvPicPr>
        <p:blipFill>
          <a:blip r:embed="rId5"/>
          <a:stretch>
            <a:fillRect/>
          </a:stretch>
        </p:blipFill>
        <p:spPr>
          <a:xfrm>
            <a:off x="5580112" y="1451496"/>
            <a:ext cx="3102101" cy="2449027"/>
          </a:xfrm>
          <a:prstGeom prst="rect">
            <a:avLst/>
          </a:prstGeom>
        </p:spPr>
      </p:pic>
    </p:spTree>
    <p:extLst>
      <p:ext uri="{BB962C8B-B14F-4D97-AF65-F5344CB8AC3E}">
        <p14:creationId xmlns:p14="http://schemas.microsoft.com/office/powerpoint/2010/main" val="4116743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10" end="10"/>
                                            </p:txEl>
                                          </p:spTgt>
                                        </p:tgtEl>
                                        <p:attrNameLst>
                                          <p:attrName>style.visibility</p:attrName>
                                        </p:attrNameLst>
                                      </p:cBhvr>
                                      <p:to>
                                        <p:strVal val="visible"/>
                                      </p:to>
                                    </p:set>
                                  </p:childTnLst>
                                </p:cTn>
                              </p:par>
                              <p:par>
                                <p:cTn id="23" presetID="22" presetClass="entr" presetSubtype="4"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1" presetClass="entr" presetSubtype="0" fill="hold" nodeType="withEffect">
                                  <p:stCondLst>
                                    <p:cond delay="0"/>
                                  </p:stCondLst>
                                  <p:childTnLst>
                                    <p:set>
                                      <p:cBhvr>
                                        <p:cTn id="27" dur="1" fill="hold">
                                          <p:stCondLst>
                                            <p:cond delay="0"/>
                                          </p:stCondLst>
                                        </p:cTn>
                                        <p:tgtEl>
                                          <p:spTgt spid="5">
                                            <p:txEl>
                                              <p:pRg st="11" end="11"/>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a:off x="401203" y="5586945"/>
            <a:ext cx="6401294" cy="1320233"/>
          </a:xfrm>
          <a:prstGeom prst="rect">
            <a:avLst/>
          </a:prstGeom>
        </p:spPr>
        <p:txBody>
          <a:bodyPr wrap="square">
            <a:spAutoFit/>
          </a:bodyPr>
          <a:lstStyle/>
          <a:p>
            <a:pPr marL="270272" marR="0" lvl="1" indent="-270272" algn="l" defTabSz="914400" rtl="0" eaLnBrk="0" fontAlgn="base" latinLnBrk="0" hangingPunct="0">
              <a:lnSpc>
                <a:spcPct val="114000"/>
              </a:lnSpc>
              <a:spcBef>
                <a:spcPct val="0"/>
              </a:spcBef>
              <a:spcAft>
                <a:spcPct val="0"/>
              </a:spcAft>
              <a:buClrTx/>
              <a:buSzPct val="90000"/>
              <a:buFontTx/>
              <a:buBlip>
                <a:blip r:embed="rId3"/>
              </a:buBlip>
              <a:tabLst/>
              <a:defRPr/>
            </a:pPr>
            <a:r>
              <a:rPr kumimoji="1" lang="en-US" sz="14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Vortices enter more easily at lower temperature (counter intuitive !)?</a:t>
            </a:r>
          </a:p>
          <a:p>
            <a:pPr marL="414338" marR="0" lvl="2" indent="-178594" algn="l" defTabSz="914400" rtl="0" eaLnBrk="0" fontAlgn="base" latinLnBrk="0" hangingPunct="0">
              <a:lnSpc>
                <a:spcPct val="114000"/>
              </a:lnSpc>
              <a:spcBef>
                <a:spcPct val="0"/>
              </a:spcBef>
              <a:spcAft>
                <a:spcPct val="0"/>
              </a:spcAft>
              <a:buClr>
                <a:srgbClr val="666666"/>
              </a:buClr>
              <a:buSzPct val="36000"/>
              <a:buFontTx/>
              <a:buBlip>
                <a:blip r:embed="rId4"/>
              </a:buBlip>
              <a:tabLst/>
              <a:defRPr/>
            </a:pPr>
            <a:r>
              <a:rPr kumimoji="0" lang="en-US" sz="14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r>
              <a:rPr kumimoji="0" lang="en-US" sz="1400" b="0" i="0" u="none" strike="noStrike" kern="1200" cap="none" spc="0" normalizeH="0" baseline="0" noProof="0" dirty="0">
                <a:ln>
                  <a:noFill/>
                </a:ln>
                <a:solidFill>
                  <a:prstClr val="black">
                    <a:lumMod val="50000"/>
                    <a:lumOff val="50000"/>
                  </a:prstClr>
                </a:solidFill>
                <a:effectLst/>
                <a:uLnTx/>
                <a:uFillTx/>
                <a:latin typeface="Arial" pitchFamily="34" charset="0"/>
                <a:ea typeface="+mn-ea"/>
                <a:cs typeface="Arial" pitchFamily="34" charset="0"/>
              </a:rPr>
              <a:t>@ T~T</a:t>
            </a:r>
            <a:r>
              <a:rPr kumimoji="0" lang="en-US" sz="1400" b="0" i="0" u="none" strike="noStrike" kern="1200" cap="none" spc="0" normalizeH="0" baseline="-25000" noProof="0" dirty="0">
                <a:ln>
                  <a:noFill/>
                </a:ln>
                <a:solidFill>
                  <a:prstClr val="black">
                    <a:lumMod val="50000"/>
                    <a:lumOff val="50000"/>
                  </a:prstClr>
                </a:solidFill>
                <a:effectLst/>
                <a:uLnTx/>
                <a:uFillTx/>
                <a:latin typeface="Arial" pitchFamily="34" charset="0"/>
                <a:ea typeface="+mn-ea"/>
                <a:cs typeface="Arial" pitchFamily="34" charset="0"/>
              </a:rPr>
              <a:t>C</a:t>
            </a:r>
            <a:r>
              <a:rPr kumimoji="0" lang="en-US" sz="1400" b="0" i="0" u="none" strike="noStrike" kern="1200" cap="none" spc="0" normalizeH="0" baseline="0" noProof="0" dirty="0">
                <a:ln>
                  <a:noFill/>
                </a:ln>
                <a:solidFill>
                  <a:prstClr val="black">
                    <a:lumMod val="50000"/>
                    <a:lumOff val="50000"/>
                  </a:prstClr>
                </a:solidFill>
                <a:effectLst/>
                <a:uLnTx/>
                <a:uFillTx/>
                <a:latin typeface="Arial" pitchFamily="34" charset="0"/>
                <a:ea typeface="+mn-ea"/>
                <a:cs typeface="Arial" pitchFamily="34" charset="0"/>
              </a:rPr>
              <a:t> : H is low =&gt; low dissipations =&gt; easy to thermally stabilize</a:t>
            </a:r>
          </a:p>
          <a:p>
            <a:pPr marL="414338" marR="0" lvl="2" indent="-178594" algn="l" defTabSz="914400" rtl="0" eaLnBrk="0" fontAlgn="base" latinLnBrk="0" hangingPunct="0">
              <a:lnSpc>
                <a:spcPct val="114000"/>
              </a:lnSpc>
              <a:spcBef>
                <a:spcPct val="0"/>
              </a:spcBef>
              <a:spcAft>
                <a:spcPct val="0"/>
              </a:spcAft>
              <a:buClr>
                <a:srgbClr val="666666"/>
              </a:buClr>
              <a:buSzPct val="36000"/>
              <a:buFontTx/>
              <a:buBlip>
                <a:blip r:embed="rId4"/>
              </a:buBlip>
              <a:tabLst/>
              <a:defRPr/>
            </a:pPr>
            <a:r>
              <a:rPr kumimoji="0" lang="en-US" sz="1400" b="0" i="0" u="none" strike="noStrike" kern="1200" cap="none" spc="0" normalizeH="0" baseline="0" noProof="0" dirty="0">
                <a:ln>
                  <a:noFill/>
                </a:ln>
                <a:solidFill>
                  <a:prstClr val="black">
                    <a:lumMod val="50000"/>
                    <a:lumOff val="50000"/>
                  </a:prstClr>
                </a:solidFill>
                <a:effectLst/>
                <a:uLnTx/>
                <a:uFillTx/>
                <a:latin typeface="Arial" pitchFamily="34" charset="0"/>
                <a:ea typeface="+mn-ea"/>
                <a:cs typeface="Arial" pitchFamily="34" charset="0"/>
              </a:rPr>
              <a:t>à T&lt;&lt;T</a:t>
            </a:r>
            <a:r>
              <a:rPr kumimoji="0" lang="en-US" sz="1400" b="0" i="0" u="none" strike="noStrike" kern="1200" cap="none" spc="0" normalizeH="0" baseline="-25000" noProof="0" dirty="0">
                <a:ln>
                  <a:noFill/>
                </a:ln>
                <a:solidFill>
                  <a:prstClr val="black">
                    <a:lumMod val="50000"/>
                    <a:lumOff val="50000"/>
                  </a:prstClr>
                </a:solidFill>
                <a:effectLst/>
                <a:uLnTx/>
                <a:uFillTx/>
                <a:latin typeface="Arial" pitchFamily="34" charset="0"/>
                <a:ea typeface="+mn-ea"/>
                <a:cs typeface="Arial" pitchFamily="34" charset="0"/>
              </a:rPr>
              <a:t>C</a:t>
            </a:r>
            <a:r>
              <a:rPr kumimoji="0" lang="en-US" sz="1400" b="0" i="0" u="none" strike="noStrike" kern="1200" cap="none" spc="0" normalizeH="0" baseline="0" noProof="0" dirty="0">
                <a:ln>
                  <a:noFill/>
                </a:ln>
                <a:solidFill>
                  <a:prstClr val="black">
                    <a:lumMod val="50000"/>
                    <a:lumOff val="50000"/>
                  </a:prstClr>
                </a:solidFill>
                <a:effectLst/>
                <a:uLnTx/>
                <a:uFillTx/>
                <a:latin typeface="Arial" pitchFamily="34" charset="0"/>
                <a:ea typeface="+mn-ea"/>
                <a:cs typeface="Arial" pitchFamily="34" charset="0"/>
              </a:rPr>
              <a:t> : H is high=&gt; even if small defect =&gt; high dissipations =&gt; </a:t>
            </a:r>
            <a:r>
              <a:rPr kumimoji="0" lang="en-US" sz="1400" b="0" i="0" u="none" strike="noStrike" kern="1200" cap="none" spc="0" normalizeH="0" baseline="0" noProof="0" dirty="0" smtClean="0">
                <a:ln>
                  <a:noFill/>
                </a:ln>
                <a:solidFill>
                  <a:prstClr val="black">
                    <a:lumMod val="50000"/>
                    <a:lumOff val="50000"/>
                  </a:prstClr>
                </a:solidFill>
                <a:effectLst/>
                <a:uLnTx/>
                <a:uFillTx/>
                <a:latin typeface="Arial" pitchFamily="34" charset="0"/>
                <a:ea typeface="+mn-ea"/>
                <a:cs typeface="Arial" pitchFamily="34" charset="0"/>
              </a:rPr>
              <a:t>Favors </a:t>
            </a:r>
            <a:r>
              <a:rPr kumimoji="0" lang="en-US" sz="1400" b="0" i="0" u="none" strike="noStrike" kern="1200" cap="none" spc="0" normalizeH="0" baseline="0" noProof="0" dirty="0">
                <a:ln>
                  <a:noFill/>
                </a:ln>
                <a:solidFill>
                  <a:prstClr val="black">
                    <a:lumMod val="50000"/>
                    <a:lumOff val="50000"/>
                  </a:prstClr>
                </a:solidFill>
                <a:effectLst/>
                <a:uLnTx/>
                <a:uFillTx/>
                <a:latin typeface="Arial" pitchFamily="34" charset="0"/>
                <a:ea typeface="+mn-ea"/>
                <a:cs typeface="Arial" pitchFamily="34" charset="0"/>
              </a:rPr>
              <a:t>flux </a:t>
            </a:r>
            <a:r>
              <a:rPr kumimoji="0" lang="en-US" sz="1400" b="0" i="0" u="none" strike="noStrike" kern="1200" cap="none" spc="0" normalizeH="0" baseline="0" noProof="0" dirty="0" smtClean="0">
                <a:ln>
                  <a:noFill/>
                </a:ln>
                <a:solidFill>
                  <a:prstClr val="black">
                    <a:lumMod val="50000"/>
                    <a:lumOff val="50000"/>
                  </a:prstClr>
                </a:solidFill>
                <a:effectLst/>
                <a:uLnTx/>
                <a:uFillTx/>
                <a:latin typeface="Arial" pitchFamily="34" charset="0"/>
                <a:ea typeface="+mn-ea"/>
                <a:cs typeface="Arial" pitchFamily="34" charset="0"/>
              </a:rPr>
              <a:t>jumps</a:t>
            </a:r>
            <a:endParaRPr kumimoji="0" lang="en-US" sz="1400" b="0" i="0" u="none" strike="noStrike" kern="1200" cap="none" spc="0" normalizeH="0" baseline="0" noProof="0" dirty="0">
              <a:ln>
                <a:noFill/>
              </a:ln>
              <a:solidFill>
                <a:prstClr val="black">
                  <a:lumMod val="50000"/>
                  <a:lumOff val="50000"/>
                </a:prstClr>
              </a:solidFill>
              <a:effectLst/>
              <a:uLnTx/>
              <a:uFillTx/>
              <a:latin typeface="Arial" pitchFamily="34" charset="0"/>
              <a:ea typeface="+mn-ea"/>
              <a:cs typeface="Arial" pitchFamily="34" charset="0"/>
            </a:endParaRPr>
          </a:p>
          <a:p>
            <a:pPr marL="235744" marR="0" lvl="2" indent="0" algn="l" defTabSz="914400" rtl="0" eaLnBrk="0" fontAlgn="base" latinLnBrk="0" hangingPunct="0">
              <a:lnSpc>
                <a:spcPct val="114000"/>
              </a:lnSpc>
              <a:spcBef>
                <a:spcPct val="0"/>
              </a:spcBef>
              <a:spcAft>
                <a:spcPct val="0"/>
              </a:spcAft>
              <a:buClr>
                <a:srgbClr val="666666"/>
              </a:buClr>
              <a:buSzPct val="36000"/>
              <a:buFontTx/>
              <a:buNone/>
              <a:tabLst/>
              <a:defRPr/>
            </a:pPr>
            <a:endParaRPr kumimoji="0" lang="en-US" sz="14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mc:AlternateContent xmlns:mc="http://schemas.openxmlformats.org/markup-compatibility/2006" xmlns:a14="http://schemas.microsoft.com/office/drawing/2010/main">
        <mc:Choice Requires="a14">
          <p:sp>
            <p:nvSpPr>
              <p:cNvPr id="62" name="Rectangle 61"/>
              <p:cNvSpPr/>
              <p:nvPr/>
            </p:nvSpPr>
            <p:spPr>
              <a:xfrm>
                <a:off x="7113777" y="4201276"/>
                <a:ext cx="1622111" cy="503279"/>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fr-FR" sz="1200" b="0" i="1" u="none" strike="noStrike" kern="1200" cap="none" spc="0" normalizeH="0" baseline="0" noProof="0">
                          <a:ln>
                            <a:noFill/>
                          </a:ln>
                          <a:solidFill>
                            <a:srgbClr val="0070C0"/>
                          </a:solidFill>
                          <a:effectLst/>
                          <a:uLnTx/>
                          <a:uFillTx/>
                          <a:latin typeface="Cambria Math"/>
                          <a:ea typeface="+mn-ea"/>
                        </a:rPr>
                        <m:t>𝐻</m:t>
                      </m:r>
                      <m:r>
                        <a:rPr kumimoji="0" lang="fr-FR" sz="1200" b="0" i="1" u="none" strike="noStrike" kern="1200" cap="none" spc="0" normalizeH="0" baseline="-25000" noProof="0">
                          <a:ln>
                            <a:noFill/>
                          </a:ln>
                          <a:solidFill>
                            <a:srgbClr val="0070C0"/>
                          </a:solidFill>
                          <a:effectLst/>
                          <a:uLnTx/>
                          <a:uFillTx/>
                          <a:latin typeface="Cambria Math" panose="02040503050406030204" pitchFamily="18" charset="0"/>
                          <a:ea typeface="+mn-ea"/>
                        </a:rPr>
                        <m:t>𝑖</m:t>
                      </m:r>
                      <m:r>
                        <a:rPr kumimoji="0" lang="fr-FR" sz="1200" b="0" i="1" u="none" strike="noStrike" kern="1200" cap="none" spc="0" normalizeH="0" baseline="0" noProof="0">
                          <a:ln>
                            <a:noFill/>
                          </a:ln>
                          <a:solidFill>
                            <a:srgbClr val="0070C0"/>
                          </a:solidFill>
                          <a:effectLst/>
                          <a:uLnTx/>
                          <a:uFillTx/>
                          <a:latin typeface="Cambria Math"/>
                          <a:ea typeface="+mn-ea"/>
                        </a:rPr>
                        <m:t>=</m:t>
                      </m:r>
                      <m:r>
                        <a:rPr kumimoji="0" lang="fr-FR" sz="1200" b="0" i="1" u="none" strike="noStrike" kern="1200" cap="none" spc="0" normalizeH="0" baseline="0" noProof="0">
                          <a:ln>
                            <a:noFill/>
                          </a:ln>
                          <a:solidFill>
                            <a:srgbClr val="0070C0"/>
                          </a:solidFill>
                          <a:effectLst/>
                          <a:uLnTx/>
                          <a:uFillTx/>
                          <a:latin typeface="Cambria Math"/>
                          <a:ea typeface="+mn-ea"/>
                        </a:rPr>
                        <m:t>𝐻𝑖</m:t>
                      </m:r>
                      <m:r>
                        <a:rPr kumimoji="0" lang="fr-FR" sz="1200" b="0" i="1" u="none" strike="noStrike" kern="1200" cap="none" spc="0" normalizeH="0" baseline="30000" noProof="0">
                          <a:ln>
                            <a:noFill/>
                          </a:ln>
                          <a:solidFill>
                            <a:srgbClr val="0070C0"/>
                          </a:solidFill>
                          <a:effectLst/>
                          <a:uLnTx/>
                          <a:uFillTx/>
                          <a:latin typeface="Cambria Math"/>
                          <a:ea typeface="+mn-ea"/>
                        </a:rPr>
                        <m:t>0</m:t>
                      </m:r>
                      <m:d>
                        <m:dPr>
                          <m:begChr m:val=""/>
                          <m:endChr m:val="]"/>
                          <m:ctrlPr>
                            <a:rPr kumimoji="0" lang="fr-FR" sz="1200" b="0" i="1" u="none" strike="noStrike" kern="1200" cap="none" spc="0" normalizeH="0" baseline="0" noProof="0">
                              <a:ln>
                                <a:noFill/>
                              </a:ln>
                              <a:solidFill>
                                <a:srgbClr val="0070C0"/>
                              </a:solidFill>
                              <a:effectLst/>
                              <a:uLnTx/>
                              <a:uFillTx/>
                              <a:latin typeface="Cambria Math" panose="02040503050406030204" pitchFamily="18" charset="0"/>
                              <a:ea typeface="+mn-ea"/>
                            </a:rPr>
                          </m:ctrlPr>
                        </m:dPr>
                        <m:e>
                          <m:d>
                            <m:dPr>
                              <m:begChr m:val="["/>
                              <m:endChr m:val=""/>
                              <m:ctrlPr>
                                <a:rPr kumimoji="0" lang="fr-FR" sz="1200" b="1" i="1" u="none" strike="noStrike" kern="1200" cap="none" spc="0" normalizeH="0" baseline="0" noProof="0">
                                  <a:ln>
                                    <a:noFill/>
                                  </a:ln>
                                  <a:solidFill>
                                    <a:srgbClr val="0070C0"/>
                                  </a:solidFill>
                                  <a:effectLst/>
                                  <a:uLnTx/>
                                  <a:uFillTx/>
                                  <a:latin typeface="Cambria Math" panose="02040503050406030204" pitchFamily="18" charset="0"/>
                                  <a:ea typeface="+mn-ea"/>
                                </a:rPr>
                              </m:ctrlPr>
                            </m:dPr>
                            <m:e>
                              <m:r>
                                <a:rPr kumimoji="0" lang="fr-FR" sz="1200" b="1" i="1" u="none" strike="noStrike" kern="1200" cap="none" spc="0" normalizeH="0" baseline="0" noProof="0">
                                  <a:ln>
                                    <a:noFill/>
                                  </a:ln>
                                  <a:solidFill>
                                    <a:srgbClr val="0070C0"/>
                                  </a:solidFill>
                                  <a:effectLst/>
                                  <a:uLnTx/>
                                  <a:uFillTx/>
                                  <a:latin typeface="Cambria Math"/>
                                  <a:ea typeface="+mn-ea"/>
                                </a:rPr>
                                <m:t>𝟏</m:t>
                              </m:r>
                              <m:r>
                                <a:rPr kumimoji="0" lang="fr-FR" sz="1200" b="1" i="1" u="none" strike="noStrike" kern="1200" cap="none" spc="0" normalizeH="0" baseline="0" noProof="0">
                                  <a:ln>
                                    <a:noFill/>
                                  </a:ln>
                                  <a:solidFill>
                                    <a:srgbClr val="0070C0"/>
                                  </a:solidFill>
                                  <a:effectLst/>
                                  <a:uLnTx/>
                                  <a:uFillTx/>
                                  <a:latin typeface="Cambria Math"/>
                                  <a:ea typeface="+mn-ea"/>
                                </a:rPr>
                                <m:t>−( </m:t>
                              </m:r>
                              <m:f>
                                <m:fPr>
                                  <m:ctrlPr>
                                    <a:rPr kumimoji="0" lang="fr-FR" sz="1200" b="1" i="1" u="none" strike="noStrike" kern="1200" cap="none" spc="0" normalizeH="0" baseline="0" noProof="0">
                                      <a:ln>
                                        <a:noFill/>
                                      </a:ln>
                                      <a:solidFill>
                                        <a:srgbClr val="0070C0"/>
                                      </a:solidFill>
                                      <a:effectLst/>
                                      <a:uLnTx/>
                                      <a:uFillTx/>
                                      <a:latin typeface="Cambria Math" panose="02040503050406030204" pitchFamily="18" charset="0"/>
                                      <a:ea typeface="+mn-ea"/>
                                    </a:rPr>
                                  </m:ctrlPr>
                                </m:fPr>
                                <m:num>
                                  <m:r>
                                    <a:rPr kumimoji="0" lang="fr-FR" sz="1200" b="1" i="1" u="none" strike="noStrike" kern="1200" cap="none" spc="0" normalizeH="0" baseline="0" noProof="0">
                                      <a:ln>
                                        <a:noFill/>
                                      </a:ln>
                                      <a:solidFill>
                                        <a:srgbClr val="0070C0"/>
                                      </a:solidFill>
                                      <a:effectLst/>
                                      <a:uLnTx/>
                                      <a:uFillTx/>
                                      <a:latin typeface="Cambria Math"/>
                                      <a:ea typeface="+mn-ea"/>
                                    </a:rPr>
                                    <m:t>𝑻</m:t>
                                  </m:r>
                                </m:num>
                                <m:den>
                                  <m:r>
                                    <a:rPr kumimoji="0" lang="fr-FR" sz="1200" b="1" i="1" u="none" strike="noStrike" kern="1200" cap="none" spc="0" normalizeH="0" baseline="0" noProof="0">
                                      <a:ln>
                                        <a:noFill/>
                                      </a:ln>
                                      <a:solidFill>
                                        <a:srgbClr val="0070C0"/>
                                      </a:solidFill>
                                      <a:effectLst/>
                                      <a:uLnTx/>
                                      <a:uFillTx/>
                                      <a:latin typeface="Cambria Math"/>
                                      <a:ea typeface="+mn-ea"/>
                                    </a:rPr>
                                    <m:t>𝑻𝒄</m:t>
                                  </m:r>
                                </m:den>
                              </m:f>
                            </m:e>
                          </m:d>
                          <m:sSup>
                            <m:sSupPr>
                              <m:ctrlPr>
                                <a:rPr kumimoji="0" lang="fr-FR" sz="1200" b="1" i="1" u="none" strike="noStrike" kern="1200" cap="none" spc="0" normalizeH="0" baseline="0" noProof="0">
                                  <a:ln>
                                    <a:noFill/>
                                  </a:ln>
                                  <a:solidFill>
                                    <a:srgbClr val="0070C0"/>
                                  </a:solidFill>
                                  <a:effectLst/>
                                  <a:uLnTx/>
                                  <a:uFillTx/>
                                  <a:latin typeface="Cambria Math" panose="02040503050406030204" pitchFamily="18" charset="0"/>
                                  <a:ea typeface="+mn-ea"/>
                                </a:rPr>
                              </m:ctrlPr>
                            </m:sSupPr>
                            <m:e>
                              <m:r>
                                <a:rPr kumimoji="0" lang="fr-FR" sz="1200" b="1" i="1" u="none" strike="noStrike" kern="1200" cap="none" spc="0" normalizeH="0" baseline="0" noProof="0">
                                  <a:ln>
                                    <a:noFill/>
                                  </a:ln>
                                  <a:solidFill>
                                    <a:srgbClr val="0070C0"/>
                                  </a:solidFill>
                                  <a:effectLst/>
                                  <a:uLnTx/>
                                  <a:uFillTx/>
                                  <a:latin typeface="Cambria Math"/>
                                  <a:ea typeface="+mn-ea"/>
                                </a:rPr>
                                <m:t>)</m:t>
                              </m:r>
                            </m:e>
                            <m:sup>
                              <m:r>
                                <a:rPr kumimoji="0" lang="fr-FR" sz="1200" b="1" i="1" u="none" strike="noStrike" kern="1200" cap="none" spc="0" normalizeH="0" baseline="0" noProof="0">
                                  <a:ln>
                                    <a:noFill/>
                                  </a:ln>
                                  <a:solidFill>
                                    <a:srgbClr val="0070C0"/>
                                  </a:solidFill>
                                  <a:effectLst/>
                                  <a:uLnTx/>
                                  <a:uFillTx/>
                                  <a:latin typeface="Cambria Math"/>
                                  <a:ea typeface="+mn-ea"/>
                                </a:rPr>
                                <m:t>𝟐</m:t>
                              </m:r>
                            </m:sup>
                          </m:sSup>
                        </m:e>
                      </m:d>
                    </m:oMath>
                  </m:oMathPara>
                </a14:m>
                <a:endParaRPr kumimoji="0" lang="fr-FR" sz="1200" b="0" i="0" u="none" strike="noStrike" kern="1200" cap="none" spc="0" normalizeH="0" baseline="0" noProof="0" dirty="0">
                  <a:ln>
                    <a:noFill/>
                  </a:ln>
                  <a:solidFill>
                    <a:srgbClr val="0070C0"/>
                  </a:solidFill>
                  <a:effectLst/>
                  <a:uLnTx/>
                  <a:uFillTx/>
                  <a:latin typeface="Arial" pitchFamily="34" charset="0"/>
                  <a:ea typeface="+mn-ea"/>
                  <a:cs typeface="Arial" pitchFamily="34" charset="0"/>
                </a:endParaRPr>
              </a:p>
            </p:txBody>
          </p:sp>
        </mc:Choice>
        <mc:Fallback xmlns="">
          <p:sp>
            <p:nvSpPr>
              <p:cNvPr id="62" name="Rectangle 61"/>
              <p:cNvSpPr>
                <a:spLocks noRot="1" noChangeAspect="1" noMove="1" noResize="1" noEditPoints="1" noAdjustHandles="1" noChangeArrowheads="1" noChangeShapeType="1" noTextEdit="1"/>
              </p:cNvSpPr>
              <p:nvPr/>
            </p:nvSpPr>
            <p:spPr>
              <a:xfrm>
                <a:off x="7113777" y="4201276"/>
                <a:ext cx="1622111" cy="503279"/>
              </a:xfrm>
              <a:prstGeom prst="rect">
                <a:avLst/>
              </a:prstGeom>
              <a:blipFill>
                <a:blip r:embed="rId5"/>
                <a:stretch>
                  <a:fillRect l="-4135" t="-175904" r="-46992" b="-256627"/>
                </a:stretch>
              </a:blipFill>
            </p:spPr>
            <p:txBody>
              <a:bodyPr/>
              <a:lstStyle/>
              <a:p>
                <a:r>
                  <a:rPr lang="en-US">
                    <a:noFill/>
                  </a:rPr>
                  <a:t> </a:t>
                </a:r>
              </a:p>
            </p:txBody>
          </p:sp>
        </mc:Fallback>
      </mc:AlternateContent>
      <p:pic>
        <p:nvPicPr>
          <p:cNvPr id="63" name="Image 62"/>
          <p:cNvPicPr>
            <a:picLocks noChangeAspect="1"/>
          </p:cNvPicPr>
          <p:nvPr/>
        </p:nvPicPr>
        <p:blipFill>
          <a:blip r:embed="rId6">
            <a:duotone>
              <a:schemeClr val="accent4">
                <a:shade val="45000"/>
                <a:satMod val="135000"/>
              </a:schemeClr>
              <a:prstClr val="white"/>
            </a:duotone>
            <a:lum bright="-13000" contrast="28000"/>
          </a:blip>
          <a:stretch>
            <a:fillRect/>
          </a:stretch>
        </p:blipFill>
        <p:spPr>
          <a:xfrm>
            <a:off x="7261216" y="5994769"/>
            <a:ext cx="1219605" cy="505101"/>
          </a:xfrm>
          <a:prstGeom prst="rect">
            <a:avLst/>
          </a:prstGeom>
        </p:spPr>
      </p:pic>
      <p:sp>
        <p:nvSpPr>
          <p:cNvPr id="64" name="Rectangle 11"/>
          <p:cNvSpPr>
            <a:spLocks noChangeArrowheads="1"/>
          </p:cNvSpPr>
          <p:nvPr/>
        </p:nvSpPr>
        <p:spPr bwMode="auto">
          <a:xfrm>
            <a:off x="7108693" y="5707412"/>
            <a:ext cx="1524650" cy="287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1697" tIns="50849" rIns="101697" bIns="50849">
            <a:spAutoFit/>
          </a:bodyPr>
          <a:lstStyle>
            <a:lvl1pPr defTabSz="1355725" eaLnBrk="0" hangingPunct="0">
              <a:defRPr sz="1400" u="sng">
                <a:solidFill>
                  <a:schemeClr val="tx1"/>
                </a:solidFill>
                <a:latin typeface="Arial" panose="020B0604020202020204" pitchFamily="34" charset="0"/>
              </a:defRPr>
            </a:lvl1pPr>
            <a:lvl2pPr marL="677863" defTabSz="1355725" eaLnBrk="0" hangingPunct="0">
              <a:defRPr sz="1400" u="sng">
                <a:solidFill>
                  <a:schemeClr val="tx1"/>
                </a:solidFill>
                <a:latin typeface="Arial" panose="020B0604020202020204" pitchFamily="34" charset="0"/>
              </a:defRPr>
            </a:lvl2pPr>
            <a:lvl3pPr marL="1355725" defTabSz="1355725" eaLnBrk="0" hangingPunct="0">
              <a:defRPr sz="1400" u="sng">
                <a:solidFill>
                  <a:schemeClr val="tx1"/>
                </a:solidFill>
                <a:latin typeface="Arial" panose="020B0604020202020204" pitchFamily="34" charset="0"/>
              </a:defRPr>
            </a:lvl3pPr>
            <a:lvl4pPr marL="2033588" defTabSz="1355725" eaLnBrk="0" hangingPunct="0">
              <a:defRPr sz="1400" u="sng">
                <a:solidFill>
                  <a:schemeClr val="tx1"/>
                </a:solidFill>
                <a:latin typeface="Arial" panose="020B0604020202020204" pitchFamily="34" charset="0"/>
              </a:defRPr>
            </a:lvl4pPr>
            <a:lvl5pPr marL="2711450" defTabSz="1355725" eaLnBrk="0" hangingPunct="0">
              <a:defRPr sz="1400" u="sng">
                <a:solidFill>
                  <a:schemeClr val="tx1"/>
                </a:solidFill>
                <a:latin typeface="Arial" panose="020B0604020202020204" pitchFamily="34" charset="0"/>
              </a:defRPr>
            </a:lvl5pPr>
            <a:lvl6pPr marL="3168650" defTabSz="1355725" eaLnBrk="0" fontAlgn="base" hangingPunct="0">
              <a:spcBef>
                <a:spcPct val="0"/>
              </a:spcBef>
              <a:spcAft>
                <a:spcPct val="0"/>
              </a:spcAft>
              <a:defRPr sz="1400" u="sng">
                <a:solidFill>
                  <a:schemeClr val="tx1"/>
                </a:solidFill>
                <a:latin typeface="Arial" panose="020B0604020202020204" pitchFamily="34" charset="0"/>
              </a:defRPr>
            </a:lvl6pPr>
            <a:lvl7pPr marL="3625850" defTabSz="1355725" eaLnBrk="0" fontAlgn="base" hangingPunct="0">
              <a:spcBef>
                <a:spcPct val="0"/>
              </a:spcBef>
              <a:spcAft>
                <a:spcPct val="0"/>
              </a:spcAft>
              <a:defRPr sz="1400" u="sng">
                <a:solidFill>
                  <a:schemeClr val="tx1"/>
                </a:solidFill>
                <a:latin typeface="Arial" panose="020B0604020202020204" pitchFamily="34" charset="0"/>
              </a:defRPr>
            </a:lvl7pPr>
            <a:lvl8pPr marL="4083050" defTabSz="1355725" eaLnBrk="0" fontAlgn="base" hangingPunct="0">
              <a:spcBef>
                <a:spcPct val="0"/>
              </a:spcBef>
              <a:spcAft>
                <a:spcPct val="0"/>
              </a:spcAft>
              <a:defRPr sz="1400" u="sng">
                <a:solidFill>
                  <a:schemeClr val="tx1"/>
                </a:solidFill>
                <a:latin typeface="Arial" panose="020B0604020202020204" pitchFamily="34" charset="0"/>
              </a:defRPr>
            </a:lvl8pPr>
            <a:lvl9pPr marL="4540250" defTabSz="1355725" eaLnBrk="0" fontAlgn="base" hangingPunct="0">
              <a:spcBef>
                <a:spcPct val="0"/>
              </a:spcBef>
              <a:spcAft>
                <a:spcPct val="0"/>
              </a:spcAft>
              <a:defRPr sz="1400" u="sng">
                <a:solidFill>
                  <a:schemeClr val="tx1"/>
                </a:solidFill>
                <a:latin typeface="Arial" panose="020B0604020202020204" pitchFamily="34" charset="0"/>
              </a:defRPr>
            </a:lvl9pPr>
          </a:lstStyle>
          <a:p>
            <a:pPr marL="0" marR="0" lvl="0" indent="0" algn="ctr" defTabSz="342900" rtl="0" eaLnBrk="1" fontAlgn="base" latinLnBrk="0" hangingPunct="1">
              <a:lnSpc>
                <a:spcPct val="100000"/>
              </a:lnSpc>
              <a:spcBef>
                <a:spcPct val="0"/>
              </a:spcBef>
              <a:spcAft>
                <a:spcPct val="0"/>
              </a:spcAft>
              <a:buClrTx/>
              <a:buSzTx/>
              <a:buFontTx/>
              <a:buNone/>
              <a:tabLst/>
              <a:defRPr/>
            </a:pPr>
            <a:r>
              <a:rPr kumimoji="0" lang="fr-FR" altLang="fr-FR" sz="1200" b="0" i="1" u="none" strike="noStrike" kern="1200" cap="none" spc="0" normalizeH="0" baseline="0" noProof="0" dirty="0">
                <a:ln>
                  <a:noFill/>
                </a:ln>
                <a:solidFill>
                  <a:srgbClr val="0070C0"/>
                </a:solidFill>
                <a:effectLst/>
                <a:uLnTx/>
                <a:uFillTx/>
                <a:latin typeface="Arial" pitchFamily="34" charset="0"/>
                <a:ea typeface="+mn-ea"/>
                <a:cs typeface="Arial" pitchFamily="34" charset="0"/>
              </a:rPr>
              <a:t>Dissipations :</a:t>
            </a:r>
          </a:p>
        </p:txBody>
      </p:sp>
      <p:sp>
        <p:nvSpPr>
          <p:cNvPr id="75" name="Rectangle 74"/>
          <p:cNvSpPr/>
          <p:nvPr/>
        </p:nvSpPr>
        <p:spPr>
          <a:xfrm>
            <a:off x="6085220" y="2907367"/>
            <a:ext cx="2965112" cy="854080"/>
          </a:xfrm>
          <a:prstGeom prst="rect">
            <a:avLst/>
          </a:prstGeom>
        </p:spPr>
        <p:txBody>
          <a:bodyPr wrap="square" lIns="0">
            <a:spAutoFit/>
          </a:bodyPr>
          <a:lstStyle/>
          <a:p>
            <a:pPr marL="692944" marR="0" lvl="0" indent="0" algn="l" defTabSz="914400" rtl="0" eaLnBrk="1" fontAlgn="base" latinLnBrk="0" hangingPunct="1">
              <a:lnSpc>
                <a:spcPct val="100000"/>
              </a:lnSpc>
              <a:spcBef>
                <a:spcPct val="0"/>
              </a:spcBef>
              <a:spcAft>
                <a:spcPts val="300"/>
              </a:spcAft>
              <a:buClrTx/>
              <a:buSzTx/>
              <a:buFontTx/>
              <a:buNone/>
              <a:tabLst/>
              <a:defRPr/>
            </a:pPr>
            <a:r>
              <a:rPr kumimoji="0" lang="en-US" sz="1650" b="0" i="0" u="none" strike="noStrike" kern="1200" cap="none" spc="0" normalizeH="0" baseline="0" dirty="0" smtClean="0">
                <a:ln>
                  <a:noFill/>
                </a:ln>
                <a:solidFill>
                  <a:srgbClr val="DC0528"/>
                </a:solidFill>
                <a:effectLst/>
                <a:uLnTx/>
                <a:uFillTx/>
                <a:latin typeface="Arial" pitchFamily="34" charset="0"/>
                <a:ea typeface="+mn-ea"/>
                <a:cs typeface="Arial" pitchFamily="34" charset="0"/>
              </a:rPr>
              <a:t>=&gt; We have to reduce defect density 	</a:t>
            </a:r>
            <a:r>
              <a:rPr kumimoji="0" lang="en-US" sz="1200" b="0" i="0" u="none" strike="noStrike" kern="1200" cap="none" spc="0" normalizeH="0" baseline="0" dirty="0" smtClean="0">
                <a:ln>
                  <a:noFill/>
                </a:ln>
                <a:solidFill>
                  <a:srgbClr val="DC0528"/>
                </a:solidFill>
                <a:effectLst/>
                <a:uLnTx/>
                <a:uFillTx/>
                <a:latin typeface="Arial" pitchFamily="34" charset="0"/>
                <a:ea typeface="+mn-ea"/>
                <a:cs typeface="Arial" pitchFamily="34" charset="0"/>
              </a:rPr>
              <a:t>(yes but which ones?)</a:t>
            </a:r>
            <a:endParaRPr kumimoji="0" lang="en-US" sz="1650" b="0" i="0" u="none" strike="noStrike" kern="1200" cap="none" spc="0" normalizeH="0" baseline="0" dirty="0">
              <a:ln>
                <a:noFill/>
              </a:ln>
              <a:solidFill>
                <a:srgbClr val="DC0528"/>
              </a:solidFill>
              <a:effectLst/>
              <a:uLnTx/>
              <a:uFillTx/>
              <a:latin typeface="Arial" pitchFamily="34" charset="0"/>
              <a:ea typeface="+mn-ea"/>
              <a:cs typeface="Arial" pitchFamily="34" charset="0"/>
            </a:endParaRPr>
          </a:p>
        </p:txBody>
      </p:sp>
      <p:sp>
        <p:nvSpPr>
          <p:cNvPr id="77" name="Rectangle 76"/>
          <p:cNvSpPr/>
          <p:nvPr/>
        </p:nvSpPr>
        <p:spPr>
          <a:xfrm>
            <a:off x="6683509" y="2183950"/>
            <a:ext cx="1490152" cy="346249"/>
          </a:xfrm>
          <a:prstGeom prst="rect">
            <a:avLst/>
          </a:prstGeom>
        </p:spPr>
        <p:txBody>
          <a:bodyPr wrap="none">
            <a:spAutoFit/>
          </a:bodyPr>
          <a:lstStyle/>
          <a:p>
            <a:pPr marL="692944" marR="0" lvl="0" indent="0" algn="l" defTabSz="914400" rtl="0" eaLnBrk="1" fontAlgn="base" latinLnBrk="0" hangingPunct="1">
              <a:lnSpc>
                <a:spcPct val="100000"/>
              </a:lnSpc>
              <a:spcBef>
                <a:spcPct val="0"/>
              </a:spcBef>
              <a:spcAft>
                <a:spcPts val="300"/>
              </a:spcAft>
              <a:buClrTx/>
              <a:buSzTx/>
              <a:buFontTx/>
              <a:buNone/>
              <a:tabLst/>
              <a:defRPr/>
            </a:pPr>
            <a:r>
              <a:rPr kumimoji="0" lang="fr-FR" sz="1650" b="0" i="0" u="none" strike="noStrike" kern="1200" cap="none" spc="0" normalizeH="0" baseline="0" noProof="0" dirty="0">
                <a:ln>
                  <a:noFill/>
                </a:ln>
                <a:solidFill>
                  <a:srgbClr val="DC0528"/>
                </a:solidFill>
                <a:effectLst/>
                <a:uLnTx/>
                <a:uFillTx/>
                <a:latin typeface="Arial" pitchFamily="34" charset="0"/>
                <a:ea typeface="+mn-ea"/>
                <a:cs typeface="Arial" pitchFamily="34" charset="0"/>
              </a:rPr>
              <a:t>Nb</a:t>
            </a:r>
            <a:r>
              <a:rPr kumimoji="0" lang="fr-FR" sz="1650" b="0" i="0" u="none" strike="noStrike" kern="1200" cap="none" spc="0" normalizeH="0" baseline="-25000" noProof="0" dirty="0">
                <a:ln>
                  <a:noFill/>
                </a:ln>
                <a:solidFill>
                  <a:srgbClr val="DC0528"/>
                </a:solidFill>
                <a:effectLst/>
                <a:uLnTx/>
                <a:uFillTx/>
                <a:latin typeface="Arial" pitchFamily="34" charset="0"/>
                <a:ea typeface="+mn-ea"/>
                <a:cs typeface="Arial" pitchFamily="34" charset="0"/>
              </a:rPr>
              <a:t>3</a:t>
            </a:r>
            <a:r>
              <a:rPr kumimoji="0" lang="fr-FR" sz="1650" b="0" i="0" u="none" strike="noStrike" kern="1200" cap="none" spc="0" normalizeH="0" baseline="0" noProof="0" dirty="0">
                <a:ln>
                  <a:noFill/>
                </a:ln>
                <a:solidFill>
                  <a:srgbClr val="DC0528"/>
                </a:solidFill>
                <a:effectLst/>
                <a:uLnTx/>
                <a:uFillTx/>
                <a:latin typeface="Arial" pitchFamily="34" charset="0"/>
                <a:ea typeface="+mn-ea"/>
                <a:cs typeface="Arial" pitchFamily="34" charset="0"/>
              </a:rPr>
              <a:t>Sn</a:t>
            </a:r>
          </a:p>
        </p:txBody>
      </p:sp>
      <p:grpSp>
        <p:nvGrpSpPr>
          <p:cNvPr id="46" name="Groupe 45"/>
          <p:cNvGrpSpPr/>
          <p:nvPr/>
        </p:nvGrpSpPr>
        <p:grpSpPr>
          <a:xfrm>
            <a:off x="205915" y="1145080"/>
            <a:ext cx="6490455" cy="4236036"/>
            <a:chOff x="181043" y="247398"/>
            <a:chExt cx="7284943" cy="4754564"/>
          </a:xfrm>
        </p:grpSpPr>
        <p:grpSp>
          <p:nvGrpSpPr>
            <p:cNvPr id="48" name="Groupe 47"/>
            <p:cNvGrpSpPr/>
            <p:nvPr/>
          </p:nvGrpSpPr>
          <p:grpSpPr>
            <a:xfrm>
              <a:off x="181043" y="247398"/>
              <a:ext cx="7284943" cy="4754564"/>
              <a:chOff x="1665052" y="1390689"/>
              <a:chExt cx="7601995" cy="4961490"/>
            </a:xfrm>
            <a:solidFill>
              <a:schemeClr val="bg1"/>
            </a:solidFill>
          </p:grpSpPr>
          <p:grpSp>
            <p:nvGrpSpPr>
              <p:cNvPr id="53" name="Groupe 52"/>
              <p:cNvGrpSpPr/>
              <p:nvPr/>
            </p:nvGrpSpPr>
            <p:grpSpPr>
              <a:xfrm>
                <a:off x="1665052" y="1390689"/>
                <a:ext cx="7414934" cy="4961490"/>
                <a:chOff x="1237839" y="-137887"/>
                <a:chExt cx="7902609" cy="5287804"/>
              </a:xfrm>
              <a:grpFill/>
            </p:grpSpPr>
            <p:grpSp>
              <p:nvGrpSpPr>
                <p:cNvPr id="58" name="Groupe 57"/>
                <p:cNvGrpSpPr/>
                <p:nvPr/>
              </p:nvGrpSpPr>
              <p:grpSpPr>
                <a:xfrm>
                  <a:off x="2813684" y="-137887"/>
                  <a:ext cx="6326764" cy="5287804"/>
                  <a:chOff x="1840276" y="-81755"/>
                  <a:chExt cx="7190860" cy="6031174"/>
                </a:xfrm>
                <a:grpFill/>
              </p:grpSpPr>
              <p:pic>
                <p:nvPicPr>
                  <p:cNvPr id="79"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b="4232"/>
                  <a:stretch/>
                </p:blipFill>
                <p:spPr bwMode="auto">
                  <a:xfrm>
                    <a:off x="1840276" y="1230101"/>
                    <a:ext cx="7190860" cy="4719318"/>
                  </a:xfrm>
                  <a:prstGeom prst="rect">
                    <a:avLst/>
                  </a:prstGeom>
                  <a:grpFill/>
                  <a:ln>
                    <a:solidFill>
                      <a:schemeClr val="tx1"/>
                    </a:solidFill>
                    <a:prstDash val="solid"/>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0" name="Étoile à 5 branches 79"/>
                  <p:cNvSpPr/>
                  <p:nvPr/>
                </p:nvSpPr>
                <p:spPr>
                  <a:xfrm>
                    <a:off x="3369163" y="4025124"/>
                    <a:ext cx="180000" cy="180000"/>
                  </a:xfrm>
                  <a:prstGeom prst="star5">
                    <a:avLst/>
                  </a:prstGeom>
                  <a:grp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0" i="0" u="none" strike="noStrike" kern="1200" cap="none" spc="0" normalizeH="0" baseline="0" noProof="0">
                      <a:ln>
                        <a:noFill/>
                      </a:ln>
                      <a:solidFill>
                        <a:prstClr val="white"/>
                      </a:solidFill>
                      <a:effectLst/>
                      <a:uLnTx/>
                      <a:uFillTx/>
                      <a:latin typeface="Arial"/>
                      <a:ea typeface="+mn-ea"/>
                      <a:cs typeface="+mn-cs"/>
                    </a:endParaRPr>
                  </a:p>
                </p:txBody>
              </p:sp>
              <p:sp>
                <p:nvSpPr>
                  <p:cNvPr id="81" name="Forme libre 80"/>
                  <p:cNvSpPr/>
                  <p:nvPr/>
                </p:nvSpPr>
                <p:spPr>
                  <a:xfrm>
                    <a:off x="2795342" y="4656460"/>
                    <a:ext cx="5746631" cy="462192"/>
                  </a:xfrm>
                  <a:custGeom>
                    <a:avLst/>
                    <a:gdLst>
                      <a:gd name="connsiteX0" fmla="*/ 5655365 w 5655365"/>
                      <a:gd name="connsiteY0" fmla="*/ 407504 h 407504"/>
                      <a:gd name="connsiteX1" fmla="*/ 2802834 w 5655365"/>
                      <a:gd name="connsiteY1" fmla="*/ 89452 h 407504"/>
                      <a:gd name="connsiteX2" fmla="*/ 0 w 5655365"/>
                      <a:gd name="connsiteY2" fmla="*/ 0 h 407504"/>
                      <a:gd name="connsiteX0" fmla="*/ 5655365 w 5655365"/>
                      <a:gd name="connsiteY0" fmla="*/ 407504 h 407504"/>
                      <a:gd name="connsiteX1" fmla="*/ 0 w 5655365"/>
                      <a:gd name="connsiteY1" fmla="*/ 0 h 407504"/>
                      <a:gd name="connsiteX0" fmla="*/ 5655365 w 5655365"/>
                      <a:gd name="connsiteY0" fmla="*/ 407504 h 407504"/>
                      <a:gd name="connsiteX1" fmla="*/ 0 w 5655365"/>
                      <a:gd name="connsiteY1" fmla="*/ 0 h 407504"/>
                      <a:gd name="connsiteX0" fmla="*/ 5655365 w 5655365"/>
                      <a:gd name="connsiteY0" fmla="*/ 407526 h 407526"/>
                      <a:gd name="connsiteX1" fmla="*/ 0 w 5655365"/>
                      <a:gd name="connsiteY1" fmla="*/ 22 h 407526"/>
                      <a:gd name="connsiteX0" fmla="*/ 5655365 w 5655365"/>
                      <a:gd name="connsiteY0" fmla="*/ 407555 h 407555"/>
                      <a:gd name="connsiteX1" fmla="*/ 0 w 5655365"/>
                      <a:gd name="connsiteY1" fmla="*/ 51 h 407555"/>
                    </a:gdLst>
                    <a:ahLst/>
                    <a:cxnLst>
                      <a:cxn ang="0">
                        <a:pos x="connsiteX0" y="connsiteY0"/>
                      </a:cxn>
                      <a:cxn ang="0">
                        <a:pos x="connsiteX1" y="connsiteY1"/>
                      </a:cxn>
                    </a:cxnLst>
                    <a:rect l="l" t="t" r="r" b="b"/>
                    <a:pathLst>
                      <a:path w="5655365" h="407555">
                        <a:moveTo>
                          <a:pt x="5655365" y="407555"/>
                        </a:moveTo>
                        <a:cubicBezTo>
                          <a:pt x="5092148" y="152451"/>
                          <a:pt x="722244" y="-3261"/>
                          <a:pt x="0" y="51"/>
                        </a:cubicBezTo>
                      </a:path>
                    </a:pathLst>
                  </a:custGeom>
                  <a:noFill/>
                  <a:ln>
                    <a:solidFill>
                      <a:srgbClr val="00CC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0" i="0" u="none" strike="noStrike" kern="1200" cap="none" spc="0" normalizeH="0" baseline="0" noProof="0">
                      <a:ln>
                        <a:noFill/>
                      </a:ln>
                      <a:solidFill>
                        <a:prstClr val="white"/>
                      </a:solidFill>
                      <a:effectLst/>
                      <a:uLnTx/>
                      <a:uFillTx/>
                      <a:latin typeface="Arial"/>
                      <a:ea typeface="+mn-ea"/>
                      <a:cs typeface="+mn-cs"/>
                    </a:endParaRPr>
                  </a:p>
                </p:txBody>
              </p:sp>
              <p:sp>
                <p:nvSpPr>
                  <p:cNvPr id="82" name="Étoile à 5 branches 81"/>
                  <p:cNvSpPr/>
                  <p:nvPr/>
                </p:nvSpPr>
                <p:spPr>
                  <a:xfrm>
                    <a:off x="3355975" y="-81755"/>
                    <a:ext cx="180000" cy="180000"/>
                  </a:xfrm>
                  <a:prstGeom prst="star5">
                    <a:avLst/>
                  </a:prstGeom>
                  <a:grp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0" i="0" u="none" strike="noStrike" kern="1200" cap="none" spc="0" normalizeH="0" baseline="0" noProof="0">
                      <a:ln>
                        <a:noFill/>
                      </a:ln>
                      <a:solidFill>
                        <a:prstClr val="white"/>
                      </a:solidFill>
                      <a:effectLst/>
                      <a:uLnTx/>
                      <a:uFillTx/>
                      <a:latin typeface="Arial"/>
                      <a:ea typeface="+mn-ea"/>
                      <a:cs typeface="+mn-cs"/>
                    </a:endParaRPr>
                  </a:p>
                </p:txBody>
              </p:sp>
            </p:grpSp>
            <p:sp>
              <p:nvSpPr>
                <p:cNvPr id="59" name="ZoneTexte 58"/>
                <p:cNvSpPr txBox="1"/>
                <p:nvPr/>
              </p:nvSpPr>
              <p:spPr>
                <a:xfrm>
                  <a:off x="1324617" y="3888532"/>
                  <a:ext cx="1461922" cy="466034"/>
                </a:xfrm>
                <a:prstGeom prst="rect">
                  <a:avLst/>
                </a:prstGeom>
                <a:grpFill/>
                <a:ln w="19050">
                  <a:solidFill>
                    <a:srgbClr val="00CC66"/>
                  </a:solidFill>
                </a:ln>
              </p:spPr>
              <p:txBody>
                <a:bodyPr wrap="none" lIns="27000" tIns="27000" rIns="27000" bIns="2700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H</a:t>
                  </a:r>
                  <a:r>
                    <a:rPr kumimoji="0" lang="en-US" sz="900" b="1" i="0" u="none" strike="noStrike" kern="1200" cap="none" spc="0" normalizeH="0" baseline="-25000" noProof="0" dirty="0">
                      <a:ln>
                        <a:noFill/>
                      </a:ln>
                      <a:solidFill>
                        <a:prstClr val="black"/>
                      </a:solidFill>
                      <a:effectLst/>
                      <a:uLnTx/>
                      <a:uFillTx/>
                      <a:latin typeface="Arial" pitchFamily="34" charset="0"/>
                      <a:ea typeface="+mn-ea"/>
                      <a:cs typeface="Arial" pitchFamily="34" charset="0"/>
                    </a:rPr>
                    <a:t>C1</a:t>
                  </a:r>
                  <a:r>
                    <a:rPr kumimoji="0" lang="en-US" sz="900" b="1" i="0" u="none" strike="noStrike" kern="1200" cap="none" spc="0" normalizeH="0" baseline="30000" noProof="0" dirty="0">
                      <a:ln>
                        <a:noFill/>
                      </a:ln>
                      <a:solidFill>
                        <a:prstClr val="black"/>
                      </a:solidFill>
                      <a:effectLst/>
                      <a:uLnTx/>
                      <a:uFillTx/>
                      <a:latin typeface="Arial" pitchFamily="34" charset="0"/>
                      <a:ea typeface="+mn-ea"/>
                      <a:cs typeface="Arial" pitchFamily="34" charset="0"/>
                    </a:rPr>
                    <a:t>Nb3Sn</a:t>
                  </a:r>
                  <a:r>
                    <a:rPr kumimoji="0" lang="en-US" sz="9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r>
                    <a:rPr kumimoji="0" lang="en-US" sz="9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(~27mT)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88"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(50 </a:t>
                  </a:r>
                  <a:r>
                    <a:rPr kumimoji="0" lang="en-US" sz="788" b="0" i="0" u="none" strike="noStrike" kern="1200" cap="none" spc="0" normalizeH="0" baseline="0" noProof="0" dirty="0" err="1">
                      <a:ln>
                        <a:noFill/>
                      </a:ln>
                      <a:solidFill>
                        <a:prstClr val="black"/>
                      </a:solidFill>
                      <a:effectLst/>
                      <a:uLnTx/>
                      <a:uFillTx/>
                      <a:latin typeface="Arial" pitchFamily="34" charset="0"/>
                      <a:ea typeface="+mn-ea"/>
                      <a:cs typeface="Arial" pitchFamily="34" charset="0"/>
                    </a:rPr>
                    <a:t>mT</a:t>
                  </a:r>
                  <a:r>
                    <a:rPr kumimoji="0" lang="en-US" sz="788"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pour le bulk)</a:t>
                  </a:r>
                </a:p>
              </p:txBody>
            </p:sp>
            <p:cxnSp>
              <p:nvCxnSpPr>
                <p:cNvPr id="61" name="Connecteur droit avec flèche 60"/>
                <p:cNvCxnSpPr/>
                <p:nvPr/>
              </p:nvCxnSpPr>
              <p:spPr>
                <a:xfrm flipV="1">
                  <a:off x="2876206" y="4053284"/>
                  <a:ext cx="760876" cy="21877"/>
                </a:xfrm>
                <a:prstGeom prst="straightConnector1">
                  <a:avLst/>
                </a:prstGeom>
                <a:grpFill/>
                <a:ln w="28575">
                  <a:solidFill>
                    <a:srgbClr val="00CC66"/>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6" name="ZoneTexte 65"/>
                <p:cNvSpPr txBox="1"/>
                <p:nvPr/>
              </p:nvSpPr>
              <p:spPr>
                <a:xfrm>
                  <a:off x="1237839" y="2799077"/>
                  <a:ext cx="1594374" cy="645644"/>
                </a:xfrm>
                <a:prstGeom prst="rect">
                  <a:avLst/>
                </a:prstGeom>
                <a:grpFill/>
                <a:ln w="19050">
                  <a:solidFill>
                    <a:srgbClr val="589937"/>
                  </a:solidFill>
                </a:ln>
              </p:spPr>
              <p:txBody>
                <a:bodyPr wrap="square" lIns="27000" tIns="27000" rIns="27000" bIns="2700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25"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Recent results from Cornell </a:t>
                  </a:r>
                  <a:r>
                    <a:rPr kumimoji="0" lang="en-US" sz="825"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CW </a:t>
                  </a:r>
                  <a:r>
                    <a:rPr kumimoji="0" lang="en-US" sz="825"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(Posen, 2015 (17 MV/m))</a:t>
                  </a:r>
                </a:p>
              </p:txBody>
            </p:sp>
            <p:cxnSp>
              <p:nvCxnSpPr>
                <p:cNvPr id="67" name="Connecteur droit avec flèche 66"/>
                <p:cNvCxnSpPr>
                  <a:stCxn id="66" idx="3"/>
                </p:cNvCxnSpPr>
                <p:nvPr/>
              </p:nvCxnSpPr>
              <p:spPr>
                <a:xfrm>
                  <a:off x="2832213" y="3121900"/>
                  <a:ext cx="1153700" cy="345097"/>
                </a:xfrm>
                <a:prstGeom prst="straightConnector1">
                  <a:avLst/>
                </a:prstGeom>
                <a:grpFill/>
                <a:ln w="28575">
                  <a:solidFill>
                    <a:srgbClr val="589937"/>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ZoneTexte 68"/>
                <p:cNvSpPr txBox="1"/>
                <p:nvPr/>
              </p:nvSpPr>
              <p:spPr>
                <a:xfrm>
                  <a:off x="1498360" y="1794155"/>
                  <a:ext cx="1167200" cy="457381"/>
                </a:xfrm>
                <a:prstGeom prst="rect">
                  <a:avLst/>
                </a:prstGeom>
                <a:grpFill/>
                <a:ln w="19050">
                  <a:solidFill>
                    <a:srgbClr val="FF0000"/>
                  </a:solidFill>
                </a:ln>
              </p:spPr>
              <p:txBody>
                <a:bodyPr wrap="square" lIns="27000" tIns="27000" rIns="27000" bIns="27000" rtlCol="0">
                  <a:spAutoFit/>
                </a:bodyPr>
                <a:lstStyle>
                  <a:defPPr>
                    <a:defRPr lang="fr-FR"/>
                  </a:defPPr>
                  <a:lvl1pPr>
                    <a:defRPr sz="1200" u="none">
                      <a:solidFill>
                        <a:prstClr val="black"/>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25"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Cornell, 1997</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25"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pulsed</a:t>
                  </a:r>
                </a:p>
              </p:txBody>
            </p:sp>
            <p:cxnSp>
              <p:nvCxnSpPr>
                <p:cNvPr id="71" name="Connecteur droit avec flèche 70"/>
                <p:cNvCxnSpPr>
                  <a:stCxn id="69" idx="3"/>
                </p:cNvCxnSpPr>
                <p:nvPr/>
              </p:nvCxnSpPr>
              <p:spPr>
                <a:xfrm>
                  <a:off x="2665561" y="2022846"/>
                  <a:ext cx="1785869" cy="857398"/>
                </a:xfrm>
                <a:prstGeom prst="straightConnector1">
                  <a:avLst/>
                </a:prstGeom>
                <a:grpFill/>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4" name="ZoneTexte 73"/>
                <p:cNvSpPr txBox="1"/>
                <p:nvPr/>
              </p:nvSpPr>
              <p:spPr>
                <a:xfrm>
                  <a:off x="1305541" y="1101691"/>
                  <a:ext cx="1186101" cy="457381"/>
                </a:xfrm>
                <a:prstGeom prst="rect">
                  <a:avLst/>
                </a:prstGeom>
                <a:grpFill/>
                <a:ln w="19050">
                  <a:solidFill>
                    <a:srgbClr val="3333FF"/>
                  </a:solidFill>
                  <a:prstDash val="solid"/>
                </a:ln>
              </p:spPr>
              <p:txBody>
                <a:bodyPr wrap="square" lIns="27000" tIns="27000" rIns="27000" bIns="27000" rtlCol="0">
                  <a:spAutoFit/>
                </a:bodyPr>
                <a:lstStyle>
                  <a:defPPr>
                    <a:defRPr lang="fr-FR"/>
                  </a:defPPr>
                  <a:lvl1pPr>
                    <a:defRPr sz="1200" u="none">
                      <a:solidFill>
                        <a:prstClr val="black"/>
                      </a:solidFill>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25"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Nb H</a:t>
                  </a:r>
                  <a:r>
                    <a:rPr kumimoji="0" lang="en-US" sz="825" b="0" i="0" u="none" strike="noStrike" kern="1200" cap="none" spc="0" normalizeH="0" baseline="-25000" noProof="0" dirty="0">
                      <a:ln>
                        <a:noFill/>
                      </a:ln>
                      <a:solidFill>
                        <a:prstClr val="black"/>
                      </a:solidFill>
                      <a:effectLst/>
                      <a:uLnTx/>
                      <a:uFillTx/>
                      <a:latin typeface="Arial" pitchFamily="34" charset="0"/>
                      <a:ea typeface="+mn-ea"/>
                      <a:cs typeface="Arial" pitchFamily="34" charset="0"/>
                    </a:rPr>
                    <a:t>C1</a:t>
                  </a:r>
                  <a:r>
                    <a:rPr kumimoji="0" lang="en-US" sz="825"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25"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(170 à 200 </a:t>
                  </a:r>
                  <a:r>
                    <a:rPr kumimoji="0" lang="en-US" sz="825" b="0" i="0" u="none" strike="noStrike" kern="1200" cap="none" spc="0" normalizeH="0" baseline="0" noProof="0" dirty="0" err="1">
                      <a:ln>
                        <a:noFill/>
                      </a:ln>
                      <a:solidFill>
                        <a:prstClr val="black"/>
                      </a:solidFill>
                      <a:effectLst/>
                      <a:uLnTx/>
                      <a:uFillTx/>
                      <a:latin typeface="Arial" pitchFamily="34" charset="0"/>
                      <a:ea typeface="+mn-ea"/>
                      <a:cs typeface="Arial" pitchFamily="34" charset="0"/>
                    </a:rPr>
                    <a:t>mT</a:t>
                  </a:r>
                  <a:r>
                    <a:rPr kumimoji="0" lang="en-US" sz="825"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a:t>
                  </a:r>
                  <a:endParaRPr kumimoji="0" lang="en-US" sz="825" b="1"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p:txBody>
            </p:sp>
            <p:cxnSp>
              <p:nvCxnSpPr>
                <p:cNvPr id="76" name="Connecteur droit avec flèche 75"/>
                <p:cNvCxnSpPr>
                  <a:stCxn id="74" idx="3"/>
                </p:cNvCxnSpPr>
                <p:nvPr/>
              </p:nvCxnSpPr>
              <p:spPr>
                <a:xfrm>
                  <a:off x="2491642" y="1330382"/>
                  <a:ext cx="1162342" cy="645735"/>
                </a:xfrm>
                <a:prstGeom prst="straightConnector1">
                  <a:avLst/>
                </a:prstGeom>
                <a:grpFill/>
                <a:ln w="6350">
                  <a:solidFill>
                    <a:srgbClr val="3333FF"/>
                  </a:solidFill>
                  <a:prstDash val="lgDash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8" name="ZoneTexte 77"/>
                <p:cNvSpPr txBox="1"/>
                <p:nvPr/>
              </p:nvSpPr>
              <p:spPr>
                <a:xfrm>
                  <a:off x="2721067" y="-96783"/>
                  <a:ext cx="1286020" cy="466034"/>
                </a:xfrm>
                <a:prstGeom prst="rect">
                  <a:avLst/>
                </a:prstGeom>
                <a:grpFill/>
                <a:ln w="19050">
                  <a:solidFill>
                    <a:srgbClr val="FFFF00"/>
                  </a:solidFill>
                </a:ln>
              </p:spPr>
              <p:txBody>
                <a:bodyPr wrap="none" lIns="27000" tIns="27000" rIns="27000" bIns="27000"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H</a:t>
                  </a:r>
                  <a:r>
                    <a:rPr kumimoji="0" lang="en-US" sz="900" b="1" i="0" u="none" strike="noStrike" kern="1200" cap="none" spc="0" normalizeH="0" baseline="-25000" noProof="0" dirty="0">
                      <a:ln>
                        <a:noFill/>
                      </a:ln>
                      <a:solidFill>
                        <a:prstClr val="black"/>
                      </a:solidFill>
                      <a:effectLst/>
                      <a:uLnTx/>
                      <a:uFillTx/>
                      <a:latin typeface="Arial" pitchFamily="34" charset="0"/>
                      <a:ea typeface="+mn-ea"/>
                      <a:cs typeface="Arial" pitchFamily="34" charset="0"/>
                    </a:rPr>
                    <a:t>SH</a:t>
                  </a:r>
                  <a:r>
                    <a:rPr kumimoji="0" lang="en-US" sz="900" b="1" i="0" u="none" strike="noStrike" kern="1200" cap="none" spc="0" normalizeH="0" baseline="30000" noProof="0" dirty="0">
                      <a:ln>
                        <a:noFill/>
                      </a:ln>
                      <a:solidFill>
                        <a:prstClr val="black"/>
                      </a:solidFill>
                      <a:effectLst/>
                      <a:uLnTx/>
                      <a:uFillTx/>
                      <a:latin typeface="Arial" pitchFamily="34" charset="0"/>
                      <a:ea typeface="+mn-ea"/>
                      <a:cs typeface="Arial" pitchFamily="34" charset="0"/>
                    </a:rPr>
                    <a:t>Nb3Sn</a:t>
                  </a:r>
                  <a:r>
                    <a:rPr kumimoji="0" lang="en-US" sz="9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88"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a:t>
                  </a:r>
                  <a:r>
                    <a:rPr kumimoji="0" lang="en-US" sz="788"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400 </a:t>
                  </a:r>
                  <a:r>
                    <a:rPr kumimoji="0" lang="en-US" sz="788" b="0" i="0" u="none" strike="noStrike" kern="1200" cap="none" spc="0" normalizeH="0" baseline="0" noProof="0" dirty="0" err="1">
                      <a:ln>
                        <a:noFill/>
                      </a:ln>
                      <a:solidFill>
                        <a:prstClr val="black"/>
                      </a:solidFill>
                      <a:effectLst/>
                      <a:uLnTx/>
                      <a:uFillTx/>
                      <a:latin typeface="Arial" pitchFamily="34" charset="0"/>
                      <a:ea typeface="+mn-ea"/>
                      <a:cs typeface="Arial" pitchFamily="34" charset="0"/>
                    </a:rPr>
                    <a:t>mT</a:t>
                  </a:r>
                  <a:r>
                    <a:rPr kumimoji="0" lang="en-US" sz="788"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 0 K)</a:t>
                  </a:r>
                </a:p>
              </p:txBody>
            </p:sp>
          </p:grpSp>
          <p:grpSp>
            <p:nvGrpSpPr>
              <p:cNvPr id="54" name="Groupe 53"/>
              <p:cNvGrpSpPr/>
              <p:nvPr/>
            </p:nvGrpSpPr>
            <p:grpSpPr>
              <a:xfrm>
                <a:off x="4492675" y="1495865"/>
                <a:ext cx="4774372" cy="4102454"/>
                <a:chOff x="4492675" y="1495865"/>
                <a:chExt cx="4774372" cy="4102454"/>
              </a:xfrm>
              <a:grpFill/>
            </p:grpSpPr>
            <p:cxnSp>
              <p:nvCxnSpPr>
                <p:cNvPr id="55" name="Connecteur droit 54"/>
                <p:cNvCxnSpPr/>
                <p:nvPr/>
              </p:nvCxnSpPr>
              <p:spPr>
                <a:xfrm flipH="1" flipV="1">
                  <a:off x="4494349" y="1497539"/>
                  <a:ext cx="1256293" cy="1216404"/>
                </a:xfrm>
                <a:prstGeom prst="line">
                  <a:avLst/>
                </a:prstGeom>
                <a:grpFill/>
                <a:ln>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7333792" y="2665636"/>
                  <a:ext cx="1933255" cy="634582"/>
                </a:xfrm>
                <a:prstGeom prst="rect">
                  <a:avLst/>
                </a:prstGeom>
                <a:grpFill/>
                <a:ln>
                  <a:solidFill>
                    <a:schemeClr val="tx1"/>
                  </a:solidFill>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88" b="0" i="1" u="none" strike="noStrike" kern="1200" cap="none" spc="0" normalizeH="0" baseline="0" noProof="0" dirty="0">
                      <a:ln>
                        <a:noFill/>
                      </a:ln>
                      <a:solidFill>
                        <a:prstClr val="black"/>
                      </a:solidFill>
                      <a:effectLst/>
                      <a:uLnTx/>
                      <a:uFillTx/>
                      <a:latin typeface="Arial" pitchFamily="34" charset="0"/>
                      <a:ea typeface="+mn-ea"/>
                      <a:cs typeface="Arial" pitchFamily="34" charset="0"/>
                    </a:rPr>
                    <a:t>Hays. "Measuring the RF critical field of </a:t>
                  </a:r>
                  <a:r>
                    <a:rPr kumimoji="0" lang="en-US" sz="788" b="0" i="1" u="none" strike="noStrike" kern="1200" cap="none" spc="0" normalizeH="0" baseline="0" noProof="0" dirty="0" err="1">
                      <a:ln>
                        <a:noFill/>
                      </a:ln>
                      <a:solidFill>
                        <a:prstClr val="black"/>
                      </a:solidFill>
                      <a:effectLst/>
                      <a:uLnTx/>
                      <a:uFillTx/>
                      <a:latin typeface="Arial" pitchFamily="34" charset="0"/>
                      <a:ea typeface="+mn-ea"/>
                      <a:cs typeface="Arial" pitchFamily="34" charset="0"/>
                    </a:rPr>
                    <a:t>Pb</a:t>
                  </a:r>
                  <a:r>
                    <a:rPr kumimoji="0" lang="en-US" sz="788" b="0" i="1" u="none" strike="noStrike" kern="1200" cap="none" spc="0" normalizeH="0" baseline="0" noProof="0" dirty="0">
                      <a:ln>
                        <a:noFill/>
                      </a:ln>
                      <a:solidFill>
                        <a:prstClr val="black"/>
                      </a:solidFill>
                      <a:effectLst/>
                      <a:uLnTx/>
                      <a:uFillTx/>
                      <a:latin typeface="Arial" pitchFamily="34" charset="0"/>
                      <a:ea typeface="+mn-ea"/>
                      <a:cs typeface="Arial" pitchFamily="34" charset="0"/>
                    </a:rPr>
                    <a:t>, Nb, </a:t>
                  </a:r>
                  <a:r>
                    <a:rPr kumimoji="0" lang="en-US" sz="788" b="0" i="1" u="none" strike="noStrike" kern="1200" cap="none" spc="0" normalizeH="0" baseline="0" noProof="0" dirty="0" err="1">
                      <a:ln>
                        <a:noFill/>
                      </a:ln>
                      <a:solidFill>
                        <a:prstClr val="black"/>
                      </a:solidFill>
                      <a:effectLst/>
                      <a:uLnTx/>
                      <a:uFillTx/>
                      <a:latin typeface="Arial" pitchFamily="34" charset="0"/>
                      <a:ea typeface="+mn-ea"/>
                      <a:cs typeface="Arial" pitchFamily="34" charset="0"/>
                    </a:rPr>
                    <a:t>NbSn</a:t>
                  </a:r>
                  <a:r>
                    <a:rPr kumimoji="0" lang="en-US" sz="788" b="0" i="1" u="none" strike="noStrike" kern="1200" cap="none" spc="0" normalizeH="0" baseline="0" noProof="0" dirty="0">
                      <a:ln>
                        <a:noFill/>
                      </a:ln>
                      <a:solidFill>
                        <a:prstClr val="black"/>
                      </a:solidFill>
                      <a:effectLst/>
                      <a:uLnTx/>
                      <a:uFillTx/>
                      <a:latin typeface="Arial" pitchFamily="34" charset="0"/>
                      <a:ea typeface="+mn-ea"/>
                      <a:cs typeface="Arial" pitchFamily="34" charset="0"/>
                    </a:rPr>
                    <a:t>". in SRF 97. 1997.</a:t>
                  </a:r>
                </a:p>
              </p:txBody>
            </p:sp>
            <p:cxnSp>
              <p:nvCxnSpPr>
                <p:cNvPr id="57" name="Connecteur droit 56"/>
                <p:cNvCxnSpPr/>
                <p:nvPr/>
              </p:nvCxnSpPr>
              <p:spPr>
                <a:xfrm flipH="1" flipV="1">
                  <a:off x="4492675" y="1495865"/>
                  <a:ext cx="4092400" cy="4102454"/>
                </a:xfrm>
                <a:prstGeom prst="line">
                  <a:avLst/>
                </a:prstGeom>
                <a:grpFill/>
                <a:ln>
                  <a:solidFill>
                    <a:schemeClr val="accent6">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grpSp>
        <p:cxnSp>
          <p:nvCxnSpPr>
            <p:cNvPr id="49" name="Connecteur droit avec flèche 48"/>
            <p:cNvCxnSpPr/>
            <p:nvPr/>
          </p:nvCxnSpPr>
          <p:spPr>
            <a:xfrm flipV="1">
              <a:off x="2633099" y="4346516"/>
              <a:ext cx="0" cy="2331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2532627" y="4496866"/>
              <a:ext cx="493348" cy="233179"/>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50" b="0" i="1" u="none" strike="noStrike" kern="1200" cap="none" spc="0" normalizeH="0" baseline="0" noProof="0" dirty="0">
                  <a:ln>
                    <a:noFill/>
                  </a:ln>
                  <a:solidFill>
                    <a:srgbClr val="0070C0"/>
                  </a:solidFill>
                  <a:effectLst/>
                  <a:uLnTx/>
                  <a:uFillTx/>
                  <a:latin typeface="Arial" pitchFamily="34" charset="0"/>
                  <a:ea typeface="+mn-ea"/>
                  <a:cs typeface="Arial" pitchFamily="34" charset="0"/>
                </a:rPr>
                <a:t>~ </a:t>
              </a:r>
              <a:r>
                <a:rPr kumimoji="0" lang="en-US" sz="750" b="0" i="1" u="none" strike="noStrike" kern="1200" cap="none" spc="0" normalizeH="0" baseline="0" noProof="0" dirty="0" smtClean="0">
                  <a:ln>
                    <a:noFill/>
                  </a:ln>
                  <a:solidFill>
                    <a:srgbClr val="0070C0"/>
                  </a:solidFill>
                  <a:effectLst/>
                  <a:uLnTx/>
                  <a:uFillTx/>
                  <a:latin typeface="Arial" pitchFamily="34" charset="0"/>
                  <a:ea typeface="+mn-ea"/>
                  <a:cs typeface="Arial" pitchFamily="34" charset="0"/>
                </a:rPr>
                <a:t>2 K </a:t>
              </a:r>
              <a:endParaRPr kumimoji="0" lang="en-US" sz="750" b="0" i="1" u="none" strike="noStrike" kern="1200" cap="none" spc="0" normalizeH="0" baseline="0" noProof="0" dirty="0">
                <a:ln>
                  <a:noFill/>
                </a:ln>
                <a:solidFill>
                  <a:srgbClr val="0070C0"/>
                </a:solidFill>
                <a:effectLst/>
                <a:uLnTx/>
                <a:uFillTx/>
                <a:latin typeface="Arial" pitchFamily="34" charset="0"/>
                <a:ea typeface="+mn-ea"/>
                <a:cs typeface="Arial" pitchFamily="34" charset="0"/>
              </a:endParaRPr>
            </a:p>
          </p:txBody>
        </p:sp>
        <p:cxnSp>
          <p:nvCxnSpPr>
            <p:cNvPr id="35" name="Connecteur droit avec flèche 34"/>
            <p:cNvCxnSpPr/>
            <p:nvPr/>
          </p:nvCxnSpPr>
          <p:spPr>
            <a:xfrm flipV="1">
              <a:off x="3239281" y="4597498"/>
              <a:ext cx="0" cy="2331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3138810" y="4747848"/>
              <a:ext cx="817208" cy="233179"/>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50" b="0" i="1" u="none" strike="noStrike" kern="1200" cap="none" spc="0" normalizeH="0" baseline="0" noProof="0" dirty="0">
                  <a:ln>
                    <a:noFill/>
                  </a:ln>
                  <a:solidFill>
                    <a:srgbClr val="0070C0"/>
                  </a:solidFill>
                  <a:effectLst/>
                  <a:uLnTx/>
                  <a:uFillTx/>
                  <a:latin typeface="Arial" pitchFamily="34" charset="0"/>
                  <a:ea typeface="+mn-ea"/>
                  <a:cs typeface="Arial" pitchFamily="34" charset="0"/>
                </a:rPr>
                <a:t>~ </a:t>
              </a:r>
              <a:r>
                <a:rPr kumimoji="0" lang="en-US" sz="750" b="0" i="1" u="none" strike="noStrike" kern="1200" cap="none" spc="0" normalizeH="0" baseline="0" noProof="0" dirty="0" smtClean="0">
                  <a:ln>
                    <a:noFill/>
                  </a:ln>
                  <a:solidFill>
                    <a:srgbClr val="0070C0"/>
                  </a:solidFill>
                  <a:effectLst/>
                  <a:uLnTx/>
                  <a:uFillTx/>
                  <a:latin typeface="Arial" pitchFamily="34" charset="0"/>
                  <a:ea typeface="+mn-ea"/>
                  <a:cs typeface="Arial" pitchFamily="34" charset="0"/>
                </a:rPr>
                <a:t>4 K for Nb </a:t>
              </a:r>
              <a:endParaRPr kumimoji="0" lang="en-US" sz="750" b="0" i="1" u="none" strike="noStrike" kern="1200" cap="none" spc="0" normalizeH="0" baseline="0" noProof="0" dirty="0">
                <a:ln>
                  <a:noFill/>
                </a:ln>
                <a:solidFill>
                  <a:srgbClr val="0070C0"/>
                </a:solidFill>
                <a:effectLst/>
                <a:uLnTx/>
                <a:uFillTx/>
                <a:latin typeface="Arial" pitchFamily="34" charset="0"/>
                <a:ea typeface="+mn-ea"/>
                <a:cs typeface="Arial" pitchFamily="34" charset="0"/>
              </a:endParaRPr>
            </a:p>
          </p:txBody>
        </p:sp>
      </p:grpSp>
      <p:sp>
        <p:nvSpPr>
          <p:cNvPr id="3" name="Espace réservé du pied de page 2"/>
          <p:cNvSpPr>
            <a:spLocks noGrp="1"/>
          </p:cNvSpPr>
          <p:nvPr>
            <p:ph type="ftr" sz="quarter" idx="13"/>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fr-FR" sz="1000" b="0" i="0" u="none" strike="noStrike" kern="1200" cap="none" spc="0" normalizeH="0" baseline="0" noProof="0" smtClean="0">
                <a:ln>
                  <a:noFill/>
                </a:ln>
                <a:solidFill>
                  <a:srgbClr val="666666"/>
                </a:solidFill>
                <a:effectLst/>
                <a:uLnTx/>
                <a:uFillTx/>
                <a:latin typeface="Arial" pitchFamily="34" charset="0"/>
                <a:ea typeface="+mn-ea"/>
                <a:cs typeface="Arial" pitchFamily="34" charset="0"/>
              </a:rPr>
              <a:t>UAS 2025 - C.Z. Antoine- Superconductivity in accelerators- Magnet vs RF cavities-part III</a:t>
            </a:r>
            <a:endParaRPr kumimoji="0" lang="fr-FR" sz="1000" b="0" i="0" u="none" strike="noStrike" kern="1200" cap="none" spc="0" normalizeH="0" baseline="0" noProof="0" dirty="0">
              <a:ln>
                <a:noFill/>
              </a:ln>
              <a:solidFill>
                <a:srgbClr val="666666"/>
              </a:solidFill>
              <a:effectLst/>
              <a:uLnTx/>
              <a:uFillTx/>
              <a:latin typeface="Arial" pitchFamily="34" charset="0"/>
              <a:ea typeface="+mn-ea"/>
              <a:cs typeface="Arial" pitchFamily="34" charset="0"/>
            </a:endParaRPr>
          </a:p>
        </p:txBody>
      </p:sp>
      <p:sp>
        <p:nvSpPr>
          <p:cNvPr id="4" name="Espace réservé du numéro de diapositive 3"/>
          <p:cNvSpPr>
            <a:spLocks noGrp="1"/>
          </p:cNvSpPr>
          <p:nvPr>
            <p:ph type="sldNum"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000" b="0" i="0" u="none" strike="noStrike" kern="1200" cap="none" spc="0" normalizeH="0" baseline="0" noProof="0" smtClean="0">
                <a:ln>
                  <a:noFill/>
                </a:ln>
                <a:solidFill>
                  <a:srgbClr val="666666"/>
                </a:solidFill>
                <a:effectLst/>
                <a:uLnTx/>
                <a:uFillTx/>
                <a:latin typeface="Arial" pitchFamily="34" charset="0"/>
                <a:ea typeface="+mn-ea"/>
                <a:cs typeface="Arial" pitchFamily="34" charset="0"/>
              </a:rPr>
              <a:t>|  PAGE </a:t>
            </a:r>
            <a:fld id="{A40AF4AB-2A90-45D1-B14C-455B828CAC88}" type="slidenum">
              <a:rPr kumimoji="0" lang="fr-FR" sz="1000" b="0" i="0" u="none" strike="noStrike" kern="1200" cap="none" spc="0" normalizeH="0" baseline="0" noProof="0" smtClean="0">
                <a:ln>
                  <a:noFill/>
                </a:ln>
                <a:solidFill>
                  <a:srgbClr val="666666"/>
                </a:solidFill>
                <a:effectLst/>
                <a:uLnTx/>
                <a:uFillTx/>
                <a:latin typeface="Arial" pitchFamily="34" charset="0"/>
                <a:ea typeface="+mn-ea"/>
                <a:cs typeface="Arial" pitchFamily="34" charset="0"/>
              </a:rPr>
              <a:pPr marL="0" marR="0" lvl="0" indent="0" algn="l" defTabSz="914400" rtl="0" eaLnBrk="1" fontAlgn="base" latinLnBrk="0" hangingPunct="1">
                <a:lnSpc>
                  <a:spcPct val="100000"/>
                </a:lnSpc>
                <a:spcBef>
                  <a:spcPct val="0"/>
                </a:spcBef>
                <a:spcAft>
                  <a:spcPct val="0"/>
                </a:spcAft>
                <a:buClrTx/>
                <a:buSzTx/>
                <a:buFontTx/>
                <a:buNone/>
                <a:tabLst/>
                <a:defRPr/>
              </a:pPr>
              <a:t>44</a:t>
            </a:fld>
            <a:endParaRPr kumimoji="0" lang="fr-FR" sz="1000" b="0" i="0" u="none" strike="noStrike" kern="1200" cap="none" spc="0" normalizeH="0" baseline="0" noProof="0">
              <a:ln>
                <a:noFill/>
              </a:ln>
              <a:solidFill>
                <a:srgbClr val="666666"/>
              </a:solidFill>
              <a:effectLst/>
              <a:uLnTx/>
              <a:uFillTx/>
              <a:latin typeface="Arial" pitchFamily="34" charset="0"/>
              <a:ea typeface="+mn-ea"/>
              <a:cs typeface="Arial" pitchFamily="34" charset="0"/>
            </a:endParaRPr>
          </a:p>
        </p:txBody>
      </p:sp>
      <p:sp>
        <p:nvSpPr>
          <p:cNvPr id="5" name="Titre 4"/>
          <p:cNvSpPr>
            <a:spLocks noGrp="1"/>
          </p:cNvSpPr>
          <p:nvPr>
            <p:ph type="title"/>
          </p:nvPr>
        </p:nvSpPr>
        <p:spPr/>
        <p:txBody>
          <a:bodyPr/>
          <a:lstStyle/>
          <a:p>
            <a:r>
              <a:rPr lang="en-US" dirty="0" smtClean="0"/>
              <a:t>Higher Tc material</a:t>
            </a:r>
            <a:endParaRPr lang="en-US" dirty="0"/>
          </a:p>
        </p:txBody>
      </p:sp>
      <p:sp>
        <p:nvSpPr>
          <p:cNvPr id="6" name="Rectangle 5"/>
          <p:cNvSpPr/>
          <p:nvPr/>
        </p:nvSpPr>
        <p:spPr>
          <a:xfrm>
            <a:off x="3404180" y="1001604"/>
            <a:ext cx="5332978" cy="907941"/>
          </a:xfrm>
          <a:prstGeom prst="rect">
            <a:avLst/>
          </a:prstGeom>
        </p:spPr>
        <p:txBody>
          <a:bodyPr wrap="square">
            <a:spAutoFit/>
          </a:bodyPr>
          <a:lstStyle/>
          <a:p>
            <a:pPr marL="360363" lvl="1" indent="-360363" fontAlgn="auto">
              <a:spcBef>
                <a:spcPts val="0"/>
              </a:spcBef>
              <a:spcAft>
                <a:spcPts val="0"/>
              </a:spcAft>
              <a:buSzPct val="90000"/>
              <a:buBlip>
                <a:blip r:embed="rId3"/>
              </a:buBlip>
            </a:pPr>
            <a:r>
              <a:rPr lang="en-US" sz="1600" u="none" dirty="0">
                <a:solidFill>
                  <a:prstClr val="black"/>
                </a:solidFill>
                <a:latin typeface="Arial"/>
              </a:rPr>
              <a:t>Higher Tc materials, e.g. </a:t>
            </a:r>
            <a:r>
              <a:rPr lang="en-US" sz="1600" u="none" dirty="0" smtClean="0">
                <a:solidFill>
                  <a:prstClr val="black"/>
                </a:solidFill>
                <a:latin typeface="Arial"/>
              </a:rPr>
              <a:t>Nb</a:t>
            </a:r>
            <a:r>
              <a:rPr lang="en-US" sz="1600" u="none" baseline="-25000" dirty="0" smtClean="0">
                <a:solidFill>
                  <a:prstClr val="black"/>
                </a:solidFill>
                <a:latin typeface="Arial"/>
              </a:rPr>
              <a:t>3</a:t>
            </a:r>
            <a:r>
              <a:rPr lang="en-US" sz="1600" u="none" dirty="0" smtClean="0">
                <a:solidFill>
                  <a:prstClr val="black"/>
                </a:solidFill>
                <a:latin typeface="Arial"/>
              </a:rPr>
              <a:t>Sn: </a:t>
            </a:r>
            <a:r>
              <a:rPr lang="en-US" sz="1600" u="none" dirty="0">
                <a:solidFill>
                  <a:prstClr val="black"/>
                </a:solidFill>
                <a:latin typeface="Arial"/>
              </a:rPr>
              <a:t>brittle, poor thermal conductivity =&gt; go to films (on copper)</a:t>
            </a:r>
            <a:endParaRPr lang="en-US" sz="1200" u="none" dirty="0">
              <a:solidFill>
                <a:schemeClr val="tx1">
                  <a:lumMod val="75000"/>
                  <a:lumOff val="25000"/>
                </a:schemeClr>
              </a:solidFill>
              <a:latin typeface="Arial"/>
            </a:endParaRPr>
          </a:p>
          <a:p>
            <a:pPr marL="360363" lvl="1" indent="-360363" fontAlgn="auto">
              <a:spcBef>
                <a:spcPts val="600"/>
              </a:spcBef>
              <a:spcAft>
                <a:spcPts val="0"/>
              </a:spcAft>
              <a:buSzPct val="90000"/>
              <a:buBlip>
                <a:blip r:embed="rId3"/>
              </a:buBlip>
            </a:pPr>
            <a:r>
              <a:rPr lang="en-US" sz="1600" u="none" dirty="0">
                <a:solidFill>
                  <a:prstClr val="black"/>
                </a:solidFill>
                <a:latin typeface="Arial"/>
              </a:rPr>
              <a:t>Compounds: less easy to master than  pure metals</a:t>
            </a:r>
            <a:endParaRPr lang="en-US" dirty="0"/>
          </a:p>
        </p:txBody>
      </p:sp>
    </p:spTree>
    <p:extLst>
      <p:ext uri="{BB962C8B-B14F-4D97-AF65-F5344CB8AC3E}">
        <p14:creationId xmlns:p14="http://schemas.microsoft.com/office/powerpoint/2010/main" val="2984990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N</a:t>
            </a:r>
            <a:r>
              <a:rPr lang="en-US" cap="none" dirty="0"/>
              <a:t>b</a:t>
            </a:r>
            <a:r>
              <a:rPr lang="en-US" cap="none" baseline="-25000" dirty="0"/>
              <a:t>3</a:t>
            </a:r>
            <a:r>
              <a:rPr lang="en-US" dirty="0"/>
              <a:t>S</a:t>
            </a:r>
            <a:r>
              <a:rPr lang="en-US" cap="none" dirty="0"/>
              <a:t>n</a:t>
            </a:r>
            <a:r>
              <a:rPr lang="en-US" dirty="0"/>
              <a:t> Pioneer work: Wuppertal, Cornell</a:t>
            </a:r>
          </a:p>
        </p:txBody>
      </p:sp>
      <p:sp>
        <p:nvSpPr>
          <p:cNvPr id="3" name="Espace réservé du numéro de diapositive 2"/>
          <p:cNvSpPr>
            <a:spLocks noGrp="1"/>
          </p:cNvSpPr>
          <p:nvPr>
            <p:ph type="sldNum" sz="quarter" idx="12"/>
          </p:nvPr>
        </p:nvSpPr>
        <p:spPr/>
        <p:txBody>
          <a:bodyPr/>
          <a:lstStyle/>
          <a:p>
            <a:pPr>
              <a:defRPr/>
            </a:pPr>
            <a:r>
              <a:rPr lang="fr-FR" smtClean="0"/>
              <a:t>|  PAGE </a:t>
            </a:r>
            <a:fld id="{A40AF4AB-2A90-45D1-B14C-455B828CAC88}" type="slidenum">
              <a:rPr lang="fr-FR" smtClean="0"/>
              <a:pPr>
                <a:defRPr/>
              </a:pPr>
              <a:t>45</a:t>
            </a:fld>
            <a:endParaRPr lang="fr-FR"/>
          </a:p>
        </p:txBody>
      </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III</a:t>
            </a:r>
            <a:endParaRPr lang="fr-FR" dirty="0"/>
          </a:p>
        </p:txBody>
      </p:sp>
      <p:sp>
        <p:nvSpPr>
          <p:cNvPr id="5" name="Rectangle 4"/>
          <p:cNvSpPr/>
          <p:nvPr/>
        </p:nvSpPr>
        <p:spPr>
          <a:xfrm>
            <a:off x="-108520" y="1379120"/>
            <a:ext cx="4032448" cy="1460913"/>
          </a:xfrm>
          <a:prstGeom prst="rect">
            <a:avLst/>
          </a:prstGeom>
        </p:spPr>
        <p:txBody>
          <a:bodyPr wrap="square">
            <a:spAutoFit/>
          </a:bodyPr>
          <a:lstStyle/>
          <a:p>
            <a:pPr marL="817563" lvl="2" indent="-360363" eaLnBrk="0" hangingPunct="0">
              <a:lnSpc>
                <a:spcPts val="2000"/>
              </a:lnSpc>
              <a:spcBef>
                <a:spcPct val="20000"/>
              </a:spcBef>
              <a:buSzPct val="90000"/>
              <a:buBlip>
                <a:blip r:embed="rId3"/>
              </a:buBlip>
            </a:pPr>
            <a:r>
              <a:rPr lang="en-US" u="none" dirty="0" smtClean="0"/>
              <a:t>Limited in </a:t>
            </a:r>
            <a:r>
              <a:rPr lang="en-US" u="none" dirty="0" err="1" smtClean="0"/>
              <a:t>E</a:t>
            </a:r>
            <a:r>
              <a:rPr lang="en-US" u="none" baseline="-25000" dirty="0" err="1" smtClean="0"/>
              <a:t>acc</a:t>
            </a:r>
            <a:r>
              <a:rPr lang="en-US" u="none" dirty="0" smtClean="0"/>
              <a:t> , best results today ~20 MV/m</a:t>
            </a:r>
          </a:p>
          <a:p>
            <a:pPr marL="817563" lvl="2" indent="-360363" eaLnBrk="0" hangingPunct="0">
              <a:lnSpc>
                <a:spcPts val="2000"/>
              </a:lnSpc>
              <a:spcBef>
                <a:spcPct val="20000"/>
              </a:spcBef>
              <a:buSzPct val="90000"/>
              <a:buBlip>
                <a:blip r:embed="rId3"/>
              </a:buBlip>
            </a:pPr>
            <a:r>
              <a:rPr lang="en-US" u="none" dirty="0" smtClean="0"/>
              <a:t>Very high Q0</a:t>
            </a:r>
          </a:p>
          <a:p>
            <a:pPr marL="817563" lvl="2" indent="-360363" eaLnBrk="0" hangingPunct="0">
              <a:lnSpc>
                <a:spcPts val="2000"/>
              </a:lnSpc>
              <a:spcBef>
                <a:spcPct val="20000"/>
              </a:spcBef>
              <a:buSzPct val="90000"/>
              <a:buBlip>
                <a:blip r:embed="rId3"/>
              </a:buBlip>
            </a:pPr>
            <a:r>
              <a:rPr lang="en-US" u="none" dirty="0" smtClean="0"/>
              <a:t>Important developments: FNAL, JLAB, CERN, PKU…. </a:t>
            </a:r>
            <a:endParaRPr lang="en-US" u="none" dirty="0"/>
          </a:p>
        </p:txBody>
      </p:sp>
      <p:pic>
        <p:nvPicPr>
          <p:cNvPr id="6" name="Image 5"/>
          <p:cNvPicPr>
            <a:picLocks noChangeAspect="1"/>
          </p:cNvPicPr>
          <p:nvPr/>
        </p:nvPicPr>
        <p:blipFill rotWithShape="1">
          <a:blip r:embed="rId4"/>
          <a:srcRect t="4172" r="3348"/>
          <a:stretch/>
        </p:blipFill>
        <p:spPr>
          <a:xfrm>
            <a:off x="3800404" y="1052736"/>
            <a:ext cx="5182910" cy="3307391"/>
          </a:xfrm>
          <a:prstGeom prst="rect">
            <a:avLst/>
          </a:prstGeom>
        </p:spPr>
      </p:pic>
      <p:sp>
        <p:nvSpPr>
          <p:cNvPr id="7" name="ZoneTexte 6"/>
          <p:cNvSpPr txBox="1"/>
          <p:nvPr/>
        </p:nvSpPr>
        <p:spPr>
          <a:xfrm>
            <a:off x="7092280" y="1252809"/>
            <a:ext cx="1990654" cy="307777"/>
          </a:xfrm>
          <a:prstGeom prst="rect">
            <a:avLst/>
          </a:prstGeom>
          <a:noFill/>
        </p:spPr>
        <p:txBody>
          <a:bodyPr wrap="square" rtlCol="0">
            <a:spAutoFit/>
          </a:bodyPr>
          <a:lstStyle/>
          <a:p>
            <a:r>
              <a:rPr lang="fr-FR" i="1" u="none" dirty="0" smtClean="0">
                <a:solidFill>
                  <a:srgbClr val="3333FF"/>
                </a:solidFill>
              </a:rPr>
              <a:t>[</a:t>
            </a:r>
            <a:r>
              <a:rPr lang="fr-FR" i="1" u="none" dirty="0" err="1" smtClean="0">
                <a:solidFill>
                  <a:srgbClr val="3333FF"/>
                </a:solidFill>
                <a:hlinkClick r:id="rId5"/>
              </a:rPr>
              <a:t>Lieppe</a:t>
            </a:r>
            <a:r>
              <a:rPr lang="fr-FR" i="1" u="none" dirty="0" smtClean="0">
                <a:solidFill>
                  <a:srgbClr val="3333FF"/>
                </a:solidFill>
                <a:hlinkClick r:id="rId5"/>
              </a:rPr>
              <a:t>, SRF 2013</a:t>
            </a:r>
            <a:r>
              <a:rPr lang="fr-FR" i="1" u="none" dirty="0" smtClean="0">
                <a:solidFill>
                  <a:srgbClr val="3333FF"/>
                </a:solidFill>
              </a:rPr>
              <a:t>]</a:t>
            </a:r>
            <a:endParaRPr lang="en-US" i="1" u="none" dirty="0">
              <a:solidFill>
                <a:srgbClr val="3333FF"/>
              </a:solidFill>
            </a:endParaRPr>
          </a:p>
        </p:txBody>
      </p:sp>
      <p:pic>
        <p:nvPicPr>
          <p:cNvPr id="8" name="Image 7"/>
          <p:cNvPicPr>
            <a:picLocks noChangeAspect="1"/>
          </p:cNvPicPr>
          <p:nvPr/>
        </p:nvPicPr>
        <p:blipFill rotWithShape="1">
          <a:blip r:embed="rId6"/>
          <a:srcRect l="8078" t="4334" r="5407" b="18199"/>
          <a:stretch/>
        </p:blipFill>
        <p:spPr>
          <a:xfrm>
            <a:off x="16322" y="3534105"/>
            <a:ext cx="4355976" cy="2781324"/>
          </a:xfrm>
          <a:prstGeom prst="rect">
            <a:avLst/>
          </a:prstGeom>
        </p:spPr>
      </p:pic>
      <p:sp>
        <p:nvSpPr>
          <p:cNvPr id="9" name="Rectangle 8"/>
          <p:cNvSpPr/>
          <p:nvPr/>
        </p:nvSpPr>
        <p:spPr>
          <a:xfrm>
            <a:off x="4499992" y="4560200"/>
            <a:ext cx="3888432" cy="904863"/>
          </a:xfrm>
          <a:prstGeom prst="rect">
            <a:avLst/>
          </a:prstGeom>
        </p:spPr>
        <p:txBody>
          <a:bodyPr wrap="square">
            <a:spAutoFit/>
          </a:bodyPr>
          <a:lstStyle/>
          <a:p>
            <a:pPr marL="817563" lvl="2" indent="-360363" eaLnBrk="0" hangingPunct="0">
              <a:lnSpc>
                <a:spcPts val="2000"/>
              </a:lnSpc>
              <a:spcBef>
                <a:spcPct val="20000"/>
              </a:spcBef>
              <a:buSzPct val="90000"/>
              <a:buBlip>
                <a:blip r:embed="rId3"/>
              </a:buBlip>
            </a:pPr>
            <a:r>
              <a:rPr lang="en-US" u="none" dirty="0"/>
              <a:t>@ 4,2 K: Q</a:t>
            </a:r>
            <a:r>
              <a:rPr lang="en-US" u="none" baseline="-25000" dirty="0"/>
              <a:t>0</a:t>
            </a:r>
            <a:r>
              <a:rPr lang="en-US" u="none" dirty="0"/>
              <a:t> x 20 compare to </a:t>
            </a:r>
            <a:r>
              <a:rPr lang="en-US" u="none" dirty="0" err="1"/>
              <a:t>Nb</a:t>
            </a:r>
            <a:r>
              <a:rPr lang="en-US" u="none" dirty="0"/>
              <a:t>, </a:t>
            </a:r>
            <a:endParaRPr lang="en-US" u="none" dirty="0" smtClean="0"/>
          </a:p>
          <a:p>
            <a:pPr marL="817563" lvl="2" indent="-360363" eaLnBrk="0" hangingPunct="0">
              <a:lnSpc>
                <a:spcPts val="2000"/>
              </a:lnSpc>
              <a:spcBef>
                <a:spcPct val="20000"/>
              </a:spcBef>
              <a:buSzPct val="90000"/>
              <a:buBlip>
                <a:blip r:embed="rId3"/>
              </a:buBlip>
            </a:pPr>
            <a:r>
              <a:rPr lang="en-US" u="none" dirty="0" smtClean="0"/>
              <a:t>Applications : high duty cycle, CW </a:t>
            </a:r>
            <a:r>
              <a:rPr lang="en-US" sz="1100" i="1" u="none" dirty="0" smtClean="0">
                <a:solidFill>
                  <a:srgbClr val="0070C0"/>
                </a:solidFill>
              </a:rPr>
              <a:t>(where cryogenic cost are predominant)</a:t>
            </a:r>
            <a:endParaRPr lang="en-US" sz="1800" u="none" dirty="0"/>
          </a:p>
        </p:txBody>
      </p:sp>
    </p:spTree>
    <p:extLst>
      <p:ext uri="{BB962C8B-B14F-4D97-AF65-F5344CB8AC3E}">
        <p14:creationId xmlns:p14="http://schemas.microsoft.com/office/powerpoint/2010/main" val="22771095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en-US" dirty="0" smtClean="0"/>
              <a:t>Multilayers SIS structures</a:t>
            </a:r>
            <a:endParaRPr lang="en-US" dirty="0"/>
          </a:p>
        </p:txBody>
      </p:sp>
      <p:sp>
        <p:nvSpPr>
          <p:cNvPr id="2" name="Espace réservé du contenu 1"/>
          <p:cNvSpPr>
            <a:spLocks noGrp="1"/>
          </p:cNvSpPr>
          <p:nvPr>
            <p:ph idx="4294967295"/>
          </p:nvPr>
        </p:nvSpPr>
        <p:spPr>
          <a:xfrm>
            <a:off x="520027" y="955676"/>
            <a:ext cx="8172450" cy="3726656"/>
          </a:xfrm>
        </p:spPr>
        <p:txBody>
          <a:bodyPr/>
          <a:lstStyle/>
          <a:p>
            <a:r>
              <a:rPr lang="en-US" dirty="0" smtClean="0"/>
              <a:t>Enhance Q</a:t>
            </a:r>
            <a:r>
              <a:rPr lang="en-US" baseline="-25000" dirty="0" smtClean="0"/>
              <a:t>0</a:t>
            </a:r>
            <a:r>
              <a:rPr lang="en-US" dirty="0" smtClean="0"/>
              <a:t> and E</a:t>
            </a:r>
            <a:r>
              <a:rPr lang="en-US" baseline="-25000" dirty="0" smtClean="0"/>
              <a:t>ACC </a:t>
            </a:r>
            <a:r>
              <a:rPr lang="en-US" dirty="0" smtClean="0"/>
              <a:t>altogether</a:t>
            </a:r>
            <a:endParaRPr lang="en-US" baseline="-25000" dirty="0" smtClean="0"/>
          </a:p>
          <a:p>
            <a:pPr lvl="1" eaLnBrk="0" hangingPunct="0">
              <a:spcBef>
                <a:spcPts val="300"/>
              </a:spcBef>
              <a:spcAft>
                <a:spcPts val="300"/>
              </a:spcAft>
            </a:pPr>
            <a:endParaRPr kumimoji="1" lang="en-US" sz="1200" dirty="0" smtClean="0">
              <a:solidFill>
                <a:srgbClr val="000000"/>
              </a:solidFill>
              <a:ea typeface="SimSun" pitchFamily="2" charset="-122"/>
              <a:cs typeface="Times New Roman" pitchFamily="18" charset="0"/>
            </a:endParaRPr>
          </a:p>
          <a:p>
            <a:endParaRPr lang="en-US" dirty="0"/>
          </a:p>
        </p:txBody>
      </p:sp>
      <p:grpSp>
        <p:nvGrpSpPr>
          <p:cNvPr id="9" name="Groupe 8"/>
          <p:cNvGrpSpPr/>
          <p:nvPr/>
        </p:nvGrpSpPr>
        <p:grpSpPr>
          <a:xfrm>
            <a:off x="4668823" y="1452519"/>
            <a:ext cx="2294939" cy="1225528"/>
            <a:chOff x="5532086" y="1857061"/>
            <a:chExt cx="2605668" cy="1475904"/>
          </a:xfrm>
        </p:grpSpPr>
        <p:pic>
          <p:nvPicPr>
            <p:cNvPr id="3" name="Image 2"/>
            <p:cNvPicPr>
              <a:picLocks noChangeAspect="1"/>
            </p:cNvPicPr>
            <p:nvPr/>
          </p:nvPicPr>
          <p:blipFill>
            <a:blip r:embed="rId3"/>
            <a:stretch>
              <a:fillRect/>
            </a:stretch>
          </p:blipFill>
          <p:spPr>
            <a:xfrm>
              <a:off x="5532086" y="2049036"/>
              <a:ext cx="1744826" cy="1283929"/>
            </a:xfrm>
            <a:prstGeom prst="rect">
              <a:avLst/>
            </a:prstGeom>
          </p:spPr>
        </p:pic>
        <p:pic>
          <p:nvPicPr>
            <p:cNvPr id="67" name="Image 66"/>
            <p:cNvPicPr>
              <a:picLocks noChangeAspect="1"/>
            </p:cNvPicPr>
            <p:nvPr/>
          </p:nvPicPr>
          <p:blipFill>
            <a:blip r:embed="rId4"/>
            <a:stretch>
              <a:fillRect/>
            </a:stretch>
          </p:blipFill>
          <p:spPr>
            <a:xfrm>
              <a:off x="6956247" y="1857061"/>
              <a:ext cx="1181507" cy="610872"/>
            </a:xfrm>
            <a:prstGeom prst="rect">
              <a:avLst/>
            </a:prstGeom>
          </p:spPr>
        </p:pic>
      </p:grpSp>
      <p:grpSp>
        <p:nvGrpSpPr>
          <p:cNvPr id="7" name="Groupe 6"/>
          <p:cNvGrpSpPr/>
          <p:nvPr/>
        </p:nvGrpSpPr>
        <p:grpSpPr>
          <a:xfrm>
            <a:off x="71973" y="3572690"/>
            <a:ext cx="2388851" cy="1462930"/>
            <a:chOff x="8531873" y="1708850"/>
            <a:chExt cx="2693865" cy="1649720"/>
          </a:xfrm>
        </p:grpSpPr>
        <p:pic>
          <p:nvPicPr>
            <p:cNvPr id="98" name="Image 97"/>
            <p:cNvPicPr>
              <a:picLocks noChangeAspect="1"/>
            </p:cNvPicPr>
            <p:nvPr/>
          </p:nvPicPr>
          <p:blipFill>
            <a:blip r:embed="rId5"/>
            <a:stretch>
              <a:fillRect/>
            </a:stretch>
          </p:blipFill>
          <p:spPr>
            <a:xfrm>
              <a:off x="8531873" y="1708850"/>
              <a:ext cx="2516647" cy="1649720"/>
            </a:xfrm>
            <a:prstGeom prst="rect">
              <a:avLst/>
            </a:prstGeom>
          </p:spPr>
        </p:pic>
        <p:pic>
          <p:nvPicPr>
            <p:cNvPr id="77" name="Image 76"/>
            <p:cNvPicPr>
              <a:picLocks noChangeAspect="1"/>
            </p:cNvPicPr>
            <p:nvPr/>
          </p:nvPicPr>
          <p:blipFill>
            <a:blip r:embed="rId6"/>
            <a:stretch>
              <a:fillRect/>
            </a:stretch>
          </p:blipFill>
          <p:spPr>
            <a:xfrm>
              <a:off x="10044231" y="1825023"/>
              <a:ext cx="1181507" cy="607214"/>
            </a:xfrm>
            <a:prstGeom prst="rect">
              <a:avLst/>
            </a:prstGeom>
          </p:spPr>
        </p:pic>
      </p:grpSp>
      <p:pic>
        <p:nvPicPr>
          <p:cNvPr id="128" name="Image 127"/>
          <p:cNvPicPr>
            <a:picLocks noChangeAspect="1"/>
          </p:cNvPicPr>
          <p:nvPr/>
        </p:nvPicPr>
        <p:blipFill rotWithShape="1">
          <a:blip r:embed="rId7"/>
          <a:srcRect t="4793" r="5222"/>
          <a:stretch/>
        </p:blipFill>
        <p:spPr>
          <a:xfrm>
            <a:off x="2471175" y="3423813"/>
            <a:ext cx="3795650" cy="2241420"/>
          </a:xfrm>
          <a:prstGeom prst="rect">
            <a:avLst/>
          </a:prstGeom>
        </p:spPr>
      </p:pic>
      <p:grpSp>
        <p:nvGrpSpPr>
          <p:cNvPr id="10" name="Groupe 9"/>
          <p:cNvGrpSpPr/>
          <p:nvPr/>
        </p:nvGrpSpPr>
        <p:grpSpPr>
          <a:xfrm>
            <a:off x="83218" y="1466038"/>
            <a:ext cx="4435044" cy="1268225"/>
            <a:chOff x="-66827" y="1857061"/>
            <a:chExt cx="5250850" cy="1501509"/>
          </a:xfrm>
        </p:grpSpPr>
        <p:grpSp>
          <p:nvGrpSpPr>
            <p:cNvPr id="4" name="Groupe 3"/>
            <p:cNvGrpSpPr/>
            <p:nvPr/>
          </p:nvGrpSpPr>
          <p:grpSpPr>
            <a:xfrm>
              <a:off x="133692" y="1857061"/>
              <a:ext cx="5050331" cy="1501509"/>
              <a:chOff x="133692" y="1857061"/>
              <a:chExt cx="5050331" cy="1501509"/>
            </a:xfrm>
          </p:grpSpPr>
          <p:pic>
            <p:nvPicPr>
              <p:cNvPr id="63" name="Image 62"/>
              <p:cNvPicPr>
                <a:picLocks noChangeAspect="1"/>
              </p:cNvPicPr>
              <p:nvPr/>
            </p:nvPicPr>
            <p:blipFill>
              <a:blip r:embed="rId8"/>
              <a:stretch>
                <a:fillRect/>
              </a:stretch>
            </p:blipFill>
            <p:spPr>
              <a:xfrm>
                <a:off x="133692" y="2049036"/>
                <a:ext cx="1759458" cy="1309534"/>
              </a:xfrm>
              <a:prstGeom prst="rect">
                <a:avLst/>
              </a:prstGeom>
            </p:spPr>
          </p:pic>
          <p:pic>
            <p:nvPicPr>
              <p:cNvPr id="64" name="Image 63"/>
              <p:cNvPicPr>
                <a:picLocks noChangeAspect="1"/>
              </p:cNvPicPr>
              <p:nvPr/>
            </p:nvPicPr>
            <p:blipFill>
              <a:blip r:embed="rId9"/>
              <a:stretch>
                <a:fillRect/>
              </a:stretch>
            </p:blipFill>
            <p:spPr>
              <a:xfrm>
                <a:off x="1042214" y="1857061"/>
                <a:ext cx="1225402" cy="610872"/>
              </a:xfrm>
              <a:prstGeom prst="rect">
                <a:avLst/>
              </a:prstGeom>
            </p:spPr>
          </p:pic>
          <p:pic>
            <p:nvPicPr>
              <p:cNvPr id="65" name="Image 64"/>
              <p:cNvPicPr>
                <a:picLocks noChangeAspect="1"/>
              </p:cNvPicPr>
              <p:nvPr/>
            </p:nvPicPr>
            <p:blipFill>
              <a:blip r:embed="rId10"/>
              <a:stretch>
                <a:fillRect/>
              </a:stretch>
            </p:blipFill>
            <p:spPr>
              <a:xfrm>
                <a:off x="2806911" y="2078299"/>
                <a:ext cx="1774090" cy="1280271"/>
              </a:xfrm>
              <a:prstGeom prst="rect">
                <a:avLst/>
              </a:prstGeom>
            </p:spPr>
          </p:pic>
          <p:pic>
            <p:nvPicPr>
              <p:cNvPr id="66" name="Image 65"/>
              <p:cNvPicPr>
                <a:picLocks noChangeAspect="1"/>
              </p:cNvPicPr>
              <p:nvPr/>
            </p:nvPicPr>
            <p:blipFill>
              <a:blip r:embed="rId11"/>
              <a:stretch>
                <a:fillRect/>
              </a:stretch>
            </p:blipFill>
            <p:spPr>
              <a:xfrm>
                <a:off x="4002516" y="1857061"/>
                <a:ext cx="1181507" cy="610872"/>
              </a:xfrm>
              <a:prstGeom prst="rect">
                <a:avLst/>
              </a:prstGeom>
            </p:spPr>
          </p:pic>
        </p:grpSp>
        <p:sp>
          <p:nvSpPr>
            <p:cNvPr id="5" name="ZoneTexte 4"/>
            <p:cNvSpPr txBox="1"/>
            <p:nvPr/>
          </p:nvSpPr>
          <p:spPr>
            <a:xfrm>
              <a:off x="-66827" y="3016445"/>
              <a:ext cx="357363" cy="292388"/>
            </a:xfrm>
            <a:prstGeom prst="rect">
              <a:avLst/>
            </a:prstGeom>
            <a:noFill/>
          </p:spPr>
          <p:txBody>
            <a:bodyPr wrap="none" rtlCol="0">
              <a:spAutoFit/>
            </a:bodyPr>
            <a:lstStyle/>
            <a:p>
              <a:r>
                <a:rPr lang="en-US" sz="825" dirty="0" smtClean="0"/>
                <a:t>a)</a:t>
              </a:r>
              <a:endParaRPr lang="en-US" sz="825" dirty="0"/>
            </a:p>
          </p:txBody>
        </p:sp>
        <p:sp>
          <p:nvSpPr>
            <p:cNvPr id="17" name="ZoneTexte 16"/>
            <p:cNvSpPr txBox="1"/>
            <p:nvPr/>
          </p:nvSpPr>
          <p:spPr>
            <a:xfrm>
              <a:off x="2578497" y="3016445"/>
              <a:ext cx="363776" cy="292388"/>
            </a:xfrm>
            <a:prstGeom prst="rect">
              <a:avLst/>
            </a:prstGeom>
            <a:noFill/>
          </p:spPr>
          <p:txBody>
            <a:bodyPr wrap="none" rtlCol="0">
              <a:spAutoFit/>
            </a:bodyPr>
            <a:lstStyle/>
            <a:p>
              <a:r>
                <a:rPr lang="en-US" sz="825" dirty="0" smtClean="0"/>
                <a:t>b)</a:t>
              </a:r>
              <a:endParaRPr lang="en-US" sz="825" dirty="0"/>
            </a:p>
          </p:txBody>
        </p:sp>
      </p:grpSp>
      <p:sp>
        <p:nvSpPr>
          <p:cNvPr id="8" name="Espace réservé du numéro de diapositive 7"/>
          <p:cNvSpPr>
            <a:spLocks noGrp="1"/>
          </p:cNvSpPr>
          <p:nvPr>
            <p:ph type="sldNum" sz="quarter" idx="4294967295"/>
          </p:nvPr>
        </p:nvSpPr>
        <p:spPr/>
        <p:txBody>
          <a:bodyPr/>
          <a:lstStyle/>
          <a:p>
            <a:r>
              <a:rPr lang="en-US" u="none" dirty="0" smtClean="0">
                <a:latin typeface="Arial"/>
              </a:rPr>
              <a:t>| </a:t>
            </a:r>
            <a:fld id="{AEFB9B6D-867A-40B8-ACB0-35CC9F272C9C}" type="slidenum">
              <a:rPr lang="en-US" u="none" smtClean="0">
                <a:latin typeface="Arial"/>
              </a:rPr>
              <a:pPr/>
              <a:t>46</a:t>
            </a:fld>
            <a:endParaRPr lang="en-US" u="none" dirty="0">
              <a:latin typeface="Arial"/>
            </a:endParaRPr>
          </a:p>
        </p:txBody>
      </p:sp>
      <p:sp>
        <p:nvSpPr>
          <p:cNvPr id="11" name="ZoneTexte 10"/>
          <p:cNvSpPr txBox="1"/>
          <p:nvPr/>
        </p:nvSpPr>
        <p:spPr>
          <a:xfrm>
            <a:off x="0" y="2685480"/>
            <a:ext cx="1921039" cy="648383"/>
          </a:xfrm>
          <a:prstGeom prst="rect">
            <a:avLst/>
          </a:prstGeom>
          <a:noFill/>
        </p:spPr>
        <p:txBody>
          <a:bodyPr wrap="none" rtlCol="0">
            <a:spAutoFit/>
          </a:bodyPr>
          <a:lstStyle/>
          <a:p>
            <a:pPr marL="360363" lvl="2" indent="-360363" eaLnBrk="0" hangingPunct="0">
              <a:lnSpc>
                <a:spcPts val="2000"/>
              </a:lnSpc>
              <a:spcBef>
                <a:spcPct val="20000"/>
              </a:spcBef>
              <a:buSzPct val="90000"/>
              <a:buBlip>
                <a:blip r:embed="rId12"/>
              </a:buBlip>
            </a:pPr>
            <a:r>
              <a:rPr lang="en-US" u="none" dirty="0"/>
              <a:t>Ideal (w/o defect</a:t>
            </a:r>
            <a:r>
              <a:rPr lang="en-US" u="none" dirty="0" smtClean="0"/>
              <a:t>)</a:t>
            </a:r>
          </a:p>
          <a:p>
            <a:pPr marL="0" lvl="2" eaLnBrk="0" hangingPunct="0">
              <a:lnSpc>
                <a:spcPts val="2000"/>
              </a:lnSpc>
              <a:spcBef>
                <a:spcPct val="20000"/>
              </a:spcBef>
              <a:buSzPct val="90000"/>
            </a:pPr>
            <a:endParaRPr lang="en-US" u="none" dirty="0"/>
          </a:p>
        </p:txBody>
      </p:sp>
      <p:sp>
        <p:nvSpPr>
          <p:cNvPr id="23" name="ZoneTexte 22"/>
          <p:cNvSpPr txBox="1"/>
          <p:nvPr/>
        </p:nvSpPr>
        <p:spPr>
          <a:xfrm>
            <a:off x="2404595" y="2697342"/>
            <a:ext cx="1912703" cy="624658"/>
          </a:xfrm>
          <a:prstGeom prst="rect">
            <a:avLst/>
          </a:prstGeom>
          <a:noFill/>
        </p:spPr>
        <p:txBody>
          <a:bodyPr wrap="none" rtlCol="0">
            <a:spAutoFit/>
          </a:bodyPr>
          <a:lstStyle>
            <a:defPPr>
              <a:defRPr lang="fr-FR"/>
            </a:defPPr>
            <a:lvl3pPr marL="360363" lvl="2" indent="-360363" eaLnBrk="0" hangingPunct="0">
              <a:lnSpc>
                <a:spcPts val="2000"/>
              </a:lnSpc>
              <a:spcBef>
                <a:spcPct val="20000"/>
              </a:spcBef>
              <a:buSzPct val="90000"/>
              <a:buBlip>
                <a:blip r:embed="rId12"/>
              </a:buBlip>
              <a:defRPr u="none"/>
            </a:lvl3pPr>
          </a:lstStyle>
          <a:p>
            <a:pPr lvl="2"/>
            <a:r>
              <a:rPr lang="en-US" dirty="0"/>
              <a:t>Real world </a:t>
            </a:r>
          </a:p>
          <a:p>
            <a:pPr marL="0" lvl="2" indent="0">
              <a:buNone/>
            </a:pPr>
            <a:r>
              <a:rPr lang="en-US" dirty="0"/>
              <a:t>(</a:t>
            </a:r>
            <a:r>
              <a:rPr lang="en-US" dirty="0">
                <a:sym typeface="Symbol" panose="05050102010706020507" pitchFamily="18" charset="2"/>
              </a:rPr>
              <a:t> </a:t>
            </a:r>
            <a:r>
              <a:rPr lang="en-US" dirty="0"/>
              <a:t>defects on surface)</a:t>
            </a:r>
          </a:p>
        </p:txBody>
      </p:sp>
      <p:sp>
        <p:nvSpPr>
          <p:cNvPr id="25" name="ZoneTexte 24"/>
          <p:cNvSpPr txBox="1"/>
          <p:nvPr/>
        </p:nvSpPr>
        <p:spPr>
          <a:xfrm>
            <a:off x="180517" y="5169700"/>
            <a:ext cx="1874449" cy="648383"/>
          </a:xfrm>
          <a:prstGeom prst="rect">
            <a:avLst/>
          </a:prstGeom>
          <a:noFill/>
        </p:spPr>
        <p:txBody>
          <a:bodyPr wrap="square" rtlCol="0">
            <a:spAutoFit/>
          </a:bodyPr>
          <a:lstStyle/>
          <a:p>
            <a:pPr marL="360363" lvl="2" indent="-360363" eaLnBrk="0" hangingPunct="0">
              <a:lnSpc>
                <a:spcPts val="2000"/>
              </a:lnSpc>
              <a:spcBef>
                <a:spcPct val="20000"/>
              </a:spcBef>
              <a:buSzPct val="90000"/>
              <a:buBlip>
                <a:blip r:embed="rId12"/>
              </a:buBlip>
            </a:pPr>
            <a:r>
              <a:rPr lang="en-US" u="none" dirty="0"/>
              <a:t>Dielectric barrier </a:t>
            </a:r>
          </a:p>
          <a:p>
            <a:pPr marL="0" lvl="2" eaLnBrk="0" hangingPunct="0">
              <a:lnSpc>
                <a:spcPts val="2000"/>
              </a:lnSpc>
              <a:spcBef>
                <a:spcPct val="20000"/>
              </a:spcBef>
              <a:buSzPct val="90000"/>
            </a:pPr>
            <a:r>
              <a:rPr lang="en-US" u="none" dirty="0"/>
              <a:t>+ SC w. higher T</a:t>
            </a:r>
            <a:r>
              <a:rPr lang="en-US" u="none" baseline="-25000" dirty="0"/>
              <a:t>C</a:t>
            </a:r>
          </a:p>
        </p:txBody>
      </p:sp>
      <p:grpSp>
        <p:nvGrpSpPr>
          <p:cNvPr id="12" name="Groupe 11"/>
          <p:cNvGrpSpPr/>
          <p:nvPr/>
        </p:nvGrpSpPr>
        <p:grpSpPr>
          <a:xfrm>
            <a:off x="6388267" y="1345838"/>
            <a:ext cx="2492646" cy="4539604"/>
            <a:chOff x="-177210" y="3328364"/>
            <a:chExt cx="2492646" cy="4539604"/>
          </a:xfrm>
        </p:grpSpPr>
        <p:pic>
          <p:nvPicPr>
            <p:cNvPr id="126" name="Image 125"/>
            <p:cNvPicPr>
              <a:picLocks noChangeAspect="1"/>
            </p:cNvPicPr>
            <p:nvPr/>
          </p:nvPicPr>
          <p:blipFill>
            <a:blip r:embed="rId13"/>
            <a:stretch>
              <a:fillRect/>
            </a:stretch>
          </p:blipFill>
          <p:spPr>
            <a:xfrm>
              <a:off x="291427" y="3328364"/>
              <a:ext cx="1778328" cy="1591891"/>
            </a:xfrm>
            <a:prstGeom prst="rect">
              <a:avLst/>
            </a:prstGeom>
          </p:spPr>
        </p:pic>
        <p:pic>
          <p:nvPicPr>
            <p:cNvPr id="127" name="Picture 68"/>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1017" y="6087692"/>
              <a:ext cx="2376296" cy="1780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ZoneTexte 25"/>
            <p:cNvSpPr txBox="1"/>
            <p:nvPr/>
          </p:nvSpPr>
          <p:spPr>
            <a:xfrm>
              <a:off x="-177210" y="5305460"/>
              <a:ext cx="2492646" cy="605294"/>
            </a:xfrm>
            <a:prstGeom prst="rect">
              <a:avLst/>
            </a:prstGeom>
            <a:noFill/>
          </p:spPr>
          <p:txBody>
            <a:bodyPr wrap="square" rtlCol="0">
              <a:spAutoFit/>
            </a:bodyPr>
            <a:lstStyle/>
            <a:p>
              <a:pPr marL="360363" lvl="2" indent="-360363" eaLnBrk="0" hangingPunct="0">
                <a:lnSpc>
                  <a:spcPts val="2000"/>
                </a:lnSpc>
                <a:spcBef>
                  <a:spcPct val="20000"/>
                </a:spcBef>
                <a:buSzPct val="90000"/>
                <a:buBlip>
                  <a:blip r:embed="rId12"/>
                </a:buBlip>
              </a:pPr>
              <a:r>
                <a:rPr lang="en-US" u="none" dirty="0"/>
                <a:t>Expected performance enhancement in cavities</a:t>
              </a:r>
            </a:p>
          </p:txBody>
        </p:sp>
      </p:grpSp>
      <p:sp>
        <p:nvSpPr>
          <p:cNvPr id="27" name="Forme libre 26"/>
          <p:cNvSpPr/>
          <p:nvPr/>
        </p:nvSpPr>
        <p:spPr>
          <a:xfrm rot="501135" flipH="1">
            <a:off x="8026962" y="2840745"/>
            <a:ext cx="902939" cy="1151585"/>
          </a:xfrm>
          <a:custGeom>
            <a:avLst/>
            <a:gdLst>
              <a:gd name="connsiteX0" fmla="*/ 804966 w 804966"/>
              <a:gd name="connsiteY0" fmla="*/ 0 h 2122543"/>
              <a:gd name="connsiteX1" fmla="*/ 13659 w 804966"/>
              <a:gd name="connsiteY1" fmla="*/ 732693 h 2122543"/>
              <a:gd name="connsiteX2" fmla="*/ 283290 w 804966"/>
              <a:gd name="connsiteY2" fmla="*/ 1998785 h 2122543"/>
              <a:gd name="connsiteX3" fmla="*/ 295013 w 804966"/>
              <a:gd name="connsiteY3" fmla="*/ 2004646 h 2122543"/>
              <a:gd name="connsiteX0" fmla="*/ 1575465 w 1575464"/>
              <a:gd name="connsiteY0" fmla="*/ 0 h 1690079"/>
              <a:gd name="connsiteX1" fmla="*/ 52767 w 1575464"/>
              <a:gd name="connsiteY1" fmla="*/ 300229 h 1690079"/>
              <a:gd name="connsiteX2" fmla="*/ 322398 w 1575464"/>
              <a:gd name="connsiteY2" fmla="*/ 1566321 h 1690079"/>
              <a:gd name="connsiteX3" fmla="*/ 334121 w 1575464"/>
              <a:gd name="connsiteY3" fmla="*/ 1572182 h 1690079"/>
              <a:gd name="connsiteX0" fmla="*/ 1432965 w 1432964"/>
              <a:gd name="connsiteY0" fmla="*/ 0 h 1690079"/>
              <a:gd name="connsiteX1" fmla="*/ 71116 w 1432964"/>
              <a:gd name="connsiteY1" fmla="*/ 742755 h 1690079"/>
              <a:gd name="connsiteX2" fmla="*/ 179898 w 1432964"/>
              <a:gd name="connsiteY2" fmla="*/ 1566321 h 1690079"/>
              <a:gd name="connsiteX3" fmla="*/ 191621 w 1432964"/>
              <a:gd name="connsiteY3" fmla="*/ 1572182 h 1690079"/>
              <a:gd name="connsiteX0" fmla="*/ 1432965 w 1432964"/>
              <a:gd name="connsiteY0" fmla="*/ 0 h 1833397"/>
              <a:gd name="connsiteX1" fmla="*/ 71116 w 1432964"/>
              <a:gd name="connsiteY1" fmla="*/ 742755 h 1833397"/>
              <a:gd name="connsiteX2" fmla="*/ 179898 w 1432964"/>
              <a:gd name="connsiteY2" fmla="*/ 1566321 h 1833397"/>
              <a:gd name="connsiteX3" fmla="*/ 191621 w 1432964"/>
              <a:gd name="connsiteY3" fmla="*/ 1572182 h 1833397"/>
              <a:gd name="connsiteX0" fmla="*/ 1432965 w 1432964"/>
              <a:gd name="connsiteY0" fmla="*/ 0 h 1833397"/>
              <a:gd name="connsiteX1" fmla="*/ 71116 w 1432964"/>
              <a:gd name="connsiteY1" fmla="*/ 742755 h 1833397"/>
              <a:gd name="connsiteX2" fmla="*/ 179898 w 1432964"/>
              <a:gd name="connsiteY2" fmla="*/ 1566321 h 1833397"/>
              <a:gd name="connsiteX3" fmla="*/ 191622 w 1432964"/>
              <a:gd name="connsiteY3" fmla="*/ 1572182 h 1833397"/>
              <a:gd name="connsiteX0" fmla="*/ 1432965 w 1432964"/>
              <a:gd name="connsiteY0" fmla="*/ 0 h 1833397"/>
              <a:gd name="connsiteX1" fmla="*/ 71116 w 1432964"/>
              <a:gd name="connsiteY1" fmla="*/ 742755 h 1833397"/>
              <a:gd name="connsiteX2" fmla="*/ 179898 w 1432964"/>
              <a:gd name="connsiteY2" fmla="*/ 1566321 h 1833397"/>
              <a:gd name="connsiteX3" fmla="*/ 191622 w 1432964"/>
              <a:gd name="connsiteY3" fmla="*/ 1572182 h 1833397"/>
              <a:gd name="connsiteX0" fmla="*/ 1432965 w 1432964"/>
              <a:gd name="connsiteY0" fmla="*/ 0 h 1566321"/>
              <a:gd name="connsiteX1" fmla="*/ 71116 w 1432964"/>
              <a:gd name="connsiteY1" fmla="*/ 742755 h 1566321"/>
              <a:gd name="connsiteX2" fmla="*/ 179898 w 1432964"/>
              <a:gd name="connsiteY2" fmla="*/ 1566321 h 1566321"/>
              <a:gd name="connsiteX0" fmla="*/ 1432965 w 1432964"/>
              <a:gd name="connsiteY0" fmla="*/ 0 h 1566322"/>
              <a:gd name="connsiteX1" fmla="*/ 71116 w 1432964"/>
              <a:gd name="connsiteY1" fmla="*/ 742755 h 1566322"/>
              <a:gd name="connsiteX2" fmla="*/ 179898 w 1432964"/>
              <a:gd name="connsiteY2" fmla="*/ 1566322 h 1566322"/>
              <a:gd name="connsiteX0" fmla="*/ 1432965 w 1432964"/>
              <a:gd name="connsiteY0" fmla="*/ 0 h 1566322"/>
              <a:gd name="connsiteX1" fmla="*/ 71116 w 1432964"/>
              <a:gd name="connsiteY1" fmla="*/ 742755 h 1566322"/>
              <a:gd name="connsiteX2" fmla="*/ 179898 w 1432964"/>
              <a:gd name="connsiteY2" fmla="*/ 1566322 h 1566322"/>
              <a:gd name="connsiteX0" fmla="*/ 2008563 w 2008564"/>
              <a:gd name="connsiteY0" fmla="*/ 0 h 1426970"/>
              <a:gd name="connsiteX1" fmla="*/ 109305 w 2008564"/>
              <a:gd name="connsiteY1" fmla="*/ 603403 h 1426970"/>
              <a:gd name="connsiteX2" fmla="*/ 218087 w 2008564"/>
              <a:gd name="connsiteY2" fmla="*/ 1426970 h 1426970"/>
              <a:gd name="connsiteX0" fmla="*/ 2008563 w 2008564"/>
              <a:gd name="connsiteY0" fmla="*/ 0 h 1426970"/>
              <a:gd name="connsiteX1" fmla="*/ 109305 w 2008564"/>
              <a:gd name="connsiteY1" fmla="*/ 603403 h 1426970"/>
              <a:gd name="connsiteX2" fmla="*/ 218087 w 2008564"/>
              <a:gd name="connsiteY2" fmla="*/ 1426970 h 1426970"/>
              <a:gd name="connsiteX0" fmla="*/ 1990304 w 1990305"/>
              <a:gd name="connsiteY0" fmla="*/ 0 h 1426970"/>
              <a:gd name="connsiteX1" fmla="*/ 91046 w 1990305"/>
              <a:gd name="connsiteY1" fmla="*/ 603403 h 1426970"/>
              <a:gd name="connsiteX2" fmla="*/ 199828 w 1990305"/>
              <a:gd name="connsiteY2" fmla="*/ 1426970 h 1426970"/>
              <a:gd name="connsiteX0" fmla="*/ 1969897 w 1969898"/>
              <a:gd name="connsiteY0" fmla="*/ 0 h 1426970"/>
              <a:gd name="connsiteX1" fmla="*/ 70639 w 1969898"/>
              <a:gd name="connsiteY1" fmla="*/ 603403 h 1426970"/>
              <a:gd name="connsiteX2" fmla="*/ 179421 w 1969898"/>
              <a:gd name="connsiteY2" fmla="*/ 1426970 h 1426970"/>
              <a:gd name="connsiteX0" fmla="*/ 1949571 w 1949572"/>
              <a:gd name="connsiteY0" fmla="*/ 0 h 1671084"/>
              <a:gd name="connsiteX1" fmla="*/ 50313 w 1949572"/>
              <a:gd name="connsiteY1" fmla="*/ 603403 h 1671084"/>
              <a:gd name="connsiteX2" fmla="*/ 508169 w 1949572"/>
              <a:gd name="connsiteY2" fmla="*/ 1671084 h 1671084"/>
              <a:gd name="connsiteX0" fmla="*/ 1949571 w 1949572"/>
              <a:gd name="connsiteY0" fmla="*/ 0 h 1671084"/>
              <a:gd name="connsiteX1" fmla="*/ 50313 w 1949572"/>
              <a:gd name="connsiteY1" fmla="*/ 603403 h 1671084"/>
              <a:gd name="connsiteX2" fmla="*/ 508169 w 1949572"/>
              <a:gd name="connsiteY2" fmla="*/ 1671084 h 1671084"/>
              <a:gd name="connsiteX0" fmla="*/ 1977640 w 1977641"/>
              <a:gd name="connsiteY0" fmla="*/ 0 h 1619939"/>
              <a:gd name="connsiteX1" fmla="*/ 78382 w 1977641"/>
              <a:gd name="connsiteY1" fmla="*/ 603403 h 1619939"/>
              <a:gd name="connsiteX2" fmla="*/ 335572 w 1977641"/>
              <a:gd name="connsiteY2" fmla="*/ 1619939 h 1619939"/>
              <a:gd name="connsiteX0" fmla="*/ 1977640 w 1977641"/>
              <a:gd name="connsiteY0" fmla="*/ 0 h 1619939"/>
              <a:gd name="connsiteX1" fmla="*/ 78382 w 1977641"/>
              <a:gd name="connsiteY1" fmla="*/ 603403 h 1619939"/>
              <a:gd name="connsiteX2" fmla="*/ 335572 w 1977641"/>
              <a:gd name="connsiteY2" fmla="*/ 1619939 h 1619939"/>
              <a:gd name="connsiteX0" fmla="*/ 1977101 w 1977102"/>
              <a:gd name="connsiteY0" fmla="*/ 0 h 1625748"/>
              <a:gd name="connsiteX1" fmla="*/ 77843 w 1977102"/>
              <a:gd name="connsiteY1" fmla="*/ 603403 h 1625748"/>
              <a:gd name="connsiteX2" fmla="*/ 338166 w 1977102"/>
              <a:gd name="connsiteY2" fmla="*/ 1625749 h 1625748"/>
              <a:gd name="connsiteX0" fmla="*/ 2138987 w 2138988"/>
              <a:gd name="connsiteY0" fmla="*/ 0 h 1625749"/>
              <a:gd name="connsiteX1" fmla="*/ 62496 w 2138988"/>
              <a:gd name="connsiteY1" fmla="*/ 756150 h 1625749"/>
              <a:gd name="connsiteX2" fmla="*/ 500052 w 2138988"/>
              <a:gd name="connsiteY2" fmla="*/ 1625749 h 1625749"/>
              <a:gd name="connsiteX0" fmla="*/ 2089590 w 2089591"/>
              <a:gd name="connsiteY0" fmla="*/ 0 h 1625749"/>
              <a:gd name="connsiteX1" fmla="*/ 13099 w 2089591"/>
              <a:gd name="connsiteY1" fmla="*/ 756150 h 1625749"/>
              <a:gd name="connsiteX2" fmla="*/ 450655 w 2089591"/>
              <a:gd name="connsiteY2" fmla="*/ 1625749 h 1625749"/>
            </a:gdLst>
            <a:ahLst/>
            <a:cxnLst>
              <a:cxn ang="0">
                <a:pos x="connsiteX0" y="connsiteY0"/>
              </a:cxn>
              <a:cxn ang="0">
                <a:pos x="connsiteX1" y="connsiteY1"/>
              </a:cxn>
              <a:cxn ang="0">
                <a:pos x="connsiteX2" y="connsiteY2"/>
              </a:cxn>
            </a:cxnLst>
            <a:rect l="l" t="t" r="r" b="b"/>
            <a:pathLst>
              <a:path w="2089591" h="1625749">
                <a:moveTo>
                  <a:pt x="2089590" y="0"/>
                </a:moveTo>
                <a:cubicBezTo>
                  <a:pt x="996477" y="58785"/>
                  <a:pt x="116323" y="287530"/>
                  <a:pt x="13099" y="756150"/>
                </a:cubicBezTo>
                <a:cubicBezTo>
                  <a:pt x="-90125" y="1224770"/>
                  <a:pt x="450655" y="1625749"/>
                  <a:pt x="450655" y="1625749"/>
                </a:cubicBezTo>
              </a:path>
            </a:pathLst>
          </a:custGeom>
          <a:ln>
            <a:tailEnd type="stealt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dirty="0"/>
          </a:p>
        </p:txBody>
      </p:sp>
      <p:sp>
        <p:nvSpPr>
          <p:cNvPr id="28" name="ZoneTexte 27"/>
          <p:cNvSpPr txBox="1"/>
          <p:nvPr/>
        </p:nvSpPr>
        <p:spPr>
          <a:xfrm>
            <a:off x="4700336" y="2697117"/>
            <a:ext cx="1781257" cy="625108"/>
          </a:xfrm>
          <a:prstGeom prst="rect">
            <a:avLst/>
          </a:prstGeom>
          <a:noFill/>
        </p:spPr>
        <p:txBody>
          <a:bodyPr wrap="none" rtlCol="0">
            <a:spAutoFit/>
          </a:bodyPr>
          <a:lstStyle>
            <a:defPPr>
              <a:defRPr lang="fr-FR"/>
            </a:defPPr>
            <a:lvl3pPr marL="360363" lvl="2" indent="-360363" eaLnBrk="0" hangingPunct="0">
              <a:lnSpc>
                <a:spcPts val="2000"/>
              </a:lnSpc>
              <a:spcBef>
                <a:spcPct val="20000"/>
              </a:spcBef>
              <a:buSzPct val="90000"/>
              <a:buBlip>
                <a:blip r:embed="rId12"/>
              </a:buBlip>
              <a:defRPr u="none"/>
            </a:lvl3pPr>
          </a:lstStyle>
          <a:p>
            <a:pPr lvl="2"/>
            <a:r>
              <a:rPr lang="en-US" dirty="0"/>
              <a:t>Real world </a:t>
            </a:r>
          </a:p>
          <a:p>
            <a:pPr marL="0" lvl="2" indent="0">
              <a:buNone/>
            </a:pPr>
            <a:r>
              <a:rPr lang="en-US" dirty="0"/>
              <a:t>+ dielectric nm layer</a:t>
            </a:r>
          </a:p>
        </p:txBody>
      </p:sp>
      <p:sp>
        <p:nvSpPr>
          <p:cNvPr id="30" name="Forme libre 29"/>
          <p:cNvSpPr/>
          <p:nvPr/>
        </p:nvSpPr>
        <p:spPr>
          <a:xfrm rot="5022742" flipH="1" flipV="1">
            <a:off x="2487708" y="4473774"/>
            <a:ext cx="232939" cy="1503484"/>
          </a:xfrm>
          <a:custGeom>
            <a:avLst/>
            <a:gdLst>
              <a:gd name="connsiteX0" fmla="*/ 804966 w 804966"/>
              <a:gd name="connsiteY0" fmla="*/ 0 h 2122543"/>
              <a:gd name="connsiteX1" fmla="*/ 13659 w 804966"/>
              <a:gd name="connsiteY1" fmla="*/ 732693 h 2122543"/>
              <a:gd name="connsiteX2" fmla="*/ 283290 w 804966"/>
              <a:gd name="connsiteY2" fmla="*/ 1998785 h 2122543"/>
              <a:gd name="connsiteX3" fmla="*/ 295013 w 804966"/>
              <a:gd name="connsiteY3" fmla="*/ 2004646 h 2122543"/>
            </a:gdLst>
            <a:ahLst/>
            <a:cxnLst>
              <a:cxn ang="0">
                <a:pos x="connsiteX0" y="connsiteY0"/>
              </a:cxn>
              <a:cxn ang="0">
                <a:pos x="connsiteX1" y="connsiteY1"/>
              </a:cxn>
              <a:cxn ang="0">
                <a:pos x="connsiteX2" y="connsiteY2"/>
              </a:cxn>
              <a:cxn ang="0">
                <a:pos x="connsiteX3" y="connsiteY3"/>
              </a:cxn>
            </a:cxnLst>
            <a:rect l="l" t="t" r="r" b="b"/>
            <a:pathLst>
              <a:path w="804966" h="2122543">
                <a:moveTo>
                  <a:pt x="804966" y="0"/>
                </a:moveTo>
                <a:cubicBezTo>
                  <a:pt x="452785" y="199781"/>
                  <a:pt x="100605" y="399562"/>
                  <a:pt x="13659" y="732693"/>
                </a:cubicBezTo>
                <a:cubicBezTo>
                  <a:pt x="-73287" y="1065824"/>
                  <a:pt x="283290" y="1998785"/>
                  <a:pt x="283290" y="1998785"/>
                </a:cubicBezTo>
                <a:cubicBezTo>
                  <a:pt x="330182" y="2210777"/>
                  <a:pt x="312597" y="2107711"/>
                  <a:pt x="295013" y="2004646"/>
                </a:cubicBezTo>
              </a:path>
            </a:pathLst>
          </a:custGeom>
          <a:ln>
            <a:tailEnd type="stealt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350" dirty="0"/>
          </a:p>
        </p:txBody>
      </p:sp>
      <p:sp>
        <p:nvSpPr>
          <p:cNvPr id="31" name="ZoneTexte 30"/>
          <p:cNvSpPr txBox="1"/>
          <p:nvPr/>
        </p:nvSpPr>
        <p:spPr>
          <a:xfrm>
            <a:off x="2579182" y="5576310"/>
            <a:ext cx="4054140" cy="947952"/>
          </a:xfrm>
          <a:prstGeom prst="rect">
            <a:avLst/>
          </a:prstGeom>
          <a:noFill/>
        </p:spPr>
        <p:txBody>
          <a:bodyPr wrap="square" rtlCol="0">
            <a:spAutoFit/>
          </a:bodyPr>
          <a:lstStyle/>
          <a:p>
            <a:pPr marL="360363" lvl="2" indent="-360363" algn="ctr" eaLnBrk="0" hangingPunct="0">
              <a:lnSpc>
                <a:spcPts val="2000"/>
              </a:lnSpc>
              <a:spcBef>
                <a:spcPct val="20000"/>
              </a:spcBef>
              <a:buSzPct val="90000"/>
              <a:buBlip>
                <a:blip r:embed="rId12"/>
              </a:buBlip>
            </a:pPr>
            <a:r>
              <a:rPr lang="en-US" u="none" dirty="0"/>
              <a:t>SIS thick </a:t>
            </a:r>
            <a:r>
              <a:rPr lang="en-US" u="none" dirty="0" err="1"/>
              <a:t>Nb</a:t>
            </a:r>
            <a:r>
              <a:rPr lang="en-US" u="none" dirty="0"/>
              <a:t>/</a:t>
            </a:r>
            <a:r>
              <a:rPr lang="en-US" u="none" dirty="0" err="1"/>
              <a:t>MgO</a:t>
            </a:r>
            <a:r>
              <a:rPr lang="en-US" u="none" dirty="0"/>
              <a:t>/</a:t>
            </a:r>
            <a:r>
              <a:rPr lang="en-US" u="none" dirty="0" err="1"/>
              <a:t>NbN</a:t>
            </a:r>
            <a:r>
              <a:rPr lang="en-US" u="none" dirty="0"/>
              <a:t> </a:t>
            </a:r>
            <a:r>
              <a:rPr lang="en-US" u="none" dirty="0" smtClean="0"/>
              <a:t>samples</a:t>
            </a:r>
          </a:p>
          <a:p>
            <a:pPr marL="0" lvl="2" algn="ctr" eaLnBrk="0" hangingPunct="0">
              <a:lnSpc>
                <a:spcPts val="2000"/>
              </a:lnSpc>
              <a:spcBef>
                <a:spcPct val="20000"/>
              </a:spcBef>
              <a:buSzPct val="90000"/>
            </a:pPr>
            <a:r>
              <a:rPr lang="en-US" sz="1200" i="1" u="none" dirty="0" smtClean="0"/>
              <a:t>Deposited </a:t>
            </a:r>
            <a:r>
              <a:rPr lang="en-US" sz="1200" i="1" u="none" dirty="0"/>
              <a:t>by MS</a:t>
            </a:r>
          </a:p>
          <a:p>
            <a:pPr marL="0" lvl="2" algn="ctr" eaLnBrk="0" hangingPunct="0">
              <a:lnSpc>
                <a:spcPts val="2000"/>
              </a:lnSpc>
              <a:spcBef>
                <a:spcPct val="20000"/>
              </a:spcBef>
              <a:buSzPct val="90000"/>
            </a:pPr>
            <a:r>
              <a:rPr lang="en-US" sz="1200" i="1" u="none" dirty="0"/>
              <a:t>Measured by local magnetometry</a:t>
            </a:r>
          </a:p>
        </p:txBody>
      </p:sp>
      <p:sp>
        <p:nvSpPr>
          <p:cNvPr id="13" name="Espace réservé du pied de page 12"/>
          <p:cNvSpPr>
            <a:spLocks noGrp="1"/>
          </p:cNvSpPr>
          <p:nvPr>
            <p:ph type="ftr" sz="quarter" idx="11"/>
          </p:nvPr>
        </p:nvSpPr>
        <p:spPr/>
        <p:txBody>
          <a:bodyPr/>
          <a:lstStyle/>
          <a:p>
            <a:pPr>
              <a:defRPr/>
            </a:pPr>
            <a:r>
              <a:rPr lang="fr-FR" smtClean="0"/>
              <a:t>UAS 2025 - C.Z. Antoine- Superconductivity in accelerators- Magnet vs RF cavities-part III</a:t>
            </a:r>
            <a:endParaRPr lang="fr-FR" dirty="0"/>
          </a:p>
        </p:txBody>
      </p:sp>
    </p:spTree>
    <p:extLst>
      <p:ext uri="{BB962C8B-B14F-4D97-AF65-F5344CB8AC3E}">
        <p14:creationId xmlns:p14="http://schemas.microsoft.com/office/powerpoint/2010/main" val="3764143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500"/>
                                        <p:tgtEl>
                                          <p:spTgt spid="10"/>
                                        </p:tgtEl>
                                      </p:cBhvr>
                                    </p:animEffect>
                                  </p:childTnLst>
                                </p:cTn>
                              </p:par>
                              <p:par>
                                <p:cTn id="8" presetID="10" presetClass="entr" presetSubtype="0" fill="hold" grpId="0" nodeType="withEffect">
                                  <p:stCondLst>
                                    <p:cond delay="1000"/>
                                  </p:stCondLst>
                                  <p:iterate type="wd">
                                    <p:tmPct val="12000"/>
                                  </p:iterate>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500"/>
                            </p:stCondLst>
                            <p:childTnLst>
                              <p:par>
                                <p:cTn id="12" presetID="10" presetClass="entr" presetSubtype="0" fill="hold" grpId="0" nodeType="afterEffect">
                                  <p:stCondLst>
                                    <p:cond delay="0"/>
                                  </p:stCondLst>
                                  <p:iterate type="wd">
                                    <p:tmPct val="12000"/>
                                  </p:iterate>
                                  <p:childTnLst>
                                    <p:set>
                                      <p:cBhvr>
                                        <p:cTn id="13" dur="1" fill="hold">
                                          <p:stCondLst>
                                            <p:cond delay="0"/>
                                          </p:stCondLst>
                                        </p:cTn>
                                        <p:tgtEl>
                                          <p:spTgt spid="23"/>
                                        </p:tgtEl>
                                        <p:attrNameLst>
                                          <p:attrName>style.visibility</p:attrName>
                                        </p:attrNameLst>
                                      </p:cBhvr>
                                      <p:to>
                                        <p:strVal val="visible"/>
                                      </p:to>
                                    </p:set>
                                    <p:animEffect transition="in" filter="fade">
                                      <p:cBhvr>
                                        <p:cTn id="14" dur="1000"/>
                                        <p:tgtEl>
                                          <p:spTgt spid="2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20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iterate type="wd">
                                    <p:tmPct val="12000"/>
                                  </p:iterate>
                                  <p:childTnLst>
                                    <p:set>
                                      <p:cBhvr>
                                        <p:cTn id="22" dur="1" fill="hold">
                                          <p:stCondLst>
                                            <p:cond delay="0"/>
                                          </p:stCondLst>
                                        </p:cTn>
                                        <p:tgtEl>
                                          <p:spTgt spid="28"/>
                                        </p:tgtEl>
                                        <p:attrNameLst>
                                          <p:attrName>style.visibility</p:attrName>
                                        </p:attrNameLst>
                                      </p:cBhvr>
                                      <p:to>
                                        <p:strVal val="visible"/>
                                      </p:to>
                                    </p:set>
                                    <p:animEffect transition="in" filter="fade">
                                      <p:cBhvr>
                                        <p:cTn id="23" dur="1000"/>
                                        <p:tgtEl>
                                          <p:spTgt spid="28"/>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2000"/>
                                        <p:tgtEl>
                                          <p:spTgt spid="7"/>
                                        </p:tgtEl>
                                      </p:cBhvr>
                                    </p:animEffect>
                                  </p:childTnLst>
                                </p:cTn>
                              </p:par>
                            </p:childTnLst>
                          </p:cTn>
                        </p:par>
                        <p:par>
                          <p:cTn id="29" fill="hold">
                            <p:stCondLst>
                              <p:cond delay="2000"/>
                            </p:stCondLst>
                            <p:childTnLst>
                              <p:par>
                                <p:cTn id="30" presetID="10" presetClass="entr" presetSubtype="0" fill="hold" grpId="0" nodeType="afterEffect">
                                  <p:stCondLst>
                                    <p:cond delay="0"/>
                                  </p:stCondLst>
                                  <p:iterate type="wd">
                                    <p:tmPct val="12000"/>
                                  </p:iterate>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childTnLst>
                                </p:cTn>
                              </p:par>
                            </p:childTnLst>
                          </p:cTn>
                        </p:par>
                        <p:par>
                          <p:cTn id="33" fill="hold">
                            <p:stCondLst>
                              <p:cond delay="3840"/>
                            </p:stCondLst>
                            <p:childTnLst>
                              <p:par>
                                <p:cTn id="34" presetID="31" presetClass="entr" presetSubtype="0" fill="hold" nodeType="afterEffect">
                                  <p:stCondLst>
                                    <p:cond delay="0"/>
                                  </p:stCondLst>
                                  <p:childTnLst>
                                    <p:set>
                                      <p:cBhvr>
                                        <p:cTn id="35" dur="1" fill="hold">
                                          <p:stCondLst>
                                            <p:cond delay="0"/>
                                          </p:stCondLst>
                                        </p:cTn>
                                        <p:tgtEl>
                                          <p:spTgt spid="128"/>
                                        </p:tgtEl>
                                        <p:attrNameLst>
                                          <p:attrName>style.visibility</p:attrName>
                                        </p:attrNameLst>
                                      </p:cBhvr>
                                      <p:to>
                                        <p:strVal val="visible"/>
                                      </p:to>
                                    </p:set>
                                    <p:anim calcmode="lin" valueType="num">
                                      <p:cBhvr>
                                        <p:cTn id="36" dur="1750" fill="hold"/>
                                        <p:tgtEl>
                                          <p:spTgt spid="128"/>
                                        </p:tgtEl>
                                        <p:attrNameLst>
                                          <p:attrName>ppt_w</p:attrName>
                                        </p:attrNameLst>
                                      </p:cBhvr>
                                      <p:tavLst>
                                        <p:tav tm="0">
                                          <p:val>
                                            <p:fltVal val="0"/>
                                          </p:val>
                                        </p:tav>
                                        <p:tav tm="100000">
                                          <p:val>
                                            <p:strVal val="#ppt_w"/>
                                          </p:val>
                                        </p:tav>
                                      </p:tavLst>
                                    </p:anim>
                                    <p:anim calcmode="lin" valueType="num">
                                      <p:cBhvr>
                                        <p:cTn id="37" dur="1750" fill="hold"/>
                                        <p:tgtEl>
                                          <p:spTgt spid="128"/>
                                        </p:tgtEl>
                                        <p:attrNameLst>
                                          <p:attrName>ppt_h</p:attrName>
                                        </p:attrNameLst>
                                      </p:cBhvr>
                                      <p:tavLst>
                                        <p:tav tm="0">
                                          <p:val>
                                            <p:fltVal val="0"/>
                                          </p:val>
                                        </p:tav>
                                        <p:tav tm="100000">
                                          <p:val>
                                            <p:strVal val="#ppt_h"/>
                                          </p:val>
                                        </p:tav>
                                      </p:tavLst>
                                    </p:anim>
                                    <p:anim calcmode="lin" valueType="num">
                                      <p:cBhvr>
                                        <p:cTn id="38" dur="1750" fill="hold"/>
                                        <p:tgtEl>
                                          <p:spTgt spid="128"/>
                                        </p:tgtEl>
                                        <p:attrNameLst>
                                          <p:attrName>style.rotation</p:attrName>
                                        </p:attrNameLst>
                                      </p:cBhvr>
                                      <p:tavLst>
                                        <p:tav tm="0">
                                          <p:val>
                                            <p:fltVal val="90"/>
                                          </p:val>
                                        </p:tav>
                                        <p:tav tm="100000">
                                          <p:val>
                                            <p:fltVal val="0"/>
                                          </p:val>
                                        </p:tav>
                                      </p:tavLst>
                                    </p:anim>
                                    <p:animEffect transition="in" filter="fade">
                                      <p:cBhvr>
                                        <p:cTn id="39" dur="1750"/>
                                        <p:tgtEl>
                                          <p:spTgt spid="128"/>
                                        </p:tgtEl>
                                      </p:cBhvr>
                                    </p:animEffect>
                                  </p:childTnLst>
                                </p:cTn>
                              </p:par>
                            </p:childTnLst>
                          </p:cTn>
                        </p:par>
                        <p:par>
                          <p:cTn id="40" fill="hold">
                            <p:stCondLst>
                              <p:cond delay="5590"/>
                            </p:stCondLst>
                            <p:childTnLst>
                              <p:par>
                                <p:cTn id="41" presetID="22"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750"/>
                                        <p:tgtEl>
                                          <p:spTgt spid="30"/>
                                        </p:tgtEl>
                                      </p:cBhvr>
                                    </p:animEffect>
                                  </p:childTnLst>
                                </p:cTn>
                              </p:par>
                            </p:childTnLst>
                          </p:cTn>
                        </p:par>
                        <p:par>
                          <p:cTn id="44" fill="hold">
                            <p:stCondLst>
                              <p:cond delay="6340"/>
                            </p:stCondLst>
                            <p:childTnLst>
                              <p:par>
                                <p:cTn id="45" presetID="10" presetClass="entr" presetSubtype="0" fill="hold" grpId="0" nodeType="afterEffect">
                                  <p:stCondLst>
                                    <p:cond delay="0"/>
                                  </p:stCondLst>
                                  <p:iterate type="wd">
                                    <p:tmPct val="12000"/>
                                  </p:iterate>
                                  <p:childTnLst>
                                    <p:set>
                                      <p:cBhvr>
                                        <p:cTn id="46" dur="1" fill="hold">
                                          <p:stCondLst>
                                            <p:cond delay="0"/>
                                          </p:stCondLst>
                                        </p:cTn>
                                        <p:tgtEl>
                                          <p:spTgt spid="31"/>
                                        </p:tgtEl>
                                        <p:attrNameLst>
                                          <p:attrName>style.visibility</p:attrName>
                                        </p:attrNameLst>
                                      </p:cBhvr>
                                      <p:to>
                                        <p:strVal val="visible"/>
                                      </p:to>
                                    </p:set>
                                    <p:animEffect transition="in" filter="fade">
                                      <p:cBhvr>
                                        <p:cTn id="47" dur="10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up)">
                                      <p:cBhvr>
                                        <p:cTn id="52" dur="500"/>
                                        <p:tgtEl>
                                          <p:spTgt spid="12"/>
                                        </p:tgtEl>
                                      </p:cBhvr>
                                    </p:animEffect>
                                  </p:childTnLst>
                                </p:cTn>
                              </p:par>
                            </p:childTnLst>
                          </p:cTn>
                        </p:par>
                        <p:par>
                          <p:cTn id="53" fill="hold">
                            <p:stCondLst>
                              <p:cond delay="500"/>
                            </p:stCondLst>
                            <p:childTnLst>
                              <p:par>
                                <p:cTn id="54" presetID="22" presetClass="entr" presetSubtype="1"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up)">
                                      <p:cBhvr>
                                        <p:cTn id="56" dur="7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3" grpId="0"/>
      <p:bldP spid="25" grpId="0"/>
      <p:bldP spid="27" grpId="0" animBg="1"/>
      <p:bldP spid="28" grpId="0"/>
      <p:bldP spid="30" grpId="0" animBg="1"/>
      <p:bldP spid="3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flipV="1">
            <a:off x="4063966" y="2330419"/>
            <a:ext cx="1835601" cy="354950"/>
          </a:xfrm>
          <a:prstGeom prst="rect">
            <a:avLst/>
          </a:prstGeom>
          <a:solidFill>
            <a:srgbClr val="96C31E">
              <a:lumMod val="60000"/>
              <a:lumOff val="40000"/>
            </a:srgbClr>
          </a:solidFill>
          <a:ln w="25400" cap="flat" cmpd="sng" algn="ctr">
            <a:noFill/>
            <a:prstDash val="solid"/>
          </a:ln>
          <a:effectLst/>
        </p:spPr>
        <p:txBody>
          <a:bodyPr rtlCol="0" anchor="ctr"/>
          <a:lstStyle/>
          <a:p>
            <a:pPr algn="ctr" defTabSz="685800">
              <a:lnSpc>
                <a:spcPct val="80000"/>
              </a:lnSpc>
              <a:spcBef>
                <a:spcPct val="20000"/>
              </a:spcBef>
              <a:buFontTx/>
              <a:buChar char="•"/>
              <a:defRPr/>
            </a:pPr>
            <a:endParaRPr lang="en-US" sz="1800" kern="0" dirty="0">
              <a:solidFill>
                <a:prstClr val="white"/>
              </a:solidFill>
              <a:latin typeface="+mj-lt"/>
              <a:cs typeface="+mn-cs"/>
            </a:endParaRPr>
          </a:p>
        </p:txBody>
      </p:sp>
      <p:sp>
        <p:nvSpPr>
          <p:cNvPr id="40" name="Rectangle 39"/>
          <p:cNvSpPr/>
          <p:nvPr/>
        </p:nvSpPr>
        <p:spPr>
          <a:xfrm>
            <a:off x="4067944" y="2930592"/>
            <a:ext cx="1835601" cy="1395133"/>
          </a:xfrm>
          <a:prstGeom prst="rect">
            <a:avLst/>
          </a:prstGeom>
          <a:gradFill flip="none" rotWithShape="1">
            <a:gsLst>
              <a:gs pos="0">
                <a:srgbClr val="FAB45F">
                  <a:lumMod val="67000"/>
                </a:srgbClr>
              </a:gs>
              <a:gs pos="48000">
                <a:srgbClr val="FAB45F">
                  <a:lumMod val="97000"/>
                  <a:lumOff val="3000"/>
                </a:srgbClr>
              </a:gs>
              <a:gs pos="100000">
                <a:srgbClr val="FAB45F">
                  <a:lumMod val="60000"/>
                  <a:lumOff val="40000"/>
                </a:srgbClr>
              </a:gs>
            </a:gsLst>
            <a:lin ang="5400000" scaled="1"/>
            <a:tileRect/>
          </a:gradFill>
          <a:ln w="25400" cap="flat" cmpd="sng" algn="ctr">
            <a:noFill/>
            <a:prstDash val="solid"/>
          </a:ln>
          <a:effectLst/>
        </p:spPr>
        <p:txBody>
          <a:bodyPr rtlCol="0" anchor="ctr"/>
          <a:lstStyle/>
          <a:p>
            <a:pPr algn="ctr" defTabSz="685800">
              <a:lnSpc>
                <a:spcPct val="80000"/>
              </a:lnSpc>
              <a:spcBef>
                <a:spcPct val="20000"/>
              </a:spcBef>
              <a:buFontTx/>
              <a:buChar char="•"/>
              <a:defRPr/>
            </a:pPr>
            <a:endParaRPr lang="en-US" sz="1800" kern="0" dirty="0">
              <a:solidFill>
                <a:prstClr val="white"/>
              </a:solidFill>
              <a:latin typeface="+mj-lt"/>
              <a:cs typeface="+mn-cs"/>
            </a:endParaRPr>
          </a:p>
        </p:txBody>
      </p:sp>
      <p:sp>
        <p:nvSpPr>
          <p:cNvPr id="41" name="Rectangle 40"/>
          <p:cNvSpPr/>
          <p:nvPr/>
        </p:nvSpPr>
        <p:spPr>
          <a:xfrm>
            <a:off x="4067944" y="4298376"/>
            <a:ext cx="1835601" cy="109244"/>
          </a:xfrm>
          <a:prstGeom prst="rect">
            <a:avLst/>
          </a:prstGeom>
          <a:solidFill>
            <a:srgbClr val="0091C3"/>
          </a:solidFill>
          <a:ln w="25400" cap="flat" cmpd="sng" algn="ctr">
            <a:noFill/>
            <a:prstDash val="solid"/>
          </a:ln>
          <a:effectLst/>
        </p:spPr>
        <p:txBody>
          <a:bodyPr rtlCol="0" anchor="ctr"/>
          <a:lstStyle/>
          <a:p>
            <a:pPr algn="ctr" defTabSz="685800">
              <a:lnSpc>
                <a:spcPct val="80000"/>
              </a:lnSpc>
              <a:spcBef>
                <a:spcPct val="20000"/>
              </a:spcBef>
              <a:buFontTx/>
              <a:buChar char="•"/>
              <a:defRPr/>
            </a:pPr>
            <a:endParaRPr lang="en-US" sz="1800" kern="0" dirty="0">
              <a:solidFill>
                <a:prstClr val="white"/>
              </a:solidFill>
              <a:latin typeface="+mj-lt"/>
              <a:cs typeface="+mn-cs"/>
            </a:endParaRPr>
          </a:p>
        </p:txBody>
      </p:sp>
      <p:cxnSp>
        <p:nvCxnSpPr>
          <p:cNvPr id="42" name="Connecteur droit 41"/>
          <p:cNvCxnSpPr/>
          <p:nvPr/>
        </p:nvCxnSpPr>
        <p:spPr>
          <a:xfrm>
            <a:off x="4067944" y="2314961"/>
            <a:ext cx="1835601" cy="0"/>
          </a:xfrm>
          <a:prstGeom prst="line">
            <a:avLst/>
          </a:prstGeom>
          <a:noFill/>
          <a:ln w="57150" cap="flat" cmpd="sng" algn="ctr">
            <a:solidFill>
              <a:srgbClr val="DC0528"/>
            </a:solidFill>
            <a:prstDash val="solid"/>
          </a:ln>
          <a:effectLst/>
        </p:spPr>
      </p:cxnSp>
      <p:sp>
        <p:nvSpPr>
          <p:cNvPr id="43" name="Rectangle 42"/>
          <p:cNvSpPr/>
          <p:nvPr/>
        </p:nvSpPr>
        <p:spPr>
          <a:xfrm flipV="1">
            <a:off x="4067944" y="2612777"/>
            <a:ext cx="1835601" cy="354950"/>
          </a:xfrm>
          <a:prstGeom prst="rect">
            <a:avLst/>
          </a:prstGeom>
          <a:gradFill>
            <a:gsLst>
              <a:gs pos="0">
                <a:sysClr val="window" lastClr="FFFFFF">
                  <a:lumMod val="75000"/>
                </a:sysClr>
              </a:gs>
              <a:gs pos="29000">
                <a:sysClr val="windowText" lastClr="000000">
                  <a:lumMod val="50000"/>
                  <a:lumOff val="50000"/>
                </a:sysClr>
              </a:gs>
              <a:gs pos="74000">
                <a:sysClr val="window" lastClr="FFFFFF">
                  <a:lumMod val="50000"/>
                </a:sysClr>
              </a:gs>
              <a:gs pos="100000">
                <a:sysClr val="window" lastClr="FFFFFF">
                  <a:lumMod val="75000"/>
                </a:sysClr>
              </a:gs>
            </a:gsLst>
            <a:lin ang="5400000" scaled="1"/>
          </a:gradFill>
          <a:ln w="25400" cap="flat" cmpd="sng" algn="ctr">
            <a:noFill/>
            <a:prstDash val="solid"/>
          </a:ln>
          <a:effectLst/>
        </p:spPr>
        <p:txBody>
          <a:bodyPr rtlCol="0" anchor="ctr"/>
          <a:lstStyle/>
          <a:p>
            <a:pPr algn="ctr" defTabSz="685800">
              <a:lnSpc>
                <a:spcPct val="80000"/>
              </a:lnSpc>
              <a:spcBef>
                <a:spcPct val="20000"/>
              </a:spcBef>
              <a:buFontTx/>
              <a:buChar char="•"/>
              <a:defRPr/>
            </a:pPr>
            <a:endParaRPr lang="en-US" sz="1800" kern="0" dirty="0">
              <a:solidFill>
                <a:prstClr val="white"/>
              </a:solidFill>
              <a:latin typeface="+mj-lt"/>
              <a:cs typeface="+mn-cs"/>
            </a:endParaRPr>
          </a:p>
        </p:txBody>
      </p:sp>
      <p:cxnSp>
        <p:nvCxnSpPr>
          <p:cNvPr id="44" name="Connecteur droit 43"/>
          <p:cNvCxnSpPr/>
          <p:nvPr/>
        </p:nvCxnSpPr>
        <p:spPr>
          <a:xfrm>
            <a:off x="4057999" y="2606052"/>
            <a:ext cx="1835601" cy="0"/>
          </a:xfrm>
          <a:prstGeom prst="line">
            <a:avLst/>
          </a:prstGeom>
          <a:noFill/>
          <a:ln w="38100" cap="flat" cmpd="sng" algn="ctr">
            <a:solidFill>
              <a:srgbClr val="0091C3">
                <a:lumMod val="40000"/>
                <a:lumOff val="60000"/>
              </a:srgbClr>
            </a:solidFill>
            <a:prstDash val="solid"/>
          </a:ln>
          <a:effectLst/>
        </p:spPr>
      </p:cxnSp>
      <p:cxnSp>
        <p:nvCxnSpPr>
          <p:cNvPr id="45" name="Connecteur droit 44"/>
          <p:cNvCxnSpPr/>
          <p:nvPr/>
        </p:nvCxnSpPr>
        <p:spPr>
          <a:xfrm>
            <a:off x="4057999" y="2467410"/>
            <a:ext cx="1835601" cy="0"/>
          </a:xfrm>
          <a:prstGeom prst="line">
            <a:avLst/>
          </a:prstGeom>
          <a:noFill/>
          <a:ln w="38100" cap="flat" cmpd="sng" algn="ctr">
            <a:solidFill>
              <a:srgbClr val="0091C3">
                <a:lumMod val="40000"/>
                <a:lumOff val="60000"/>
              </a:srgbClr>
            </a:solidFill>
            <a:prstDash val="solid"/>
          </a:ln>
          <a:effectLst/>
        </p:spPr>
      </p:cxnSp>
      <p:sp>
        <p:nvSpPr>
          <p:cNvPr id="46" name="Rectangle 45"/>
          <p:cNvSpPr/>
          <p:nvPr/>
        </p:nvSpPr>
        <p:spPr>
          <a:xfrm>
            <a:off x="1436213" y="2287131"/>
            <a:ext cx="1835601" cy="2120488"/>
          </a:xfrm>
          <a:prstGeom prst="rect">
            <a:avLst/>
          </a:prstGeom>
          <a:gradFill>
            <a:gsLst>
              <a:gs pos="0">
                <a:sysClr val="window" lastClr="FFFFFF">
                  <a:lumMod val="75000"/>
                </a:sysClr>
              </a:gs>
              <a:gs pos="29000">
                <a:sysClr val="windowText" lastClr="000000">
                  <a:lumMod val="50000"/>
                  <a:lumOff val="50000"/>
                </a:sysClr>
              </a:gs>
              <a:gs pos="74000">
                <a:sysClr val="window" lastClr="FFFFFF">
                  <a:lumMod val="50000"/>
                </a:sysClr>
              </a:gs>
              <a:gs pos="100000">
                <a:sysClr val="window" lastClr="FFFFFF">
                  <a:lumMod val="75000"/>
                </a:sysClr>
              </a:gs>
            </a:gsLst>
            <a:lin ang="5400000" scaled="1"/>
          </a:gradFill>
          <a:ln w="25400" cap="flat" cmpd="sng" algn="ctr">
            <a:noFill/>
            <a:prstDash val="solid"/>
          </a:ln>
          <a:effectLst/>
        </p:spPr>
        <p:txBody>
          <a:bodyPr rtlCol="0" anchor="ctr"/>
          <a:lstStyle/>
          <a:p>
            <a:pPr algn="ctr" defTabSz="685800">
              <a:lnSpc>
                <a:spcPct val="80000"/>
              </a:lnSpc>
              <a:spcBef>
                <a:spcPct val="20000"/>
              </a:spcBef>
              <a:buFontTx/>
              <a:buChar char="•"/>
              <a:defRPr/>
            </a:pPr>
            <a:endParaRPr lang="en-US" sz="1800" kern="0" dirty="0">
              <a:solidFill>
                <a:prstClr val="white"/>
              </a:solidFill>
              <a:latin typeface="+mj-lt"/>
              <a:cs typeface="+mn-cs"/>
            </a:endParaRPr>
          </a:p>
        </p:txBody>
      </p:sp>
      <p:sp>
        <p:nvSpPr>
          <p:cNvPr id="47" name="ZoneTexte 46"/>
          <p:cNvSpPr txBox="1"/>
          <p:nvPr/>
        </p:nvSpPr>
        <p:spPr>
          <a:xfrm>
            <a:off x="6447621" y="1363755"/>
            <a:ext cx="2016537" cy="744819"/>
          </a:xfrm>
          <a:prstGeom prst="rect">
            <a:avLst/>
          </a:prstGeom>
          <a:noFill/>
        </p:spPr>
        <p:txBody>
          <a:bodyPr wrap="square" rtlCol="0">
            <a:spAutoFit/>
          </a:bodyPr>
          <a:lstStyle/>
          <a:p>
            <a:pPr lvl="0">
              <a:lnSpc>
                <a:spcPct val="80000"/>
              </a:lnSpc>
              <a:spcBef>
                <a:spcPct val="20000"/>
              </a:spcBef>
              <a:defRPr/>
            </a:pPr>
            <a:r>
              <a:rPr lang="en-US" sz="1050" b="1" u="none" dirty="0">
                <a:solidFill>
                  <a:prstClr val="black"/>
                </a:solidFill>
                <a:latin typeface="Arial" charset="0"/>
              </a:rPr>
              <a:t>Protective Layer</a:t>
            </a:r>
          </a:p>
          <a:p>
            <a:pPr lvl="0">
              <a:spcBef>
                <a:spcPts val="300"/>
              </a:spcBef>
              <a:defRPr/>
            </a:pPr>
            <a:r>
              <a:rPr lang="en-US" sz="1050" u="none" dirty="0" err="1">
                <a:solidFill>
                  <a:prstClr val="black"/>
                </a:solidFill>
                <a:latin typeface="Arial" charset="0"/>
              </a:rPr>
              <a:t>e.g</a:t>
            </a:r>
            <a:r>
              <a:rPr lang="en-US" sz="1050" u="none" dirty="0">
                <a:solidFill>
                  <a:prstClr val="black"/>
                </a:solidFill>
                <a:latin typeface="Arial" charset="0"/>
              </a:rPr>
              <a:t>, diffusion barrier, </a:t>
            </a:r>
            <a:r>
              <a:rPr lang="en-US" sz="1050" u="none" dirty="0" smtClean="0">
                <a:solidFill>
                  <a:prstClr val="black"/>
                </a:solidFill>
                <a:latin typeface="Arial" charset="0"/>
              </a:rPr>
              <a:t>and/or </a:t>
            </a:r>
            <a:r>
              <a:rPr lang="en-US" sz="1050" u="none" dirty="0">
                <a:solidFill>
                  <a:prstClr val="black"/>
                </a:solidFill>
                <a:latin typeface="Arial" charset="0"/>
              </a:rPr>
              <a:t>low secondary emission layer (↓ </a:t>
            </a:r>
            <a:r>
              <a:rPr lang="en-US" sz="1050" u="none" dirty="0" err="1">
                <a:solidFill>
                  <a:prstClr val="black"/>
                </a:solidFill>
                <a:latin typeface="Arial" charset="0"/>
              </a:rPr>
              <a:t>multipacting</a:t>
            </a:r>
            <a:r>
              <a:rPr lang="en-US" sz="1050" u="none" dirty="0">
                <a:solidFill>
                  <a:prstClr val="black"/>
                </a:solidFill>
                <a:latin typeface="Arial" charset="0"/>
              </a:rPr>
              <a:t>)</a:t>
            </a:r>
          </a:p>
        </p:txBody>
      </p:sp>
      <p:sp>
        <p:nvSpPr>
          <p:cNvPr id="48" name="ZoneTexte 47"/>
          <p:cNvSpPr txBox="1"/>
          <p:nvPr/>
        </p:nvSpPr>
        <p:spPr>
          <a:xfrm>
            <a:off x="6606436" y="2257702"/>
            <a:ext cx="2376608" cy="997196"/>
          </a:xfrm>
          <a:prstGeom prst="rect">
            <a:avLst/>
          </a:prstGeom>
          <a:noFill/>
        </p:spPr>
        <p:txBody>
          <a:bodyPr wrap="square" rtlCol="0">
            <a:spAutoFit/>
          </a:bodyPr>
          <a:lstStyle/>
          <a:p>
            <a:pPr lvl="0">
              <a:spcBef>
                <a:spcPts val="300"/>
              </a:spcBef>
              <a:defRPr/>
            </a:pPr>
            <a:r>
              <a:rPr lang="en-US" sz="1050" b="1" u="none" dirty="0">
                <a:solidFill>
                  <a:prstClr val="black"/>
                </a:solidFill>
                <a:latin typeface="Arial" charset="0"/>
              </a:rPr>
              <a:t>“RF” layer, </a:t>
            </a:r>
            <a:r>
              <a:rPr lang="en-US" sz="1050" u="none" dirty="0">
                <a:solidFill>
                  <a:prstClr val="black"/>
                </a:solidFill>
                <a:latin typeface="Arial" charset="0"/>
              </a:rPr>
              <a:t>Optimized for superconductivity:</a:t>
            </a:r>
          </a:p>
          <a:p>
            <a:pPr marL="271463" indent="-171450">
              <a:spcBef>
                <a:spcPct val="20000"/>
              </a:spcBef>
              <a:buFont typeface="Arial" panose="020B0604020202020204" pitchFamily="34" charset="0"/>
              <a:buChar char="•"/>
              <a:defRPr/>
            </a:pPr>
            <a:r>
              <a:rPr lang="en-US" sz="1050" u="none" dirty="0" smtClean="0">
                <a:solidFill>
                  <a:prstClr val="black"/>
                </a:solidFill>
                <a:latin typeface="Arial" charset="0"/>
              </a:rPr>
              <a:t>Surface doped </a:t>
            </a:r>
            <a:r>
              <a:rPr lang="en-US" sz="1050" u="none" dirty="0" err="1" smtClean="0">
                <a:solidFill>
                  <a:prstClr val="black"/>
                </a:solidFill>
                <a:latin typeface="Arial" charset="0"/>
              </a:rPr>
              <a:t>Nb</a:t>
            </a:r>
            <a:endParaRPr lang="en-US" sz="1050" u="none" dirty="0" smtClean="0">
              <a:solidFill>
                <a:prstClr val="black"/>
              </a:solidFill>
              <a:latin typeface="Arial" charset="0"/>
            </a:endParaRPr>
          </a:p>
          <a:p>
            <a:pPr marL="271463" indent="-171450">
              <a:spcBef>
                <a:spcPct val="20000"/>
              </a:spcBef>
              <a:buFont typeface="Arial" panose="020B0604020202020204" pitchFamily="34" charset="0"/>
              <a:buChar char="•"/>
              <a:defRPr/>
            </a:pPr>
            <a:r>
              <a:rPr lang="en-US" sz="1050" u="none" dirty="0">
                <a:solidFill>
                  <a:prstClr val="black"/>
                </a:solidFill>
                <a:latin typeface="Arial" charset="0"/>
              </a:rPr>
              <a:t>T</a:t>
            </a:r>
            <a:r>
              <a:rPr lang="en-US" sz="1050" u="none" dirty="0" smtClean="0">
                <a:solidFill>
                  <a:prstClr val="black"/>
                </a:solidFill>
                <a:latin typeface="Arial" charset="0"/>
              </a:rPr>
              <a:t>hick </a:t>
            </a:r>
            <a:r>
              <a:rPr lang="en-US" sz="1050" u="none" dirty="0">
                <a:solidFill>
                  <a:prstClr val="black"/>
                </a:solidFill>
                <a:latin typeface="Arial" charset="0"/>
              </a:rPr>
              <a:t>films (Nb</a:t>
            </a:r>
            <a:r>
              <a:rPr lang="en-US" sz="1050" u="none" baseline="-25000" dirty="0">
                <a:solidFill>
                  <a:prstClr val="black"/>
                </a:solidFill>
                <a:latin typeface="Arial" charset="0"/>
              </a:rPr>
              <a:t>3</a:t>
            </a:r>
            <a:r>
              <a:rPr lang="en-US" sz="1050" u="none" dirty="0">
                <a:solidFill>
                  <a:prstClr val="black"/>
                </a:solidFill>
                <a:latin typeface="Arial" charset="0"/>
              </a:rPr>
              <a:t>Sn, MgB</a:t>
            </a:r>
            <a:r>
              <a:rPr lang="en-US" sz="1050" u="none" baseline="-25000" dirty="0">
                <a:solidFill>
                  <a:prstClr val="black"/>
                </a:solidFill>
                <a:latin typeface="Arial" charset="0"/>
              </a:rPr>
              <a:t>2</a:t>
            </a:r>
            <a:r>
              <a:rPr lang="en-US" sz="1050" u="none" dirty="0" smtClean="0">
                <a:solidFill>
                  <a:prstClr val="black"/>
                </a:solidFill>
                <a:latin typeface="Arial" charset="0"/>
              </a:rPr>
              <a:t>…)</a:t>
            </a:r>
          </a:p>
          <a:p>
            <a:pPr marL="271463" indent="-171450">
              <a:spcBef>
                <a:spcPct val="20000"/>
              </a:spcBef>
              <a:buFont typeface="Arial" panose="020B0604020202020204" pitchFamily="34" charset="0"/>
              <a:buChar char="•"/>
              <a:defRPr/>
            </a:pPr>
            <a:r>
              <a:rPr lang="en-US" sz="1050" u="none" dirty="0" smtClean="0">
                <a:solidFill>
                  <a:prstClr val="black"/>
                </a:solidFill>
                <a:latin typeface="Arial" charset="0"/>
              </a:rPr>
              <a:t>Multilayers </a:t>
            </a:r>
            <a:r>
              <a:rPr lang="en-US" sz="1050" u="none" dirty="0">
                <a:solidFill>
                  <a:prstClr val="black"/>
                </a:solidFill>
                <a:latin typeface="Arial" charset="0"/>
              </a:rPr>
              <a:t>SIS structures.</a:t>
            </a:r>
          </a:p>
        </p:txBody>
      </p:sp>
      <p:cxnSp>
        <p:nvCxnSpPr>
          <p:cNvPr id="51" name="Connecteur droit avec flèche 50"/>
          <p:cNvCxnSpPr/>
          <p:nvPr/>
        </p:nvCxnSpPr>
        <p:spPr>
          <a:xfrm flipH="1">
            <a:off x="5792483" y="1844824"/>
            <a:ext cx="759959" cy="450210"/>
          </a:xfrm>
          <a:prstGeom prst="straightConnector1">
            <a:avLst/>
          </a:prstGeom>
          <a:noFill/>
          <a:ln w="9525" cap="flat" cmpd="sng" algn="ctr">
            <a:solidFill>
              <a:srgbClr val="781469">
                <a:shade val="95000"/>
                <a:satMod val="105000"/>
              </a:srgbClr>
            </a:solidFill>
            <a:prstDash val="solid"/>
            <a:tailEnd type="triangle"/>
          </a:ln>
          <a:effectLst/>
        </p:spPr>
      </p:cxnSp>
      <p:cxnSp>
        <p:nvCxnSpPr>
          <p:cNvPr id="52" name="Connecteur droit avec flèche 51"/>
          <p:cNvCxnSpPr/>
          <p:nvPr/>
        </p:nvCxnSpPr>
        <p:spPr>
          <a:xfrm flipH="1" flipV="1">
            <a:off x="5792482" y="2554584"/>
            <a:ext cx="759960" cy="51468"/>
          </a:xfrm>
          <a:prstGeom prst="straightConnector1">
            <a:avLst/>
          </a:prstGeom>
          <a:noFill/>
          <a:ln w="9525" cap="flat" cmpd="sng" algn="ctr">
            <a:solidFill>
              <a:srgbClr val="781469">
                <a:shade val="95000"/>
                <a:satMod val="105000"/>
              </a:srgbClr>
            </a:solidFill>
            <a:prstDash val="solid"/>
            <a:tailEnd type="triangle"/>
          </a:ln>
          <a:effectLst/>
        </p:spPr>
      </p:cxnSp>
      <p:cxnSp>
        <p:nvCxnSpPr>
          <p:cNvPr id="53" name="Connecteur droit avec flèche 52"/>
          <p:cNvCxnSpPr/>
          <p:nvPr/>
        </p:nvCxnSpPr>
        <p:spPr>
          <a:xfrm flipH="1" flipV="1">
            <a:off x="5615770" y="3424119"/>
            <a:ext cx="759572" cy="181729"/>
          </a:xfrm>
          <a:prstGeom prst="straightConnector1">
            <a:avLst/>
          </a:prstGeom>
          <a:noFill/>
          <a:ln w="9525" cap="flat" cmpd="sng" algn="ctr">
            <a:solidFill>
              <a:srgbClr val="781469">
                <a:shade val="95000"/>
                <a:satMod val="105000"/>
              </a:srgbClr>
            </a:solidFill>
            <a:prstDash val="solid"/>
            <a:tailEnd type="triangle"/>
          </a:ln>
          <a:effectLst/>
        </p:spPr>
      </p:cxnSp>
      <p:cxnSp>
        <p:nvCxnSpPr>
          <p:cNvPr id="54" name="Connecteur droit avec flèche 53"/>
          <p:cNvCxnSpPr>
            <a:stCxn id="69" idx="1"/>
          </p:cNvCxnSpPr>
          <p:nvPr/>
        </p:nvCxnSpPr>
        <p:spPr>
          <a:xfrm flipH="1" flipV="1">
            <a:off x="5670472" y="4357522"/>
            <a:ext cx="677297" cy="412196"/>
          </a:xfrm>
          <a:prstGeom prst="straightConnector1">
            <a:avLst/>
          </a:prstGeom>
          <a:noFill/>
          <a:ln w="9525" cap="flat" cmpd="sng" algn="ctr">
            <a:solidFill>
              <a:srgbClr val="781469">
                <a:shade val="95000"/>
                <a:satMod val="105000"/>
              </a:srgbClr>
            </a:solidFill>
            <a:prstDash val="solid"/>
            <a:tailEnd type="triangle"/>
          </a:ln>
          <a:effectLst/>
        </p:spPr>
      </p:cxnSp>
      <p:cxnSp>
        <p:nvCxnSpPr>
          <p:cNvPr id="55" name="Connecteur droit avec flèche 54"/>
          <p:cNvCxnSpPr>
            <a:stCxn id="56" idx="3"/>
          </p:cNvCxnSpPr>
          <p:nvPr/>
        </p:nvCxnSpPr>
        <p:spPr>
          <a:xfrm flipV="1">
            <a:off x="1181954" y="2690731"/>
            <a:ext cx="501303" cy="264952"/>
          </a:xfrm>
          <a:prstGeom prst="straightConnector1">
            <a:avLst/>
          </a:prstGeom>
          <a:noFill/>
          <a:ln w="9525" cap="flat" cmpd="sng" algn="ctr">
            <a:solidFill>
              <a:srgbClr val="781469">
                <a:shade val="95000"/>
                <a:satMod val="105000"/>
              </a:srgbClr>
            </a:solidFill>
            <a:prstDash val="solid"/>
            <a:tailEnd type="triangle"/>
          </a:ln>
          <a:effectLst/>
        </p:spPr>
      </p:cxnSp>
      <p:sp>
        <p:nvSpPr>
          <p:cNvPr id="56" name="ZoneTexte 55"/>
          <p:cNvSpPr txBox="1"/>
          <p:nvPr/>
        </p:nvSpPr>
        <p:spPr>
          <a:xfrm>
            <a:off x="29825" y="2505560"/>
            <a:ext cx="1152129" cy="900246"/>
          </a:xfrm>
          <a:prstGeom prst="rect">
            <a:avLst/>
          </a:prstGeom>
          <a:noFill/>
        </p:spPr>
        <p:txBody>
          <a:bodyPr wrap="square" rtlCol="0">
            <a:spAutoFit/>
          </a:bodyPr>
          <a:lstStyle/>
          <a:p>
            <a:pPr defTabSz="685800">
              <a:spcBef>
                <a:spcPct val="20000"/>
              </a:spcBef>
              <a:defRPr/>
            </a:pPr>
            <a:r>
              <a:rPr lang="en-US" sz="1050" u="none" kern="0" dirty="0">
                <a:solidFill>
                  <a:prstClr val="black"/>
                </a:solidFill>
                <a:latin typeface="+mn-lt"/>
              </a:rPr>
              <a:t>High purity Niobium Optimized only for thermal conduction</a:t>
            </a:r>
          </a:p>
        </p:txBody>
      </p:sp>
      <p:cxnSp>
        <p:nvCxnSpPr>
          <p:cNvPr id="57" name="Connecteur droit avec flèche 56"/>
          <p:cNvCxnSpPr/>
          <p:nvPr/>
        </p:nvCxnSpPr>
        <p:spPr>
          <a:xfrm>
            <a:off x="1082280" y="1965070"/>
            <a:ext cx="346105" cy="319539"/>
          </a:xfrm>
          <a:prstGeom prst="straightConnector1">
            <a:avLst/>
          </a:prstGeom>
          <a:noFill/>
          <a:ln w="9525" cap="flat" cmpd="sng" algn="ctr">
            <a:solidFill>
              <a:srgbClr val="781469">
                <a:shade val="95000"/>
                <a:satMod val="105000"/>
              </a:srgbClr>
            </a:solidFill>
            <a:prstDash val="solid"/>
            <a:tailEnd type="triangle"/>
          </a:ln>
          <a:effectLst/>
        </p:spPr>
      </p:cxnSp>
      <p:sp>
        <p:nvSpPr>
          <p:cNvPr id="58" name="ZoneTexte 57"/>
          <p:cNvSpPr txBox="1"/>
          <p:nvPr/>
        </p:nvSpPr>
        <p:spPr>
          <a:xfrm>
            <a:off x="158614" y="1454556"/>
            <a:ext cx="1397207" cy="609397"/>
          </a:xfrm>
          <a:prstGeom prst="rect">
            <a:avLst/>
          </a:prstGeom>
          <a:noFill/>
        </p:spPr>
        <p:txBody>
          <a:bodyPr wrap="square" rtlCol="0">
            <a:spAutoFit/>
          </a:bodyPr>
          <a:lstStyle/>
          <a:p>
            <a:pPr defTabSz="685800">
              <a:spcBef>
                <a:spcPct val="20000"/>
              </a:spcBef>
              <a:defRPr/>
            </a:pPr>
            <a:r>
              <a:rPr lang="en-US" sz="1050" u="none" kern="0" dirty="0">
                <a:solidFill>
                  <a:prstClr val="black"/>
                </a:solidFill>
                <a:latin typeface="+mn-lt"/>
              </a:rPr>
              <a:t>Native oxide</a:t>
            </a:r>
          </a:p>
          <a:p>
            <a:pPr defTabSz="685800">
              <a:spcBef>
                <a:spcPct val="20000"/>
              </a:spcBef>
              <a:defRPr/>
            </a:pPr>
            <a:r>
              <a:rPr lang="en-US" sz="1050" u="none" kern="0" dirty="0">
                <a:solidFill>
                  <a:prstClr val="black"/>
                </a:solidFill>
                <a:latin typeface="+mn-lt"/>
              </a:rPr>
              <a:t>Unstable upon annealing</a:t>
            </a:r>
          </a:p>
        </p:txBody>
      </p:sp>
      <p:sp>
        <p:nvSpPr>
          <p:cNvPr id="59" name="Flèche droite 58"/>
          <p:cNvSpPr/>
          <p:nvPr/>
        </p:nvSpPr>
        <p:spPr>
          <a:xfrm>
            <a:off x="3405809" y="3036235"/>
            <a:ext cx="502190" cy="311140"/>
          </a:xfrm>
          <a:prstGeom prst="rightArrow">
            <a:avLst/>
          </a:prstGeom>
          <a:solidFill>
            <a:srgbClr val="DC0528"/>
          </a:solidFill>
          <a:ln w="25400" cap="flat" cmpd="sng" algn="ctr">
            <a:solidFill>
              <a:sysClr val="windowText" lastClr="000000"/>
            </a:solidFill>
            <a:prstDash val="solid"/>
          </a:ln>
          <a:effectLst/>
        </p:spPr>
        <p:txBody>
          <a:bodyPr rtlCol="0" anchor="ctr"/>
          <a:lstStyle/>
          <a:p>
            <a:pPr algn="ctr" defTabSz="685800">
              <a:lnSpc>
                <a:spcPct val="80000"/>
              </a:lnSpc>
              <a:spcBef>
                <a:spcPct val="20000"/>
              </a:spcBef>
              <a:buFontTx/>
              <a:buChar char="•"/>
              <a:defRPr/>
            </a:pPr>
            <a:endParaRPr lang="en-US" sz="1800" kern="0" dirty="0">
              <a:solidFill>
                <a:prstClr val="white"/>
              </a:solidFill>
              <a:latin typeface="+mj-lt"/>
              <a:cs typeface="+mn-cs"/>
            </a:endParaRPr>
          </a:p>
        </p:txBody>
      </p:sp>
      <p:cxnSp>
        <p:nvCxnSpPr>
          <p:cNvPr id="60" name="Connecteur droit 59"/>
          <p:cNvCxnSpPr/>
          <p:nvPr/>
        </p:nvCxnSpPr>
        <p:spPr>
          <a:xfrm>
            <a:off x="1429501" y="2279099"/>
            <a:ext cx="1835601" cy="0"/>
          </a:xfrm>
          <a:prstGeom prst="line">
            <a:avLst/>
          </a:prstGeom>
          <a:noFill/>
          <a:ln w="38100" cap="flat" cmpd="sng" algn="ctr">
            <a:solidFill>
              <a:srgbClr val="DC0528"/>
            </a:solidFill>
            <a:prstDash val="solid"/>
          </a:ln>
          <a:effectLst/>
        </p:spPr>
      </p:cxnSp>
      <p:sp>
        <p:nvSpPr>
          <p:cNvPr id="61" name="ZoneTexte 60"/>
          <p:cNvSpPr txBox="1"/>
          <p:nvPr/>
        </p:nvSpPr>
        <p:spPr>
          <a:xfrm>
            <a:off x="3251752" y="1785410"/>
            <a:ext cx="848309" cy="323164"/>
          </a:xfrm>
          <a:prstGeom prst="rect">
            <a:avLst/>
          </a:prstGeom>
          <a:noFill/>
        </p:spPr>
        <p:txBody>
          <a:bodyPr wrap="none" rtlCol="0">
            <a:spAutoFit/>
          </a:bodyPr>
          <a:lstStyle/>
          <a:p>
            <a:pPr defTabSz="685800">
              <a:defRPr/>
            </a:pPr>
            <a:r>
              <a:rPr lang="en-US" sz="1500" kern="0" dirty="0">
                <a:solidFill>
                  <a:prstClr val="black"/>
                </a:solidFill>
                <a:latin typeface="+mj-lt"/>
              </a:rPr>
              <a:t>RF side</a:t>
            </a:r>
          </a:p>
        </p:txBody>
      </p:sp>
      <p:sp>
        <p:nvSpPr>
          <p:cNvPr id="62" name="ZoneTexte 61"/>
          <p:cNvSpPr txBox="1"/>
          <p:nvPr/>
        </p:nvSpPr>
        <p:spPr>
          <a:xfrm>
            <a:off x="3080430" y="4584506"/>
            <a:ext cx="1192955" cy="323164"/>
          </a:xfrm>
          <a:prstGeom prst="rect">
            <a:avLst/>
          </a:prstGeom>
          <a:noFill/>
        </p:spPr>
        <p:txBody>
          <a:bodyPr wrap="none" rtlCol="0">
            <a:spAutoFit/>
          </a:bodyPr>
          <a:lstStyle/>
          <a:p>
            <a:pPr defTabSz="685800">
              <a:defRPr/>
            </a:pPr>
            <a:r>
              <a:rPr lang="en-US" sz="1500" kern="0" dirty="0">
                <a:solidFill>
                  <a:prstClr val="black"/>
                </a:solidFill>
                <a:latin typeface="+mj-lt"/>
              </a:rPr>
              <a:t>Helium side</a:t>
            </a:r>
          </a:p>
        </p:txBody>
      </p:sp>
      <p:cxnSp>
        <p:nvCxnSpPr>
          <p:cNvPr id="63" name="Connecteur droit 62"/>
          <p:cNvCxnSpPr/>
          <p:nvPr/>
        </p:nvCxnSpPr>
        <p:spPr>
          <a:xfrm>
            <a:off x="1428385" y="4396981"/>
            <a:ext cx="1835601" cy="0"/>
          </a:xfrm>
          <a:prstGeom prst="line">
            <a:avLst/>
          </a:prstGeom>
          <a:noFill/>
          <a:ln w="38100" cap="flat" cmpd="sng" algn="ctr">
            <a:solidFill>
              <a:srgbClr val="DC0528"/>
            </a:solidFill>
            <a:prstDash val="solid"/>
          </a:ln>
          <a:effectLst/>
        </p:spPr>
      </p:cxnSp>
      <p:sp>
        <p:nvSpPr>
          <p:cNvPr id="64" name="ZoneTexte 63"/>
          <p:cNvSpPr txBox="1"/>
          <p:nvPr/>
        </p:nvSpPr>
        <p:spPr>
          <a:xfrm>
            <a:off x="1451189" y="1681816"/>
            <a:ext cx="928459" cy="369332"/>
          </a:xfrm>
          <a:prstGeom prst="rect">
            <a:avLst/>
          </a:prstGeom>
          <a:noFill/>
        </p:spPr>
        <p:txBody>
          <a:bodyPr wrap="none" rtlCol="0">
            <a:spAutoFit/>
          </a:bodyPr>
          <a:lstStyle/>
          <a:p>
            <a:pPr defTabSz="685800">
              <a:defRPr/>
            </a:pPr>
            <a:r>
              <a:rPr lang="en-US" sz="1800" b="1" kern="0" dirty="0">
                <a:solidFill>
                  <a:prstClr val="black"/>
                </a:solidFill>
                <a:latin typeface="+mj-lt"/>
              </a:rPr>
              <a:t>Today </a:t>
            </a:r>
          </a:p>
        </p:txBody>
      </p:sp>
      <p:sp>
        <p:nvSpPr>
          <p:cNvPr id="65" name="ZoneTexte 64"/>
          <p:cNvSpPr txBox="1"/>
          <p:nvPr/>
        </p:nvSpPr>
        <p:spPr>
          <a:xfrm>
            <a:off x="4568702" y="1681817"/>
            <a:ext cx="1107996" cy="369332"/>
          </a:xfrm>
          <a:prstGeom prst="rect">
            <a:avLst/>
          </a:prstGeom>
          <a:noFill/>
        </p:spPr>
        <p:txBody>
          <a:bodyPr wrap="none" rtlCol="0">
            <a:spAutoFit/>
          </a:bodyPr>
          <a:lstStyle/>
          <a:p>
            <a:pPr defTabSz="685800">
              <a:defRPr/>
            </a:pPr>
            <a:r>
              <a:rPr lang="en-US" sz="1800" b="1" kern="0" dirty="0">
                <a:solidFill>
                  <a:prstClr val="black"/>
                </a:solidFill>
                <a:latin typeface="+mj-lt"/>
              </a:rPr>
              <a:t>Future ?</a:t>
            </a:r>
          </a:p>
        </p:txBody>
      </p:sp>
      <p:sp>
        <p:nvSpPr>
          <p:cNvPr id="34" name="ZoneTexte 33"/>
          <p:cNvSpPr txBox="1"/>
          <p:nvPr/>
        </p:nvSpPr>
        <p:spPr>
          <a:xfrm>
            <a:off x="37129" y="4239829"/>
            <a:ext cx="1672882" cy="609397"/>
          </a:xfrm>
          <a:prstGeom prst="rect">
            <a:avLst/>
          </a:prstGeom>
          <a:noFill/>
        </p:spPr>
        <p:txBody>
          <a:bodyPr wrap="square" rtlCol="0">
            <a:spAutoFit/>
          </a:bodyPr>
          <a:lstStyle/>
          <a:p>
            <a:pPr lvl="0" fontAlgn="base">
              <a:spcBef>
                <a:spcPct val="20000"/>
              </a:spcBef>
              <a:spcAft>
                <a:spcPct val="0"/>
              </a:spcAft>
              <a:defRPr/>
            </a:pPr>
            <a:r>
              <a:rPr lang="en-US" sz="1050" u="none" kern="0" dirty="0">
                <a:solidFill>
                  <a:prstClr val="black"/>
                </a:solidFill>
                <a:latin typeface="+mn-lt"/>
              </a:rPr>
              <a:t>Native oxide</a:t>
            </a:r>
          </a:p>
          <a:p>
            <a:pPr lvl="0" fontAlgn="base">
              <a:spcBef>
                <a:spcPct val="20000"/>
              </a:spcBef>
              <a:spcAft>
                <a:spcPct val="0"/>
              </a:spcAft>
              <a:defRPr/>
            </a:pPr>
            <a:r>
              <a:rPr lang="en-US" sz="1050" u="none" kern="0" dirty="0">
                <a:solidFill>
                  <a:prstClr val="black"/>
                </a:solidFill>
                <a:latin typeface="+mn-lt"/>
              </a:rPr>
              <a:t>Not optimized for thermal transfer</a:t>
            </a:r>
          </a:p>
        </p:txBody>
      </p:sp>
      <p:cxnSp>
        <p:nvCxnSpPr>
          <p:cNvPr id="35" name="Connecteur droit avec flèche 34"/>
          <p:cNvCxnSpPr/>
          <p:nvPr/>
        </p:nvCxnSpPr>
        <p:spPr>
          <a:xfrm flipV="1">
            <a:off x="1082280" y="4407621"/>
            <a:ext cx="482924" cy="76674"/>
          </a:xfrm>
          <a:prstGeom prst="straightConnector1">
            <a:avLst/>
          </a:prstGeom>
          <a:noFill/>
          <a:ln w="9525" cap="flat" cmpd="sng" algn="ctr">
            <a:solidFill>
              <a:srgbClr val="781469">
                <a:shade val="95000"/>
                <a:satMod val="105000"/>
              </a:srgbClr>
            </a:solidFill>
            <a:prstDash val="solid"/>
            <a:tailEnd type="triangle"/>
          </a:ln>
          <a:effectLst/>
        </p:spPr>
      </p:cxnSp>
      <p:sp>
        <p:nvSpPr>
          <p:cNvPr id="8" name="Titre 7"/>
          <p:cNvSpPr>
            <a:spLocks noGrp="1"/>
          </p:cNvSpPr>
          <p:nvPr>
            <p:ph type="title"/>
          </p:nvPr>
        </p:nvSpPr>
        <p:spPr>
          <a:xfrm>
            <a:off x="499987" y="-15256"/>
            <a:ext cx="7886700" cy="994172"/>
          </a:xfrm>
        </p:spPr>
        <p:txBody>
          <a:bodyPr/>
          <a:lstStyle/>
          <a:p>
            <a:pPr algn="ctr"/>
            <a:r>
              <a:rPr lang="en-US" dirty="0" smtClean="0"/>
              <a:t>Tailored material for SRF</a:t>
            </a:r>
            <a:endParaRPr lang="en-US" dirty="0"/>
          </a:p>
        </p:txBody>
      </p:sp>
      <p:sp>
        <p:nvSpPr>
          <p:cNvPr id="36" name="ZoneTexte 35"/>
          <p:cNvSpPr txBox="1"/>
          <p:nvPr/>
        </p:nvSpPr>
        <p:spPr>
          <a:xfrm>
            <a:off x="421619" y="5185923"/>
            <a:ext cx="3849131" cy="1118255"/>
          </a:xfrm>
          <a:prstGeom prst="rect">
            <a:avLst/>
          </a:prstGeom>
          <a:noFill/>
        </p:spPr>
        <p:txBody>
          <a:bodyPr wrap="none" rtlCol="0">
            <a:spAutoFit/>
          </a:bodyPr>
          <a:lstStyle/>
          <a:p>
            <a:pPr marL="923925" indent="-923925" eaLnBrk="0" hangingPunct="0">
              <a:spcAft>
                <a:spcPts val="400"/>
              </a:spcAft>
            </a:pPr>
            <a:r>
              <a:rPr lang="en-US" sz="2000" u="none" dirty="0">
                <a:solidFill>
                  <a:srgbClr val="DC0528"/>
                </a:solidFill>
                <a:latin typeface="Arial"/>
                <a:cs typeface="+mn-cs"/>
              </a:rPr>
              <a:t>At stakes : </a:t>
            </a:r>
          </a:p>
          <a:p>
            <a:pPr marL="923925" indent="-923925" eaLnBrk="0" hangingPunct="0">
              <a:spcAft>
                <a:spcPts val="400"/>
              </a:spcAft>
            </a:pPr>
            <a:r>
              <a:rPr lang="en-US" sz="2000" u="none" dirty="0">
                <a:solidFill>
                  <a:srgbClr val="DC0528"/>
                </a:solidFill>
                <a:latin typeface="Arial"/>
                <a:cs typeface="+mn-cs"/>
              </a:rPr>
              <a:t>Cooling power (any </a:t>
            </a:r>
            <a:r>
              <a:rPr lang="en-US" sz="2000" u="none" dirty="0" smtClean="0">
                <a:solidFill>
                  <a:srgbClr val="DC0528"/>
                </a:solidFill>
                <a:latin typeface="Arial"/>
                <a:cs typeface="+mn-cs"/>
              </a:rPr>
              <a:t>application!)</a:t>
            </a:r>
          </a:p>
          <a:p>
            <a:pPr marL="923925" indent="-923925" eaLnBrk="0" hangingPunct="0">
              <a:spcAft>
                <a:spcPts val="400"/>
              </a:spcAft>
            </a:pPr>
            <a:r>
              <a:rPr lang="en-US" sz="2000" u="none" dirty="0">
                <a:solidFill>
                  <a:srgbClr val="DC0528"/>
                </a:solidFill>
                <a:latin typeface="Arial"/>
                <a:cs typeface="+mn-cs"/>
              </a:rPr>
              <a:t>C</a:t>
            </a:r>
            <a:r>
              <a:rPr lang="en-US" sz="2000" u="none" dirty="0" smtClean="0">
                <a:solidFill>
                  <a:srgbClr val="DC0528"/>
                </a:solidFill>
                <a:latin typeface="Arial"/>
                <a:cs typeface="+mn-cs"/>
              </a:rPr>
              <a:t>an </a:t>
            </a:r>
            <a:r>
              <a:rPr lang="en-US" sz="2000" u="none" dirty="0">
                <a:solidFill>
                  <a:srgbClr val="DC0528"/>
                </a:solidFill>
                <a:latin typeface="Arial"/>
                <a:cs typeface="+mn-cs"/>
              </a:rPr>
              <a:t>we go to </a:t>
            </a:r>
            <a:r>
              <a:rPr lang="en-US" sz="2000" u="none" dirty="0" err="1">
                <a:solidFill>
                  <a:srgbClr val="DC0528"/>
                </a:solidFill>
                <a:latin typeface="Arial"/>
                <a:cs typeface="+mn-cs"/>
              </a:rPr>
              <a:t>cryocooling</a:t>
            </a:r>
            <a:r>
              <a:rPr lang="en-US" sz="2000" u="none" dirty="0">
                <a:solidFill>
                  <a:srgbClr val="DC0528"/>
                </a:solidFill>
                <a:latin typeface="Arial"/>
                <a:cs typeface="+mn-cs"/>
              </a:rPr>
              <a:t> </a:t>
            </a:r>
            <a:r>
              <a:rPr lang="en-US" sz="2000" u="none" dirty="0" smtClean="0">
                <a:solidFill>
                  <a:srgbClr val="DC0528"/>
                </a:solidFill>
                <a:latin typeface="Arial"/>
                <a:cs typeface="+mn-cs"/>
              </a:rPr>
              <a:t>?</a:t>
            </a:r>
            <a:endParaRPr lang="en-US" sz="2000" u="none" dirty="0">
              <a:solidFill>
                <a:srgbClr val="DC0528"/>
              </a:solidFill>
              <a:latin typeface="Arial"/>
              <a:cs typeface="+mn-cs"/>
            </a:endParaRPr>
          </a:p>
        </p:txBody>
      </p:sp>
      <p:sp>
        <p:nvSpPr>
          <p:cNvPr id="68" name="ZoneTexte 67"/>
          <p:cNvSpPr txBox="1"/>
          <p:nvPr/>
        </p:nvSpPr>
        <p:spPr>
          <a:xfrm>
            <a:off x="6383240" y="3423269"/>
            <a:ext cx="2599804" cy="777136"/>
          </a:xfrm>
          <a:prstGeom prst="rect">
            <a:avLst/>
          </a:prstGeom>
          <a:noFill/>
        </p:spPr>
        <p:txBody>
          <a:bodyPr wrap="square" rtlCol="0">
            <a:spAutoFit/>
          </a:bodyPr>
          <a:lstStyle/>
          <a:p>
            <a:pPr marL="0" marR="0" lvl="0" indent="0" algn="l" defTabSz="914400" rtl="0" eaLnBrk="1" fontAlgn="base" latinLnBrk="0" hangingPunct="1">
              <a:spcBef>
                <a:spcPts val="300"/>
              </a:spcBef>
              <a:spcAft>
                <a:spcPct val="0"/>
              </a:spcAft>
              <a:buClrTx/>
              <a:buSzTx/>
              <a:buFontTx/>
              <a:buNone/>
              <a:tabLst/>
              <a:defRPr/>
            </a:pPr>
            <a:r>
              <a:rPr kumimoji="0" lang="en-US" sz="1050" b="0" i="0" u="none" strike="noStrike" kern="1200" cap="none" spc="0" normalizeH="0" baseline="0" dirty="0" smtClean="0">
                <a:ln>
                  <a:noFill/>
                </a:ln>
                <a:solidFill>
                  <a:prstClr val="black"/>
                </a:solidFill>
                <a:effectLst/>
                <a:uLnTx/>
                <a:uFillTx/>
                <a:latin typeface="Arial" charset="0"/>
                <a:ea typeface="+mn-ea"/>
                <a:cs typeface="+mn-cs"/>
              </a:rPr>
              <a:t>“</a:t>
            </a:r>
            <a:r>
              <a:rPr kumimoji="0" lang="en-US" sz="1050" b="1" i="0" u="none" strike="noStrike" kern="1200" cap="none" spc="0" normalizeH="0" baseline="0" dirty="0" smtClean="0">
                <a:ln>
                  <a:noFill/>
                </a:ln>
                <a:solidFill>
                  <a:prstClr val="black"/>
                </a:solidFill>
                <a:effectLst/>
                <a:uLnTx/>
                <a:uFillTx/>
                <a:latin typeface="Arial" charset="0"/>
                <a:ea typeface="+mn-ea"/>
                <a:cs typeface="+mn-cs"/>
              </a:rPr>
              <a:t>Structural/thermal conducting” </a:t>
            </a:r>
            <a:r>
              <a:rPr kumimoji="0" lang="en-US" sz="1050" b="0" i="0" u="none" strike="noStrike" kern="1200" cap="none" spc="0" normalizeH="0" baseline="0" dirty="0" smtClean="0">
                <a:ln>
                  <a:noFill/>
                </a:ln>
                <a:solidFill>
                  <a:prstClr val="black"/>
                </a:solidFill>
                <a:effectLst/>
                <a:uLnTx/>
                <a:uFillTx/>
                <a:latin typeface="Arial" charset="0"/>
                <a:ea typeface="+mn-ea"/>
                <a:cs typeface="+mn-cs"/>
              </a:rPr>
              <a:t>layer</a:t>
            </a:r>
          </a:p>
          <a:p>
            <a:pPr marL="0" marR="0" lvl="0" indent="0" algn="l" defTabSz="914400" rtl="0" eaLnBrk="1" fontAlgn="base" latinLnBrk="0" hangingPunct="1">
              <a:spcBef>
                <a:spcPts val="300"/>
              </a:spcBef>
              <a:spcAft>
                <a:spcPct val="0"/>
              </a:spcAft>
              <a:buClrTx/>
              <a:buSzTx/>
              <a:buFontTx/>
              <a:buNone/>
              <a:tabLst/>
              <a:defRPr/>
            </a:pPr>
            <a:r>
              <a:rPr kumimoji="0" lang="en-US" sz="1050" b="0" i="0" u="none" strike="noStrike" kern="1200" cap="none" spc="0" normalizeH="0" baseline="0" dirty="0" smtClean="0">
                <a:ln>
                  <a:noFill/>
                </a:ln>
                <a:solidFill>
                  <a:prstClr val="black"/>
                </a:solidFill>
                <a:effectLst/>
                <a:uLnTx/>
                <a:uFillTx/>
                <a:latin typeface="Arial" charset="0"/>
                <a:ea typeface="+mn-ea"/>
                <a:cs typeface="+mn-cs"/>
              </a:rPr>
              <a:t>Optimized for thermal transfer (high RRR, high </a:t>
            </a:r>
            <a:r>
              <a:rPr kumimoji="0" lang="en-US" sz="1050" b="0" i="0" u="none" strike="noStrike" kern="1200" cap="none" spc="0" normalizeH="0" baseline="0" dirty="0" err="1" smtClean="0">
                <a:ln>
                  <a:noFill/>
                </a:ln>
                <a:solidFill>
                  <a:prstClr val="black"/>
                </a:solidFill>
                <a:effectLst/>
                <a:uLnTx/>
                <a:uFillTx/>
                <a:latin typeface="Arial" charset="0"/>
                <a:ea typeface="+mn-ea"/>
                <a:cs typeface="+mn-cs"/>
              </a:rPr>
              <a:t>m,f,p</a:t>
            </a:r>
            <a:r>
              <a:rPr kumimoji="0" lang="en-US" sz="1050" b="0" i="0" u="none" strike="noStrike" kern="1200" cap="none" spc="0" normalizeH="0" baseline="0" dirty="0" smtClean="0">
                <a:ln>
                  <a:noFill/>
                </a:ln>
                <a:solidFill>
                  <a:prstClr val="black"/>
                </a:solidFill>
                <a:effectLst/>
                <a:uLnTx/>
                <a:uFillTx/>
                <a:latin typeface="Arial" charset="0"/>
                <a:ea typeface="+mn-ea"/>
                <a:cs typeface="+mn-cs"/>
              </a:rPr>
              <a:t>.), not necessarily </a:t>
            </a:r>
            <a:r>
              <a:rPr kumimoji="0" lang="en-US" sz="1050" b="0" i="0" u="none" strike="noStrike" kern="1200" cap="none" spc="0" normalizeH="0" baseline="0" dirty="0" err="1" smtClean="0">
                <a:ln>
                  <a:noFill/>
                </a:ln>
                <a:solidFill>
                  <a:prstClr val="black"/>
                </a:solidFill>
                <a:effectLst/>
                <a:uLnTx/>
                <a:uFillTx/>
                <a:latin typeface="Arial" charset="0"/>
                <a:ea typeface="+mn-ea"/>
                <a:cs typeface="+mn-cs"/>
              </a:rPr>
              <a:t>Nb</a:t>
            </a:r>
            <a:r>
              <a:rPr kumimoji="0" lang="en-US" sz="1050" b="0" i="0" u="none" strike="noStrike" kern="1200" cap="none" spc="0" normalizeH="0" baseline="0" dirty="0" smtClean="0">
                <a:ln>
                  <a:noFill/>
                </a:ln>
                <a:solidFill>
                  <a:prstClr val="black"/>
                </a:solidFill>
                <a:effectLst/>
                <a:uLnTx/>
                <a:uFillTx/>
                <a:latin typeface="Arial" charset="0"/>
                <a:ea typeface="+mn-ea"/>
                <a:cs typeface="+mn-cs"/>
              </a:rPr>
              <a:t> (copper, aluminum)</a:t>
            </a:r>
            <a:endParaRPr kumimoji="0" lang="en-US" sz="1050" b="0" i="0" u="none" strike="noStrike" kern="1200" cap="none" spc="0" normalizeH="0" baseline="0" dirty="0">
              <a:ln>
                <a:noFill/>
              </a:ln>
              <a:solidFill>
                <a:prstClr val="black"/>
              </a:solidFill>
              <a:effectLst/>
              <a:uLnTx/>
              <a:uFillTx/>
              <a:latin typeface="Arial" charset="0"/>
              <a:ea typeface="+mn-ea"/>
              <a:cs typeface="+mn-cs"/>
            </a:endParaRPr>
          </a:p>
        </p:txBody>
      </p:sp>
      <p:sp>
        <p:nvSpPr>
          <p:cNvPr id="69" name="ZoneTexte 68"/>
          <p:cNvSpPr txBox="1"/>
          <p:nvPr/>
        </p:nvSpPr>
        <p:spPr>
          <a:xfrm>
            <a:off x="6347769" y="4478099"/>
            <a:ext cx="2528173" cy="583237"/>
          </a:xfrm>
          <a:prstGeom prst="rect">
            <a:avLst/>
          </a:prstGeom>
          <a:noFill/>
        </p:spPr>
        <p:txBody>
          <a:bodyPr wrap="square" rtlCol="0">
            <a:spAutoFit/>
          </a:bodyPr>
          <a:lstStyle/>
          <a:p>
            <a:pPr marL="0" marR="0" lvl="0" indent="0" algn="l" defTabSz="914400" rtl="0" eaLnBrk="1" fontAlgn="base" latinLnBrk="0" hangingPunct="1">
              <a:lnSpc>
                <a:spcPct val="80000"/>
              </a:lnSpc>
              <a:spcBef>
                <a:spcPct val="20000"/>
              </a:spcBef>
              <a:spcAft>
                <a:spcPct val="0"/>
              </a:spcAft>
              <a:buClrTx/>
              <a:buSzTx/>
              <a:buFontTx/>
              <a:buNone/>
              <a:tabLst/>
              <a:defRPr/>
            </a:pPr>
            <a:r>
              <a:rPr kumimoji="0" lang="en-US" sz="1050" b="1" i="0" u="none" strike="noStrike" kern="1200" cap="none" spc="0" normalizeH="0" baseline="0" dirty="0" smtClean="0">
                <a:ln>
                  <a:noFill/>
                </a:ln>
                <a:solidFill>
                  <a:prstClr val="black"/>
                </a:solidFill>
                <a:effectLst/>
                <a:uLnTx/>
                <a:uFillTx/>
                <a:latin typeface="Arial" charset="0"/>
                <a:ea typeface="+mn-ea"/>
                <a:cs typeface="+mn-cs"/>
              </a:rPr>
              <a:t>“External” layer</a:t>
            </a:r>
          </a:p>
          <a:p>
            <a:pPr marL="0" marR="0" lvl="0" indent="0" algn="l" defTabSz="914400" rtl="0" eaLnBrk="1" fontAlgn="base" latinLnBrk="0" hangingPunct="1">
              <a:spcBef>
                <a:spcPts val="300"/>
              </a:spcBef>
              <a:spcAft>
                <a:spcPct val="0"/>
              </a:spcAft>
              <a:buClrTx/>
              <a:buSzTx/>
              <a:buFontTx/>
              <a:buNone/>
              <a:tabLst/>
              <a:defRPr/>
            </a:pPr>
            <a:r>
              <a:rPr kumimoji="0" lang="en-US" sz="1050" b="0" i="0" u="none" strike="noStrike" kern="1200" cap="none" spc="0" normalizeH="0" baseline="0" dirty="0" smtClean="0">
                <a:ln>
                  <a:noFill/>
                </a:ln>
                <a:solidFill>
                  <a:prstClr val="black"/>
                </a:solidFill>
                <a:effectLst/>
                <a:uLnTx/>
                <a:uFillTx/>
                <a:latin typeface="Arial" charset="0"/>
                <a:ea typeface="+mn-ea"/>
                <a:cs typeface="+mn-cs"/>
              </a:rPr>
              <a:t>Optimized for thermal transfer (low </a:t>
            </a:r>
            <a:r>
              <a:rPr kumimoji="0" lang="en-US" sz="1050" b="0" i="0" u="none" strike="noStrike" kern="1200" cap="none" spc="0" normalizeH="0" baseline="0" dirty="0" err="1" smtClean="0">
                <a:ln>
                  <a:noFill/>
                </a:ln>
                <a:solidFill>
                  <a:prstClr val="black"/>
                </a:solidFill>
                <a:effectLst/>
                <a:uLnTx/>
                <a:uFillTx/>
                <a:latin typeface="Arial" charset="0"/>
                <a:ea typeface="+mn-ea"/>
                <a:cs typeface="+mn-cs"/>
              </a:rPr>
              <a:t>Kapitza</a:t>
            </a:r>
            <a:r>
              <a:rPr kumimoji="0" lang="en-US" sz="1050" b="0" i="0" u="none" strike="noStrike" kern="1200" cap="none" spc="0" normalizeH="0" baseline="0" dirty="0" smtClean="0">
                <a:ln>
                  <a:noFill/>
                </a:ln>
                <a:solidFill>
                  <a:prstClr val="black"/>
                </a:solidFill>
                <a:effectLst/>
                <a:uLnTx/>
                <a:uFillTx/>
                <a:latin typeface="Arial" charset="0"/>
                <a:ea typeface="+mn-ea"/>
                <a:cs typeface="+mn-cs"/>
              </a:rPr>
              <a:t> resistance, </a:t>
            </a:r>
            <a:r>
              <a:rPr kumimoji="0" lang="en-US" sz="1050" b="0" i="0" u="none" strike="noStrike" kern="1200" cap="none" spc="0" normalizeH="0" baseline="0" dirty="0" err="1" smtClean="0">
                <a:ln>
                  <a:noFill/>
                </a:ln>
                <a:solidFill>
                  <a:prstClr val="black"/>
                </a:solidFill>
                <a:effectLst/>
                <a:uLnTx/>
                <a:uFillTx/>
                <a:latin typeface="Arial" charset="0"/>
                <a:ea typeface="+mn-ea"/>
                <a:cs typeface="+mn-cs"/>
              </a:rPr>
              <a:t>e,g</a:t>
            </a:r>
            <a:r>
              <a:rPr kumimoji="0" lang="en-US" sz="1050" b="0" i="0" u="none" strike="noStrike" kern="1200" cap="none" spc="0" normalizeH="0" baseline="0" dirty="0" smtClean="0">
                <a:ln>
                  <a:noFill/>
                </a:ln>
                <a:solidFill>
                  <a:prstClr val="black"/>
                </a:solidFill>
                <a:effectLst/>
                <a:uLnTx/>
                <a:uFillTx/>
                <a:latin typeface="Arial" charset="0"/>
                <a:ea typeface="+mn-ea"/>
                <a:cs typeface="+mn-cs"/>
              </a:rPr>
              <a:t>, anodization)</a:t>
            </a:r>
            <a:endParaRPr kumimoji="0" lang="en-US" sz="1050" b="0" i="0" u="none" strike="noStrike" kern="1200" cap="none" spc="0" normalizeH="0" baseline="0" dirty="0">
              <a:ln>
                <a:noFill/>
              </a:ln>
              <a:solidFill>
                <a:prstClr val="black"/>
              </a:solidFill>
              <a:effectLst/>
              <a:uLnTx/>
              <a:uFillTx/>
              <a:latin typeface="Arial" charset="0"/>
              <a:ea typeface="+mn-ea"/>
              <a:cs typeface="+mn-cs"/>
            </a:endParaRPr>
          </a:p>
        </p:txBody>
      </p:sp>
      <p:sp>
        <p:nvSpPr>
          <p:cNvPr id="15" name="ZoneTexte 14"/>
          <p:cNvSpPr txBox="1"/>
          <p:nvPr/>
        </p:nvSpPr>
        <p:spPr>
          <a:xfrm>
            <a:off x="4788024" y="5453960"/>
            <a:ext cx="3960439" cy="1169551"/>
          </a:xfrm>
          <a:prstGeom prst="rect">
            <a:avLst/>
          </a:prstGeom>
          <a:noFill/>
        </p:spPr>
        <p:txBody>
          <a:bodyPr wrap="square" rtlCol="0">
            <a:spAutoFit/>
          </a:bodyPr>
          <a:lstStyle/>
          <a:p>
            <a:r>
              <a:rPr lang="en-US" i="1" u="none" dirty="0" smtClean="0"/>
              <a:t>For more details on advanced materials, see SRF2021 tutorial:</a:t>
            </a:r>
          </a:p>
          <a:p>
            <a:r>
              <a:rPr lang="en-US" dirty="0">
                <a:hlinkClick r:id="rId3"/>
              </a:rPr>
              <a:t>https://indico.frib.msu.edu/event/38/attachments/159/1143/SRF2021_Tutorial_-_</a:t>
            </a:r>
            <a:r>
              <a:rPr lang="en-US" dirty="0" smtClean="0">
                <a:hlinkClick r:id="rId3"/>
              </a:rPr>
              <a:t>Antoine.pdf</a:t>
            </a:r>
            <a:endParaRPr lang="en-US" dirty="0" smtClean="0"/>
          </a:p>
          <a:p>
            <a:endParaRPr lang="en-US" dirty="0"/>
          </a:p>
        </p:txBody>
      </p:sp>
      <p:sp>
        <p:nvSpPr>
          <p:cNvPr id="2" name="Espace réservé du pied de page 1"/>
          <p:cNvSpPr>
            <a:spLocks noGrp="1"/>
          </p:cNvSpPr>
          <p:nvPr>
            <p:ph type="ftr" sz="quarter" idx="11"/>
          </p:nvPr>
        </p:nvSpPr>
        <p:spPr/>
        <p:txBody>
          <a:bodyPr/>
          <a:lstStyle/>
          <a:p>
            <a:pPr>
              <a:defRPr/>
            </a:pPr>
            <a:r>
              <a:rPr lang="fr-FR" smtClean="0"/>
              <a:t>UAS 2025 - C.Z. Antoine- Superconductivity in accelerators- Magnet vs RF cavities-part III</a:t>
            </a:r>
            <a:endParaRPr lang="fr-FR" dirty="0"/>
          </a:p>
        </p:txBody>
      </p:sp>
      <p:sp>
        <p:nvSpPr>
          <p:cNvPr id="3" name="Espace réservé du numéro de diapositive 2"/>
          <p:cNvSpPr>
            <a:spLocks noGrp="1"/>
          </p:cNvSpPr>
          <p:nvPr>
            <p:ph type="sldNum" sz="quarter" idx="12"/>
          </p:nvPr>
        </p:nvSpPr>
        <p:spPr/>
        <p:txBody>
          <a:bodyPr/>
          <a:lstStyle/>
          <a:p>
            <a:pPr>
              <a:defRPr/>
            </a:pPr>
            <a:r>
              <a:rPr lang="fr-FR" smtClean="0"/>
              <a:t>|  PAGE </a:t>
            </a:r>
            <a:fld id="{8CADEDB1-774E-4026-9688-CF6FA26D2D04}" type="slidenum">
              <a:rPr lang="fr-FR" smtClean="0"/>
              <a:pPr>
                <a:defRPr/>
              </a:pPr>
              <a:t>47</a:t>
            </a:fld>
            <a:endParaRPr lang="fr-FR"/>
          </a:p>
        </p:txBody>
      </p:sp>
    </p:spTree>
    <p:extLst>
      <p:ext uri="{BB962C8B-B14F-4D97-AF65-F5344CB8AC3E}">
        <p14:creationId xmlns:p14="http://schemas.microsoft.com/office/powerpoint/2010/main" val="425508430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algn="ctr"/>
            <a:r>
              <a:rPr lang="en-US" sz="4000" dirty="0" smtClean="0">
                <a:solidFill>
                  <a:schemeClr val="bg1"/>
                </a:solidFill>
                <a:effectLst>
                  <a:outerShdw blurRad="38100" dist="38100" dir="2700000" algn="tl">
                    <a:srgbClr val="000000">
                      <a:alpha val="43137"/>
                    </a:srgbClr>
                  </a:outerShdw>
                </a:effectLst>
                <a:latin typeface="+mn-lt"/>
              </a:rPr>
              <a:t>Conclusion</a:t>
            </a:r>
            <a:r>
              <a:rPr lang="en-US" sz="4000" dirty="0" smtClean="0">
                <a:effectLst>
                  <a:outerShdw blurRad="38100" dist="38100" dir="2700000" algn="tl">
                    <a:srgbClr val="000000">
                      <a:alpha val="43137"/>
                    </a:srgbClr>
                  </a:outerShdw>
                </a:effectLst>
                <a:latin typeface="+mn-lt"/>
              </a:rPr>
              <a:t> </a:t>
            </a:r>
            <a:endParaRPr lang="en-US" sz="4000" dirty="0">
              <a:solidFill>
                <a:schemeClr val="bg1"/>
              </a:solidFill>
              <a:effectLst>
                <a:outerShdw blurRad="38100" dist="38100" dir="2700000" algn="tl">
                  <a:srgbClr val="000000">
                    <a:alpha val="43137"/>
                  </a:srgbClr>
                </a:outerShdw>
              </a:effectLst>
              <a:latin typeface="+mn-lt"/>
            </a:endParaRPr>
          </a:p>
        </p:txBody>
      </p:sp>
      <p:sp>
        <p:nvSpPr>
          <p:cNvPr id="3" name="Espace réservé du numéro de diapositive 2"/>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48</a:t>
            </a:fld>
            <a:endParaRPr lang="fr-FR" dirty="0">
              <a:solidFill>
                <a:prstClr val="white"/>
              </a:solidFill>
            </a:endParaRPr>
          </a:p>
        </p:txBody>
      </p:sp>
      <p:sp>
        <p:nvSpPr>
          <p:cNvPr id="2" name="Espace réservé du pied de page 1"/>
          <p:cNvSpPr>
            <a:spLocks noGrp="1"/>
          </p:cNvSpPr>
          <p:nvPr>
            <p:ph type="ftr" sz="quarter" idx="12"/>
          </p:nvPr>
        </p:nvSpPr>
        <p:spPr/>
        <p:txBody>
          <a:bodyPr/>
          <a:lstStyle/>
          <a:p>
            <a:pPr algn="l"/>
            <a:r>
              <a:rPr lang="fr-FR" smtClean="0">
                <a:solidFill>
                  <a:prstClr val="white"/>
                </a:solidFill>
              </a:rPr>
              <a:t>UAS 2025 - C.Z. Antoine- Superconductivity in accelerators- Magnet vs RF cavities-part III</a:t>
            </a:r>
            <a:endParaRPr lang="fr-FR" dirty="0">
              <a:solidFill>
                <a:prstClr val="white"/>
              </a:solidFill>
            </a:endParaRPr>
          </a:p>
        </p:txBody>
      </p:sp>
    </p:spTree>
    <p:extLst>
      <p:ext uri="{BB962C8B-B14F-4D97-AF65-F5344CB8AC3E}">
        <p14:creationId xmlns:p14="http://schemas.microsoft.com/office/powerpoint/2010/main" val="27388773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p:cNvSpPr>
            <a:spLocks noGrp="1"/>
          </p:cNvSpPr>
          <p:nvPr>
            <p:ph type="title"/>
          </p:nvPr>
        </p:nvSpPr>
        <p:spPr/>
        <p:txBody>
          <a:bodyPr/>
          <a:lstStyle/>
          <a:p>
            <a:r>
              <a:rPr lang="en-US" dirty="0" smtClean="0"/>
              <a:t>Conclusion</a:t>
            </a:r>
            <a:endParaRPr lang="en-US" dirty="0"/>
          </a:p>
        </p:txBody>
      </p:sp>
      <p:sp>
        <p:nvSpPr>
          <p:cNvPr id="12" name="Espace réservé du contenu 11"/>
          <p:cNvSpPr>
            <a:spLocks noGrp="1"/>
          </p:cNvSpPr>
          <p:nvPr>
            <p:ph idx="1"/>
          </p:nvPr>
        </p:nvSpPr>
        <p:spPr>
          <a:xfrm>
            <a:off x="576000" y="1268760"/>
            <a:ext cx="7956440" cy="4968552"/>
          </a:xfrm>
        </p:spPr>
        <p:txBody>
          <a:bodyPr/>
          <a:lstStyle/>
          <a:p>
            <a:r>
              <a:rPr lang="en-US" dirty="0" smtClean="0"/>
              <a:t>All advanced technology are limited by material issues</a:t>
            </a:r>
          </a:p>
          <a:p>
            <a:pPr lvl="1">
              <a:lnSpc>
                <a:spcPct val="125000"/>
              </a:lnSpc>
            </a:pPr>
            <a:r>
              <a:rPr lang="en-US" dirty="0" smtClean="0">
                <a:solidFill>
                  <a:schemeClr val="tx1"/>
                </a:solidFill>
              </a:rPr>
              <a:t>Once the technology is mastered :</a:t>
            </a:r>
          </a:p>
          <a:p>
            <a:pPr lvl="3">
              <a:lnSpc>
                <a:spcPct val="125000"/>
              </a:lnSpc>
            </a:pPr>
            <a:r>
              <a:rPr lang="en-US" dirty="0" smtClean="0"/>
              <a:t> Reproducibility issues (lab =&gt; large scale production)</a:t>
            </a:r>
          </a:p>
          <a:p>
            <a:pPr lvl="3">
              <a:lnSpc>
                <a:spcPct val="125000"/>
              </a:lnSpc>
            </a:pPr>
            <a:r>
              <a:rPr lang="en-US" dirty="0" smtClean="0"/>
              <a:t> Production costs</a:t>
            </a:r>
          </a:p>
          <a:p>
            <a:pPr lvl="3">
              <a:lnSpc>
                <a:spcPct val="125000"/>
              </a:lnSpc>
            </a:pPr>
            <a:r>
              <a:rPr lang="en-US" dirty="0" smtClean="0"/>
              <a:t> Aging problems</a:t>
            </a:r>
          </a:p>
          <a:p>
            <a:pPr lvl="3">
              <a:lnSpc>
                <a:spcPct val="125000"/>
              </a:lnSpc>
            </a:pPr>
            <a:r>
              <a:rPr lang="en-US" dirty="0" smtClean="0"/>
              <a:t>Not </a:t>
            </a:r>
            <a:r>
              <a:rPr lang="en-US" dirty="0"/>
              <a:t>only </a:t>
            </a:r>
            <a:r>
              <a:rPr lang="en-US" dirty="0" smtClean="0"/>
              <a:t>true </a:t>
            </a:r>
            <a:r>
              <a:rPr lang="en-US" dirty="0"/>
              <a:t>for </a:t>
            </a:r>
            <a:r>
              <a:rPr lang="en-US" dirty="0" smtClean="0"/>
              <a:t>accelerator technology ! </a:t>
            </a:r>
            <a:r>
              <a:rPr lang="en-US" sz="1200" dirty="0" smtClean="0"/>
              <a:t>(materials for fusion, nuclear power, fuel cells, solar cells , batteries….)</a:t>
            </a:r>
          </a:p>
          <a:p>
            <a:pPr lvl="3">
              <a:lnSpc>
                <a:spcPct val="125000"/>
              </a:lnSpc>
            </a:pPr>
            <a:r>
              <a:rPr lang="en-US" dirty="0" smtClean="0"/>
              <a:t> Particularly true when a technology is pushed to its ultimate limits </a:t>
            </a:r>
            <a:r>
              <a:rPr lang="en-US" sz="1200" dirty="0" smtClean="0"/>
              <a:t>(e.g. accelerators)</a:t>
            </a:r>
          </a:p>
          <a:p>
            <a:pPr lvl="1">
              <a:lnSpc>
                <a:spcPct val="125000"/>
              </a:lnSpc>
            </a:pPr>
            <a:r>
              <a:rPr lang="en-US" dirty="0" smtClean="0">
                <a:solidFill>
                  <a:schemeClr val="tx1"/>
                </a:solidFill>
              </a:rPr>
              <a:t>Advanced technology project: always a compromise between multiples constraints : mechanical, thermal, stability, superconductivity, costs…</a:t>
            </a:r>
          </a:p>
          <a:p>
            <a:pPr lvl="3">
              <a:lnSpc>
                <a:spcPct val="125000"/>
              </a:lnSpc>
            </a:pPr>
            <a:r>
              <a:rPr lang="en-US" dirty="0" smtClean="0"/>
              <a:t>Interdisciplinary work mandatory ! </a:t>
            </a:r>
            <a:r>
              <a:rPr lang="en-US" sz="1200" dirty="0" smtClean="0"/>
              <a:t>(multiple and complementary expertise's are necessary)</a:t>
            </a:r>
          </a:p>
          <a:p>
            <a:pPr lvl="3">
              <a:lnSpc>
                <a:spcPct val="125000"/>
              </a:lnSpc>
            </a:pPr>
            <a:r>
              <a:rPr lang="en-US" dirty="0" smtClean="0"/>
              <a:t> Do not re-invent the wheel (</a:t>
            </a:r>
            <a:r>
              <a:rPr lang="en-US" sz="1200" dirty="0" smtClean="0"/>
              <a:t>also meet experts outside the accelerators community !)</a:t>
            </a:r>
          </a:p>
          <a:p>
            <a:pPr lvl="3">
              <a:lnSpc>
                <a:spcPct val="125000"/>
              </a:lnSpc>
            </a:pPr>
            <a:r>
              <a:rPr lang="en-US" dirty="0" smtClean="0"/>
              <a:t> Be prepared to meet diagnostics issues  </a:t>
            </a:r>
            <a:r>
              <a:rPr lang="en-US" sz="1200" dirty="0" smtClean="0"/>
              <a:t>(Where does the breakdown comes from when many conjugate factors occurs together ? =&gt; Diagnostic development)</a:t>
            </a:r>
          </a:p>
          <a:p>
            <a:pPr lvl="3">
              <a:lnSpc>
                <a:spcPct val="125000"/>
              </a:lnSpc>
            </a:pPr>
            <a:r>
              <a:rPr lang="en-US" dirty="0" smtClean="0"/>
              <a:t>Allow yourself to break </a:t>
            </a:r>
            <a:r>
              <a:rPr lang="en-US" dirty="0"/>
              <a:t>traditions </a:t>
            </a:r>
            <a:r>
              <a:rPr lang="en-US" sz="1200" dirty="0" smtClean="0"/>
              <a:t>(but not too often because it costs money…)</a:t>
            </a:r>
          </a:p>
          <a:p>
            <a:pPr lvl="3">
              <a:lnSpc>
                <a:spcPct val="125000"/>
              </a:lnSpc>
            </a:pPr>
            <a:endParaRPr lang="en-US" dirty="0" smtClean="0"/>
          </a:p>
          <a:p>
            <a:pPr lvl="3">
              <a:lnSpc>
                <a:spcPct val="125000"/>
              </a:lnSpc>
            </a:pPr>
            <a:endParaRPr lang="en-US" dirty="0" smtClean="0"/>
          </a:p>
          <a:p>
            <a:pPr lvl="3">
              <a:lnSpc>
                <a:spcPct val="125000"/>
              </a:lnSpc>
            </a:pPr>
            <a:endParaRPr lang="en-US" dirty="0" smtClean="0"/>
          </a:p>
        </p:txBody>
      </p:sp>
      <p:sp>
        <p:nvSpPr>
          <p:cNvPr id="4" name="Espace réservé du numéro de diapositive 3"/>
          <p:cNvSpPr>
            <a:spLocks noGrp="1"/>
          </p:cNvSpPr>
          <p:nvPr>
            <p:ph type="sldNum" sz="quarter" idx="11"/>
          </p:nvPr>
        </p:nvSpPr>
        <p:spPr/>
        <p:txBody>
          <a:bodyPr/>
          <a:lstStyle/>
          <a:p>
            <a:pPr>
              <a:defRPr/>
            </a:pPr>
            <a:r>
              <a:rPr lang="fr-FR" smtClean="0"/>
              <a:t>|  PAGE </a:t>
            </a:r>
            <a:fld id="{A40AF4AB-2A90-45D1-B14C-455B828CAC88}" type="slidenum">
              <a:rPr lang="fr-FR" smtClean="0"/>
              <a:pPr>
                <a:defRPr/>
              </a:pPr>
              <a:t>49</a:t>
            </a:fld>
            <a:endParaRPr lang="fr-FR"/>
          </a:p>
        </p:txBody>
      </p:sp>
      <p:sp>
        <p:nvSpPr>
          <p:cNvPr id="3" name="Espace réservé du pied de page 2"/>
          <p:cNvSpPr>
            <a:spLocks noGrp="1"/>
          </p:cNvSpPr>
          <p:nvPr>
            <p:ph type="ftr" sz="quarter" idx="12"/>
          </p:nvPr>
        </p:nvSpPr>
        <p:spPr/>
        <p:txBody>
          <a:bodyPr/>
          <a:lstStyle/>
          <a:p>
            <a:pPr>
              <a:defRPr/>
            </a:pPr>
            <a:r>
              <a:rPr lang="fr-FR" smtClean="0"/>
              <a:t>UAS 2025 - C.Z. Antoine- Superconductivity in accelerators- Magnet vs RF cavities-part III</a:t>
            </a:r>
            <a:endParaRPr lang="fr-FR" dirty="0"/>
          </a:p>
        </p:txBody>
      </p:sp>
    </p:spTree>
    <p:extLst>
      <p:ext uri="{BB962C8B-B14F-4D97-AF65-F5344CB8AC3E}">
        <p14:creationId xmlns:p14="http://schemas.microsoft.com/office/powerpoint/2010/main" val="23194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H&gt;H</a:t>
            </a:r>
            <a:r>
              <a:rPr lang="en-US" baseline="-25000" dirty="0" smtClean="0"/>
              <a:t>C1</a:t>
            </a:r>
            <a:r>
              <a:rPr lang="en-US" dirty="0" smtClean="0"/>
              <a:t>: Vortex = energetically favorable</a:t>
            </a:r>
            <a:endParaRPr lang="en-US" dirty="0"/>
          </a:p>
        </p:txBody>
      </p:sp>
      <p:sp>
        <p:nvSpPr>
          <p:cNvPr id="4" name="Espace réservé du numéro de diapositive 3"/>
          <p:cNvSpPr>
            <a:spLocks noGrp="1"/>
          </p:cNvSpPr>
          <p:nvPr>
            <p:ph type="sldNum" sz="quarter" idx="11"/>
          </p:nvPr>
        </p:nvSpPr>
        <p:spPr/>
        <p:txBody>
          <a:bodyPr/>
          <a:lstStyle/>
          <a:p>
            <a:r>
              <a:rPr lang="fr-FR" smtClean="0"/>
              <a:t>|  PAGE </a:t>
            </a:r>
            <a:fld id="{AEFB9B6D-867A-40B8-ACB0-35CC9F272C9C}" type="slidenum">
              <a:rPr lang="fr-FR" smtClean="0"/>
              <a:pPr/>
              <a:t>5</a:t>
            </a:fld>
            <a:endParaRPr lang="fr-FR" dirty="0"/>
          </a:p>
        </p:txBody>
      </p:sp>
      <p:grpSp>
        <p:nvGrpSpPr>
          <p:cNvPr id="6" name="Groupe 5"/>
          <p:cNvGrpSpPr/>
          <p:nvPr/>
        </p:nvGrpSpPr>
        <p:grpSpPr>
          <a:xfrm>
            <a:off x="222551" y="6524013"/>
            <a:ext cx="1012409" cy="186252"/>
            <a:chOff x="3196344" y="1149226"/>
            <a:chExt cx="1012409" cy="186252"/>
          </a:xfrm>
        </p:grpSpPr>
        <p:pic>
          <p:nvPicPr>
            <p:cNvPr id="118" name="Image 117"/>
            <p:cNvPicPr>
              <a:picLocks noChangeAspect="1"/>
            </p:cNvPicPr>
            <p:nvPr/>
          </p:nvPicPr>
          <p:blipFill>
            <a:blip r:embed="rId3"/>
            <a:stretch>
              <a:fillRect/>
            </a:stretch>
          </p:blipFill>
          <p:spPr>
            <a:xfrm>
              <a:off x="3741150" y="1149226"/>
              <a:ext cx="467603" cy="186252"/>
            </a:xfrm>
            <a:prstGeom prst="rect">
              <a:avLst/>
            </a:prstGeom>
          </p:spPr>
        </p:pic>
        <p:grpSp>
          <p:nvGrpSpPr>
            <p:cNvPr id="120" name="Groupe 119"/>
            <p:cNvGrpSpPr>
              <a:grpSpLocks noChangeAspect="1"/>
            </p:cNvGrpSpPr>
            <p:nvPr/>
          </p:nvGrpSpPr>
          <p:grpSpPr>
            <a:xfrm rot="5400000">
              <a:off x="3342976" y="1010167"/>
              <a:ext cx="171105" cy="464370"/>
              <a:chOff x="8749272" y="2338754"/>
              <a:chExt cx="263235" cy="714416"/>
            </a:xfrm>
          </p:grpSpPr>
          <p:sp>
            <p:nvSpPr>
              <p:cNvPr id="122" name="Cylindre 121"/>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6" name="Forme libre 125"/>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7" name="Forme libre 126"/>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mc:AlternateContent xmlns:mc="http://schemas.openxmlformats.org/markup-compatibility/2006" xmlns:a14="http://schemas.microsoft.com/office/drawing/2010/main">
        <mc:Choice Requires="a14">
          <p:sp>
            <p:nvSpPr>
              <p:cNvPr id="129" name="Rectangle 128"/>
              <p:cNvSpPr/>
              <p:nvPr/>
            </p:nvSpPr>
            <p:spPr>
              <a:xfrm>
                <a:off x="871970" y="2887484"/>
                <a:ext cx="7876494" cy="3308598"/>
              </a:xfrm>
              <a:prstGeom prst="rect">
                <a:avLst/>
              </a:prstGeom>
            </p:spPr>
            <p:txBody>
              <a:bodyPr wrap="square">
                <a:spAutoFit/>
              </a:bodyPr>
              <a:lstStyle/>
              <a:p>
                <a:pPr marL="923925" lvl="0" fontAlgn="auto">
                  <a:spcBef>
                    <a:spcPts val="0"/>
                  </a:spcBef>
                  <a:spcAft>
                    <a:spcPts val="1200"/>
                  </a:spcAft>
                </a:pPr>
                <a:r>
                  <a:rPr lang="en-US" sz="2400" u="none" dirty="0" smtClean="0">
                    <a:solidFill>
                      <a:srgbClr val="DC0528"/>
                    </a:solidFill>
                    <a:latin typeface="Arial"/>
                  </a:rPr>
                  <a:t>Minimization of free energy:</a:t>
                </a:r>
              </a:p>
              <a:p>
                <a:pPr marL="360363" lvl="1" indent="-360363" eaLnBrk="0" fontAlgn="auto" hangingPunct="0">
                  <a:lnSpc>
                    <a:spcPts val="2000"/>
                  </a:lnSpc>
                  <a:spcBef>
                    <a:spcPts val="600"/>
                  </a:spcBef>
                  <a:spcAft>
                    <a:spcPts val="0"/>
                  </a:spcAft>
                  <a:buSzPct val="90000"/>
                  <a:buBlip>
                    <a:blip r:embed="rId4"/>
                  </a:buBlip>
                </a:pPr>
                <a:r>
                  <a:rPr lang="en-US" sz="1600" u="none" dirty="0" smtClean="0">
                    <a:solidFill>
                      <a:prstClr val="black"/>
                    </a:solidFill>
                    <a:latin typeface="Arial"/>
                  </a:rPr>
                  <a:t>Normal zones as small as possible (</a:t>
                </a:r>
                <a:r>
                  <a:rPr lang="en-US" sz="1600" u="none" dirty="0" smtClean="0">
                    <a:solidFill>
                      <a:prstClr val="black"/>
                    </a:solidFill>
                    <a:latin typeface="Arial"/>
                    <a:sym typeface="Symbol" panose="05050102010706020507" pitchFamily="18" charset="2"/>
                  </a:rPr>
                  <a:t></a:t>
                </a:r>
                <a:r>
                  <a:rPr lang="en-US" sz="1600" u="none" dirty="0" smtClean="0">
                    <a:solidFill>
                      <a:prstClr val="black"/>
                    </a:solidFill>
                    <a:latin typeface="Arial"/>
                  </a:rPr>
                  <a:t>~ </a:t>
                </a:r>
                <a:r>
                  <a:rPr lang="en-US" sz="1600" u="none" dirty="0">
                    <a:solidFill>
                      <a:prstClr val="black"/>
                    </a:solidFill>
                    <a:latin typeface="Arial"/>
                  </a:rPr>
                  <a:t>2</a:t>
                </a:r>
                <a:r>
                  <a:rPr lang="en-US" sz="1600" u="none" dirty="0">
                    <a:solidFill>
                      <a:prstClr val="black"/>
                    </a:solidFill>
                    <a:latin typeface="Symbol" panose="05050102010706020507" pitchFamily="18" charset="2"/>
                  </a:rPr>
                  <a:t></a:t>
                </a:r>
                <a:r>
                  <a:rPr lang="en-US" sz="1600" u="none" dirty="0">
                    <a:solidFill>
                      <a:prstClr val="black"/>
                    </a:solidFill>
                    <a:latin typeface="Arial"/>
                  </a:rPr>
                  <a:t>); </a:t>
                </a:r>
                <a:endParaRPr lang="en-US" sz="1600" u="none" dirty="0" smtClean="0">
                  <a:solidFill>
                    <a:prstClr val="black"/>
                  </a:solidFill>
                  <a:latin typeface="Arial"/>
                </a:endParaRPr>
              </a:p>
              <a:p>
                <a:pPr marL="360363" lvl="1" indent="-360363" eaLnBrk="0" fontAlgn="auto" hangingPunct="0">
                  <a:lnSpc>
                    <a:spcPts val="2000"/>
                  </a:lnSpc>
                  <a:spcBef>
                    <a:spcPts val="600"/>
                  </a:spcBef>
                  <a:spcAft>
                    <a:spcPts val="0"/>
                  </a:spcAft>
                  <a:buSzPct val="90000"/>
                  <a:buBlip>
                    <a:blip r:embed="rId4"/>
                  </a:buBlip>
                </a:pPr>
                <a:r>
                  <a:rPr lang="en-US" sz="1600" u="none" dirty="0" smtClean="0">
                    <a:solidFill>
                      <a:prstClr val="black"/>
                    </a:solidFill>
                    <a:latin typeface="Arial"/>
                  </a:rPr>
                  <a:t>Magnetic size </a:t>
                </a:r>
                <a:r>
                  <a:rPr lang="en-US" sz="1600" u="none" dirty="0" smtClean="0">
                    <a:solidFill>
                      <a:prstClr val="black"/>
                    </a:solidFill>
                    <a:latin typeface="Arial"/>
                    <a:sym typeface="Symbol" panose="05050102010706020507" pitchFamily="18" charset="2"/>
                  </a:rPr>
                  <a:t> </a:t>
                </a:r>
                <a:r>
                  <a:rPr lang="en-US" u="none" dirty="0" smtClean="0">
                    <a:solidFill>
                      <a:prstClr val="black"/>
                    </a:solidFill>
                    <a:latin typeface="Arial"/>
                  </a:rPr>
                  <a:t>~</a:t>
                </a:r>
                <a:r>
                  <a:rPr lang="en-US" u="none" dirty="0">
                    <a:solidFill>
                      <a:prstClr val="black"/>
                    </a:solidFill>
                    <a:latin typeface="Arial"/>
                  </a:rPr>
                  <a:t>2 </a:t>
                </a:r>
                <a:r>
                  <a:rPr lang="en-US" sz="1600" u="none" dirty="0" smtClean="0">
                    <a:solidFill>
                      <a:prstClr val="black"/>
                    </a:solidFill>
                    <a:latin typeface="Symbol" panose="05050102010706020507" pitchFamily="18" charset="2"/>
                  </a:rPr>
                  <a:t></a:t>
                </a:r>
                <a:r>
                  <a:rPr lang="en-US" sz="1800" u="none" dirty="0" smtClean="0">
                    <a:solidFill>
                      <a:prstClr val="black"/>
                    </a:solidFill>
                    <a:latin typeface="Symbol" panose="05050102010706020507" pitchFamily="18" charset="2"/>
                  </a:rPr>
                  <a:t> </a:t>
                </a:r>
                <a:r>
                  <a:rPr lang="en-US" sz="1200" i="1" u="none" dirty="0" smtClean="0">
                    <a:solidFill>
                      <a:srgbClr val="0070C0"/>
                    </a:solidFill>
                  </a:rPr>
                  <a:t>(</a:t>
                </a:r>
                <a:r>
                  <a:rPr lang="en-US" sz="1200" i="1" u="none" dirty="0" err="1" smtClean="0">
                    <a:solidFill>
                      <a:srgbClr val="0070C0"/>
                    </a:solidFill>
                  </a:rPr>
                  <a:t>Vx</a:t>
                </a:r>
                <a:r>
                  <a:rPr lang="en-US" sz="1200" i="1" u="none" dirty="0" smtClean="0">
                    <a:solidFill>
                      <a:srgbClr val="0070C0"/>
                    </a:solidFill>
                  </a:rPr>
                  <a:t> = normal zone w. 1 flux line + screening current). </a:t>
                </a:r>
                <a:endParaRPr lang="en-US" sz="1050" i="1" u="none" dirty="0">
                  <a:solidFill>
                    <a:srgbClr val="0070C0"/>
                  </a:solidFill>
                </a:endParaRPr>
              </a:p>
              <a:p>
                <a:pPr marL="360363" lvl="1" indent="-360363" eaLnBrk="0" fontAlgn="auto" hangingPunct="0">
                  <a:lnSpc>
                    <a:spcPts val="2000"/>
                  </a:lnSpc>
                  <a:spcBef>
                    <a:spcPts val="600"/>
                  </a:spcBef>
                  <a:spcAft>
                    <a:spcPts val="0"/>
                  </a:spcAft>
                  <a:buSzPct val="90000"/>
                  <a:buBlip>
                    <a:blip r:embed="rId4"/>
                  </a:buBlip>
                </a:pPr>
                <a:r>
                  <a:rPr lang="en-US" sz="1600" u="none" dirty="0" smtClean="0">
                    <a:solidFill>
                      <a:prstClr val="black"/>
                    </a:solidFill>
                    <a:latin typeface="Arial"/>
                  </a:rPr>
                  <a:t>Number of </a:t>
                </a:r>
                <a:r>
                  <a:rPr lang="en-US" sz="1600" u="none" dirty="0" err="1" smtClean="0">
                    <a:solidFill>
                      <a:prstClr val="black"/>
                    </a:solidFill>
                    <a:latin typeface="Arial"/>
                  </a:rPr>
                  <a:t>Vx</a:t>
                </a:r>
                <a:r>
                  <a:rPr lang="en-US" sz="1600" u="none" dirty="0" smtClean="0">
                    <a:solidFill>
                      <a:prstClr val="black"/>
                    </a:solidFill>
                    <a:latin typeface="Arial"/>
                  </a:rPr>
                  <a:t> is the one that minimize </a:t>
                </a:r>
                <a:r>
                  <a:rPr lang="en-US" sz="1600" u="none" dirty="0" smtClean="0">
                    <a:solidFill>
                      <a:prstClr val="black"/>
                    </a:solidFill>
                    <a:latin typeface="Symbol" panose="05050102010706020507" pitchFamily="18" charset="2"/>
                  </a:rPr>
                  <a:t></a:t>
                </a:r>
                <a:r>
                  <a:rPr lang="en-US" sz="1600" u="none" dirty="0" smtClean="0">
                    <a:solidFill>
                      <a:prstClr val="black"/>
                    </a:solidFill>
                    <a:latin typeface="Arial"/>
                  </a:rPr>
                  <a:t>G/L </a:t>
                </a:r>
                <a:r>
                  <a:rPr lang="en-US" sz="1200" i="1" u="none" dirty="0">
                    <a:solidFill>
                      <a:srgbClr val="0070C0"/>
                    </a:solidFill>
                  </a:rPr>
                  <a:t>(depends on applied H</a:t>
                </a:r>
                <a:r>
                  <a:rPr lang="en-US" sz="1200" i="1" u="none" dirty="0" smtClean="0">
                    <a:solidFill>
                      <a:srgbClr val="0070C0"/>
                    </a:solidFill>
                  </a:rPr>
                  <a:t>) and sample </a:t>
                </a:r>
                <a:r>
                  <a:rPr lang="en-US" sz="1200" i="1" u="none" dirty="0">
                    <a:solidFill>
                      <a:srgbClr val="0070C0"/>
                    </a:solidFill>
                  </a:rPr>
                  <a:t>dimension</a:t>
                </a:r>
                <a:r>
                  <a:rPr lang="en-US" sz="1200" i="1" u="none" dirty="0" smtClean="0">
                    <a:solidFill>
                      <a:srgbClr val="0070C0"/>
                    </a:solidFill>
                  </a:rPr>
                  <a:t>                                                                      </a:t>
                </a:r>
              </a:p>
              <a:p>
                <a:pPr marL="360363" lvl="1" indent="-360363" eaLnBrk="0" fontAlgn="auto" hangingPunct="0">
                  <a:lnSpc>
                    <a:spcPts val="2000"/>
                  </a:lnSpc>
                  <a:spcBef>
                    <a:spcPts val="600"/>
                  </a:spcBef>
                  <a:spcAft>
                    <a:spcPts val="0"/>
                  </a:spcAft>
                  <a:buSzPct val="90000"/>
                  <a:buBlip>
                    <a:blip r:embed="rId4"/>
                  </a:buBlip>
                </a:pPr>
                <a:r>
                  <a:rPr lang="en-US" sz="1600" u="none" dirty="0" smtClean="0">
                    <a:solidFill>
                      <a:prstClr val="black"/>
                    </a:solidFill>
                    <a:latin typeface="Arial"/>
                  </a:rPr>
                  <a:t>Vortices repel each other </a:t>
                </a:r>
                <a:r>
                  <a:rPr lang="en-US" sz="1200" i="1" u="none" dirty="0" smtClean="0">
                    <a:solidFill>
                      <a:srgbClr val="0070C0"/>
                    </a:solidFill>
                  </a:rPr>
                  <a:t>(but attract </a:t>
                </a:r>
                <a:r>
                  <a:rPr lang="en-US" sz="1200" i="1" u="none" dirty="0" err="1" smtClean="0">
                    <a:solidFill>
                      <a:srgbClr val="0070C0"/>
                    </a:solidFill>
                  </a:rPr>
                  <a:t>antivortices</a:t>
                </a:r>
                <a:r>
                  <a:rPr lang="en-US" sz="1200" i="1" u="none" dirty="0" smtClean="0">
                    <a:solidFill>
                      <a:srgbClr val="0070C0"/>
                    </a:solidFill>
                  </a:rPr>
                  <a:t>)</a:t>
                </a:r>
              </a:p>
              <a:p>
                <a:pPr marL="360363" lvl="1" indent="-360363" eaLnBrk="0" fontAlgn="auto" hangingPunct="0">
                  <a:lnSpc>
                    <a:spcPts val="2000"/>
                  </a:lnSpc>
                  <a:spcBef>
                    <a:spcPts val="600"/>
                  </a:spcBef>
                  <a:spcAft>
                    <a:spcPts val="0"/>
                  </a:spcAft>
                  <a:buSzPct val="90000"/>
                  <a:buBlip>
                    <a:blip r:embed="rId4"/>
                  </a:buBlip>
                </a:pPr>
                <a:r>
                  <a:rPr lang="en-US" sz="1600" u="none" dirty="0" smtClean="0">
                    <a:solidFill>
                      <a:prstClr val="black"/>
                    </a:solidFill>
                    <a:latin typeface="Arial"/>
                  </a:rPr>
                  <a:t>Surface stabilizes the apparition of the SC mixed state</a:t>
                </a:r>
                <a:endParaRPr lang="en-US" sz="1600" u="none" dirty="0">
                  <a:solidFill>
                    <a:prstClr val="black"/>
                  </a:solidFill>
                  <a:latin typeface="Arial"/>
                </a:endParaRPr>
              </a:p>
              <a:p>
                <a:pPr marL="712788" lvl="3" indent="-238125" eaLnBrk="0" fontAlgn="auto" hangingPunct="0">
                  <a:lnSpc>
                    <a:spcPts val="2000"/>
                  </a:lnSpc>
                  <a:spcBef>
                    <a:spcPts val="0"/>
                  </a:spcBef>
                  <a:spcAft>
                    <a:spcPts val="0"/>
                  </a:spcAft>
                  <a:buClr>
                    <a:srgbClr val="666666"/>
                  </a:buClr>
                  <a:buSzPct val="36000"/>
                  <a:buBlip>
                    <a:blip r:embed="rId5"/>
                  </a:buBlip>
                </a:pPr>
                <a:r>
                  <a:rPr lang="en-US" u="none" dirty="0" smtClean="0">
                    <a:solidFill>
                      <a:srgbClr val="666666"/>
                    </a:solidFill>
                    <a:latin typeface="Arial"/>
                    <a:cs typeface="+mn-cs"/>
                  </a:rPr>
                  <a:t>Nucleation always occurs at surface, </a:t>
                </a:r>
                <a:r>
                  <a:rPr lang="en-US" u="none" dirty="0" err="1" smtClean="0">
                    <a:solidFill>
                      <a:srgbClr val="666666"/>
                    </a:solidFill>
                    <a:latin typeface="Arial"/>
                    <a:cs typeface="+mn-cs"/>
                  </a:rPr>
                  <a:t>Vx</a:t>
                </a:r>
                <a:r>
                  <a:rPr lang="en-US" u="none" dirty="0" smtClean="0">
                    <a:solidFill>
                      <a:srgbClr val="666666"/>
                    </a:solidFill>
                    <a:latin typeface="Arial"/>
                    <a:cs typeface="+mn-cs"/>
                  </a:rPr>
                  <a:t> always emerge </a:t>
                </a:r>
                <a:r>
                  <a:rPr lang="en-US" u="none" dirty="0" smtClean="0">
                    <a:solidFill>
                      <a:srgbClr val="666666"/>
                    </a:solidFill>
                    <a:latin typeface="Arial"/>
                    <a:cs typeface="+mn-cs"/>
                    <a:sym typeface="Symbol" panose="05050102010706020507" pitchFamily="18" charset="2"/>
                  </a:rPr>
                  <a:t> to the surface</a:t>
                </a:r>
                <a:r>
                  <a:rPr lang="en-US" u="none" dirty="0" smtClean="0">
                    <a:solidFill>
                      <a:srgbClr val="666666"/>
                    </a:solidFill>
                    <a:latin typeface="Arial"/>
                    <a:cs typeface="+mn-cs"/>
                  </a:rPr>
                  <a:t> </a:t>
                </a:r>
                <a:endParaRPr lang="en-US" u="none" dirty="0">
                  <a:solidFill>
                    <a:srgbClr val="666666"/>
                  </a:solidFill>
                  <a:latin typeface="Arial"/>
                  <a:cs typeface="+mn-cs"/>
                </a:endParaRPr>
              </a:p>
              <a:p>
                <a:pPr marL="712788" lvl="3" indent="-238125" eaLnBrk="0" fontAlgn="auto" hangingPunct="0">
                  <a:lnSpc>
                    <a:spcPts val="2000"/>
                  </a:lnSpc>
                  <a:spcBef>
                    <a:spcPts val="0"/>
                  </a:spcBef>
                  <a:spcAft>
                    <a:spcPts val="0"/>
                  </a:spcAft>
                  <a:buClr>
                    <a:srgbClr val="666666"/>
                  </a:buClr>
                  <a:buSzPct val="36000"/>
                  <a:buBlip>
                    <a:blip r:embed="rId5"/>
                  </a:buBlip>
                </a:pPr>
                <a:r>
                  <a:rPr lang="en-US" u="none" dirty="0" smtClean="0">
                    <a:solidFill>
                      <a:srgbClr val="666666"/>
                    </a:solidFill>
                    <a:latin typeface="Arial"/>
                    <a:cs typeface="+mn-cs"/>
                  </a:rPr>
                  <a:t>In </a:t>
                </a:r>
                <a:r>
                  <a:rPr lang="en-US" u="none" dirty="0" smtClean="0">
                    <a:solidFill>
                      <a:srgbClr val="666666"/>
                    </a:solidFill>
                    <a:latin typeface="Arial"/>
                    <a:cs typeface="+mn-cs"/>
                    <a:sym typeface="Symbol" panose="05050102010706020507" pitchFamily="18" charset="2"/>
                  </a:rPr>
                  <a:t> field  </a:t>
                </a:r>
                <a:r>
                  <a:rPr lang="en-US" u="none" dirty="0">
                    <a:solidFill>
                      <a:srgbClr val="666666"/>
                    </a:solidFill>
                    <a:latin typeface="Arial"/>
                    <a:cs typeface="+mn-cs"/>
                    <a:sym typeface="Symbol" panose="05050102010706020507" pitchFamily="18" charset="2"/>
                  </a:rPr>
                  <a:t>: </a:t>
                </a:r>
                <a:r>
                  <a:rPr lang="en-US" u="none" dirty="0" smtClean="0">
                    <a:solidFill>
                      <a:srgbClr val="666666"/>
                    </a:solidFill>
                    <a:latin typeface="Arial"/>
                    <a:cs typeface="+mn-cs"/>
                    <a:sym typeface="Symbol" panose="05050102010706020507" pitchFamily="18" charset="2"/>
                  </a:rPr>
                  <a:t>boundary conditions are unchanged</a:t>
                </a:r>
                <a:endParaRPr lang="en-US" u="none" dirty="0">
                  <a:solidFill>
                    <a:srgbClr val="666666"/>
                  </a:solidFill>
                  <a:latin typeface="Arial"/>
                  <a:cs typeface="+mn-cs"/>
                  <a:sym typeface="Symbol" panose="05050102010706020507" pitchFamily="18" charset="2"/>
                </a:endParaRPr>
              </a:p>
              <a:p>
                <a:pPr marL="712788" lvl="3" indent="-238125" eaLnBrk="0" fontAlgn="auto" hangingPunct="0">
                  <a:lnSpc>
                    <a:spcPts val="2000"/>
                  </a:lnSpc>
                  <a:spcBef>
                    <a:spcPts val="0"/>
                  </a:spcBef>
                  <a:spcAft>
                    <a:spcPts val="0"/>
                  </a:spcAft>
                  <a:buClr>
                    <a:srgbClr val="666666"/>
                  </a:buClr>
                  <a:buSzPct val="36000"/>
                  <a:buBlip>
                    <a:blip r:embed="rId5"/>
                  </a:buBlip>
                </a:pPr>
                <a:r>
                  <a:rPr lang="en-US" u="none" dirty="0" smtClean="0">
                    <a:solidFill>
                      <a:srgbClr val="666666"/>
                    </a:solidFill>
                    <a:latin typeface="Arial"/>
                    <a:cs typeface="+mn-cs"/>
                    <a:sym typeface="Symbol" panose="05050102010706020507" pitchFamily="18" charset="2"/>
                  </a:rPr>
                  <a:t>In // field  </a:t>
                </a:r>
                <a:r>
                  <a:rPr lang="en-US" u="none" dirty="0">
                    <a:solidFill>
                      <a:srgbClr val="666666"/>
                    </a:solidFill>
                    <a:latin typeface="Arial"/>
                    <a:cs typeface="+mn-cs"/>
                    <a:sym typeface="Symbol" panose="05050102010706020507" pitchFamily="18" charset="2"/>
                  </a:rPr>
                  <a:t>:</a:t>
                </a:r>
                <a14:m>
                  <m:oMath xmlns:m="http://schemas.openxmlformats.org/officeDocument/2006/math">
                    <m:sSubSup>
                      <m:sSubSupPr>
                        <m:ctrlPr>
                          <a:rPr lang="en-US" i="1" u="none" smtClean="0">
                            <a:solidFill>
                              <a:prstClr val="black"/>
                            </a:solidFill>
                            <a:latin typeface="Cambria Math" panose="02040503050406030204" pitchFamily="18" charset="0"/>
                            <a:sym typeface="Symbol" panose="05050102010706020507" pitchFamily="18" charset="2"/>
                          </a:rPr>
                        </m:ctrlPr>
                      </m:sSubSupPr>
                      <m:e>
                        <m:r>
                          <a:rPr lang="en-US" b="0" i="1" u="none" smtClean="0">
                            <a:solidFill>
                              <a:prstClr val="black"/>
                            </a:solidFill>
                            <a:latin typeface="Cambria Math" panose="02040503050406030204" pitchFamily="18" charset="0"/>
                            <a:sym typeface="Symbol" panose="05050102010706020507" pitchFamily="18" charset="2"/>
                          </a:rPr>
                          <m:t> </m:t>
                        </m:r>
                        <m:r>
                          <a:rPr lang="en-US" b="0" i="1" u="none" smtClean="0">
                            <a:solidFill>
                              <a:prstClr val="black"/>
                            </a:solidFill>
                            <a:latin typeface="Cambria Math" panose="02040503050406030204" pitchFamily="18" charset="0"/>
                            <a:sym typeface="Symbol" panose="05050102010706020507" pitchFamily="18" charset="2"/>
                          </a:rPr>
                          <m:t>𝐸</m:t>
                        </m:r>
                      </m:e>
                      <m:sub>
                        <m:r>
                          <a:rPr lang="en-US" b="0" i="1" u="none" smtClean="0">
                            <a:solidFill>
                              <a:prstClr val="black"/>
                            </a:solidFill>
                            <a:latin typeface="Cambria Math" panose="02040503050406030204" pitchFamily="18" charset="0"/>
                            <a:sym typeface="Symbol" panose="05050102010706020507" pitchFamily="18" charset="2"/>
                          </a:rPr>
                          <m:t>𝑛𝑢𝑐𝑙𝑒𝑎𝑡𝑖𝑜𝑛</m:t>
                        </m:r>
                      </m:sub>
                      <m:sup>
                        <m:r>
                          <a:rPr lang="en-US" b="0" i="1" u="none" smtClean="0">
                            <a:solidFill>
                              <a:prstClr val="black"/>
                            </a:solidFill>
                            <a:latin typeface="Cambria Math" panose="02040503050406030204" pitchFamily="18" charset="0"/>
                            <a:sym typeface="Symbol" panose="05050102010706020507" pitchFamily="18" charset="2"/>
                          </a:rPr>
                          <m:t>𝑆𝑢𝑟𝑓</m:t>
                        </m:r>
                      </m:sup>
                    </m:sSubSup>
                  </m:oMath>
                </a14:m>
                <a:r>
                  <a:rPr lang="en-US" u="none" dirty="0" smtClean="0">
                    <a:solidFill>
                      <a:prstClr val="black"/>
                    </a:solidFill>
                    <a:latin typeface="+mn-lt"/>
                  </a:rPr>
                  <a:t>&lt; </a:t>
                </a:r>
                <a14:m>
                  <m:oMath xmlns:m="http://schemas.openxmlformats.org/officeDocument/2006/math">
                    <m:sSubSup>
                      <m:sSubSupPr>
                        <m:ctrlPr>
                          <a:rPr lang="en-US" i="1" u="none">
                            <a:solidFill>
                              <a:prstClr val="black"/>
                            </a:solidFill>
                            <a:latin typeface="Cambria Math" panose="02040503050406030204" pitchFamily="18" charset="0"/>
                            <a:sym typeface="Symbol" panose="05050102010706020507" pitchFamily="18" charset="2"/>
                          </a:rPr>
                        </m:ctrlPr>
                      </m:sSubSupPr>
                      <m:e>
                        <m:r>
                          <a:rPr lang="en-US" b="0" i="1" u="none">
                            <a:solidFill>
                              <a:prstClr val="black"/>
                            </a:solidFill>
                            <a:latin typeface="Cambria Math" panose="02040503050406030204" pitchFamily="18" charset="0"/>
                            <a:sym typeface="Symbol" panose="05050102010706020507" pitchFamily="18" charset="2"/>
                          </a:rPr>
                          <m:t> </m:t>
                        </m:r>
                        <m:r>
                          <a:rPr lang="en-US" b="0" i="1" u="none">
                            <a:solidFill>
                              <a:prstClr val="black"/>
                            </a:solidFill>
                            <a:latin typeface="Cambria Math" panose="02040503050406030204" pitchFamily="18" charset="0"/>
                            <a:sym typeface="Symbol" panose="05050102010706020507" pitchFamily="18" charset="2"/>
                          </a:rPr>
                          <m:t>𝐸</m:t>
                        </m:r>
                      </m:e>
                      <m:sub>
                        <m:r>
                          <a:rPr lang="en-US" b="0" i="1" u="none">
                            <a:solidFill>
                              <a:prstClr val="black"/>
                            </a:solidFill>
                            <a:latin typeface="Cambria Math" panose="02040503050406030204" pitchFamily="18" charset="0"/>
                            <a:sym typeface="Symbol" panose="05050102010706020507" pitchFamily="18" charset="2"/>
                          </a:rPr>
                          <m:t>𝑛𝑢𝑐𝑙</m:t>
                        </m:r>
                        <m:r>
                          <a:rPr lang="en-US" b="0" i="1" u="none" smtClean="0">
                            <a:solidFill>
                              <a:prstClr val="black"/>
                            </a:solidFill>
                            <a:latin typeface="Cambria Math" panose="02040503050406030204" pitchFamily="18" charset="0"/>
                            <a:sym typeface="Symbol" panose="05050102010706020507" pitchFamily="18" charset="2"/>
                          </a:rPr>
                          <m:t>𝑒</m:t>
                        </m:r>
                        <m:r>
                          <a:rPr lang="en-US" b="0" i="1" u="none">
                            <a:solidFill>
                              <a:prstClr val="black"/>
                            </a:solidFill>
                            <a:latin typeface="Cambria Math" panose="02040503050406030204" pitchFamily="18" charset="0"/>
                            <a:sym typeface="Symbol" panose="05050102010706020507" pitchFamily="18" charset="2"/>
                          </a:rPr>
                          <m:t>𝑎𝑡𝑖𝑜𝑛</m:t>
                        </m:r>
                      </m:sub>
                      <m:sup>
                        <m:r>
                          <a:rPr lang="en-US" b="0" i="1" u="none" smtClean="0">
                            <a:solidFill>
                              <a:prstClr val="black"/>
                            </a:solidFill>
                            <a:latin typeface="Cambria Math" panose="02040503050406030204" pitchFamily="18" charset="0"/>
                            <a:sym typeface="Symbol" panose="05050102010706020507" pitchFamily="18" charset="2"/>
                          </a:rPr>
                          <m:t>𝐵𝑢𝑙𝑘</m:t>
                        </m:r>
                      </m:sup>
                    </m:sSubSup>
                  </m:oMath>
                </a14:m>
                <a:r>
                  <a:rPr lang="en-US" u="none" dirty="0" smtClean="0">
                    <a:solidFill>
                      <a:prstClr val="black"/>
                    </a:solidFill>
                    <a:latin typeface="+mn-lt"/>
                  </a:rPr>
                  <a:t> </a:t>
                </a:r>
                <a:r>
                  <a:rPr lang="en-US" u="none" dirty="0">
                    <a:solidFill>
                      <a:srgbClr val="666666"/>
                    </a:solidFill>
                    <a:latin typeface="Arial"/>
                    <a:cs typeface="+mn-cs"/>
                    <a:sym typeface="Symbol" panose="05050102010706020507" pitchFamily="18" charset="2"/>
                  </a:rPr>
                  <a:t> </a:t>
                </a:r>
                <a:r>
                  <a:rPr lang="en-US" u="none" dirty="0" smtClean="0">
                    <a:solidFill>
                      <a:srgbClr val="666666"/>
                    </a:solidFill>
                    <a:latin typeface="Arial"/>
                    <a:cs typeface="+mn-cs"/>
                    <a:sym typeface="Symbol" panose="05050102010706020507" pitchFamily="18" charset="2"/>
                  </a:rPr>
                  <a:t>surface superconductivity can be observed  in specific geometries </a:t>
                </a:r>
                <a:r>
                  <a:rPr lang="en-US" u="none" dirty="0">
                    <a:solidFill>
                      <a:srgbClr val="666666"/>
                    </a:solidFill>
                    <a:latin typeface="Arial"/>
                    <a:cs typeface="+mn-cs"/>
                    <a:sym typeface="Symbol" panose="05050102010706020507" pitchFamily="18" charset="2"/>
                  </a:rPr>
                  <a:t>(B</a:t>
                </a:r>
                <a:r>
                  <a:rPr lang="en-US" u="none" baseline="-25000" dirty="0">
                    <a:solidFill>
                      <a:srgbClr val="666666"/>
                    </a:solidFill>
                    <a:latin typeface="Arial"/>
                    <a:cs typeface="+mn-cs"/>
                    <a:sym typeface="Symbol" panose="05050102010706020507" pitchFamily="18" charset="2"/>
                  </a:rPr>
                  <a:t>C3</a:t>
                </a:r>
                <a:r>
                  <a:rPr lang="en-US" u="none" dirty="0" smtClean="0">
                    <a:solidFill>
                      <a:srgbClr val="666666"/>
                    </a:solidFill>
                    <a:latin typeface="Arial"/>
                    <a:cs typeface="+mn-cs"/>
                    <a:sym typeface="Symbol" panose="05050102010706020507" pitchFamily="18" charset="2"/>
                  </a:rPr>
                  <a:t>) </a:t>
                </a:r>
                <a:r>
                  <a:rPr lang="en-US" sz="1100" i="1" u="none" dirty="0" smtClean="0">
                    <a:solidFill>
                      <a:srgbClr val="0070C0"/>
                    </a:solidFill>
                  </a:rPr>
                  <a:t>(on a thickness &lt;&lt; </a:t>
                </a:r>
                <a:r>
                  <a:rPr lang="en-US" sz="1100" i="1" u="none" dirty="0" err="1" smtClean="0">
                    <a:solidFill>
                      <a:srgbClr val="0070C0"/>
                    </a:solidFill>
                    <a:latin typeface="Symbol" panose="05050102010706020507" pitchFamily="18" charset="2"/>
                  </a:rPr>
                  <a:t>l</a:t>
                </a:r>
                <a:r>
                  <a:rPr lang="en-US" sz="1100" i="1" u="none" baseline="-25000" dirty="0" err="1" smtClean="0">
                    <a:solidFill>
                      <a:srgbClr val="0070C0"/>
                    </a:solidFill>
                  </a:rPr>
                  <a:t>L</a:t>
                </a:r>
                <a:r>
                  <a:rPr lang="en-US" sz="1100" i="1" u="none" dirty="0" smtClean="0">
                    <a:solidFill>
                      <a:srgbClr val="0070C0"/>
                    </a:solidFill>
                  </a:rPr>
                  <a:t>). ²</a:t>
                </a:r>
                <a:endParaRPr lang="en-US" u="none" dirty="0">
                  <a:solidFill>
                    <a:srgbClr val="666666"/>
                  </a:solidFill>
                  <a:latin typeface="Arial"/>
                  <a:cs typeface="+mn-cs"/>
                </a:endParaRPr>
              </a:p>
            </p:txBody>
          </p:sp>
        </mc:Choice>
        <mc:Fallback xmlns="">
          <p:sp>
            <p:nvSpPr>
              <p:cNvPr id="129" name="Rectangle 128"/>
              <p:cNvSpPr>
                <a:spLocks noRot="1" noChangeAspect="1" noMove="1" noResize="1" noEditPoints="1" noAdjustHandles="1" noChangeArrowheads="1" noChangeShapeType="1" noTextEdit="1"/>
              </p:cNvSpPr>
              <p:nvPr/>
            </p:nvSpPr>
            <p:spPr>
              <a:xfrm>
                <a:off x="871970" y="2887484"/>
                <a:ext cx="7876494" cy="3308598"/>
              </a:xfrm>
              <a:prstGeom prst="rect">
                <a:avLst/>
              </a:prstGeom>
              <a:blipFill>
                <a:blip r:embed="rId6"/>
                <a:stretch>
                  <a:fillRect t="-1292" b="-369"/>
                </a:stretch>
              </a:blipFill>
            </p:spPr>
            <p:txBody>
              <a:bodyPr/>
              <a:lstStyle/>
              <a:p>
                <a:r>
                  <a:rPr lang="en-US">
                    <a:noFill/>
                  </a:rPr>
                  <a:t> </a:t>
                </a:r>
              </a:p>
            </p:txBody>
          </p:sp>
        </mc:Fallback>
      </mc:AlternateContent>
      <p:sp>
        <p:nvSpPr>
          <p:cNvPr id="130" name="Text Box 41"/>
          <p:cNvSpPr txBox="1">
            <a:spLocks noChangeArrowheads="1"/>
          </p:cNvSpPr>
          <p:nvPr/>
        </p:nvSpPr>
        <p:spPr bwMode="auto">
          <a:xfrm>
            <a:off x="7040569" y="1566094"/>
            <a:ext cx="185191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algn="ctr" defTabSz="457200" eaLnBrk="1" fontAlgn="auto" hangingPunct="1">
              <a:spcBef>
                <a:spcPts val="0"/>
              </a:spcBef>
              <a:spcAft>
                <a:spcPts val="0"/>
              </a:spcAft>
            </a:pPr>
            <a:r>
              <a:rPr lang="en-US" sz="1100" i="1" u="none" dirty="0" smtClean="0">
                <a:solidFill>
                  <a:srgbClr val="0070C0"/>
                </a:solidFill>
                <a:latin typeface="Arial" pitchFamily="34" charset="0"/>
                <a:ea typeface="+mn-ea"/>
              </a:rPr>
              <a:t>Thin sample,  </a:t>
            </a:r>
            <a:r>
              <a:rPr lang="en-US" sz="1100" i="1" u="none" dirty="0" smtClean="0">
                <a:solidFill>
                  <a:srgbClr val="0070C0"/>
                </a:solidFill>
                <a:latin typeface="Arial" pitchFamily="34" charset="0"/>
                <a:ea typeface="+mn-ea"/>
                <a:sym typeface="Symbol" panose="05050102010706020507" pitchFamily="18" charset="2"/>
              </a:rPr>
              <a:t> field</a:t>
            </a:r>
            <a:endParaRPr lang="en-US" sz="1100" i="1" u="none" dirty="0">
              <a:solidFill>
                <a:srgbClr val="0070C0"/>
              </a:solidFill>
              <a:latin typeface="Arial" pitchFamily="34" charset="0"/>
              <a:ea typeface="+mn-ea"/>
            </a:endParaRPr>
          </a:p>
        </p:txBody>
      </p:sp>
      <p:grpSp>
        <p:nvGrpSpPr>
          <p:cNvPr id="5" name="Groupe 4"/>
          <p:cNvGrpSpPr/>
          <p:nvPr/>
        </p:nvGrpSpPr>
        <p:grpSpPr>
          <a:xfrm>
            <a:off x="243615" y="1197447"/>
            <a:ext cx="6870692" cy="1729261"/>
            <a:chOff x="243615" y="1197447"/>
            <a:chExt cx="6870692" cy="1729261"/>
          </a:xfrm>
        </p:grpSpPr>
        <p:pic>
          <p:nvPicPr>
            <p:cNvPr id="8" name="Image 7"/>
            <p:cNvPicPr>
              <a:picLocks noChangeAspect="1"/>
            </p:cNvPicPr>
            <p:nvPr/>
          </p:nvPicPr>
          <p:blipFill rotWithShape="1">
            <a:blip r:embed="rId7"/>
            <a:srcRect l="16898" b="33937"/>
            <a:stretch/>
          </p:blipFill>
          <p:spPr>
            <a:xfrm>
              <a:off x="827583" y="1197447"/>
              <a:ext cx="6286724" cy="1228877"/>
            </a:xfrm>
            <a:prstGeom prst="rect">
              <a:avLst/>
            </a:prstGeom>
          </p:spPr>
        </p:pic>
        <p:cxnSp>
          <p:nvCxnSpPr>
            <p:cNvPr id="109" name="Connecteur droit avec flèche 108"/>
            <p:cNvCxnSpPr/>
            <p:nvPr/>
          </p:nvCxnSpPr>
          <p:spPr>
            <a:xfrm rot="16200000">
              <a:off x="4114960" y="1080711"/>
              <a:ext cx="0" cy="28800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3" name="Rectangle 112"/>
                <p:cNvSpPr/>
                <p:nvPr/>
              </p:nvSpPr>
              <p:spPr>
                <a:xfrm>
                  <a:off x="3970945" y="2618931"/>
                  <a:ext cx="542328" cy="307777"/>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r>
                          <a:rPr lang="fr-FR" b="1" i="1" u="none" dirty="0" smtClean="0">
                            <a:solidFill>
                              <a:srgbClr val="990099"/>
                            </a:solidFill>
                            <a:latin typeface="Cambria Math" panose="02040503050406030204" pitchFamily="18" charset="0"/>
                          </a:rPr>
                          <m:t>𝑯</m:t>
                        </m:r>
                        <m:r>
                          <a:rPr lang="fr-FR" b="1" i="1" u="none" dirty="0" smtClean="0">
                            <a:solidFill>
                              <a:srgbClr val="990099"/>
                            </a:solidFill>
                            <a:latin typeface="Cambria Math" panose="02040503050406030204" pitchFamily="18" charset="0"/>
                          </a:rPr>
                          <m:t>↗</m:t>
                        </m:r>
                      </m:oMath>
                    </m:oMathPara>
                  </a14:m>
                  <a:endParaRPr lang="fr-FR" b="1" u="none" dirty="0">
                    <a:solidFill>
                      <a:srgbClr val="990099"/>
                    </a:solidFill>
                  </a:endParaRPr>
                </a:p>
              </p:txBody>
            </p:sp>
          </mc:Choice>
          <mc:Fallback xmlns="">
            <p:sp>
              <p:nvSpPr>
                <p:cNvPr id="113" name="Rectangle 112"/>
                <p:cNvSpPr>
                  <a:spLocks noRot="1" noChangeAspect="1" noMove="1" noResize="1" noEditPoints="1" noAdjustHandles="1" noChangeArrowheads="1" noChangeShapeType="1" noTextEdit="1"/>
                </p:cNvSpPr>
                <p:nvPr/>
              </p:nvSpPr>
              <p:spPr>
                <a:xfrm>
                  <a:off x="3970945" y="2618931"/>
                  <a:ext cx="542328" cy="307777"/>
                </a:xfrm>
                <a:prstGeom prst="rect">
                  <a:avLst/>
                </a:prstGeom>
                <a:blipFill>
                  <a:blip r:embed="rId10"/>
                  <a:stretch>
                    <a:fillRect/>
                  </a:stretch>
                </a:blipFill>
              </p:spPr>
              <p:txBody>
                <a:bodyPr/>
                <a:lstStyle/>
                <a:p>
                  <a:r>
                    <a:rPr lang="en-US">
                      <a:noFill/>
                    </a:rPr>
                    <a:t> </a:t>
                  </a:r>
                </a:p>
              </p:txBody>
            </p:sp>
          </mc:Fallback>
        </mc:AlternateContent>
        <p:sp>
          <p:nvSpPr>
            <p:cNvPr id="93" name="AutoShape 12"/>
            <p:cNvSpPr>
              <a:spLocks noChangeArrowheads="1"/>
            </p:cNvSpPr>
            <p:nvPr/>
          </p:nvSpPr>
          <p:spPr bwMode="auto">
            <a:xfrm>
              <a:off x="349654" y="1667885"/>
              <a:ext cx="144000" cy="144000"/>
            </a:xfrm>
            <a:prstGeom prst="flowChartSummingJunction">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fontAlgn="auto">
                <a:spcBef>
                  <a:spcPts val="0"/>
                </a:spcBef>
                <a:spcAft>
                  <a:spcPts val="0"/>
                </a:spcAft>
              </a:pPr>
              <a:endParaRPr lang="en-US" sz="1800" u="none">
                <a:ln w="0"/>
                <a:solidFill>
                  <a:schemeClr val="accent1"/>
                </a:solidFill>
                <a:effectLst>
                  <a:outerShdw blurRad="38100" dist="25400" dir="5400000" algn="ctr" rotWithShape="0">
                    <a:srgbClr val="6E747A">
                      <a:alpha val="43000"/>
                    </a:srgbClr>
                  </a:outerShdw>
                </a:effectLst>
                <a:latin typeface="Calibri"/>
                <a:cs typeface="+mn-cs"/>
              </a:endParaRPr>
            </a:p>
          </p:txBody>
        </p:sp>
        <mc:AlternateContent xmlns:mc="http://schemas.openxmlformats.org/markup-compatibility/2006" xmlns:a14="http://schemas.microsoft.com/office/drawing/2010/main">
          <mc:Choice Requires="a14">
            <p:sp>
              <p:nvSpPr>
                <p:cNvPr id="131" name="Rectangle 130"/>
                <p:cNvSpPr/>
                <p:nvPr/>
              </p:nvSpPr>
              <p:spPr>
                <a:xfrm>
                  <a:off x="243615" y="1872317"/>
                  <a:ext cx="475130" cy="402931"/>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acc>
                          <m:accPr>
                            <m:chr m:val="⃗"/>
                            <m:ctrlPr>
                              <a:rPr lang="fr-FR" sz="1800" i="1" u="none" smtClean="0">
                                <a:solidFill>
                                  <a:srgbClr val="7030A0"/>
                                </a:solidFill>
                                <a:latin typeface="Cambria Math" panose="02040503050406030204" pitchFamily="18" charset="0"/>
                              </a:rPr>
                            </m:ctrlPr>
                          </m:accPr>
                          <m:e>
                            <m:r>
                              <a:rPr lang="fr-FR" sz="1800" i="1" u="none">
                                <a:solidFill>
                                  <a:srgbClr val="7030A0"/>
                                </a:solidFill>
                                <a:latin typeface="Cambria Math"/>
                              </a:rPr>
                              <m:t>𝐻</m:t>
                            </m:r>
                            <m:r>
                              <a:rPr lang="fr-FR" sz="1800" i="1" u="none">
                                <a:solidFill>
                                  <a:srgbClr val="7030A0"/>
                                </a:solidFill>
                                <a:latin typeface="Cambria Math"/>
                              </a:rPr>
                              <m:t> </m:t>
                            </m:r>
                          </m:e>
                        </m:acc>
                      </m:oMath>
                    </m:oMathPara>
                  </a14:m>
                  <a:endParaRPr lang="fr-FR" b="1" u="none" dirty="0">
                    <a:solidFill>
                      <a:srgbClr val="7030A0"/>
                    </a:solidFill>
                  </a:endParaRPr>
                </a:p>
              </p:txBody>
            </p:sp>
          </mc:Choice>
          <mc:Fallback xmlns="">
            <p:sp>
              <p:nvSpPr>
                <p:cNvPr id="131" name="Rectangle 130"/>
                <p:cNvSpPr>
                  <a:spLocks noRot="1" noChangeAspect="1" noMove="1" noResize="1" noEditPoints="1" noAdjustHandles="1" noChangeArrowheads="1" noChangeShapeType="1" noTextEdit="1"/>
                </p:cNvSpPr>
                <p:nvPr/>
              </p:nvSpPr>
              <p:spPr>
                <a:xfrm>
                  <a:off x="243615" y="1872317"/>
                  <a:ext cx="475130" cy="402931"/>
                </a:xfrm>
                <a:prstGeom prst="rect">
                  <a:avLst/>
                </a:prstGeom>
                <a:blipFill>
                  <a:blip r:embed="rId11"/>
                  <a:stretch>
                    <a:fillRect/>
                  </a:stretch>
                </a:blipFill>
              </p:spPr>
              <p:txBody>
                <a:bodyPr/>
                <a:lstStyle/>
                <a:p>
                  <a:r>
                    <a:rPr lang="en-US">
                      <a:noFill/>
                    </a:rPr>
                    <a:t> </a:t>
                  </a:r>
                </a:p>
              </p:txBody>
            </p:sp>
          </mc:Fallback>
        </mc:AlternateContent>
      </p:grpSp>
      <p:sp>
        <p:nvSpPr>
          <p:cNvPr id="132" name="Text Box 41"/>
          <p:cNvSpPr txBox="1">
            <a:spLocks noChangeArrowheads="1"/>
          </p:cNvSpPr>
          <p:nvPr/>
        </p:nvSpPr>
        <p:spPr bwMode="auto">
          <a:xfrm>
            <a:off x="6746670" y="3335400"/>
            <a:ext cx="183798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algn="ctr" defTabSz="457200" eaLnBrk="1" fontAlgn="auto" hangingPunct="1">
              <a:spcBef>
                <a:spcPts val="0"/>
              </a:spcBef>
              <a:spcAft>
                <a:spcPts val="0"/>
              </a:spcAft>
            </a:pPr>
            <a:r>
              <a:rPr lang="en-US" sz="1100" i="1" u="none" dirty="0" smtClean="0">
                <a:solidFill>
                  <a:srgbClr val="0070C0"/>
                </a:solidFill>
                <a:latin typeface="Arial" pitchFamily="34" charset="0"/>
                <a:ea typeface="+mn-ea"/>
              </a:rPr>
              <a:t>This holds only for</a:t>
            </a:r>
            <a:r>
              <a:rPr lang="en-US" sz="1100" i="1" u="none" dirty="0" smtClean="0">
                <a:solidFill>
                  <a:srgbClr val="0070C0"/>
                </a:solidFill>
                <a:latin typeface="Symbol" panose="05050102010706020507" pitchFamily="18" charset="2"/>
                <a:ea typeface="+mn-ea"/>
              </a:rPr>
              <a:t> x&lt; l</a:t>
            </a:r>
          </a:p>
          <a:p>
            <a:pPr algn="ctr" defTabSz="457200" eaLnBrk="1" fontAlgn="auto" hangingPunct="1">
              <a:spcBef>
                <a:spcPts val="0"/>
              </a:spcBef>
              <a:spcAft>
                <a:spcPts val="0"/>
              </a:spcAft>
            </a:pPr>
            <a:r>
              <a:rPr lang="en-US" sz="1100" i="1" u="none" dirty="0" smtClean="0">
                <a:solidFill>
                  <a:srgbClr val="0070C0"/>
                </a:solidFill>
                <a:latin typeface="+mn-lt"/>
                <a:ea typeface="+mn-ea"/>
              </a:rPr>
              <a:t>=&gt; Type II SC</a:t>
            </a:r>
            <a:endParaRPr lang="en-US" sz="1100" i="1" u="none" dirty="0">
              <a:solidFill>
                <a:srgbClr val="0070C0"/>
              </a:solidFill>
              <a:latin typeface="+mn-lt"/>
              <a:ea typeface="+mn-ea"/>
            </a:endParaRPr>
          </a:p>
        </p:txBody>
      </p:sp>
      <p:sp>
        <p:nvSpPr>
          <p:cNvPr id="133" name="Forme libre 132"/>
          <p:cNvSpPr/>
          <p:nvPr/>
        </p:nvSpPr>
        <p:spPr>
          <a:xfrm rot="6419674" flipH="1">
            <a:off x="5900713" y="2993659"/>
            <a:ext cx="469258" cy="1255478"/>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pied de page 2"/>
          <p:cNvSpPr>
            <a:spLocks noGrp="1"/>
          </p:cNvSpPr>
          <p:nvPr>
            <p:ph type="ftr" sz="quarter" idx="12"/>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3839806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a:lnSpc>
                <a:spcPct val="150000"/>
              </a:lnSpc>
            </a:pPr>
            <a:r>
              <a:rPr lang="en-US" sz="3200" dirty="0" smtClean="0">
                <a:solidFill>
                  <a:prstClr val="white"/>
                </a:solidFill>
                <a:effectLst>
                  <a:outerShdw blurRad="38100" dist="38100" dir="2700000" algn="tl">
                    <a:srgbClr val="000000">
                      <a:alpha val="43137"/>
                    </a:srgbClr>
                  </a:outerShdw>
                </a:effectLst>
                <a:latin typeface="Arial Narrow" panose="020B0606020202030204" pitchFamily="34" charset="0"/>
              </a:rPr>
              <a:t>spares</a:t>
            </a:r>
            <a:endParaRPr lang="en-US" sz="4000" dirty="0">
              <a:solidFill>
                <a:schemeClr val="bg1"/>
              </a:solidFill>
              <a:effectLst>
                <a:outerShdw blurRad="38100" dist="38100" dir="2700000" algn="tl">
                  <a:srgbClr val="000000">
                    <a:alpha val="43137"/>
                  </a:srgbClr>
                </a:outerShdw>
              </a:effectLst>
              <a:latin typeface="+mn-lt"/>
            </a:endParaRPr>
          </a:p>
        </p:txBody>
      </p:sp>
      <p:sp>
        <p:nvSpPr>
          <p:cNvPr id="3" name="Espace réservé du numéro de diapositive 2"/>
          <p:cNvSpPr>
            <a:spLocks noGrp="1"/>
          </p:cNvSpPr>
          <p:nvPr>
            <p:ph type="sldNum" sz="quarter" idx="11"/>
          </p:nvPr>
        </p:nvSpPr>
        <p:spPr/>
        <p:txBody>
          <a:bodyPr/>
          <a:lstStyle/>
          <a:p>
            <a:r>
              <a:rPr lang="fr-FR" smtClean="0">
                <a:solidFill>
                  <a:prstClr val="white"/>
                </a:solidFill>
              </a:rPr>
              <a:t>|  PAGE </a:t>
            </a:r>
            <a:fld id="{AEFB9B6D-867A-40B8-ACB0-35CC9F272C9C}" type="slidenum">
              <a:rPr lang="fr-FR" smtClean="0">
                <a:solidFill>
                  <a:prstClr val="white"/>
                </a:solidFill>
              </a:rPr>
              <a:pPr/>
              <a:t>50</a:t>
            </a:fld>
            <a:endParaRPr lang="fr-FR" dirty="0">
              <a:solidFill>
                <a:prstClr val="white"/>
              </a:solidFill>
            </a:endParaRPr>
          </a:p>
        </p:txBody>
      </p:sp>
      <p:sp>
        <p:nvSpPr>
          <p:cNvPr id="2" name="Espace réservé du pied de page 1"/>
          <p:cNvSpPr>
            <a:spLocks noGrp="1"/>
          </p:cNvSpPr>
          <p:nvPr>
            <p:ph type="ftr" sz="quarter" idx="12"/>
          </p:nvPr>
        </p:nvSpPr>
        <p:spPr/>
        <p:txBody>
          <a:bodyPr/>
          <a:lstStyle/>
          <a:p>
            <a:pPr algn="l"/>
            <a:r>
              <a:rPr lang="fr-FR" smtClean="0">
                <a:solidFill>
                  <a:prstClr val="white"/>
                </a:solidFill>
              </a:rPr>
              <a:t>UAS 2025 - C.Z. Antoine- Superconductivity in accelerators- Magnet vs RF cavities-part II</a:t>
            </a:r>
            <a:endParaRPr lang="fr-FR" dirty="0">
              <a:solidFill>
                <a:prstClr val="white"/>
              </a:solidFill>
            </a:endParaRPr>
          </a:p>
        </p:txBody>
      </p:sp>
      <p:pic>
        <p:nvPicPr>
          <p:cNvPr id="5" name="Image 4"/>
          <p:cNvPicPr>
            <a:picLocks noChangeAspect="1"/>
          </p:cNvPicPr>
          <p:nvPr/>
        </p:nvPicPr>
        <p:blipFill>
          <a:blip r:embed="rId3"/>
          <a:stretch>
            <a:fillRect/>
          </a:stretch>
        </p:blipFill>
        <p:spPr>
          <a:xfrm>
            <a:off x="3707904" y="2780928"/>
            <a:ext cx="1446262" cy="576064"/>
          </a:xfrm>
          <a:prstGeom prst="rect">
            <a:avLst/>
          </a:prstGeom>
        </p:spPr>
      </p:pic>
    </p:spTree>
    <p:extLst>
      <p:ext uri="{BB962C8B-B14F-4D97-AF65-F5344CB8AC3E}">
        <p14:creationId xmlns:p14="http://schemas.microsoft.com/office/powerpoint/2010/main" val="172791943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oneTexte 12"/>
          <p:cNvSpPr txBox="1"/>
          <p:nvPr/>
        </p:nvSpPr>
        <p:spPr>
          <a:xfrm>
            <a:off x="5049656" y="5059038"/>
            <a:ext cx="4094343" cy="1495794"/>
          </a:xfrm>
          <a:prstGeom prst="rect">
            <a:avLst/>
          </a:prstGeom>
          <a:noFill/>
        </p:spPr>
        <p:txBody>
          <a:bodyPr wrap="square" rtlCol="0">
            <a:spAutoFit/>
          </a:bodyPr>
          <a:lstStyle/>
          <a:p>
            <a:pPr marL="0" marR="0" lvl="0" indent="0" algn="l" defTabSz="914400" rtl="0" eaLnBrk="1" fontAlgn="base" latinLnBrk="0" hangingPunct="1">
              <a:lnSpc>
                <a:spcPct val="80000"/>
              </a:lnSpc>
              <a:spcBef>
                <a:spcPct val="20000"/>
              </a:spcBef>
              <a:spcAft>
                <a:spcPct val="0"/>
              </a:spcAft>
              <a:buClrTx/>
              <a:buSzTx/>
              <a:buFontTx/>
              <a:buNone/>
              <a:tabLst/>
              <a:defRPr/>
            </a:pPr>
            <a:r>
              <a:rPr kumimoji="0" lang="en-US" sz="1200" b="0" i="1" u="none" strike="noStrike" kern="1200" cap="none" spc="0" normalizeH="0" baseline="0" noProof="0" dirty="0" smtClean="0">
                <a:ln>
                  <a:noFill/>
                </a:ln>
                <a:solidFill>
                  <a:prstClr val="black"/>
                </a:solidFill>
                <a:effectLst/>
                <a:uLnTx/>
                <a:uFillTx/>
                <a:latin typeface="Arial" charset="0"/>
                <a:ea typeface="+mn-ea"/>
                <a:cs typeface="Arial" pitchFamily="34" charset="0"/>
              </a:rPr>
              <a:t>Interstitials diffusion = non uniform when dislocations cells</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Affects mean free path !</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Affects size of hydride </a:t>
            </a:r>
            <a:r>
              <a:rPr kumimoji="0" lang="en-US" sz="1200" b="0" i="0" u="none" strike="noStrike" kern="1200" cap="none" spc="0" normalizeH="0" baseline="0" noProof="0" dirty="0" err="1" smtClean="0">
                <a:ln>
                  <a:noFill/>
                </a:ln>
                <a:solidFill>
                  <a:prstClr val="black"/>
                </a:solidFill>
                <a:effectLst/>
                <a:uLnTx/>
                <a:uFillTx/>
                <a:latin typeface="Arial" charset="0"/>
                <a:ea typeface="+mn-ea"/>
                <a:cs typeface="Arial" pitchFamily="34" charset="0"/>
              </a:rPr>
              <a:t>pcp</a:t>
            </a:r>
            <a:r>
              <a:rPr kumimoji="0" lang="en-US" sz="1200" b="0" i="0" u="none" strike="noStrike" kern="1200" cap="none" spc="0" normalizeH="0" baseline="30000" noProof="0" dirty="0" err="1" smtClean="0">
                <a:ln>
                  <a:noFill/>
                </a:ln>
                <a:solidFill>
                  <a:prstClr val="black"/>
                </a:solidFill>
                <a:effectLst/>
                <a:uLnTx/>
                <a:uFillTx/>
                <a:latin typeface="Arial" charset="0"/>
                <a:ea typeface="+mn-ea"/>
                <a:cs typeface="Arial" pitchFamily="34" charset="0"/>
              </a:rPr>
              <a:t>tates</a:t>
            </a:r>
            <a:r>
              <a:rPr kumimoji="0" lang="en-US" sz="1200" b="0" i="0" u="none" strike="noStrike" kern="1200" cap="none" spc="0" normalizeH="0" baseline="30000" noProof="0" dirty="0" smtClean="0">
                <a:ln>
                  <a:noFill/>
                </a:ln>
                <a:solidFill>
                  <a:prstClr val="black"/>
                </a:solidFill>
                <a:effectLst/>
                <a:uLnTx/>
                <a:uFillTx/>
                <a:latin typeface="Arial" charset="0"/>
                <a:ea typeface="+mn-ea"/>
                <a:cs typeface="Arial" pitchFamily="34" charset="0"/>
              </a:rPr>
              <a:t> </a:t>
            </a: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Affects sensitivity to trapped flux !</a:t>
            </a:r>
          </a:p>
          <a:p>
            <a:pPr marL="628650" marR="0" lvl="1"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Reduce trapped flux due to hydrides</a:t>
            </a:r>
          </a:p>
          <a:p>
            <a:pPr marL="628650" marR="0" lvl="1"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Higher sensitivity to trapped flux at high concentration</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1" i="0" u="none" strike="noStrike" kern="1200" cap="none" spc="0" normalizeH="0" baseline="0" noProof="0" dirty="0" smtClean="0">
                <a:ln>
                  <a:noFill/>
                </a:ln>
                <a:solidFill>
                  <a:prstClr val="black"/>
                </a:solidFill>
                <a:effectLst/>
                <a:uLnTx/>
                <a:uFillTx/>
                <a:latin typeface="Arial" charset="0"/>
                <a:ea typeface="+mn-ea"/>
                <a:cs typeface="Arial" pitchFamily="34" charset="0"/>
              </a:rPr>
              <a:t>Optimum distribution is yet to be found !</a:t>
            </a:r>
            <a:endParaRPr kumimoji="0" lang="en-US" sz="1200" b="1" i="0" u="none" strike="noStrike" kern="1200" cap="none" spc="0" normalizeH="0" baseline="0" noProof="0" dirty="0">
              <a:ln>
                <a:noFill/>
              </a:ln>
              <a:solidFill>
                <a:prstClr val="black"/>
              </a:solidFill>
              <a:effectLst/>
              <a:uLnTx/>
              <a:uFillTx/>
              <a:latin typeface="Arial" charset="0"/>
              <a:ea typeface="+mn-ea"/>
              <a:cs typeface="Arial" pitchFamily="34" charset="0"/>
            </a:endParaRPr>
          </a:p>
        </p:txBody>
      </p:sp>
      <p:sp>
        <p:nvSpPr>
          <p:cNvPr id="2" name="Titre 1"/>
          <p:cNvSpPr>
            <a:spLocks noGrp="1"/>
          </p:cNvSpPr>
          <p:nvPr>
            <p:ph type="title"/>
          </p:nvPr>
        </p:nvSpPr>
        <p:spPr/>
        <p:txBody>
          <a:bodyPr/>
          <a:lstStyle/>
          <a:p>
            <a:r>
              <a:rPr lang="fr-FR" dirty="0" err="1" smtClean="0"/>
              <a:t>Dammage</a:t>
            </a:r>
            <a:r>
              <a:rPr lang="fr-FR" dirty="0" smtClean="0"/>
              <a:t> and SRF performances</a:t>
            </a:r>
            <a:endParaRPr lang="en-US" dirty="0"/>
          </a:p>
        </p:txBody>
      </p:sp>
      <p:sp>
        <p:nvSpPr>
          <p:cNvPr id="15" name="ZoneTexte 14"/>
          <p:cNvSpPr txBox="1"/>
          <p:nvPr/>
        </p:nvSpPr>
        <p:spPr>
          <a:xfrm>
            <a:off x="7032723" y="2798166"/>
            <a:ext cx="2067916" cy="1126462"/>
          </a:xfrm>
          <a:prstGeom prst="rect">
            <a:avLst/>
          </a:prstGeom>
          <a:noFill/>
        </p:spPr>
        <p:txBody>
          <a:bodyPr wrap="square" rtlCol="0">
            <a:spAutoFit/>
          </a:bodyPr>
          <a:lstStyle/>
          <a:p>
            <a:pPr marL="0" marR="0" lvl="0" indent="0" algn="l" defTabSz="914400" rtl="0" eaLnBrk="1" fontAlgn="base" latinLnBrk="0" hangingPunct="1">
              <a:lnSpc>
                <a:spcPct val="80000"/>
              </a:lnSpc>
              <a:spcBef>
                <a:spcPct val="20000"/>
              </a:spcBef>
              <a:spcAft>
                <a:spcPct val="0"/>
              </a:spcAft>
              <a:buClrTx/>
              <a:buSzTx/>
              <a:buFontTx/>
              <a:buNone/>
              <a:tabLst/>
              <a:defRPr/>
            </a:pPr>
            <a:r>
              <a:rPr kumimoji="0" lang="en-US" sz="1200" b="0" i="1" u="none" strike="noStrike" kern="1200" cap="none" spc="0" normalizeH="0" baseline="0" noProof="0" dirty="0" smtClean="0">
                <a:ln>
                  <a:noFill/>
                </a:ln>
                <a:solidFill>
                  <a:prstClr val="black"/>
                </a:solidFill>
                <a:effectLst/>
                <a:uLnTx/>
                <a:uFillTx/>
                <a:latin typeface="Arial" charset="0"/>
                <a:ea typeface="+mn-ea"/>
                <a:cs typeface="Arial" pitchFamily="34" charset="0"/>
              </a:rPr>
              <a:t>Hot spots:</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High dislocation density !</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Pinning centers !</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Vortex oscillating in RF ? </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Trapped or premature entrance ?</a:t>
            </a:r>
            <a:endParaRPr kumimoji="0" lang="en-US" sz="1200" b="0" i="0" u="none" strike="noStrike" kern="1200" cap="none" spc="0" normalizeH="0" baseline="0" noProof="0" dirty="0">
              <a:ln>
                <a:noFill/>
              </a:ln>
              <a:solidFill>
                <a:prstClr val="black"/>
              </a:solidFill>
              <a:effectLst/>
              <a:uLnTx/>
              <a:uFillTx/>
              <a:latin typeface="Arial" charset="0"/>
              <a:ea typeface="+mn-ea"/>
              <a:cs typeface="Arial" pitchFamily="34" charset="0"/>
            </a:endParaRPr>
          </a:p>
        </p:txBody>
      </p:sp>
      <p:sp>
        <p:nvSpPr>
          <p:cNvPr id="18" name="ZoneTexte 17"/>
          <p:cNvSpPr txBox="1"/>
          <p:nvPr/>
        </p:nvSpPr>
        <p:spPr>
          <a:xfrm>
            <a:off x="213333" y="5309527"/>
            <a:ext cx="3006115" cy="794064"/>
          </a:xfrm>
          <a:prstGeom prst="rect">
            <a:avLst/>
          </a:prstGeom>
          <a:noFill/>
        </p:spPr>
        <p:txBody>
          <a:bodyPr wrap="square" rtlCol="0">
            <a:spAutoFit/>
          </a:bodyPr>
          <a:lstStyle/>
          <a:p>
            <a:pPr marL="0" marR="0" lvl="0" indent="0" algn="l" defTabSz="914400" rtl="0" eaLnBrk="1" fontAlgn="base" latinLnBrk="0" hangingPunct="1">
              <a:lnSpc>
                <a:spcPct val="80000"/>
              </a:lnSpc>
              <a:spcBef>
                <a:spcPct val="20000"/>
              </a:spcBef>
              <a:spcAft>
                <a:spcPct val="0"/>
              </a:spcAft>
              <a:buClrTx/>
              <a:buSzTx/>
              <a:buFontTx/>
              <a:buNone/>
              <a:tabLst/>
              <a:defRPr/>
            </a:pPr>
            <a:r>
              <a:rPr kumimoji="0" lang="en-US" sz="1200" b="0" i="1" u="none" strike="noStrike" kern="1200" cap="none" spc="0" normalizeH="0" baseline="0" noProof="0" dirty="0" smtClean="0">
                <a:ln>
                  <a:noFill/>
                </a:ln>
                <a:solidFill>
                  <a:prstClr val="black"/>
                </a:solidFill>
                <a:effectLst/>
                <a:uLnTx/>
                <a:uFillTx/>
                <a:latin typeface="Arial" charset="0"/>
                <a:ea typeface="+mn-ea"/>
                <a:cs typeface="Arial" pitchFamily="34" charset="0"/>
              </a:rPr>
              <a:t>Larger hydrides: </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Premature  quench (Q-disease)</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Strong pinning centers (flux trapping)</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0" i="0" u="none" strike="noStrike" kern="1200" cap="none" spc="0" normalizeH="0" baseline="0" noProof="0" dirty="0" smtClean="0">
                <a:ln>
                  <a:noFill/>
                </a:ln>
                <a:solidFill>
                  <a:prstClr val="black"/>
                </a:solidFill>
                <a:effectLst/>
                <a:uLnTx/>
                <a:uFillTx/>
                <a:latin typeface="Arial" charset="0"/>
                <a:ea typeface="+mn-ea"/>
                <a:cs typeface="Arial" pitchFamily="34" charset="0"/>
              </a:rPr>
              <a:t>H diffusion slowed by O/N interstitials</a:t>
            </a:r>
            <a:endParaRPr kumimoji="0" lang="en-US" sz="1200" b="0" i="0" u="none" strike="noStrike" kern="1200" cap="none" spc="0" normalizeH="0" baseline="0" noProof="0" dirty="0">
              <a:ln>
                <a:noFill/>
              </a:ln>
              <a:solidFill>
                <a:prstClr val="black"/>
              </a:solidFill>
              <a:effectLst/>
              <a:uLnTx/>
              <a:uFillTx/>
              <a:latin typeface="Arial" charset="0"/>
              <a:ea typeface="+mn-ea"/>
              <a:cs typeface="Arial" pitchFamily="34" charset="0"/>
            </a:endParaRPr>
          </a:p>
        </p:txBody>
      </p:sp>
      <p:sp>
        <p:nvSpPr>
          <p:cNvPr id="19" name="ZoneTexte 18"/>
          <p:cNvSpPr txBox="1"/>
          <p:nvPr/>
        </p:nvSpPr>
        <p:spPr>
          <a:xfrm>
            <a:off x="2172864" y="1254577"/>
            <a:ext cx="3461234" cy="634020"/>
          </a:xfrm>
          <a:prstGeom prst="rect">
            <a:avLst/>
          </a:prstGeom>
          <a:noFill/>
        </p:spPr>
        <p:txBody>
          <a:bodyPr wrap="square" rtlCol="0">
            <a:spAutoFit/>
          </a:bodyPr>
          <a:lstStyle/>
          <a:p>
            <a:pPr marL="0" marR="0" lvl="0" indent="0" algn="l" defTabSz="914400" rtl="0" eaLnBrk="1" fontAlgn="base" latinLnBrk="0" hangingPunct="1">
              <a:lnSpc>
                <a:spcPct val="80000"/>
              </a:lnSpc>
              <a:spcBef>
                <a:spcPct val="20000"/>
              </a:spcBef>
              <a:spcAft>
                <a:spcPct val="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Arial" charset="0"/>
                <a:ea typeface="+mn-ea"/>
                <a:cs typeface="Arial" pitchFamily="34" charset="0"/>
              </a:rPr>
              <a:t>Reproducibility</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1" i="0" u="none" strike="noStrike" kern="1200" cap="none" spc="0" normalizeH="0" baseline="0" noProof="0" dirty="0" smtClean="0">
                <a:ln>
                  <a:noFill/>
                </a:ln>
                <a:solidFill>
                  <a:prstClr val="black"/>
                </a:solidFill>
                <a:effectLst/>
                <a:uLnTx/>
                <a:uFillTx/>
                <a:latin typeface="Arial" charset="0"/>
                <a:ea typeface="+mn-ea"/>
                <a:cs typeface="Arial" pitchFamily="34" charset="0"/>
              </a:rPr>
              <a:t>Main issue on large scale production</a:t>
            </a:r>
          </a:p>
          <a:p>
            <a:pPr marL="171450" marR="0" lvl="0" indent="-171450" algn="l" defTabSz="914400" rtl="0" eaLnBrk="1" fontAlgn="base" latinLnBrk="0" hangingPunct="1">
              <a:lnSpc>
                <a:spcPct val="80000"/>
              </a:lnSpc>
              <a:spcBef>
                <a:spcPct val="20000"/>
              </a:spcBef>
              <a:spcAft>
                <a:spcPct val="0"/>
              </a:spcAft>
              <a:buClrTx/>
              <a:buSzTx/>
              <a:buFontTx/>
              <a:buChar char="•"/>
              <a:tabLst/>
              <a:defRPr/>
            </a:pPr>
            <a:r>
              <a:rPr kumimoji="0" lang="en-US" sz="1200" b="1" i="0" u="none" strike="noStrike" kern="1200" cap="none" spc="0" normalizeH="0" baseline="0" noProof="0" dirty="0" smtClean="0">
                <a:ln>
                  <a:noFill/>
                </a:ln>
                <a:solidFill>
                  <a:prstClr val="black"/>
                </a:solidFill>
                <a:effectLst/>
                <a:uLnTx/>
                <a:uFillTx/>
                <a:latin typeface="Arial" charset="0"/>
                <a:ea typeface="+mn-ea"/>
                <a:cs typeface="Arial" pitchFamily="34" charset="0"/>
              </a:rPr>
              <a:t>Main issue for lab to lab « recipe » transfer</a:t>
            </a:r>
            <a:endParaRPr kumimoji="0" lang="en-US" sz="1200" b="1" i="0" u="none" strike="noStrike" kern="1200" cap="none" spc="0" normalizeH="0" baseline="0" noProof="0" dirty="0">
              <a:ln>
                <a:noFill/>
              </a:ln>
              <a:solidFill>
                <a:prstClr val="black"/>
              </a:solidFill>
              <a:effectLst/>
              <a:uLnTx/>
              <a:uFillTx/>
              <a:latin typeface="Arial" charset="0"/>
              <a:ea typeface="+mn-ea"/>
              <a:cs typeface="Arial" pitchFamily="34" charset="0"/>
            </a:endParaRPr>
          </a:p>
        </p:txBody>
      </p:sp>
      <p:grpSp>
        <p:nvGrpSpPr>
          <p:cNvPr id="9" name="Groupe 8"/>
          <p:cNvGrpSpPr/>
          <p:nvPr/>
        </p:nvGrpSpPr>
        <p:grpSpPr>
          <a:xfrm>
            <a:off x="153045" y="2090203"/>
            <a:ext cx="6840760" cy="3591382"/>
            <a:chOff x="287490" y="2086564"/>
            <a:chExt cx="6840760" cy="3591382"/>
          </a:xfrm>
        </p:grpSpPr>
        <p:sp>
          <p:nvSpPr>
            <p:cNvPr id="3" name="Ellipse 2"/>
            <p:cNvSpPr/>
            <p:nvPr/>
          </p:nvSpPr>
          <p:spPr>
            <a:xfrm>
              <a:off x="2087690" y="2615879"/>
              <a:ext cx="3181034" cy="1937080"/>
            </a:xfrm>
            <a:prstGeom prst="ellipse">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80000"/>
                </a:lnSpc>
                <a:spcBef>
                  <a:spcPct val="20000"/>
                </a:spcBef>
                <a:spcAft>
                  <a:spcPct val="0"/>
                </a:spcAft>
                <a:buClrTx/>
                <a:buSzTx/>
                <a:buFontTx/>
                <a:buNone/>
                <a:tabLst/>
                <a:defRPr/>
              </a:pPr>
              <a:r>
                <a:rPr kumimoji="0" lang="en-US" sz="1600" b="0" i="0" u="sng"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Arial"/>
                  <a:ea typeface="+mn-ea"/>
                  <a:cs typeface="+mn-cs"/>
                </a:rPr>
                <a:t>Reproducibility</a:t>
              </a:r>
            </a:p>
            <a:p>
              <a:pPr marL="0" marR="0" lvl="0" indent="0" algn="ctr" defTabSz="914400" rtl="0" eaLnBrk="1" fontAlgn="base" latinLnBrk="0" hangingPunct="1">
                <a:lnSpc>
                  <a:spcPct val="80000"/>
                </a:lnSpc>
                <a:spcBef>
                  <a:spcPct val="20000"/>
                </a:spcBef>
                <a:spcAft>
                  <a:spcPct val="0"/>
                </a:spcAft>
                <a:buClrTx/>
                <a:buSzTx/>
                <a:buFontTx/>
                <a:buNone/>
                <a:tabLst/>
                <a:defRPr/>
              </a:pPr>
              <a:r>
                <a:rPr kumimoji="0" lang="fr-FR" sz="1600" b="0" i="0" u="sng"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Arial"/>
                  <a:ea typeface="+mn-ea"/>
                  <a:cs typeface="+mn-cs"/>
                </a:rPr>
                <a:t>issues</a:t>
              </a:r>
              <a:endParaRPr kumimoji="0" lang="en-US" sz="1600" b="0" i="0" u="sng"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4" name="Ellipse 3"/>
            <p:cNvSpPr/>
            <p:nvPr/>
          </p:nvSpPr>
          <p:spPr>
            <a:xfrm>
              <a:off x="4337954" y="2086564"/>
              <a:ext cx="2592288" cy="1456858"/>
            </a:xfrm>
            <a:prstGeom prst="ellipse">
              <a:avLst/>
            </a:prstGeom>
            <a:solidFill>
              <a:srgbClr val="0070C0">
                <a:alpha val="6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80000"/>
                </a:lnSpc>
                <a:spcBef>
                  <a:spcPct val="20000"/>
                </a:spcBef>
                <a:spcAft>
                  <a:spcPct val="0"/>
                </a:spcAft>
                <a:buClrTx/>
                <a:buSzTx/>
                <a:buFontTx/>
                <a:buNone/>
                <a:tabLst/>
                <a:defRPr/>
              </a:pPr>
              <a:r>
                <a:rPr kumimoji="0" lang="en-US"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rPr>
                <a:t>Damage texture</a:t>
              </a:r>
            </a:p>
            <a:p>
              <a:pPr marL="0" marR="0" lvl="0" indent="0" algn="ctr" defTabSz="914400" rtl="0" eaLnBrk="1" fontAlgn="base" latinLnBrk="0" hangingPunct="1">
                <a:lnSpc>
                  <a:spcPct val="80000"/>
                </a:lnSpc>
                <a:spcBef>
                  <a:spcPct val="20000"/>
                </a:spcBef>
                <a:spcAft>
                  <a:spcPct val="0"/>
                </a:spcAft>
                <a:buClrTx/>
                <a:buSzTx/>
                <a:buFontTx/>
                <a:buNone/>
                <a:tabLst/>
                <a:defRPr/>
              </a:pPr>
              <a:r>
                <a:rPr kumimoji="0" lang="en-US"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rPr>
                <a:t>Resistant to </a:t>
              </a:r>
              <a:r>
                <a:rPr kumimoji="0" lang="en-US" sz="1600" b="0"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Arial"/>
                  <a:ea typeface="+mn-ea"/>
                  <a:cs typeface="+mn-cs"/>
                </a:rPr>
                <a:t>recrystallization</a:t>
              </a:r>
            </a:p>
          </p:txBody>
        </p:sp>
        <p:sp>
          <p:nvSpPr>
            <p:cNvPr id="5" name="Ellipse 4"/>
            <p:cNvSpPr/>
            <p:nvPr/>
          </p:nvSpPr>
          <p:spPr>
            <a:xfrm>
              <a:off x="4463954" y="3463277"/>
              <a:ext cx="2664296" cy="1456858"/>
            </a:xfrm>
            <a:prstGeom prst="ellipse">
              <a:avLst/>
            </a:prstGeom>
            <a:solidFill>
              <a:srgbClr val="0070C0">
                <a:alpha val="6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80000"/>
                </a:lnSpc>
                <a:spcBef>
                  <a:spcPct val="20000"/>
                </a:spcBef>
                <a:spcAft>
                  <a:spcPct val="0"/>
                </a:spcAft>
                <a:buClrTx/>
                <a:buSzTx/>
                <a:buFontTx/>
                <a:buNone/>
                <a:tabLst/>
                <a:defRPr/>
              </a:pPr>
              <a:r>
                <a:rPr kumimoji="0" lang="en-US" sz="16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Arial"/>
                  <a:ea typeface="+mn-ea"/>
                  <a:cs typeface="+mn-cs"/>
                </a:rPr>
                <a:t>Apparition of hot spots</a:t>
              </a:r>
              <a:endParaRPr kumimoji="0" lang="en-US"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6" name="Ellipse 5"/>
            <p:cNvSpPr/>
            <p:nvPr/>
          </p:nvSpPr>
          <p:spPr>
            <a:xfrm>
              <a:off x="2339752" y="4221088"/>
              <a:ext cx="2592288" cy="1456858"/>
            </a:xfrm>
            <a:prstGeom prst="ellipse">
              <a:avLst/>
            </a:prstGeom>
            <a:solidFill>
              <a:srgbClr val="0070C0">
                <a:alpha val="6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80000"/>
                </a:lnSpc>
                <a:spcBef>
                  <a:spcPct val="20000"/>
                </a:spcBef>
                <a:spcAft>
                  <a:spcPct val="0"/>
                </a:spcAft>
                <a:buClrTx/>
                <a:buSzTx/>
                <a:buFontTx/>
                <a:buNone/>
                <a:tabLst/>
                <a:defRPr/>
              </a:pPr>
              <a:r>
                <a:rPr kumimoji="0" lang="en-US" sz="1600" b="0" i="1"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Arial"/>
                  <a:ea typeface="+mn-ea"/>
                  <a:cs typeface="+mn-cs"/>
                </a:rPr>
                <a:t>Baking/Doping Interstitials density</a:t>
              </a:r>
              <a:endParaRPr kumimoji="0" lang="en-US" sz="1600" b="0"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7" name="Ellipse 6"/>
            <p:cNvSpPr/>
            <p:nvPr/>
          </p:nvSpPr>
          <p:spPr>
            <a:xfrm>
              <a:off x="420247" y="2086564"/>
              <a:ext cx="2592288" cy="1456858"/>
            </a:xfrm>
            <a:prstGeom prst="ellipse">
              <a:avLst/>
            </a:prstGeom>
            <a:solidFill>
              <a:srgbClr val="0070C0">
                <a:alpha val="6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80000"/>
                </a:lnSpc>
                <a:spcBef>
                  <a:spcPct val="20000"/>
                </a:spcBef>
                <a:spcAft>
                  <a:spcPct val="0"/>
                </a:spcAft>
                <a:buClrTx/>
                <a:buSzTx/>
                <a:buFontTx/>
                <a:buNone/>
                <a:tabLst/>
                <a:defRPr/>
              </a:pPr>
              <a:r>
                <a:rPr kumimoji="0" lang="en-US" sz="16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Arial"/>
                  <a:ea typeface="+mn-ea"/>
                  <a:cs typeface="+mn-cs"/>
                </a:rPr>
                <a:t>Flux trapping sensitivity</a:t>
              </a:r>
              <a:endParaRPr kumimoji="0" lang="en-US" sz="1600" b="0"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8" name="Ellipse 7"/>
            <p:cNvSpPr/>
            <p:nvPr/>
          </p:nvSpPr>
          <p:spPr>
            <a:xfrm>
              <a:off x="287490" y="3463277"/>
              <a:ext cx="2592288" cy="1456858"/>
            </a:xfrm>
            <a:prstGeom prst="ellipse">
              <a:avLst/>
            </a:prstGeom>
            <a:solidFill>
              <a:srgbClr val="0070C0">
                <a:alpha val="60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80000"/>
                </a:lnSpc>
                <a:spcBef>
                  <a:spcPct val="20000"/>
                </a:spcBef>
                <a:spcAft>
                  <a:spcPct val="0"/>
                </a:spcAft>
                <a:buClrTx/>
                <a:buSzTx/>
                <a:buFontTx/>
                <a:buNone/>
                <a:tabLst/>
                <a:defRPr/>
              </a:pPr>
              <a:r>
                <a:rPr kumimoji="0" lang="en-US" sz="1600" b="0"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Arial"/>
                  <a:ea typeface="+mn-ea"/>
                  <a:cs typeface="+mn-cs"/>
                </a:rPr>
                <a:t>Hydride precipitates</a:t>
              </a:r>
              <a:endParaRPr kumimoji="0" lang="en-US" sz="16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14" name="Flèche courbée vers le bas 13"/>
            <p:cNvSpPr/>
            <p:nvPr/>
          </p:nvSpPr>
          <p:spPr>
            <a:xfrm rot="17446882">
              <a:off x="768963" y="3201113"/>
              <a:ext cx="792088" cy="313291"/>
            </a:xfrm>
            <a:prstGeom prst="curvedDown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80000"/>
                </a:lnSpc>
                <a:spcBef>
                  <a:spcPct val="20000"/>
                </a:spcBef>
                <a:spcAft>
                  <a:spcPct val="0"/>
                </a:spcAft>
                <a:buClrTx/>
                <a:buSzTx/>
                <a:buFontTx/>
                <a:buChar char="•"/>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16" name="Flèche courbée vers le bas 15"/>
            <p:cNvSpPr/>
            <p:nvPr/>
          </p:nvSpPr>
          <p:spPr>
            <a:xfrm rot="7479065">
              <a:off x="4709967" y="4717015"/>
              <a:ext cx="792088" cy="313291"/>
            </a:xfrm>
            <a:prstGeom prst="curvedDown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80000"/>
                </a:lnSpc>
                <a:spcBef>
                  <a:spcPct val="20000"/>
                </a:spcBef>
                <a:spcAft>
                  <a:spcPct val="0"/>
                </a:spcAft>
                <a:buClrTx/>
                <a:buSzTx/>
                <a:buFontTx/>
                <a:buChar char="•"/>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17" name="Flèche courbée vers le bas 16"/>
            <p:cNvSpPr/>
            <p:nvPr/>
          </p:nvSpPr>
          <p:spPr>
            <a:xfrm rot="11850155">
              <a:off x="1836003" y="4743354"/>
              <a:ext cx="792088" cy="313291"/>
            </a:xfrm>
            <a:prstGeom prst="curvedDown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80000"/>
                </a:lnSpc>
                <a:spcBef>
                  <a:spcPct val="20000"/>
                </a:spcBef>
                <a:spcAft>
                  <a:spcPct val="0"/>
                </a:spcAft>
                <a:buClrTx/>
                <a:buSzTx/>
                <a:buFontTx/>
                <a:buChar char="•"/>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0" name="Flèche courbée vers le bas 19"/>
            <p:cNvSpPr/>
            <p:nvPr/>
          </p:nvSpPr>
          <p:spPr>
            <a:xfrm rot="1219587">
              <a:off x="2646021" y="2405838"/>
              <a:ext cx="792088" cy="313291"/>
            </a:xfrm>
            <a:prstGeom prst="curvedDown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80000"/>
                </a:lnSpc>
                <a:spcBef>
                  <a:spcPct val="20000"/>
                </a:spcBef>
                <a:spcAft>
                  <a:spcPct val="0"/>
                </a:spcAft>
                <a:buClrTx/>
                <a:buSzTx/>
                <a:buFontTx/>
                <a:buChar char="•"/>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30" name="Flèche courbée vers le bas 29"/>
            <p:cNvSpPr/>
            <p:nvPr/>
          </p:nvSpPr>
          <p:spPr>
            <a:xfrm rot="5400000">
              <a:off x="6300210" y="3201113"/>
              <a:ext cx="792088" cy="313291"/>
            </a:xfrm>
            <a:prstGeom prst="curvedDown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80000"/>
                </a:lnSpc>
                <a:spcBef>
                  <a:spcPct val="20000"/>
                </a:spcBef>
                <a:spcAft>
                  <a:spcPct val="0"/>
                </a:spcAft>
                <a:buClrTx/>
                <a:buSzTx/>
                <a:buFontTx/>
                <a:buChar char="•"/>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p:txBody>
        </p:sp>
      </p:grpSp>
      <p:sp>
        <p:nvSpPr>
          <p:cNvPr id="10" name="Espace réservé du pied de page 9"/>
          <p:cNvSpPr>
            <a:spLocks noGrp="1"/>
          </p:cNvSpPr>
          <p:nvPr>
            <p:ph type="ftr" sz="quarter" idx="3"/>
          </p:nvPr>
        </p:nvSpPr>
        <p:spPr/>
        <p:txBody>
          <a:bodyPr/>
          <a:lstStyle/>
          <a:p>
            <a:pPr algn="r">
              <a:lnSpc>
                <a:spcPct val="100000"/>
              </a:lnSpc>
              <a:spcBef>
                <a:spcPct val="0"/>
              </a:spcBef>
              <a:buFontTx/>
              <a:buNone/>
            </a:pPr>
            <a:r>
              <a:rPr lang="fr-FR" smtClean="0"/>
              <a:t>UAS 2025 - C.Z. Antoine- Superconductivity in accelerators- Magnet vs RF cavities-part II</a:t>
            </a:r>
            <a:endParaRPr lang="fr-FR"/>
          </a:p>
        </p:txBody>
      </p:sp>
      <p:sp>
        <p:nvSpPr>
          <p:cNvPr id="11" name="Espace réservé du numéro de diapositive 10"/>
          <p:cNvSpPr>
            <a:spLocks noGrp="1"/>
          </p:cNvSpPr>
          <p:nvPr>
            <p:ph type="sldNum" sz="quarter" idx="4"/>
          </p:nvPr>
        </p:nvSpPr>
        <p:spPr/>
        <p:txBody>
          <a:bodyPr/>
          <a:lstStyle/>
          <a:p>
            <a:pPr>
              <a:lnSpc>
                <a:spcPct val="100000"/>
              </a:lnSpc>
              <a:spcBef>
                <a:spcPct val="0"/>
              </a:spcBef>
              <a:buFontTx/>
              <a:buNone/>
            </a:pPr>
            <a:r>
              <a:rPr lang="fr-FR" smtClean="0"/>
              <a:t>| </a:t>
            </a:r>
            <a:fld id="{AEFB9B6D-867A-40B8-ACB0-35CC9F272C9C}" type="slidenum">
              <a:rPr smtClean="0"/>
              <a:pPr>
                <a:lnSpc>
                  <a:spcPct val="100000"/>
                </a:lnSpc>
                <a:spcBef>
                  <a:spcPct val="0"/>
                </a:spcBef>
                <a:buFontTx/>
                <a:buNone/>
              </a:pPr>
              <a:t>51</a:t>
            </a:fld>
            <a:endParaRPr dirty="0"/>
          </a:p>
        </p:txBody>
      </p:sp>
    </p:spTree>
    <p:extLst>
      <p:ext uri="{BB962C8B-B14F-4D97-AF65-F5344CB8AC3E}">
        <p14:creationId xmlns:p14="http://schemas.microsoft.com/office/powerpoint/2010/main" val="3691089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81049" y="1119138"/>
            <a:ext cx="4046935" cy="1870512"/>
          </a:xfrm>
          <a:prstGeom prst="rect">
            <a:avLst/>
          </a:prstGeom>
        </p:spPr>
        <p:txBody>
          <a:bodyPr wrap="square">
            <a:spAutoFit/>
          </a:bodyPr>
          <a:lstStyle/>
          <a:p>
            <a:pPr marL="0" lvl="1" defTabSz="685800">
              <a:lnSpc>
                <a:spcPct val="125000"/>
              </a:lnSpc>
              <a:spcBef>
                <a:spcPct val="20000"/>
              </a:spcBef>
              <a:buSzPct val="90000"/>
            </a:pPr>
            <a:r>
              <a:rPr lang="en-US" sz="1800" u="none" dirty="0" smtClean="0">
                <a:solidFill>
                  <a:srgbClr val="DC0528"/>
                </a:solidFill>
                <a:latin typeface="Arial" charset="0"/>
                <a:cs typeface="+mn-cs"/>
              </a:rPr>
              <a:t>	Depinning </a:t>
            </a:r>
            <a:r>
              <a:rPr lang="en-US" sz="1800" u="none" dirty="0">
                <a:solidFill>
                  <a:srgbClr val="DC0528"/>
                </a:solidFill>
                <a:latin typeface="Arial" charset="0"/>
                <a:cs typeface="+mn-cs"/>
              </a:rPr>
              <a:t>frequency</a:t>
            </a:r>
          </a:p>
          <a:p>
            <a:pPr marL="270272" lvl="1" indent="-270272" defTabSz="685800">
              <a:lnSpc>
                <a:spcPct val="125000"/>
              </a:lnSpc>
              <a:spcBef>
                <a:spcPct val="20000"/>
              </a:spcBef>
              <a:buSzPct val="90000"/>
              <a:buFontTx/>
              <a:buBlip>
                <a:blip r:embed="rId3"/>
              </a:buBlip>
            </a:pPr>
            <a:r>
              <a:rPr lang="en-US" sz="1600" u="none" dirty="0" smtClean="0">
                <a:solidFill>
                  <a:prstClr val="black"/>
                </a:solidFill>
                <a:latin typeface="Arial" charset="0"/>
                <a:cs typeface="+mn-cs"/>
              </a:rPr>
              <a:t>Theory</a:t>
            </a:r>
            <a:r>
              <a:rPr lang="en-US" sz="1600" u="none" dirty="0">
                <a:solidFill>
                  <a:prstClr val="black"/>
                </a:solidFill>
                <a:latin typeface="Arial" charset="0"/>
                <a:cs typeface="+mn-cs"/>
              </a:rPr>
              <a:t>: see </a:t>
            </a:r>
            <a:r>
              <a:rPr lang="en-US" sz="1600" u="none" dirty="0" err="1" smtClean="0">
                <a:solidFill>
                  <a:prstClr val="black"/>
                </a:solidFill>
                <a:latin typeface="Arial" charset="0"/>
                <a:cs typeface="+mn-cs"/>
              </a:rPr>
              <a:t>e,g</a:t>
            </a:r>
            <a:r>
              <a:rPr lang="en-US" sz="1600" u="none" dirty="0" smtClean="0">
                <a:solidFill>
                  <a:prstClr val="black"/>
                </a:solidFill>
                <a:latin typeface="Arial" charset="0"/>
                <a:cs typeface="+mn-cs"/>
              </a:rPr>
              <a:t>, Palmieri TFSRF 2010 </a:t>
            </a:r>
          </a:p>
          <a:p>
            <a:pPr marL="0" lvl="1" defTabSz="685800">
              <a:lnSpc>
                <a:spcPct val="150000"/>
              </a:lnSpc>
              <a:spcBef>
                <a:spcPct val="20000"/>
              </a:spcBef>
              <a:buSzPct val="90000"/>
            </a:pPr>
            <a:endParaRPr lang="en-US" sz="700" u="none" dirty="0" smtClean="0">
              <a:solidFill>
                <a:prstClr val="black"/>
              </a:solidFill>
              <a:latin typeface="Arial" charset="0"/>
              <a:cs typeface="+mn-cs"/>
            </a:endParaRPr>
          </a:p>
          <a:p>
            <a:pPr marL="270272" lvl="1" indent="-270272" algn="just" defTabSz="685800">
              <a:spcBef>
                <a:spcPts val="1200"/>
              </a:spcBef>
              <a:buSzPct val="90000"/>
              <a:buFontTx/>
              <a:buBlip>
                <a:blip r:embed="rId3"/>
              </a:buBlip>
            </a:pPr>
            <a:r>
              <a:rPr lang="en-US" sz="1600" u="none" dirty="0" smtClean="0">
                <a:solidFill>
                  <a:prstClr val="black"/>
                </a:solidFill>
                <a:latin typeface="Arial" charset="0"/>
                <a:cs typeface="+mn-cs"/>
              </a:rPr>
              <a:t>Measurement </a:t>
            </a:r>
            <a:r>
              <a:rPr lang="en-US" sz="1600" u="none" dirty="0">
                <a:solidFill>
                  <a:prstClr val="black"/>
                </a:solidFill>
                <a:latin typeface="Arial" charset="0"/>
                <a:cs typeface="+mn-cs"/>
              </a:rPr>
              <a:t>of complex (/effective</a:t>
            </a:r>
            <a:r>
              <a:rPr lang="en-US" sz="1600" u="none" dirty="0" smtClean="0">
                <a:solidFill>
                  <a:prstClr val="black"/>
                </a:solidFill>
                <a:latin typeface="Arial" charset="0"/>
                <a:cs typeface="+mn-cs"/>
              </a:rPr>
              <a:t>)       </a:t>
            </a:r>
            <a:r>
              <a:rPr lang="en-US" sz="1600" u="none" dirty="0">
                <a:solidFill>
                  <a:prstClr val="black"/>
                </a:solidFill>
                <a:latin typeface="Arial" charset="0"/>
                <a:cs typeface="+mn-cs"/>
              </a:rPr>
              <a:t>penetration depth:	</a:t>
            </a:r>
            <a:r>
              <a:rPr lang="en-US" sz="1600" b="1" u="none" dirty="0" err="1">
                <a:solidFill>
                  <a:prstClr val="black"/>
                </a:solidFill>
                <a:latin typeface="Symbol" panose="05050102010706020507" pitchFamily="18" charset="2"/>
                <a:cs typeface="+mn-cs"/>
              </a:rPr>
              <a:t>l</a:t>
            </a:r>
            <a:r>
              <a:rPr lang="en-US" sz="1600" b="1" u="none" baseline="-25000" dirty="0" err="1">
                <a:solidFill>
                  <a:prstClr val="black"/>
                </a:solidFill>
                <a:latin typeface="Arial" charset="0"/>
                <a:cs typeface="+mn-cs"/>
              </a:rPr>
              <a:t>AC</a:t>
            </a:r>
            <a:r>
              <a:rPr lang="en-US" sz="1600" b="1" u="none" dirty="0">
                <a:solidFill>
                  <a:prstClr val="black"/>
                </a:solidFill>
                <a:latin typeface="Arial" charset="0"/>
                <a:cs typeface="+mn-cs"/>
              </a:rPr>
              <a:t> = </a:t>
            </a:r>
            <a:r>
              <a:rPr lang="en-US" sz="1600" b="1" u="none" dirty="0">
                <a:solidFill>
                  <a:prstClr val="black"/>
                </a:solidFill>
                <a:latin typeface="Symbol" panose="05050102010706020507" pitchFamily="18" charset="2"/>
                <a:cs typeface="+mn-cs"/>
              </a:rPr>
              <a:t>l</a:t>
            </a:r>
            <a:r>
              <a:rPr lang="en-US" sz="1600" b="1" u="none" dirty="0">
                <a:solidFill>
                  <a:prstClr val="black"/>
                </a:solidFill>
                <a:latin typeface="Arial" charset="0"/>
                <a:cs typeface="+mn-cs"/>
              </a:rPr>
              <a:t>’ + </a:t>
            </a:r>
            <a:r>
              <a:rPr lang="en-US" sz="1600" b="1" u="none" dirty="0" err="1">
                <a:solidFill>
                  <a:prstClr val="black"/>
                </a:solidFill>
                <a:latin typeface="Arial" charset="0"/>
                <a:cs typeface="+mn-cs"/>
              </a:rPr>
              <a:t>i</a:t>
            </a:r>
            <a:r>
              <a:rPr lang="en-US" sz="1600" b="1" u="none" dirty="0" err="1">
                <a:solidFill>
                  <a:prstClr val="black"/>
                </a:solidFill>
                <a:latin typeface="Symbol" panose="05050102010706020507" pitchFamily="18" charset="2"/>
                <a:cs typeface="+mn-cs"/>
              </a:rPr>
              <a:t>l</a:t>
            </a:r>
            <a:r>
              <a:rPr lang="en-US" sz="1600" b="1" u="none" dirty="0">
                <a:solidFill>
                  <a:prstClr val="black"/>
                </a:solidFill>
                <a:latin typeface="Arial" charset="0"/>
                <a:cs typeface="+mn-cs"/>
              </a:rPr>
              <a:t>’’</a:t>
            </a:r>
            <a:endParaRPr lang="en-US" sz="1600" u="none" dirty="0">
              <a:solidFill>
                <a:prstClr val="black"/>
              </a:solidFill>
              <a:latin typeface="Arial" charset="0"/>
              <a:cs typeface="+mn-cs"/>
            </a:endParaRPr>
          </a:p>
          <a:p>
            <a:pPr marL="404813" lvl="3" indent="-178594" defTabSz="685800">
              <a:lnSpc>
                <a:spcPct val="125000"/>
              </a:lnSpc>
              <a:spcBef>
                <a:spcPct val="20000"/>
              </a:spcBef>
              <a:buClr>
                <a:srgbClr val="666666"/>
              </a:buClr>
              <a:buSzPct val="36000"/>
              <a:buFontTx/>
              <a:buBlip>
                <a:blip r:embed="rId4"/>
              </a:buBlip>
            </a:pPr>
            <a:r>
              <a:rPr lang="en-US" sz="1100" u="none" dirty="0">
                <a:solidFill>
                  <a:srgbClr val="666666"/>
                </a:solidFill>
                <a:latin typeface="Arial" charset="0"/>
                <a:cs typeface="+mn-cs"/>
              </a:rPr>
              <a:t>Typically used to determine pinning force in SC </a:t>
            </a:r>
            <a:r>
              <a:rPr lang="en-US" sz="1100" u="none" dirty="0" smtClean="0">
                <a:solidFill>
                  <a:srgbClr val="666666"/>
                </a:solidFill>
                <a:latin typeface="Arial" charset="0"/>
                <a:cs typeface="+mn-cs"/>
              </a:rPr>
              <a:t>cables</a:t>
            </a:r>
            <a:endParaRPr lang="en-US" sz="1100" u="none" dirty="0">
              <a:solidFill>
                <a:srgbClr val="666666"/>
              </a:solidFill>
              <a:latin typeface="Arial" charset="0"/>
              <a:cs typeface="+mn-cs"/>
            </a:endParaRPr>
          </a:p>
        </p:txBody>
      </p:sp>
      <p:sp>
        <p:nvSpPr>
          <p:cNvPr id="2" name="Titre 1"/>
          <p:cNvSpPr>
            <a:spLocks noGrp="1"/>
          </p:cNvSpPr>
          <p:nvPr>
            <p:ph type="title"/>
          </p:nvPr>
        </p:nvSpPr>
        <p:spPr/>
        <p:txBody>
          <a:bodyPr/>
          <a:lstStyle/>
          <a:p>
            <a:r>
              <a:rPr lang="en-US" dirty="0" err="1" smtClean="0">
                <a:latin typeface="Calibri" panose="020F0502020204030204" pitchFamily="34" charset="0"/>
                <a:ea typeface="Calibri" panose="020F0502020204030204" pitchFamily="34" charset="0"/>
                <a:cs typeface="Times New Roman" panose="02020603050405020304" pitchFamily="18" charset="0"/>
              </a:rPr>
              <a:t>Consequencies</a:t>
            </a:r>
            <a:r>
              <a:rPr lang="en-US" dirty="0" smtClean="0">
                <a:latin typeface="Calibri" panose="020F0502020204030204" pitchFamily="34" charset="0"/>
                <a:ea typeface="Calibri" panose="020F0502020204030204" pitchFamily="34" charset="0"/>
                <a:cs typeface="Times New Roman" panose="02020603050405020304" pitchFamily="18" charset="0"/>
              </a:rPr>
              <a:t> of GB/grain size</a:t>
            </a:r>
            <a:endParaRPr lang="fr-FR" dirty="0"/>
          </a:p>
        </p:txBody>
      </p:sp>
      <p:pic>
        <p:nvPicPr>
          <p:cNvPr id="6" name="Espace réservé du contenu 5"/>
          <p:cNvPicPr>
            <a:picLocks noGrp="1" noChangeAspect="1"/>
          </p:cNvPicPr>
          <p:nvPr>
            <p:ph idx="4294967295"/>
          </p:nvPr>
        </p:nvPicPr>
        <p:blipFill rotWithShape="1">
          <a:blip r:embed="rId5"/>
          <a:srcRect b="12060"/>
          <a:stretch/>
        </p:blipFill>
        <p:spPr>
          <a:xfrm>
            <a:off x="5404894" y="1091953"/>
            <a:ext cx="3461000" cy="2554099"/>
          </a:xfrm>
          <a:prstGeom prst="rect">
            <a:avLst/>
          </a:prstGeom>
        </p:spPr>
      </p:pic>
      <p:sp>
        <p:nvSpPr>
          <p:cNvPr id="7" name="Rectangle 6"/>
          <p:cNvSpPr/>
          <p:nvPr/>
        </p:nvSpPr>
        <p:spPr>
          <a:xfrm>
            <a:off x="782769" y="1850756"/>
            <a:ext cx="3137358" cy="363176"/>
          </a:xfrm>
          <a:prstGeom prst="rect">
            <a:avLst/>
          </a:prstGeom>
        </p:spPr>
        <p:txBody>
          <a:bodyPr wrap="square">
            <a:spAutoFit/>
          </a:bodyPr>
          <a:lstStyle/>
          <a:p>
            <a:pPr>
              <a:lnSpc>
                <a:spcPct val="80000"/>
              </a:lnSpc>
              <a:spcBef>
                <a:spcPct val="20000"/>
              </a:spcBef>
            </a:pPr>
            <a:r>
              <a:rPr lang="en-US" sz="1100" dirty="0">
                <a:solidFill>
                  <a:prstClr val="black"/>
                </a:solidFill>
                <a:latin typeface="Arial" charset="0"/>
                <a:cs typeface="+mn-cs"/>
                <a:hlinkClick r:id="rId6"/>
              </a:rPr>
              <a:t>http://fr.slideshare.net/thinfilmsworkshop/palmieri-rf-losses-trapped-flux</a:t>
            </a:r>
            <a:endParaRPr lang="fr-FR" sz="1100" u="none" dirty="0">
              <a:solidFill>
                <a:prstClr val="black"/>
              </a:solidFill>
              <a:latin typeface="Arial" charset="0"/>
              <a:cs typeface="+mn-cs"/>
            </a:endParaRPr>
          </a:p>
        </p:txBody>
      </p:sp>
      <p:grpSp>
        <p:nvGrpSpPr>
          <p:cNvPr id="42" name="Groupe 41"/>
          <p:cNvGrpSpPr/>
          <p:nvPr/>
        </p:nvGrpSpPr>
        <p:grpSpPr>
          <a:xfrm>
            <a:off x="6026905" y="3799042"/>
            <a:ext cx="2317268" cy="1536810"/>
            <a:chOff x="5618623" y="2910369"/>
            <a:chExt cx="3096344" cy="1956670"/>
          </a:xfrm>
        </p:grpSpPr>
        <p:pic>
          <p:nvPicPr>
            <p:cNvPr id="43" name="Image 42"/>
            <p:cNvPicPr>
              <a:picLocks noChangeAspect="1"/>
            </p:cNvPicPr>
            <p:nvPr/>
          </p:nvPicPr>
          <p:blipFill rotWithShape="1">
            <a:blip r:embed="rId7"/>
            <a:srcRect l="8086" r="11757" b="25068"/>
            <a:stretch/>
          </p:blipFill>
          <p:spPr>
            <a:xfrm>
              <a:off x="5618623" y="2910369"/>
              <a:ext cx="3096344" cy="1783504"/>
            </a:xfrm>
            <a:prstGeom prst="rect">
              <a:avLst/>
            </a:prstGeom>
          </p:spPr>
        </p:pic>
        <mc:AlternateContent xmlns:mc="http://schemas.openxmlformats.org/markup-compatibility/2006" xmlns:a14="http://schemas.microsoft.com/office/drawing/2010/main">
          <mc:Choice Requires="a14">
            <p:sp>
              <p:nvSpPr>
                <p:cNvPr id="44" name="ZoneTexte 43"/>
                <p:cNvSpPr txBox="1"/>
                <p:nvPr/>
              </p:nvSpPr>
              <p:spPr>
                <a:xfrm>
                  <a:off x="6471784" y="4447641"/>
                  <a:ext cx="587362" cy="419398"/>
                </a:xfrm>
                <a:prstGeom prst="rect">
                  <a:avLst/>
                </a:prstGeom>
                <a:noFill/>
              </p:spPr>
              <p:txBody>
                <a:bodyPr wrap="none" rtlCol="0">
                  <a:spAutoFit/>
                </a:bodyPr>
                <a:lstStyle/>
                <a:p>
                  <a:pPr>
                    <a:lnSpc>
                      <a:spcPct val="80000"/>
                    </a:lnSpc>
                    <a:spcBef>
                      <a:spcPct val="20000"/>
                    </a:spcBef>
                    <a:buFontTx/>
                    <a:buChar char="•"/>
                  </a:pPr>
                  <a14:m>
                    <m:oMath xmlns:m="http://schemas.openxmlformats.org/officeDocument/2006/math">
                      <m:sSub>
                        <m:sSubPr>
                          <m:ctrlPr>
                            <a:rPr lang="fr-FR" sz="1100" i="1" u="none" smtClean="0">
                              <a:solidFill>
                                <a:prstClr val="black">
                                  <a:lumMod val="65000"/>
                                  <a:lumOff val="35000"/>
                                </a:prstClr>
                              </a:solidFill>
                              <a:latin typeface="Cambria Math" panose="02040503050406030204" pitchFamily="18" charset="0"/>
                              <a:ea typeface="Cambria Math" panose="02040503050406030204" pitchFamily="18" charset="0"/>
                              <a:cs typeface="+mn-cs"/>
                            </a:rPr>
                          </m:ctrlPr>
                        </m:sSubPr>
                        <m:e>
                          <m:r>
                            <a:rPr lang="fr-FR" sz="1100" i="1" u="none">
                              <a:solidFill>
                                <a:prstClr val="black">
                                  <a:lumMod val="65000"/>
                                  <a:lumOff val="35000"/>
                                </a:prstClr>
                              </a:solidFill>
                              <a:latin typeface="Cambria Math" panose="02040503050406030204" pitchFamily="18" charset="0"/>
                              <a:ea typeface="Cambria Math" panose="02040503050406030204" pitchFamily="18" charset="0"/>
                              <a:cs typeface="+mn-cs"/>
                            </a:rPr>
                            <m:t>ℓ</m:t>
                          </m:r>
                        </m:e>
                        <m:sub>
                          <m:r>
                            <a:rPr lang="fr-FR" sz="1100" i="1" u="none">
                              <a:solidFill>
                                <a:prstClr val="black">
                                  <a:lumMod val="65000"/>
                                  <a:lumOff val="35000"/>
                                </a:prstClr>
                              </a:solidFill>
                              <a:latin typeface="Cambria Math" panose="02040503050406030204" pitchFamily="18" charset="0"/>
                              <a:ea typeface="Cambria Math" panose="02040503050406030204" pitchFamily="18" charset="0"/>
                              <a:cs typeface="+mn-cs"/>
                            </a:rPr>
                            <m:t>𝑏</m:t>
                          </m:r>
                        </m:sub>
                      </m:sSub>
                    </m:oMath>
                  </a14:m>
                  <a:endParaRPr lang="fr-FR" sz="1100" u="none" dirty="0">
                    <a:solidFill>
                      <a:prstClr val="black">
                        <a:lumMod val="65000"/>
                        <a:lumOff val="35000"/>
                      </a:prstClr>
                    </a:solidFill>
                    <a:latin typeface="Arial" charset="0"/>
                    <a:cs typeface="+mn-cs"/>
                  </a:endParaRPr>
                </a:p>
              </p:txBody>
            </p:sp>
          </mc:Choice>
          <mc:Fallback xmlns="">
            <p:sp>
              <p:nvSpPr>
                <p:cNvPr id="44" name="ZoneTexte 43"/>
                <p:cNvSpPr txBox="1">
                  <a:spLocks noRot="1" noChangeAspect="1" noMove="1" noResize="1" noEditPoints="1" noAdjustHandles="1" noChangeArrowheads="1" noChangeShapeType="1" noTextEdit="1"/>
                </p:cNvSpPr>
                <p:nvPr/>
              </p:nvSpPr>
              <p:spPr>
                <a:xfrm>
                  <a:off x="6471784" y="4447641"/>
                  <a:ext cx="587362" cy="419398"/>
                </a:xfrm>
                <a:prstGeom prst="rect">
                  <a:avLst/>
                </a:prstGeom>
                <a:blipFill rotWithShape="0">
                  <a:blip r:embed="rId9"/>
                  <a:stretch>
                    <a:fillRect/>
                  </a:stretch>
                </a:blipFill>
              </p:spPr>
              <p:txBody>
                <a:bodyPr/>
                <a:lstStyle/>
                <a:p>
                  <a:r>
                    <a:rPr lang="fr-FR">
                      <a:noFill/>
                    </a:rPr>
                    <a:t> </a:t>
                  </a:r>
                </a:p>
              </p:txBody>
            </p:sp>
          </mc:Fallback>
        </mc:AlternateContent>
        <p:cxnSp>
          <p:nvCxnSpPr>
            <p:cNvPr id="45" name="Connecteur droit avec flèche 44"/>
            <p:cNvCxnSpPr/>
            <p:nvPr/>
          </p:nvCxnSpPr>
          <p:spPr>
            <a:xfrm>
              <a:off x="5894846" y="4750525"/>
              <a:ext cx="1489122" cy="0"/>
            </a:xfrm>
            <a:prstGeom prst="straightConnector1">
              <a:avLst/>
            </a:prstGeom>
            <a:ln>
              <a:solidFill>
                <a:schemeClr val="tx1">
                  <a:lumMod val="75000"/>
                  <a:lumOff val="25000"/>
                </a:schemeClr>
              </a:solidFill>
              <a:headEnd type="arrow" w="sm" len="med"/>
              <a:tailEnd type="arrow" w="sm"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46" name="Rectangle 45"/>
              <p:cNvSpPr/>
              <p:nvPr/>
            </p:nvSpPr>
            <p:spPr>
              <a:xfrm>
                <a:off x="5391153" y="5428982"/>
                <a:ext cx="3371273" cy="997453"/>
              </a:xfrm>
              <a:prstGeom prst="rect">
                <a:avLst/>
              </a:prstGeom>
            </p:spPr>
            <p:txBody>
              <a:bodyPr wrap="square">
                <a:spAutoFit/>
              </a:bodyPr>
              <a:lstStyle/>
              <a:p>
                <a:pPr marL="539750" lvl="3" indent="-238125" fontAlgn="auto">
                  <a:lnSpc>
                    <a:spcPct val="114000"/>
                  </a:lnSpc>
                  <a:spcBef>
                    <a:spcPts val="0"/>
                  </a:spcBef>
                  <a:spcAft>
                    <a:spcPts val="200"/>
                  </a:spcAft>
                  <a:buClr>
                    <a:srgbClr val="666666"/>
                  </a:buClr>
                  <a:buSzPct val="36000"/>
                  <a:buFontTx/>
                  <a:buBlip>
                    <a:blip r:embed="rId4"/>
                  </a:buBlip>
                </a:pPr>
                <a14:m>
                  <m:oMath xmlns:m="http://schemas.openxmlformats.org/officeDocument/2006/math">
                    <m:sSub>
                      <m:sSubPr>
                        <m:ctrlPr>
                          <a:rPr lang="en-US" i="1" u="none">
                            <a:solidFill>
                              <a:srgbClr val="666666"/>
                            </a:solidFill>
                            <a:latin typeface="Cambria Math" panose="02040503050406030204" pitchFamily="18" charset="0"/>
                            <a:cs typeface="+mn-cs"/>
                          </a:rPr>
                        </m:ctrlPr>
                      </m:sSubPr>
                      <m:e>
                        <m:r>
                          <a:rPr lang="en-US" i="1" u="none">
                            <a:solidFill>
                              <a:srgbClr val="666666"/>
                            </a:solidFill>
                            <a:latin typeface="Cambria Math" panose="02040503050406030204" pitchFamily="18" charset="0"/>
                            <a:ea typeface="Cambria Math" panose="02040503050406030204" pitchFamily="18" charset="0"/>
                            <a:cs typeface="+mn-cs"/>
                          </a:rPr>
                          <m:t>𝜙</m:t>
                        </m:r>
                      </m:e>
                      <m:sub>
                        <m:r>
                          <a:rPr lang="fr-FR" i="1" u="none">
                            <a:solidFill>
                              <a:srgbClr val="666666"/>
                            </a:solidFill>
                            <a:latin typeface="Cambria Math" panose="02040503050406030204" pitchFamily="18" charset="0"/>
                            <a:cs typeface="+mn-cs"/>
                          </a:rPr>
                          <m:t>𝑎𝑐</m:t>
                        </m:r>
                      </m:sub>
                    </m:sSub>
                    <m:r>
                      <a:rPr lang="fr-FR" i="1" u="none">
                        <a:solidFill>
                          <a:srgbClr val="666666"/>
                        </a:solidFill>
                        <a:latin typeface="Cambria Math" panose="02040503050406030204" pitchFamily="18" charset="0"/>
                        <a:cs typeface="+mn-cs"/>
                      </a:rPr>
                      <m:t>=</m:t>
                    </m:r>
                    <m:nary>
                      <m:naryPr>
                        <m:limLoc m:val="undOvr"/>
                        <m:subHide m:val="on"/>
                        <m:supHide m:val="on"/>
                        <m:ctrlPr>
                          <a:rPr lang="fr-FR" i="1" u="none">
                            <a:solidFill>
                              <a:srgbClr val="666666"/>
                            </a:solidFill>
                            <a:latin typeface="Cambria Math" panose="02040503050406030204" pitchFamily="18" charset="0"/>
                            <a:cs typeface="+mn-cs"/>
                          </a:rPr>
                        </m:ctrlPr>
                      </m:naryPr>
                      <m:sub/>
                      <m:sup/>
                      <m:e>
                        <m:sSub>
                          <m:sSubPr>
                            <m:ctrlPr>
                              <a:rPr lang="fr-FR" i="1" u="none">
                                <a:solidFill>
                                  <a:srgbClr val="666666"/>
                                </a:solidFill>
                                <a:latin typeface="Cambria Math" panose="02040503050406030204" pitchFamily="18" charset="0"/>
                                <a:cs typeface="+mn-cs"/>
                              </a:rPr>
                            </m:ctrlPr>
                          </m:sSubPr>
                          <m:e>
                            <m:r>
                              <a:rPr lang="fr-FR" i="1" u="none">
                                <a:solidFill>
                                  <a:srgbClr val="666666"/>
                                </a:solidFill>
                                <a:latin typeface="Cambria Math" panose="02040503050406030204" pitchFamily="18" charset="0"/>
                                <a:cs typeface="+mn-cs"/>
                              </a:rPr>
                              <m:t>𝑏</m:t>
                            </m:r>
                          </m:e>
                          <m:sub>
                            <m:r>
                              <a:rPr lang="fr-FR" i="1" u="none">
                                <a:solidFill>
                                  <a:srgbClr val="666666"/>
                                </a:solidFill>
                                <a:latin typeface="Cambria Math" panose="02040503050406030204" pitchFamily="18" charset="0"/>
                                <a:cs typeface="+mn-cs"/>
                              </a:rPr>
                              <m:t>𝑎𝑐</m:t>
                            </m:r>
                          </m:sub>
                        </m:sSub>
                        <m:r>
                          <a:rPr lang="fr-FR" i="1" u="none">
                            <a:solidFill>
                              <a:srgbClr val="666666"/>
                            </a:solidFill>
                            <a:latin typeface="Cambria Math" panose="02040503050406030204" pitchFamily="18" charset="0"/>
                            <a:cs typeface="+mn-cs"/>
                          </a:rPr>
                          <m:t> </m:t>
                        </m:r>
                        <m:r>
                          <a:rPr lang="fr-FR" i="1" u="none">
                            <a:solidFill>
                              <a:srgbClr val="666666"/>
                            </a:solidFill>
                            <a:latin typeface="Cambria Math" panose="02040503050406030204" pitchFamily="18" charset="0"/>
                            <a:cs typeface="+mn-cs"/>
                          </a:rPr>
                          <m:t>𝑑𝑆</m:t>
                        </m:r>
                        <m:r>
                          <a:rPr lang="fr-FR" i="1" u="none">
                            <a:solidFill>
                              <a:srgbClr val="666666"/>
                            </a:solidFill>
                            <a:latin typeface="Cambria Math" panose="02040503050406030204" pitchFamily="18" charset="0"/>
                            <a:cs typeface="+mn-cs"/>
                          </a:rPr>
                          <m:t> ~ 2</m:t>
                        </m:r>
                        <m:sSub>
                          <m:sSubPr>
                            <m:ctrlPr>
                              <a:rPr lang="fr-FR" i="1" u="none">
                                <a:solidFill>
                                  <a:srgbClr val="666666"/>
                                </a:solidFill>
                                <a:latin typeface="Cambria Math" panose="02040503050406030204" pitchFamily="18" charset="0"/>
                                <a:ea typeface="Cambria Math" panose="02040503050406030204" pitchFamily="18" charset="0"/>
                                <a:cs typeface="+mn-cs"/>
                              </a:rPr>
                            </m:ctrlPr>
                          </m:sSubPr>
                          <m:e>
                            <m:r>
                              <a:rPr lang="fr-FR" i="1" u="none">
                                <a:solidFill>
                                  <a:srgbClr val="666666"/>
                                </a:solidFill>
                                <a:latin typeface="Cambria Math" panose="02040503050406030204" pitchFamily="18" charset="0"/>
                                <a:ea typeface="Cambria Math" panose="02040503050406030204" pitchFamily="18" charset="0"/>
                                <a:cs typeface="+mn-cs"/>
                              </a:rPr>
                              <m:t>𝜆</m:t>
                            </m:r>
                          </m:e>
                          <m:sub>
                            <m:r>
                              <a:rPr lang="fr-FR" i="1" u="none">
                                <a:solidFill>
                                  <a:srgbClr val="666666"/>
                                </a:solidFill>
                                <a:latin typeface="Cambria Math" panose="02040503050406030204" pitchFamily="18" charset="0"/>
                                <a:ea typeface="Cambria Math" panose="02040503050406030204" pitchFamily="18" charset="0"/>
                                <a:cs typeface="+mn-cs"/>
                              </a:rPr>
                              <m:t>𝑎𝑐</m:t>
                            </m:r>
                          </m:sub>
                        </m:sSub>
                        <m:sSub>
                          <m:sSubPr>
                            <m:ctrlPr>
                              <a:rPr lang="fr-FR" i="1" u="none">
                                <a:solidFill>
                                  <a:srgbClr val="666666"/>
                                </a:solidFill>
                                <a:latin typeface="Cambria Math" panose="02040503050406030204" pitchFamily="18" charset="0"/>
                                <a:ea typeface="Cambria Math" panose="02040503050406030204" pitchFamily="18" charset="0"/>
                                <a:cs typeface="+mn-cs"/>
                              </a:rPr>
                            </m:ctrlPr>
                          </m:sSubPr>
                          <m:e>
                            <m:r>
                              <a:rPr lang="fr-FR" i="1" u="none">
                                <a:solidFill>
                                  <a:srgbClr val="666666"/>
                                </a:solidFill>
                                <a:latin typeface="Cambria Math" panose="02040503050406030204" pitchFamily="18" charset="0"/>
                                <a:ea typeface="Cambria Math" panose="02040503050406030204" pitchFamily="18" charset="0"/>
                                <a:cs typeface="+mn-cs"/>
                              </a:rPr>
                              <m:t>ℓ</m:t>
                            </m:r>
                          </m:e>
                          <m:sub>
                            <m:r>
                              <a:rPr lang="fr-FR" i="1" u="none">
                                <a:solidFill>
                                  <a:srgbClr val="666666"/>
                                </a:solidFill>
                                <a:latin typeface="Cambria Math" panose="02040503050406030204" pitchFamily="18" charset="0"/>
                                <a:ea typeface="Cambria Math" panose="02040503050406030204" pitchFamily="18" charset="0"/>
                                <a:cs typeface="+mn-cs"/>
                              </a:rPr>
                              <m:t>𝑏</m:t>
                            </m:r>
                          </m:sub>
                        </m:sSub>
                        <m:sSub>
                          <m:sSubPr>
                            <m:ctrlPr>
                              <a:rPr lang="fr-FR" i="1" u="none">
                                <a:solidFill>
                                  <a:srgbClr val="666666"/>
                                </a:solidFill>
                                <a:latin typeface="Cambria Math" panose="02040503050406030204" pitchFamily="18" charset="0"/>
                                <a:ea typeface="Cambria Math" panose="02040503050406030204" pitchFamily="18" charset="0"/>
                                <a:cs typeface="+mn-cs"/>
                              </a:rPr>
                            </m:ctrlPr>
                          </m:sSubPr>
                          <m:e>
                            <m:r>
                              <a:rPr lang="fr-FR" i="1" u="none">
                                <a:solidFill>
                                  <a:srgbClr val="666666"/>
                                </a:solidFill>
                                <a:latin typeface="Cambria Math" panose="02040503050406030204" pitchFamily="18" charset="0"/>
                                <a:ea typeface="Cambria Math" panose="02040503050406030204" pitchFamily="18" charset="0"/>
                                <a:cs typeface="+mn-cs"/>
                              </a:rPr>
                              <m:t>𝑏</m:t>
                            </m:r>
                          </m:e>
                          <m:sub>
                            <m:r>
                              <a:rPr lang="fr-FR" i="1" u="none">
                                <a:solidFill>
                                  <a:srgbClr val="666666"/>
                                </a:solidFill>
                                <a:latin typeface="Cambria Math" panose="02040503050406030204" pitchFamily="18" charset="0"/>
                                <a:ea typeface="Cambria Math" panose="02040503050406030204" pitchFamily="18" charset="0"/>
                                <a:cs typeface="+mn-cs"/>
                              </a:rPr>
                              <m:t>0</m:t>
                            </m:r>
                          </m:sub>
                        </m:sSub>
                      </m:e>
                    </m:nary>
                  </m:oMath>
                </a14:m>
                <a:endParaRPr lang="en-US" sz="1050" u="none" dirty="0">
                  <a:solidFill>
                    <a:srgbClr val="666666"/>
                  </a:solidFill>
                  <a:latin typeface="Arial" charset="0"/>
                  <a:cs typeface="+mn-cs"/>
                </a:endParaRPr>
              </a:p>
              <a:p>
                <a:pPr marL="539750" lvl="3" indent="-238125" fontAlgn="auto">
                  <a:lnSpc>
                    <a:spcPct val="114000"/>
                  </a:lnSpc>
                  <a:spcBef>
                    <a:spcPts val="0"/>
                  </a:spcBef>
                  <a:spcAft>
                    <a:spcPts val="200"/>
                  </a:spcAft>
                  <a:buClr>
                    <a:srgbClr val="666666"/>
                  </a:buClr>
                  <a:buSzPct val="36000"/>
                  <a:buFontTx/>
                  <a:buBlip>
                    <a:blip r:embed="rId4"/>
                  </a:buBlip>
                </a:pPr>
                <a:r>
                  <a:rPr lang="en-US" sz="1100" u="none" dirty="0">
                    <a:solidFill>
                      <a:srgbClr val="666666"/>
                    </a:solidFill>
                    <a:latin typeface="Arial" charset="0"/>
                    <a:cs typeface="+mn-cs"/>
                  </a:rPr>
                  <a:t>At low frequency : </a:t>
                </a:r>
                <a:r>
                  <a:rPr lang="en-US" sz="1100" u="none" dirty="0">
                    <a:solidFill>
                      <a:srgbClr val="666666"/>
                    </a:solidFill>
                    <a:latin typeface="Symbol" panose="05050102010706020507" pitchFamily="18" charset="2"/>
                    <a:cs typeface="+mn-cs"/>
                  </a:rPr>
                  <a:t>l</a:t>
                </a:r>
                <a:r>
                  <a:rPr lang="en-US" sz="1100" u="none" baseline="30000" dirty="0" smtClean="0">
                    <a:solidFill>
                      <a:srgbClr val="666666"/>
                    </a:solidFill>
                    <a:latin typeface="Arial" charset="0"/>
                    <a:cs typeface="+mn-cs"/>
                  </a:rPr>
                  <a:t>’</a:t>
                </a:r>
                <a:r>
                  <a:rPr lang="en-US" sz="1100" u="none" dirty="0" smtClean="0">
                    <a:solidFill>
                      <a:srgbClr val="666666"/>
                    </a:solidFill>
                    <a:latin typeface="Arial" charset="0"/>
                    <a:cs typeface="+mn-cs"/>
                  </a:rPr>
                  <a:t>~ </a:t>
                </a:r>
                <a:r>
                  <a:rPr lang="en-US" sz="1100" u="none" dirty="0" err="1">
                    <a:solidFill>
                      <a:srgbClr val="666666"/>
                    </a:solidFill>
                    <a:latin typeface="Symbol" panose="05050102010706020507" pitchFamily="18" charset="2"/>
                    <a:cs typeface="+mn-cs"/>
                  </a:rPr>
                  <a:t>d</a:t>
                </a:r>
                <a:r>
                  <a:rPr lang="en-US" sz="1100" u="none" baseline="-25000" dirty="0" err="1">
                    <a:solidFill>
                      <a:srgbClr val="666666"/>
                    </a:solidFill>
                    <a:latin typeface="Arial" charset="0"/>
                    <a:cs typeface="+mn-cs"/>
                  </a:rPr>
                  <a:t>RF</a:t>
                </a:r>
                <a:r>
                  <a:rPr lang="en-US" sz="1100" u="none" baseline="-25000" dirty="0">
                    <a:solidFill>
                      <a:srgbClr val="666666"/>
                    </a:solidFill>
                    <a:latin typeface="Arial" charset="0"/>
                    <a:cs typeface="+mn-cs"/>
                  </a:rPr>
                  <a:t>  </a:t>
                </a:r>
                <a:r>
                  <a:rPr lang="en-US" sz="1100" u="none" dirty="0">
                    <a:solidFill>
                      <a:srgbClr val="666666"/>
                    </a:solidFill>
                    <a:latin typeface="Arial" charset="0"/>
                    <a:cs typeface="+mn-cs"/>
                  </a:rPr>
                  <a:t>(</a:t>
                </a:r>
                <a:r>
                  <a:rPr lang="en-US" sz="1100" u="none" dirty="0" err="1">
                    <a:solidFill>
                      <a:srgbClr val="666666"/>
                    </a:solidFill>
                    <a:latin typeface="Symbol" panose="05050102010706020507" pitchFamily="18" charset="2"/>
                    <a:cs typeface="+mn-cs"/>
                  </a:rPr>
                  <a:t>d</a:t>
                </a:r>
                <a:r>
                  <a:rPr lang="en-US" sz="1100" u="none" baseline="-25000" dirty="0" err="1">
                    <a:solidFill>
                      <a:srgbClr val="666666"/>
                    </a:solidFill>
                    <a:latin typeface="Arial" charset="0"/>
                    <a:cs typeface="+mn-cs"/>
                  </a:rPr>
                  <a:t>RF</a:t>
                </a:r>
                <a:r>
                  <a:rPr lang="en-US" sz="1100" u="none" dirty="0">
                    <a:solidFill>
                      <a:srgbClr val="666666"/>
                    </a:solidFill>
                    <a:latin typeface="Arial" charset="0"/>
                    <a:cs typeface="+mn-cs"/>
                  </a:rPr>
                  <a:t>= penetration depth in normal state)</a:t>
                </a:r>
                <a:endParaRPr lang="en-US" u="none" dirty="0">
                  <a:solidFill>
                    <a:srgbClr val="666666"/>
                  </a:solidFill>
                  <a:latin typeface="Arial" charset="0"/>
                  <a:cs typeface="+mn-cs"/>
                </a:endParaRPr>
              </a:p>
              <a:p>
                <a:pPr marL="539750" lvl="3" indent="-238125" fontAlgn="auto">
                  <a:lnSpc>
                    <a:spcPct val="114000"/>
                  </a:lnSpc>
                  <a:spcBef>
                    <a:spcPts val="0"/>
                  </a:spcBef>
                  <a:spcAft>
                    <a:spcPts val="200"/>
                  </a:spcAft>
                  <a:buClr>
                    <a:srgbClr val="666666"/>
                  </a:buClr>
                  <a:buSzPct val="36000"/>
                  <a:buFontTx/>
                  <a:buBlip>
                    <a:blip r:embed="rId4"/>
                  </a:buBlip>
                </a:pPr>
                <a:r>
                  <a:rPr lang="en-US" sz="1100" u="none" dirty="0">
                    <a:solidFill>
                      <a:srgbClr val="666666"/>
                    </a:solidFill>
                    <a:latin typeface="Arial" charset="0"/>
                    <a:cs typeface="+mn-cs"/>
                  </a:rPr>
                  <a:t>At high frequency </a:t>
                </a:r>
                <a:r>
                  <a:rPr lang="en-US" sz="1100" u="none" dirty="0">
                    <a:solidFill>
                      <a:srgbClr val="666666"/>
                    </a:solidFill>
                    <a:latin typeface="Symbol" panose="05050102010706020507" pitchFamily="18" charset="2"/>
                    <a:cs typeface="+mn-cs"/>
                  </a:rPr>
                  <a:t>l</a:t>
                </a:r>
                <a:r>
                  <a:rPr lang="en-US" sz="1100" u="none" baseline="30000" dirty="0">
                    <a:solidFill>
                      <a:srgbClr val="666666"/>
                    </a:solidFill>
                    <a:latin typeface="Arial" charset="0"/>
                    <a:cs typeface="+mn-cs"/>
                  </a:rPr>
                  <a:t>’</a:t>
                </a:r>
                <a:r>
                  <a:rPr lang="en-US" sz="1100" u="none" dirty="0">
                    <a:solidFill>
                      <a:srgbClr val="666666"/>
                    </a:solidFill>
                    <a:latin typeface="Arial" charset="0"/>
                    <a:cs typeface="+mn-cs"/>
                  </a:rPr>
                  <a:t> ~</a:t>
                </a:r>
                <a:r>
                  <a:rPr lang="en-US" sz="1100" u="none" dirty="0">
                    <a:solidFill>
                      <a:srgbClr val="666666"/>
                    </a:solidFill>
                    <a:latin typeface="Symbol" panose="05050102010706020507" pitchFamily="18" charset="2"/>
                    <a:cs typeface="+mn-cs"/>
                  </a:rPr>
                  <a:t> l</a:t>
                </a:r>
                <a:r>
                  <a:rPr lang="en-US" sz="1100" u="none" baseline="30000" dirty="0">
                    <a:solidFill>
                      <a:srgbClr val="666666"/>
                    </a:solidFill>
                    <a:latin typeface="Arial" charset="0"/>
                    <a:cs typeface="+mn-cs"/>
                  </a:rPr>
                  <a:t>’’</a:t>
                </a:r>
                <a:r>
                  <a:rPr lang="en-US" sz="1100" u="none" dirty="0">
                    <a:solidFill>
                      <a:srgbClr val="666666"/>
                    </a:solidFill>
                    <a:latin typeface="Arial" charset="0"/>
                    <a:cs typeface="+mn-cs"/>
                  </a:rPr>
                  <a:t> ~ </a:t>
                </a:r>
                <a:r>
                  <a:rPr lang="en-US" sz="1100" u="none" dirty="0" err="1">
                    <a:solidFill>
                      <a:srgbClr val="666666"/>
                    </a:solidFill>
                    <a:latin typeface="Symbol" panose="05050102010706020507" pitchFamily="18" charset="2"/>
                    <a:cs typeface="+mn-cs"/>
                  </a:rPr>
                  <a:t>l</a:t>
                </a:r>
                <a:r>
                  <a:rPr lang="en-US" sz="1100" u="none" baseline="-25000" dirty="0" err="1">
                    <a:solidFill>
                      <a:srgbClr val="666666"/>
                    </a:solidFill>
                    <a:latin typeface="Arial" charset="0"/>
                    <a:cs typeface="+mn-cs"/>
                  </a:rPr>
                  <a:t>L</a:t>
                </a:r>
                <a:r>
                  <a:rPr lang="en-US" sz="1100" u="none" dirty="0">
                    <a:solidFill>
                      <a:srgbClr val="666666"/>
                    </a:solidFill>
                    <a:latin typeface="Symbol" panose="05050102010706020507" pitchFamily="18" charset="2"/>
                    <a:cs typeface="+mn-cs"/>
                  </a:rPr>
                  <a:t>&lt;&lt; </a:t>
                </a:r>
                <a:r>
                  <a:rPr lang="en-US" sz="1100" u="none" dirty="0" err="1">
                    <a:solidFill>
                      <a:srgbClr val="666666"/>
                    </a:solidFill>
                    <a:latin typeface="Symbol" panose="05050102010706020507" pitchFamily="18" charset="2"/>
                    <a:cs typeface="+mn-cs"/>
                  </a:rPr>
                  <a:t>d</a:t>
                </a:r>
                <a:r>
                  <a:rPr lang="en-US" sz="1100" u="none" baseline="-25000" dirty="0" err="1">
                    <a:solidFill>
                      <a:srgbClr val="666666"/>
                    </a:solidFill>
                    <a:latin typeface="Arial" charset="0"/>
                    <a:cs typeface="+mn-cs"/>
                  </a:rPr>
                  <a:t>RF</a:t>
                </a:r>
                <a:endParaRPr lang="en-US" sz="1050" u="none" baseline="-25000" dirty="0">
                  <a:solidFill>
                    <a:srgbClr val="666666"/>
                  </a:solidFill>
                  <a:latin typeface="Arial" charset="0"/>
                  <a:cs typeface="+mn-cs"/>
                </a:endParaRPr>
              </a:p>
            </p:txBody>
          </p:sp>
        </mc:Choice>
        <mc:Fallback xmlns="">
          <p:sp>
            <p:nvSpPr>
              <p:cNvPr id="46" name="Rectangle 45"/>
              <p:cNvSpPr>
                <a:spLocks noRot="1" noChangeAspect="1" noMove="1" noResize="1" noEditPoints="1" noAdjustHandles="1" noChangeArrowheads="1" noChangeShapeType="1" noTextEdit="1"/>
              </p:cNvSpPr>
              <p:nvPr/>
            </p:nvSpPr>
            <p:spPr>
              <a:xfrm>
                <a:off x="5391153" y="5428982"/>
                <a:ext cx="3371273" cy="997453"/>
              </a:xfrm>
              <a:prstGeom prst="rect">
                <a:avLst/>
              </a:prstGeom>
              <a:blipFill>
                <a:blip r:embed="rId10"/>
                <a:stretch>
                  <a:fillRect t="-36196" b="-3067"/>
                </a:stretch>
              </a:blipFill>
            </p:spPr>
            <p:txBody>
              <a:bodyPr/>
              <a:lstStyle/>
              <a:p>
                <a:r>
                  <a:rPr lang="fr-FR">
                    <a:noFill/>
                  </a:rPr>
                  <a:t> </a:t>
                </a:r>
              </a:p>
            </p:txBody>
          </p:sp>
        </mc:Fallback>
      </mc:AlternateContent>
      <p:sp>
        <p:nvSpPr>
          <p:cNvPr id="40" name="Rectangle 39"/>
          <p:cNvSpPr/>
          <p:nvPr/>
        </p:nvSpPr>
        <p:spPr>
          <a:xfrm>
            <a:off x="4163717" y="4690334"/>
            <a:ext cx="1627369" cy="264688"/>
          </a:xfrm>
          <a:prstGeom prst="rect">
            <a:avLst/>
          </a:prstGeom>
        </p:spPr>
        <p:txBody>
          <a:bodyPr wrap="none">
            <a:spAutoFit/>
          </a:bodyPr>
          <a:lstStyle/>
          <a:p>
            <a:pPr>
              <a:lnSpc>
                <a:spcPct val="80000"/>
              </a:lnSpc>
              <a:spcBef>
                <a:spcPct val="20000"/>
              </a:spcBef>
            </a:pPr>
            <a:r>
              <a:rPr lang="en-US" u="none" dirty="0" smtClean="0">
                <a:solidFill>
                  <a:srgbClr val="DC0528"/>
                </a:solidFill>
                <a:latin typeface="Arial" charset="0"/>
                <a:cs typeface="+mn-cs"/>
              </a:rPr>
              <a:t>Easy to measure: </a:t>
            </a:r>
            <a:endParaRPr lang="fr-FR" u="none" dirty="0">
              <a:solidFill>
                <a:prstClr val="black"/>
              </a:solidFill>
              <a:latin typeface="Arial" charset="0"/>
              <a:cs typeface="+mn-cs"/>
            </a:endParaRPr>
          </a:p>
        </p:txBody>
      </p:sp>
      <p:sp>
        <p:nvSpPr>
          <p:cNvPr id="5" name="Espace réservé du numéro de diapositive 4"/>
          <p:cNvSpPr>
            <a:spLocks noGrp="1"/>
          </p:cNvSpPr>
          <p:nvPr>
            <p:ph type="sldNum" sz="quarter" idx="4294967295"/>
          </p:nvPr>
        </p:nvSpPr>
        <p:spPr/>
        <p:txBody>
          <a:bodyPr/>
          <a:lstStyle/>
          <a:p>
            <a:pPr algn="r">
              <a:lnSpc>
                <a:spcPct val="100000"/>
              </a:lnSpc>
              <a:spcBef>
                <a:spcPct val="0"/>
              </a:spcBef>
              <a:buFontTx/>
              <a:buNone/>
            </a:pPr>
            <a:r>
              <a:t>| </a:t>
            </a:r>
            <a:fld id="{AEFB9B6D-867A-40B8-ACB0-35CC9F272C9C}" type="slidenum">
              <a:rPr/>
              <a:pPr algn="r">
                <a:lnSpc>
                  <a:spcPct val="100000"/>
                </a:lnSpc>
                <a:spcBef>
                  <a:spcPct val="0"/>
                </a:spcBef>
                <a:buFontTx/>
                <a:buNone/>
              </a:pPr>
              <a:t>52</a:t>
            </a:fld>
            <a:endParaRPr dirty="0"/>
          </a:p>
        </p:txBody>
      </p:sp>
      <p:sp>
        <p:nvSpPr>
          <p:cNvPr id="8" name="Rectangle 7"/>
          <p:cNvSpPr/>
          <p:nvPr/>
        </p:nvSpPr>
        <p:spPr>
          <a:xfrm>
            <a:off x="683568" y="5991467"/>
            <a:ext cx="3975806" cy="430887"/>
          </a:xfrm>
          <a:prstGeom prst="rect">
            <a:avLst/>
          </a:prstGeom>
        </p:spPr>
        <p:txBody>
          <a:bodyPr wrap="square">
            <a:spAutoFit/>
          </a:bodyPr>
          <a:lstStyle/>
          <a:p>
            <a:r>
              <a:rPr lang="en-US" sz="1100" u="none" dirty="0">
                <a:solidFill>
                  <a:srgbClr val="1A0DAB"/>
                </a:solidFill>
                <a:hlinkClick r:id="rId11"/>
              </a:rPr>
              <a:t>Electrodynamics of the vortex lattice in </a:t>
            </a:r>
            <a:r>
              <a:rPr lang="en-US" sz="1100" u="none" dirty="0" err="1">
                <a:solidFill>
                  <a:srgbClr val="1A0DAB"/>
                </a:solidFill>
                <a:hlinkClick r:id="rId11"/>
              </a:rPr>
              <a:t>untwinned</a:t>
            </a:r>
            <a:r>
              <a:rPr lang="en-US" sz="1100" u="none" dirty="0">
                <a:solidFill>
                  <a:srgbClr val="1A0DAB"/>
                </a:solidFill>
                <a:hlinkClick r:id="rId11"/>
              </a:rPr>
              <a:t> </a:t>
            </a:r>
            <a:r>
              <a:rPr lang="en-US" sz="1100" u="none" dirty="0" err="1">
                <a:solidFill>
                  <a:srgbClr val="1A0DAB"/>
                </a:solidFill>
                <a:hlinkClick r:id="rId11"/>
              </a:rPr>
              <a:t>YBaCuO</a:t>
            </a:r>
            <a:r>
              <a:rPr lang="en-US" sz="1100" u="none" dirty="0">
                <a:solidFill>
                  <a:srgbClr val="1A0DAB"/>
                </a:solidFill>
                <a:hlinkClick r:id="rId11"/>
              </a:rPr>
              <a:t> by complex impedance </a:t>
            </a:r>
            <a:r>
              <a:rPr lang="en-US" sz="1100" u="none" dirty="0" smtClean="0">
                <a:solidFill>
                  <a:srgbClr val="1A0DAB"/>
                </a:solidFill>
                <a:hlinkClick r:id="rId11"/>
              </a:rPr>
              <a:t>measurements</a:t>
            </a:r>
            <a:r>
              <a:rPr lang="en-US" sz="1100" u="none" dirty="0">
                <a:solidFill>
                  <a:srgbClr val="1A0DAB"/>
                </a:solidFill>
              </a:rPr>
              <a:t> </a:t>
            </a:r>
            <a:r>
              <a:rPr lang="en-US" sz="1100" u="none" dirty="0" smtClean="0">
                <a:solidFill>
                  <a:srgbClr val="1A0DAB"/>
                </a:solidFill>
              </a:rPr>
              <a:t> </a:t>
            </a:r>
            <a:r>
              <a:rPr lang="en-US" sz="1100" u="none" dirty="0" err="1" smtClean="0"/>
              <a:t>Pautrat</a:t>
            </a:r>
            <a:r>
              <a:rPr lang="en-US" sz="1100" u="none" dirty="0" smtClean="0"/>
              <a:t>  2003</a:t>
            </a:r>
            <a:endParaRPr lang="en-US" sz="1100" dirty="0"/>
          </a:p>
        </p:txBody>
      </p:sp>
      <p:sp>
        <p:nvSpPr>
          <p:cNvPr id="3" name="Espace réservé du pied de page 2"/>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grpSp>
        <p:nvGrpSpPr>
          <p:cNvPr id="10" name="Groupe 9"/>
          <p:cNvGrpSpPr/>
          <p:nvPr/>
        </p:nvGrpSpPr>
        <p:grpSpPr>
          <a:xfrm>
            <a:off x="83708" y="3064411"/>
            <a:ext cx="5348546" cy="2990964"/>
            <a:chOff x="83708" y="3064411"/>
            <a:chExt cx="5348546" cy="2990964"/>
          </a:xfrm>
        </p:grpSpPr>
        <p:pic>
          <p:nvPicPr>
            <p:cNvPr id="41" name="Image 40"/>
            <p:cNvPicPr>
              <a:picLocks noChangeAspect="1"/>
            </p:cNvPicPr>
            <p:nvPr/>
          </p:nvPicPr>
          <p:blipFill>
            <a:blip r:embed="rId12"/>
            <a:stretch>
              <a:fillRect/>
            </a:stretch>
          </p:blipFill>
          <p:spPr>
            <a:xfrm>
              <a:off x="83708" y="3064411"/>
              <a:ext cx="5348546" cy="2990964"/>
            </a:xfrm>
            <a:prstGeom prst="rect">
              <a:avLst/>
            </a:prstGeom>
          </p:spPr>
        </p:pic>
        <p:sp>
          <p:nvSpPr>
            <p:cNvPr id="4" name="Rectangle 3"/>
            <p:cNvSpPr/>
            <p:nvPr/>
          </p:nvSpPr>
          <p:spPr>
            <a:xfrm>
              <a:off x="2058252" y="3839844"/>
              <a:ext cx="72008" cy="1392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ectangle 17"/>
            <p:cNvSpPr/>
            <p:nvPr/>
          </p:nvSpPr>
          <p:spPr>
            <a:xfrm>
              <a:off x="1947715" y="5157171"/>
              <a:ext cx="72008" cy="1392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1833678" y="5062388"/>
              <a:ext cx="300082" cy="461665"/>
            </a:xfrm>
            <a:prstGeom prst="rect">
              <a:avLst/>
            </a:prstGeom>
            <a:noFill/>
          </p:spPr>
          <p:txBody>
            <a:bodyPr wrap="none" rtlCol="0">
              <a:spAutoFit/>
            </a:bodyPr>
            <a:lstStyle/>
            <a:p>
              <a:r>
                <a:rPr lang="fr-FR" sz="2400" u="none" dirty="0" smtClean="0">
                  <a:solidFill>
                    <a:srgbClr val="FF0000"/>
                  </a:solidFill>
                  <a:latin typeface="French Script MT" panose="03020402040607040605" pitchFamily="66" charset="0"/>
                </a:rPr>
                <a:t>’’</a:t>
              </a:r>
              <a:endParaRPr lang="fr-FR" sz="2400" u="none" dirty="0">
                <a:solidFill>
                  <a:srgbClr val="FF0000"/>
                </a:solidFill>
                <a:latin typeface="French Script MT" panose="03020402040607040605" pitchFamily="66" charset="0"/>
              </a:endParaRPr>
            </a:p>
          </p:txBody>
        </p:sp>
      </p:grpSp>
    </p:spTree>
    <p:extLst>
      <p:ext uri="{BB962C8B-B14F-4D97-AF65-F5344CB8AC3E}">
        <p14:creationId xmlns:p14="http://schemas.microsoft.com/office/powerpoint/2010/main" val="2498565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a:stretch>
            <a:fillRect/>
          </a:stretch>
        </p:blipFill>
        <p:spPr>
          <a:xfrm>
            <a:off x="4499992" y="1761804"/>
            <a:ext cx="3219758" cy="2029006"/>
          </a:xfrm>
          <a:prstGeom prst="rect">
            <a:avLst/>
          </a:prstGeom>
        </p:spPr>
      </p:pic>
      <p:sp>
        <p:nvSpPr>
          <p:cNvPr id="2" name="Titre 1"/>
          <p:cNvSpPr>
            <a:spLocks noGrp="1"/>
          </p:cNvSpPr>
          <p:nvPr>
            <p:ph type="title"/>
          </p:nvPr>
        </p:nvSpPr>
        <p:spPr/>
        <p:txBody>
          <a:bodyPr/>
          <a:lstStyle/>
          <a:p>
            <a:r>
              <a:rPr lang="en-US" dirty="0" smtClean="0">
                <a:latin typeface="Calibri" panose="020F0502020204030204" pitchFamily="34" charset="0"/>
                <a:ea typeface="Calibri" panose="020F0502020204030204" pitchFamily="34" charset="0"/>
                <a:cs typeface="Times New Roman" panose="02020603050405020304" pitchFamily="18" charset="0"/>
              </a:rPr>
              <a:t>sensitivity </a:t>
            </a:r>
            <a:r>
              <a:rPr lang="en-US" dirty="0">
                <a:latin typeface="Calibri" panose="020F0502020204030204" pitchFamily="34" charset="0"/>
                <a:ea typeface="Calibri" panose="020F0502020204030204" pitchFamily="34" charset="0"/>
                <a:cs typeface="Times New Roman" panose="02020603050405020304" pitchFamily="18" charset="0"/>
              </a:rPr>
              <a:t>to trapped magnetic </a:t>
            </a:r>
            <a:r>
              <a:rPr lang="en-US" dirty="0" smtClean="0">
                <a:latin typeface="Calibri" panose="020F0502020204030204" pitchFamily="34" charset="0"/>
                <a:ea typeface="Calibri" panose="020F0502020204030204" pitchFamily="34" charset="0"/>
                <a:cs typeface="Times New Roman" panose="02020603050405020304" pitchFamily="18" charset="0"/>
              </a:rPr>
              <a:t>flux/depinning frequency</a:t>
            </a:r>
            <a:endParaRPr lang="en-US" dirty="0"/>
          </a:p>
        </p:txBody>
      </p:sp>
      <p:sp>
        <p:nvSpPr>
          <p:cNvPr id="3" name="Espace réservé du contenu 2"/>
          <p:cNvSpPr>
            <a:spLocks noGrp="1"/>
          </p:cNvSpPr>
          <p:nvPr>
            <p:ph idx="4294967295"/>
          </p:nvPr>
        </p:nvSpPr>
        <p:spPr>
          <a:xfrm>
            <a:off x="0" y="1100138"/>
            <a:ext cx="8834438" cy="1970087"/>
          </a:xfrm>
          <a:noFill/>
          <a:ln w="19050">
            <a:noFill/>
          </a:ln>
        </p:spPr>
        <p:style>
          <a:lnRef idx="2">
            <a:schemeClr val="accent1">
              <a:shade val="50000"/>
            </a:schemeClr>
          </a:lnRef>
          <a:fillRef idx="1">
            <a:schemeClr val="accent1"/>
          </a:fillRef>
          <a:effectRef idx="0">
            <a:schemeClr val="accent1"/>
          </a:effectRef>
          <a:fontRef idx="minor">
            <a:schemeClr val="lt1"/>
          </a:fontRef>
        </p:style>
        <p:txBody>
          <a:bodyPr/>
          <a:lstStyle/>
          <a:p>
            <a:r>
              <a:rPr lang="en-US" sz="1800" dirty="0" smtClean="0">
                <a:solidFill>
                  <a:schemeClr val="tx2"/>
                </a:solidFill>
              </a:rPr>
              <a:t>Pinning is very efficient for bulk but not for thin films Nb in the 100 Mhz-1 Ghz range</a:t>
            </a:r>
          </a:p>
          <a:p>
            <a:pPr marL="226219" lvl="3" indent="0">
              <a:buNone/>
            </a:pPr>
            <a:r>
              <a:rPr lang="en-US" sz="1100" dirty="0"/>
              <a:t>		</a:t>
            </a:r>
            <a:endParaRPr lang="en-US" sz="1100" dirty="0">
              <a:solidFill>
                <a:srgbClr val="666666"/>
              </a:solidFill>
            </a:endParaRPr>
          </a:p>
        </p:txBody>
      </p:sp>
      <p:pic>
        <p:nvPicPr>
          <p:cNvPr id="8" name="Image 7"/>
          <p:cNvPicPr>
            <a:picLocks noChangeAspect="1"/>
          </p:cNvPicPr>
          <p:nvPr/>
        </p:nvPicPr>
        <p:blipFill rotWithShape="1">
          <a:blip r:embed="rId4"/>
          <a:srcRect l="8830" t="2332" b="24776"/>
          <a:stretch/>
        </p:blipFill>
        <p:spPr>
          <a:xfrm>
            <a:off x="994662" y="1675909"/>
            <a:ext cx="3128462" cy="2940561"/>
          </a:xfrm>
          <a:prstGeom prst="rect">
            <a:avLst/>
          </a:prstGeom>
        </p:spPr>
      </p:pic>
      <p:sp>
        <p:nvSpPr>
          <p:cNvPr id="6" name="Rectangle 5"/>
          <p:cNvSpPr/>
          <p:nvPr/>
        </p:nvSpPr>
        <p:spPr>
          <a:xfrm>
            <a:off x="65213" y="2434555"/>
            <a:ext cx="1125809" cy="646331"/>
          </a:xfrm>
          <a:prstGeom prst="rect">
            <a:avLst/>
          </a:prstGeom>
        </p:spPr>
        <p:txBody>
          <a:bodyPr wrap="square">
            <a:spAutoFit/>
          </a:bodyPr>
          <a:lstStyle/>
          <a:p>
            <a:pPr fontAlgn="auto">
              <a:spcBef>
                <a:spcPts val="0"/>
              </a:spcBef>
              <a:spcAft>
                <a:spcPts val="0"/>
              </a:spcAft>
            </a:pPr>
            <a:r>
              <a:rPr lang="fr-FR" sz="900" i="1" u="none" dirty="0" err="1">
                <a:solidFill>
                  <a:prstClr val="black"/>
                </a:solidFill>
                <a:latin typeface="Arial"/>
              </a:rPr>
              <a:t>Lütke-Entrup</a:t>
            </a:r>
            <a:r>
              <a:rPr lang="fr-FR" sz="900" i="1" u="none" dirty="0">
                <a:solidFill>
                  <a:prstClr val="black"/>
                </a:solidFill>
                <a:latin typeface="Arial"/>
              </a:rPr>
              <a:t> et al</a:t>
            </a:r>
            <a:endParaRPr lang="fr-FR" sz="900" i="1" u="none" dirty="0">
              <a:solidFill>
                <a:prstClr val="black"/>
              </a:solidFill>
              <a:latin typeface="Arial"/>
              <a:hlinkClick r:id="rId5"/>
            </a:endParaRPr>
          </a:p>
          <a:p>
            <a:pPr fontAlgn="auto">
              <a:spcBef>
                <a:spcPts val="0"/>
              </a:spcBef>
              <a:spcAft>
                <a:spcPts val="0"/>
              </a:spcAft>
            </a:pPr>
            <a:r>
              <a:rPr lang="fr-FR" sz="900" u="none" dirty="0">
                <a:solidFill>
                  <a:prstClr val="black"/>
                </a:solidFill>
                <a:latin typeface="Arial"/>
                <a:hlinkClick r:id="rId5"/>
              </a:rPr>
              <a:t>http://arxiv.org/pdf/cond-mat/9705017.pdf</a:t>
            </a:r>
            <a:r>
              <a:rPr lang="fr-FR" sz="900" u="none" dirty="0">
                <a:solidFill>
                  <a:prstClr val="black"/>
                </a:solidFill>
                <a:latin typeface="Arial"/>
              </a:rPr>
              <a:t> </a:t>
            </a:r>
          </a:p>
        </p:txBody>
      </p:sp>
      <p:sp>
        <p:nvSpPr>
          <p:cNvPr id="10" name="Rectangle 9"/>
          <p:cNvSpPr/>
          <p:nvPr/>
        </p:nvSpPr>
        <p:spPr>
          <a:xfrm>
            <a:off x="-3951" y="3519269"/>
            <a:ext cx="1108364" cy="738664"/>
          </a:xfrm>
          <a:prstGeom prst="rect">
            <a:avLst/>
          </a:prstGeom>
        </p:spPr>
        <p:txBody>
          <a:bodyPr wrap="square">
            <a:spAutoFit/>
          </a:bodyPr>
          <a:lstStyle/>
          <a:p>
            <a:pPr fontAlgn="auto">
              <a:spcBef>
                <a:spcPts val="0"/>
              </a:spcBef>
              <a:spcAft>
                <a:spcPts val="0"/>
              </a:spcAft>
            </a:pPr>
            <a:r>
              <a:rPr lang="en-US" b="1" u="none" dirty="0" smtClean="0">
                <a:solidFill>
                  <a:srgbClr val="0070C0"/>
                </a:solidFill>
                <a:latin typeface="Arial"/>
              </a:rPr>
              <a:t>Bulk </a:t>
            </a:r>
            <a:r>
              <a:rPr lang="en-US" b="1" u="none" dirty="0" err="1" smtClean="0">
                <a:solidFill>
                  <a:srgbClr val="0070C0"/>
                </a:solidFill>
                <a:latin typeface="Arial"/>
              </a:rPr>
              <a:t>monoX</a:t>
            </a:r>
            <a:r>
              <a:rPr lang="en-US" b="1" u="none" dirty="0" smtClean="0">
                <a:solidFill>
                  <a:srgbClr val="0070C0"/>
                </a:solidFill>
                <a:latin typeface="Arial"/>
              </a:rPr>
              <a:t> </a:t>
            </a:r>
            <a:r>
              <a:rPr lang="en-US" b="1" u="none" dirty="0" err="1" smtClean="0">
                <a:solidFill>
                  <a:srgbClr val="0070C0"/>
                </a:solidFill>
                <a:latin typeface="Arial"/>
              </a:rPr>
              <a:t>Nb</a:t>
            </a:r>
            <a:r>
              <a:rPr lang="en-US" b="1" u="none" dirty="0" smtClean="0">
                <a:solidFill>
                  <a:srgbClr val="0070C0"/>
                </a:solidFill>
                <a:latin typeface="Arial"/>
              </a:rPr>
              <a:t>: </a:t>
            </a:r>
            <a:r>
              <a:rPr lang="en-US" b="1" u="none" dirty="0">
                <a:solidFill>
                  <a:srgbClr val="0070C0"/>
                </a:solidFill>
                <a:latin typeface="Arial"/>
              </a:rPr>
              <a:t>10 kHz</a:t>
            </a:r>
            <a:endParaRPr lang="fr-FR" b="1" u="none" dirty="0">
              <a:solidFill>
                <a:srgbClr val="0070C0"/>
              </a:solidFill>
              <a:latin typeface="Arial"/>
            </a:endParaRPr>
          </a:p>
        </p:txBody>
      </p:sp>
      <p:sp>
        <p:nvSpPr>
          <p:cNvPr id="11" name="Forme libre 10"/>
          <p:cNvSpPr/>
          <p:nvPr/>
        </p:nvSpPr>
        <p:spPr>
          <a:xfrm>
            <a:off x="1447774" y="3440082"/>
            <a:ext cx="1801091" cy="194867"/>
          </a:xfrm>
          <a:custGeom>
            <a:avLst/>
            <a:gdLst>
              <a:gd name="connsiteX0" fmla="*/ 0 w 2401455"/>
              <a:gd name="connsiteY0" fmla="*/ 222878 h 259823"/>
              <a:gd name="connsiteX1" fmla="*/ 757382 w 2401455"/>
              <a:gd name="connsiteY1" fmla="*/ 1205 h 259823"/>
              <a:gd name="connsiteX2" fmla="*/ 1459346 w 2401455"/>
              <a:gd name="connsiteY2" fmla="*/ 139750 h 259823"/>
              <a:gd name="connsiteX3" fmla="*/ 2401455 w 2401455"/>
              <a:gd name="connsiteY3" fmla="*/ 259823 h 259823"/>
              <a:gd name="connsiteX4" fmla="*/ 2401455 w 2401455"/>
              <a:gd name="connsiteY4" fmla="*/ 259823 h 259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1455" h="259823">
                <a:moveTo>
                  <a:pt x="0" y="222878"/>
                </a:moveTo>
                <a:cubicBezTo>
                  <a:pt x="257079" y="118969"/>
                  <a:pt x="514158" y="15060"/>
                  <a:pt x="757382" y="1205"/>
                </a:cubicBezTo>
                <a:cubicBezTo>
                  <a:pt x="1000606" y="-12650"/>
                  <a:pt x="1185334" y="96647"/>
                  <a:pt x="1459346" y="139750"/>
                </a:cubicBezTo>
                <a:cubicBezTo>
                  <a:pt x="1733358" y="182853"/>
                  <a:pt x="2401455" y="259823"/>
                  <a:pt x="2401455" y="259823"/>
                </a:cubicBezTo>
                <a:lnTo>
                  <a:pt x="2401455" y="259823"/>
                </a:lnTo>
              </a:path>
            </a:pathLst>
          </a:custGeom>
          <a:noFill/>
          <a:ln>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auto">
              <a:spcBef>
                <a:spcPts val="0"/>
              </a:spcBef>
              <a:spcAft>
                <a:spcPts val="0"/>
              </a:spcAft>
            </a:pPr>
            <a:endParaRPr lang="fr-FR" u="none">
              <a:solidFill>
                <a:prstClr val="white"/>
              </a:solidFill>
            </a:endParaRPr>
          </a:p>
        </p:txBody>
      </p:sp>
      <p:sp>
        <p:nvSpPr>
          <p:cNvPr id="13" name="Forme libre 12"/>
          <p:cNvSpPr/>
          <p:nvPr/>
        </p:nvSpPr>
        <p:spPr>
          <a:xfrm>
            <a:off x="1467273" y="2836259"/>
            <a:ext cx="1996337" cy="805797"/>
          </a:xfrm>
          <a:custGeom>
            <a:avLst/>
            <a:gdLst>
              <a:gd name="connsiteX0" fmla="*/ 0 w 2669309"/>
              <a:gd name="connsiteY0" fmla="*/ 0 h 1126836"/>
              <a:gd name="connsiteX1" fmla="*/ 923636 w 2669309"/>
              <a:gd name="connsiteY1" fmla="*/ 637309 h 1126836"/>
              <a:gd name="connsiteX2" fmla="*/ 1413164 w 2669309"/>
              <a:gd name="connsiteY2" fmla="*/ 997527 h 1126836"/>
              <a:gd name="connsiteX3" fmla="*/ 2669309 w 2669309"/>
              <a:gd name="connsiteY3" fmla="*/ 1126836 h 1126836"/>
              <a:gd name="connsiteX4" fmla="*/ 2669309 w 2669309"/>
              <a:gd name="connsiteY4" fmla="*/ 1126836 h 1126836"/>
              <a:gd name="connsiteX0" fmla="*/ 0 w 2661783"/>
              <a:gd name="connsiteY0" fmla="*/ 0 h 1074154"/>
              <a:gd name="connsiteX1" fmla="*/ 916110 w 2661783"/>
              <a:gd name="connsiteY1" fmla="*/ 584627 h 1074154"/>
              <a:gd name="connsiteX2" fmla="*/ 1405638 w 2661783"/>
              <a:gd name="connsiteY2" fmla="*/ 944845 h 1074154"/>
              <a:gd name="connsiteX3" fmla="*/ 2661783 w 2661783"/>
              <a:gd name="connsiteY3" fmla="*/ 1074154 h 1074154"/>
              <a:gd name="connsiteX4" fmla="*/ 2661783 w 2661783"/>
              <a:gd name="connsiteY4" fmla="*/ 1074154 h 1074154"/>
              <a:gd name="connsiteX0" fmla="*/ 0 w 2661783"/>
              <a:gd name="connsiteY0" fmla="*/ 0 h 1074154"/>
              <a:gd name="connsiteX1" fmla="*/ 916110 w 2661783"/>
              <a:gd name="connsiteY1" fmla="*/ 584627 h 1074154"/>
              <a:gd name="connsiteX2" fmla="*/ 1405638 w 2661783"/>
              <a:gd name="connsiteY2" fmla="*/ 944845 h 1074154"/>
              <a:gd name="connsiteX3" fmla="*/ 2661783 w 2661783"/>
              <a:gd name="connsiteY3" fmla="*/ 1074154 h 1074154"/>
              <a:gd name="connsiteX4" fmla="*/ 2661783 w 2661783"/>
              <a:gd name="connsiteY4" fmla="*/ 1074154 h 1074154"/>
              <a:gd name="connsiteX0" fmla="*/ 0 w 2661783"/>
              <a:gd name="connsiteY0" fmla="*/ 0 h 1074154"/>
              <a:gd name="connsiteX1" fmla="*/ 916110 w 2661783"/>
              <a:gd name="connsiteY1" fmla="*/ 584627 h 1074154"/>
              <a:gd name="connsiteX2" fmla="*/ 1405638 w 2661783"/>
              <a:gd name="connsiteY2" fmla="*/ 944845 h 1074154"/>
              <a:gd name="connsiteX3" fmla="*/ 2661783 w 2661783"/>
              <a:gd name="connsiteY3" fmla="*/ 1074154 h 1074154"/>
              <a:gd name="connsiteX4" fmla="*/ 2661783 w 2661783"/>
              <a:gd name="connsiteY4" fmla="*/ 1074154 h 1074154"/>
              <a:gd name="connsiteX0" fmla="*/ 0 w 2661783"/>
              <a:gd name="connsiteY0" fmla="*/ 0 h 1074154"/>
              <a:gd name="connsiteX1" fmla="*/ 889769 w 2661783"/>
              <a:gd name="connsiteY1" fmla="*/ 595916 h 1074154"/>
              <a:gd name="connsiteX2" fmla="*/ 1405638 w 2661783"/>
              <a:gd name="connsiteY2" fmla="*/ 944845 h 1074154"/>
              <a:gd name="connsiteX3" fmla="*/ 2661783 w 2661783"/>
              <a:gd name="connsiteY3" fmla="*/ 1074154 h 1074154"/>
              <a:gd name="connsiteX4" fmla="*/ 2661783 w 2661783"/>
              <a:gd name="connsiteY4" fmla="*/ 1074154 h 1074154"/>
              <a:gd name="connsiteX0" fmla="*/ 0 w 2661783"/>
              <a:gd name="connsiteY0" fmla="*/ 0 h 1074154"/>
              <a:gd name="connsiteX1" fmla="*/ 889769 w 2661783"/>
              <a:gd name="connsiteY1" fmla="*/ 595916 h 1074154"/>
              <a:gd name="connsiteX2" fmla="*/ 1405638 w 2661783"/>
              <a:gd name="connsiteY2" fmla="*/ 907216 h 1074154"/>
              <a:gd name="connsiteX3" fmla="*/ 2661783 w 2661783"/>
              <a:gd name="connsiteY3" fmla="*/ 1074154 h 1074154"/>
              <a:gd name="connsiteX4" fmla="*/ 2661783 w 2661783"/>
              <a:gd name="connsiteY4" fmla="*/ 1074154 h 1074154"/>
              <a:gd name="connsiteX0" fmla="*/ 0 w 2661783"/>
              <a:gd name="connsiteY0" fmla="*/ 0 h 1074154"/>
              <a:gd name="connsiteX1" fmla="*/ 889769 w 2661783"/>
              <a:gd name="connsiteY1" fmla="*/ 595916 h 1074154"/>
              <a:gd name="connsiteX2" fmla="*/ 1405638 w 2661783"/>
              <a:gd name="connsiteY2" fmla="*/ 907216 h 1074154"/>
              <a:gd name="connsiteX3" fmla="*/ 2661783 w 2661783"/>
              <a:gd name="connsiteY3" fmla="*/ 1074154 h 1074154"/>
              <a:gd name="connsiteX4" fmla="*/ 2661783 w 2661783"/>
              <a:gd name="connsiteY4" fmla="*/ 1074154 h 1074154"/>
              <a:gd name="connsiteX0" fmla="*/ 0 w 2661783"/>
              <a:gd name="connsiteY0" fmla="*/ 0 h 1074154"/>
              <a:gd name="connsiteX1" fmla="*/ 889769 w 2661783"/>
              <a:gd name="connsiteY1" fmla="*/ 595916 h 1074154"/>
              <a:gd name="connsiteX2" fmla="*/ 1405638 w 2661783"/>
              <a:gd name="connsiteY2" fmla="*/ 907216 h 1074154"/>
              <a:gd name="connsiteX3" fmla="*/ 2661783 w 2661783"/>
              <a:gd name="connsiteY3" fmla="*/ 1074154 h 1074154"/>
              <a:gd name="connsiteX4" fmla="*/ 2661783 w 2661783"/>
              <a:gd name="connsiteY4" fmla="*/ 1074154 h 1074154"/>
              <a:gd name="connsiteX0" fmla="*/ 0 w 2661783"/>
              <a:gd name="connsiteY0" fmla="*/ 0 h 1074396"/>
              <a:gd name="connsiteX1" fmla="*/ 889769 w 2661783"/>
              <a:gd name="connsiteY1" fmla="*/ 595916 h 1074396"/>
              <a:gd name="connsiteX2" fmla="*/ 1405638 w 2661783"/>
              <a:gd name="connsiteY2" fmla="*/ 907216 h 1074396"/>
              <a:gd name="connsiteX3" fmla="*/ 2661783 w 2661783"/>
              <a:gd name="connsiteY3" fmla="*/ 1074154 h 1074396"/>
              <a:gd name="connsiteX4" fmla="*/ 2661783 w 2661783"/>
              <a:gd name="connsiteY4" fmla="*/ 1074154 h 1074396"/>
              <a:gd name="connsiteX0" fmla="*/ 0 w 2661783"/>
              <a:gd name="connsiteY0" fmla="*/ 0 h 1074396"/>
              <a:gd name="connsiteX1" fmla="*/ 889769 w 2661783"/>
              <a:gd name="connsiteY1" fmla="*/ 595916 h 1074396"/>
              <a:gd name="connsiteX2" fmla="*/ 1405638 w 2661783"/>
              <a:gd name="connsiteY2" fmla="*/ 907216 h 1074396"/>
              <a:gd name="connsiteX3" fmla="*/ 2661783 w 2661783"/>
              <a:gd name="connsiteY3" fmla="*/ 1074154 h 1074396"/>
              <a:gd name="connsiteX4" fmla="*/ 2661783 w 2661783"/>
              <a:gd name="connsiteY4" fmla="*/ 1074154 h 1074396"/>
              <a:gd name="connsiteX0" fmla="*/ 0 w 2661783"/>
              <a:gd name="connsiteY0" fmla="*/ 0 h 1074396"/>
              <a:gd name="connsiteX1" fmla="*/ 889769 w 2661783"/>
              <a:gd name="connsiteY1" fmla="*/ 595916 h 1074396"/>
              <a:gd name="connsiteX2" fmla="*/ 1405638 w 2661783"/>
              <a:gd name="connsiteY2" fmla="*/ 907216 h 1074396"/>
              <a:gd name="connsiteX3" fmla="*/ 2661783 w 2661783"/>
              <a:gd name="connsiteY3" fmla="*/ 1074154 h 1074396"/>
              <a:gd name="connsiteX4" fmla="*/ 2661783 w 2661783"/>
              <a:gd name="connsiteY4" fmla="*/ 1074154 h 1074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1783" h="1074396">
                <a:moveTo>
                  <a:pt x="0" y="0"/>
                </a:moveTo>
                <a:cubicBezTo>
                  <a:pt x="403207" y="40594"/>
                  <a:pt x="666785" y="437187"/>
                  <a:pt x="889769" y="595916"/>
                </a:cubicBezTo>
                <a:cubicBezTo>
                  <a:pt x="1112753" y="754645"/>
                  <a:pt x="1234480" y="842562"/>
                  <a:pt x="1405638" y="907216"/>
                </a:cubicBezTo>
                <a:cubicBezTo>
                  <a:pt x="1576796" y="971870"/>
                  <a:pt x="1944426" y="1080198"/>
                  <a:pt x="2661783" y="1074154"/>
                </a:cubicBezTo>
                <a:lnTo>
                  <a:pt x="2661783" y="1074154"/>
                </a:lnTo>
              </a:path>
            </a:pathLst>
          </a:custGeom>
          <a:noFill/>
          <a:ln>
            <a:solidFill>
              <a:srgbClr val="0070C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auto">
              <a:spcBef>
                <a:spcPts val="0"/>
              </a:spcBef>
              <a:spcAft>
                <a:spcPts val="0"/>
              </a:spcAft>
            </a:pPr>
            <a:endParaRPr lang="fr-FR" u="none">
              <a:solidFill>
                <a:prstClr val="white"/>
              </a:solidFill>
            </a:endParaRPr>
          </a:p>
        </p:txBody>
      </p:sp>
      <p:sp>
        <p:nvSpPr>
          <p:cNvPr id="14" name="Ellipse 13"/>
          <p:cNvSpPr/>
          <p:nvPr/>
        </p:nvSpPr>
        <p:spPr>
          <a:xfrm>
            <a:off x="2013879" y="3597655"/>
            <a:ext cx="198268" cy="253652"/>
          </a:xfrm>
          <a:prstGeom prst="ellipse">
            <a:avLst/>
          </a:prstGeom>
          <a:noFill/>
          <a:ln w="285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auto">
              <a:spcBef>
                <a:spcPts val="0"/>
              </a:spcBef>
              <a:spcAft>
                <a:spcPts val="0"/>
              </a:spcAft>
            </a:pPr>
            <a:endParaRPr lang="fr-FR" u="none">
              <a:solidFill>
                <a:prstClr val="white"/>
              </a:solidFill>
            </a:endParaRPr>
          </a:p>
        </p:txBody>
      </p:sp>
      <p:cxnSp>
        <p:nvCxnSpPr>
          <p:cNvPr id="28" name="Connecteur droit avec flèche 27"/>
          <p:cNvCxnSpPr/>
          <p:nvPr/>
        </p:nvCxnSpPr>
        <p:spPr>
          <a:xfrm flipV="1">
            <a:off x="841297" y="3794655"/>
            <a:ext cx="1112499" cy="67625"/>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a:off x="7452319" y="2114918"/>
            <a:ext cx="1678123" cy="815608"/>
          </a:xfrm>
          <a:prstGeom prst="rect">
            <a:avLst/>
          </a:prstGeom>
        </p:spPr>
        <p:txBody>
          <a:bodyPr wrap="square">
            <a:spAutoFit/>
          </a:bodyPr>
          <a:lstStyle/>
          <a:p>
            <a:pPr fontAlgn="auto">
              <a:spcBef>
                <a:spcPts val="0"/>
              </a:spcBef>
              <a:spcAft>
                <a:spcPts val="0"/>
              </a:spcAft>
            </a:pPr>
            <a:r>
              <a:rPr lang="en-US" b="1" u="none" dirty="0">
                <a:solidFill>
                  <a:srgbClr val="0070C0"/>
                </a:solidFill>
                <a:latin typeface="Arial"/>
              </a:rPr>
              <a:t>Thin films </a:t>
            </a:r>
            <a:r>
              <a:rPr lang="en-US" b="1" u="none" dirty="0" err="1">
                <a:solidFill>
                  <a:srgbClr val="0070C0"/>
                </a:solidFill>
                <a:latin typeface="Arial"/>
              </a:rPr>
              <a:t>Nb</a:t>
            </a:r>
            <a:endParaRPr lang="en-US" b="1" u="none" dirty="0">
              <a:solidFill>
                <a:srgbClr val="0070C0"/>
              </a:solidFill>
              <a:latin typeface="Arial"/>
            </a:endParaRPr>
          </a:p>
          <a:p>
            <a:pPr fontAlgn="auto">
              <a:spcBef>
                <a:spcPts val="0"/>
              </a:spcBef>
              <a:spcAft>
                <a:spcPts val="0"/>
              </a:spcAft>
            </a:pPr>
            <a:r>
              <a:rPr lang="fr-FR" sz="1100" b="1" u="none" dirty="0" err="1">
                <a:solidFill>
                  <a:srgbClr val="0070C0"/>
                </a:solidFill>
                <a:latin typeface="Arial"/>
              </a:rPr>
              <a:t>Depends</a:t>
            </a:r>
            <a:r>
              <a:rPr lang="fr-FR" sz="1100" b="1" u="none" dirty="0">
                <a:solidFill>
                  <a:srgbClr val="0070C0"/>
                </a:solidFill>
                <a:latin typeface="Arial"/>
              </a:rPr>
              <a:t> on </a:t>
            </a:r>
            <a:r>
              <a:rPr lang="fr-FR" sz="1100" b="1" u="none" dirty="0" err="1">
                <a:solidFill>
                  <a:srgbClr val="0070C0"/>
                </a:solidFill>
                <a:latin typeface="Arial"/>
              </a:rPr>
              <a:t>quality</a:t>
            </a:r>
            <a:r>
              <a:rPr lang="fr-FR" sz="1100" b="1" u="none" dirty="0">
                <a:solidFill>
                  <a:srgbClr val="0070C0"/>
                </a:solidFill>
                <a:latin typeface="Arial"/>
              </a:rPr>
              <a:t>, </a:t>
            </a:r>
            <a:r>
              <a:rPr lang="fr-FR" sz="1100" b="1" u="none" dirty="0" err="1">
                <a:solidFill>
                  <a:srgbClr val="0070C0"/>
                </a:solidFill>
                <a:latin typeface="Arial"/>
              </a:rPr>
              <a:t>can</a:t>
            </a:r>
            <a:r>
              <a:rPr lang="fr-FR" sz="1100" b="1" u="none" dirty="0">
                <a:solidFill>
                  <a:srgbClr val="0070C0"/>
                </a:solidFill>
                <a:latin typeface="Arial"/>
              </a:rPr>
              <a:t> </a:t>
            </a:r>
            <a:r>
              <a:rPr lang="fr-FR" sz="1100" b="1" u="none" dirty="0" err="1">
                <a:solidFill>
                  <a:srgbClr val="0070C0"/>
                </a:solidFill>
                <a:latin typeface="Arial"/>
              </a:rPr>
              <a:t>reach</a:t>
            </a:r>
            <a:r>
              <a:rPr lang="fr-FR" sz="1100" b="1" u="none" dirty="0">
                <a:solidFill>
                  <a:srgbClr val="0070C0"/>
                </a:solidFill>
                <a:latin typeface="Arial"/>
              </a:rPr>
              <a:t> </a:t>
            </a:r>
            <a:r>
              <a:rPr lang="fr-FR" sz="1100" b="1" u="none" dirty="0" err="1">
                <a:solidFill>
                  <a:srgbClr val="0070C0"/>
                </a:solidFill>
                <a:latin typeface="Arial"/>
              </a:rPr>
              <a:t>some</a:t>
            </a:r>
            <a:r>
              <a:rPr lang="fr-FR" sz="1100" b="1" u="none" dirty="0">
                <a:solidFill>
                  <a:srgbClr val="0070C0"/>
                </a:solidFill>
                <a:latin typeface="Arial"/>
              </a:rPr>
              <a:t> 10 GHz; </a:t>
            </a:r>
            <a:r>
              <a:rPr lang="fr-FR" sz="1100" b="1" u="none" dirty="0" err="1">
                <a:solidFill>
                  <a:srgbClr val="0070C0"/>
                </a:solidFill>
                <a:latin typeface="Arial"/>
              </a:rPr>
              <a:t>e.g</a:t>
            </a:r>
            <a:r>
              <a:rPr lang="fr-FR" sz="1100" b="1" u="none" dirty="0">
                <a:solidFill>
                  <a:srgbClr val="0070C0"/>
                </a:solidFill>
                <a:latin typeface="Arial"/>
              </a:rPr>
              <a:t>. </a:t>
            </a:r>
            <a:r>
              <a:rPr lang="fr-FR" sz="1100" b="1" u="none" dirty="0" err="1">
                <a:solidFill>
                  <a:srgbClr val="0070C0"/>
                </a:solidFill>
                <a:latin typeface="Arial"/>
              </a:rPr>
              <a:t>here</a:t>
            </a:r>
            <a:r>
              <a:rPr lang="fr-FR" sz="1100" b="1" u="none" dirty="0">
                <a:solidFill>
                  <a:srgbClr val="0070C0"/>
                </a:solidFill>
                <a:latin typeface="Arial"/>
              </a:rPr>
              <a:t> 26 GHz, </a:t>
            </a:r>
            <a:endParaRPr lang="fr-FR" sz="800" u="none" dirty="0">
              <a:solidFill>
                <a:srgbClr val="0070C0"/>
              </a:solidFill>
              <a:latin typeface="Arial"/>
            </a:endParaRPr>
          </a:p>
        </p:txBody>
      </p:sp>
      <p:sp>
        <p:nvSpPr>
          <p:cNvPr id="72" name="Ellipse 71"/>
          <p:cNvSpPr/>
          <p:nvPr/>
        </p:nvSpPr>
        <p:spPr>
          <a:xfrm>
            <a:off x="6626137" y="3056401"/>
            <a:ext cx="198268" cy="183182"/>
          </a:xfrm>
          <a:prstGeom prst="ellipse">
            <a:avLst/>
          </a:prstGeom>
          <a:noFill/>
          <a:ln w="28575">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auto">
              <a:spcBef>
                <a:spcPts val="0"/>
              </a:spcBef>
              <a:spcAft>
                <a:spcPts val="0"/>
              </a:spcAft>
            </a:pPr>
            <a:endParaRPr lang="fr-FR" u="none">
              <a:solidFill>
                <a:prstClr val="white"/>
              </a:solidFill>
            </a:endParaRPr>
          </a:p>
        </p:txBody>
      </p:sp>
      <p:cxnSp>
        <p:nvCxnSpPr>
          <p:cNvPr id="73" name="Connecteur droit avec flèche 72"/>
          <p:cNvCxnSpPr>
            <a:stCxn id="62" idx="1"/>
          </p:cNvCxnSpPr>
          <p:nvPr/>
        </p:nvCxnSpPr>
        <p:spPr>
          <a:xfrm flipH="1">
            <a:off x="6670545" y="2522722"/>
            <a:ext cx="781774" cy="507845"/>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4461179" y="3655736"/>
            <a:ext cx="4450558" cy="1138773"/>
          </a:xfrm>
          <a:prstGeom prst="rect">
            <a:avLst/>
          </a:prstGeom>
        </p:spPr>
        <p:txBody>
          <a:bodyPr wrap="square">
            <a:spAutoFit/>
          </a:bodyPr>
          <a:lstStyle/>
          <a:p>
            <a:pPr fontAlgn="auto">
              <a:spcBef>
                <a:spcPts val="0"/>
              </a:spcBef>
              <a:spcAft>
                <a:spcPts val="0"/>
              </a:spcAft>
            </a:pPr>
            <a:r>
              <a:rPr lang="fr-FR" sz="900" i="1" u="none" dirty="0" err="1">
                <a:solidFill>
                  <a:prstClr val="black"/>
                </a:solidFill>
                <a:latin typeface="Arial"/>
              </a:rPr>
              <a:t>Gittleman</a:t>
            </a:r>
            <a:r>
              <a:rPr lang="fr-FR" sz="900" i="1" u="none" dirty="0">
                <a:solidFill>
                  <a:prstClr val="black"/>
                </a:solidFill>
                <a:latin typeface="Arial"/>
              </a:rPr>
              <a:t> et al</a:t>
            </a:r>
            <a:endParaRPr lang="fr-FR" sz="900" u="none" dirty="0">
              <a:solidFill>
                <a:prstClr val="black"/>
              </a:solidFill>
              <a:latin typeface="Arial"/>
              <a:hlinkClick r:id=""/>
            </a:endParaRPr>
          </a:p>
          <a:p>
            <a:pPr fontAlgn="auto">
              <a:spcBef>
                <a:spcPts val="0"/>
              </a:spcBef>
              <a:spcAft>
                <a:spcPts val="0"/>
              </a:spcAft>
            </a:pPr>
            <a:r>
              <a:rPr lang="fr-FR" sz="900" u="none" dirty="0">
                <a:solidFill>
                  <a:prstClr val="black"/>
                </a:solidFill>
                <a:latin typeface="Arial"/>
                <a:hlinkClick r:id=""/>
              </a:rPr>
              <a:t>http://</a:t>
            </a:r>
            <a:r>
              <a:rPr lang="fr-FR" sz="900" u="none" dirty="0" smtClean="0">
                <a:solidFill>
                  <a:prstClr val="black"/>
                </a:solidFill>
                <a:latin typeface="Arial"/>
                <a:hlinkClick r:id="rId6"/>
              </a:rPr>
              <a:t>scitation.aip.org/content/aip/journal/jap/39/6/10.1063/1.1656632</a:t>
            </a:r>
            <a:endParaRPr lang="fr-FR" sz="900" u="none" dirty="0" smtClean="0">
              <a:solidFill>
                <a:prstClr val="black"/>
              </a:solidFill>
              <a:latin typeface="Arial"/>
            </a:endParaRPr>
          </a:p>
          <a:p>
            <a:pPr fontAlgn="auto">
              <a:spcBef>
                <a:spcPts val="0"/>
              </a:spcBef>
              <a:spcAft>
                <a:spcPts val="0"/>
              </a:spcAft>
            </a:pPr>
            <a:endParaRPr lang="fr-FR" sz="500" u="none" dirty="0">
              <a:solidFill>
                <a:prstClr val="black"/>
              </a:solidFill>
              <a:latin typeface="Arial"/>
            </a:endParaRPr>
          </a:p>
          <a:p>
            <a:pPr fontAlgn="auto">
              <a:spcBef>
                <a:spcPts val="0"/>
              </a:spcBef>
              <a:spcAft>
                <a:spcPts val="0"/>
              </a:spcAft>
            </a:pPr>
            <a:r>
              <a:rPr lang="fr-FR" sz="900" u="none" dirty="0" err="1">
                <a:solidFill>
                  <a:prstClr val="black"/>
                </a:solidFill>
                <a:latin typeface="Arial"/>
              </a:rPr>
              <a:t>See</a:t>
            </a:r>
            <a:r>
              <a:rPr lang="fr-FR" sz="900" u="none" dirty="0">
                <a:solidFill>
                  <a:prstClr val="black"/>
                </a:solidFill>
                <a:latin typeface="Arial"/>
              </a:rPr>
              <a:t> </a:t>
            </a:r>
            <a:r>
              <a:rPr lang="fr-FR" sz="900" u="none" dirty="0" err="1">
                <a:solidFill>
                  <a:prstClr val="black"/>
                </a:solidFill>
                <a:latin typeface="Arial"/>
              </a:rPr>
              <a:t>also</a:t>
            </a:r>
            <a:r>
              <a:rPr lang="fr-FR" sz="900" u="none" dirty="0">
                <a:solidFill>
                  <a:prstClr val="black"/>
                </a:solidFill>
                <a:latin typeface="Arial"/>
              </a:rPr>
              <a:t> </a:t>
            </a:r>
          </a:p>
          <a:p>
            <a:pPr fontAlgn="auto">
              <a:spcBef>
                <a:spcPts val="0"/>
              </a:spcBef>
              <a:spcAft>
                <a:spcPts val="0"/>
              </a:spcAft>
            </a:pPr>
            <a:r>
              <a:rPr lang="fr-FR" sz="900" i="1" u="none" dirty="0">
                <a:solidFill>
                  <a:prstClr val="black"/>
                </a:solidFill>
                <a:latin typeface="Arial"/>
              </a:rPr>
              <a:t>D. </a:t>
            </a:r>
            <a:r>
              <a:rPr lang="fr-FR" sz="900" i="1" u="none" dirty="0" err="1">
                <a:solidFill>
                  <a:prstClr val="black"/>
                </a:solidFill>
                <a:latin typeface="Arial"/>
              </a:rPr>
              <a:t>Janjušević</a:t>
            </a:r>
            <a:r>
              <a:rPr lang="fr-FR" sz="900" i="1" u="none" dirty="0">
                <a:solidFill>
                  <a:prstClr val="black"/>
                </a:solidFill>
                <a:latin typeface="Arial"/>
              </a:rPr>
              <a:t> et al</a:t>
            </a:r>
          </a:p>
          <a:p>
            <a:pPr fontAlgn="auto">
              <a:spcBef>
                <a:spcPts val="0"/>
              </a:spcBef>
              <a:spcAft>
                <a:spcPts val="0"/>
              </a:spcAft>
            </a:pPr>
            <a:r>
              <a:rPr lang="fr-FR" sz="900" u="none" dirty="0">
                <a:solidFill>
                  <a:prstClr val="black"/>
                </a:solidFill>
                <a:latin typeface="Arial"/>
                <a:hlinkClick r:id="rId7"/>
              </a:rPr>
              <a:t>http://journals.aps.org/prb/abstract/10.1103/PhysRevB.74.104501</a:t>
            </a:r>
            <a:r>
              <a:rPr lang="fr-FR" sz="900" u="none" dirty="0">
                <a:solidFill>
                  <a:prstClr val="black"/>
                </a:solidFill>
                <a:latin typeface="Arial"/>
              </a:rPr>
              <a:t> </a:t>
            </a:r>
            <a:endParaRPr lang="fr-FR" sz="900" u="none" dirty="0" smtClean="0">
              <a:solidFill>
                <a:prstClr val="black"/>
              </a:solidFill>
              <a:latin typeface="Arial"/>
            </a:endParaRPr>
          </a:p>
          <a:p>
            <a:pPr fontAlgn="auto">
              <a:spcBef>
                <a:spcPts val="0"/>
              </a:spcBef>
              <a:spcAft>
                <a:spcPts val="0"/>
              </a:spcAft>
            </a:pPr>
            <a:r>
              <a:rPr lang="fr-FR" sz="900" u="none" dirty="0" smtClean="0">
                <a:solidFill>
                  <a:prstClr val="black"/>
                </a:solidFill>
                <a:latin typeface="Arial"/>
              </a:rPr>
              <a:t>S. Hall</a:t>
            </a:r>
          </a:p>
          <a:p>
            <a:pPr fontAlgn="auto">
              <a:spcBef>
                <a:spcPts val="0"/>
              </a:spcBef>
              <a:spcAft>
                <a:spcPts val="0"/>
              </a:spcAft>
            </a:pPr>
            <a:r>
              <a:rPr lang="fr-FR" sz="900" u="none" dirty="0">
                <a:solidFill>
                  <a:prstClr val="black"/>
                </a:solidFill>
                <a:latin typeface="Arial"/>
                <a:hlinkClick r:id="rId8"/>
              </a:rPr>
              <a:t>http://</a:t>
            </a:r>
            <a:r>
              <a:rPr lang="fr-FR" sz="900" u="none" dirty="0" smtClean="0">
                <a:solidFill>
                  <a:prstClr val="black"/>
                </a:solidFill>
                <a:latin typeface="Arial"/>
                <a:hlinkClick r:id="rId8"/>
              </a:rPr>
              <a:t>arxiv.org/abs/1507.04105</a:t>
            </a:r>
            <a:r>
              <a:rPr lang="fr-FR" sz="900" u="none" dirty="0" smtClean="0">
                <a:solidFill>
                  <a:prstClr val="black"/>
                </a:solidFill>
                <a:latin typeface="Arial"/>
              </a:rPr>
              <a:t> </a:t>
            </a:r>
            <a:endParaRPr lang="fr-FR" sz="900" u="none" dirty="0">
              <a:solidFill>
                <a:prstClr val="black"/>
              </a:solidFill>
              <a:latin typeface="Arial"/>
            </a:endParaRPr>
          </a:p>
        </p:txBody>
      </p:sp>
      <p:sp>
        <p:nvSpPr>
          <p:cNvPr id="55" name="Rectangle 54"/>
          <p:cNvSpPr/>
          <p:nvPr/>
        </p:nvSpPr>
        <p:spPr>
          <a:xfrm>
            <a:off x="316239" y="4758807"/>
            <a:ext cx="8583530" cy="1708160"/>
          </a:xfrm>
          <a:prstGeom prst="rect">
            <a:avLst/>
          </a:prstGeom>
        </p:spPr>
        <p:txBody>
          <a:bodyPr wrap="square">
            <a:spAutoFit/>
          </a:bodyPr>
          <a:lstStyle/>
          <a:p>
            <a:pPr marL="270272" lvl="1" indent="-270272" algn="just" defTabSz="685800" fontAlgn="auto">
              <a:lnSpc>
                <a:spcPct val="125000"/>
              </a:lnSpc>
              <a:spcBef>
                <a:spcPts val="0"/>
              </a:spcBef>
              <a:spcAft>
                <a:spcPts val="0"/>
              </a:spcAft>
              <a:buSzPct val="90000"/>
              <a:buFontTx/>
              <a:buBlip>
                <a:blip r:embed="rId9"/>
              </a:buBlip>
            </a:pPr>
            <a:r>
              <a:rPr lang="en-US" sz="1600" u="none" dirty="0">
                <a:solidFill>
                  <a:prstClr val="black"/>
                </a:solidFill>
                <a:latin typeface="Arial"/>
              </a:rPr>
              <a:t>High depinning frequency: measured on various SC, various film deposition technique, but can vary with </a:t>
            </a:r>
            <a:r>
              <a:rPr lang="en-US" sz="1600" u="none" dirty="0" smtClean="0">
                <a:solidFill>
                  <a:prstClr val="black"/>
                </a:solidFill>
                <a:latin typeface="Arial"/>
              </a:rPr>
              <a:t>quality of the films.</a:t>
            </a:r>
            <a:endParaRPr lang="en-US" sz="1600" u="none" dirty="0">
              <a:solidFill>
                <a:prstClr val="black"/>
              </a:solidFill>
              <a:latin typeface="Arial"/>
            </a:endParaRPr>
          </a:p>
          <a:p>
            <a:pPr marL="270272" lvl="1" indent="-270272" algn="just" defTabSz="685800" fontAlgn="auto">
              <a:lnSpc>
                <a:spcPct val="125000"/>
              </a:lnSpc>
              <a:spcBef>
                <a:spcPts val="0"/>
              </a:spcBef>
              <a:spcAft>
                <a:spcPts val="0"/>
              </a:spcAft>
              <a:buSzPct val="90000"/>
              <a:buFontTx/>
              <a:buBlip>
                <a:blip r:embed="rId9"/>
              </a:buBlip>
            </a:pPr>
            <a:r>
              <a:rPr lang="en-US" sz="1600" u="none" dirty="0" smtClean="0">
                <a:solidFill>
                  <a:prstClr val="black"/>
                </a:solidFill>
                <a:latin typeface="Arial"/>
              </a:rPr>
              <a:t>e.g.: </a:t>
            </a:r>
            <a:r>
              <a:rPr lang="en-US" sz="1600" u="none" dirty="0">
                <a:solidFill>
                  <a:prstClr val="black"/>
                </a:solidFill>
                <a:latin typeface="Arial"/>
              </a:rPr>
              <a:t>measurements from </a:t>
            </a:r>
            <a:r>
              <a:rPr lang="en-US" sz="1600" u="none" dirty="0" err="1">
                <a:solidFill>
                  <a:prstClr val="black"/>
                </a:solidFill>
                <a:latin typeface="Arial"/>
              </a:rPr>
              <a:t>Glitterman</a:t>
            </a:r>
            <a:r>
              <a:rPr lang="en-US" sz="1600" u="none" dirty="0">
                <a:solidFill>
                  <a:prstClr val="black"/>
                </a:solidFill>
                <a:latin typeface="Arial"/>
              </a:rPr>
              <a:t> on Nb</a:t>
            </a:r>
            <a:r>
              <a:rPr lang="en-US" sz="1600" u="none" baseline="-25000" dirty="0">
                <a:solidFill>
                  <a:prstClr val="black"/>
                </a:solidFill>
                <a:latin typeface="Arial"/>
              </a:rPr>
              <a:t>3</a:t>
            </a:r>
            <a:r>
              <a:rPr lang="en-US" sz="1600" u="none" dirty="0">
                <a:solidFill>
                  <a:prstClr val="black"/>
                </a:solidFill>
                <a:latin typeface="Arial"/>
              </a:rPr>
              <a:t>Sn : </a:t>
            </a:r>
            <a:r>
              <a:rPr lang="en-US" sz="1600" u="none" dirty="0">
                <a:solidFill>
                  <a:prstClr val="black"/>
                </a:solidFill>
                <a:latin typeface="Symbol" panose="05050102010706020507" pitchFamily="18" charset="2"/>
              </a:rPr>
              <a:t>w</a:t>
            </a:r>
            <a:r>
              <a:rPr lang="en-US" sz="1600" u="none" baseline="-25000" dirty="0">
                <a:solidFill>
                  <a:prstClr val="black"/>
                </a:solidFill>
                <a:latin typeface="Arial"/>
              </a:rPr>
              <a:t>0</a:t>
            </a:r>
            <a:r>
              <a:rPr lang="en-US" sz="1600" u="none" dirty="0">
                <a:solidFill>
                  <a:prstClr val="black"/>
                </a:solidFill>
                <a:latin typeface="Arial"/>
              </a:rPr>
              <a:t> ~300 GHz!!!</a:t>
            </a:r>
          </a:p>
          <a:p>
            <a:pPr marL="270272" lvl="1" indent="-270272" algn="just" defTabSz="685800" fontAlgn="auto">
              <a:lnSpc>
                <a:spcPct val="125000"/>
              </a:lnSpc>
              <a:spcBef>
                <a:spcPts val="0"/>
              </a:spcBef>
              <a:spcAft>
                <a:spcPts val="0"/>
              </a:spcAft>
              <a:buSzPct val="90000"/>
              <a:buFontTx/>
              <a:buBlip>
                <a:blip r:embed="rId9"/>
              </a:buBlip>
            </a:pPr>
            <a:r>
              <a:rPr lang="en-US" sz="1600" u="none" dirty="0" smtClean="0">
                <a:solidFill>
                  <a:prstClr val="black"/>
                </a:solidFill>
                <a:latin typeface="Arial"/>
              </a:rPr>
              <a:t>All </a:t>
            </a:r>
            <a:r>
              <a:rPr lang="en-US" sz="1600" u="none" dirty="0">
                <a:solidFill>
                  <a:prstClr val="black"/>
                </a:solidFill>
                <a:latin typeface="Arial"/>
              </a:rPr>
              <a:t>thin </a:t>
            </a:r>
            <a:r>
              <a:rPr lang="en-US" sz="1600" u="none" dirty="0" smtClean="0">
                <a:solidFill>
                  <a:prstClr val="black"/>
                </a:solidFill>
                <a:latin typeface="Arial"/>
              </a:rPr>
              <a:t>films show </a:t>
            </a:r>
            <a:r>
              <a:rPr lang="en-US" sz="1600" u="none" dirty="0">
                <a:solidFill>
                  <a:prstClr val="black"/>
                </a:solidFill>
                <a:latin typeface="Arial"/>
              </a:rPr>
              <a:t>low sensitivity to trapped magnetic </a:t>
            </a:r>
            <a:r>
              <a:rPr lang="en-US" sz="1600" u="none" dirty="0" smtClean="0">
                <a:solidFill>
                  <a:prstClr val="black"/>
                </a:solidFill>
                <a:latin typeface="Arial"/>
              </a:rPr>
              <a:t>flux: 			</a:t>
            </a:r>
            <a:r>
              <a:rPr lang="en-US" sz="2000" b="1" u="none" dirty="0" smtClean="0">
                <a:solidFill>
                  <a:prstClr val="black"/>
                </a:solidFill>
                <a:latin typeface="Arial"/>
              </a:rPr>
              <a:t>because </a:t>
            </a:r>
            <a:r>
              <a:rPr lang="en-US" sz="2000" b="1" u="none" dirty="0">
                <a:solidFill>
                  <a:prstClr val="black"/>
                </a:solidFill>
                <a:latin typeface="Arial"/>
              </a:rPr>
              <a:t>all the flux is </a:t>
            </a:r>
            <a:r>
              <a:rPr lang="en-US" sz="2000" b="1" u="none" dirty="0" smtClean="0">
                <a:solidFill>
                  <a:prstClr val="black"/>
                </a:solidFill>
                <a:latin typeface="Arial"/>
              </a:rPr>
              <a:t>efficiently trapped !!!</a:t>
            </a:r>
            <a:endParaRPr lang="en-US" sz="1600" b="1" u="none" dirty="0" smtClean="0">
              <a:solidFill>
                <a:prstClr val="black"/>
              </a:solidFill>
              <a:latin typeface="Arial"/>
            </a:endParaRPr>
          </a:p>
        </p:txBody>
      </p:sp>
      <p:sp>
        <p:nvSpPr>
          <p:cNvPr id="56" name="Rectangle 55"/>
          <p:cNvSpPr/>
          <p:nvPr/>
        </p:nvSpPr>
        <p:spPr>
          <a:xfrm>
            <a:off x="2180370" y="4324398"/>
            <a:ext cx="1023477" cy="163962"/>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fr-FR" sz="1800" u="none">
              <a:solidFill>
                <a:prstClr val="white"/>
              </a:solidFill>
            </a:endParaRPr>
          </a:p>
        </p:txBody>
      </p:sp>
      <p:sp>
        <p:nvSpPr>
          <p:cNvPr id="9" name="Espace réservé du numéro de diapositive 8"/>
          <p:cNvSpPr>
            <a:spLocks noGrp="1"/>
          </p:cNvSpPr>
          <p:nvPr>
            <p:ph type="sldNum" sz="quarter" idx="4294967295"/>
          </p:nvPr>
        </p:nvSpPr>
        <p:spPr/>
        <p:txBody>
          <a:bodyPr/>
          <a:lstStyle/>
          <a:p>
            <a:pPr algn="r">
              <a:lnSpc>
                <a:spcPct val="100000"/>
              </a:lnSpc>
              <a:spcBef>
                <a:spcPct val="0"/>
              </a:spcBef>
              <a:buFontTx/>
              <a:buNone/>
            </a:pPr>
            <a:r>
              <a:t>| </a:t>
            </a:r>
            <a:fld id="{AEFB9B6D-867A-40B8-ACB0-35CC9F272C9C}" type="slidenum">
              <a:rPr/>
              <a:pPr algn="r">
                <a:lnSpc>
                  <a:spcPct val="100000"/>
                </a:lnSpc>
                <a:spcBef>
                  <a:spcPct val="0"/>
                </a:spcBef>
                <a:buFontTx/>
                <a:buNone/>
              </a:pPr>
              <a:t>53</a:t>
            </a:fld>
            <a:endParaRPr dirty="0"/>
          </a:p>
        </p:txBody>
      </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1087431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pPr algn="ctr"/>
            <a:r>
              <a:rPr lang="en-US" dirty="0" smtClean="0"/>
              <a:t>Sensitivity to trapped flux is related to pinning</a:t>
            </a:r>
            <a:endParaRPr lang="en-US" dirty="0"/>
          </a:p>
        </p:txBody>
      </p:sp>
      <p:sp>
        <p:nvSpPr>
          <p:cNvPr id="9" name="Rectangle 8"/>
          <p:cNvSpPr/>
          <p:nvPr/>
        </p:nvSpPr>
        <p:spPr>
          <a:xfrm>
            <a:off x="360672" y="1154991"/>
            <a:ext cx="7811728" cy="4220579"/>
          </a:xfrm>
          <a:prstGeom prst="rect">
            <a:avLst/>
          </a:prstGeom>
        </p:spPr>
        <p:txBody>
          <a:bodyPr wrap="square">
            <a:spAutoFit/>
          </a:bodyPr>
          <a:lstStyle/>
          <a:p>
            <a:pPr marL="923925" fontAlgn="auto">
              <a:spcBef>
                <a:spcPts val="0"/>
              </a:spcBef>
              <a:spcAft>
                <a:spcPts val="400"/>
              </a:spcAft>
            </a:pPr>
            <a:r>
              <a:rPr lang="en-US" sz="2200" u="none" dirty="0" smtClean="0">
                <a:solidFill>
                  <a:srgbClr val="DC0528"/>
                </a:solidFill>
                <a:latin typeface="Arial"/>
                <a:cs typeface="+mn-cs"/>
              </a:rPr>
              <a:t>Observations</a:t>
            </a:r>
          </a:p>
          <a:p>
            <a:pPr marL="360363" lvl="1" indent="-360363" algn="just" fontAlgn="auto">
              <a:lnSpc>
                <a:spcPct val="114000"/>
              </a:lnSpc>
              <a:spcBef>
                <a:spcPts val="0"/>
              </a:spcBef>
              <a:spcAft>
                <a:spcPts val="0"/>
              </a:spcAft>
              <a:buSzPct val="90000"/>
              <a:buFontTx/>
              <a:buBlip>
                <a:blip r:embed="rId3"/>
              </a:buBlip>
            </a:pPr>
            <a:r>
              <a:rPr lang="en-US" sz="1800" u="none" dirty="0" smtClean="0">
                <a:solidFill>
                  <a:prstClr val="black"/>
                </a:solidFill>
                <a:latin typeface="Arial"/>
                <a:cs typeface="+mn-cs"/>
              </a:rPr>
              <a:t>100% trapped flux on </a:t>
            </a:r>
            <a:r>
              <a:rPr lang="en-US" sz="1800" u="none" dirty="0" err="1" smtClean="0">
                <a:solidFill>
                  <a:prstClr val="black"/>
                </a:solidFill>
                <a:latin typeface="Arial"/>
                <a:cs typeface="+mn-cs"/>
              </a:rPr>
              <a:t>Nb</a:t>
            </a:r>
            <a:r>
              <a:rPr lang="en-US" sz="1800" u="none" dirty="0" smtClean="0">
                <a:solidFill>
                  <a:prstClr val="black"/>
                </a:solidFill>
                <a:latin typeface="Arial"/>
                <a:cs typeface="+mn-cs"/>
              </a:rPr>
              <a:t> samples /cavities </a:t>
            </a:r>
            <a:r>
              <a:rPr lang="en-US" sz="1100" i="1" u="none" dirty="0" smtClean="0">
                <a:solidFill>
                  <a:srgbClr val="0070C0"/>
                </a:solidFill>
                <a:latin typeface="Arial" charset="0"/>
                <a:cs typeface="+mn-cs"/>
              </a:rPr>
              <a:t>(</a:t>
            </a:r>
            <a:r>
              <a:rPr lang="en-US" sz="1100" i="1" u="none" dirty="0" err="1" smtClean="0">
                <a:solidFill>
                  <a:srgbClr val="0070C0"/>
                </a:solidFill>
                <a:latin typeface="Arial" charset="0"/>
                <a:cs typeface="+mn-cs"/>
              </a:rPr>
              <a:t>cf</a:t>
            </a:r>
            <a:r>
              <a:rPr lang="en-US" sz="1100" i="1" u="none" dirty="0" smtClean="0">
                <a:solidFill>
                  <a:srgbClr val="0070C0"/>
                </a:solidFill>
                <a:latin typeface="Arial" charset="0"/>
                <a:cs typeface="+mn-cs"/>
              </a:rPr>
              <a:t> C. </a:t>
            </a:r>
            <a:r>
              <a:rPr lang="en-US" sz="1100" i="1" u="none" dirty="0" err="1" smtClean="0">
                <a:solidFill>
                  <a:srgbClr val="0070C0"/>
                </a:solidFill>
                <a:latin typeface="Arial" charset="0"/>
                <a:cs typeface="+mn-cs"/>
              </a:rPr>
              <a:t>Vallet</a:t>
            </a:r>
            <a:r>
              <a:rPr lang="en-US" sz="1100" i="1" u="none" dirty="0" smtClean="0">
                <a:solidFill>
                  <a:srgbClr val="0070C0"/>
                </a:solidFill>
                <a:latin typeface="Arial" charset="0"/>
                <a:cs typeface="+mn-cs"/>
              </a:rPr>
              <a:t> PhD + recent work)</a:t>
            </a:r>
          </a:p>
          <a:p>
            <a:pPr marL="360363" lvl="1" indent="-360363" algn="just" fontAlgn="auto">
              <a:lnSpc>
                <a:spcPct val="114000"/>
              </a:lnSpc>
              <a:spcBef>
                <a:spcPts val="0"/>
              </a:spcBef>
              <a:spcAft>
                <a:spcPts val="0"/>
              </a:spcAft>
              <a:buSzPct val="90000"/>
              <a:buFontTx/>
              <a:buBlip>
                <a:blip r:embed="rId3"/>
              </a:buBlip>
            </a:pPr>
            <a:r>
              <a:rPr lang="en-US" sz="1800" u="none" dirty="0" smtClean="0">
                <a:solidFill>
                  <a:prstClr val="black"/>
                </a:solidFill>
                <a:latin typeface="Arial"/>
                <a:cs typeface="+mn-cs"/>
              </a:rPr>
              <a:t>Sensitivity to trapped flux of bulk </a:t>
            </a:r>
            <a:r>
              <a:rPr lang="en-US" sz="1800" u="none" dirty="0" err="1" smtClean="0">
                <a:solidFill>
                  <a:prstClr val="black"/>
                </a:solidFill>
                <a:latin typeface="Arial"/>
                <a:cs typeface="+mn-cs"/>
              </a:rPr>
              <a:t>Nb</a:t>
            </a:r>
            <a:r>
              <a:rPr lang="en-US" sz="1800" u="none" dirty="0" smtClean="0">
                <a:solidFill>
                  <a:prstClr val="black"/>
                </a:solidFill>
                <a:latin typeface="Arial"/>
                <a:cs typeface="+mn-cs"/>
              </a:rPr>
              <a:t> varies </a:t>
            </a:r>
          </a:p>
          <a:p>
            <a:pPr marL="404813" lvl="3" indent="-178594" defTabSz="685800">
              <a:lnSpc>
                <a:spcPct val="125000"/>
              </a:lnSpc>
              <a:spcBef>
                <a:spcPts val="0"/>
              </a:spcBef>
              <a:buClr>
                <a:srgbClr val="666666"/>
              </a:buClr>
              <a:buSzPct val="36000"/>
              <a:buFontTx/>
              <a:buBlip>
                <a:blip r:embed="rId4"/>
              </a:buBlip>
            </a:pPr>
            <a:r>
              <a:rPr lang="en-US" u="none" dirty="0" smtClean="0">
                <a:solidFill>
                  <a:srgbClr val="666666"/>
                </a:solidFill>
                <a:latin typeface="Arial" charset="0"/>
                <a:cs typeface="+mn-cs"/>
              </a:rPr>
              <a:t> From lab to lab </a:t>
            </a:r>
            <a:r>
              <a:rPr lang="en-US" sz="1100" i="1" u="none" dirty="0" smtClean="0">
                <a:solidFill>
                  <a:srgbClr val="0070C0"/>
                </a:solidFill>
                <a:latin typeface="Arial" charset="0"/>
                <a:cs typeface="+mn-cs"/>
              </a:rPr>
              <a:t>(≠ measurement geometries, shielding, environment ???)</a:t>
            </a:r>
            <a:endParaRPr lang="en-US" u="none" dirty="0" smtClean="0">
              <a:solidFill>
                <a:srgbClr val="666666"/>
              </a:solidFill>
              <a:latin typeface="Arial" charset="0"/>
              <a:cs typeface="+mn-cs"/>
            </a:endParaRPr>
          </a:p>
          <a:p>
            <a:pPr marL="404813" lvl="3" indent="-178594" defTabSz="685800">
              <a:lnSpc>
                <a:spcPct val="125000"/>
              </a:lnSpc>
              <a:spcBef>
                <a:spcPts val="0"/>
              </a:spcBef>
              <a:buClr>
                <a:srgbClr val="666666"/>
              </a:buClr>
              <a:buSzPct val="36000"/>
              <a:buFontTx/>
              <a:buBlip>
                <a:blip r:embed="rId4"/>
              </a:buBlip>
            </a:pPr>
            <a:r>
              <a:rPr lang="en-US" u="none" dirty="0" smtClean="0">
                <a:solidFill>
                  <a:srgbClr val="666666"/>
                </a:solidFill>
                <a:latin typeface="Arial" charset="0"/>
                <a:cs typeface="+mn-cs"/>
              </a:rPr>
              <a:t> From supplier to supplier </a:t>
            </a:r>
            <a:r>
              <a:rPr lang="en-US" sz="1100" i="1" u="none" dirty="0" smtClean="0">
                <a:solidFill>
                  <a:srgbClr val="0070C0"/>
                </a:solidFill>
                <a:latin typeface="Arial" charset="0"/>
                <a:cs typeface="+mn-cs"/>
              </a:rPr>
              <a:t>(</a:t>
            </a:r>
            <a:r>
              <a:rPr lang="en-US" sz="1100" i="1" u="none" dirty="0" err="1" smtClean="0">
                <a:solidFill>
                  <a:srgbClr val="0070C0"/>
                </a:solidFill>
                <a:latin typeface="Arial" charset="0"/>
                <a:cs typeface="+mn-cs"/>
              </a:rPr>
              <a:t>cf</a:t>
            </a:r>
            <a:r>
              <a:rPr lang="en-US" sz="1100" i="1" u="none" dirty="0" smtClean="0">
                <a:solidFill>
                  <a:srgbClr val="0070C0"/>
                </a:solidFill>
                <a:latin typeface="Arial" charset="0"/>
                <a:cs typeface="+mn-cs"/>
              </a:rPr>
              <a:t> LCLS @ FNAL proto </a:t>
            </a:r>
            <a:r>
              <a:rPr lang="en-US" sz="1100" i="1" u="none" dirty="0" smtClean="0">
                <a:solidFill>
                  <a:srgbClr val="0070C0"/>
                </a:solidFill>
                <a:latin typeface="Arial" charset="0"/>
              </a:rPr>
              <a:t>≠</a:t>
            </a:r>
            <a:r>
              <a:rPr lang="en-US" sz="1100" i="1" u="none" dirty="0" smtClean="0">
                <a:solidFill>
                  <a:srgbClr val="0070C0"/>
                </a:solidFill>
                <a:latin typeface="Arial" charset="0"/>
                <a:cs typeface="+mn-cs"/>
              </a:rPr>
              <a:t> series)</a:t>
            </a:r>
          </a:p>
          <a:p>
            <a:pPr marL="404813" lvl="3" indent="-178594" defTabSz="685800">
              <a:lnSpc>
                <a:spcPct val="125000"/>
              </a:lnSpc>
              <a:spcBef>
                <a:spcPts val="0"/>
              </a:spcBef>
              <a:buClr>
                <a:srgbClr val="666666"/>
              </a:buClr>
              <a:buSzPct val="36000"/>
              <a:buFontTx/>
              <a:buBlip>
                <a:blip r:embed="rId4"/>
              </a:buBlip>
            </a:pPr>
            <a:r>
              <a:rPr lang="en-US" u="none" dirty="0" smtClean="0">
                <a:solidFill>
                  <a:srgbClr val="666666"/>
                </a:solidFill>
                <a:latin typeface="Arial" charset="0"/>
                <a:cs typeface="+mn-cs"/>
              </a:rPr>
              <a:t> From sheet to sheet </a:t>
            </a:r>
            <a:r>
              <a:rPr lang="en-US" sz="1100" i="1" u="none" dirty="0" smtClean="0">
                <a:solidFill>
                  <a:srgbClr val="0070C0"/>
                </a:solidFill>
                <a:latin typeface="Arial" charset="0"/>
                <a:cs typeface="+mn-cs"/>
              </a:rPr>
              <a:t>(recrystallization varies from batch to batch, and even in the same batch if the </a:t>
            </a:r>
            <a:r>
              <a:rPr lang="en-US" sz="1100" i="1" u="none" dirty="0" err="1" smtClean="0">
                <a:solidFill>
                  <a:srgbClr val="0070C0"/>
                </a:solidFill>
                <a:latin typeface="Arial" charset="0"/>
                <a:cs typeface="+mn-cs"/>
              </a:rPr>
              <a:t>Tp</a:t>
            </a:r>
            <a:r>
              <a:rPr lang="en-US" sz="1100" i="1" u="none" dirty="0" smtClean="0">
                <a:solidFill>
                  <a:srgbClr val="0070C0"/>
                </a:solidFill>
                <a:latin typeface="Arial" charset="0"/>
                <a:cs typeface="+mn-cs"/>
              </a:rPr>
              <a:t>° in furnace is not perfectly uniform)</a:t>
            </a:r>
            <a:endParaRPr lang="en-US" u="none" dirty="0" smtClean="0">
              <a:solidFill>
                <a:srgbClr val="666666"/>
              </a:solidFill>
              <a:latin typeface="Arial" charset="0"/>
              <a:cs typeface="+mn-cs"/>
            </a:endParaRPr>
          </a:p>
          <a:p>
            <a:pPr marL="360363" lvl="1" indent="-360363" algn="just" fontAlgn="auto">
              <a:lnSpc>
                <a:spcPct val="114000"/>
              </a:lnSpc>
              <a:spcBef>
                <a:spcPts val="0"/>
              </a:spcBef>
              <a:spcAft>
                <a:spcPts val="0"/>
              </a:spcAft>
              <a:buSzPct val="90000"/>
              <a:buFontTx/>
              <a:buBlip>
                <a:blip r:embed="rId3"/>
              </a:buBlip>
            </a:pPr>
            <a:r>
              <a:rPr lang="en-US" sz="1800" u="none" dirty="0" smtClean="0">
                <a:solidFill>
                  <a:prstClr val="black"/>
                </a:solidFill>
                <a:latin typeface="Arial"/>
                <a:cs typeface="+mn-cs"/>
              </a:rPr>
              <a:t>Highest sensitivity for:</a:t>
            </a:r>
          </a:p>
          <a:p>
            <a:pPr marL="404813" lvl="3" indent="-178594" defTabSz="685800">
              <a:lnSpc>
                <a:spcPct val="125000"/>
              </a:lnSpc>
              <a:spcBef>
                <a:spcPts val="0"/>
              </a:spcBef>
              <a:buClr>
                <a:srgbClr val="666666"/>
              </a:buClr>
              <a:buSzPct val="36000"/>
              <a:buFontTx/>
              <a:buBlip>
                <a:blip r:embed="rId4"/>
              </a:buBlip>
            </a:pPr>
            <a:r>
              <a:rPr lang="en-US" u="none" dirty="0" smtClean="0">
                <a:solidFill>
                  <a:srgbClr val="666666"/>
                </a:solidFill>
                <a:latin typeface="Arial" charset="0"/>
                <a:cs typeface="+mn-cs"/>
              </a:rPr>
              <a:t> N doped cavities</a:t>
            </a:r>
          </a:p>
          <a:p>
            <a:pPr marL="404813" lvl="3" indent="-178594" defTabSz="685800">
              <a:lnSpc>
                <a:spcPct val="125000"/>
              </a:lnSpc>
              <a:spcBef>
                <a:spcPts val="0"/>
              </a:spcBef>
              <a:buClr>
                <a:srgbClr val="666666"/>
              </a:buClr>
              <a:buSzPct val="36000"/>
              <a:buFontTx/>
              <a:buBlip>
                <a:blip r:embed="rId4"/>
              </a:buBlip>
            </a:pPr>
            <a:r>
              <a:rPr lang="en-US" u="none" dirty="0" smtClean="0">
                <a:solidFill>
                  <a:srgbClr val="666666"/>
                </a:solidFill>
                <a:latin typeface="Arial" charset="0"/>
                <a:cs typeface="+mn-cs"/>
              </a:rPr>
              <a:t> Nb</a:t>
            </a:r>
            <a:r>
              <a:rPr lang="en-US" u="none" baseline="-25000" dirty="0" smtClean="0">
                <a:solidFill>
                  <a:srgbClr val="666666"/>
                </a:solidFill>
                <a:latin typeface="Arial" charset="0"/>
                <a:cs typeface="+mn-cs"/>
              </a:rPr>
              <a:t>3</a:t>
            </a:r>
            <a:r>
              <a:rPr lang="en-US" u="none" dirty="0" smtClean="0">
                <a:solidFill>
                  <a:srgbClr val="666666"/>
                </a:solidFill>
                <a:latin typeface="Arial" charset="0"/>
                <a:cs typeface="+mn-cs"/>
              </a:rPr>
              <a:t>Sn </a:t>
            </a:r>
          </a:p>
          <a:p>
            <a:pPr marL="360363" lvl="1" indent="-360363" algn="just" fontAlgn="auto">
              <a:lnSpc>
                <a:spcPct val="114000"/>
              </a:lnSpc>
              <a:spcBef>
                <a:spcPts val="0"/>
              </a:spcBef>
              <a:spcAft>
                <a:spcPts val="0"/>
              </a:spcAft>
              <a:buSzPct val="90000"/>
              <a:buFontTx/>
              <a:buBlip>
                <a:blip r:embed="rId3"/>
              </a:buBlip>
            </a:pPr>
            <a:r>
              <a:rPr lang="en-US" sz="1800" u="none" dirty="0" smtClean="0">
                <a:solidFill>
                  <a:prstClr val="black"/>
                </a:solidFill>
                <a:latin typeface="Arial"/>
                <a:cs typeface="+mn-cs"/>
              </a:rPr>
              <a:t>Lowest sensitivity for:</a:t>
            </a:r>
          </a:p>
          <a:p>
            <a:pPr marL="404813" lvl="3" indent="-178594" defTabSz="685800">
              <a:lnSpc>
                <a:spcPct val="125000"/>
              </a:lnSpc>
              <a:spcBef>
                <a:spcPts val="0"/>
              </a:spcBef>
              <a:buClr>
                <a:srgbClr val="666666"/>
              </a:buClr>
              <a:buSzPct val="36000"/>
              <a:buFontTx/>
              <a:buBlip>
                <a:blip r:embed="rId4"/>
              </a:buBlip>
            </a:pPr>
            <a:r>
              <a:rPr lang="en-US" u="none" dirty="0" smtClean="0">
                <a:solidFill>
                  <a:srgbClr val="666666"/>
                </a:solidFill>
                <a:latin typeface="Arial" charset="0"/>
                <a:cs typeface="+mn-cs"/>
              </a:rPr>
              <a:t> Thin film </a:t>
            </a:r>
            <a:r>
              <a:rPr lang="en-US" u="none" dirty="0" err="1" smtClean="0">
                <a:solidFill>
                  <a:srgbClr val="666666"/>
                </a:solidFill>
                <a:latin typeface="Arial" charset="0"/>
                <a:cs typeface="+mn-cs"/>
              </a:rPr>
              <a:t>Nb</a:t>
            </a:r>
            <a:r>
              <a:rPr lang="en-US" u="none" dirty="0" smtClean="0">
                <a:solidFill>
                  <a:srgbClr val="666666"/>
                </a:solidFill>
                <a:latin typeface="Arial" charset="0"/>
                <a:cs typeface="+mn-cs"/>
              </a:rPr>
              <a:t> </a:t>
            </a:r>
            <a:r>
              <a:rPr lang="en-US" sz="1100" i="1" u="none" dirty="0" smtClean="0">
                <a:solidFill>
                  <a:srgbClr val="0070C0"/>
                </a:solidFill>
                <a:latin typeface="Arial" charset="0"/>
                <a:cs typeface="+mn-cs"/>
              </a:rPr>
              <a:t>(at least at low field)</a:t>
            </a:r>
            <a:endParaRPr lang="en-US" u="none" dirty="0" smtClean="0">
              <a:solidFill>
                <a:srgbClr val="666666"/>
              </a:solidFill>
              <a:latin typeface="Arial" charset="0"/>
              <a:cs typeface="+mn-cs"/>
            </a:endParaRPr>
          </a:p>
          <a:p>
            <a:pPr marL="923925" fontAlgn="auto">
              <a:lnSpc>
                <a:spcPct val="114000"/>
              </a:lnSpc>
              <a:spcBef>
                <a:spcPts val="0"/>
              </a:spcBef>
              <a:spcAft>
                <a:spcPts val="400"/>
              </a:spcAft>
            </a:pPr>
            <a:endParaRPr lang="en-US" sz="1600" u="none" dirty="0" smtClean="0">
              <a:solidFill>
                <a:srgbClr val="DC0528"/>
              </a:solidFill>
              <a:latin typeface="Arial"/>
              <a:cs typeface="+mn-cs"/>
            </a:endParaRPr>
          </a:p>
          <a:p>
            <a:pPr marL="360363" lvl="1" indent="-360363" algn="just" fontAlgn="auto">
              <a:lnSpc>
                <a:spcPct val="114000"/>
              </a:lnSpc>
              <a:spcBef>
                <a:spcPts val="0"/>
              </a:spcBef>
              <a:spcAft>
                <a:spcPts val="0"/>
              </a:spcAft>
              <a:buSzPct val="90000"/>
              <a:buFontTx/>
              <a:buBlip>
                <a:blip r:embed="rId3"/>
              </a:buBlip>
            </a:pPr>
            <a:endParaRPr lang="en-US" sz="1800" u="none" dirty="0">
              <a:solidFill>
                <a:prstClr val="black"/>
              </a:solidFill>
              <a:latin typeface="Arial"/>
              <a:cs typeface="+mn-cs"/>
            </a:endParaRPr>
          </a:p>
        </p:txBody>
      </p:sp>
      <p:sp>
        <p:nvSpPr>
          <p:cNvPr id="13" name="Rectangle 12"/>
          <p:cNvSpPr/>
          <p:nvPr/>
        </p:nvSpPr>
        <p:spPr>
          <a:xfrm>
            <a:off x="1187624" y="4983155"/>
            <a:ext cx="2724835" cy="895630"/>
          </a:xfrm>
          <a:prstGeom prst="rect">
            <a:avLst/>
          </a:prstGeom>
        </p:spPr>
        <p:txBody>
          <a:bodyPr wrap="square">
            <a:spAutoFit/>
          </a:bodyPr>
          <a:lstStyle/>
          <a:p>
            <a:pPr>
              <a:lnSpc>
                <a:spcPct val="80000"/>
              </a:lnSpc>
              <a:spcBef>
                <a:spcPct val="20000"/>
              </a:spcBef>
            </a:pPr>
            <a:r>
              <a:rPr lang="en-US" sz="900" u="none" dirty="0">
                <a:hlinkClick r:id="rId5"/>
              </a:rPr>
              <a:t>Comparative measurements of niobium sheet and sputter coated </a:t>
            </a:r>
            <a:r>
              <a:rPr lang="en-US" sz="900" u="none" dirty="0" smtClean="0">
                <a:hlinkClick r:id="rId5"/>
              </a:rPr>
              <a:t>cavities</a:t>
            </a:r>
            <a:endParaRPr lang="en-US" sz="900" u="none" dirty="0" smtClean="0"/>
          </a:p>
          <a:p>
            <a:pPr>
              <a:lnSpc>
                <a:spcPct val="80000"/>
              </a:lnSpc>
              <a:spcBef>
                <a:spcPct val="20000"/>
              </a:spcBef>
            </a:pPr>
            <a:r>
              <a:rPr lang="en-US" sz="900" u="none" dirty="0" smtClean="0"/>
              <a:t>Arnold Mayer &amp; Weingarten 1987</a:t>
            </a:r>
          </a:p>
          <a:p>
            <a:pPr>
              <a:lnSpc>
                <a:spcPct val="80000"/>
              </a:lnSpc>
              <a:spcBef>
                <a:spcPct val="20000"/>
              </a:spcBef>
            </a:pPr>
            <a:r>
              <a:rPr lang="fr-FR" sz="1100" i="1" u="none" dirty="0" smtClean="0">
                <a:solidFill>
                  <a:srgbClr val="0070C0"/>
                </a:solidFill>
                <a:latin typeface="Arial" charset="0"/>
                <a:cs typeface="+mn-cs"/>
              </a:rPr>
              <a:t>(</a:t>
            </a:r>
            <a:r>
              <a:rPr lang="fr-FR" sz="1100" i="1" u="none" dirty="0" err="1" smtClean="0">
                <a:solidFill>
                  <a:srgbClr val="0070C0"/>
                </a:solidFill>
                <a:latin typeface="Arial" charset="0"/>
                <a:cs typeface="+mn-cs"/>
              </a:rPr>
              <a:t>here</a:t>
            </a:r>
            <a:r>
              <a:rPr lang="fr-FR" sz="1100" i="1" u="none" dirty="0" smtClean="0">
                <a:solidFill>
                  <a:srgbClr val="0070C0"/>
                </a:solidFill>
                <a:latin typeface="Arial" charset="0"/>
                <a:cs typeface="+mn-cs"/>
              </a:rPr>
              <a:t> </a:t>
            </a:r>
            <a:r>
              <a:rPr lang="fr-FR" sz="1100" i="1" u="none" dirty="0" err="1" smtClean="0">
                <a:solidFill>
                  <a:srgbClr val="0070C0"/>
                </a:solidFill>
                <a:latin typeface="Arial" charset="0"/>
                <a:cs typeface="+mn-cs"/>
              </a:rPr>
              <a:t>measured</a:t>
            </a:r>
            <a:r>
              <a:rPr lang="fr-FR" sz="1100" i="1" u="none" dirty="0" smtClean="0">
                <a:solidFill>
                  <a:srgbClr val="0070C0"/>
                </a:solidFill>
                <a:latin typeface="Arial" charset="0"/>
                <a:cs typeface="+mn-cs"/>
              </a:rPr>
              <a:t> </a:t>
            </a:r>
            <a:r>
              <a:rPr lang="fr-FR" sz="1100" i="1" u="none" dirty="0" err="1" smtClean="0">
                <a:solidFill>
                  <a:srgbClr val="0070C0"/>
                </a:solidFill>
                <a:latin typeface="Arial" charset="0"/>
                <a:cs typeface="+mn-cs"/>
              </a:rPr>
              <a:t>field</a:t>
            </a:r>
            <a:r>
              <a:rPr lang="fr-FR" sz="1100" i="1" u="none" dirty="0" smtClean="0">
                <a:solidFill>
                  <a:srgbClr val="0070C0"/>
                </a:solidFill>
                <a:latin typeface="Arial" charset="0"/>
                <a:cs typeface="+mn-cs"/>
              </a:rPr>
              <a:t> </a:t>
            </a:r>
            <a:r>
              <a:rPr lang="fr-FR" sz="1100" i="1" u="none" dirty="0" err="1" smtClean="0">
                <a:solidFill>
                  <a:srgbClr val="0070C0"/>
                </a:solidFill>
                <a:latin typeface="Arial" charset="0"/>
                <a:cs typeface="+mn-cs"/>
              </a:rPr>
              <a:t>is</a:t>
            </a:r>
            <a:r>
              <a:rPr lang="fr-FR" sz="1100" i="1" u="none" dirty="0" smtClean="0">
                <a:solidFill>
                  <a:srgbClr val="0070C0"/>
                </a:solidFill>
                <a:latin typeface="Arial" charset="0"/>
                <a:cs typeface="+mn-cs"/>
              </a:rPr>
              <a:t> not RF </a:t>
            </a:r>
            <a:r>
              <a:rPr lang="fr-FR" sz="1100" i="1" u="none" dirty="0" err="1" smtClean="0">
                <a:solidFill>
                  <a:srgbClr val="0070C0"/>
                </a:solidFill>
                <a:latin typeface="Arial" charset="0"/>
                <a:cs typeface="+mn-cs"/>
              </a:rPr>
              <a:t>field</a:t>
            </a:r>
            <a:r>
              <a:rPr lang="fr-FR" sz="1100" i="1" u="none" dirty="0" smtClean="0">
                <a:solidFill>
                  <a:srgbClr val="0070C0"/>
                </a:solidFill>
                <a:latin typeface="Arial" charset="0"/>
                <a:cs typeface="+mn-cs"/>
              </a:rPr>
              <a:t>, but </a:t>
            </a:r>
            <a:r>
              <a:rPr lang="fr-FR" sz="1100" i="1" u="none" dirty="0" err="1" smtClean="0">
                <a:solidFill>
                  <a:srgbClr val="0070C0"/>
                </a:solidFill>
                <a:latin typeface="Arial" charset="0"/>
                <a:cs typeface="+mn-cs"/>
              </a:rPr>
              <a:t>external</a:t>
            </a:r>
            <a:r>
              <a:rPr lang="fr-FR" sz="1100" i="1" u="none" dirty="0" smtClean="0">
                <a:solidFill>
                  <a:srgbClr val="0070C0"/>
                </a:solidFill>
                <a:latin typeface="Arial" charset="0"/>
                <a:cs typeface="+mn-cs"/>
              </a:rPr>
              <a:t> </a:t>
            </a:r>
            <a:r>
              <a:rPr lang="fr-FR" sz="1100" i="1" u="none" dirty="0" err="1" smtClean="0">
                <a:solidFill>
                  <a:srgbClr val="0070C0"/>
                </a:solidFill>
                <a:latin typeface="Arial" charset="0"/>
                <a:cs typeface="+mn-cs"/>
              </a:rPr>
              <a:t>field</a:t>
            </a:r>
            <a:r>
              <a:rPr lang="fr-FR" sz="1100" i="1" u="none" dirty="0" smtClean="0">
                <a:solidFill>
                  <a:srgbClr val="0070C0"/>
                </a:solidFill>
                <a:latin typeface="Arial" charset="0"/>
                <a:cs typeface="+mn-cs"/>
              </a:rPr>
              <a:t>)</a:t>
            </a:r>
            <a:endParaRPr lang="fr-FR" u="none" dirty="0">
              <a:solidFill>
                <a:srgbClr val="666666"/>
              </a:solidFill>
              <a:latin typeface="Arial" charset="0"/>
              <a:cs typeface="+mn-cs"/>
            </a:endParaRPr>
          </a:p>
          <a:p>
            <a:pPr>
              <a:lnSpc>
                <a:spcPct val="80000"/>
              </a:lnSpc>
              <a:spcBef>
                <a:spcPct val="20000"/>
              </a:spcBef>
            </a:pPr>
            <a:endParaRPr lang="fr-FR" sz="900" i="1" u="none" dirty="0">
              <a:solidFill>
                <a:prstClr val="black"/>
              </a:solidFill>
              <a:latin typeface="Arial" charset="0"/>
              <a:cs typeface="+mn-cs"/>
            </a:endParaRPr>
          </a:p>
        </p:txBody>
      </p:sp>
      <p:pic>
        <p:nvPicPr>
          <p:cNvPr id="6" name="Image 5"/>
          <p:cNvPicPr>
            <a:picLocks noChangeAspect="1"/>
          </p:cNvPicPr>
          <p:nvPr/>
        </p:nvPicPr>
        <p:blipFill rotWithShape="1">
          <a:blip r:embed="rId6" cstate="print">
            <a:extLst>
              <a:ext uri="{28A0092B-C50C-407E-A947-70E740481C1C}">
                <a14:useLocalDpi xmlns:a14="http://schemas.microsoft.com/office/drawing/2010/main" val="0"/>
              </a:ext>
            </a:extLst>
          </a:blip>
          <a:srcRect l="5710" t="2472" r="16098" b="5351"/>
          <a:stretch/>
        </p:blipFill>
        <p:spPr>
          <a:xfrm>
            <a:off x="4644008" y="3068960"/>
            <a:ext cx="3631255" cy="3273636"/>
          </a:xfrm>
          <a:prstGeom prst="rect">
            <a:avLst/>
          </a:prstGeom>
        </p:spPr>
      </p:pic>
      <p:sp>
        <p:nvSpPr>
          <p:cNvPr id="2" name="Espace réservé du pied de page 1"/>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
        <p:nvSpPr>
          <p:cNvPr id="4" name="Espace réservé du numéro de diapositive 3"/>
          <p:cNvSpPr>
            <a:spLocks noGrp="1"/>
          </p:cNvSpPr>
          <p:nvPr>
            <p:ph type="sldNum" sz="quarter" idx="12"/>
          </p:nvPr>
        </p:nvSpPr>
        <p:spPr/>
        <p:txBody>
          <a:bodyPr/>
          <a:lstStyle/>
          <a:p>
            <a:pPr>
              <a:defRPr/>
            </a:pPr>
            <a:r>
              <a:rPr lang="fr-FR" smtClean="0"/>
              <a:t>|  PAGE </a:t>
            </a:r>
            <a:fld id="{A40AF4AB-2A90-45D1-B14C-455B828CAC88}" type="slidenum">
              <a:rPr lang="fr-FR" smtClean="0"/>
              <a:pPr>
                <a:defRPr/>
              </a:pPr>
              <a:t>54</a:t>
            </a:fld>
            <a:endParaRPr lang="fr-FR"/>
          </a:p>
        </p:txBody>
      </p:sp>
    </p:spTree>
    <p:extLst>
      <p:ext uri="{BB962C8B-B14F-4D97-AF65-F5344CB8AC3E}">
        <p14:creationId xmlns:p14="http://schemas.microsoft.com/office/powerpoint/2010/main" val="31376810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p:txBody>
          <a:bodyPr/>
          <a:lstStyle/>
          <a:p>
            <a:r>
              <a:rPr lang="fr-FR" dirty="0"/>
              <a:t>vortex </a:t>
            </a:r>
            <a:r>
              <a:rPr lang="fr-FR" dirty="0" err="1"/>
              <a:t>Penetration</a:t>
            </a:r>
            <a:r>
              <a:rPr lang="fr-FR" dirty="0"/>
              <a:t> </a:t>
            </a:r>
            <a:r>
              <a:rPr lang="fr-FR" dirty="0" err="1" smtClean="0"/>
              <a:t>with</a:t>
            </a:r>
            <a:r>
              <a:rPr lang="fr-FR" dirty="0" smtClean="0"/>
              <a:t> B // surface</a:t>
            </a:r>
            <a:endParaRPr lang="fr-FR" dirty="0"/>
          </a:p>
        </p:txBody>
      </p:sp>
      <p:sp>
        <p:nvSpPr>
          <p:cNvPr id="4" name="Espace réservé du numéro de diapositive 3"/>
          <p:cNvSpPr>
            <a:spLocks noGrp="1"/>
          </p:cNvSpPr>
          <p:nvPr>
            <p:ph type="sldNum" sz="quarter" idx="12"/>
          </p:nvPr>
        </p:nvSpPr>
        <p:spPr/>
        <p:txBody>
          <a:bodyPr/>
          <a:lstStyle/>
          <a:p>
            <a:r>
              <a:rPr lang="fr-FR" smtClean="0"/>
              <a:t>|  PAGE </a:t>
            </a:r>
            <a:fld id="{AEFB9B6D-867A-40B8-ACB0-35CC9F272C9C}" type="slidenum">
              <a:rPr lang="fr-FR" smtClean="0"/>
              <a:pPr/>
              <a:t>6</a:t>
            </a:fld>
            <a:endParaRPr lang="fr-FR" dirty="0"/>
          </a:p>
        </p:txBody>
      </p:sp>
      <mc:AlternateContent xmlns:mc="http://schemas.openxmlformats.org/markup-compatibility/2006" xmlns:a14="http://schemas.microsoft.com/office/drawing/2010/main">
        <mc:Choice Requires="a14">
          <p:sp>
            <p:nvSpPr>
              <p:cNvPr id="13" name="Rectangle 12"/>
              <p:cNvSpPr/>
              <p:nvPr/>
            </p:nvSpPr>
            <p:spPr>
              <a:xfrm>
                <a:off x="169859" y="1083437"/>
                <a:ext cx="5003882" cy="2877711"/>
              </a:xfrm>
              <a:prstGeom prst="rect">
                <a:avLst/>
              </a:prstGeom>
            </p:spPr>
            <p:txBody>
              <a:bodyPr wrap="square">
                <a:spAutoFit/>
              </a:bodyPr>
              <a:lstStyle/>
              <a:p>
                <a:pPr marL="923925" lvl="0" fontAlgn="auto">
                  <a:spcBef>
                    <a:spcPts val="0"/>
                  </a:spcBef>
                  <a:spcAft>
                    <a:spcPts val="400"/>
                  </a:spcAft>
                </a:pPr>
                <a:r>
                  <a:rPr lang="en-US" sz="2200" u="none" dirty="0" smtClean="0">
                    <a:solidFill>
                      <a:srgbClr val="DC0528"/>
                    </a:solidFill>
                    <a:latin typeface="Arial"/>
                    <a:cs typeface="+mn-cs"/>
                  </a:rPr>
                  <a:t>Surface barrier</a:t>
                </a:r>
                <a:endParaRPr lang="en-US" sz="2200" u="none" dirty="0">
                  <a:solidFill>
                    <a:srgbClr val="DC0528"/>
                  </a:solidFill>
                  <a:latin typeface="Arial"/>
                  <a:cs typeface="+mn-cs"/>
                </a:endParaRPr>
              </a:p>
              <a:p>
                <a:pPr marL="358775" lvl="0" algn="ctr" fontAlgn="auto">
                  <a:spcBef>
                    <a:spcPts val="0"/>
                  </a:spcBef>
                  <a:spcAft>
                    <a:spcPts val="1200"/>
                  </a:spcAft>
                </a:pPr>
                <a:r>
                  <a:rPr lang="en-US" i="1" u="none" dirty="0" smtClean="0">
                    <a:solidFill>
                      <a:srgbClr val="666666"/>
                    </a:solidFill>
                    <a:latin typeface="Arial"/>
                    <a:cs typeface="+mn-cs"/>
                  </a:rPr>
                  <a:t>(Bean </a:t>
                </a:r>
                <a:r>
                  <a:rPr lang="en-US" i="1" u="none" dirty="0">
                    <a:solidFill>
                      <a:srgbClr val="666666"/>
                    </a:solidFill>
                    <a:latin typeface="Arial"/>
                    <a:cs typeface="+mn-cs"/>
                  </a:rPr>
                  <a:t>&amp; Livingston, 1964)</a:t>
                </a:r>
              </a:p>
              <a:p>
                <a:pPr marL="360363" lvl="1" indent="-360363" fontAlgn="auto">
                  <a:lnSpc>
                    <a:spcPts val="2000"/>
                  </a:lnSpc>
                  <a:spcBef>
                    <a:spcPts val="0"/>
                  </a:spcBef>
                  <a:spcAft>
                    <a:spcPts val="0"/>
                  </a:spcAft>
                  <a:buSzPct val="90000"/>
                  <a:buBlip>
                    <a:blip r:embed="rId3"/>
                  </a:buBlip>
                </a:pPr>
                <a:r>
                  <a:rPr lang="en-US" u="none" dirty="0" smtClean="0">
                    <a:solidFill>
                      <a:prstClr val="black"/>
                    </a:solidFill>
                    <a:latin typeface="Arial"/>
                    <a:cs typeface="+mn-cs"/>
                  </a:rPr>
                  <a:t>Boundary conditions (J</a:t>
                </a:r>
                <a:r>
                  <a:rPr lang="en-US" u="none" baseline="-25000" dirty="0" smtClean="0">
                    <a:solidFill>
                      <a:prstClr val="black"/>
                    </a:solidFill>
                    <a:latin typeface="Arial"/>
                    <a:cs typeface="+mn-cs"/>
                    <a:sym typeface="Symbol" panose="05050102010706020507" pitchFamily="18" charset="2"/>
                  </a:rPr>
                  <a:t></a:t>
                </a:r>
                <a:r>
                  <a:rPr lang="en-US" u="none" dirty="0" smtClean="0">
                    <a:solidFill>
                      <a:prstClr val="black"/>
                    </a:solidFill>
                    <a:latin typeface="Arial"/>
                    <a:cs typeface="+mn-cs"/>
                  </a:rPr>
                  <a:t> = 0) ≡ “image” vortices </a:t>
                </a:r>
              </a:p>
              <a:p>
                <a:pPr marL="712788" lvl="3" indent="-238125" fontAlgn="auto">
                  <a:lnSpc>
                    <a:spcPts val="2000"/>
                  </a:lnSpc>
                  <a:spcBef>
                    <a:spcPts val="0"/>
                  </a:spcBef>
                  <a:spcAft>
                    <a:spcPts val="0"/>
                  </a:spcAft>
                  <a:buClr>
                    <a:srgbClr val="666666"/>
                  </a:buClr>
                  <a:buSzPct val="36000"/>
                  <a:buBlip>
                    <a:blip r:embed="rId4"/>
                  </a:buBlip>
                </a:pPr>
                <a:r>
                  <a:rPr lang="en-US" sz="1200" u="none" dirty="0" smtClean="0">
                    <a:solidFill>
                      <a:srgbClr val="666666"/>
                    </a:solidFill>
                    <a:latin typeface="Arial"/>
                    <a:cs typeface="+mn-cs"/>
                  </a:rPr>
                  <a:t>Supercurrent tends to push </a:t>
                </a:r>
                <a:r>
                  <a:rPr lang="en-US" sz="1200" u="none" dirty="0" err="1" smtClean="0">
                    <a:solidFill>
                      <a:srgbClr val="666666"/>
                    </a:solidFill>
                    <a:latin typeface="Arial"/>
                    <a:cs typeface="+mn-cs"/>
                  </a:rPr>
                  <a:t>Vx</a:t>
                </a:r>
                <a:r>
                  <a:rPr lang="en-US" sz="1200" u="none" dirty="0" smtClean="0">
                    <a:solidFill>
                      <a:srgbClr val="666666"/>
                    </a:solidFill>
                    <a:latin typeface="Arial"/>
                    <a:cs typeface="+mn-cs"/>
                  </a:rPr>
                  <a:t> inside</a:t>
                </a:r>
              </a:p>
              <a:p>
                <a:pPr marL="712788" lvl="3" indent="-238125" fontAlgn="auto">
                  <a:lnSpc>
                    <a:spcPts val="2000"/>
                  </a:lnSpc>
                  <a:spcBef>
                    <a:spcPts val="0"/>
                  </a:spcBef>
                  <a:spcAft>
                    <a:spcPts val="0"/>
                  </a:spcAft>
                  <a:buClr>
                    <a:srgbClr val="666666"/>
                  </a:buClr>
                  <a:buSzPct val="36000"/>
                  <a:buBlip>
                    <a:blip r:embed="rId4"/>
                  </a:buBlip>
                </a:pPr>
                <a:r>
                  <a:rPr lang="en-US" sz="1200" u="none" dirty="0" smtClean="0">
                    <a:solidFill>
                      <a:srgbClr val="666666"/>
                    </a:solidFill>
                    <a:latin typeface="Arial"/>
                    <a:cs typeface="+mn-cs"/>
                  </a:rPr>
                  <a:t>Image  antivortex tends to pull it out</a:t>
                </a:r>
              </a:p>
              <a:p>
                <a:pPr marL="360363" lvl="1" indent="-360363" fontAlgn="auto">
                  <a:lnSpc>
                    <a:spcPts val="2000"/>
                  </a:lnSpc>
                  <a:spcBef>
                    <a:spcPts val="600"/>
                  </a:spcBef>
                  <a:spcAft>
                    <a:spcPts val="0"/>
                  </a:spcAft>
                  <a:buSzPct val="90000"/>
                  <a:buBlip>
                    <a:blip r:embed="rId3"/>
                  </a:buBlip>
                </a:pPr>
                <a:r>
                  <a:rPr lang="en-US" u="none" dirty="0" smtClean="0">
                    <a:solidFill>
                      <a:prstClr val="black"/>
                    </a:solidFill>
                    <a:latin typeface="Arial"/>
                  </a:rPr>
                  <a:t>Before entering the material </a:t>
                </a:r>
                <a:r>
                  <a:rPr lang="en-US" u="none" dirty="0" err="1" smtClean="0">
                    <a:solidFill>
                      <a:prstClr val="black"/>
                    </a:solidFill>
                    <a:latin typeface="Arial"/>
                  </a:rPr>
                  <a:t>Vx</a:t>
                </a:r>
                <a:r>
                  <a:rPr lang="en-US" u="none" dirty="0" smtClean="0">
                    <a:solidFill>
                      <a:prstClr val="black"/>
                    </a:solidFill>
                    <a:latin typeface="Arial"/>
                  </a:rPr>
                  <a:t> have to cross a surface barrier:</a:t>
                </a:r>
                <a:endParaRPr lang="en-US" u="none" dirty="0">
                  <a:solidFill>
                    <a:prstClr val="black"/>
                  </a:solidFill>
                  <a:latin typeface="Arial"/>
                </a:endParaRPr>
              </a:p>
              <a:p>
                <a:pPr marL="712788" lvl="3" indent="-238125" fontAlgn="auto">
                  <a:lnSpc>
                    <a:spcPts val="2000"/>
                  </a:lnSpc>
                  <a:spcBef>
                    <a:spcPts val="0"/>
                  </a:spcBef>
                  <a:spcAft>
                    <a:spcPts val="0"/>
                  </a:spcAft>
                  <a:buClr>
                    <a:srgbClr val="666666"/>
                  </a:buClr>
                  <a:buSzPct val="36000"/>
                  <a:buBlip>
                    <a:blip r:embed="rId4"/>
                  </a:buBlip>
                </a:pPr>
                <a:r>
                  <a:rPr lang="en-US" sz="1200" u="none" dirty="0" err="1" smtClean="0">
                    <a:solidFill>
                      <a:srgbClr val="666666"/>
                    </a:solidFill>
                    <a:latin typeface="Arial"/>
                    <a:cs typeface="+mn-cs"/>
                  </a:rPr>
                  <a:t>Vx</a:t>
                </a:r>
                <a:r>
                  <a:rPr lang="en-US" sz="1200" u="none" dirty="0" smtClean="0">
                    <a:solidFill>
                      <a:srgbClr val="666666"/>
                    </a:solidFill>
                    <a:latin typeface="Arial"/>
                    <a:cs typeface="+mn-cs"/>
                  </a:rPr>
                  <a:t> thermodynamic potential : </a:t>
                </a:r>
              </a:p>
              <a:p>
                <a:pPr marL="474663" lvl="3" fontAlgn="auto">
                  <a:spcBef>
                    <a:spcPts val="0"/>
                  </a:spcBef>
                  <a:spcAft>
                    <a:spcPts val="0"/>
                  </a:spcAft>
                  <a:buClr>
                    <a:srgbClr val="666666"/>
                  </a:buClr>
                  <a:buSzPct val="36000"/>
                </a:pPr>
                <a:endParaRPr lang="en-US" sz="1000" u="none" dirty="0" smtClean="0">
                  <a:solidFill>
                    <a:srgbClr val="666666"/>
                  </a:solidFill>
                  <a:latin typeface="Arial"/>
                  <a:cs typeface="+mn-cs"/>
                </a:endParaRPr>
              </a:p>
              <a:p>
                <a:pPr marL="474663" lvl="3" fontAlgn="auto">
                  <a:lnSpc>
                    <a:spcPts val="2000"/>
                  </a:lnSpc>
                  <a:spcBef>
                    <a:spcPts val="0"/>
                  </a:spcBef>
                  <a:spcAft>
                    <a:spcPts val="0"/>
                  </a:spcAft>
                  <a:buClr>
                    <a:srgbClr val="666666"/>
                  </a:buClr>
                  <a:buSzPct val="36000"/>
                </a:pPr>
                <a14:m>
                  <m:oMathPara xmlns:m="http://schemas.openxmlformats.org/officeDocument/2006/math">
                    <m:oMathParaPr>
                      <m:jc m:val="centerGroup"/>
                    </m:oMathParaPr>
                    <m:oMath xmlns:m="http://schemas.openxmlformats.org/officeDocument/2006/math">
                      <m:r>
                        <a:rPr lang="en-US" sz="1800" b="0" i="1" u="none" smtClean="0">
                          <a:solidFill>
                            <a:schemeClr val="tx1">
                              <a:lumMod val="95000"/>
                              <a:lumOff val="5000"/>
                            </a:schemeClr>
                          </a:solidFill>
                          <a:latin typeface="Cambria Math" panose="02040503050406030204" pitchFamily="18" charset="0"/>
                          <a:cs typeface="+mn-cs"/>
                        </a:rPr>
                        <m:t>𝐺</m:t>
                      </m:r>
                      <m:d>
                        <m:dPr>
                          <m:ctrlPr>
                            <a:rPr lang="en-US" sz="1800" b="0" i="1" u="none" smtClean="0">
                              <a:solidFill>
                                <a:schemeClr val="tx1">
                                  <a:lumMod val="95000"/>
                                  <a:lumOff val="5000"/>
                                </a:schemeClr>
                              </a:solidFill>
                              <a:latin typeface="Cambria Math" panose="02040503050406030204" pitchFamily="18" charset="0"/>
                              <a:cs typeface="+mn-cs"/>
                            </a:rPr>
                          </m:ctrlPr>
                        </m:dPr>
                        <m:e>
                          <m:r>
                            <a:rPr lang="en-US" sz="1800" b="0" i="1" u="none" smtClean="0">
                              <a:solidFill>
                                <a:schemeClr val="tx1">
                                  <a:lumMod val="95000"/>
                                  <a:lumOff val="5000"/>
                                </a:schemeClr>
                              </a:solidFill>
                              <a:latin typeface="Cambria Math" panose="02040503050406030204" pitchFamily="18" charset="0"/>
                              <a:cs typeface="+mn-cs"/>
                            </a:rPr>
                            <m:t>𝑥</m:t>
                          </m:r>
                        </m:e>
                      </m:d>
                      <m:r>
                        <a:rPr lang="en-US" sz="1800" b="0" i="1" u="none" smtClean="0">
                          <a:solidFill>
                            <a:schemeClr val="tx1">
                              <a:lumMod val="95000"/>
                              <a:lumOff val="5000"/>
                            </a:schemeClr>
                          </a:solidFill>
                          <a:latin typeface="Cambria Math" panose="02040503050406030204" pitchFamily="18" charset="0"/>
                          <a:cs typeface="+mn-cs"/>
                        </a:rPr>
                        <m:t>= </m:t>
                      </m:r>
                      <m:sSub>
                        <m:sSubPr>
                          <m:ctrlPr>
                            <a:rPr lang="en-US" sz="1800" b="0" i="1" u="none" smtClean="0">
                              <a:solidFill>
                                <a:schemeClr val="tx1">
                                  <a:lumMod val="95000"/>
                                  <a:lumOff val="5000"/>
                                </a:schemeClr>
                              </a:solidFill>
                              <a:latin typeface="Cambria Math" panose="02040503050406030204" pitchFamily="18" charset="0"/>
                              <a:cs typeface="+mn-cs"/>
                            </a:rPr>
                          </m:ctrlPr>
                        </m:sSubPr>
                        <m:e>
                          <m:r>
                            <a:rPr lang="en-US" sz="1800" b="0" i="1" u="none" smtClean="0">
                              <a:solidFill>
                                <a:schemeClr val="tx1">
                                  <a:lumMod val="95000"/>
                                  <a:lumOff val="5000"/>
                                </a:schemeClr>
                              </a:solidFill>
                              <a:latin typeface="Cambria Math" panose="02040503050406030204" pitchFamily="18" charset="0"/>
                              <a:ea typeface="Cambria Math" panose="02040503050406030204" pitchFamily="18" charset="0"/>
                              <a:cs typeface="+mn-cs"/>
                            </a:rPr>
                            <m:t>𝜙</m:t>
                          </m:r>
                        </m:e>
                        <m:sub>
                          <m:r>
                            <a:rPr lang="en-US" sz="1800" b="0" i="1" u="none" smtClean="0">
                              <a:solidFill>
                                <a:schemeClr val="tx1">
                                  <a:lumMod val="95000"/>
                                  <a:lumOff val="5000"/>
                                </a:schemeClr>
                              </a:solidFill>
                              <a:latin typeface="Cambria Math" panose="02040503050406030204" pitchFamily="18" charset="0"/>
                              <a:cs typeface="+mn-cs"/>
                            </a:rPr>
                            <m:t>0</m:t>
                          </m:r>
                        </m:sub>
                      </m:sSub>
                      <m:d>
                        <m:dPr>
                          <m:begChr m:val="["/>
                          <m:endChr m:val="]"/>
                          <m:ctrlPr>
                            <a:rPr lang="en-US" sz="1800" b="0" i="1" u="none" smtClean="0">
                              <a:solidFill>
                                <a:schemeClr val="tx1">
                                  <a:lumMod val="95000"/>
                                  <a:lumOff val="5000"/>
                                </a:schemeClr>
                              </a:solidFill>
                              <a:latin typeface="Cambria Math" panose="02040503050406030204" pitchFamily="18" charset="0"/>
                              <a:cs typeface="+mn-cs"/>
                            </a:rPr>
                          </m:ctrlPr>
                        </m:dPr>
                        <m:e>
                          <m:sSub>
                            <m:sSubPr>
                              <m:ctrlPr>
                                <a:rPr lang="en-US" sz="1800" b="0" i="1" u="none" smtClean="0">
                                  <a:solidFill>
                                    <a:schemeClr val="tx1">
                                      <a:lumMod val="95000"/>
                                      <a:lumOff val="5000"/>
                                    </a:schemeClr>
                                  </a:solidFill>
                                  <a:latin typeface="Cambria Math" panose="02040503050406030204" pitchFamily="18" charset="0"/>
                                  <a:cs typeface="+mn-cs"/>
                                </a:rPr>
                              </m:ctrlPr>
                            </m:sSubPr>
                            <m:e>
                              <m:r>
                                <a:rPr lang="en-US" sz="1800" b="0" i="1" u="none" smtClean="0">
                                  <a:solidFill>
                                    <a:schemeClr val="tx1">
                                      <a:lumMod val="95000"/>
                                      <a:lumOff val="5000"/>
                                    </a:schemeClr>
                                  </a:solidFill>
                                  <a:latin typeface="Cambria Math" panose="02040503050406030204" pitchFamily="18" charset="0"/>
                                  <a:cs typeface="+mn-cs"/>
                                </a:rPr>
                                <m:t>𝐻</m:t>
                              </m:r>
                            </m:e>
                            <m:sub>
                              <m:r>
                                <a:rPr lang="en-US" sz="1800" b="0" i="1" u="none" smtClean="0">
                                  <a:solidFill>
                                    <a:schemeClr val="tx1">
                                      <a:lumMod val="95000"/>
                                      <a:lumOff val="5000"/>
                                    </a:schemeClr>
                                  </a:solidFill>
                                  <a:latin typeface="Cambria Math" panose="02040503050406030204" pitchFamily="18" charset="0"/>
                                  <a:cs typeface="+mn-cs"/>
                                </a:rPr>
                                <m:t>0</m:t>
                              </m:r>
                            </m:sub>
                          </m:sSub>
                          <m:sSup>
                            <m:sSupPr>
                              <m:ctrlPr>
                                <a:rPr lang="en-US" sz="1800" b="0" i="1" u="none" smtClean="0">
                                  <a:solidFill>
                                    <a:schemeClr val="tx1">
                                      <a:lumMod val="95000"/>
                                      <a:lumOff val="5000"/>
                                    </a:schemeClr>
                                  </a:solidFill>
                                  <a:latin typeface="Cambria Math" panose="02040503050406030204" pitchFamily="18" charset="0"/>
                                  <a:cs typeface="+mn-cs"/>
                                </a:rPr>
                              </m:ctrlPr>
                            </m:sSupPr>
                            <m:e>
                              <m:r>
                                <a:rPr lang="en-US" sz="1800" b="0" i="1" u="none" smtClean="0">
                                  <a:solidFill>
                                    <a:schemeClr val="tx1">
                                      <a:lumMod val="95000"/>
                                      <a:lumOff val="5000"/>
                                    </a:schemeClr>
                                  </a:solidFill>
                                  <a:latin typeface="Cambria Math" panose="02040503050406030204" pitchFamily="18" charset="0"/>
                                  <a:cs typeface="+mn-cs"/>
                                </a:rPr>
                                <m:t>𝑒</m:t>
                              </m:r>
                            </m:e>
                            <m:sup>
                              <m:f>
                                <m:fPr>
                                  <m:type m:val="skw"/>
                                  <m:ctrlPr>
                                    <a:rPr lang="en-US" sz="1800" b="0" i="1" u="none" smtClean="0">
                                      <a:solidFill>
                                        <a:schemeClr val="tx1">
                                          <a:lumMod val="95000"/>
                                          <a:lumOff val="5000"/>
                                        </a:schemeClr>
                                      </a:solidFill>
                                      <a:latin typeface="Cambria Math" panose="02040503050406030204" pitchFamily="18" charset="0"/>
                                      <a:cs typeface="+mn-cs"/>
                                    </a:rPr>
                                  </m:ctrlPr>
                                </m:fPr>
                                <m:num>
                                  <m:r>
                                    <a:rPr lang="en-US" sz="1800" b="0" i="1" u="none" smtClean="0">
                                      <a:solidFill>
                                        <a:schemeClr val="tx1">
                                          <a:lumMod val="95000"/>
                                          <a:lumOff val="5000"/>
                                        </a:schemeClr>
                                      </a:solidFill>
                                      <a:latin typeface="Cambria Math" panose="02040503050406030204" pitchFamily="18" charset="0"/>
                                      <a:cs typeface="+mn-cs"/>
                                    </a:rPr>
                                    <m:t>−</m:t>
                                  </m:r>
                                  <m:r>
                                    <a:rPr lang="en-US" sz="1800" b="0" i="1" u="none" smtClean="0">
                                      <a:solidFill>
                                        <a:schemeClr val="tx1">
                                          <a:lumMod val="95000"/>
                                          <a:lumOff val="5000"/>
                                        </a:schemeClr>
                                      </a:solidFill>
                                      <a:latin typeface="Cambria Math" panose="02040503050406030204" pitchFamily="18" charset="0"/>
                                      <a:cs typeface="+mn-cs"/>
                                    </a:rPr>
                                    <m:t>𝑥</m:t>
                                  </m:r>
                                </m:num>
                                <m:den>
                                  <m:r>
                                    <a:rPr lang="en-US" sz="1800" b="0" i="1" u="none" smtClean="0">
                                      <a:solidFill>
                                        <a:schemeClr val="tx1">
                                          <a:lumMod val="95000"/>
                                          <a:lumOff val="5000"/>
                                        </a:schemeClr>
                                      </a:solidFill>
                                      <a:latin typeface="Cambria Math" panose="02040503050406030204" pitchFamily="18" charset="0"/>
                                      <a:ea typeface="Cambria Math" panose="02040503050406030204" pitchFamily="18" charset="0"/>
                                      <a:cs typeface="+mn-cs"/>
                                    </a:rPr>
                                    <m:t>𝜆</m:t>
                                  </m:r>
                                  <m:r>
                                    <a:rPr lang="en-US" sz="1800" b="0" i="1" u="none" smtClean="0">
                                      <a:solidFill>
                                        <a:schemeClr val="tx1">
                                          <a:lumMod val="95000"/>
                                          <a:lumOff val="5000"/>
                                        </a:schemeClr>
                                      </a:solidFill>
                                      <a:latin typeface="Cambria Math" panose="02040503050406030204" pitchFamily="18" charset="0"/>
                                      <a:ea typeface="Cambria Math" panose="02040503050406030204" pitchFamily="18" charset="0"/>
                                      <a:cs typeface="+mn-cs"/>
                                    </a:rPr>
                                    <m:t>  </m:t>
                                  </m:r>
                                </m:den>
                              </m:f>
                            </m:sup>
                          </m:sSup>
                          <m:r>
                            <a:rPr lang="en-US" sz="1800" b="0" i="1" u="none" smtClean="0">
                              <a:solidFill>
                                <a:schemeClr val="tx1">
                                  <a:lumMod val="95000"/>
                                  <a:lumOff val="5000"/>
                                </a:schemeClr>
                              </a:solidFill>
                              <a:latin typeface="Cambria Math" panose="02040503050406030204" pitchFamily="18" charset="0"/>
                              <a:cs typeface="+mn-cs"/>
                            </a:rPr>
                            <m:t>−</m:t>
                          </m:r>
                          <m:sSub>
                            <m:sSubPr>
                              <m:ctrlPr>
                                <a:rPr lang="en-US" sz="1800" i="1" u="none">
                                  <a:solidFill>
                                    <a:schemeClr val="tx1">
                                      <a:lumMod val="95000"/>
                                      <a:lumOff val="5000"/>
                                    </a:schemeClr>
                                  </a:solidFill>
                                  <a:latin typeface="Cambria Math" panose="02040503050406030204" pitchFamily="18" charset="0"/>
                                </a:rPr>
                              </m:ctrlPr>
                            </m:sSubPr>
                            <m:e>
                              <m:r>
                                <a:rPr lang="en-US" sz="1800" i="1" u="none">
                                  <a:solidFill>
                                    <a:schemeClr val="tx1">
                                      <a:lumMod val="95000"/>
                                      <a:lumOff val="5000"/>
                                    </a:schemeClr>
                                  </a:solidFill>
                                  <a:latin typeface="Cambria Math" panose="02040503050406030204" pitchFamily="18" charset="0"/>
                                </a:rPr>
                                <m:t>𝐻</m:t>
                              </m:r>
                            </m:e>
                            <m:sub>
                              <m:r>
                                <a:rPr lang="en-US" sz="1800" b="0" i="1" u="none" smtClean="0">
                                  <a:solidFill>
                                    <a:schemeClr val="tx1">
                                      <a:lumMod val="95000"/>
                                      <a:lumOff val="5000"/>
                                    </a:schemeClr>
                                  </a:solidFill>
                                  <a:latin typeface="Cambria Math" panose="02040503050406030204" pitchFamily="18" charset="0"/>
                                </a:rPr>
                                <m:t>𝑣</m:t>
                              </m:r>
                            </m:sub>
                          </m:sSub>
                          <m:d>
                            <m:dPr>
                              <m:ctrlPr>
                                <a:rPr lang="en-US" sz="1800" b="0" i="1" u="none" smtClean="0">
                                  <a:solidFill>
                                    <a:schemeClr val="tx1">
                                      <a:lumMod val="95000"/>
                                      <a:lumOff val="5000"/>
                                    </a:schemeClr>
                                  </a:solidFill>
                                  <a:latin typeface="Cambria Math" panose="02040503050406030204" pitchFamily="18" charset="0"/>
                                </a:rPr>
                              </m:ctrlPr>
                            </m:dPr>
                            <m:e>
                              <m:r>
                                <a:rPr lang="en-US" sz="1800" b="0" i="1" u="none" smtClean="0">
                                  <a:solidFill>
                                    <a:schemeClr val="tx1">
                                      <a:lumMod val="95000"/>
                                      <a:lumOff val="5000"/>
                                    </a:schemeClr>
                                  </a:solidFill>
                                  <a:latin typeface="Cambria Math" panose="02040503050406030204" pitchFamily="18" charset="0"/>
                                </a:rPr>
                                <m:t>2</m:t>
                              </m:r>
                              <m:r>
                                <a:rPr lang="en-US" sz="1800" b="0" i="1" u="none" smtClean="0">
                                  <a:solidFill>
                                    <a:schemeClr val="tx1">
                                      <a:lumMod val="95000"/>
                                      <a:lumOff val="5000"/>
                                    </a:schemeClr>
                                  </a:solidFill>
                                  <a:latin typeface="Cambria Math" panose="02040503050406030204" pitchFamily="18" charset="0"/>
                                </a:rPr>
                                <m:t>𝑥</m:t>
                              </m:r>
                            </m:e>
                          </m:d>
                          <m:r>
                            <a:rPr lang="en-US" sz="1800" b="0" i="1" u="none" smtClean="0">
                              <a:solidFill>
                                <a:schemeClr val="tx1">
                                  <a:lumMod val="95000"/>
                                  <a:lumOff val="5000"/>
                                </a:schemeClr>
                              </a:solidFill>
                              <a:latin typeface="Cambria Math" panose="02040503050406030204" pitchFamily="18" charset="0"/>
                            </a:rPr>
                            <m:t>+</m:t>
                          </m:r>
                          <m:sSub>
                            <m:sSubPr>
                              <m:ctrlPr>
                                <a:rPr lang="en-US" sz="1800" i="1" u="none">
                                  <a:solidFill>
                                    <a:schemeClr val="tx1">
                                      <a:lumMod val="95000"/>
                                      <a:lumOff val="5000"/>
                                    </a:schemeClr>
                                  </a:solidFill>
                                  <a:latin typeface="Cambria Math" panose="02040503050406030204" pitchFamily="18" charset="0"/>
                                </a:rPr>
                              </m:ctrlPr>
                            </m:sSubPr>
                            <m:e>
                              <m:r>
                                <a:rPr lang="en-US" sz="1800" i="1" u="none">
                                  <a:solidFill>
                                    <a:schemeClr val="tx1">
                                      <a:lumMod val="95000"/>
                                      <a:lumOff val="5000"/>
                                    </a:schemeClr>
                                  </a:solidFill>
                                  <a:latin typeface="Cambria Math" panose="02040503050406030204" pitchFamily="18" charset="0"/>
                                </a:rPr>
                                <m:t>𝐻</m:t>
                              </m:r>
                            </m:e>
                            <m:sub>
                              <m:r>
                                <a:rPr lang="en-US" sz="1800" b="0" i="1" u="none" smtClean="0">
                                  <a:solidFill>
                                    <a:schemeClr val="tx1">
                                      <a:lumMod val="95000"/>
                                      <a:lumOff val="5000"/>
                                    </a:schemeClr>
                                  </a:solidFill>
                                  <a:latin typeface="Cambria Math" panose="02040503050406030204" pitchFamily="18" charset="0"/>
                                </a:rPr>
                                <m:t>𝐶</m:t>
                              </m:r>
                              <m:r>
                                <a:rPr lang="en-US" sz="1800" b="0" i="1" u="none" smtClean="0">
                                  <a:solidFill>
                                    <a:schemeClr val="tx1">
                                      <a:lumMod val="95000"/>
                                      <a:lumOff val="5000"/>
                                    </a:schemeClr>
                                  </a:solidFill>
                                  <a:latin typeface="Cambria Math" panose="02040503050406030204" pitchFamily="18" charset="0"/>
                                </a:rPr>
                                <m:t>1</m:t>
                              </m:r>
                            </m:sub>
                          </m:sSub>
                          <m:r>
                            <a:rPr lang="en-US" sz="1800" b="0" i="1" u="none" smtClean="0">
                              <a:solidFill>
                                <a:schemeClr val="tx1">
                                  <a:lumMod val="95000"/>
                                  <a:lumOff val="5000"/>
                                </a:schemeClr>
                              </a:solidFill>
                              <a:latin typeface="Cambria Math" panose="02040503050406030204" pitchFamily="18" charset="0"/>
                            </a:rPr>
                            <m:t>−</m:t>
                          </m:r>
                          <m:sSub>
                            <m:sSubPr>
                              <m:ctrlPr>
                                <a:rPr lang="en-US" sz="1800" i="1" u="none">
                                  <a:solidFill>
                                    <a:schemeClr val="tx1">
                                      <a:lumMod val="95000"/>
                                      <a:lumOff val="5000"/>
                                    </a:schemeClr>
                                  </a:solidFill>
                                  <a:latin typeface="Cambria Math" panose="02040503050406030204" pitchFamily="18" charset="0"/>
                                </a:rPr>
                              </m:ctrlPr>
                            </m:sSubPr>
                            <m:e>
                              <m:r>
                                <a:rPr lang="en-US" sz="1800" i="1" u="none">
                                  <a:solidFill>
                                    <a:schemeClr val="tx1">
                                      <a:lumMod val="95000"/>
                                      <a:lumOff val="5000"/>
                                    </a:schemeClr>
                                  </a:solidFill>
                                  <a:latin typeface="Cambria Math" panose="02040503050406030204" pitchFamily="18" charset="0"/>
                                </a:rPr>
                                <m:t>𝐻</m:t>
                              </m:r>
                            </m:e>
                            <m:sub>
                              <m:r>
                                <a:rPr lang="en-US" sz="1800" i="1" u="none">
                                  <a:solidFill>
                                    <a:schemeClr val="tx1">
                                      <a:lumMod val="95000"/>
                                      <a:lumOff val="5000"/>
                                    </a:schemeClr>
                                  </a:solidFill>
                                  <a:latin typeface="Cambria Math" panose="02040503050406030204" pitchFamily="18" charset="0"/>
                                </a:rPr>
                                <m:t>0</m:t>
                              </m:r>
                            </m:sub>
                          </m:sSub>
                        </m:e>
                      </m:d>
                    </m:oMath>
                  </m:oMathPara>
                </a14:m>
                <a:endParaRPr lang="en-US" sz="1200" u="none" dirty="0">
                  <a:solidFill>
                    <a:srgbClr val="666666"/>
                  </a:solidFill>
                  <a:latin typeface="Arial"/>
                  <a:cs typeface="+mn-cs"/>
                </a:endParaRPr>
              </a:p>
            </p:txBody>
          </p:sp>
        </mc:Choice>
        <mc:Fallback xmlns="">
          <p:sp>
            <p:nvSpPr>
              <p:cNvPr id="13" name="Rectangle 12"/>
              <p:cNvSpPr>
                <a:spLocks noRot="1" noChangeAspect="1" noMove="1" noResize="1" noEditPoints="1" noAdjustHandles="1" noChangeArrowheads="1" noChangeShapeType="1" noTextEdit="1"/>
              </p:cNvSpPr>
              <p:nvPr/>
            </p:nvSpPr>
            <p:spPr>
              <a:xfrm>
                <a:off x="169859" y="1083437"/>
                <a:ext cx="5003882" cy="2877711"/>
              </a:xfrm>
              <a:prstGeom prst="rect">
                <a:avLst/>
              </a:prstGeom>
              <a:blipFill>
                <a:blip r:embed="rId5"/>
                <a:stretch>
                  <a:fillRect t="-1271" b="-17161"/>
                </a:stretch>
              </a:blipFill>
            </p:spPr>
            <p:txBody>
              <a:bodyPr/>
              <a:lstStyle/>
              <a:p>
                <a:r>
                  <a:rPr lang="en-US">
                    <a:noFill/>
                  </a:rPr>
                  <a:t> </a:t>
                </a:r>
              </a:p>
            </p:txBody>
          </p:sp>
        </mc:Fallback>
      </mc:AlternateContent>
      <p:pic>
        <p:nvPicPr>
          <p:cNvPr id="14"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2847" b="3530"/>
          <a:stretch/>
        </p:blipFill>
        <p:spPr bwMode="auto">
          <a:xfrm>
            <a:off x="7820644" y="1196752"/>
            <a:ext cx="1204972" cy="3139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8"/>
          <p:cNvSpPr>
            <a:spLocks noChangeArrowheads="1"/>
          </p:cNvSpPr>
          <p:nvPr/>
        </p:nvSpPr>
        <p:spPr bwMode="auto">
          <a:xfrm>
            <a:off x="6165330" y="1604260"/>
            <a:ext cx="968376" cy="2460630"/>
          </a:xfrm>
          <a:prstGeom prst="rect">
            <a:avLst/>
          </a:prstGeom>
          <a:solidFill>
            <a:schemeClr val="bg1">
              <a:lumMod val="85000"/>
            </a:schemeClr>
          </a:solidFill>
          <a:ln w="3175">
            <a:solidFill>
              <a:schemeClr val="bg1">
                <a:lumMod val="50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mn-lt"/>
              <a:cs typeface="+mn-cs"/>
            </a:endParaRPr>
          </a:p>
        </p:txBody>
      </p:sp>
      <p:sp>
        <p:nvSpPr>
          <p:cNvPr id="17" name="Line 3"/>
          <p:cNvSpPr>
            <a:spLocks noChangeShapeType="1"/>
          </p:cNvSpPr>
          <p:nvPr/>
        </p:nvSpPr>
        <p:spPr bwMode="auto">
          <a:xfrm>
            <a:off x="6155805" y="1572510"/>
            <a:ext cx="0" cy="251460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pPr defTabSz="457200" fontAlgn="auto">
              <a:spcBef>
                <a:spcPts val="0"/>
              </a:spcBef>
              <a:spcAft>
                <a:spcPts val="0"/>
              </a:spcAft>
            </a:pPr>
            <a:endParaRPr lang="en-US" sz="1800" u="none">
              <a:solidFill>
                <a:prstClr val="black"/>
              </a:solidFill>
              <a:latin typeface="Calibri"/>
              <a:cs typeface="+mn-cs"/>
            </a:endParaRPr>
          </a:p>
        </p:txBody>
      </p:sp>
      <p:sp>
        <p:nvSpPr>
          <p:cNvPr id="18" name="Oval 4"/>
          <p:cNvSpPr>
            <a:spLocks noChangeArrowheads="1"/>
          </p:cNvSpPr>
          <p:nvPr/>
        </p:nvSpPr>
        <p:spPr bwMode="auto">
          <a:xfrm>
            <a:off x="6597130" y="2718687"/>
            <a:ext cx="130175" cy="134938"/>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57200" fontAlgn="auto">
              <a:spcBef>
                <a:spcPts val="0"/>
              </a:spcBef>
              <a:spcAft>
                <a:spcPts val="0"/>
              </a:spcAft>
            </a:pPr>
            <a:endParaRPr lang="en-US" sz="1800" u="none">
              <a:solidFill>
                <a:prstClr val="black"/>
              </a:solidFill>
              <a:latin typeface="Calibri"/>
              <a:cs typeface="+mn-cs"/>
            </a:endParaRPr>
          </a:p>
        </p:txBody>
      </p:sp>
      <p:sp>
        <p:nvSpPr>
          <p:cNvPr id="19" name="Oval 5"/>
          <p:cNvSpPr>
            <a:spLocks noChangeArrowheads="1"/>
          </p:cNvSpPr>
          <p:nvPr/>
        </p:nvSpPr>
        <p:spPr bwMode="auto">
          <a:xfrm>
            <a:off x="6486005" y="2626612"/>
            <a:ext cx="336550" cy="30797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fontAlgn="auto">
              <a:spcBef>
                <a:spcPts val="0"/>
              </a:spcBef>
              <a:spcAft>
                <a:spcPts val="0"/>
              </a:spcAft>
            </a:pPr>
            <a:endParaRPr lang="en-US" sz="1800" u="none">
              <a:solidFill>
                <a:prstClr val="black"/>
              </a:solidFill>
              <a:latin typeface="Calibri"/>
              <a:cs typeface="+mn-cs"/>
            </a:endParaRPr>
          </a:p>
        </p:txBody>
      </p:sp>
      <p:sp>
        <p:nvSpPr>
          <p:cNvPr id="20" name="Oval 6"/>
          <p:cNvSpPr>
            <a:spLocks noChangeArrowheads="1"/>
          </p:cNvSpPr>
          <p:nvPr/>
        </p:nvSpPr>
        <p:spPr bwMode="auto">
          <a:xfrm>
            <a:off x="6366942" y="2493262"/>
            <a:ext cx="646113" cy="60642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fontAlgn="auto">
              <a:spcBef>
                <a:spcPts val="0"/>
              </a:spcBef>
              <a:spcAft>
                <a:spcPts val="0"/>
              </a:spcAft>
            </a:pPr>
            <a:endParaRPr lang="en-US" sz="1800" u="none">
              <a:solidFill>
                <a:prstClr val="black"/>
              </a:solidFill>
              <a:latin typeface="Calibri"/>
              <a:cs typeface="+mn-cs"/>
            </a:endParaRPr>
          </a:p>
        </p:txBody>
      </p:sp>
      <p:sp>
        <p:nvSpPr>
          <p:cNvPr id="21" name="Oval 7"/>
          <p:cNvSpPr>
            <a:spLocks noChangeArrowheads="1"/>
          </p:cNvSpPr>
          <p:nvPr/>
        </p:nvSpPr>
        <p:spPr bwMode="auto">
          <a:xfrm>
            <a:off x="6241530" y="2058286"/>
            <a:ext cx="1438276" cy="1479553"/>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fontAlgn="auto">
              <a:spcBef>
                <a:spcPts val="0"/>
              </a:spcBef>
              <a:spcAft>
                <a:spcPts val="0"/>
              </a:spcAft>
            </a:pPr>
            <a:endParaRPr lang="en-US" sz="1800" u="none">
              <a:solidFill>
                <a:prstClr val="black"/>
              </a:solidFill>
              <a:latin typeface="Calibri"/>
              <a:cs typeface="+mn-cs"/>
            </a:endParaRPr>
          </a:p>
        </p:txBody>
      </p:sp>
      <p:sp>
        <p:nvSpPr>
          <p:cNvPr id="22" name="Line 9"/>
          <p:cNvSpPr>
            <a:spLocks noChangeShapeType="1"/>
          </p:cNvSpPr>
          <p:nvPr/>
        </p:nvSpPr>
        <p:spPr bwMode="auto">
          <a:xfrm>
            <a:off x="6152630" y="3861690"/>
            <a:ext cx="968376"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defTabSz="457200" fontAlgn="auto">
              <a:spcBef>
                <a:spcPts val="0"/>
              </a:spcBef>
              <a:spcAft>
                <a:spcPts val="0"/>
              </a:spcAft>
            </a:pPr>
            <a:endParaRPr lang="en-US" sz="1800" u="none">
              <a:solidFill>
                <a:prstClr val="black"/>
              </a:solidFill>
              <a:latin typeface="Calibri"/>
              <a:cs typeface="+mn-cs"/>
            </a:endParaRPr>
          </a:p>
        </p:txBody>
      </p:sp>
      <p:sp>
        <p:nvSpPr>
          <p:cNvPr id="23" name="Text Box 10"/>
          <p:cNvSpPr txBox="1">
            <a:spLocks noChangeArrowheads="1"/>
          </p:cNvSpPr>
          <p:nvPr/>
        </p:nvSpPr>
        <p:spPr bwMode="auto">
          <a:xfrm>
            <a:off x="6451080" y="3822002"/>
            <a:ext cx="2968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r>
              <a:rPr lang="en-US" u="none">
                <a:solidFill>
                  <a:prstClr val="black"/>
                </a:solidFill>
                <a:latin typeface="+mn-lt"/>
                <a:cs typeface="+mn-cs"/>
                <a:sym typeface="Symbol" charset="0"/>
              </a:rPr>
              <a:t></a:t>
            </a:r>
            <a:endParaRPr lang="en-US" u="none">
              <a:solidFill>
                <a:prstClr val="black"/>
              </a:solidFill>
              <a:latin typeface="+mn-lt"/>
              <a:cs typeface="+mn-cs"/>
            </a:endParaRPr>
          </a:p>
        </p:txBody>
      </p:sp>
      <p:sp>
        <p:nvSpPr>
          <p:cNvPr id="24" name="AutoShape 12"/>
          <p:cNvSpPr>
            <a:spLocks noChangeArrowheads="1"/>
          </p:cNvSpPr>
          <p:nvPr/>
        </p:nvSpPr>
        <p:spPr bwMode="auto">
          <a:xfrm>
            <a:off x="5750992" y="1691573"/>
            <a:ext cx="219075" cy="233363"/>
          </a:xfrm>
          <a:prstGeom prst="flowChartSummingJunction">
            <a:avLst/>
          </a:prstGeom>
          <a:noFill/>
          <a:ln w="28575">
            <a:solidFill>
              <a:schemeClr val="tx1">
                <a:lumMod val="75000"/>
                <a:lumOff val="25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defTabSz="457200" fontAlgn="auto">
              <a:spcBef>
                <a:spcPts val="0"/>
              </a:spcBef>
              <a:spcAft>
                <a:spcPts val="0"/>
              </a:spcAft>
            </a:pPr>
            <a:endParaRPr lang="en-US" sz="1800" u="none">
              <a:solidFill>
                <a:prstClr val="black"/>
              </a:solidFill>
              <a:latin typeface="Calibri"/>
              <a:cs typeface="+mn-cs"/>
            </a:endParaRPr>
          </a:p>
        </p:txBody>
      </p:sp>
      <p:sp>
        <p:nvSpPr>
          <p:cNvPr id="25" name="Text Box 13"/>
          <p:cNvSpPr txBox="1">
            <a:spLocks noChangeArrowheads="1"/>
          </p:cNvSpPr>
          <p:nvPr/>
        </p:nvSpPr>
        <p:spPr bwMode="auto">
          <a:xfrm>
            <a:off x="5655452" y="1924936"/>
            <a:ext cx="40748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r>
              <a:rPr lang="en-US" u="none" dirty="0">
                <a:solidFill>
                  <a:prstClr val="black"/>
                </a:solidFill>
                <a:latin typeface="+mn-lt"/>
                <a:cs typeface="+mn-cs"/>
              </a:rPr>
              <a:t>H</a:t>
            </a:r>
            <a:r>
              <a:rPr lang="en-US" u="none" baseline="-25000" dirty="0">
                <a:solidFill>
                  <a:prstClr val="black"/>
                </a:solidFill>
                <a:latin typeface="+mn-lt"/>
                <a:cs typeface="+mn-cs"/>
              </a:rPr>
              <a:t>0</a:t>
            </a:r>
            <a:endParaRPr lang="en-US" u="none" dirty="0">
              <a:solidFill>
                <a:prstClr val="black"/>
              </a:solidFill>
              <a:latin typeface="+mn-lt"/>
              <a:cs typeface="+mn-cs"/>
            </a:endParaRPr>
          </a:p>
        </p:txBody>
      </p:sp>
      <p:sp>
        <p:nvSpPr>
          <p:cNvPr id="26" name="Oval 14"/>
          <p:cNvSpPr>
            <a:spLocks noChangeArrowheads="1"/>
          </p:cNvSpPr>
          <p:nvPr/>
        </p:nvSpPr>
        <p:spPr bwMode="auto">
          <a:xfrm>
            <a:off x="5508104" y="2705987"/>
            <a:ext cx="176213" cy="161925"/>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57200" fontAlgn="auto">
              <a:spcBef>
                <a:spcPts val="0"/>
              </a:spcBef>
              <a:spcAft>
                <a:spcPts val="0"/>
              </a:spcAft>
            </a:pPr>
            <a:endParaRPr lang="en-US" sz="1800" u="none">
              <a:solidFill>
                <a:prstClr val="black"/>
              </a:solidFill>
              <a:latin typeface="Calibri"/>
              <a:cs typeface="+mn-cs"/>
            </a:endParaRPr>
          </a:p>
        </p:txBody>
      </p:sp>
      <p:sp>
        <p:nvSpPr>
          <p:cNvPr id="27" name="Line 16"/>
          <p:cNvSpPr>
            <a:spLocks noChangeShapeType="1"/>
          </p:cNvSpPr>
          <p:nvPr/>
        </p:nvSpPr>
        <p:spPr bwMode="auto">
          <a:xfrm>
            <a:off x="6649518" y="2785363"/>
            <a:ext cx="0" cy="793752"/>
          </a:xfrm>
          <a:prstGeom prst="line">
            <a:avLst/>
          </a:prstGeom>
          <a:noFill/>
          <a:ln w="19050">
            <a:solidFill>
              <a:schemeClr val="tx1"/>
            </a:solidFill>
            <a:prstDash val="dash"/>
            <a:round/>
            <a:headEnd/>
            <a:tailEnd/>
          </a:ln>
          <a:extLst>
            <a:ext uri="{909E8E84-426E-40DD-AFC4-6F175D3DCCD1}">
              <a14:hiddenFill xmlns:a14="http://schemas.microsoft.com/office/drawing/2010/main">
                <a:noFill/>
              </a14:hiddenFill>
            </a:ext>
          </a:extLst>
        </p:spPr>
        <p:txBody>
          <a:bodyPr/>
          <a:lstStyle/>
          <a:p>
            <a:pPr defTabSz="457200" fontAlgn="auto">
              <a:spcBef>
                <a:spcPts val="0"/>
              </a:spcBef>
              <a:spcAft>
                <a:spcPts val="0"/>
              </a:spcAft>
            </a:pPr>
            <a:endParaRPr lang="en-US" sz="1800" u="none">
              <a:solidFill>
                <a:prstClr val="black"/>
              </a:solidFill>
              <a:latin typeface="Calibri"/>
              <a:cs typeface="+mn-cs"/>
            </a:endParaRPr>
          </a:p>
        </p:txBody>
      </p:sp>
      <p:sp>
        <p:nvSpPr>
          <p:cNvPr id="28" name="Line 17"/>
          <p:cNvSpPr>
            <a:spLocks noChangeShapeType="1"/>
          </p:cNvSpPr>
          <p:nvPr/>
        </p:nvSpPr>
        <p:spPr bwMode="auto">
          <a:xfrm>
            <a:off x="6166917" y="3487039"/>
            <a:ext cx="46990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defTabSz="457200" fontAlgn="auto">
              <a:spcBef>
                <a:spcPts val="0"/>
              </a:spcBef>
              <a:spcAft>
                <a:spcPts val="0"/>
              </a:spcAft>
            </a:pPr>
            <a:endParaRPr lang="en-US" sz="1800" u="none">
              <a:solidFill>
                <a:prstClr val="black"/>
              </a:solidFill>
              <a:latin typeface="Calibri"/>
              <a:cs typeface="+mn-cs"/>
            </a:endParaRPr>
          </a:p>
        </p:txBody>
      </p:sp>
      <mc:AlternateContent xmlns:mc="http://schemas.openxmlformats.org/markup-compatibility/2006" xmlns:a14="http://schemas.microsoft.com/office/drawing/2010/main">
        <mc:Choice Requires="a14">
          <p:sp>
            <p:nvSpPr>
              <p:cNvPr id="29" name="Text Box 19"/>
              <p:cNvSpPr txBox="1">
                <a:spLocks noChangeArrowheads="1"/>
              </p:cNvSpPr>
              <p:nvPr/>
            </p:nvSpPr>
            <p:spPr bwMode="auto">
              <a:xfrm>
                <a:off x="6265342" y="3396551"/>
                <a:ext cx="344774" cy="33855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fr-FR" i="1" u="none" smtClean="0">
                          <a:solidFill>
                            <a:schemeClr val="tx1">
                              <a:lumMod val="95000"/>
                              <a:lumOff val="5000"/>
                            </a:schemeClr>
                          </a:solidFill>
                          <a:latin typeface="Cambria Math" panose="02040503050406030204" pitchFamily="18" charset="0"/>
                        </a:rPr>
                        <m:t>𝑥</m:t>
                      </m:r>
                    </m:oMath>
                  </m:oMathPara>
                </a14:m>
                <a:endParaRPr lang="en-US" u="none" dirty="0">
                  <a:solidFill>
                    <a:schemeClr val="tx1">
                      <a:lumMod val="95000"/>
                      <a:lumOff val="5000"/>
                    </a:schemeClr>
                  </a:solidFill>
                  <a:latin typeface="Cambria Math" panose="02040503050406030204" pitchFamily="18" charset="0"/>
                  <a:ea typeface="Cambria Math" panose="02040503050406030204" pitchFamily="18" charset="0"/>
                  <a:cs typeface="+mn-cs"/>
                </a:endParaRPr>
              </a:p>
            </p:txBody>
          </p:sp>
        </mc:Choice>
        <mc:Fallback xmlns="">
          <p:sp>
            <p:nvSpPr>
              <p:cNvPr id="29" name="Text Box 19"/>
              <p:cNvSpPr txBox="1">
                <a:spLocks noRot="1" noChangeAspect="1" noMove="1" noResize="1" noEditPoints="1" noAdjustHandles="1" noChangeArrowheads="1" noChangeShapeType="1" noTextEdit="1"/>
              </p:cNvSpPr>
              <p:nvPr/>
            </p:nvSpPr>
            <p:spPr bwMode="auto">
              <a:xfrm>
                <a:off x="6265342" y="3396551"/>
                <a:ext cx="344774" cy="338554"/>
              </a:xfrm>
              <a:prstGeom prst="rect">
                <a:avLst/>
              </a:prstGeom>
              <a:blipFill rotWithShape="0">
                <a:blip r:embed="rId7"/>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noFill/>
                  </a:rPr>
                  <a:t> </a:t>
                </a:r>
              </a:p>
            </p:txBody>
          </p:sp>
        </mc:Fallback>
      </mc:AlternateContent>
      <p:sp>
        <p:nvSpPr>
          <p:cNvPr id="30" name="AutoShape 20"/>
          <p:cNvSpPr>
            <a:spLocks noChangeArrowheads="1"/>
          </p:cNvSpPr>
          <p:nvPr/>
        </p:nvSpPr>
        <p:spPr bwMode="auto">
          <a:xfrm>
            <a:off x="6555855" y="1334385"/>
            <a:ext cx="161925" cy="334963"/>
          </a:xfrm>
          <a:prstGeom prst="upArrow">
            <a:avLst>
              <a:gd name="adj1" fmla="val 50000"/>
              <a:gd name="adj2" fmla="val 51716"/>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457200" fontAlgn="auto">
              <a:spcBef>
                <a:spcPts val="0"/>
              </a:spcBef>
              <a:spcAft>
                <a:spcPts val="0"/>
              </a:spcAft>
            </a:pPr>
            <a:endParaRPr lang="en-US" sz="1800" u="none">
              <a:solidFill>
                <a:prstClr val="black"/>
              </a:solidFill>
              <a:latin typeface="Calibri"/>
              <a:cs typeface="+mn-cs"/>
            </a:endParaRPr>
          </a:p>
        </p:txBody>
      </p:sp>
      <p:sp>
        <p:nvSpPr>
          <p:cNvPr id="31" name="Text Box 21"/>
          <p:cNvSpPr txBox="1">
            <a:spLocks noChangeArrowheads="1"/>
          </p:cNvSpPr>
          <p:nvPr/>
        </p:nvSpPr>
        <p:spPr bwMode="auto">
          <a:xfrm>
            <a:off x="6747943" y="1247072"/>
            <a:ext cx="303213" cy="457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r>
              <a:rPr lang="en-US" u="none">
                <a:solidFill>
                  <a:prstClr val="black"/>
                </a:solidFill>
                <a:cs typeface="+mn-cs"/>
              </a:rPr>
              <a:t>J</a:t>
            </a:r>
          </a:p>
        </p:txBody>
      </p:sp>
      <p:sp>
        <p:nvSpPr>
          <p:cNvPr id="32" name="Text Box 43"/>
          <p:cNvSpPr txBox="1">
            <a:spLocks noChangeArrowheads="1"/>
          </p:cNvSpPr>
          <p:nvPr/>
        </p:nvSpPr>
        <p:spPr bwMode="auto">
          <a:xfrm>
            <a:off x="5062881" y="3156933"/>
            <a:ext cx="103822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algn="ctr" defTabSz="457200" eaLnBrk="1" fontAlgn="auto" hangingPunct="1">
              <a:spcBef>
                <a:spcPts val="0"/>
              </a:spcBef>
              <a:spcAft>
                <a:spcPts val="0"/>
              </a:spcAft>
            </a:pPr>
            <a:r>
              <a:rPr lang="en-US" sz="1000" i="1" u="none" dirty="0" smtClean="0">
                <a:solidFill>
                  <a:srgbClr val="0070C0"/>
                </a:solidFill>
                <a:latin typeface="Arial" pitchFamily="34" charset="0"/>
                <a:ea typeface="+mn-ea"/>
              </a:rPr>
              <a:t>Image Vortex</a:t>
            </a:r>
            <a:endParaRPr lang="en-US" sz="1000" i="1" u="none" dirty="0">
              <a:solidFill>
                <a:srgbClr val="0070C0"/>
              </a:solidFill>
              <a:latin typeface="Arial" pitchFamily="34" charset="0"/>
              <a:ea typeface="+mn-ea"/>
            </a:endParaRPr>
          </a:p>
          <a:p>
            <a:pPr algn="ctr" defTabSz="457200" eaLnBrk="1" fontAlgn="auto" hangingPunct="1">
              <a:spcBef>
                <a:spcPts val="0"/>
              </a:spcBef>
              <a:spcAft>
                <a:spcPts val="0"/>
              </a:spcAft>
            </a:pPr>
            <a:r>
              <a:rPr lang="en-US" sz="1000" i="1" u="none" dirty="0">
                <a:solidFill>
                  <a:srgbClr val="0070C0"/>
                </a:solidFill>
                <a:latin typeface="Arial" pitchFamily="34" charset="0"/>
                <a:ea typeface="+mn-ea"/>
                <a:sym typeface="Wingdings" panose="05000000000000000000" pitchFamily="2" charset="2"/>
              </a:rPr>
              <a:t></a:t>
            </a:r>
            <a:endParaRPr lang="en-US" sz="1000" i="1" u="none" dirty="0">
              <a:solidFill>
                <a:srgbClr val="0070C0"/>
              </a:solidFill>
              <a:latin typeface="Arial" pitchFamily="34" charset="0"/>
              <a:ea typeface="+mn-ea"/>
            </a:endParaRPr>
          </a:p>
          <a:p>
            <a:pPr algn="ctr" defTabSz="457200" eaLnBrk="1" fontAlgn="auto" hangingPunct="1">
              <a:spcBef>
                <a:spcPts val="0"/>
              </a:spcBef>
              <a:spcAft>
                <a:spcPts val="0"/>
              </a:spcAft>
            </a:pPr>
            <a:r>
              <a:rPr lang="en-US" sz="1000" i="1" u="none" dirty="0">
                <a:solidFill>
                  <a:srgbClr val="0070C0"/>
                </a:solidFill>
                <a:latin typeface="Arial" pitchFamily="34" charset="0"/>
                <a:ea typeface="+mn-ea"/>
              </a:rPr>
              <a:t>J</a:t>
            </a:r>
            <a:r>
              <a:rPr lang="en-US" sz="1000" i="1" u="none" dirty="0">
                <a:solidFill>
                  <a:srgbClr val="0070C0"/>
                </a:solidFill>
                <a:latin typeface="Arial" pitchFamily="34" charset="0"/>
                <a:ea typeface="+mn-ea"/>
                <a:sym typeface="Symbol" charset="0"/>
              </a:rPr>
              <a:t> = 0</a:t>
            </a:r>
            <a:endParaRPr lang="en-US" sz="1000" i="1" u="none" dirty="0">
              <a:solidFill>
                <a:srgbClr val="0070C0"/>
              </a:solidFill>
              <a:latin typeface="Arial" pitchFamily="34" charset="0"/>
              <a:ea typeface="+mn-ea"/>
            </a:endParaRPr>
          </a:p>
        </p:txBody>
      </p:sp>
      <p:sp>
        <p:nvSpPr>
          <p:cNvPr id="33" name="Line 44"/>
          <p:cNvSpPr>
            <a:spLocks noChangeShapeType="1"/>
          </p:cNvSpPr>
          <p:nvPr/>
        </p:nvSpPr>
        <p:spPr bwMode="auto">
          <a:xfrm flipV="1">
            <a:off x="5536679" y="2798230"/>
            <a:ext cx="39688" cy="2825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defTabSz="457200" fontAlgn="auto">
              <a:spcBef>
                <a:spcPts val="0"/>
              </a:spcBef>
              <a:spcAft>
                <a:spcPts val="0"/>
              </a:spcAft>
            </a:pPr>
            <a:endParaRPr lang="en-US" sz="1800" u="none">
              <a:solidFill>
                <a:prstClr val="black"/>
              </a:solidFill>
              <a:latin typeface="Calibri"/>
              <a:cs typeface="+mn-cs"/>
            </a:endParaRPr>
          </a:p>
        </p:txBody>
      </p:sp>
      <p:grpSp>
        <p:nvGrpSpPr>
          <p:cNvPr id="37" name="Group 37"/>
          <p:cNvGrpSpPr>
            <a:grpSpLocks/>
          </p:cNvGrpSpPr>
          <p:nvPr/>
        </p:nvGrpSpPr>
        <p:grpSpPr bwMode="auto">
          <a:xfrm>
            <a:off x="289427" y="4087115"/>
            <a:ext cx="2386302" cy="2266970"/>
            <a:chOff x="440" y="2535"/>
            <a:chExt cx="2095" cy="1734"/>
          </a:xfrm>
        </p:grpSpPr>
        <p:sp>
          <p:nvSpPr>
            <p:cNvPr id="38" name="Line 24"/>
            <p:cNvSpPr>
              <a:spLocks noChangeShapeType="1"/>
            </p:cNvSpPr>
            <p:nvPr/>
          </p:nvSpPr>
          <p:spPr bwMode="auto">
            <a:xfrm>
              <a:off x="440" y="2787"/>
              <a:ext cx="0" cy="1355"/>
            </a:xfrm>
            <a:prstGeom prst="line">
              <a:avLst/>
            </a:prstGeom>
            <a:noFill/>
            <a:ln w="9525">
              <a:solidFill>
                <a:schemeClr val="tx1"/>
              </a:solidFill>
              <a:round/>
              <a:headEnd type="arrow" w="med" len="med"/>
              <a:tailEnd type="none" w="med" len="med"/>
            </a:ln>
            <a:extLst>
              <a:ext uri="{909E8E84-426E-40DD-AFC4-6F175D3DCCD1}">
                <a14:hiddenFill xmlns:a14="http://schemas.microsoft.com/office/drawing/2010/main">
                  <a:noFill/>
                </a14:hiddenFill>
              </a:ext>
            </a:extLst>
          </p:spPr>
          <p:txBody>
            <a:bodyPr/>
            <a:lstStyle/>
            <a:p>
              <a:pPr defTabSz="457200" fontAlgn="auto">
                <a:spcBef>
                  <a:spcPts val="0"/>
                </a:spcBef>
                <a:spcAft>
                  <a:spcPts val="0"/>
                </a:spcAft>
              </a:pPr>
              <a:endParaRPr lang="en-US" u="none">
                <a:solidFill>
                  <a:prstClr val="black"/>
                </a:solidFill>
                <a:latin typeface="+mn-lt"/>
                <a:cs typeface="+mn-cs"/>
              </a:endParaRPr>
            </a:p>
          </p:txBody>
        </p:sp>
        <p:sp>
          <p:nvSpPr>
            <p:cNvPr id="39" name="Line 25"/>
            <p:cNvSpPr>
              <a:spLocks noChangeShapeType="1"/>
            </p:cNvSpPr>
            <p:nvPr/>
          </p:nvSpPr>
          <p:spPr bwMode="auto">
            <a:xfrm>
              <a:off x="440" y="3524"/>
              <a:ext cx="1779" cy="0"/>
            </a:xfrm>
            <a:prstGeom prst="line">
              <a:avLst/>
            </a:prstGeom>
            <a:noFill/>
            <a:ln w="9525">
              <a:solidFill>
                <a:schemeClr val="tx1"/>
              </a:solidFill>
              <a:round/>
              <a:headEnd type="none" w="med" len="med"/>
              <a:tailEnd type="arrow" w="med" len="med"/>
            </a:ln>
            <a:extLst>
              <a:ext uri="{909E8E84-426E-40DD-AFC4-6F175D3DCCD1}">
                <a14:hiddenFill xmlns:a14="http://schemas.microsoft.com/office/drawing/2010/main">
                  <a:noFill/>
                </a14:hiddenFill>
              </a:ext>
            </a:extLst>
          </p:spPr>
          <p:txBody>
            <a:bodyPr/>
            <a:lstStyle/>
            <a:p>
              <a:pPr defTabSz="457200" fontAlgn="auto">
                <a:spcBef>
                  <a:spcPts val="0"/>
                </a:spcBef>
                <a:spcAft>
                  <a:spcPts val="0"/>
                </a:spcAft>
              </a:pPr>
              <a:endParaRPr lang="en-US" u="none">
                <a:solidFill>
                  <a:prstClr val="black"/>
                </a:solidFill>
                <a:latin typeface="+mn-lt"/>
                <a:cs typeface="+mn-cs"/>
              </a:endParaRPr>
            </a:p>
          </p:txBody>
        </p:sp>
        <p:sp>
          <p:nvSpPr>
            <p:cNvPr id="40" name="Freeform 26"/>
            <p:cNvSpPr>
              <a:spLocks/>
            </p:cNvSpPr>
            <p:nvPr/>
          </p:nvSpPr>
          <p:spPr bwMode="auto">
            <a:xfrm>
              <a:off x="440" y="3357"/>
              <a:ext cx="1864" cy="590"/>
            </a:xfrm>
            <a:custGeom>
              <a:avLst/>
              <a:gdLst>
                <a:gd name="T0" fmla="*/ 0 w 1864"/>
                <a:gd name="T1" fmla="*/ 167 h 590"/>
                <a:gd name="T2" fmla="*/ 85 w 1864"/>
                <a:gd name="T3" fmla="*/ 48 h 590"/>
                <a:gd name="T4" fmla="*/ 255 w 1864"/>
                <a:gd name="T5" fmla="*/ 6 h 590"/>
                <a:gd name="T6" fmla="*/ 424 w 1864"/>
                <a:gd name="T7" fmla="*/ 82 h 590"/>
                <a:gd name="T8" fmla="*/ 636 w 1864"/>
                <a:gd name="T9" fmla="*/ 294 h 590"/>
                <a:gd name="T10" fmla="*/ 915 w 1864"/>
                <a:gd name="T11" fmla="*/ 489 h 590"/>
                <a:gd name="T12" fmla="*/ 1330 w 1864"/>
                <a:gd name="T13" fmla="*/ 573 h 590"/>
                <a:gd name="T14" fmla="*/ 1864 w 1864"/>
                <a:gd name="T15" fmla="*/ 590 h 590"/>
                <a:gd name="T16" fmla="*/ 0 60000 65536"/>
                <a:gd name="T17" fmla="*/ 0 60000 65536"/>
                <a:gd name="T18" fmla="*/ 0 60000 65536"/>
                <a:gd name="T19" fmla="*/ 0 60000 65536"/>
                <a:gd name="T20" fmla="*/ 0 60000 65536"/>
                <a:gd name="T21" fmla="*/ 0 60000 65536"/>
                <a:gd name="T22" fmla="*/ 0 60000 65536"/>
                <a:gd name="T23" fmla="*/ 0 60000 65536"/>
                <a:gd name="T24" fmla="*/ 0 w 1864"/>
                <a:gd name="T25" fmla="*/ 0 h 590"/>
                <a:gd name="T26" fmla="*/ 1864 w 1864"/>
                <a:gd name="T27" fmla="*/ 590 h 5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64" h="590">
                  <a:moveTo>
                    <a:pt x="0" y="167"/>
                  </a:moveTo>
                  <a:cubicBezTo>
                    <a:pt x="21" y="121"/>
                    <a:pt x="43" y="75"/>
                    <a:pt x="85" y="48"/>
                  </a:cubicBezTo>
                  <a:cubicBezTo>
                    <a:pt x="127" y="21"/>
                    <a:pt x="199" y="0"/>
                    <a:pt x="255" y="6"/>
                  </a:cubicBezTo>
                  <a:cubicBezTo>
                    <a:pt x="311" y="12"/>
                    <a:pt x="360" y="34"/>
                    <a:pt x="424" y="82"/>
                  </a:cubicBezTo>
                  <a:cubicBezTo>
                    <a:pt x="488" y="130"/>
                    <a:pt x="554" y="226"/>
                    <a:pt x="636" y="294"/>
                  </a:cubicBezTo>
                  <a:cubicBezTo>
                    <a:pt x="718" y="362"/>
                    <a:pt x="799" y="443"/>
                    <a:pt x="915" y="489"/>
                  </a:cubicBezTo>
                  <a:cubicBezTo>
                    <a:pt x="1031" y="535"/>
                    <a:pt x="1172" y="556"/>
                    <a:pt x="1330" y="573"/>
                  </a:cubicBezTo>
                  <a:cubicBezTo>
                    <a:pt x="1488" y="590"/>
                    <a:pt x="1775" y="587"/>
                    <a:pt x="1864" y="590"/>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defTabSz="457200" fontAlgn="auto">
                <a:spcBef>
                  <a:spcPts val="0"/>
                </a:spcBef>
                <a:spcAft>
                  <a:spcPts val="0"/>
                </a:spcAft>
              </a:pPr>
              <a:endParaRPr lang="en-US" u="none">
                <a:solidFill>
                  <a:prstClr val="black"/>
                </a:solidFill>
                <a:latin typeface="+mn-lt"/>
                <a:cs typeface="+mn-cs"/>
              </a:endParaRPr>
            </a:p>
          </p:txBody>
        </p:sp>
        <p:sp>
          <p:nvSpPr>
            <p:cNvPr id="41" name="Freeform 27"/>
            <p:cNvSpPr>
              <a:spLocks/>
            </p:cNvSpPr>
            <p:nvPr/>
          </p:nvSpPr>
          <p:spPr bwMode="auto">
            <a:xfrm>
              <a:off x="440" y="3076"/>
              <a:ext cx="1373" cy="431"/>
            </a:xfrm>
            <a:custGeom>
              <a:avLst/>
              <a:gdLst>
                <a:gd name="T0" fmla="*/ 0 w 1186"/>
                <a:gd name="T1" fmla="*/ 431 h 431"/>
                <a:gd name="T2" fmla="*/ 69 w 1186"/>
                <a:gd name="T3" fmla="*/ 219 h 431"/>
                <a:gd name="T4" fmla="*/ 167 w 1186"/>
                <a:gd name="T5" fmla="*/ 92 h 431"/>
                <a:gd name="T6" fmla="*/ 344 w 1186"/>
                <a:gd name="T7" fmla="*/ 7 h 431"/>
                <a:gd name="T8" fmla="*/ 491 w 1186"/>
                <a:gd name="T9" fmla="*/ 50 h 431"/>
                <a:gd name="T10" fmla="*/ 638 w 1186"/>
                <a:gd name="T11" fmla="*/ 194 h 431"/>
                <a:gd name="T12" fmla="*/ 736 w 1186"/>
                <a:gd name="T13" fmla="*/ 287 h 431"/>
                <a:gd name="T14" fmla="*/ 853 w 1186"/>
                <a:gd name="T15" fmla="*/ 363 h 431"/>
                <a:gd name="T16" fmla="*/ 1079 w 1186"/>
                <a:gd name="T17" fmla="*/ 405 h 431"/>
                <a:gd name="T18" fmla="*/ 1373 w 1186"/>
                <a:gd name="T19" fmla="*/ 431 h 4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6"/>
                <a:gd name="T31" fmla="*/ 0 h 431"/>
                <a:gd name="T32" fmla="*/ 1186 w 1186"/>
                <a:gd name="T33" fmla="*/ 431 h 4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6" h="431">
                  <a:moveTo>
                    <a:pt x="0" y="431"/>
                  </a:moveTo>
                  <a:cubicBezTo>
                    <a:pt x="18" y="353"/>
                    <a:pt x="36" y="276"/>
                    <a:pt x="60" y="219"/>
                  </a:cubicBezTo>
                  <a:cubicBezTo>
                    <a:pt x="84" y="162"/>
                    <a:pt x="104" y="127"/>
                    <a:pt x="144" y="92"/>
                  </a:cubicBezTo>
                  <a:cubicBezTo>
                    <a:pt x="184" y="57"/>
                    <a:pt x="250" y="14"/>
                    <a:pt x="297" y="7"/>
                  </a:cubicBezTo>
                  <a:cubicBezTo>
                    <a:pt x="344" y="0"/>
                    <a:pt x="382" y="19"/>
                    <a:pt x="424" y="50"/>
                  </a:cubicBezTo>
                  <a:cubicBezTo>
                    <a:pt x="466" y="81"/>
                    <a:pt x="516" y="154"/>
                    <a:pt x="551" y="194"/>
                  </a:cubicBezTo>
                  <a:cubicBezTo>
                    <a:pt x="586" y="234"/>
                    <a:pt x="605" y="259"/>
                    <a:pt x="636" y="287"/>
                  </a:cubicBezTo>
                  <a:cubicBezTo>
                    <a:pt x="667" y="315"/>
                    <a:pt x="688" y="343"/>
                    <a:pt x="737" y="363"/>
                  </a:cubicBezTo>
                  <a:cubicBezTo>
                    <a:pt x="786" y="383"/>
                    <a:pt x="857" y="394"/>
                    <a:pt x="932" y="405"/>
                  </a:cubicBezTo>
                  <a:cubicBezTo>
                    <a:pt x="1007" y="416"/>
                    <a:pt x="1144" y="427"/>
                    <a:pt x="1186" y="431"/>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defTabSz="457200" fontAlgn="auto">
                <a:spcBef>
                  <a:spcPts val="0"/>
                </a:spcBef>
                <a:spcAft>
                  <a:spcPts val="0"/>
                </a:spcAft>
              </a:pPr>
              <a:endParaRPr lang="en-US" u="none">
                <a:solidFill>
                  <a:prstClr val="black"/>
                </a:solidFill>
                <a:latin typeface="+mn-lt"/>
                <a:cs typeface="+mn-cs"/>
              </a:endParaRPr>
            </a:p>
          </p:txBody>
        </p:sp>
        <p:sp>
          <p:nvSpPr>
            <p:cNvPr id="42" name="Freeform 28"/>
            <p:cNvSpPr>
              <a:spLocks/>
            </p:cNvSpPr>
            <p:nvPr/>
          </p:nvSpPr>
          <p:spPr bwMode="auto">
            <a:xfrm>
              <a:off x="440" y="2841"/>
              <a:ext cx="1627" cy="649"/>
            </a:xfrm>
            <a:custGeom>
              <a:avLst/>
              <a:gdLst>
                <a:gd name="T0" fmla="*/ 0 w 1627"/>
                <a:gd name="T1" fmla="*/ 649 h 649"/>
                <a:gd name="T2" fmla="*/ 43 w 1627"/>
                <a:gd name="T3" fmla="*/ 310 h 649"/>
                <a:gd name="T4" fmla="*/ 128 w 1627"/>
                <a:gd name="T5" fmla="*/ 141 h 649"/>
                <a:gd name="T6" fmla="*/ 255 w 1627"/>
                <a:gd name="T7" fmla="*/ 31 h 649"/>
                <a:gd name="T8" fmla="*/ 466 w 1627"/>
                <a:gd name="T9" fmla="*/ 31 h 649"/>
                <a:gd name="T10" fmla="*/ 737 w 1627"/>
                <a:gd name="T11" fmla="*/ 217 h 649"/>
                <a:gd name="T12" fmla="*/ 992 w 1627"/>
                <a:gd name="T13" fmla="*/ 302 h 649"/>
                <a:gd name="T14" fmla="*/ 1627 w 1627"/>
                <a:gd name="T15" fmla="*/ 327 h 649"/>
                <a:gd name="T16" fmla="*/ 0 60000 65536"/>
                <a:gd name="T17" fmla="*/ 0 60000 65536"/>
                <a:gd name="T18" fmla="*/ 0 60000 65536"/>
                <a:gd name="T19" fmla="*/ 0 60000 65536"/>
                <a:gd name="T20" fmla="*/ 0 60000 65536"/>
                <a:gd name="T21" fmla="*/ 0 60000 65536"/>
                <a:gd name="T22" fmla="*/ 0 60000 65536"/>
                <a:gd name="T23" fmla="*/ 0 60000 65536"/>
                <a:gd name="T24" fmla="*/ 0 w 1627"/>
                <a:gd name="T25" fmla="*/ 0 h 649"/>
                <a:gd name="T26" fmla="*/ 1627 w 1627"/>
                <a:gd name="T27" fmla="*/ 649 h 6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27" h="649">
                  <a:moveTo>
                    <a:pt x="0" y="649"/>
                  </a:moveTo>
                  <a:cubicBezTo>
                    <a:pt x="11" y="522"/>
                    <a:pt x="22" y="395"/>
                    <a:pt x="43" y="310"/>
                  </a:cubicBezTo>
                  <a:cubicBezTo>
                    <a:pt x="64" y="225"/>
                    <a:pt x="93" y="187"/>
                    <a:pt x="128" y="141"/>
                  </a:cubicBezTo>
                  <a:cubicBezTo>
                    <a:pt x="163" y="95"/>
                    <a:pt x="199" y="49"/>
                    <a:pt x="255" y="31"/>
                  </a:cubicBezTo>
                  <a:cubicBezTo>
                    <a:pt x="311" y="13"/>
                    <a:pt x="386" y="0"/>
                    <a:pt x="466" y="31"/>
                  </a:cubicBezTo>
                  <a:cubicBezTo>
                    <a:pt x="546" y="62"/>
                    <a:pt x="649" y="172"/>
                    <a:pt x="737" y="217"/>
                  </a:cubicBezTo>
                  <a:cubicBezTo>
                    <a:pt x="825" y="262"/>
                    <a:pt x="844" y="284"/>
                    <a:pt x="992" y="302"/>
                  </a:cubicBezTo>
                  <a:cubicBezTo>
                    <a:pt x="1140" y="320"/>
                    <a:pt x="1521" y="323"/>
                    <a:pt x="1627" y="327"/>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defTabSz="457200" fontAlgn="auto">
                <a:spcBef>
                  <a:spcPts val="0"/>
                </a:spcBef>
                <a:spcAft>
                  <a:spcPts val="0"/>
                </a:spcAft>
              </a:pPr>
              <a:endParaRPr lang="en-US" u="none">
                <a:solidFill>
                  <a:prstClr val="black"/>
                </a:solidFill>
                <a:latin typeface="+mn-lt"/>
                <a:cs typeface="+mn-cs"/>
              </a:endParaRPr>
            </a:p>
          </p:txBody>
        </p:sp>
        <p:sp>
          <p:nvSpPr>
            <p:cNvPr id="43" name="Freeform 29"/>
            <p:cNvSpPr>
              <a:spLocks/>
            </p:cNvSpPr>
            <p:nvPr/>
          </p:nvSpPr>
          <p:spPr bwMode="auto">
            <a:xfrm>
              <a:off x="440" y="3508"/>
              <a:ext cx="1822" cy="761"/>
            </a:xfrm>
            <a:custGeom>
              <a:avLst/>
              <a:gdLst>
                <a:gd name="T0" fmla="*/ 0 w 1822"/>
                <a:gd name="T1" fmla="*/ 24 h 761"/>
                <a:gd name="T2" fmla="*/ 85 w 1822"/>
                <a:gd name="T3" fmla="*/ 24 h 761"/>
                <a:gd name="T4" fmla="*/ 255 w 1822"/>
                <a:gd name="T5" fmla="*/ 168 h 761"/>
                <a:gd name="T6" fmla="*/ 441 w 1822"/>
                <a:gd name="T7" fmla="*/ 439 h 761"/>
                <a:gd name="T8" fmla="*/ 763 w 1822"/>
                <a:gd name="T9" fmla="*/ 634 h 761"/>
                <a:gd name="T10" fmla="*/ 1313 w 1822"/>
                <a:gd name="T11" fmla="*/ 736 h 761"/>
                <a:gd name="T12" fmla="*/ 1822 w 1822"/>
                <a:gd name="T13" fmla="*/ 761 h 761"/>
                <a:gd name="T14" fmla="*/ 0 60000 65536"/>
                <a:gd name="T15" fmla="*/ 0 60000 65536"/>
                <a:gd name="T16" fmla="*/ 0 60000 65536"/>
                <a:gd name="T17" fmla="*/ 0 60000 65536"/>
                <a:gd name="T18" fmla="*/ 0 60000 65536"/>
                <a:gd name="T19" fmla="*/ 0 60000 65536"/>
                <a:gd name="T20" fmla="*/ 0 60000 65536"/>
                <a:gd name="T21" fmla="*/ 0 w 1822"/>
                <a:gd name="T22" fmla="*/ 0 h 761"/>
                <a:gd name="T23" fmla="*/ 1822 w 1822"/>
                <a:gd name="T24" fmla="*/ 761 h 76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22" h="761">
                  <a:moveTo>
                    <a:pt x="0" y="24"/>
                  </a:moveTo>
                  <a:cubicBezTo>
                    <a:pt x="21" y="12"/>
                    <a:pt x="43" y="0"/>
                    <a:pt x="85" y="24"/>
                  </a:cubicBezTo>
                  <a:cubicBezTo>
                    <a:pt x="127" y="48"/>
                    <a:pt x="196" y="99"/>
                    <a:pt x="255" y="168"/>
                  </a:cubicBezTo>
                  <a:cubicBezTo>
                    <a:pt x="314" y="237"/>
                    <a:pt x="356" y="361"/>
                    <a:pt x="441" y="439"/>
                  </a:cubicBezTo>
                  <a:cubicBezTo>
                    <a:pt x="526" y="517"/>
                    <a:pt x="618" y="584"/>
                    <a:pt x="763" y="634"/>
                  </a:cubicBezTo>
                  <a:cubicBezTo>
                    <a:pt x="908" y="684"/>
                    <a:pt x="1137" y="715"/>
                    <a:pt x="1313" y="736"/>
                  </a:cubicBezTo>
                  <a:cubicBezTo>
                    <a:pt x="1489" y="757"/>
                    <a:pt x="1737" y="757"/>
                    <a:pt x="1822" y="761"/>
                  </a:cubicBezTo>
                </a:path>
              </a:pathLst>
            </a:custGeom>
            <a:noFill/>
            <a:ln w="381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a:lstStyle/>
            <a:p>
              <a:pPr defTabSz="457200" fontAlgn="auto">
                <a:spcBef>
                  <a:spcPts val="0"/>
                </a:spcBef>
                <a:spcAft>
                  <a:spcPts val="0"/>
                </a:spcAft>
              </a:pPr>
              <a:endParaRPr lang="en-US" u="none">
                <a:solidFill>
                  <a:prstClr val="black"/>
                </a:solidFill>
                <a:latin typeface="+mn-lt"/>
                <a:cs typeface="+mn-cs"/>
              </a:endParaRPr>
            </a:p>
          </p:txBody>
        </p:sp>
        <p:sp>
          <p:nvSpPr>
            <p:cNvPr id="44" name="Text Box 30"/>
            <p:cNvSpPr txBox="1">
              <a:spLocks noChangeArrowheads="1"/>
            </p:cNvSpPr>
            <p:nvPr/>
          </p:nvSpPr>
          <p:spPr bwMode="auto">
            <a:xfrm>
              <a:off x="1517" y="3254"/>
              <a:ext cx="82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r>
                <a:rPr lang="en-US" u="none" dirty="0" smtClean="0">
                  <a:solidFill>
                    <a:prstClr val="black"/>
                  </a:solidFill>
                  <a:latin typeface="+mn-lt"/>
                  <a:cs typeface="+mn-cs"/>
                </a:rPr>
                <a:t>H</a:t>
              </a:r>
              <a:r>
                <a:rPr lang="en-US" sz="1800" u="none" baseline="-25000" dirty="0">
                  <a:solidFill>
                    <a:prstClr val="black"/>
                  </a:solidFill>
                </a:rPr>
                <a:t>0</a:t>
              </a:r>
              <a:r>
                <a:rPr lang="en-US" u="none" dirty="0" smtClean="0">
                  <a:solidFill>
                    <a:prstClr val="black"/>
                  </a:solidFill>
                  <a:latin typeface="+mn-lt"/>
                  <a:cs typeface="+mn-cs"/>
                </a:rPr>
                <a:t> </a:t>
              </a:r>
              <a:r>
                <a:rPr lang="en-US" u="none" dirty="0">
                  <a:solidFill>
                    <a:prstClr val="black"/>
                  </a:solidFill>
                  <a:latin typeface="+mn-lt"/>
                  <a:cs typeface="+mn-cs"/>
                </a:rPr>
                <a:t>= H</a:t>
              </a:r>
              <a:r>
                <a:rPr lang="en-US" u="none" baseline="-25000" dirty="0">
                  <a:solidFill>
                    <a:prstClr val="black"/>
                  </a:solidFill>
                  <a:latin typeface="+mn-lt"/>
                  <a:cs typeface="+mn-cs"/>
                </a:rPr>
                <a:t>c1</a:t>
              </a:r>
              <a:endParaRPr lang="en-US" u="none" dirty="0">
                <a:solidFill>
                  <a:prstClr val="black"/>
                </a:solidFill>
                <a:latin typeface="+mn-lt"/>
                <a:cs typeface="+mn-cs"/>
              </a:endParaRPr>
            </a:p>
          </p:txBody>
        </p:sp>
        <p:sp>
          <p:nvSpPr>
            <p:cNvPr id="45" name="Text Box 31"/>
            <p:cNvSpPr txBox="1">
              <a:spLocks noChangeArrowheads="1"/>
            </p:cNvSpPr>
            <p:nvPr/>
          </p:nvSpPr>
          <p:spPr bwMode="auto">
            <a:xfrm>
              <a:off x="1525" y="2934"/>
              <a:ext cx="82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r>
                <a:rPr lang="en-US" u="none" dirty="0" smtClean="0">
                  <a:solidFill>
                    <a:prstClr val="black"/>
                  </a:solidFill>
                  <a:latin typeface="+mn-lt"/>
                  <a:cs typeface="+mn-cs"/>
                </a:rPr>
                <a:t>H</a:t>
              </a:r>
              <a:r>
                <a:rPr lang="en-US" u="none" baseline="-25000" dirty="0" smtClean="0">
                  <a:solidFill>
                    <a:prstClr val="black"/>
                  </a:solidFill>
                  <a:latin typeface="+mn-lt"/>
                  <a:cs typeface="+mn-cs"/>
                </a:rPr>
                <a:t>0</a:t>
              </a:r>
              <a:r>
                <a:rPr lang="en-US" u="none" dirty="0" smtClean="0">
                  <a:solidFill>
                    <a:prstClr val="black"/>
                  </a:solidFill>
                  <a:latin typeface="+mn-lt"/>
                  <a:cs typeface="+mn-cs"/>
                </a:rPr>
                <a:t> </a:t>
              </a:r>
              <a:r>
                <a:rPr lang="en-US" u="none" dirty="0">
                  <a:solidFill>
                    <a:prstClr val="black"/>
                  </a:solidFill>
                  <a:latin typeface="+mn-lt"/>
                  <a:cs typeface="+mn-cs"/>
                </a:rPr>
                <a:t>&lt; H</a:t>
              </a:r>
              <a:r>
                <a:rPr lang="en-US" u="none" baseline="-25000" dirty="0">
                  <a:solidFill>
                    <a:prstClr val="black"/>
                  </a:solidFill>
                  <a:latin typeface="+mn-lt"/>
                  <a:cs typeface="+mn-cs"/>
                </a:rPr>
                <a:t>c1</a:t>
              </a:r>
              <a:endParaRPr lang="en-US" u="none" dirty="0">
                <a:solidFill>
                  <a:prstClr val="black"/>
                </a:solidFill>
                <a:latin typeface="+mn-lt"/>
                <a:cs typeface="+mn-cs"/>
              </a:endParaRPr>
            </a:p>
          </p:txBody>
        </p:sp>
        <p:sp>
          <p:nvSpPr>
            <p:cNvPr id="46" name="Text Box 32"/>
            <p:cNvSpPr txBox="1">
              <a:spLocks noChangeArrowheads="1"/>
            </p:cNvSpPr>
            <p:nvPr/>
          </p:nvSpPr>
          <p:spPr bwMode="auto">
            <a:xfrm>
              <a:off x="1541" y="3678"/>
              <a:ext cx="821"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r>
                <a:rPr lang="en-US" u="none" dirty="0" smtClean="0">
                  <a:solidFill>
                    <a:prstClr val="black"/>
                  </a:solidFill>
                  <a:latin typeface="+mn-lt"/>
                  <a:cs typeface="+mn-cs"/>
                </a:rPr>
                <a:t>H</a:t>
              </a:r>
              <a:r>
                <a:rPr lang="en-US" sz="1800" u="none" baseline="-25000" dirty="0">
                  <a:solidFill>
                    <a:prstClr val="black"/>
                  </a:solidFill>
                </a:rPr>
                <a:t>0</a:t>
              </a:r>
              <a:r>
                <a:rPr lang="en-US" u="none" dirty="0" smtClean="0">
                  <a:solidFill>
                    <a:prstClr val="black"/>
                  </a:solidFill>
                  <a:latin typeface="+mn-lt"/>
                  <a:cs typeface="+mn-cs"/>
                </a:rPr>
                <a:t> </a:t>
              </a:r>
              <a:r>
                <a:rPr lang="en-US" u="none" dirty="0">
                  <a:solidFill>
                    <a:prstClr val="black"/>
                  </a:solidFill>
                  <a:latin typeface="+mn-lt"/>
                  <a:cs typeface="+mn-cs"/>
                </a:rPr>
                <a:t>&gt; H</a:t>
              </a:r>
              <a:r>
                <a:rPr lang="en-US" u="none" baseline="-25000" dirty="0">
                  <a:solidFill>
                    <a:prstClr val="black"/>
                  </a:solidFill>
                  <a:latin typeface="+mn-lt"/>
                  <a:cs typeface="+mn-cs"/>
                </a:rPr>
                <a:t>c1</a:t>
              </a:r>
              <a:endParaRPr lang="en-US" u="none" dirty="0">
                <a:solidFill>
                  <a:prstClr val="black"/>
                </a:solidFill>
                <a:latin typeface="+mn-lt"/>
                <a:cs typeface="+mn-cs"/>
              </a:endParaRPr>
            </a:p>
          </p:txBody>
        </p:sp>
        <p:sp>
          <p:nvSpPr>
            <p:cNvPr id="47" name="Text Box 33"/>
            <p:cNvSpPr txBox="1">
              <a:spLocks noChangeArrowheads="1"/>
            </p:cNvSpPr>
            <p:nvPr/>
          </p:nvSpPr>
          <p:spPr bwMode="auto">
            <a:xfrm>
              <a:off x="1541" y="3990"/>
              <a:ext cx="928"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r>
                <a:rPr lang="en-US" u="none" dirty="0" smtClean="0">
                  <a:solidFill>
                    <a:prstClr val="black"/>
                  </a:solidFill>
                  <a:latin typeface="+mn-lt"/>
                  <a:cs typeface="+mn-cs"/>
                </a:rPr>
                <a:t>H</a:t>
              </a:r>
              <a:r>
                <a:rPr lang="en-US" sz="1800" u="none" baseline="-25000" dirty="0">
                  <a:solidFill>
                    <a:prstClr val="black"/>
                  </a:solidFill>
                </a:rPr>
                <a:t>0</a:t>
              </a:r>
              <a:r>
                <a:rPr lang="en-US" u="none" dirty="0" smtClean="0">
                  <a:solidFill>
                    <a:prstClr val="black"/>
                  </a:solidFill>
                  <a:latin typeface="+mn-lt"/>
                  <a:cs typeface="+mn-cs"/>
                </a:rPr>
                <a:t> </a:t>
              </a:r>
              <a:r>
                <a:rPr lang="en-US" u="none" dirty="0">
                  <a:solidFill>
                    <a:prstClr val="black"/>
                  </a:solidFill>
                  <a:latin typeface="+mn-lt"/>
                  <a:cs typeface="+mn-cs"/>
                </a:rPr>
                <a:t>= </a:t>
              </a:r>
              <a:r>
                <a:rPr lang="en-US" u="none" dirty="0" smtClean="0">
                  <a:solidFill>
                    <a:prstClr val="black"/>
                  </a:solidFill>
                  <a:latin typeface="+mn-lt"/>
                  <a:cs typeface="+mn-cs"/>
                </a:rPr>
                <a:t>f(</a:t>
              </a:r>
              <a:r>
                <a:rPr lang="en-US" u="none" dirty="0" err="1" smtClean="0">
                  <a:solidFill>
                    <a:prstClr val="black"/>
                  </a:solidFill>
                  <a:latin typeface="+mn-lt"/>
                  <a:cs typeface="+mn-cs"/>
                </a:rPr>
                <a:t>H</a:t>
              </a:r>
              <a:r>
                <a:rPr lang="en-US" u="none" baseline="-25000" dirty="0" err="1" smtClean="0">
                  <a:solidFill>
                    <a:prstClr val="black"/>
                  </a:solidFill>
                  <a:latin typeface="+mn-lt"/>
                  <a:cs typeface="+mn-cs"/>
                </a:rPr>
                <a:t>c</a:t>
              </a:r>
              <a:r>
                <a:rPr lang="en-US" u="none" dirty="0" smtClean="0">
                  <a:solidFill>
                    <a:prstClr val="black"/>
                  </a:solidFill>
                  <a:latin typeface="+mn-lt"/>
                  <a:cs typeface="+mn-cs"/>
                </a:rPr>
                <a:t>)</a:t>
              </a:r>
              <a:endParaRPr lang="en-US" u="none" dirty="0">
                <a:solidFill>
                  <a:prstClr val="black"/>
                </a:solidFill>
                <a:latin typeface="+mn-lt"/>
                <a:cs typeface="+mn-cs"/>
              </a:endParaRPr>
            </a:p>
          </p:txBody>
        </p:sp>
        <mc:AlternateContent xmlns:mc="http://schemas.openxmlformats.org/markup-compatibility/2006" xmlns:a14="http://schemas.microsoft.com/office/drawing/2010/main">
          <mc:Choice Requires="a14">
            <p:sp>
              <p:nvSpPr>
                <p:cNvPr id="48" name="Text Box 34"/>
                <p:cNvSpPr txBox="1">
                  <a:spLocks noChangeArrowheads="1"/>
                </p:cNvSpPr>
                <p:nvPr/>
              </p:nvSpPr>
              <p:spPr bwMode="auto">
                <a:xfrm>
                  <a:off x="2221" y="3366"/>
                  <a:ext cx="314" cy="2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14:m>
                    <m:oMathPara xmlns:m="http://schemas.openxmlformats.org/officeDocument/2006/math">
                      <m:oMathParaPr>
                        <m:jc m:val="centerGroup"/>
                      </m:oMathParaPr>
                      <m:oMath xmlns:m="http://schemas.openxmlformats.org/officeDocument/2006/math">
                        <m:r>
                          <a:rPr lang="fr-FR" i="1" u="none" smtClean="0">
                            <a:solidFill>
                              <a:schemeClr val="tx1">
                                <a:lumMod val="95000"/>
                                <a:lumOff val="5000"/>
                              </a:schemeClr>
                            </a:solidFill>
                            <a:latin typeface="Cambria Math" panose="02040503050406030204" pitchFamily="18" charset="0"/>
                            <a:ea typeface="+mn-ea"/>
                          </a:rPr>
                          <m:t>𝑥</m:t>
                        </m:r>
                      </m:oMath>
                    </m:oMathPara>
                  </a14:m>
                  <a:endParaRPr lang="en-US" u="none" dirty="0">
                    <a:solidFill>
                      <a:schemeClr val="tx1">
                        <a:lumMod val="95000"/>
                        <a:lumOff val="5000"/>
                      </a:schemeClr>
                    </a:solidFill>
                    <a:latin typeface="+mn-lt"/>
                    <a:cs typeface="+mn-cs"/>
                  </a:endParaRPr>
                </a:p>
              </p:txBody>
            </p:sp>
          </mc:Choice>
          <mc:Fallback xmlns="">
            <p:sp>
              <p:nvSpPr>
                <p:cNvPr id="48" name="Text Box 34"/>
                <p:cNvSpPr txBox="1">
                  <a:spLocks noRot="1" noChangeAspect="1" noMove="1" noResize="1" noEditPoints="1" noAdjustHandles="1" noChangeArrowheads="1" noChangeShapeType="1" noTextEdit="1"/>
                </p:cNvSpPr>
                <p:nvPr/>
              </p:nvSpPr>
              <p:spPr bwMode="auto">
                <a:xfrm>
                  <a:off x="2221" y="3366"/>
                  <a:ext cx="314" cy="259"/>
                </a:xfrm>
                <a:prstGeom prst="rect">
                  <a:avLst/>
                </a:prstGeom>
                <a:blipFill rotWithShape="0">
                  <a:blip r:embed="rId8"/>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noFill/>
                    </a:rPr>
                    <a:t> </a:t>
                  </a:r>
                </a:p>
              </p:txBody>
            </p:sp>
          </mc:Fallback>
        </mc:AlternateContent>
        <p:sp>
          <p:nvSpPr>
            <p:cNvPr id="49" name="Text Box 35"/>
            <p:cNvSpPr txBox="1">
              <a:spLocks noChangeArrowheads="1"/>
            </p:cNvSpPr>
            <p:nvPr/>
          </p:nvSpPr>
          <p:spPr bwMode="auto">
            <a:xfrm>
              <a:off x="467" y="2535"/>
              <a:ext cx="285"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defTabSz="457200" eaLnBrk="1" fontAlgn="auto" hangingPunct="1">
                <a:spcBef>
                  <a:spcPts val="0"/>
                </a:spcBef>
                <a:spcAft>
                  <a:spcPts val="0"/>
                </a:spcAft>
              </a:pPr>
              <a:r>
                <a:rPr lang="en-US" sz="1400" b="1" u="none">
                  <a:solidFill>
                    <a:prstClr val="black"/>
                  </a:solidFill>
                  <a:latin typeface="+mn-lt"/>
                  <a:cs typeface="+mn-cs"/>
                </a:rPr>
                <a:t>G</a:t>
              </a:r>
            </a:p>
          </p:txBody>
        </p:sp>
      </p:grpSp>
      <p:sp>
        <p:nvSpPr>
          <p:cNvPr id="50" name="Text Box 41"/>
          <p:cNvSpPr txBox="1">
            <a:spLocks noChangeArrowheads="1"/>
          </p:cNvSpPr>
          <p:nvPr/>
        </p:nvSpPr>
        <p:spPr bwMode="auto">
          <a:xfrm>
            <a:off x="3043720" y="4550948"/>
            <a:ext cx="70403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algn="ctr" defTabSz="457200" eaLnBrk="1" fontAlgn="auto" hangingPunct="1">
              <a:spcBef>
                <a:spcPts val="0"/>
              </a:spcBef>
              <a:spcAft>
                <a:spcPts val="0"/>
              </a:spcAft>
            </a:pPr>
            <a:r>
              <a:rPr lang="en-US" sz="1000" i="1" u="none" dirty="0">
                <a:solidFill>
                  <a:srgbClr val="0070C0"/>
                </a:solidFill>
                <a:latin typeface="Arial" pitchFamily="34" charset="0"/>
                <a:ea typeface="+mn-ea"/>
              </a:rPr>
              <a:t>Meissner</a:t>
            </a:r>
          </a:p>
        </p:txBody>
      </p:sp>
      <p:sp>
        <p:nvSpPr>
          <p:cNvPr id="51" name="Text Box 42"/>
          <p:cNvSpPr txBox="1">
            <a:spLocks noChangeArrowheads="1"/>
          </p:cNvSpPr>
          <p:nvPr/>
        </p:nvSpPr>
        <p:spPr bwMode="auto">
          <a:xfrm>
            <a:off x="4134533" y="4071221"/>
            <a:ext cx="53893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fr-FR"/>
            </a:defPPr>
            <a:lvl1pPr defTabSz="457200" eaLnBrk="1" fontAlgn="auto" hangingPunct="1">
              <a:spcBef>
                <a:spcPts val="0"/>
              </a:spcBef>
              <a:spcAft>
                <a:spcPts val="0"/>
              </a:spcAft>
              <a:defRPr sz="1200" u="none">
                <a:solidFill>
                  <a:srgbClr val="666666"/>
                </a:solidFill>
                <a:latin typeface="Arial"/>
                <a:cs typeface="+mn-cs"/>
              </a:defRPr>
            </a:lvl1pPr>
            <a:lvl2pPr marL="742950" indent="-285750" eaLnBrk="0" hangingPunct="0">
              <a:defRPr sz="1600">
                <a:latin typeface="Times New Roman" charset="0"/>
                <a:ea typeface="ＭＳ Ｐゴシック" charset="0"/>
              </a:defRPr>
            </a:lvl2pPr>
            <a:lvl3pPr marL="1143000" indent="-228600" eaLnBrk="0" hangingPunct="0">
              <a:defRPr sz="1600">
                <a:latin typeface="Times New Roman" charset="0"/>
                <a:ea typeface="ＭＳ Ｐゴシック" charset="0"/>
              </a:defRPr>
            </a:lvl3pPr>
            <a:lvl4pPr marL="1600200" indent="-228600" eaLnBrk="0" hangingPunct="0">
              <a:defRPr sz="1600">
                <a:latin typeface="Times New Roman" charset="0"/>
                <a:ea typeface="ＭＳ Ｐゴシック" charset="0"/>
              </a:defRPr>
            </a:lvl4pPr>
            <a:lvl5pPr marL="2057400" indent="-228600" eaLnBrk="0" hangingPunct="0">
              <a:defRPr sz="1600">
                <a:latin typeface="Times New Roman" charset="0"/>
                <a:ea typeface="ＭＳ Ｐゴシック" charset="0"/>
              </a:defRPr>
            </a:lvl5pPr>
            <a:lvl6pPr marL="2514600" indent="-228600" eaLnBrk="0" fontAlgn="base" hangingPunct="0">
              <a:spcBef>
                <a:spcPct val="0"/>
              </a:spcBef>
              <a:spcAft>
                <a:spcPct val="0"/>
              </a:spcAft>
              <a:defRPr sz="1600">
                <a:latin typeface="Times New Roman" charset="0"/>
                <a:ea typeface="ＭＳ Ｐゴシック" charset="0"/>
              </a:defRPr>
            </a:lvl6pPr>
            <a:lvl7pPr marL="2971800" indent="-228600" eaLnBrk="0" fontAlgn="base" hangingPunct="0">
              <a:spcBef>
                <a:spcPct val="0"/>
              </a:spcBef>
              <a:spcAft>
                <a:spcPct val="0"/>
              </a:spcAft>
              <a:defRPr sz="1600">
                <a:latin typeface="Times New Roman" charset="0"/>
                <a:ea typeface="ＭＳ Ｐゴシック" charset="0"/>
              </a:defRPr>
            </a:lvl7pPr>
            <a:lvl8pPr marL="3429000" indent="-228600" eaLnBrk="0" fontAlgn="base" hangingPunct="0">
              <a:spcBef>
                <a:spcPct val="0"/>
              </a:spcBef>
              <a:spcAft>
                <a:spcPct val="0"/>
              </a:spcAft>
              <a:defRPr sz="1600">
                <a:latin typeface="Times New Roman" charset="0"/>
                <a:ea typeface="ＭＳ Ｐゴシック" charset="0"/>
              </a:defRPr>
            </a:lvl8pPr>
            <a:lvl9pPr marL="3886200" indent="-228600" eaLnBrk="0" fontAlgn="base" hangingPunct="0">
              <a:spcBef>
                <a:spcPct val="0"/>
              </a:spcBef>
              <a:spcAft>
                <a:spcPct val="0"/>
              </a:spcAft>
              <a:defRPr sz="1600">
                <a:latin typeface="Times New Roman" charset="0"/>
                <a:ea typeface="ＭＳ Ｐゴシック" charset="0"/>
              </a:defRPr>
            </a:lvl9pPr>
          </a:lstStyle>
          <a:p>
            <a:pPr algn="ctr"/>
            <a:r>
              <a:rPr lang="en-US" sz="1000" i="1" dirty="0">
                <a:solidFill>
                  <a:srgbClr val="0070C0"/>
                </a:solidFill>
                <a:latin typeface="Arial" pitchFamily="34" charset="0"/>
                <a:cs typeface="Arial" pitchFamily="34" charset="0"/>
              </a:rPr>
              <a:t>Image</a:t>
            </a:r>
          </a:p>
        </p:txBody>
      </p:sp>
      <p:sp>
        <p:nvSpPr>
          <p:cNvPr id="53" name="Forme libre 52"/>
          <p:cNvSpPr/>
          <p:nvPr/>
        </p:nvSpPr>
        <p:spPr>
          <a:xfrm flipH="1">
            <a:off x="2133088" y="3954233"/>
            <a:ext cx="1010468" cy="535043"/>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Forme libre 53"/>
          <p:cNvSpPr/>
          <p:nvPr/>
        </p:nvSpPr>
        <p:spPr>
          <a:xfrm flipH="1">
            <a:off x="3302110" y="4007431"/>
            <a:ext cx="752426" cy="301759"/>
          </a:xfrm>
          <a:custGeom>
            <a:avLst/>
            <a:gdLst>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 name="connsiteX0" fmla="*/ 0 w 2270927"/>
              <a:gd name="connsiteY0" fmla="*/ 572756 h 572756"/>
              <a:gd name="connsiteX1" fmla="*/ 1597687 w 2270927"/>
              <a:gd name="connsiteY1" fmla="*/ 422031 h 572756"/>
              <a:gd name="connsiteX2" fmla="*/ 2270927 w 2270927"/>
              <a:gd name="connsiteY2" fmla="*/ 0 h 572756"/>
            </a:gdLst>
            <a:ahLst/>
            <a:cxnLst>
              <a:cxn ang="0">
                <a:pos x="connsiteX0" y="connsiteY0"/>
              </a:cxn>
              <a:cxn ang="0">
                <a:pos x="connsiteX1" y="connsiteY1"/>
              </a:cxn>
              <a:cxn ang="0">
                <a:pos x="connsiteX2" y="connsiteY2"/>
              </a:cxn>
            </a:cxnLst>
            <a:rect l="l" t="t" r="r" b="b"/>
            <a:pathLst>
              <a:path w="2270927" h="572756">
                <a:moveTo>
                  <a:pt x="0" y="572756"/>
                </a:moveTo>
                <a:cubicBezTo>
                  <a:pt x="609599" y="545123"/>
                  <a:pt x="1168957" y="473566"/>
                  <a:pt x="1597687" y="422031"/>
                </a:cubicBezTo>
                <a:cubicBezTo>
                  <a:pt x="2026417" y="370496"/>
                  <a:pt x="2234083" y="360946"/>
                  <a:pt x="2270927" y="0"/>
                </a:cubicBezTo>
              </a:path>
            </a:pathLst>
          </a:custGeom>
          <a:noFill/>
          <a:ln w="19050">
            <a:solidFill>
              <a:srgbClr val="FF0000"/>
            </a:solidFill>
            <a:headEnd type="oval"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7" name="Connecteur droit avec flèche 56"/>
          <p:cNvCxnSpPr/>
          <p:nvPr/>
        </p:nvCxnSpPr>
        <p:spPr>
          <a:xfrm>
            <a:off x="2671800" y="4794399"/>
            <a:ext cx="0" cy="1393651"/>
          </a:xfrm>
          <a:prstGeom prst="straightConnector1">
            <a:avLst/>
          </a:prstGeom>
          <a:ln w="19050">
            <a:solidFill>
              <a:srgbClr val="5D2884"/>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8" name="Rectangle 57"/>
              <p:cNvSpPr/>
              <p:nvPr/>
            </p:nvSpPr>
            <p:spPr>
              <a:xfrm>
                <a:off x="2515459" y="6188050"/>
                <a:ext cx="614463" cy="307777"/>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r>
                        <a:rPr lang="fr-FR" b="1" i="1" u="none" dirty="0" smtClean="0">
                          <a:solidFill>
                            <a:srgbClr val="5D2884"/>
                          </a:solidFill>
                          <a:latin typeface="Cambria Math" panose="02040503050406030204" pitchFamily="18" charset="0"/>
                        </a:rPr>
                        <m:t>𝑯</m:t>
                      </m:r>
                      <m:r>
                        <a:rPr lang="fr-FR" b="1" i="1" u="none" baseline="-25000" dirty="0" smtClean="0">
                          <a:solidFill>
                            <a:srgbClr val="5D2884"/>
                          </a:solidFill>
                          <a:latin typeface="Cambria Math" panose="02040503050406030204" pitchFamily="18" charset="0"/>
                        </a:rPr>
                        <m:t>𝟎</m:t>
                      </m:r>
                      <m:r>
                        <a:rPr lang="fr-FR" b="1" i="1" u="none" dirty="0" smtClean="0">
                          <a:solidFill>
                            <a:srgbClr val="5D2884"/>
                          </a:solidFill>
                          <a:latin typeface="Cambria Math" panose="02040503050406030204" pitchFamily="18" charset="0"/>
                        </a:rPr>
                        <m:t>↗</m:t>
                      </m:r>
                    </m:oMath>
                  </m:oMathPara>
                </a14:m>
                <a:endParaRPr lang="fr-FR" b="1" u="none" dirty="0">
                  <a:solidFill>
                    <a:srgbClr val="5D2884"/>
                  </a:solidFill>
                </a:endParaRPr>
              </a:p>
            </p:txBody>
          </p:sp>
        </mc:Choice>
        <mc:Fallback xmlns="">
          <p:sp>
            <p:nvSpPr>
              <p:cNvPr id="58" name="Rectangle 57"/>
              <p:cNvSpPr>
                <a:spLocks noRot="1" noChangeAspect="1" noMove="1" noResize="1" noEditPoints="1" noAdjustHandles="1" noChangeArrowheads="1" noChangeShapeType="1" noTextEdit="1"/>
              </p:cNvSpPr>
              <p:nvPr/>
            </p:nvSpPr>
            <p:spPr>
              <a:xfrm>
                <a:off x="2515459" y="6188050"/>
                <a:ext cx="614463" cy="307777"/>
              </a:xfrm>
              <a:prstGeom prst="rect">
                <a:avLst/>
              </a:prstGeom>
              <a:blipFill rotWithShape="0">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9" name="Rectangle 58"/>
              <p:cNvSpPr/>
              <p:nvPr/>
            </p:nvSpPr>
            <p:spPr>
              <a:xfrm>
                <a:off x="3966084" y="4614136"/>
                <a:ext cx="4801716" cy="2041585"/>
              </a:xfrm>
              <a:prstGeom prst="rect">
                <a:avLst/>
              </a:prstGeom>
            </p:spPr>
            <p:txBody>
              <a:bodyPr wrap="square">
                <a:spAutoFit/>
              </a:bodyPr>
              <a:lstStyle/>
              <a:p>
                <a:pPr marL="360363" lvl="1" indent="-360363" fontAlgn="auto">
                  <a:lnSpc>
                    <a:spcPts val="2000"/>
                  </a:lnSpc>
                  <a:spcBef>
                    <a:spcPts val="0"/>
                  </a:spcBef>
                  <a:spcAft>
                    <a:spcPts val="0"/>
                  </a:spcAft>
                  <a:buSzPct val="90000"/>
                  <a:buBlip>
                    <a:blip r:embed="rId3"/>
                  </a:buBlip>
                </a:pPr>
                <a:r>
                  <a:rPr lang="en-US" u="none" dirty="0" smtClean="0">
                    <a:solidFill>
                      <a:prstClr val="black"/>
                    </a:solidFill>
                    <a:latin typeface="Arial"/>
                  </a:rPr>
                  <a:t>“Ideal surface”</a:t>
                </a:r>
                <a:endParaRPr lang="en-US" u="none" dirty="0">
                  <a:solidFill>
                    <a:prstClr val="black"/>
                  </a:solidFill>
                  <a:latin typeface="Arial"/>
                </a:endParaRPr>
              </a:p>
              <a:p>
                <a:pPr marL="712788" lvl="3" indent="-238125" fontAlgn="auto">
                  <a:lnSpc>
                    <a:spcPts val="2000"/>
                  </a:lnSpc>
                  <a:spcBef>
                    <a:spcPts val="0"/>
                  </a:spcBef>
                  <a:spcAft>
                    <a:spcPts val="0"/>
                  </a:spcAft>
                  <a:buClr>
                    <a:srgbClr val="666666"/>
                  </a:buClr>
                  <a:buSzPct val="36000"/>
                  <a:buBlip>
                    <a:blip r:embed="rId4"/>
                  </a:buBlip>
                </a:pPr>
                <a:r>
                  <a:rPr lang="en-US" sz="1200" u="none" dirty="0" smtClean="0">
                    <a:solidFill>
                      <a:srgbClr val="666666"/>
                    </a:solidFill>
                    <a:latin typeface="Arial"/>
                  </a:rPr>
                  <a:t>Barrier disappears only at </a:t>
                </a:r>
                <a:r>
                  <a:rPr lang="en-US" sz="1200" u="none" dirty="0" err="1" smtClean="0">
                    <a:solidFill>
                      <a:srgbClr val="666666"/>
                    </a:solidFill>
                    <a:latin typeface="Arial"/>
                  </a:rPr>
                  <a:t>H</a:t>
                </a:r>
                <a:r>
                  <a:rPr lang="en-US" sz="1200" u="none" baseline="-25000" dirty="0" err="1" smtClean="0">
                    <a:solidFill>
                      <a:srgbClr val="666666"/>
                    </a:solidFill>
                    <a:latin typeface="Arial"/>
                  </a:rPr>
                  <a:t>SH</a:t>
                </a:r>
                <a:r>
                  <a:rPr lang="en-US" sz="1200" u="none" dirty="0" err="1" smtClean="0">
                    <a:solidFill>
                      <a:srgbClr val="666666"/>
                    </a:solidFill>
                    <a:latin typeface="Arial"/>
                  </a:rPr>
                  <a:t>~f</a:t>
                </a:r>
                <a:r>
                  <a:rPr lang="en-US" sz="1200" u="none" dirty="0" smtClean="0">
                    <a:solidFill>
                      <a:srgbClr val="666666"/>
                    </a:solidFill>
                    <a:latin typeface="Arial"/>
                  </a:rPr>
                  <a:t>(H</a:t>
                </a:r>
                <a:r>
                  <a:rPr lang="en-US" sz="1200" u="none" baseline="-25000" dirty="0" smtClean="0">
                    <a:solidFill>
                      <a:srgbClr val="666666"/>
                    </a:solidFill>
                    <a:latin typeface="Arial"/>
                  </a:rPr>
                  <a:t>C </a:t>
                </a:r>
                <a:r>
                  <a:rPr lang="en-US" sz="1200" u="none" dirty="0" smtClean="0">
                    <a:solidFill>
                      <a:srgbClr val="666666"/>
                    </a:solidFill>
                    <a:latin typeface="Arial"/>
                  </a:rPr>
                  <a:t>) &gt;H</a:t>
                </a:r>
                <a:r>
                  <a:rPr lang="en-US" sz="1200" u="none" baseline="-25000" dirty="0" smtClean="0">
                    <a:solidFill>
                      <a:srgbClr val="666666"/>
                    </a:solidFill>
                    <a:latin typeface="Arial"/>
                  </a:rPr>
                  <a:t>C1</a:t>
                </a:r>
                <a:endParaRPr lang="en-US" sz="1200" u="none" baseline="-25000" dirty="0">
                  <a:solidFill>
                    <a:srgbClr val="666666"/>
                  </a:solidFill>
                  <a:latin typeface="Arial"/>
                </a:endParaRPr>
              </a:p>
              <a:p>
                <a:pPr marL="712788" lvl="3" indent="-238125" fontAlgn="auto">
                  <a:lnSpc>
                    <a:spcPts val="2000"/>
                  </a:lnSpc>
                  <a:spcBef>
                    <a:spcPts val="0"/>
                  </a:spcBef>
                  <a:spcAft>
                    <a:spcPts val="0"/>
                  </a:spcAft>
                  <a:buClr>
                    <a:srgbClr val="666666"/>
                  </a:buClr>
                  <a:buSzPct val="36000"/>
                  <a:buBlip>
                    <a:blip r:embed="rId4"/>
                  </a:buBlip>
                </a:pPr>
                <a:r>
                  <a:rPr lang="en-US" sz="1200" u="none" dirty="0" smtClean="0">
                    <a:solidFill>
                      <a:srgbClr val="666666"/>
                    </a:solidFill>
                    <a:latin typeface="Arial"/>
                  </a:rPr>
                  <a:t>Rationale used to predict SRF limits</a:t>
                </a:r>
                <a:endParaRPr lang="en-US" sz="1200" u="none" dirty="0">
                  <a:solidFill>
                    <a:srgbClr val="666666"/>
                  </a:solidFill>
                  <a:latin typeface="Arial"/>
                </a:endParaRPr>
              </a:p>
              <a:p>
                <a:pPr marL="360363" lvl="1" indent="-360363" fontAlgn="auto">
                  <a:lnSpc>
                    <a:spcPts val="2000"/>
                  </a:lnSpc>
                  <a:spcBef>
                    <a:spcPts val="600"/>
                  </a:spcBef>
                  <a:spcAft>
                    <a:spcPts val="0"/>
                  </a:spcAft>
                  <a:buSzPct val="90000"/>
                  <a:buBlip>
                    <a:blip r:embed="rId3"/>
                  </a:buBlip>
                </a:pPr>
                <a:r>
                  <a:rPr lang="en-US" u="none" dirty="0" smtClean="0">
                    <a:solidFill>
                      <a:prstClr val="black"/>
                    </a:solidFill>
                    <a:latin typeface="Arial"/>
                  </a:rPr>
                  <a:t>BUT</a:t>
                </a:r>
              </a:p>
              <a:p>
                <a:pPr marL="712788" lvl="3" indent="-238125" fontAlgn="auto">
                  <a:lnSpc>
                    <a:spcPts val="2000"/>
                  </a:lnSpc>
                  <a:spcBef>
                    <a:spcPts val="0"/>
                  </a:spcBef>
                  <a:spcAft>
                    <a:spcPts val="0"/>
                  </a:spcAft>
                  <a:buClr>
                    <a:srgbClr val="666666"/>
                  </a:buClr>
                  <a:buSzPct val="36000"/>
                  <a:buBlip>
                    <a:blip r:embed="rId4"/>
                  </a:buBlip>
                </a:pPr>
                <a:r>
                  <a:rPr lang="en-US" sz="1200" u="none" dirty="0" smtClean="0">
                    <a:solidFill>
                      <a:srgbClr val="666666"/>
                    </a:solidFill>
                    <a:latin typeface="Arial"/>
                  </a:rPr>
                  <a:t>If </a:t>
                </a:r>
                <a:r>
                  <a:rPr lang="en-US" sz="1200" u="none" dirty="0" smtClean="0">
                    <a:solidFill>
                      <a:srgbClr val="666666"/>
                    </a:solidFill>
                    <a:latin typeface="Arial"/>
                    <a:sym typeface="Symbol" panose="05050102010706020507" pitchFamily="18" charset="2"/>
                  </a:rPr>
                  <a:t> localized defect w.:</a:t>
                </a:r>
                <a14:m>
                  <m:oMath xmlns:m="http://schemas.openxmlformats.org/officeDocument/2006/math">
                    <m:sSubSup>
                      <m:sSubSupPr>
                        <m:ctrlPr>
                          <a:rPr lang="en-US" i="1" u="none" smtClean="0">
                            <a:solidFill>
                              <a:srgbClr val="666666"/>
                            </a:solidFill>
                            <a:latin typeface="Cambria Math" panose="02040503050406030204" pitchFamily="18" charset="0"/>
                            <a:sym typeface="Symbol" panose="05050102010706020507" pitchFamily="18" charset="2"/>
                          </a:rPr>
                        </m:ctrlPr>
                      </m:sSubSupPr>
                      <m:e>
                        <m:r>
                          <m:rPr>
                            <m:nor/>
                          </m:rPr>
                          <a:rPr lang="en-US" b="0" i="0" u="none" smtClean="0">
                            <a:solidFill>
                              <a:srgbClr val="666666"/>
                            </a:solidFill>
                            <a:latin typeface="Cambria Math" panose="02040503050406030204" pitchFamily="18" charset="0"/>
                            <a:sym typeface="Symbol" panose="05050102010706020507" pitchFamily="18" charset="2"/>
                          </a:rPr>
                          <m:t> </m:t>
                        </m:r>
                        <m:r>
                          <m:rPr>
                            <m:nor/>
                          </m:rPr>
                          <a:rPr lang="en-US" b="0" i="0" u="none" smtClean="0">
                            <a:solidFill>
                              <a:srgbClr val="666666"/>
                            </a:solidFill>
                            <a:latin typeface="+mn-lt"/>
                            <a:sym typeface="Symbol" panose="05050102010706020507" pitchFamily="18" charset="2"/>
                          </a:rPr>
                          <m:t>H</m:t>
                        </m:r>
                      </m:e>
                      <m:sub>
                        <m:r>
                          <m:rPr>
                            <m:nor/>
                          </m:rPr>
                          <a:rPr lang="en-US" b="0" i="0" u="none" smtClean="0">
                            <a:solidFill>
                              <a:srgbClr val="666666"/>
                            </a:solidFill>
                            <a:latin typeface="+mn-lt"/>
                            <a:sym typeface="Symbol" panose="05050102010706020507" pitchFamily="18" charset="2"/>
                          </a:rPr>
                          <m:t>c</m:t>
                        </m:r>
                      </m:sub>
                      <m:sup>
                        <m:r>
                          <a:rPr lang="en-US" b="0" i="1" u="none" smtClean="0">
                            <a:solidFill>
                              <a:srgbClr val="666666"/>
                            </a:solidFill>
                            <a:latin typeface="Cambria Math" panose="02040503050406030204" pitchFamily="18" charset="0"/>
                            <a:sym typeface="Symbol" panose="05050102010706020507" pitchFamily="18" charset="2"/>
                          </a:rPr>
                          <m:t>𝐿𝑜𝑐𝑎𝑙</m:t>
                        </m:r>
                      </m:sup>
                    </m:sSubSup>
                    <m:r>
                      <a:rPr lang="en-US" b="0" i="1" u="none" smtClean="0">
                        <a:solidFill>
                          <a:srgbClr val="666666"/>
                        </a:solidFill>
                        <a:latin typeface="Cambria Math" panose="02040503050406030204" pitchFamily="18" charset="0"/>
                        <a:sym typeface="Symbol" panose="05050102010706020507" pitchFamily="18" charset="2"/>
                      </a:rPr>
                      <m:t>≪</m:t>
                    </m:r>
                    <m:sSubSup>
                      <m:sSubSupPr>
                        <m:ctrlPr>
                          <a:rPr lang="en-US" b="0" i="1" u="none" smtClean="0">
                            <a:solidFill>
                              <a:srgbClr val="666666"/>
                            </a:solidFill>
                            <a:latin typeface="Cambria Math" panose="02040503050406030204" pitchFamily="18" charset="0"/>
                            <a:sym typeface="Symbol" panose="05050102010706020507" pitchFamily="18" charset="2"/>
                          </a:rPr>
                        </m:ctrlPr>
                      </m:sSubSupPr>
                      <m:e>
                        <m:r>
                          <m:rPr>
                            <m:nor/>
                          </m:rPr>
                          <a:rPr lang="en-US" b="0" i="0" u="none" smtClean="0">
                            <a:solidFill>
                              <a:srgbClr val="666666"/>
                            </a:solidFill>
                            <a:latin typeface="+mn-lt"/>
                            <a:sym typeface="Symbol" panose="05050102010706020507" pitchFamily="18" charset="2"/>
                          </a:rPr>
                          <m:t>H</m:t>
                        </m:r>
                      </m:e>
                      <m:sub>
                        <m:r>
                          <m:rPr>
                            <m:nor/>
                          </m:rPr>
                          <a:rPr lang="en-US" b="0" i="0" u="none" smtClean="0">
                            <a:solidFill>
                              <a:srgbClr val="666666"/>
                            </a:solidFill>
                            <a:latin typeface="+mn-lt"/>
                            <a:sym typeface="Symbol" panose="05050102010706020507" pitchFamily="18" charset="2"/>
                          </a:rPr>
                          <m:t>c</m:t>
                        </m:r>
                      </m:sub>
                      <m:sup>
                        <m:r>
                          <a:rPr lang="en-US" b="0" i="1" u="none" smtClean="0">
                            <a:solidFill>
                              <a:srgbClr val="666666"/>
                            </a:solidFill>
                            <a:latin typeface="Cambria Math" panose="02040503050406030204" pitchFamily="18" charset="0"/>
                            <a:sym typeface="Symbol" panose="05050102010706020507" pitchFamily="18" charset="2"/>
                          </a:rPr>
                          <m:t>𝑏𝑢𝑙𝑘</m:t>
                        </m:r>
                      </m:sup>
                    </m:sSubSup>
                  </m:oMath>
                </a14:m>
                <a:r>
                  <a:rPr lang="en-US" u="none" dirty="0" smtClean="0">
                    <a:solidFill>
                      <a:srgbClr val="666666"/>
                    </a:solidFill>
                    <a:latin typeface="+mn-lt"/>
                    <a:sym typeface="Symbol" panose="05050102010706020507" pitchFamily="18" charset="2"/>
                  </a:rPr>
                  <a:t> </a:t>
                </a:r>
                <a:r>
                  <a:rPr lang="en-US" sz="1200" u="none" dirty="0">
                    <a:solidFill>
                      <a:srgbClr val="666666"/>
                    </a:solidFill>
                    <a:latin typeface="Arial"/>
                    <a:sym typeface="Symbol" panose="05050102010706020507" pitchFamily="18" charset="2"/>
                  </a:rPr>
                  <a:t>(</a:t>
                </a:r>
                <a:r>
                  <a:rPr lang="en-US" sz="1200" u="none" dirty="0" smtClean="0">
                    <a:solidFill>
                      <a:srgbClr val="666666"/>
                    </a:solidFill>
                    <a:latin typeface="Arial"/>
                    <a:sym typeface="Symbol" panose="05050102010706020507" pitchFamily="18" charset="2"/>
                  </a:rPr>
                  <a:t>or </a:t>
                </a:r>
                <a14:m>
                  <m:oMath xmlns:m="http://schemas.openxmlformats.org/officeDocument/2006/math">
                    <m:sSubSup>
                      <m:sSubSupPr>
                        <m:ctrlPr>
                          <a:rPr lang="en-US" sz="1200" i="1" u="none">
                            <a:solidFill>
                              <a:srgbClr val="666666"/>
                            </a:solidFill>
                            <a:latin typeface="Cambria Math" panose="02040503050406030204" pitchFamily="18" charset="0"/>
                            <a:sym typeface="Symbol" panose="05050102010706020507" pitchFamily="18" charset="2"/>
                          </a:rPr>
                        </m:ctrlPr>
                      </m:sSubSupPr>
                      <m:e>
                        <m:r>
                          <m:rPr>
                            <m:nor/>
                          </m:rPr>
                          <a:rPr lang="en-US" sz="1200" u="none">
                            <a:solidFill>
                              <a:srgbClr val="666666"/>
                            </a:solidFill>
                            <a:latin typeface="Cambria Math" panose="02040503050406030204" pitchFamily="18" charset="0"/>
                            <a:sym typeface="Symbol" panose="05050102010706020507" pitchFamily="18" charset="2"/>
                          </a:rPr>
                          <m:t> </m:t>
                        </m:r>
                        <m:r>
                          <m:rPr>
                            <m:nor/>
                          </m:rPr>
                          <a:rPr lang="en-US" sz="1200" b="0" u="none" smtClean="0">
                            <a:solidFill>
                              <a:srgbClr val="666666"/>
                            </a:solidFill>
                            <a:latin typeface="Cambria Math" panose="02040503050406030204" pitchFamily="18" charset="0"/>
                            <a:sym typeface="Symbol" panose="05050102010706020507" pitchFamily="18" charset="2"/>
                          </a:rPr>
                          <m:t>T</m:t>
                        </m:r>
                      </m:e>
                      <m:sub>
                        <m:r>
                          <m:rPr>
                            <m:nor/>
                          </m:rPr>
                          <a:rPr lang="en-US" sz="1200" u="none">
                            <a:solidFill>
                              <a:srgbClr val="666666"/>
                            </a:solidFill>
                            <a:sym typeface="Symbol" panose="05050102010706020507" pitchFamily="18" charset="2"/>
                          </a:rPr>
                          <m:t>c</m:t>
                        </m:r>
                      </m:sub>
                      <m:sup>
                        <m:r>
                          <a:rPr lang="en-US" sz="1200" i="1" u="none">
                            <a:solidFill>
                              <a:srgbClr val="666666"/>
                            </a:solidFill>
                            <a:latin typeface="Cambria Math" panose="02040503050406030204" pitchFamily="18" charset="0"/>
                            <a:sym typeface="Symbol" panose="05050102010706020507" pitchFamily="18" charset="2"/>
                          </a:rPr>
                          <m:t>𝐿𝑜𝑐𝑎𝑙</m:t>
                        </m:r>
                      </m:sup>
                    </m:sSubSup>
                    <m:r>
                      <a:rPr lang="en-US" sz="1200" i="1" u="none">
                        <a:solidFill>
                          <a:srgbClr val="666666"/>
                        </a:solidFill>
                        <a:latin typeface="Cambria Math" panose="02040503050406030204" pitchFamily="18" charset="0"/>
                        <a:sym typeface="Symbol" panose="05050102010706020507" pitchFamily="18" charset="2"/>
                      </a:rPr>
                      <m:t>≪</m:t>
                    </m:r>
                    <m:sSubSup>
                      <m:sSubSupPr>
                        <m:ctrlPr>
                          <a:rPr lang="en-US" sz="1200" i="1" u="none">
                            <a:solidFill>
                              <a:srgbClr val="666666"/>
                            </a:solidFill>
                            <a:latin typeface="Cambria Math" panose="02040503050406030204" pitchFamily="18" charset="0"/>
                            <a:sym typeface="Symbol" panose="05050102010706020507" pitchFamily="18" charset="2"/>
                          </a:rPr>
                        </m:ctrlPr>
                      </m:sSubSupPr>
                      <m:e>
                        <m:r>
                          <m:rPr>
                            <m:nor/>
                          </m:rPr>
                          <a:rPr lang="en-US" sz="1200" b="0" i="0" u="none" smtClean="0">
                            <a:solidFill>
                              <a:srgbClr val="666666"/>
                            </a:solidFill>
                            <a:sym typeface="Symbol" panose="05050102010706020507" pitchFamily="18" charset="2"/>
                          </a:rPr>
                          <m:t>T</m:t>
                        </m:r>
                      </m:e>
                      <m:sub>
                        <m:r>
                          <m:rPr>
                            <m:nor/>
                          </m:rPr>
                          <a:rPr lang="en-US" sz="1200" u="none">
                            <a:solidFill>
                              <a:srgbClr val="666666"/>
                            </a:solidFill>
                            <a:sym typeface="Symbol" panose="05050102010706020507" pitchFamily="18" charset="2"/>
                          </a:rPr>
                          <m:t>c</m:t>
                        </m:r>
                      </m:sub>
                      <m:sup>
                        <m:r>
                          <a:rPr lang="en-US" sz="1200" i="1" u="none">
                            <a:solidFill>
                              <a:srgbClr val="666666"/>
                            </a:solidFill>
                            <a:latin typeface="Cambria Math" panose="02040503050406030204" pitchFamily="18" charset="0"/>
                            <a:sym typeface="Symbol" panose="05050102010706020507" pitchFamily="18" charset="2"/>
                          </a:rPr>
                          <m:t>𝑏𝑢𝑙𝑘</m:t>
                        </m:r>
                      </m:sup>
                    </m:sSubSup>
                  </m:oMath>
                </a14:m>
                <a:r>
                  <a:rPr lang="en-US" sz="1200" u="none" dirty="0" smtClean="0">
                    <a:solidFill>
                      <a:srgbClr val="666666"/>
                    </a:solidFill>
                    <a:latin typeface="Arial"/>
                    <a:sym typeface="Symbol" panose="05050102010706020507" pitchFamily="18" charset="2"/>
                  </a:rPr>
                  <a:t>)</a:t>
                </a:r>
                <a:r>
                  <a:rPr lang="en-US" u="none" dirty="0" smtClean="0">
                    <a:solidFill>
                      <a:srgbClr val="666666"/>
                    </a:solidFill>
                    <a:latin typeface="+mn-lt"/>
                    <a:sym typeface="Symbol" panose="05050102010706020507" pitchFamily="18" charset="2"/>
                  </a:rPr>
                  <a:t> =&gt; </a:t>
                </a:r>
                <a:r>
                  <a:rPr lang="en-US" sz="1200" u="none" dirty="0" smtClean="0">
                    <a:solidFill>
                      <a:srgbClr val="666666"/>
                    </a:solidFill>
                    <a:latin typeface="Arial"/>
                    <a:sym typeface="Symbol" panose="05050102010706020507" pitchFamily="18" charset="2"/>
                  </a:rPr>
                  <a:t>early penetration of 1 or several </a:t>
                </a:r>
                <a:r>
                  <a:rPr lang="en-US" sz="1200" u="none" dirty="0" err="1" smtClean="0">
                    <a:solidFill>
                      <a:srgbClr val="666666"/>
                    </a:solidFill>
                    <a:latin typeface="Arial"/>
                    <a:sym typeface="Symbol" panose="05050102010706020507" pitchFamily="18" charset="2"/>
                  </a:rPr>
                  <a:t>Vx</a:t>
                </a:r>
                <a:r>
                  <a:rPr lang="en-US" sz="1200" u="none" dirty="0" smtClean="0">
                    <a:solidFill>
                      <a:srgbClr val="666666"/>
                    </a:solidFill>
                    <a:latin typeface="Arial"/>
                    <a:sym typeface="Symbol" panose="05050102010706020507" pitchFamily="18" charset="2"/>
                  </a:rPr>
                  <a:t> there	</a:t>
                </a:r>
                <a:endParaRPr lang="en-US" sz="1200" i="1" u="none" dirty="0">
                  <a:solidFill>
                    <a:srgbClr val="666666"/>
                  </a:solidFill>
                  <a:latin typeface="Georgia" panose="02040502050405020303" pitchFamily="18" charset="0"/>
                  <a:ea typeface="Cambria Math" panose="02040503050406030204" pitchFamily="18" charset="0"/>
                </a:endParaRPr>
              </a:p>
              <a:p>
                <a:pPr marL="0" lvl="1" fontAlgn="auto">
                  <a:lnSpc>
                    <a:spcPts val="2000"/>
                  </a:lnSpc>
                  <a:spcBef>
                    <a:spcPts val="600"/>
                  </a:spcBef>
                  <a:spcAft>
                    <a:spcPts val="0"/>
                  </a:spcAft>
                  <a:buSzPct val="90000"/>
                </a:pPr>
                <a:endParaRPr lang="en-US" dirty="0"/>
              </a:p>
            </p:txBody>
          </p:sp>
        </mc:Choice>
        <mc:Fallback xmlns="">
          <p:sp>
            <p:nvSpPr>
              <p:cNvPr id="59" name="Rectangle 58"/>
              <p:cNvSpPr>
                <a:spLocks noRot="1" noChangeAspect="1" noMove="1" noResize="1" noEditPoints="1" noAdjustHandles="1" noChangeArrowheads="1" noChangeShapeType="1" noTextEdit="1"/>
              </p:cNvSpPr>
              <p:nvPr/>
            </p:nvSpPr>
            <p:spPr>
              <a:xfrm>
                <a:off x="3966084" y="4614136"/>
                <a:ext cx="4801716" cy="2041585"/>
              </a:xfrm>
              <a:prstGeom prst="rect">
                <a:avLst/>
              </a:prstGeom>
              <a:blipFill>
                <a:blip r:embed="rId10"/>
                <a:stretch>
                  <a:fillRect/>
                </a:stretch>
              </a:blipFill>
            </p:spPr>
            <p:txBody>
              <a:bodyPr/>
              <a:lstStyle/>
              <a:p>
                <a:r>
                  <a:rPr lang="fr-FR">
                    <a:noFill/>
                  </a:rPr>
                  <a:t> </a:t>
                </a:r>
              </a:p>
            </p:txBody>
          </p:sp>
        </mc:Fallback>
      </mc:AlternateContent>
      <p:pic>
        <p:nvPicPr>
          <p:cNvPr id="55" name="Image 54"/>
          <p:cNvPicPr>
            <a:picLocks noChangeAspect="1"/>
          </p:cNvPicPr>
          <p:nvPr/>
        </p:nvPicPr>
        <p:blipFill>
          <a:blip r:embed="rId11"/>
          <a:stretch>
            <a:fillRect/>
          </a:stretch>
        </p:blipFill>
        <p:spPr>
          <a:xfrm>
            <a:off x="4302242" y="1201580"/>
            <a:ext cx="719390" cy="286536"/>
          </a:xfrm>
          <a:prstGeom prst="rect">
            <a:avLst/>
          </a:prstGeom>
        </p:spPr>
      </p:pic>
      <p:sp>
        <p:nvSpPr>
          <p:cNvPr id="2" name="Espace réservé du pied de page 1"/>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4291475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 name="Rectangle 43"/>
          <p:cNvSpPr/>
          <p:nvPr/>
        </p:nvSpPr>
        <p:spPr>
          <a:xfrm>
            <a:off x="-194702" y="5733256"/>
            <a:ext cx="9030806" cy="738664"/>
          </a:xfrm>
          <a:prstGeom prst="rect">
            <a:avLst/>
          </a:prstGeom>
        </p:spPr>
        <p:txBody>
          <a:bodyPr wrap="none">
            <a:spAutoFit/>
          </a:bodyPr>
          <a:lstStyle/>
          <a:p>
            <a:pPr marL="1209675" lvl="0" indent="-285750" fontAlgn="auto">
              <a:lnSpc>
                <a:spcPct val="150000"/>
              </a:lnSpc>
              <a:spcBef>
                <a:spcPts val="0"/>
              </a:spcBef>
              <a:spcAft>
                <a:spcPts val="0"/>
              </a:spcAft>
              <a:buFont typeface="Symbol" panose="05050102010706020507" pitchFamily="18" charset="2"/>
              <a:buChar char="Þ"/>
            </a:pPr>
            <a:r>
              <a:rPr lang="en-US" u="none" dirty="0" smtClean="0">
                <a:solidFill>
                  <a:srgbClr val="DC0528"/>
                </a:solidFill>
                <a:latin typeface="Arial"/>
              </a:rPr>
              <a:t>Strong influence of geometry, orientation edge effects         be careful with measurements!!!</a:t>
            </a:r>
          </a:p>
          <a:p>
            <a:pPr marL="1209675" lvl="0" indent="-285750" algn="ctr" fontAlgn="auto">
              <a:lnSpc>
                <a:spcPct val="150000"/>
              </a:lnSpc>
              <a:spcBef>
                <a:spcPts val="0"/>
              </a:spcBef>
              <a:spcAft>
                <a:spcPts val="0"/>
              </a:spcAft>
              <a:buFont typeface="Symbol" panose="05050102010706020507" pitchFamily="18" charset="2"/>
              <a:buChar char="Þ"/>
            </a:pPr>
            <a:r>
              <a:rPr lang="en-US" u="none" dirty="0" smtClean="0">
                <a:solidFill>
                  <a:srgbClr val="DC0528"/>
                </a:solidFill>
                <a:latin typeface="Arial"/>
              </a:rPr>
              <a:t>Classical magnetometry gives H</a:t>
            </a:r>
            <a:r>
              <a:rPr lang="en-US" u="none" baseline="-25000" dirty="0" smtClean="0">
                <a:solidFill>
                  <a:srgbClr val="DC0528"/>
                </a:solidFill>
                <a:latin typeface="Arial"/>
              </a:rPr>
              <a:t>P</a:t>
            </a:r>
            <a:r>
              <a:rPr lang="en-US" u="none" dirty="0" smtClean="0">
                <a:solidFill>
                  <a:srgbClr val="DC0528"/>
                </a:solidFill>
                <a:latin typeface="Arial"/>
              </a:rPr>
              <a:t> not H</a:t>
            </a:r>
            <a:r>
              <a:rPr lang="en-US" u="none" baseline="-25000" dirty="0" smtClean="0">
                <a:solidFill>
                  <a:srgbClr val="DC0528"/>
                </a:solidFill>
                <a:latin typeface="Arial"/>
              </a:rPr>
              <a:t>C1</a:t>
            </a:r>
            <a:r>
              <a:rPr lang="en-US" u="none" dirty="0" smtClean="0">
                <a:solidFill>
                  <a:srgbClr val="DC0528"/>
                </a:solidFill>
                <a:latin typeface="Arial"/>
              </a:rPr>
              <a:t>(convolution of SC properties with geometrical effects)</a:t>
            </a:r>
            <a:endParaRPr lang="en-US" u="none" dirty="0">
              <a:solidFill>
                <a:srgbClr val="DC0528"/>
              </a:solidFill>
              <a:latin typeface="Arial"/>
            </a:endParaRPr>
          </a:p>
        </p:txBody>
      </p:sp>
      <p:sp>
        <p:nvSpPr>
          <p:cNvPr id="54" name="Rectangle 53"/>
          <p:cNvSpPr/>
          <p:nvPr/>
        </p:nvSpPr>
        <p:spPr>
          <a:xfrm>
            <a:off x="3210603" y="2251557"/>
            <a:ext cx="4572000" cy="2854884"/>
          </a:xfrm>
          <a:prstGeom prst="rect">
            <a:avLst/>
          </a:prstGeom>
        </p:spPr>
        <p:txBody>
          <a:bodyPr>
            <a:spAutoFit/>
          </a:bodyPr>
          <a:lstStyle/>
          <a:p>
            <a:pPr marL="552450" lvl="2" indent="-238125" eaLnBrk="0" hangingPunct="0">
              <a:lnSpc>
                <a:spcPct val="400000"/>
              </a:lnSpc>
              <a:buClr>
                <a:srgbClr val="666666"/>
              </a:buClr>
              <a:buSzPct val="36000"/>
              <a:buBlip>
                <a:blip r:embed="rId3"/>
              </a:buBlip>
            </a:pPr>
            <a:r>
              <a:rPr lang="en-US" sz="1600" u="none" dirty="0" smtClean="0">
                <a:solidFill>
                  <a:prstClr val="black"/>
                </a:solidFill>
                <a:latin typeface="Calibri" pitchFamily="34" charset="0"/>
              </a:rPr>
              <a:t>Infinitively thin strip </a:t>
            </a:r>
            <a:r>
              <a:rPr lang="en-US" sz="1600" b="1" u="none" dirty="0" smtClean="0">
                <a:solidFill>
                  <a:prstClr val="black"/>
                </a:solidFill>
                <a:latin typeface="Calibri" pitchFamily="34" charset="0"/>
              </a:rPr>
              <a:t>D </a:t>
            </a:r>
            <a:r>
              <a:rPr lang="en-US" sz="1600" b="1" u="none" dirty="0" smtClean="0">
                <a:solidFill>
                  <a:prstClr val="black"/>
                </a:solidFill>
                <a:latin typeface="Calibri" pitchFamily="34" charset="0"/>
                <a:sym typeface="Symbol" panose="05050102010706020507" pitchFamily="18" charset="2"/>
              </a:rPr>
              <a:t> 1</a:t>
            </a:r>
            <a:endParaRPr lang="en-US" sz="1600" b="1" u="none" dirty="0">
              <a:solidFill>
                <a:prstClr val="black"/>
              </a:solidFill>
              <a:latin typeface="Calibri" pitchFamily="34" charset="0"/>
              <a:sym typeface="Symbol"/>
            </a:endParaRPr>
          </a:p>
          <a:p>
            <a:pPr marL="552450" lvl="2" indent="-238125" eaLnBrk="0" hangingPunct="0">
              <a:lnSpc>
                <a:spcPct val="400000"/>
              </a:lnSpc>
              <a:buClr>
                <a:srgbClr val="666666"/>
              </a:buClr>
              <a:buSzPct val="36000"/>
              <a:buBlip>
                <a:blip r:embed="rId3"/>
              </a:buBlip>
            </a:pPr>
            <a:r>
              <a:rPr lang="en-US" sz="1600" u="none" dirty="0" smtClean="0">
                <a:solidFill>
                  <a:prstClr val="black"/>
                </a:solidFill>
                <a:latin typeface="Calibri" pitchFamily="34" charset="0"/>
                <a:sym typeface="Symbol"/>
              </a:rPr>
              <a:t>Sphere : </a:t>
            </a:r>
            <a:r>
              <a:rPr lang="en-US" sz="1600" b="1" u="none" dirty="0" smtClean="0">
                <a:solidFill>
                  <a:prstClr val="black"/>
                </a:solidFill>
                <a:latin typeface="Calibri" pitchFamily="34" charset="0"/>
                <a:sym typeface="Symbol"/>
              </a:rPr>
              <a:t>D = 1/3</a:t>
            </a:r>
          </a:p>
          <a:p>
            <a:pPr marL="552450" lvl="2" indent="-238125" eaLnBrk="0" hangingPunct="0">
              <a:lnSpc>
                <a:spcPct val="400000"/>
              </a:lnSpc>
              <a:buClr>
                <a:srgbClr val="666666"/>
              </a:buClr>
              <a:buSzPct val="36000"/>
              <a:buBlip>
                <a:blip r:embed="rId3"/>
              </a:buBlip>
            </a:pPr>
            <a:r>
              <a:rPr lang="en-US" sz="1600" u="none" dirty="0" smtClean="0">
                <a:solidFill>
                  <a:prstClr val="black"/>
                </a:solidFill>
                <a:latin typeface="Calibri" pitchFamily="34" charset="0"/>
                <a:sym typeface="Symbol"/>
              </a:rPr>
              <a:t>Infinite cylinder: </a:t>
            </a:r>
            <a:r>
              <a:rPr lang="en-US" sz="1600" b="1" u="none" dirty="0" smtClean="0">
                <a:solidFill>
                  <a:prstClr val="black"/>
                </a:solidFill>
                <a:latin typeface="Calibri" pitchFamily="34" charset="0"/>
                <a:sym typeface="Symbol"/>
              </a:rPr>
              <a:t>D = 0</a:t>
            </a:r>
            <a:endParaRPr lang="en-US" sz="1600" b="1" u="none" dirty="0">
              <a:solidFill>
                <a:prstClr val="black"/>
              </a:solidFill>
              <a:latin typeface="Calibri" pitchFamily="34" charset="0"/>
              <a:sym typeface="Symbol"/>
            </a:endParaRPr>
          </a:p>
        </p:txBody>
      </p:sp>
      <p:sp>
        <p:nvSpPr>
          <p:cNvPr id="2" name="Titre 1"/>
          <p:cNvSpPr>
            <a:spLocks noGrp="1"/>
          </p:cNvSpPr>
          <p:nvPr>
            <p:ph type="title"/>
          </p:nvPr>
        </p:nvSpPr>
        <p:spPr/>
        <p:txBody>
          <a:bodyPr/>
          <a:lstStyle/>
          <a:p>
            <a:r>
              <a:rPr lang="en-US" noProof="0" dirty="0" smtClean="0">
                <a:sym typeface="Symbol" panose="05050102010706020507" pitchFamily="18" charset="2"/>
              </a:rPr>
              <a:t>Demagnetization</a:t>
            </a:r>
            <a:r>
              <a:rPr lang="en-US" dirty="0" smtClean="0">
                <a:sym typeface="Symbol" panose="05050102010706020507" pitchFamily="18" charset="2"/>
              </a:rPr>
              <a:t> coefficient </a:t>
            </a:r>
            <a:endParaRPr lang="en-US" noProof="0" dirty="0"/>
          </a:p>
        </p:txBody>
      </p:sp>
      <p:sp>
        <p:nvSpPr>
          <p:cNvPr id="3" name="Espace réservé du numéro de diapositive 2"/>
          <p:cNvSpPr>
            <a:spLocks noGrp="1"/>
          </p:cNvSpPr>
          <p:nvPr>
            <p:ph type="sldNum" sz="quarter" idx="12"/>
          </p:nvPr>
        </p:nvSpPr>
        <p:spPr/>
        <p:txBody>
          <a:bodyPr/>
          <a:lstStyle/>
          <a:p>
            <a:pPr>
              <a:defRPr/>
            </a:pPr>
            <a:r>
              <a:rPr lang="en-US" dirty="0" smtClean="0"/>
              <a:t>|  PAGE </a:t>
            </a:r>
            <a:fld id="{A40AF4AB-2A90-45D1-B14C-455B828CAC88}" type="slidenum">
              <a:rPr lang="en-US" smtClean="0"/>
              <a:pPr>
                <a:defRPr/>
              </a:pPr>
              <a:t>7</a:t>
            </a:fld>
            <a:endParaRPr lang="en-US" dirty="0"/>
          </a:p>
        </p:txBody>
      </p:sp>
      <p:sp>
        <p:nvSpPr>
          <p:cNvPr id="7" name="Ellipse 6"/>
          <p:cNvSpPr/>
          <p:nvPr/>
        </p:nvSpPr>
        <p:spPr>
          <a:xfrm>
            <a:off x="1163736" y="1574374"/>
            <a:ext cx="630488" cy="1008112"/>
          </a:xfrm>
          <a:prstGeom prst="ellipse">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e 32"/>
          <p:cNvGrpSpPr/>
          <p:nvPr/>
        </p:nvGrpSpPr>
        <p:grpSpPr>
          <a:xfrm>
            <a:off x="205097" y="3513639"/>
            <a:ext cx="2451846" cy="2075601"/>
            <a:chOff x="253057" y="2697678"/>
            <a:chExt cx="2451846" cy="2075601"/>
          </a:xfrm>
        </p:grpSpPr>
        <p:sp>
          <p:nvSpPr>
            <p:cNvPr id="9" name="Rectangle 8"/>
            <p:cNvSpPr/>
            <p:nvPr/>
          </p:nvSpPr>
          <p:spPr>
            <a:xfrm>
              <a:off x="434864" y="3496847"/>
              <a:ext cx="2088232" cy="291048"/>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e 20"/>
            <p:cNvGrpSpPr/>
            <p:nvPr/>
          </p:nvGrpSpPr>
          <p:grpSpPr>
            <a:xfrm>
              <a:off x="253057" y="2697678"/>
              <a:ext cx="2451846" cy="2075601"/>
              <a:chOff x="1688106" y="2234623"/>
              <a:chExt cx="2451846" cy="2075601"/>
            </a:xfrm>
          </p:grpSpPr>
          <p:grpSp>
            <p:nvGrpSpPr>
              <p:cNvPr id="15" name="Groupe 14"/>
              <p:cNvGrpSpPr/>
              <p:nvPr/>
            </p:nvGrpSpPr>
            <p:grpSpPr>
              <a:xfrm>
                <a:off x="1688106" y="2234623"/>
                <a:ext cx="1079634" cy="2075601"/>
                <a:chOff x="1688106" y="1378383"/>
                <a:chExt cx="1079634" cy="2075601"/>
              </a:xfrm>
            </p:grpSpPr>
            <p:sp>
              <p:nvSpPr>
                <p:cNvPr id="10" name="Forme libre 9"/>
                <p:cNvSpPr/>
                <p:nvPr/>
              </p:nvSpPr>
              <p:spPr>
                <a:xfrm>
                  <a:off x="1688106" y="1405376"/>
                  <a:ext cx="158279" cy="2048608"/>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279" h="2048608">
                      <a:moveTo>
                        <a:pt x="114317" y="2048608"/>
                      </a:moveTo>
                      <a:cubicBezTo>
                        <a:pt x="128238" y="1776779"/>
                        <a:pt x="142159" y="1504950"/>
                        <a:pt x="123109" y="1318846"/>
                      </a:cubicBezTo>
                      <a:cubicBezTo>
                        <a:pt x="104059" y="1132742"/>
                        <a:pt x="1482" y="1052146"/>
                        <a:pt x="17" y="931985"/>
                      </a:cubicBezTo>
                      <a:cubicBezTo>
                        <a:pt x="-1448" y="811824"/>
                        <a:pt x="87940" y="753208"/>
                        <a:pt x="114317" y="597877"/>
                      </a:cubicBezTo>
                      <a:cubicBezTo>
                        <a:pt x="140694" y="442546"/>
                        <a:pt x="149486" y="221273"/>
                        <a:pt x="158279"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orme libre 10"/>
                <p:cNvSpPr/>
                <p:nvPr/>
              </p:nvSpPr>
              <p:spPr>
                <a:xfrm>
                  <a:off x="1799235" y="1405375"/>
                  <a:ext cx="324493" cy="2031023"/>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14323 w 160401"/>
                    <a:gd name="connsiteY3" fmla="*/ 597877 h 2031023"/>
                    <a:gd name="connsiteX4" fmla="*/ 158285 w 160401"/>
                    <a:gd name="connsiteY4" fmla="*/ 0 h 2031023"/>
                    <a:gd name="connsiteX0" fmla="*/ 150316 w 165892"/>
                    <a:gd name="connsiteY0" fmla="*/ 2031023 h 2031023"/>
                    <a:gd name="connsiteX1" fmla="*/ 123176 w 165892"/>
                    <a:gd name="connsiteY1" fmla="*/ 1318846 h 2031023"/>
                    <a:gd name="connsiteX2" fmla="*/ 84 w 165892"/>
                    <a:gd name="connsiteY2" fmla="*/ 931985 h 2031023"/>
                    <a:gd name="connsiteX3" fmla="*/ 141334 w 165892"/>
                    <a:gd name="connsiteY3" fmla="*/ 545124 h 2031023"/>
                    <a:gd name="connsiteX4" fmla="*/ 158346 w 165892"/>
                    <a:gd name="connsiteY4" fmla="*/ 0 h 2031023"/>
                    <a:gd name="connsiteX0" fmla="*/ 150316 w 160462"/>
                    <a:gd name="connsiteY0" fmla="*/ 2031023 h 2031023"/>
                    <a:gd name="connsiteX1" fmla="*/ 123176 w 160462"/>
                    <a:gd name="connsiteY1" fmla="*/ 1318846 h 2031023"/>
                    <a:gd name="connsiteX2" fmla="*/ 84 w 160462"/>
                    <a:gd name="connsiteY2" fmla="*/ 931985 h 2031023"/>
                    <a:gd name="connsiteX3" fmla="*/ 141334 w 160462"/>
                    <a:gd name="connsiteY3" fmla="*/ 545124 h 2031023"/>
                    <a:gd name="connsiteX4" fmla="*/ 158346 w 160462"/>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492 w 160638"/>
                    <a:gd name="connsiteY0" fmla="*/ 2031023 h 2031023"/>
                    <a:gd name="connsiteX1" fmla="*/ 123352 w 160638"/>
                    <a:gd name="connsiteY1" fmla="*/ 1318846 h 2031023"/>
                    <a:gd name="connsiteX2" fmla="*/ 260 w 160638"/>
                    <a:gd name="connsiteY2" fmla="*/ 931985 h 2031023"/>
                    <a:gd name="connsiteX3" fmla="*/ 132527 w 160638"/>
                    <a:gd name="connsiteY3" fmla="*/ 553917 h 2031023"/>
                    <a:gd name="connsiteX4" fmla="*/ 158522 w 160638"/>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0 w 158280"/>
                    <a:gd name="connsiteY0" fmla="*/ 2031023 h 2031023"/>
                    <a:gd name="connsiteX1" fmla="*/ 123110 w 158280"/>
                    <a:gd name="connsiteY1" fmla="*/ 1318846 h 2031023"/>
                    <a:gd name="connsiteX2" fmla="*/ 18 w 158280"/>
                    <a:gd name="connsiteY2" fmla="*/ 931985 h 2031023"/>
                    <a:gd name="connsiteX3" fmla="*/ 132285 w 158280"/>
                    <a:gd name="connsiteY3" fmla="*/ 553917 h 2031023"/>
                    <a:gd name="connsiteX4" fmla="*/ 158280 w 158280"/>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38 w 165768"/>
                    <a:gd name="connsiteY0" fmla="*/ 2031023 h 2031023"/>
                    <a:gd name="connsiteX1" fmla="*/ 138102 w 165768"/>
                    <a:gd name="connsiteY1" fmla="*/ 1318846 h 2031023"/>
                    <a:gd name="connsiteX2" fmla="*/ 1 w 165768"/>
                    <a:gd name="connsiteY2" fmla="*/ 928313 h 2031023"/>
                    <a:gd name="connsiteX3" fmla="*/ 139773 w 165768"/>
                    <a:gd name="connsiteY3" fmla="*/ 553917 h 2031023"/>
                    <a:gd name="connsiteX4" fmla="*/ 165768 w 165768"/>
                    <a:gd name="connsiteY4" fmla="*/ 0 h 2031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68" h="2031023">
                      <a:moveTo>
                        <a:pt x="157738" y="2031023"/>
                      </a:moveTo>
                      <a:cubicBezTo>
                        <a:pt x="160403" y="1887724"/>
                        <a:pt x="168143" y="1502631"/>
                        <a:pt x="138102" y="1318846"/>
                      </a:cubicBezTo>
                      <a:cubicBezTo>
                        <a:pt x="108061" y="1135061"/>
                        <a:pt x="-278" y="1055801"/>
                        <a:pt x="1" y="928313"/>
                      </a:cubicBezTo>
                      <a:cubicBezTo>
                        <a:pt x="280" y="800825"/>
                        <a:pt x="112145" y="708636"/>
                        <a:pt x="139773" y="553917"/>
                      </a:cubicBezTo>
                      <a:cubicBezTo>
                        <a:pt x="167401" y="399198"/>
                        <a:pt x="156975" y="221273"/>
                        <a:pt x="165768"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orme libre 11"/>
                <p:cNvSpPr/>
                <p:nvPr/>
              </p:nvSpPr>
              <p:spPr>
                <a:xfrm>
                  <a:off x="1925255" y="1405376"/>
                  <a:ext cx="513135"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86 w 158295"/>
                    <a:gd name="connsiteY0" fmla="*/ 2030246 h 2030246"/>
                    <a:gd name="connsiteX1" fmla="*/ 126388 w 158295"/>
                    <a:gd name="connsiteY1" fmla="*/ 1315174 h 2030246"/>
                    <a:gd name="connsiteX2" fmla="*/ 33 w 158295"/>
                    <a:gd name="connsiteY2" fmla="*/ 931985 h 2030246"/>
                    <a:gd name="connsiteX3" fmla="*/ 114333 w 158295"/>
                    <a:gd name="connsiteY3" fmla="*/ 597877 h 2030246"/>
                    <a:gd name="connsiteX4" fmla="*/ 158295 w 158295"/>
                    <a:gd name="connsiteY4" fmla="*/ 0 h 2030246"/>
                    <a:gd name="connsiteX0" fmla="*/ 144891 w 158400"/>
                    <a:gd name="connsiteY0" fmla="*/ 2030246 h 2030246"/>
                    <a:gd name="connsiteX1" fmla="*/ 126493 w 158400"/>
                    <a:gd name="connsiteY1" fmla="*/ 1315174 h 2030246"/>
                    <a:gd name="connsiteX2" fmla="*/ 138 w 158400"/>
                    <a:gd name="connsiteY2" fmla="*/ 931985 h 2030246"/>
                    <a:gd name="connsiteX3" fmla="*/ 114438 w 158400"/>
                    <a:gd name="connsiteY3" fmla="*/ 597877 h 2030246"/>
                    <a:gd name="connsiteX4" fmla="*/ 158400 w 158400"/>
                    <a:gd name="connsiteY4" fmla="*/ 0 h 2030246"/>
                    <a:gd name="connsiteX0" fmla="*/ 144885 w 158394"/>
                    <a:gd name="connsiteY0" fmla="*/ 2030246 h 2030246"/>
                    <a:gd name="connsiteX1" fmla="*/ 126487 w 158394"/>
                    <a:gd name="connsiteY1" fmla="*/ 1315174 h 2030246"/>
                    <a:gd name="connsiteX2" fmla="*/ 132 w 158394"/>
                    <a:gd name="connsiteY2" fmla="*/ 931985 h 2030246"/>
                    <a:gd name="connsiteX3" fmla="*/ 103556 w 158394"/>
                    <a:gd name="connsiteY3" fmla="*/ 627255 h 2030246"/>
                    <a:gd name="connsiteX4" fmla="*/ 158394 w 158394"/>
                    <a:gd name="connsiteY4" fmla="*/ 0 h 2030246"/>
                    <a:gd name="connsiteX0" fmla="*/ 144887 w 158396"/>
                    <a:gd name="connsiteY0" fmla="*/ 2030246 h 2030246"/>
                    <a:gd name="connsiteX1" fmla="*/ 126489 w 158396"/>
                    <a:gd name="connsiteY1" fmla="*/ 1315174 h 2030246"/>
                    <a:gd name="connsiteX2" fmla="*/ 134 w 158396"/>
                    <a:gd name="connsiteY2" fmla="*/ 931985 h 2030246"/>
                    <a:gd name="connsiteX3" fmla="*/ 103558 w 158396"/>
                    <a:gd name="connsiteY3" fmla="*/ 627255 h 2030246"/>
                    <a:gd name="connsiteX4" fmla="*/ 158396 w 158396"/>
                    <a:gd name="connsiteY4" fmla="*/ 0 h 2030246"/>
                    <a:gd name="connsiteX0" fmla="*/ 145309 w 158818"/>
                    <a:gd name="connsiteY0" fmla="*/ 2030246 h 2030246"/>
                    <a:gd name="connsiteX1" fmla="*/ 126911 w 158818"/>
                    <a:gd name="connsiteY1" fmla="*/ 1315174 h 2030246"/>
                    <a:gd name="connsiteX2" fmla="*/ 556 w 158818"/>
                    <a:gd name="connsiteY2" fmla="*/ 931985 h 2030246"/>
                    <a:gd name="connsiteX3" fmla="*/ 84403 w 158818"/>
                    <a:gd name="connsiteY3" fmla="*/ 693357 h 2030246"/>
                    <a:gd name="connsiteX4" fmla="*/ 158818 w 158818"/>
                    <a:gd name="connsiteY4" fmla="*/ 0 h 2030246"/>
                    <a:gd name="connsiteX0" fmla="*/ 145464 w 158973"/>
                    <a:gd name="connsiteY0" fmla="*/ 2030246 h 2030246"/>
                    <a:gd name="connsiteX1" fmla="*/ 127066 w 158973"/>
                    <a:gd name="connsiteY1" fmla="*/ 1315174 h 2030246"/>
                    <a:gd name="connsiteX2" fmla="*/ 711 w 158973"/>
                    <a:gd name="connsiteY2" fmla="*/ 931985 h 2030246"/>
                    <a:gd name="connsiteX3" fmla="*/ 84558 w 158973"/>
                    <a:gd name="connsiteY3" fmla="*/ 693357 h 2030246"/>
                    <a:gd name="connsiteX4" fmla="*/ 158973 w 158973"/>
                    <a:gd name="connsiteY4" fmla="*/ 0 h 2030246"/>
                    <a:gd name="connsiteX0" fmla="*/ 145357 w 158866"/>
                    <a:gd name="connsiteY0" fmla="*/ 2030246 h 2030246"/>
                    <a:gd name="connsiteX1" fmla="*/ 126959 w 158866"/>
                    <a:gd name="connsiteY1" fmla="*/ 1315174 h 2030246"/>
                    <a:gd name="connsiteX2" fmla="*/ 604 w 158866"/>
                    <a:gd name="connsiteY2" fmla="*/ 931985 h 2030246"/>
                    <a:gd name="connsiteX3" fmla="*/ 84451 w 158866"/>
                    <a:gd name="connsiteY3" fmla="*/ 693357 h 2030246"/>
                    <a:gd name="connsiteX4" fmla="*/ 158866 w 158866"/>
                    <a:gd name="connsiteY4" fmla="*/ 0 h 2030246"/>
                    <a:gd name="connsiteX0" fmla="*/ 145618 w 159127"/>
                    <a:gd name="connsiteY0" fmla="*/ 2030246 h 2030246"/>
                    <a:gd name="connsiteX1" fmla="*/ 127220 w 159127"/>
                    <a:gd name="connsiteY1" fmla="*/ 1315174 h 2030246"/>
                    <a:gd name="connsiteX2" fmla="*/ 865 w 159127"/>
                    <a:gd name="connsiteY2" fmla="*/ 931985 h 2030246"/>
                    <a:gd name="connsiteX3" fmla="*/ 78186 w 159127"/>
                    <a:gd name="connsiteY3" fmla="*/ 686012 h 2030246"/>
                    <a:gd name="connsiteX4" fmla="*/ 159127 w 159127"/>
                    <a:gd name="connsiteY4" fmla="*/ 0 h 2030246"/>
                    <a:gd name="connsiteX0" fmla="*/ 145051 w 158560"/>
                    <a:gd name="connsiteY0" fmla="*/ 2030246 h 2030246"/>
                    <a:gd name="connsiteX1" fmla="*/ 126653 w 158560"/>
                    <a:gd name="connsiteY1" fmla="*/ 1315174 h 2030246"/>
                    <a:gd name="connsiteX2" fmla="*/ 298 w 158560"/>
                    <a:gd name="connsiteY2" fmla="*/ 931985 h 2030246"/>
                    <a:gd name="connsiteX3" fmla="*/ 95021 w 158560"/>
                    <a:gd name="connsiteY3" fmla="*/ 660306 h 2030246"/>
                    <a:gd name="connsiteX4" fmla="*/ 158560 w 158560"/>
                    <a:gd name="connsiteY4" fmla="*/ 0 h 2030246"/>
                    <a:gd name="connsiteX0" fmla="*/ 145030 w 158539"/>
                    <a:gd name="connsiteY0" fmla="*/ 2030246 h 2030246"/>
                    <a:gd name="connsiteX1" fmla="*/ 126632 w 158539"/>
                    <a:gd name="connsiteY1" fmla="*/ 1315174 h 2030246"/>
                    <a:gd name="connsiteX2" fmla="*/ 277 w 158539"/>
                    <a:gd name="connsiteY2" fmla="*/ 931985 h 2030246"/>
                    <a:gd name="connsiteX3" fmla="*/ 95000 w 158539"/>
                    <a:gd name="connsiteY3" fmla="*/ 660306 h 2030246"/>
                    <a:gd name="connsiteX4" fmla="*/ 158539 w 158539"/>
                    <a:gd name="connsiteY4" fmla="*/ 0 h 2030246"/>
                    <a:gd name="connsiteX0" fmla="*/ 145015 w 158524"/>
                    <a:gd name="connsiteY0" fmla="*/ 2030246 h 2030246"/>
                    <a:gd name="connsiteX1" fmla="*/ 126617 w 158524"/>
                    <a:gd name="connsiteY1" fmla="*/ 1315174 h 2030246"/>
                    <a:gd name="connsiteX2" fmla="*/ 262 w 158524"/>
                    <a:gd name="connsiteY2" fmla="*/ 931985 h 2030246"/>
                    <a:gd name="connsiteX3" fmla="*/ 94985 w 158524"/>
                    <a:gd name="connsiteY3" fmla="*/ 660306 h 2030246"/>
                    <a:gd name="connsiteX4" fmla="*/ 158524 w 158524"/>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99 w 153170"/>
                    <a:gd name="connsiteY0" fmla="*/ 2030246 h 2030246"/>
                    <a:gd name="connsiteX1" fmla="*/ 126701 w 153170"/>
                    <a:gd name="connsiteY1" fmla="*/ 1315174 h 2030246"/>
                    <a:gd name="connsiteX2" fmla="*/ 346 w 153170"/>
                    <a:gd name="connsiteY2" fmla="*/ 931985 h 2030246"/>
                    <a:gd name="connsiteX3" fmla="*/ 95069 w 153170"/>
                    <a:gd name="connsiteY3" fmla="*/ 660306 h 2030246"/>
                    <a:gd name="connsiteX4" fmla="*/ 153170 w 153170"/>
                    <a:gd name="connsiteY4" fmla="*/ 0 h 2030246"/>
                    <a:gd name="connsiteX0" fmla="*/ 144765 w 152836"/>
                    <a:gd name="connsiteY0" fmla="*/ 2030246 h 2030246"/>
                    <a:gd name="connsiteX1" fmla="*/ 126367 w 152836"/>
                    <a:gd name="connsiteY1" fmla="*/ 1315174 h 2030246"/>
                    <a:gd name="connsiteX2" fmla="*/ 12 w 152836"/>
                    <a:gd name="connsiteY2" fmla="*/ 931985 h 2030246"/>
                    <a:gd name="connsiteX3" fmla="*/ 94735 w 152836"/>
                    <a:gd name="connsiteY3" fmla="*/ 660306 h 2030246"/>
                    <a:gd name="connsiteX4" fmla="*/ 152836 w 152836"/>
                    <a:gd name="connsiteY4" fmla="*/ 0 h 2030246"/>
                    <a:gd name="connsiteX0" fmla="*/ 143677 w 151748"/>
                    <a:gd name="connsiteY0" fmla="*/ 2030246 h 2030246"/>
                    <a:gd name="connsiteX1" fmla="*/ 125279 w 151748"/>
                    <a:gd name="connsiteY1" fmla="*/ 1315174 h 2030246"/>
                    <a:gd name="connsiteX2" fmla="*/ 12 w 151748"/>
                    <a:gd name="connsiteY2" fmla="*/ 906279 h 2030246"/>
                    <a:gd name="connsiteX3" fmla="*/ 93647 w 151748"/>
                    <a:gd name="connsiteY3" fmla="*/ 660306 h 2030246"/>
                    <a:gd name="connsiteX4" fmla="*/ 151748 w 151748"/>
                    <a:gd name="connsiteY4" fmla="*/ 0 h 2030246"/>
                    <a:gd name="connsiteX0" fmla="*/ 144047 w 152118"/>
                    <a:gd name="connsiteY0" fmla="*/ 2030246 h 2030246"/>
                    <a:gd name="connsiteX1" fmla="*/ 125649 w 152118"/>
                    <a:gd name="connsiteY1" fmla="*/ 1315174 h 2030246"/>
                    <a:gd name="connsiteX2" fmla="*/ 382 w 152118"/>
                    <a:gd name="connsiteY2" fmla="*/ 906279 h 2030246"/>
                    <a:gd name="connsiteX3" fmla="*/ 94017 w 152118"/>
                    <a:gd name="connsiteY3" fmla="*/ 660306 h 2030246"/>
                    <a:gd name="connsiteX4" fmla="*/ 152118 w 152118"/>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799 w 151870"/>
                    <a:gd name="connsiteY0" fmla="*/ 2030246 h 2030246"/>
                    <a:gd name="connsiteX1" fmla="*/ 125401 w 151870"/>
                    <a:gd name="connsiteY1" fmla="*/ 1315174 h 2030246"/>
                    <a:gd name="connsiteX2" fmla="*/ 134 w 151870"/>
                    <a:gd name="connsiteY2" fmla="*/ 906279 h 2030246"/>
                    <a:gd name="connsiteX3" fmla="*/ 102470 w 151870"/>
                    <a:gd name="connsiteY3" fmla="*/ 612567 h 2030246"/>
                    <a:gd name="connsiteX4" fmla="*/ 151870 w 151870"/>
                    <a:gd name="connsiteY4" fmla="*/ 0 h 2030246"/>
                    <a:gd name="connsiteX0" fmla="*/ 143793 w 151864"/>
                    <a:gd name="connsiteY0" fmla="*/ 2030246 h 2030246"/>
                    <a:gd name="connsiteX1" fmla="*/ 125395 w 151864"/>
                    <a:gd name="connsiteY1" fmla="*/ 1315174 h 2030246"/>
                    <a:gd name="connsiteX2" fmla="*/ 128 w 151864"/>
                    <a:gd name="connsiteY2" fmla="*/ 906279 h 2030246"/>
                    <a:gd name="connsiteX3" fmla="*/ 102464 w 151864"/>
                    <a:gd name="connsiteY3" fmla="*/ 612567 h 2030246"/>
                    <a:gd name="connsiteX4" fmla="*/ 151864 w 151864"/>
                    <a:gd name="connsiteY4" fmla="*/ 0 h 2030246"/>
                    <a:gd name="connsiteX0" fmla="*/ 143904 w 151975"/>
                    <a:gd name="connsiteY0" fmla="*/ 2030246 h 2030246"/>
                    <a:gd name="connsiteX1" fmla="*/ 125506 w 151975"/>
                    <a:gd name="connsiteY1" fmla="*/ 1315174 h 2030246"/>
                    <a:gd name="connsiteX2" fmla="*/ 239 w 151975"/>
                    <a:gd name="connsiteY2" fmla="*/ 906279 h 2030246"/>
                    <a:gd name="connsiteX3" fmla="*/ 102575 w 151975"/>
                    <a:gd name="connsiteY3" fmla="*/ 612567 h 2030246"/>
                    <a:gd name="connsiteX4" fmla="*/ 151975 w 151975"/>
                    <a:gd name="connsiteY4" fmla="*/ 0 h 20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975" h="2030246">
                      <a:moveTo>
                        <a:pt x="143904" y="2030246"/>
                      </a:moveTo>
                      <a:cubicBezTo>
                        <a:pt x="146949" y="1751073"/>
                        <a:pt x="149450" y="1502502"/>
                        <a:pt x="125506" y="1315174"/>
                      </a:cubicBezTo>
                      <a:cubicBezTo>
                        <a:pt x="101562" y="1127846"/>
                        <a:pt x="-5727" y="1126204"/>
                        <a:pt x="239" y="906279"/>
                      </a:cubicBezTo>
                      <a:cubicBezTo>
                        <a:pt x="6205" y="686354"/>
                        <a:pt x="79462" y="693840"/>
                        <a:pt x="102575" y="612567"/>
                      </a:cubicBezTo>
                      <a:cubicBezTo>
                        <a:pt x="125688" y="531294"/>
                        <a:pt x="144270" y="309408"/>
                        <a:pt x="151975"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Forme libre 13"/>
                <p:cNvSpPr/>
                <p:nvPr/>
              </p:nvSpPr>
              <p:spPr>
                <a:xfrm>
                  <a:off x="2015914" y="1378383"/>
                  <a:ext cx="751826"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14317 w 139944"/>
                    <a:gd name="connsiteY0" fmla="*/ 2101362 h 2101362"/>
                    <a:gd name="connsiteX1" fmla="*/ 123109 w 139944"/>
                    <a:gd name="connsiteY1" fmla="*/ 1371600 h 2101362"/>
                    <a:gd name="connsiteX2" fmla="*/ 17 w 139944"/>
                    <a:gd name="connsiteY2" fmla="*/ 984739 h 2101362"/>
                    <a:gd name="connsiteX3" fmla="*/ 114317 w 139944"/>
                    <a:gd name="connsiteY3" fmla="*/ 650631 h 2101362"/>
                    <a:gd name="connsiteX4" fmla="*/ 139944 w 139944"/>
                    <a:gd name="connsiteY4" fmla="*/ 0 h 2101362"/>
                    <a:gd name="connsiteX0" fmla="*/ 114317 w 139944"/>
                    <a:gd name="connsiteY0" fmla="*/ 2101362 h 2101362"/>
                    <a:gd name="connsiteX1" fmla="*/ 123109 w 139944"/>
                    <a:gd name="connsiteY1" fmla="*/ 1371600 h 2101362"/>
                    <a:gd name="connsiteX2" fmla="*/ 17 w 139944"/>
                    <a:gd name="connsiteY2" fmla="*/ 984739 h 2101362"/>
                    <a:gd name="connsiteX3" fmla="*/ 114317 w 139944"/>
                    <a:gd name="connsiteY3" fmla="*/ 650631 h 2101362"/>
                    <a:gd name="connsiteX4" fmla="*/ 139944 w 139944"/>
                    <a:gd name="connsiteY4" fmla="*/ 0 h 2101362"/>
                    <a:gd name="connsiteX0" fmla="*/ 114438 w 140065"/>
                    <a:gd name="connsiteY0" fmla="*/ 2101362 h 2101362"/>
                    <a:gd name="connsiteX1" fmla="*/ 123230 w 140065"/>
                    <a:gd name="connsiteY1" fmla="*/ 1371600 h 2101362"/>
                    <a:gd name="connsiteX2" fmla="*/ 138 w 140065"/>
                    <a:gd name="connsiteY2" fmla="*/ 984739 h 2101362"/>
                    <a:gd name="connsiteX3" fmla="*/ 99770 w 140065"/>
                    <a:gd name="connsiteY3" fmla="*/ 650631 h 2101362"/>
                    <a:gd name="connsiteX4" fmla="*/ 140065 w 140065"/>
                    <a:gd name="connsiteY4" fmla="*/ 0 h 2101362"/>
                    <a:gd name="connsiteX0" fmla="*/ 114447 w 140074"/>
                    <a:gd name="connsiteY0" fmla="*/ 2101362 h 2101362"/>
                    <a:gd name="connsiteX1" fmla="*/ 123239 w 140074"/>
                    <a:gd name="connsiteY1" fmla="*/ 1371600 h 2101362"/>
                    <a:gd name="connsiteX2" fmla="*/ 147 w 140074"/>
                    <a:gd name="connsiteY2" fmla="*/ 984739 h 2101362"/>
                    <a:gd name="connsiteX3" fmla="*/ 99779 w 140074"/>
                    <a:gd name="connsiteY3" fmla="*/ 650631 h 2101362"/>
                    <a:gd name="connsiteX4" fmla="*/ 140074 w 140074"/>
                    <a:gd name="connsiteY4" fmla="*/ 0 h 2101362"/>
                    <a:gd name="connsiteX0" fmla="*/ 136449 w 144377"/>
                    <a:gd name="connsiteY0" fmla="*/ 2057401 h 2057401"/>
                    <a:gd name="connsiteX1" fmla="*/ 123239 w 144377"/>
                    <a:gd name="connsiteY1" fmla="*/ 1371600 h 2057401"/>
                    <a:gd name="connsiteX2" fmla="*/ 147 w 144377"/>
                    <a:gd name="connsiteY2" fmla="*/ 984739 h 2057401"/>
                    <a:gd name="connsiteX3" fmla="*/ 99779 w 144377"/>
                    <a:gd name="connsiteY3" fmla="*/ 650631 h 2057401"/>
                    <a:gd name="connsiteX4" fmla="*/ 140074 w 144377"/>
                    <a:gd name="connsiteY4" fmla="*/ 0 h 2057401"/>
                    <a:gd name="connsiteX0" fmla="*/ 136449 w 140074"/>
                    <a:gd name="connsiteY0" fmla="*/ 2057401 h 2057401"/>
                    <a:gd name="connsiteX1" fmla="*/ 123239 w 140074"/>
                    <a:gd name="connsiteY1" fmla="*/ 1371600 h 2057401"/>
                    <a:gd name="connsiteX2" fmla="*/ 147 w 140074"/>
                    <a:gd name="connsiteY2" fmla="*/ 984739 h 2057401"/>
                    <a:gd name="connsiteX3" fmla="*/ 99779 w 140074"/>
                    <a:gd name="connsiteY3" fmla="*/ 650631 h 2057401"/>
                    <a:gd name="connsiteX4" fmla="*/ 140074 w 140074"/>
                    <a:gd name="connsiteY4" fmla="*/ 0 h 2057401"/>
                    <a:gd name="connsiteX0" fmla="*/ 130949 w 140074"/>
                    <a:gd name="connsiteY0" fmla="*/ 2048608 h 2048608"/>
                    <a:gd name="connsiteX1" fmla="*/ 123239 w 140074"/>
                    <a:gd name="connsiteY1" fmla="*/ 1371600 h 2048608"/>
                    <a:gd name="connsiteX2" fmla="*/ 147 w 140074"/>
                    <a:gd name="connsiteY2" fmla="*/ 984739 h 2048608"/>
                    <a:gd name="connsiteX3" fmla="*/ 99779 w 140074"/>
                    <a:gd name="connsiteY3" fmla="*/ 650631 h 2048608"/>
                    <a:gd name="connsiteX4" fmla="*/ 140074 w 14007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37 w 139962"/>
                    <a:gd name="connsiteY0" fmla="*/ 2048608 h 2048608"/>
                    <a:gd name="connsiteX1" fmla="*/ 113959 w 139962"/>
                    <a:gd name="connsiteY1" fmla="*/ 1362808 h 2048608"/>
                    <a:gd name="connsiteX2" fmla="*/ 35 w 139962"/>
                    <a:gd name="connsiteY2" fmla="*/ 984739 h 2048608"/>
                    <a:gd name="connsiteX3" fmla="*/ 102730 w 139962"/>
                    <a:gd name="connsiteY3" fmla="*/ 672665 h 2048608"/>
                    <a:gd name="connsiteX4" fmla="*/ 139962 w 139962"/>
                    <a:gd name="connsiteY4" fmla="*/ 0 h 2048608"/>
                    <a:gd name="connsiteX0" fmla="*/ 130834 w 135364"/>
                    <a:gd name="connsiteY0" fmla="*/ 2030246 h 2030246"/>
                    <a:gd name="connsiteX1" fmla="*/ 113956 w 135364"/>
                    <a:gd name="connsiteY1" fmla="*/ 1344446 h 2030246"/>
                    <a:gd name="connsiteX2" fmla="*/ 32 w 135364"/>
                    <a:gd name="connsiteY2" fmla="*/ 966377 h 2030246"/>
                    <a:gd name="connsiteX3" fmla="*/ 102727 w 135364"/>
                    <a:gd name="connsiteY3" fmla="*/ 654303 h 2030246"/>
                    <a:gd name="connsiteX4" fmla="*/ 135364 w 135364"/>
                    <a:gd name="connsiteY4" fmla="*/ 0 h 2030246"/>
                    <a:gd name="connsiteX0" fmla="*/ 130834 w 135364"/>
                    <a:gd name="connsiteY0" fmla="*/ 2030246 h 2030246"/>
                    <a:gd name="connsiteX1" fmla="*/ 113956 w 135364"/>
                    <a:gd name="connsiteY1" fmla="*/ 1344446 h 2030246"/>
                    <a:gd name="connsiteX2" fmla="*/ 32 w 135364"/>
                    <a:gd name="connsiteY2" fmla="*/ 966377 h 2030246"/>
                    <a:gd name="connsiteX3" fmla="*/ 102727 w 135364"/>
                    <a:gd name="connsiteY3" fmla="*/ 654303 h 2030246"/>
                    <a:gd name="connsiteX4" fmla="*/ 135364 w 135364"/>
                    <a:gd name="connsiteY4" fmla="*/ 0 h 2030246"/>
                    <a:gd name="connsiteX0" fmla="*/ 130835 w 135365"/>
                    <a:gd name="connsiteY0" fmla="*/ 2030246 h 2030246"/>
                    <a:gd name="connsiteX1" fmla="*/ 113957 w 135365"/>
                    <a:gd name="connsiteY1" fmla="*/ 1344446 h 2030246"/>
                    <a:gd name="connsiteX2" fmla="*/ 33 w 135365"/>
                    <a:gd name="connsiteY2" fmla="*/ 966377 h 2030246"/>
                    <a:gd name="connsiteX3" fmla="*/ 102728 w 135365"/>
                    <a:gd name="connsiteY3" fmla="*/ 654303 h 2030246"/>
                    <a:gd name="connsiteX4" fmla="*/ 135365 w 135365"/>
                    <a:gd name="connsiteY4" fmla="*/ 0 h 2030246"/>
                    <a:gd name="connsiteX0" fmla="*/ 130836 w 135366"/>
                    <a:gd name="connsiteY0" fmla="*/ 2030246 h 2030246"/>
                    <a:gd name="connsiteX1" fmla="*/ 113958 w 135366"/>
                    <a:gd name="connsiteY1" fmla="*/ 1344446 h 2030246"/>
                    <a:gd name="connsiteX2" fmla="*/ 34 w 135366"/>
                    <a:gd name="connsiteY2" fmla="*/ 966377 h 2030246"/>
                    <a:gd name="connsiteX3" fmla="*/ 102729 w 135366"/>
                    <a:gd name="connsiteY3" fmla="*/ 654303 h 2030246"/>
                    <a:gd name="connsiteX4" fmla="*/ 135366 w 135366"/>
                    <a:gd name="connsiteY4" fmla="*/ 0 h 2030246"/>
                    <a:gd name="connsiteX0" fmla="*/ 152269 w 156799"/>
                    <a:gd name="connsiteY0" fmla="*/ 2030246 h 2030246"/>
                    <a:gd name="connsiteX1" fmla="*/ 135391 w 156799"/>
                    <a:gd name="connsiteY1" fmla="*/ 1344446 h 2030246"/>
                    <a:gd name="connsiteX2" fmla="*/ 25 w 156799"/>
                    <a:gd name="connsiteY2" fmla="*/ 925982 h 2030246"/>
                    <a:gd name="connsiteX3" fmla="*/ 124162 w 156799"/>
                    <a:gd name="connsiteY3" fmla="*/ 654303 h 2030246"/>
                    <a:gd name="connsiteX4" fmla="*/ 156799 w 156799"/>
                    <a:gd name="connsiteY4" fmla="*/ 0 h 2030246"/>
                    <a:gd name="connsiteX0" fmla="*/ 152327 w 156857"/>
                    <a:gd name="connsiteY0" fmla="*/ 2030246 h 2030246"/>
                    <a:gd name="connsiteX1" fmla="*/ 135449 w 156857"/>
                    <a:gd name="connsiteY1" fmla="*/ 1344446 h 2030246"/>
                    <a:gd name="connsiteX2" fmla="*/ 83 w 156857"/>
                    <a:gd name="connsiteY2" fmla="*/ 925982 h 2030246"/>
                    <a:gd name="connsiteX3" fmla="*/ 124220 w 156857"/>
                    <a:gd name="connsiteY3" fmla="*/ 654303 h 2030246"/>
                    <a:gd name="connsiteX4" fmla="*/ 156857 w 156857"/>
                    <a:gd name="connsiteY4" fmla="*/ 0 h 2030246"/>
                    <a:gd name="connsiteX0" fmla="*/ 152327 w 156857"/>
                    <a:gd name="connsiteY0" fmla="*/ 2030246 h 2030246"/>
                    <a:gd name="connsiteX1" fmla="*/ 135449 w 156857"/>
                    <a:gd name="connsiteY1" fmla="*/ 1344446 h 2030246"/>
                    <a:gd name="connsiteX2" fmla="*/ 83 w 156857"/>
                    <a:gd name="connsiteY2" fmla="*/ 925982 h 2030246"/>
                    <a:gd name="connsiteX3" fmla="*/ 124220 w 156857"/>
                    <a:gd name="connsiteY3" fmla="*/ 654303 h 2030246"/>
                    <a:gd name="connsiteX4" fmla="*/ 156857 w 156857"/>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782" h="2030246">
                      <a:moveTo>
                        <a:pt x="152252" y="2030246"/>
                      </a:moveTo>
                      <a:cubicBezTo>
                        <a:pt x="149671" y="1679286"/>
                        <a:pt x="155387" y="1480749"/>
                        <a:pt x="130013" y="1300378"/>
                      </a:cubicBezTo>
                      <a:cubicBezTo>
                        <a:pt x="104639" y="1120007"/>
                        <a:pt x="986" y="1081400"/>
                        <a:pt x="8" y="925982"/>
                      </a:cubicBezTo>
                      <a:cubicBezTo>
                        <a:pt x="-970" y="770564"/>
                        <a:pt x="98016" y="808633"/>
                        <a:pt x="124145" y="654303"/>
                      </a:cubicBezTo>
                      <a:cubicBezTo>
                        <a:pt x="150274" y="499973"/>
                        <a:pt x="146155" y="467457"/>
                        <a:pt x="156782"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e 15"/>
              <p:cNvGrpSpPr/>
              <p:nvPr/>
            </p:nvGrpSpPr>
            <p:grpSpPr>
              <a:xfrm flipH="1">
                <a:off x="3060318" y="2234623"/>
                <a:ext cx="1079634" cy="2075601"/>
                <a:chOff x="1688106" y="1378383"/>
                <a:chExt cx="1079634" cy="2075601"/>
              </a:xfrm>
            </p:grpSpPr>
            <p:sp>
              <p:nvSpPr>
                <p:cNvPr id="17" name="Forme libre 16"/>
                <p:cNvSpPr/>
                <p:nvPr/>
              </p:nvSpPr>
              <p:spPr>
                <a:xfrm>
                  <a:off x="1688106" y="1405376"/>
                  <a:ext cx="158279" cy="2048608"/>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279" h="2048608">
                      <a:moveTo>
                        <a:pt x="114317" y="2048608"/>
                      </a:moveTo>
                      <a:cubicBezTo>
                        <a:pt x="128238" y="1776779"/>
                        <a:pt x="142159" y="1504950"/>
                        <a:pt x="123109" y="1318846"/>
                      </a:cubicBezTo>
                      <a:cubicBezTo>
                        <a:pt x="104059" y="1132742"/>
                        <a:pt x="1482" y="1052146"/>
                        <a:pt x="17" y="931985"/>
                      </a:cubicBezTo>
                      <a:cubicBezTo>
                        <a:pt x="-1448" y="811824"/>
                        <a:pt x="87940" y="753208"/>
                        <a:pt x="114317" y="597877"/>
                      </a:cubicBezTo>
                      <a:cubicBezTo>
                        <a:pt x="140694" y="442546"/>
                        <a:pt x="149486" y="221273"/>
                        <a:pt x="158279"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orme libre 17"/>
                <p:cNvSpPr/>
                <p:nvPr/>
              </p:nvSpPr>
              <p:spPr>
                <a:xfrm>
                  <a:off x="1799235" y="1405375"/>
                  <a:ext cx="324493" cy="2031023"/>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14323 w 160401"/>
                    <a:gd name="connsiteY3" fmla="*/ 597877 h 2031023"/>
                    <a:gd name="connsiteX4" fmla="*/ 158285 w 160401"/>
                    <a:gd name="connsiteY4" fmla="*/ 0 h 2031023"/>
                    <a:gd name="connsiteX0" fmla="*/ 150316 w 165892"/>
                    <a:gd name="connsiteY0" fmla="*/ 2031023 h 2031023"/>
                    <a:gd name="connsiteX1" fmla="*/ 123176 w 165892"/>
                    <a:gd name="connsiteY1" fmla="*/ 1318846 h 2031023"/>
                    <a:gd name="connsiteX2" fmla="*/ 84 w 165892"/>
                    <a:gd name="connsiteY2" fmla="*/ 931985 h 2031023"/>
                    <a:gd name="connsiteX3" fmla="*/ 141334 w 165892"/>
                    <a:gd name="connsiteY3" fmla="*/ 545124 h 2031023"/>
                    <a:gd name="connsiteX4" fmla="*/ 158346 w 165892"/>
                    <a:gd name="connsiteY4" fmla="*/ 0 h 2031023"/>
                    <a:gd name="connsiteX0" fmla="*/ 150316 w 160462"/>
                    <a:gd name="connsiteY0" fmla="*/ 2031023 h 2031023"/>
                    <a:gd name="connsiteX1" fmla="*/ 123176 w 160462"/>
                    <a:gd name="connsiteY1" fmla="*/ 1318846 h 2031023"/>
                    <a:gd name="connsiteX2" fmla="*/ 84 w 160462"/>
                    <a:gd name="connsiteY2" fmla="*/ 931985 h 2031023"/>
                    <a:gd name="connsiteX3" fmla="*/ 141334 w 160462"/>
                    <a:gd name="connsiteY3" fmla="*/ 545124 h 2031023"/>
                    <a:gd name="connsiteX4" fmla="*/ 158346 w 160462"/>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492 w 160638"/>
                    <a:gd name="connsiteY0" fmla="*/ 2031023 h 2031023"/>
                    <a:gd name="connsiteX1" fmla="*/ 123352 w 160638"/>
                    <a:gd name="connsiteY1" fmla="*/ 1318846 h 2031023"/>
                    <a:gd name="connsiteX2" fmla="*/ 260 w 160638"/>
                    <a:gd name="connsiteY2" fmla="*/ 931985 h 2031023"/>
                    <a:gd name="connsiteX3" fmla="*/ 132527 w 160638"/>
                    <a:gd name="connsiteY3" fmla="*/ 553917 h 2031023"/>
                    <a:gd name="connsiteX4" fmla="*/ 158522 w 160638"/>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0 w 158280"/>
                    <a:gd name="connsiteY0" fmla="*/ 2031023 h 2031023"/>
                    <a:gd name="connsiteX1" fmla="*/ 123110 w 158280"/>
                    <a:gd name="connsiteY1" fmla="*/ 1318846 h 2031023"/>
                    <a:gd name="connsiteX2" fmla="*/ 18 w 158280"/>
                    <a:gd name="connsiteY2" fmla="*/ 931985 h 2031023"/>
                    <a:gd name="connsiteX3" fmla="*/ 132285 w 158280"/>
                    <a:gd name="connsiteY3" fmla="*/ 553917 h 2031023"/>
                    <a:gd name="connsiteX4" fmla="*/ 158280 w 158280"/>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38 w 165768"/>
                    <a:gd name="connsiteY0" fmla="*/ 2031023 h 2031023"/>
                    <a:gd name="connsiteX1" fmla="*/ 138102 w 165768"/>
                    <a:gd name="connsiteY1" fmla="*/ 1318846 h 2031023"/>
                    <a:gd name="connsiteX2" fmla="*/ 1 w 165768"/>
                    <a:gd name="connsiteY2" fmla="*/ 928313 h 2031023"/>
                    <a:gd name="connsiteX3" fmla="*/ 139773 w 165768"/>
                    <a:gd name="connsiteY3" fmla="*/ 553917 h 2031023"/>
                    <a:gd name="connsiteX4" fmla="*/ 165768 w 165768"/>
                    <a:gd name="connsiteY4" fmla="*/ 0 h 2031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68" h="2031023">
                      <a:moveTo>
                        <a:pt x="157738" y="2031023"/>
                      </a:moveTo>
                      <a:cubicBezTo>
                        <a:pt x="160403" y="1887724"/>
                        <a:pt x="168143" y="1502631"/>
                        <a:pt x="138102" y="1318846"/>
                      </a:cubicBezTo>
                      <a:cubicBezTo>
                        <a:pt x="108061" y="1135061"/>
                        <a:pt x="-278" y="1055801"/>
                        <a:pt x="1" y="928313"/>
                      </a:cubicBezTo>
                      <a:cubicBezTo>
                        <a:pt x="280" y="800825"/>
                        <a:pt x="112145" y="708636"/>
                        <a:pt x="139773" y="553917"/>
                      </a:cubicBezTo>
                      <a:cubicBezTo>
                        <a:pt x="167401" y="399198"/>
                        <a:pt x="156975" y="221273"/>
                        <a:pt x="165768"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orme libre 18"/>
                <p:cNvSpPr/>
                <p:nvPr/>
              </p:nvSpPr>
              <p:spPr>
                <a:xfrm>
                  <a:off x="1925255" y="1405376"/>
                  <a:ext cx="513135"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86 w 158295"/>
                    <a:gd name="connsiteY0" fmla="*/ 2030246 h 2030246"/>
                    <a:gd name="connsiteX1" fmla="*/ 126388 w 158295"/>
                    <a:gd name="connsiteY1" fmla="*/ 1315174 h 2030246"/>
                    <a:gd name="connsiteX2" fmla="*/ 33 w 158295"/>
                    <a:gd name="connsiteY2" fmla="*/ 931985 h 2030246"/>
                    <a:gd name="connsiteX3" fmla="*/ 114333 w 158295"/>
                    <a:gd name="connsiteY3" fmla="*/ 597877 h 2030246"/>
                    <a:gd name="connsiteX4" fmla="*/ 158295 w 158295"/>
                    <a:gd name="connsiteY4" fmla="*/ 0 h 2030246"/>
                    <a:gd name="connsiteX0" fmla="*/ 144891 w 158400"/>
                    <a:gd name="connsiteY0" fmla="*/ 2030246 h 2030246"/>
                    <a:gd name="connsiteX1" fmla="*/ 126493 w 158400"/>
                    <a:gd name="connsiteY1" fmla="*/ 1315174 h 2030246"/>
                    <a:gd name="connsiteX2" fmla="*/ 138 w 158400"/>
                    <a:gd name="connsiteY2" fmla="*/ 931985 h 2030246"/>
                    <a:gd name="connsiteX3" fmla="*/ 114438 w 158400"/>
                    <a:gd name="connsiteY3" fmla="*/ 597877 h 2030246"/>
                    <a:gd name="connsiteX4" fmla="*/ 158400 w 158400"/>
                    <a:gd name="connsiteY4" fmla="*/ 0 h 2030246"/>
                    <a:gd name="connsiteX0" fmla="*/ 144885 w 158394"/>
                    <a:gd name="connsiteY0" fmla="*/ 2030246 h 2030246"/>
                    <a:gd name="connsiteX1" fmla="*/ 126487 w 158394"/>
                    <a:gd name="connsiteY1" fmla="*/ 1315174 h 2030246"/>
                    <a:gd name="connsiteX2" fmla="*/ 132 w 158394"/>
                    <a:gd name="connsiteY2" fmla="*/ 931985 h 2030246"/>
                    <a:gd name="connsiteX3" fmla="*/ 103556 w 158394"/>
                    <a:gd name="connsiteY3" fmla="*/ 627255 h 2030246"/>
                    <a:gd name="connsiteX4" fmla="*/ 158394 w 158394"/>
                    <a:gd name="connsiteY4" fmla="*/ 0 h 2030246"/>
                    <a:gd name="connsiteX0" fmla="*/ 144887 w 158396"/>
                    <a:gd name="connsiteY0" fmla="*/ 2030246 h 2030246"/>
                    <a:gd name="connsiteX1" fmla="*/ 126489 w 158396"/>
                    <a:gd name="connsiteY1" fmla="*/ 1315174 h 2030246"/>
                    <a:gd name="connsiteX2" fmla="*/ 134 w 158396"/>
                    <a:gd name="connsiteY2" fmla="*/ 931985 h 2030246"/>
                    <a:gd name="connsiteX3" fmla="*/ 103558 w 158396"/>
                    <a:gd name="connsiteY3" fmla="*/ 627255 h 2030246"/>
                    <a:gd name="connsiteX4" fmla="*/ 158396 w 158396"/>
                    <a:gd name="connsiteY4" fmla="*/ 0 h 2030246"/>
                    <a:gd name="connsiteX0" fmla="*/ 145309 w 158818"/>
                    <a:gd name="connsiteY0" fmla="*/ 2030246 h 2030246"/>
                    <a:gd name="connsiteX1" fmla="*/ 126911 w 158818"/>
                    <a:gd name="connsiteY1" fmla="*/ 1315174 h 2030246"/>
                    <a:gd name="connsiteX2" fmla="*/ 556 w 158818"/>
                    <a:gd name="connsiteY2" fmla="*/ 931985 h 2030246"/>
                    <a:gd name="connsiteX3" fmla="*/ 84403 w 158818"/>
                    <a:gd name="connsiteY3" fmla="*/ 693357 h 2030246"/>
                    <a:gd name="connsiteX4" fmla="*/ 158818 w 158818"/>
                    <a:gd name="connsiteY4" fmla="*/ 0 h 2030246"/>
                    <a:gd name="connsiteX0" fmla="*/ 145464 w 158973"/>
                    <a:gd name="connsiteY0" fmla="*/ 2030246 h 2030246"/>
                    <a:gd name="connsiteX1" fmla="*/ 127066 w 158973"/>
                    <a:gd name="connsiteY1" fmla="*/ 1315174 h 2030246"/>
                    <a:gd name="connsiteX2" fmla="*/ 711 w 158973"/>
                    <a:gd name="connsiteY2" fmla="*/ 931985 h 2030246"/>
                    <a:gd name="connsiteX3" fmla="*/ 84558 w 158973"/>
                    <a:gd name="connsiteY3" fmla="*/ 693357 h 2030246"/>
                    <a:gd name="connsiteX4" fmla="*/ 158973 w 158973"/>
                    <a:gd name="connsiteY4" fmla="*/ 0 h 2030246"/>
                    <a:gd name="connsiteX0" fmla="*/ 145357 w 158866"/>
                    <a:gd name="connsiteY0" fmla="*/ 2030246 h 2030246"/>
                    <a:gd name="connsiteX1" fmla="*/ 126959 w 158866"/>
                    <a:gd name="connsiteY1" fmla="*/ 1315174 h 2030246"/>
                    <a:gd name="connsiteX2" fmla="*/ 604 w 158866"/>
                    <a:gd name="connsiteY2" fmla="*/ 931985 h 2030246"/>
                    <a:gd name="connsiteX3" fmla="*/ 84451 w 158866"/>
                    <a:gd name="connsiteY3" fmla="*/ 693357 h 2030246"/>
                    <a:gd name="connsiteX4" fmla="*/ 158866 w 158866"/>
                    <a:gd name="connsiteY4" fmla="*/ 0 h 2030246"/>
                    <a:gd name="connsiteX0" fmla="*/ 145618 w 159127"/>
                    <a:gd name="connsiteY0" fmla="*/ 2030246 h 2030246"/>
                    <a:gd name="connsiteX1" fmla="*/ 127220 w 159127"/>
                    <a:gd name="connsiteY1" fmla="*/ 1315174 h 2030246"/>
                    <a:gd name="connsiteX2" fmla="*/ 865 w 159127"/>
                    <a:gd name="connsiteY2" fmla="*/ 931985 h 2030246"/>
                    <a:gd name="connsiteX3" fmla="*/ 78186 w 159127"/>
                    <a:gd name="connsiteY3" fmla="*/ 686012 h 2030246"/>
                    <a:gd name="connsiteX4" fmla="*/ 159127 w 159127"/>
                    <a:gd name="connsiteY4" fmla="*/ 0 h 2030246"/>
                    <a:gd name="connsiteX0" fmla="*/ 145051 w 158560"/>
                    <a:gd name="connsiteY0" fmla="*/ 2030246 h 2030246"/>
                    <a:gd name="connsiteX1" fmla="*/ 126653 w 158560"/>
                    <a:gd name="connsiteY1" fmla="*/ 1315174 h 2030246"/>
                    <a:gd name="connsiteX2" fmla="*/ 298 w 158560"/>
                    <a:gd name="connsiteY2" fmla="*/ 931985 h 2030246"/>
                    <a:gd name="connsiteX3" fmla="*/ 95021 w 158560"/>
                    <a:gd name="connsiteY3" fmla="*/ 660306 h 2030246"/>
                    <a:gd name="connsiteX4" fmla="*/ 158560 w 158560"/>
                    <a:gd name="connsiteY4" fmla="*/ 0 h 2030246"/>
                    <a:gd name="connsiteX0" fmla="*/ 145030 w 158539"/>
                    <a:gd name="connsiteY0" fmla="*/ 2030246 h 2030246"/>
                    <a:gd name="connsiteX1" fmla="*/ 126632 w 158539"/>
                    <a:gd name="connsiteY1" fmla="*/ 1315174 h 2030246"/>
                    <a:gd name="connsiteX2" fmla="*/ 277 w 158539"/>
                    <a:gd name="connsiteY2" fmla="*/ 931985 h 2030246"/>
                    <a:gd name="connsiteX3" fmla="*/ 95000 w 158539"/>
                    <a:gd name="connsiteY3" fmla="*/ 660306 h 2030246"/>
                    <a:gd name="connsiteX4" fmla="*/ 158539 w 158539"/>
                    <a:gd name="connsiteY4" fmla="*/ 0 h 2030246"/>
                    <a:gd name="connsiteX0" fmla="*/ 145015 w 158524"/>
                    <a:gd name="connsiteY0" fmla="*/ 2030246 h 2030246"/>
                    <a:gd name="connsiteX1" fmla="*/ 126617 w 158524"/>
                    <a:gd name="connsiteY1" fmla="*/ 1315174 h 2030246"/>
                    <a:gd name="connsiteX2" fmla="*/ 262 w 158524"/>
                    <a:gd name="connsiteY2" fmla="*/ 931985 h 2030246"/>
                    <a:gd name="connsiteX3" fmla="*/ 94985 w 158524"/>
                    <a:gd name="connsiteY3" fmla="*/ 660306 h 2030246"/>
                    <a:gd name="connsiteX4" fmla="*/ 158524 w 158524"/>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99 w 153170"/>
                    <a:gd name="connsiteY0" fmla="*/ 2030246 h 2030246"/>
                    <a:gd name="connsiteX1" fmla="*/ 126701 w 153170"/>
                    <a:gd name="connsiteY1" fmla="*/ 1315174 h 2030246"/>
                    <a:gd name="connsiteX2" fmla="*/ 346 w 153170"/>
                    <a:gd name="connsiteY2" fmla="*/ 931985 h 2030246"/>
                    <a:gd name="connsiteX3" fmla="*/ 95069 w 153170"/>
                    <a:gd name="connsiteY3" fmla="*/ 660306 h 2030246"/>
                    <a:gd name="connsiteX4" fmla="*/ 153170 w 153170"/>
                    <a:gd name="connsiteY4" fmla="*/ 0 h 2030246"/>
                    <a:gd name="connsiteX0" fmla="*/ 144765 w 152836"/>
                    <a:gd name="connsiteY0" fmla="*/ 2030246 h 2030246"/>
                    <a:gd name="connsiteX1" fmla="*/ 126367 w 152836"/>
                    <a:gd name="connsiteY1" fmla="*/ 1315174 h 2030246"/>
                    <a:gd name="connsiteX2" fmla="*/ 12 w 152836"/>
                    <a:gd name="connsiteY2" fmla="*/ 931985 h 2030246"/>
                    <a:gd name="connsiteX3" fmla="*/ 94735 w 152836"/>
                    <a:gd name="connsiteY3" fmla="*/ 660306 h 2030246"/>
                    <a:gd name="connsiteX4" fmla="*/ 152836 w 152836"/>
                    <a:gd name="connsiteY4" fmla="*/ 0 h 2030246"/>
                    <a:gd name="connsiteX0" fmla="*/ 143677 w 151748"/>
                    <a:gd name="connsiteY0" fmla="*/ 2030246 h 2030246"/>
                    <a:gd name="connsiteX1" fmla="*/ 125279 w 151748"/>
                    <a:gd name="connsiteY1" fmla="*/ 1315174 h 2030246"/>
                    <a:gd name="connsiteX2" fmla="*/ 12 w 151748"/>
                    <a:gd name="connsiteY2" fmla="*/ 906279 h 2030246"/>
                    <a:gd name="connsiteX3" fmla="*/ 93647 w 151748"/>
                    <a:gd name="connsiteY3" fmla="*/ 660306 h 2030246"/>
                    <a:gd name="connsiteX4" fmla="*/ 151748 w 151748"/>
                    <a:gd name="connsiteY4" fmla="*/ 0 h 2030246"/>
                    <a:gd name="connsiteX0" fmla="*/ 144047 w 152118"/>
                    <a:gd name="connsiteY0" fmla="*/ 2030246 h 2030246"/>
                    <a:gd name="connsiteX1" fmla="*/ 125649 w 152118"/>
                    <a:gd name="connsiteY1" fmla="*/ 1315174 h 2030246"/>
                    <a:gd name="connsiteX2" fmla="*/ 382 w 152118"/>
                    <a:gd name="connsiteY2" fmla="*/ 906279 h 2030246"/>
                    <a:gd name="connsiteX3" fmla="*/ 94017 w 152118"/>
                    <a:gd name="connsiteY3" fmla="*/ 660306 h 2030246"/>
                    <a:gd name="connsiteX4" fmla="*/ 152118 w 152118"/>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799 w 151870"/>
                    <a:gd name="connsiteY0" fmla="*/ 2030246 h 2030246"/>
                    <a:gd name="connsiteX1" fmla="*/ 125401 w 151870"/>
                    <a:gd name="connsiteY1" fmla="*/ 1315174 h 2030246"/>
                    <a:gd name="connsiteX2" fmla="*/ 134 w 151870"/>
                    <a:gd name="connsiteY2" fmla="*/ 906279 h 2030246"/>
                    <a:gd name="connsiteX3" fmla="*/ 102470 w 151870"/>
                    <a:gd name="connsiteY3" fmla="*/ 612567 h 2030246"/>
                    <a:gd name="connsiteX4" fmla="*/ 151870 w 151870"/>
                    <a:gd name="connsiteY4" fmla="*/ 0 h 2030246"/>
                    <a:gd name="connsiteX0" fmla="*/ 143793 w 151864"/>
                    <a:gd name="connsiteY0" fmla="*/ 2030246 h 2030246"/>
                    <a:gd name="connsiteX1" fmla="*/ 125395 w 151864"/>
                    <a:gd name="connsiteY1" fmla="*/ 1315174 h 2030246"/>
                    <a:gd name="connsiteX2" fmla="*/ 128 w 151864"/>
                    <a:gd name="connsiteY2" fmla="*/ 906279 h 2030246"/>
                    <a:gd name="connsiteX3" fmla="*/ 102464 w 151864"/>
                    <a:gd name="connsiteY3" fmla="*/ 612567 h 2030246"/>
                    <a:gd name="connsiteX4" fmla="*/ 151864 w 151864"/>
                    <a:gd name="connsiteY4" fmla="*/ 0 h 2030246"/>
                    <a:gd name="connsiteX0" fmla="*/ 143904 w 151975"/>
                    <a:gd name="connsiteY0" fmla="*/ 2030246 h 2030246"/>
                    <a:gd name="connsiteX1" fmla="*/ 125506 w 151975"/>
                    <a:gd name="connsiteY1" fmla="*/ 1315174 h 2030246"/>
                    <a:gd name="connsiteX2" fmla="*/ 239 w 151975"/>
                    <a:gd name="connsiteY2" fmla="*/ 906279 h 2030246"/>
                    <a:gd name="connsiteX3" fmla="*/ 102575 w 151975"/>
                    <a:gd name="connsiteY3" fmla="*/ 612567 h 2030246"/>
                    <a:gd name="connsiteX4" fmla="*/ 151975 w 151975"/>
                    <a:gd name="connsiteY4" fmla="*/ 0 h 20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975" h="2030246">
                      <a:moveTo>
                        <a:pt x="143904" y="2030246"/>
                      </a:moveTo>
                      <a:cubicBezTo>
                        <a:pt x="146949" y="1751073"/>
                        <a:pt x="149450" y="1502502"/>
                        <a:pt x="125506" y="1315174"/>
                      </a:cubicBezTo>
                      <a:cubicBezTo>
                        <a:pt x="101562" y="1127846"/>
                        <a:pt x="-5727" y="1126204"/>
                        <a:pt x="239" y="906279"/>
                      </a:cubicBezTo>
                      <a:cubicBezTo>
                        <a:pt x="6205" y="686354"/>
                        <a:pt x="79462" y="693840"/>
                        <a:pt x="102575" y="612567"/>
                      </a:cubicBezTo>
                      <a:cubicBezTo>
                        <a:pt x="125688" y="531294"/>
                        <a:pt x="144270" y="309408"/>
                        <a:pt x="151975"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orme libre 19"/>
                <p:cNvSpPr/>
                <p:nvPr/>
              </p:nvSpPr>
              <p:spPr>
                <a:xfrm>
                  <a:off x="2015914" y="1378383"/>
                  <a:ext cx="751826"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14317 w 139944"/>
                    <a:gd name="connsiteY0" fmla="*/ 2101362 h 2101362"/>
                    <a:gd name="connsiteX1" fmla="*/ 123109 w 139944"/>
                    <a:gd name="connsiteY1" fmla="*/ 1371600 h 2101362"/>
                    <a:gd name="connsiteX2" fmla="*/ 17 w 139944"/>
                    <a:gd name="connsiteY2" fmla="*/ 984739 h 2101362"/>
                    <a:gd name="connsiteX3" fmla="*/ 114317 w 139944"/>
                    <a:gd name="connsiteY3" fmla="*/ 650631 h 2101362"/>
                    <a:gd name="connsiteX4" fmla="*/ 139944 w 139944"/>
                    <a:gd name="connsiteY4" fmla="*/ 0 h 2101362"/>
                    <a:gd name="connsiteX0" fmla="*/ 114317 w 139944"/>
                    <a:gd name="connsiteY0" fmla="*/ 2101362 h 2101362"/>
                    <a:gd name="connsiteX1" fmla="*/ 123109 w 139944"/>
                    <a:gd name="connsiteY1" fmla="*/ 1371600 h 2101362"/>
                    <a:gd name="connsiteX2" fmla="*/ 17 w 139944"/>
                    <a:gd name="connsiteY2" fmla="*/ 984739 h 2101362"/>
                    <a:gd name="connsiteX3" fmla="*/ 114317 w 139944"/>
                    <a:gd name="connsiteY3" fmla="*/ 650631 h 2101362"/>
                    <a:gd name="connsiteX4" fmla="*/ 139944 w 139944"/>
                    <a:gd name="connsiteY4" fmla="*/ 0 h 2101362"/>
                    <a:gd name="connsiteX0" fmla="*/ 114438 w 140065"/>
                    <a:gd name="connsiteY0" fmla="*/ 2101362 h 2101362"/>
                    <a:gd name="connsiteX1" fmla="*/ 123230 w 140065"/>
                    <a:gd name="connsiteY1" fmla="*/ 1371600 h 2101362"/>
                    <a:gd name="connsiteX2" fmla="*/ 138 w 140065"/>
                    <a:gd name="connsiteY2" fmla="*/ 984739 h 2101362"/>
                    <a:gd name="connsiteX3" fmla="*/ 99770 w 140065"/>
                    <a:gd name="connsiteY3" fmla="*/ 650631 h 2101362"/>
                    <a:gd name="connsiteX4" fmla="*/ 140065 w 140065"/>
                    <a:gd name="connsiteY4" fmla="*/ 0 h 2101362"/>
                    <a:gd name="connsiteX0" fmla="*/ 114447 w 140074"/>
                    <a:gd name="connsiteY0" fmla="*/ 2101362 h 2101362"/>
                    <a:gd name="connsiteX1" fmla="*/ 123239 w 140074"/>
                    <a:gd name="connsiteY1" fmla="*/ 1371600 h 2101362"/>
                    <a:gd name="connsiteX2" fmla="*/ 147 w 140074"/>
                    <a:gd name="connsiteY2" fmla="*/ 984739 h 2101362"/>
                    <a:gd name="connsiteX3" fmla="*/ 99779 w 140074"/>
                    <a:gd name="connsiteY3" fmla="*/ 650631 h 2101362"/>
                    <a:gd name="connsiteX4" fmla="*/ 140074 w 140074"/>
                    <a:gd name="connsiteY4" fmla="*/ 0 h 2101362"/>
                    <a:gd name="connsiteX0" fmla="*/ 136449 w 144377"/>
                    <a:gd name="connsiteY0" fmla="*/ 2057401 h 2057401"/>
                    <a:gd name="connsiteX1" fmla="*/ 123239 w 144377"/>
                    <a:gd name="connsiteY1" fmla="*/ 1371600 h 2057401"/>
                    <a:gd name="connsiteX2" fmla="*/ 147 w 144377"/>
                    <a:gd name="connsiteY2" fmla="*/ 984739 h 2057401"/>
                    <a:gd name="connsiteX3" fmla="*/ 99779 w 144377"/>
                    <a:gd name="connsiteY3" fmla="*/ 650631 h 2057401"/>
                    <a:gd name="connsiteX4" fmla="*/ 140074 w 144377"/>
                    <a:gd name="connsiteY4" fmla="*/ 0 h 2057401"/>
                    <a:gd name="connsiteX0" fmla="*/ 136449 w 140074"/>
                    <a:gd name="connsiteY0" fmla="*/ 2057401 h 2057401"/>
                    <a:gd name="connsiteX1" fmla="*/ 123239 w 140074"/>
                    <a:gd name="connsiteY1" fmla="*/ 1371600 h 2057401"/>
                    <a:gd name="connsiteX2" fmla="*/ 147 w 140074"/>
                    <a:gd name="connsiteY2" fmla="*/ 984739 h 2057401"/>
                    <a:gd name="connsiteX3" fmla="*/ 99779 w 140074"/>
                    <a:gd name="connsiteY3" fmla="*/ 650631 h 2057401"/>
                    <a:gd name="connsiteX4" fmla="*/ 140074 w 140074"/>
                    <a:gd name="connsiteY4" fmla="*/ 0 h 2057401"/>
                    <a:gd name="connsiteX0" fmla="*/ 130949 w 140074"/>
                    <a:gd name="connsiteY0" fmla="*/ 2048608 h 2048608"/>
                    <a:gd name="connsiteX1" fmla="*/ 123239 w 140074"/>
                    <a:gd name="connsiteY1" fmla="*/ 1371600 h 2048608"/>
                    <a:gd name="connsiteX2" fmla="*/ 147 w 140074"/>
                    <a:gd name="connsiteY2" fmla="*/ 984739 h 2048608"/>
                    <a:gd name="connsiteX3" fmla="*/ 99779 w 140074"/>
                    <a:gd name="connsiteY3" fmla="*/ 650631 h 2048608"/>
                    <a:gd name="connsiteX4" fmla="*/ 140074 w 14007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59 w 139984"/>
                    <a:gd name="connsiteY0" fmla="*/ 2048608 h 2048608"/>
                    <a:gd name="connsiteX1" fmla="*/ 113981 w 139984"/>
                    <a:gd name="connsiteY1" fmla="*/ 1362808 h 2048608"/>
                    <a:gd name="connsiteX2" fmla="*/ 57 w 139984"/>
                    <a:gd name="connsiteY2" fmla="*/ 984739 h 2048608"/>
                    <a:gd name="connsiteX3" fmla="*/ 99689 w 139984"/>
                    <a:gd name="connsiteY3" fmla="*/ 650631 h 2048608"/>
                    <a:gd name="connsiteX4" fmla="*/ 139984 w 139984"/>
                    <a:gd name="connsiteY4" fmla="*/ 0 h 2048608"/>
                    <a:gd name="connsiteX0" fmla="*/ 130837 w 139962"/>
                    <a:gd name="connsiteY0" fmla="*/ 2048608 h 2048608"/>
                    <a:gd name="connsiteX1" fmla="*/ 113959 w 139962"/>
                    <a:gd name="connsiteY1" fmla="*/ 1362808 h 2048608"/>
                    <a:gd name="connsiteX2" fmla="*/ 35 w 139962"/>
                    <a:gd name="connsiteY2" fmla="*/ 984739 h 2048608"/>
                    <a:gd name="connsiteX3" fmla="*/ 102730 w 139962"/>
                    <a:gd name="connsiteY3" fmla="*/ 672665 h 2048608"/>
                    <a:gd name="connsiteX4" fmla="*/ 139962 w 139962"/>
                    <a:gd name="connsiteY4" fmla="*/ 0 h 2048608"/>
                    <a:gd name="connsiteX0" fmla="*/ 130834 w 135364"/>
                    <a:gd name="connsiteY0" fmla="*/ 2030246 h 2030246"/>
                    <a:gd name="connsiteX1" fmla="*/ 113956 w 135364"/>
                    <a:gd name="connsiteY1" fmla="*/ 1344446 h 2030246"/>
                    <a:gd name="connsiteX2" fmla="*/ 32 w 135364"/>
                    <a:gd name="connsiteY2" fmla="*/ 966377 h 2030246"/>
                    <a:gd name="connsiteX3" fmla="*/ 102727 w 135364"/>
                    <a:gd name="connsiteY3" fmla="*/ 654303 h 2030246"/>
                    <a:gd name="connsiteX4" fmla="*/ 135364 w 135364"/>
                    <a:gd name="connsiteY4" fmla="*/ 0 h 2030246"/>
                    <a:gd name="connsiteX0" fmla="*/ 130834 w 135364"/>
                    <a:gd name="connsiteY0" fmla="*/ 2030246 h 2030246"/>
                    <a:gd name="connsiteX1" fmla="*/ 113956 w 135364"/>
                    <a:gd name="connsiteY1" fmla="*/ 1344446 h 2030246"/>
                    <a:gd name="connsiteX2" fmla="*/ 32 w 135364"/>
                    <a:gd name="connsiteY2" fmla="*/ 966377 h 2030246"/>
                    <a:gd name="connsiteX3" fmla="*/ 102727 w 135364"/>
                    <a:gd name="connsiteY3" fmla="*/ 654303 h 2030246"/>
                    <a:gd name="connsiteX4" fmla="*/ 135364 w 135364"/>
                    <a:gd name="connsiteY4" fmla="*/ 0 h 2030246"/>
                    <a:gd name="connsiteX0" fmla="*/ 130835 w 135365"/>
                    <a:gd name="connsiteY0" fmla="*/ 2030246 h 2030246"/>
                    <a:gd name="connsiteX1" fmla="*/ 113957 w 135365"/>
                    <a:gd name="connsiteY1" fmla="*/ 1344446 h 2030246"/>
                    <a:gd name="connsiteX2" fmla="*/ 33 w 135365"/>
                    <a:gd name="connsiteY2" fmla="*/ 966377 h 2030246"/>
                    <a:gd name="connsiteX3" fmla="*/ 102728 w 135365"/>
                    <a:gd name="connsiteY3" fmla="*/ 654303 h 2030246"/>
                    <a:gd name="connsiteX4" fmla="*/ 135365 w 135365"/>
                    <a:gd name="connsiteY4" fmla="*/ 0 h 2030246"/>
                    <a:gd name="connsiteX0" fmla="*/ 130836 w 135366"/>
                    <a:gd name="connsiteY0" fmla="*/ 2030246 h 2030246"/>
                    <a:gd name="connsiteX1" fmla="*/ 113958 w 135366"/>
                    <a:gd name="connsiteY1" fmla="*/ 1344446 h 2030246"/>
                    <a:gd name="connsiteX2" fmla="*/ 34 w 135366"/>
                    <a:gd name="connsiteY2" fmla="*/ 966377 h 2030246"/>
                    <a:gd name="connsiteX3" fmla="*/ 102729 w 135366"/>
                    <a:gd name="connsiteY3" fmla="*/ 654303 h 2030246"/>
                    <a:gd name="connsiteX4" fmla="*/ 135366 w 135366"/>
                    <a:gd name="connsiteY4" fmla="*/ 0 h 2030246"/>
                    <a:gd name="connsiteX0" fmla="*/ 152269 w 156799"/>
                    <a:gd name="connsiteY0" fmla="*/ 2030246 h 2030246"/>
                    <a:gd name="connsiteX1" fmla="*/ 135391 w 156799"/>
                    <a:gd name="connsiteY1" fmla="*/ 1344446 h 2030246"/>
                    <a:gd name="connsiteX2" fmla="*/ 25 w 156799"/>
                    <a:gd name="connsiteY2" fmla="*/ 925982 h 2030246"/>
                    <a:gd name="connsiteX3" fmla="*/ 124162 w 156799"/>
                    <a:gd name="connsiteY3" fmla="*/ 654303 h 2030246"/>
                    <a:gd name="connsiteX4" fmla="*/ 156799 w 156799"/>
                    <a:gd name="connsiteY4" fmla="*/ 0 h 2030246"/>
                    <a:gd name="connsiteX0" fmla="*/ 152327 w 156857"/>
                    <a:gd name="connsiteY0" fmla="*/ 2030246 h 2030246"/>
                    <a:gd name="connsiteX1" fmla="*/ 135449 w 156857"/>
                    <a:gd name="connsiteY1" fmla="*/ 1344446 h 2030246"/>
                    <a:gd name="connsiteX2" fmla="*/ 83 w 156857"/>
                    <a:gd name="connsiteY2" fmla="*/ 925982 h 2030246"/>
                    <a:gd name="connsiteX3" fmla="*/ 124220 w 156857"/>
                    <a:gd name="connsiteY3" fmla="*/ 654303 h 2030246"/>
                    <a:gd name="connsiteX4" fmla="*/ 156857 w 156857"/>
                    <a:gd name="connsiteY4" fmla="*/ 0 h 2030246"/>
                    <a:gd name="connsiteX0" fmla="*/ 152327 w 156857"/>
                    <a:gd name="connsiteY0" fmla="*/ 2030246 h 2030246"/>
                    <a:gd name="connsiteX1" fmla="*/ 135449 w 156857"/>
                    <a:gd name="connsiteY1" fmla="*/ 1344446 h 2030246"/>
                    <a:gd name="connsiteX2" fmla="*/ 83 w 156857"/>
                    <a:gd name="connsiteY2" fmla="*/ 925982 h 2030246"/>
                    <a:gd name="connsiteX3" fmla="*/ 124220 w 156857"/>
                    <a:gd name="connsiteY3" fmla="*/ 654303 h 2030246"/>
                    <a:gd name="connsiteX4" fmla="*/ 156857 w 156857"/>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 name="connsiteX0" fmla="*/ 152252 w 156782"/>
                    <a:gd name="connsiteY0" fmla="*/ 2030246 h 2030246"/>
                    <a:gd name="connsiteX1" fmla="*/ 130013 w 156782"/>
                    <a:gd name="connsiteY1" fmla="*/ 1300378 h 2030246"/>
                    <a:gd name="connsiteX2" fmla="*/ 8 w 156782"/>
                    <a:gd name="connsiteY2" fmla="*/ 925982 h 2030246"/>
                    <a:gd name="connsiteX3" fmla="*/ 124145 w 156782"/>
                    <a:gd name="connsiteY3" fmla="*/ 654303 h 2030246"/>
                    <a:gd name="connsiteX4" fmla="*/ 156782 w 156782"/>
                    <a:gd name="connsiteY4" fmla="*/ 0 h 2030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782" h="2030246">
                      <a:moveTo>
                        <a:pt x="152252" y="2030246"/>
                      </a:moveTo>
                      <a:cubicBezTo>
                        <a:pt x="149671" y="1679286"/>
                        <a:pt x="155387" y="1480749"/>
                        <a:pt x="130013" y="1300378"/>
                      </a:cubicBezTo>
                      <a:cubicBezTo>
                        <a:pt x="104639" y="1120007"/>
                        <a:pt x="986" y="1081400"/>
                        <a:pt x="8" y="925982"/>
                      </a:cubicBezTo>
                      <a:cubicBezTo>
                        <a:pt x="-970" y="770564"/>
                        <a:pt x="98016" y="808633"/>
                        <a:pt x="124145" y="654303"/>
                      </a:cubicBezTo>
                      <a:cubicBezTo>
                        <a:pt x="150274" y="499973"/>
                        <a:pt x="146155" y="467457"/>
                        <a:pt x="156782"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sp>
        <p:nvSpPr>
          <p:cNvPr id="30" name="Forme libre 29"/>
          <p:cNvSpPr/>
          <p:nvPr/>
        </p:nvSpPr>
        <p:spPr>
          <a:xfrm>
            <a:off x="640719" y="1208034"/>
            <a:ext cx="54071" cy="2031023"/>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14323 w 160401"/>
              <a:gd name="connsiteY3" fmla="*/ 597877 h 2031023"/>
              <a:gd name="connsiteX4" fmla="*/ 158285 w 160401"/>
              <a:gd name="connsiteY4" fmla="*/ 0 h 2031023"/>
              <a:gd name="connsiteX0" fmla="*/ 150316 w 165892"/>
              <a:gd name="connsiteY0" fmla="*/ 2031023 h 2031023"/>
              <a:gd name="connsiteX1" fmla="*/ 123176 w 165892"/>
              <a:gd name="connsiteY1" fmla="*/ 1318846 h 2031023"/>
              <a:gd name="connsiteX2" fmla="*/ 84 w 165892"/>
              <a:gd name="connsiteY2" fmla="*/ 931985 h 2031023"/>
              <a:gd name="connsiteX3" fmla="*/ 141334 w 165892"/>
              <a:gd name="connsiteY3" fmla="*/ 545124 h 2031023"/>
              <a:gd name="connsiteX4" fmla="*/ 158346 w 165892"/>
              <a:gd name="connsiteY4" fmla="*/ 0 h 2031023"/>
              <a:gd name="connsiteX0" fmla="*/ 150316 w 160462"/>
              <a:gd name="connsiteY0" fmla="*/ 2031023 h 2031023"/>
              <a:gd name="connsiteX1" fmla="*/ 123176 w 160462"/>
              <a:gd name="connsiteY1" fmla="*/ 1318846 h 2031023"/>
              <a:gd name="connsiteX2" fmla="*/ 84 w 160462"/>
              <a:gd name="connsiteY2" fmla="*/ 931985 h 2031023"/>
              <a:gd name="connsiteX3" fmla="*/ 141334 w 160462"/>
              <a:gd name="connsiteY3" fmla="*/ 545124 h 2031023"/>
              <a:gd name="connsiteX4" fmla="*/ 158346 w 160462"/>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492 w 160638"/>
              <a:gd name="connsiteY0" fmla="*/ 2031023 h 2031023"/>
              <a:gd name="connsiteX1" fmla="*/ 123352 w 160638"/>
              <a:gd name="connsiteY1" fmla="*/ 1318846 h 2031023"/>
              <a:gd name="connsiteX2" fmla="*/ 260 w 160638"/>
              <a:gd name="connsiteY2" fmla="*/ 931985 h 2031023"/>
              <a:gd name="connsiteX3" fmla="*/ 132527 w 160638"/>
              <a:gd name="connsiteY3" fmla="*/ 553917 h 2031023"/>
              <a:gd name="connsiteX4" fmla="*/ 158522 w 160638"/>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0 w 158280"/>
              <a:gd name="connsiteY0" fmla="*/ 2031023 h 2031023"/>
              <a:gd name="connsiteX1" fmla="*/ 123110 w 158280"/>
              <a:gd name="connsiteY1" fmla="*/ 1318846 h 2031023"/>
              <a:gd name="connsiteX2" fmla="*/ 18 w 158280"/>
              <a:gd name="connsiteY2" fmla="*/ 931985 h 2031023"/>
              <a:gd name="connsiteX3" fmla="*/ 132285 w 158280"/>
              <a:gd name="connsiteY3" fmla="*/ 553917 h 2031023"/>
              <a:gd name="connsiteX4" fmla="*/ 158280 w 158280"/>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38 w 165768"/>
              <a:gd name="connsiteY0" fmla="*/ 2031023 h 2031023"/>
              <a:gd name="connsiteX1" fmla="*/ 138102 w 165768"/>
              <a:gd name="connsiteY1" fmla="*/ 1318846 h 2031023"/>
              <a:gd name="connsiteX2" fmla="*/ 1 w 165768"/>
              <a:gd name="connsiteY2" fmla="*/ 928313 h 2031023"/>
              <a:gd name="connsiteX3" fmla="*/ 139773 w 165768"/>
              <a:gd name="connsiteY3" fmla="*/ 553917 h 2031023"/>
              <a:gd name="connsiteX4" fmla="*/ 165768 w 165768"/>
              <a:gd name="connsiteY4" fmla="*/ 0 h 2031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68" h="2031023">
                <a:moveTo>
                  <a:pt x="157738" y="2031023"/>
                </a:moveTo>
                <a:cubicBezTo>
                  <a:pt x="160403" y="1887724"/>
                  <a:pt x="168143" y="1502631"/>
                  <a:pt x="138102" y="1318846"/>
                </a:cubicBezTo>
                <a:cubicBezTo>
                  <a:pt x="108061" y="1135061"/>
                  <a:pt x="-278" y="1055801"/>
                  <a:pt x="1" y="928313"/>
                </a:cubicBezTo>
                <a:cubicBezTo>
                  <a:pt x="280" y="800825"/>
                  <a:pt x="112145" y="708636"/>
                  <a:pt x="139773" y="553917"/>
                </a:cubicBezTo>
                <a:cubicBezTo>
                  <a:pt x="167401" y="399198"/>
                  <a:pt x="156975" y="221273"/>
                  <a:pt x="165768"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orme libre 30"/>
          <p:cNvSpPr/>
          <p:nvPr/>
        </p:nvSpPr>
        <p:spPr>
          <a:xfrm>
            <a:off x="850184" y="1208035"/>
            <a:ext cx="159269"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86 w 158295"/>
              <a:gd name="connsiteY0" fmla="*/ 2030246 h 2030246"/>
              <a:gd name="connsiteX1" fmla="*/ 126388 w 158295"/>
              <a:gd name="connsiteY1" fmla="*/ 1315174 h 2030246"/>
              <a:gd name="connsiteX2" fmla="*/ 33 w 158295"/>
              <a:gd name="connsiteY2" fmla="*/ 931985 h 2030246"/>
              <a:gd name="connsiteX3" fmla="*/ 114333 w 158295"/>
              <a:gd name="connsiteY3" fmla="*/ 597877 h 2030246"/>
              <a:gd name="connsiteX4" fmla="*/ 158295 w 158295"/>
              <a:gd name="connsiteY4" fmla="*/ 0 h 2030246"/>
              <a:gd name="connsiteX0" fmla="*/ 144891 w 158400"/>
              <a:gd name="connsiteY0" fmla="*/ 2030246 h 2030246"/>
              <a:gd name="connsiteX1" fmla="*/ 126493 w 158400"/>
              <a:gd name="connsiteY1" fmla="*/ 1315174 h 2030246"/>
              <a:gd name="connsiteX2" fmla="*/ 138 w 158400"/>
              <a:gd name="connsiteY2" fmla="*/ 931985 h 2030246"/>
              <a:gd name="connsiteX3" fmla="*/ 114438 w 158400"/>
              <a:gd name="connsiteY3" fmla="*/ 597877 h 2030246"/>
              <a:gd name="connsiteX4" fmla="*/ 158400 w 158400"/>
              <a:gd name="connsiteY4" fmla="*/ 0 h 2030246"/>
              <a:gd name="connsiteX0" fmla="*/ 144885 w 158394"/>
              <a:gd name="connsiteY0" fmla="*/ 2030246 h 2030246"/>
              <a:gd name="connsiteX1" fmla="*/ 126487 w 158394"/>
              <a:gd name="connsiteY1" fmla="*/ 1315174 h 2030246"/>
              <a:gd name="connsiteX2" fmla="*/ 132 w 158394"/>
              <a:gd name="connsiteY2" fmla="*/ 931985 h 2030246"/>
              <a:gd name="connsiteX3" fmla="*/ 103556 w 158394"/>
              <a:gd name="connsiteY3" fmla="*/ 627255 h 2030246"/>
              <a:gd name="connsiteX4" fmla="*/ 158394 w 158394"/>
              <a:gd name="connsiteY4" fmla="*/ 0 h 2030246"/>
              <a:gd name="connsiteX0" fmla="*/ 144887 w 158396"/>
              <a:gd name="connsiteY0" fmla="*/ 2030246 h 2030246"/>
              <a:gd name="connsiteX1" fmla="*/ 126489 w 158396"/>
              <a:gd name="connsiteY1" fmla="*/ 1315174 h 2030246"/>
              <a:gd name="connsiteX2" fmla="*/ 134 w 158396"/>
              <a:gd name="connsiteY2" fmla="*/ 931985 h 2030246"/>
              <a:gd name="connsiteX3" fmla="*/ 103558 w 158396"/>
              <a:gd name="connsiteY3" fmla="*/ 627255 h 2030246"/>
              <a:gd name="connsiteX4" fmla="*/ 158396 w 158396"/>
              <a:gd name="connsiteY4" fmla="*/ 0 h 2030246"/>
              <a:gd name="connsiteX0" fmla="*/ 145309 w 158818"/>
              <a:gd name="connsiteY0" fmla="*/ 2030246 h 2030246"/>
              <a:gd name="connsiteX1" fmla="*/ 126911 w 158818"/>
              <a:gd name="connsiteY1" fmla="*/ 1315174 h 2030246"/>
              <a:gd name="connsiteX2" fmla="*/ 556 w 158818"/>
              <a:gd name="connsiteY2" fmla="*/ 931985 h 2030246"/>
              <a:gd name="connsiteX3" fmla="*/ 84403 w 158818"/>
              <a:gd name="connsiteY3" fmla="*/ 693357 h 2030246"/>
              <a:gd name="connsiteX4" fmla="*/ 158818 w 158818"/>
              <a:gd name="connsiteY4" fmla="*/ 0 h 2030246"/>
              <a:gd name="connsiteX0" fmla="*/ 145464 w 158973"/>
              <a:gd name="connsiteY0" fmla="*/ 2030246 h 2030246"/>
              <a:gd name="connsiteX1" fmla="*/ 127066 w 158973"/>
              <a:gd name="connsiteY1" fmla="*/ 1315174 h 2030246"/>
              <a:gd name="connsiteX2" fmla="*/ 711 w 158973"/>
              <a:gd name="connsiteY2" fmla="*/ 931985 h 2030246"/>
              <a:gd name="connsiteX3" fmla="*/ 84558 w 158973"/>
              <a:gd name="connsiteY3" fmla="*/ 693357 h 2030246"/>
              <a:gd name="connsiteX4" fmla="*/ 158973 w 158973"/>
              <a:gd name="connsiteY4" fmla="*/ 0 h 2030246"/>
              <a:gd name="connsiteX0" fmla="*/ 145357 w 158866"/>
              <a:gd name="connsiteY0" fmla="*/ 2030246 h 2030246"/>
              <a:gd name="connsiteX1" fmla="*/ 126959 w 158866"/>
              <a:gd name="connsiteY1" fmla="*/ 1315174 h 2030246"/>
              <a:gd name="connsiteX2" fmla="*/ 604 w 158866"/>
              <a:gd name="connsiteY2" fmla="*/ 931985 h 2030246"/>
              <a:gd name="connsiteX3" fmla="*/ 84451 w 158866"/>
              <a:gd name="connsiteY3" fmla="*/ 693357 h 2030246"/>
              <a:gd name="connsiteX4" fmla="*/ 158866 w 158866"/>
              <a:gd name="connsiteY4" fmla="*/ 0 h 2030246"/>
              <a:gd name="connsiteX0" fmla="*/ 145618 w 159127"/>
              <a:gd name="connsiteY0" fmla="*/ 2030246 h 2030246"/>
              <a:gd name="connsiteX1" fmla="*/ 127220 w 159127"/>
              <a:gd name="connsiteY1" fmla="*/ 1315174 h 2030246"/>
              <a:gd name="connsiteX2" fmla="*/ 865 w 159127"/>
              <a:gd name="connsiteY2" fmla="*/ 931985 h 2030246"/>
              <a:gd name="connsiteX3" fmla="*/ 78186 w 159127"/>
              <a:gd name="connsiteY3" fmla="*/ 686012 h 2030246"/>
              <a:gd name="connsiteX4" fmla="*/ 159127 w 159127"/>
              <a:gd name="connsiteY4" fmla="*/ 0 h 2030246"/>
              <a:gd name="connsiteX0" fmla="*/ 145051 w 158560"/>
              <a:gd name="connsiteY0" fmla="*/ 2030246 h 2030246"/>
              <a:gd name="connsiteX1" fmla="*/ 126653 w 158560"/>
              <a:gd name="connsiteY1" fmla="*/ 1315174 h 2030246"/>
              <a:gd name="connsiteX2" fmla="*/ 298 w 158560"/>
              <a:gd name="connsiteY2" fmla="*/ 931985 h 2030246"/>
              <a:gd name="connsiteX3" fmla="*/ 95021 w 158560"/>
              <a:gd name="connsiteY3" fmla="*/ 660306 h 2030246"/>
              <a:gd name="connsiteX4" fmla="*/ 158560 w 158560"/>
              <a:gd name="connsiteY4" fmla="*/ 0 h 2030246"/>
              <a:gd name="connsiteX0" fmla="*/ 145030 w 158539"/>
              <a:gd name="connsiteY0" fmla="*/ 2030246 h 2030246"/>
              <a:gd name="connsiteX1" fmla="*/ 126632 w 158539"/>
              <a:gd name="connsiteY1" fmla="*/ 1315174 h 2030246"/>
              <a:gd name="connsiteX2" fmla="*/ 277 w 158539"/>
              <a:gd name="connsiteY2" fmla="*/ 931985 h 2030246"/>
              <a:gd name="connsiteX3" fmla="*/ 95000 w 158539"/>
              <a:gd name="connsiteY3" fmla="*/ 660306 h 2030246"/>
              <a:gd name="connsiteX4" fmla="*/ 158539 w 158539"/>
              <a:gd name="connsiteY4" fmla="*/ 0 h 2030246"/>
              <a:gd name="connsiteX0" fmla="*/ 145015 w 158524"/>
              <a:gd name="connsiteY0" fmla="*/ 2030246 h 2030246"/>
              <a:gd name="connsiteX1" fmla="*/ 126617 w 158524"/>
              <a:gd name="connsiteY1" fmla="*/ 1315174 h 2030246"/>
              <a:gd name="connsiteX2" fmla="*/ 262 w 158524"/>
              <a:gd name="connsiteY2" fmla="*/ 931985 h 2030246"/>
              <a:gd name="connsiteX3" fmla="*/ 94985 w 158524"/>
              <a:gd name="connsiteY3" fmla="*/ 660306 h 2030246"/>
              <a:gd name="connsiteX4" fmla="*/ 158524 w 158524"/>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99 w 153170"/>
              <a:gd name="connsiteY0" fmla="*/ 2030246 h 2030246"/>
              <a:gd name="connsiteX1" fmla="*/ 126701 w 153170"/>
              <a:gd name="connsiteY1" fmla="*/ 1315174 h 2030246"/>
              <a:gd name="connsiteX2" fmla="*/ 346 w 153170"/>
              <a:gd name="connsiteY2" fmla="*/ 931985 h 2030246"/>
              <a:gd name="connsiteX3" fmla="*/ 95069 w 153170"/>
              <a:gd name="connsiteY3" fmla="*/ 660306 h 2030246"/>
              <a:gd name="connsiteX4" fmla="*/ 153170 w 153170"/>
              <a:gd name="connsiteY4" fmla="*/ 0 h 2030246"/>
              <a:gd name="connsiteX0" fmla="*/ 144765 w 152836"/>
              <a:gd name="connsiteY0" fmla="*/ 2030246 h 2030246"/>
              <a:gd name="connsiteX1" fmla="*/ 126367 w 152836"/>
              <a:gd name="connsiteY1" fmla="*/ 1315174 h 2030246"/>
              <a:gd name="connsiteX2" fmla="*/ 12 w 152836"/>
              <a:gd name="connsiteY2" fmla="*/ 931985 h 2030246"/>
              <a:gd name="connsiteX3" fmla="*/ 94735 w 152836"/>
              <a:gd name="connsiteY3" fmla="*/ 660306 h 2030246"/>
              <a:gd name="connsiteX4" fmla="*/ 152836 w 152836"/>
              <a:gd name="connsiteY4" fmla="*/ 0 h 2030246"/>
              <a:gd name="connsiteX0" fmla="*/ 143677 w 151748"/>
              <a:gd name="connsiteY0" fmla="*/ 2030246 h 2030246"/>
              <a:gd name="connsiteX1" fmla="*/ 125279 w 151748"/>
              <a:gd name="connsiteY1" fmla="*/ 1315174 h 2030246"/>
              <a:gd name="connsiteX2" fmla="*/ 12 w 151748"/>
              <a:gd name="connsiteY2" fmla="*/ 906279 h 2030246"/>
              <a:gd name="connsiteX3" fmla="*/ 93647 w 151748"/>
              <a:gd name="connsiteY3" fmla="*/ 660306 h 2030246"/>
              <a:gd name="connsiteX4" fmla="*/ 151748 w 151748"/>
              <a:gd name="connsiteY4" fmla="*/ 0 h 2030246"/>
              <a:gd name="connsiteX0" fmla="*/ 144047 w 152118"/>
              <a:gd name="connsiteY0" fmla="*/ 2030246 h 2030246"/>
              <a:gd name="connsiteX1" fmla="*/ 125649 w 152118"/>
              <a:gd name="connsiteY1" fmla="*/ 1315174 h 2030246"/>
              <a:gd name="connsiteX2" fmla="*/ 382 w 152118"/>
              <a:gd name="connsiteY2" fmla="*/ 906279 h 2030246"/>
              <a:gd name="connsiteX3" fmla="*/ 94017 w 152118"/>
              <a:gd name="connsiteY3" fmla="*/ 660306 h 2030246"/>
              <a:gd name="connsiteX4" fmla="*/ 152118 w 152118"/>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799 w 151870"/>
              <a:gd name="connsiteY0" fmla="*/ 2030246 h 2030246"/>
              <a:gd name="connsiteX1" fmla="*/ 125401 w 151870"/>
              <a:gd name="connsiteY1" fmla="*/ 1315174 h 2030246"/>
              <a:gd name="connsiteX2" fmla="*/ 134 w 151870"/>
              <a:gd name="connsiteY2" fmla="*/ 906279 h 2030246"/>
              <a:gd name="connsiteX3" fmla="*/ 102470 w 151870"/>
              <a:gd name="connsiteY3" fmla="*/ 612567 h 2030246"/>
              <a:gd name="connsiteX4" fmla="*/ 151870 w 151870"/>
              <a:gd name="connsiteY4" fmla="*/ 0 h 2030246"/>
              <a:gd name="connsiteX0" fmla="*/ 143793 w 151864"/>
              <a:gd name="connsiteY0" fmla="*/ 2030246 h 2030246"/>
              <a:gd name="connsiteX1" fmla="*/ 125395 w 151864"/>
              <a:gd name="connsiteY1" fmla="*/ 1315174 h 2030246"/>
              <a:gd name="connsiteX2" fmla="*/ 128 w 151864"/>
              <a:gd name="connsiteY2" fmla="*/ 906279 h 2030246"/>
              <a:gd name="connsiteX3" fmla="*/ 102464 w 151864"/>
              <a:gd name="connsiteY3" fmla="*/ 612567 h 2030246"/>
              <a:gd name="connsiteX4" fmla="*/ 151864 w 151864"/>
              <a:gd name="connsiteY4" fmla="*/ 0 h 2030246"/>
              <a:gd name="connsiteX0" fmla="*/ 143904 w 151975"/>
              <a:gd name="connsiteY0" fmla="*/ 2030246 h 2030246"/>
              <a:gd name="connsiteX1" fmla="*/ 125506 w 151975"/>
              <a:gd name="connsiteY1" fmla="*/ 1315174 h 2030246"/>
              <a:gd name="connsiteX2" fmla="*/ 239 w 151975"/>
              <a:gd name="connsiteY2" fmla="*/ 906279 h 2030246"/>
              <a:gd name="connsiteX3" fmla="*/ 102575 w 151975"/>
              <a:gd name="connsiteY3" fmla="*/ 612567 h 2030246"/>
              <a:gd name="connsiteX4" fmla="*/ 151975 w 151975"/>
              <a:gd name="connsiteY4" fmla="*/ 0 h 2030246"/>
              <a:gd name="connsiteX0" fmla="*/ 143800 w 151871"/>
              <a:gd name="connsiteY0" fmla="*/ 2030246 h 2030246"/>
              <a:gd name="connsiteX1" fmla="*/ 125402 w 151871"/>
              <a:gd name="connsiteY1" fmla="*/ 1315174 h 2030246"/>
              <a:gd name="connsiteX2" fmla="*/ 135 w 151871"/>
              <a:gd name="connsiteY2" fmla="*/ 906279 h 2030246"/>
              <a:gd name="connsiteX3" fmla="*/ 151871 w 151871"/>
              <a:gd name="connsiteY3" fmla="*/ 0 h 2030246"/>
              <a:gd name="connsiteX0" fmla="*/ 143677 w 151748"/>
              <a:gd name="connsiteY0" fmla="*/ 2030246 h 2030246"/>
              <a:gd name="connsiteX1" fmla="*/ 12 w 151748"/>
              <a:gd name="connsiteY1" fmla="*/ 906279 h 2030246"/>
              <a:gd name="connsiteX2" fmla="*/ 151748 w 151748"/>
              <a:gd name="connsiteY2" fmla="*/ 0 h 2030246"/>
              <a:gd name="connsiteX0" fmla="*/ 143675 w 151746"/>
              <a:gd name="connsiteY0" fmla="*/ 2030246 h 2030246"/>
              <a:gd name="connsiteX1" fmla="*/ 10 w 151746"/>
              <a:gd name="connsiteY1" fmla="*/ 906279 h 2030246"/>
              <a:gd name="connsiteX2" fmla="*/ 151746 w 151746"/>
              <a:gd name="connsiteY2" fmla="*/ 0 h 2030246"/>
              <a:gd name="connsiteX0" fmla="*/ 143675 w 151746"/>
              <a:gd name="connsiteY0" fmla="*/ 2030246 h 2030246"/>
              <a:gd name="connsiteX1" fmla="*/ 10 w 151746"/>
              <a:gd name="connsiteY1" fmla="*/ 906279 h 2030246"/>
              <a:gd name="connsiteX2" fmla="*/ 151746 w 151746"/>
              <a:gd name="connsiteY2" fmla="*/ 0 h 2030246"/>
              <a:gd name="connsiteX0" fmla="*/ 110852 w 118923"/>
              <a:gd name="connsiteY0" fmla="*/ 2030246 h 2030246"/>
              <a:gd name="connsiteX1" fmla="*/ 12 w 118923"/>
              <a:gd name="connsiteY1" fmla="*/ 976617 h 2030246"/>
              <a:gd name="connsiteX2" fmla="*/ 118923 w 118923"/>
              <a:gd name="connsiteY2" fmla="*/ 0 h 2030246"/>
              <a:gd name="connsiteX0" fmla="*/ 110853 w 118924"/>
              <a:gd name="connsiteY0" fmla="*/ 2030246 h 2030246"/>
              <a:gd name="connsiteX1" fmla="*/ 13 w 118924"/>
              <a:gd name="connsiteY1" fmla="*/ 976617 h 2030246"/>
              <a:gd name="connsiteX2" fmla="*/ 118924 w 118924"/>
              <a:gd name="connsiteY2" fmla="*/ 0 h 2030246"/>
            </a:gdLst>
            <a:ahLst/>
            <a:cxnLst>
              <a:cxn ang="0">
                <a:pos x="connsiteX0" y="connsiteY0"/>
              </a:cxn>
              <a:cxn ang="0">
                <a:pos x="connsiteX1" y="connsiteY1"/>
              </a:cxn>
              <a:cxn ang="0">
                <a:pos x="connsiteX2" y="connsiteY2"/>
              </a:cxn>
            </a:cxnLst>
            <a:rect l="l" t="t" r="r" b="b"/>
            <a:pathLst>
              <a:path w="118924" h="2030246">
                <a:moveTo>
                  <a:pt x="110853" y="2030246"/>
                </a:moveTo>
                <a:cubicBezTo>
                  <a:pt x="100619" y="1198209"/>
                  <a:pt x="-1332" y="1314991"/>
                  <a:pt x="13" y="976617"/>
                </a:cubicBezTo>
                <a:cubicBezTo>
                  <a:pt x="4425" y="757421"/>
                  <a:pt x="87312" y="698762"/>
                  <a:pt x="118924"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Forme libre 34"/>
          <p:cNvSpPr/>
          <p:nvPr/>
        </p:nvSpPr>
        <p:spPr>
          <a:xfrm>
            <a:off x="1072543" y="1208034"/>
            <a:ext cx="237511" cy="1995760"/>
          </a:xfrm>
          <a:custGeom>
            <a:avLst/>
            <a:gdLst>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245 w 307999"/>
              <a:gd name="connsiteY0" fmla="*/ 1969477 h 1969477"/>
              <a:gd name="connsiteX1" fmla="*/ 268 w 307999"/>
              <a:gd name="connsiteY1" fmla="*/ 896816 h 1969477"/>
              <a:gd name="connsiteX2" fmla="*/ 307999 w 307999"/>
              <a:gd name="connsiteY2" fmla="*/ 0 h 1969477"/>
              <a:gd name="connsiteX0" fmla="*/ 255163 w 307917"/>
              <a:gd name="connsiteY0" fmla="*/ 1969477 h 1969477"/>
              <a:gd name="connsiteX1" fmla="*/ 186 w 307917"/>
              <a:gd name="connsiteY1" fmla="*/ 896816 h 1969477"/>
              <a:gd name="connsiteX2" fmla="*/ 307917 w 307917"/>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468"/>
              <a:gd name="connsiteY0" fmla="*/ 1969477 h 1969477"/>
              <a:gd name="connsiteX1" fmla="*/ 223 w 290468"/>
              <a:gd name="connsiteY1" fmla="*/ 808893 h 1969477"/>
              <a:gd name="connsiteX2" fmla="*/ 290369 w 290468"/>
              <a:gd name="connsiteY2" fmla="*/ 0 h 1969477"/>
              <a:gd name="connsiteX0" fmla="*/ 237622 w 290475"/>
              <a:gd name="connsiteY0" fmla="*/ 1969477 h 1969477"/>
              <a:gd name="connsiteX1" fmla="*/ 230 w 290475"/>
              <a:gd name="connsiteY1" fmla="*/ 808893 h 1969477"/>
              <a:gd name="connsiteX2" fmla="*/ 290376 w 290475"/>
              <a:gd name="connsiteY2" fmla="*/ 0 h 1969477"/>
              <a:gd name="connsiteX0" fmla="*/ 237511 w 237511"/>
              <a:gd name="connsiteY0" fmla="*/ 1978270 h 1978270"/>
              <a:gd name="connsiteX1" fmla="*/ 119 w 237511"/>
              <a:gd name="connsiteY1" fmla="*/ 817686 h 1978270"/>
              <a:gd name="connsiteX2" fmla="*/ 202342 w 237511"/>
              <a:gd name="connsiteY2" fmla="*/ 0 h 1978270"/>
            </a:gdLst>
            <a:ahLst/>
            <a:cxnLst>
              <a:cxn ang="0">
                <a:pos x="connsiteX0" y="connsiteY0"/>
              </a:cxn>
              <a:cxn ang="0">
                <a:pos x="connsiteX1" y="connsiteY1"/>
              </a:cxn>
              <a:cxn ang="0">
                <a:pos x="connsiteX2" y="connsiteY2"/>
              </a:cxn>
            </a:cxnLst>
            <a:rect l="l" t="t" r="r" b="b"/>
            <a:pathLst>
              <a:path w="237511" h="1978270">
                <a:moveTo>
                  <a:pt x="237511" y="1978270"/>
                </a:moveTo>
                <a:cubicBezTo>
                  <a:pt x="237144" y="1306391"/>
                  <a:pt x="5981" y="1147398"/>
                  <a:pt x="119" y="817686"/>
                </a:cubicBezTo>
                <a:cubicBezTo>
                  <a:pt x="-5743" y="487974"/>
                  <a:pt x="208571" y="415436"/>
                  <a:pt x="202342"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orme libre 38"/>
          <p:cNvSpPr/>
          <p:nvPr/>
        </p:nvSpPr>
        <p:spPr>
          <a:xfrm flipH="1">
            <a:off x="2260848" y="1209383"/>
            <a:ext cx="54071" cy="2031023"/>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58279"/>
              <a:gd name="connsiteY0" fmla="*/ 2031023 h 2031023"/>
              <a:gd name="connsiteX1" fmla="*/ 123109 w 158279"/>
              <a:gd name="connsiteY1" fmla="*/ 1318846 h 2031023"/>
              <a:gd name="connsiteX2" fmla="*/ 17 w 158279"/>
              <a:gd name="connsiteY2" fmla="*/ 931985 h 2031023"/>
              <a:gd name="connsiteX3" fmla="*/ 114317 w 158279"/>
              <a:gd name="connsiteY3" fmla="*/ 597877 h 2031023"/>
              <a:gd name="connsiteX4" fmla="*/ 158279 w 158279"/>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49 w 160395"/>
              <a:gd name="connsiteY0" fmla="*/ 2031023 h 2031023"/>
              <a:gd name="connsiteX1" fmla="*/ 123109 w 160395"/>
              <a:gd name="connsiteY1" fmla="*/ 1318846 h 2031023"/>
              <a:gd name="connsiteX2" fmla="*/ 17 w 160395"/>
              <a:gd name="connsiteY2" fmla="*/ 931985 h 2031023"/>
              <a:gd name="connsiteX3" fmla="*/ 114317 w 160395"/>
              <a:gd name="connsiteY3" fmla="*/ 597877 h 2031023"/>
              <a:gd name="connsiteX4" fmla="*/ 158279 w 160395"/>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14323 w 160401"/>
              <a:gd name="connsiteY3" fmla="*/ 597877 h 2031023"/>
              <a:gd name="connsiteX4" fmla="*/ 158285 w 160401"/>
              <a:gd name="connsiteY4" fmla="*/ 0 h 2031023"/>
              <a:gd name="connsiteX0" fmla="*/ 150316 w 165892"/>
              <a:gd name="connsiteY0" fmla="*/ 2031023 h 2031023"/>
              <a:gd name="connsiteX1" fmla="*/ 123176 w 165892"/>
              <a:gd name="connsiteY1" fmla="*/ 1318846 h 2031023"/>
              <a:gd name="connsiteX2" fmla="*/ 84 w 165892"/>
              <a:gd name="connsiteY2" fmla="*/ 931985 h 2031023"/>
              <a:gd name="connsiteX3" fmla="*/ 141334 w 165892"/>
              <a:gd name="connsiteY3" fmla="*/ 545124 h 2031023"/>
              <a:gd name="connsiteX4" fmla="*/ 158346 w 165892"/>
              <a:gd name="connsiteY4" fmla="*/ 0 h 2031023"/>
              <a:gd name="connsiteX0" fmla="*/ 150316 w 160462"/>
              <a:gd name="connsiteY0" fmla="*/ 2031023 h 2031023"/>
              <a:gd name="connsiteX1" fmla="*/ 123176 w 160462"/>
              <a:gd name="connsiteY1" fmla="*/ 1318846 h 2031023"/>
              <a:gd name="connsiteX2" fmla="*/ 84 w 160462"/>
              <a:gd name="connsiteY2" fmla="*/ 931985 h 2031023"/>
              <a:gd name="connsiteX3" fmla="*/ 141334 w 160462"/>
              <a:gd name="connsiteY3" fmla="*/ 545124 h 2031023"/>
              <a:gd name="connsiteX4" fmla="*/ 158346 w 160462"/>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492 w 160638"/>
              <a:gd name="connsiteY0" fmla="*/ 2031023 h 2031023"/>
              <a:gd name="connsiteX1" fmla="*/ 123352 w 160638"/>
              <a:gd name="connsiteY1" fmla="*/ 1318846 h 2031023"/>
              <a:gd name="connsiteX2" fmla="*/ 260 w 160638"/>
              <a:gd name="connsiteY2" fmla="*/ 931985 h 2031023"/>
              <a:gd name="connsiteX3" fmla="*/ 132527 w 160638"/>
              <a:gd name="connsiteY3" fmla="*/ 553917 h 2031023"/>
              <a:gd name="connsiteX4" fmla="*/ 158522 w 160638"/>
              <a:gd name="connsiteY4" fmla="*/ 0 h 2031023"/>
              <a:gd name="connsiteX0" fmla="*/ 150255 w 160401"/>
              <a:gd name="connsiteY0" fmla="*/ 2031023 h 2031023"/>
              <a:gd name="connsiteX1" fmla="*/ 123115 w 160401"/>
              <a:gd name="connsiteY1" fmla="*/ 1318846 h 2031023"/>
              <a:gd name="connsiteX2" fmla="*/ 23 w 160401"/>
              <a:gd name="connsiteY2" fmla="*/ 931985 h 2031023"/>
              <a:gd name="connsiteX3" fmla="*/ 132290 w 160401"/>
              <a:gd name="connsiteY3" fmla="*/ 553917 h 2031023"/>
              <a:gd name="connsiteX4" fmla="*/ 158285 w 160401"/>
              <a:gd name="connsiteY4" fmla="*/ 0 h 2031023"/>
              <a:gd name="connsiteX0" fmla="*/ 150250 w 158280"/>
              <a:gd name="connsiteY0" fmla="*/ 2031023 h 2031023"/>
              <a:gd name="connsiteX1" fmla="*/ 123110 w 158280"/>
              <a:gd name="connsiteY1" fmla="*/ 1318846 h 2031023"/>
              <a:gd name="connsiteX2" fmla="*/ 18 w 158280"/>
              <a:gd name="connsiteY2" fmla="*/ 931985 h 2031023"/>
              <a:gd name="connsiteX3" fmla="*/ 132285 w 158280"/>
              <a:gd name="connsiteY3" fmla="*/ 553917 h 2031023"/>
              <a:gd name="connsiteX4" fmla="*/ 158280 w 158280"/>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53 w 165783"/>
              <a:gd name="connsiteY0" fmla="*/ 2031023 h 2031023"/>
              <a:gd name="connsiteX1" fmla="*/ 130613 w 165783"/>
              <a:gd name="connsiteY1" fmla="*/ 1318846 h 2031023"/>
              <a:gd name="connsiteX2" fmla="*/ 16 w 165783"/>
              <a:gd name="connsiteY2" fmla="*/ 928313 h 2031023"/>
              <a:gd name="connsiteX3" fmla="*/ 139788 w 165783"/>
              <a:gd name="connsiteY3" fmla="*/ 553917 h 2031023"/>
              <a:gd name="connsiteX4" fmla="*/ 165783 w 165783"/>
              <a:gd name="connsiteY4" fmla="*/ 0 h 2031023"/>
              <a:gd name="connsiteX0" fmla="*/ 157738 w 165768"/>
              <a:gd name="connsiteY0" fmla="*/ 2031023 h 2031023"/>
              <a:gd name="connsiteX1" fmla="*/ 138102 w 165768"/>
              <a:gd name="connsiteY1" fmla="*/ 1318846 h 2031023"/>
              <a:gd name="connsiteX2" fmla="*/ 1 w 165768"/>
              <a:gd name="connsiteY2" fmla="*/ 928313 h 2031023"/>
              <a:gd name="connsiteX3" fmla="*/ 139773 w 165768"/>
              <a:gd name="connsiteY3" fmla="*/ 553917 h 2031023"/>
              <a:gd name="connsiteX4" fmla="*/ 165768 w 165768"/>
              <a:gd name="connsiteY4" fmla="*/ 0 h 20310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768" h="2031023">
                <a:moveTo>
                  <a:pt x="157738" y="2031023"/>
                </a:moveTo>
                <a:cubicBezTo>
                  <a:pt x="160403" y="1887724"/>
                  <a:pt x="168143" y="1502631"/>
                  <a:pt x="138102" y="1318846"/>
                </a:cubicBezTo>
                <a:cubicBezTo>
                  <a:pt x="108061" y="1135061"/>
                  <a:pt x="-278" y="1055801"/>
                  <a:pt x="1" y="928313"/>
                </a:cubicBezTo>
                <a:cubicBezTo>
                  <a:pt x="280" y="800825"/>
                  <a:pt x="112145" y="708636"/>
                  <a:pt x="139773" y="553917"/>
                </a:cubicBezTo>
                <a:cubicBezTo>
                  <a:pt x="167401" y="399198"/>
                  <a:pt x="156975" y="221273"/>
                  <a:pt x="165768"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orme libre 39"/>
          <p:cNvSpPr/>
          <p:nvPr/>
        </p:nvSpPr>
        <p:spPr>
          <a:xfrm flipH="1">
            <a:off x="1946185" y="1209384"/>
            <a:ext cx="159269" cy="2030246"/>
          </a:xfrm>
          <a:custGeom>
            <a:avLst/>
            <a:gdLst>
              <a:gd name="connsiteX0" fmla="*/ 114317 w 158279"/>
              <a:gd name="connsiteY0" fmla="*/ 2048608 h 2048608"/>
              <a:gd name="connsiteX1" fmla="*/ 123109 w 158279"/>
              <a:gd name="connsiteY1" fmla="*/ 1318846 h 2048608"/>
              <a:gd name="connsiteX2" fmla="*/ 17 w 158279"/>
              <a:gd name="connsiteY2" fmla="*/ 931985 h 2048608"/>
              <a:gd name="connsiteX3" fmla="*/ 114317 w 158279"/>
              <a:gd name="connsiteY3" fmla="*/ 597877 h 2048608"/>
              <a:gd name="connsiteX4" fmla="*/ 158279 w 158279"/>
              <a:gd name="connsiteY4" fmla="*/ 0 h 2048608"/>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70 w 158279"/>
              <a:gd name="connsiteY0" fmla="*/ 2030246 h 2030246"/>
              <a:gd name="connsiteX1" fmla="*/ 123109 w 158279"/>
              <a:gd name="connsiteY1" fmla="*/ 1318846 h 2030246"/>
              <a:gd name="connsiteX2" fmla="*/ 17 w 158279"/>
              <a:gd name="connsiteY2" fmla="*/ 931985 h 2030246"/>
              <a:gd name="connsiteX3" fmla="*/ 114317 w 158279"/>
              <a:gd name="connsiteY3" fmla="*/ 597877 h 2030246"/>
              <a:gd name="connsiteX4" fmla="*/ 158279 w 158279"/>
              <a:gd name="connsiteY4" fmla="*/ 0 h 2030246"/>
              <a:gd name="connsiteX0" fmla="*/ 144786 w 158295"/>
              <a:gd name="connsiteY0" fmla="*/ 2030246 h 2030246"/>
              <a:gd name="connsiteX1" fmla="*/ 126388 w 158295"/>
              <a:gd name="connsiteY1" fmla="*/ 1315174 h 2030246"/>
              <a:gd name="connsiteX2" fmla="*/ 33 w 158295"/>
              <a:gd name="connsiteY2" fmla="*/ 931985 h 2030246"/>
              <a:gd name="connsiteX3" fmla="*/ 114333 w 158295"/>
              <a:gd name="connsiteY3" fmla="*/ 597877 h 2030246"/>
              <a:gd name="connsiteX4" fmla="*/ 158295 w 158295"/>
              <a:gd name="connsiteY4" fmla="*/ 0 h 2030246"/>
              <a:gd name="connsiteX0" fmla="*/ 144891 w 158400"/>
              <a:gd name="connsiteY0" fmla="*/ 2030246 h 2030246"/>
              <a:gd name="connsiteX1" fmla="*/ 126493 w 158400"/>
              <a:gd name="connsiteY1" fmla="*/ 1315174 h 2030246"/>
              <a:gd name="connsiteX2" fmla="*/ 138 w 158400"/>
              <a:gd name="connsiteY2" fmla="*/ 931985 h 2030246"/>
              <a:gd name="connsiteX3" fmla="*/ 114438 w 158400"/>
              <a:gd name="connsiteY3" fmla="*/ 597877 h 2030246"/>
              <a:gd name="connsiteX4" fmla="*/ 158400 w 158400"/>
              <a:gd name="connsiteY4" fmla="*/ 0 h 2030246"/>
              <a:gd name="connsiteX0" fmla="*/ 144885 w 158394"/>
              <a:gd name="connsiteY0" fmla="*/ 2030246 h 2030246"/>
              <a:gd name="connsiteX1" fmla="*/ 126487 w 158394"/>
              <a:gd name="connsiteY1" fmla="*/ 1315174 h 2030246"/>
              <a:gd name="connsiteX2" fmla="*/ 132 w 158394"/>
              <a:gd name="connsiteY2" fmla="*/ 931985 h 2030246"/>
              <a:gd name="connsiteX3" fmla="*/ 103556 w 158394"/>
              <a:gd name="connsiteY3" fmla="*/ 627255 h 2030246"/>
              <a:gd name="connsiteX4" fmla="*/ 158394 w 158394"/>
              <a:gd name="connsiteY4" fmla="*/ 0 h 2030246"/>
              <a:gd name="connsiteX0" fmla="*/ 144887 w 158396"/>
              <a:gd name="connsiteY0" fmla="*/ 2030246 h 2030246"/>
              <a:gd name="connsiteX1" fmla="*/ 126489 w 158396"/>
              <a:gd name="connsiteY1" fmla="*/ 1315174 h 2030246"/>
              <a:gd name="connsiteX2" fmla="*/ 134 w 158396"/>
              <a:gd name="connsiteY2" fmla="*/ 931985 h 2030246"/>
              <a:gd name="connsiteX3" fmla="*/ 103558 w 158396"/>
              <a:gd name="connsiteY3" fmla="*/ 627255 h 2030246"/>
              <a:gd name="connsiteX4" fmla="*/ 158396 w 158396"/>
              <a:gd name="connsiteY4" fmla="*/ 0 h 2030246"/>
              <a:gd name="connsiteX0" fmla="*/ 145309 w 158818"/>
              <a:gd name="connsiteY0" fmla="*/ 2030246 h 2030246"/>
              <a:gd name="connsiteX1" fmla="*/ 126911 w 158818"/>
              <a:gd name="connsiteY1" fmla="*/ 1315174 h 2030246"/>
              <a:gd name="connsiteX2" fmla="*/ 556 w 158818"/>
              <a:gd name="connsiteY2" fmla="*/ 931985 h 2030246"/>
              <a:gd name="connsiteX3" fmla="*/ 84403 w 158818"/>
              <a:gd name="connsiteY3" fmla="*/ 693357 h 2030246"/>
              <a:gd name="connsiteX4" fmla="*/ 158818 w 158818"/>
              <a:gd name="connsiteY4" fmla="*/ 0 h 2030246"/>
              <a:gd name="connsiteX0" fmla="*/ 145464 w 158973"/>
              <a:gd name="connsiteY0" fmla="*/ 2030246 h 2030246"/>
              <a:gd name="connsiteX1" fmla="*/ 127066 w 158973"/>
              <a:gd name="connsiteY1" fmla="*/ 1315174 h 2030246"/>
              <a:gd name="connsiteX2" fmla="*/ 711 w 158973"/>
              <a:gd name="connsiteY2" fmla="*/ 931985 h 2030246"/>
              <a:gd name="connsiteX3" fmla="*/ 84558 w 158973"/>
              <a:gd name="connsiteY3" fmla="*/ 693357 h 2030246"/>
              <a:gd name="connsiteX4" fmla="*/ 158973 w 158973"/>
              <a:gd name="connsiteY4" fmla="*/ 0 h 2030246"/>
              <a:gd name="connsiteX0" fmla="*/ 145357 w 158866"/>
              <a:gd name="connsiteY0" fmla="*/ 2030246 h 2030246"/>
              <a:gd name="connsiteX1" fmla="*/ 126959 w 158866"/>
              <a:gd name="connsiteY1" fmla="*/ 1315174 h 2030246"/>
              <a:gd name="connsiteX2" fmla="*/ 604 w 158866"/>
              <a:gd name="connsiteY2" fmla="*/ 931985 h 2030246"/>
              <a:gd name="connsiteX3" fmla="*/ 84451 w 158866"/>
              <a:gd name="connsiteY3" fmla="*/ 693357 h 2030246"/>
              <a:gd name="connsiteX4" fmla="*/ 158866 w 158866"/>
              <a:gd name="connsiteY4" fmla="*/ 0 h 2030246"/>
              <a:gd name="connsiteX0" fmla="*/ 145618 w 159127"/>
              <a:gd name="connsiteY0" fmla="*/ 2030246 h 2030246"/>
              <a:gd name="connsiteX1" fmla="*/ 127220 w 159127"/>
              <a:gd name="connsiteY1" fmla="*/ 1315174 h 2030246"/>
              <a:gd name="connsiteX2" fmla="*/ 865 w 159127"/>
              <a:gd name="connsiteY2" fmla="*/ 931985 h 2030246"/>
              <a:gd name="connsiteX3" fmla="*/ 78186 w 159127"/>
              <a:gd name="connsiteY3" fmla="*/ 686012 h 2030246"/>
              <a:gd name="connsiteX4" fmla="*/ 159127 w 159127"/>
              <a:gd name="connsiteY4" fmla="*/ 0 h 2030246"/>
              <a:gd name="connsiteX0" fmla="*/ 145051 w 158560"/>
              <a:gd name="connsiteY0" fmla="*/ 2030246 h 2030246"/>
              <a:gd name="connsiteX1" fmla="*/ 126653 w 158560"/>
              <a:gd name="connsiteY1" fmla="*/ 1315174 h 2030246"/>
              <a:gd name="connsiteX2" fmla="*/ 298 w 158560"/>
              <a:gd name="connsiteY2" fmla="*/ 931985 h 2030246"/>
              <a:gd name="connsiteX3" fmla="*/ 95021 w 158560"/>
              <a:gd name="connsiteY3" fmla="*/ 660306 h 2030246"/>
              <a:gd name="connsiteX4" fmla="*/ 158560 w 158560"/>
              <a:gd name="connsiteY4" fmla="*/ 0 h 2030246"/>
              <a:gd name="connsiteX0" fmla="*/ 145030 w 158539"/>
              <a:gd name="connsiteY0" fmla="*/ 2030246 h 2030246"/>
              <a:gd name="connsiteX1" fmla="*/ 126632 w 158539"/>
              <a:gd name="connsiteY1" fmla="*/ 1315174 h 2030246"/>
              <a:gd name="connsiteX2" fmla="*/ 277 w 158539"/>
              <a:gd name="connsiteY2" fmla="*/ 931985 h 2030246"/>
              <a:gd name="connsiteX3" fmla="*/ 95000 w 158539"/>
              <a:gd name="connsiteY3" fmla="*/ 660306 h 2030246"/>
              <a:gd name="connsiteX4" fmla="*/ 158539 w 158539"/>
              <a:gd name="connsiteY4" fmla="*/ 0 h 2030246"/>
              <a:gd name="connsiteX0" fmla="*/ 145015 w 158524"/>
              <a:gd name="connsiteY0" fmla="*/ 2030246 h 2030246"/>
              <a:gd name="connsiteX1" fmla="*/ 126617 w 158524"/>
              <a:gd name="connsiteY1" fmla="*/ 1315174 h 2030246"/>
              <a:gd name="connsiteX2" fmla="*/ 262 w 158524"/>
              <a:gd name="connsiteY2" fmla="*/ 931985 h 2030246"/>
              <a:gd name="connsiteX3" fmla="*/ 94985 w 158524"/>
              <a:gd name="connsiteY3" fmla="*/ 660306 h 2030246"/>
              <a:gd name="connsiteX4" fmla="*/ 158524 w 158524"/>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19 w 153090"/>
              <a:gd name="connsiteY0" fmla="*/ 2030246 h 2030246"/>
              <a:gd name="connsiteX1" fmla="*/ 126621 w 153090"/>
              <a:gd name="connsiteY1" fmla="*/ 1315174 h 2030246"/>
              <a:gd name="connsiteX2" fmla="*/ 266 w 153090"/>
              <a:gd name="connsiteY2" fmla="*/ 931985 h 2030246"/>
              <a:gd name="connsiteX3" fmla="*/ 94989 w 153090"/>
              <a:gd name="connsiteY3" fmla="*/ 660306 h 2030246"/>
              <a:gd name="connsiteX4" fmla="*/ 153090 w 153090"/>
              <a:gd name="connsiteY4" fmla="*/ 0 h 2030246"/>
              <a:gd name="connsiteX0" fmla="*/ 145099 w 153170"/>
              <a:gd name="connsiteY0" fmla="*/ 2030246 h 2030246"/>
              <a:gd name="connsiteX1" fmla="*/ 126701 w 153170"/>
              <a:gd name="connsiteY1" fmla="*/ 1315174 h 2030246"/>
              <a:gd name="connsiteX2" fmla="*/ 346 w 153170"/>
              <a:gd name="connsiteY2" fmla="*/ 931985 h 2030246"/>
              <a:gd name="connsiteX3" fmla="*/ 95069 w 153170"/>
              <a:gd name="connsiteY3" fmla="*/ 660306 h 2030246"/>
              <a:gd name="connsiteX4" fmla="*/ 153170 w 153170"/>
              <a:gd name="connsiteY4" fmla="*/ 0 h 2030246"/>
              <a:gd name="connsiteX0" fmla="*/ 144765 w 152836"/>
              <a:gd name="connsiteY0" fmla="*/ 2030246 h 2030246"/>
              <a:gd name="connsiteX1" fmla="*/ 126367 w 152836"/>
              <a:gd name="connsiteY1" fmla="*/ 1315174 h 2030246"/>
              <a:gd name="connsiteX2" fmla="*/ 12 w 152836"/>
              <a:gd name="connsiteY2" fmla="*/ 931985 h 2030246"/>
              <a:gd name="connsiteX3" fmla="*/ 94735 w 152836"/>
              <a:gd name="connsiteY3" fmla="*/ 660306 h 2030246"/>
              <a:gd name="connsiteX4" fmla="*/ 152836 w 152836"/>
              <a:gd name="connsiteY4" fmla="*/ 0 h 2030246"/>
              <a:gd name="connsiteX0" fmla="*/ 143677 w 151748"/>
              <a:gd name="connsiteY0" fmla="*/ 2030246 h 2030246"/>
              <a:gd name="connsiteX1" fmla="*/ 125279 w 151748"/>
              <a:gd name="connsiteY1" fmla="*/ 1315174 h 2030246"/>
              <a:gd name="connsiteX2" fmla="*/ 12 w 151748"/>
              <a:gd name="connsiteY2" fmla="*/ 906279 h 2030246"/>
              <a:gd name="connsiteX3" fmla="*/ 93647 w 151748"/>
              <a:gd name="connsiteY3" fmla="*/ 660306 h 2030246"/>
              <a:gd name="connsiteX4" fmla="*/ 151748 w 151748"/>
              <a:gd name="connsiteY4" fmla="*/ 0 h 2030246"/>
              <a:gd name="connsiteX0" fmla="*/ 144047 w 152118"/>
              <a:gd name="connsiteY0" fmla="*/ 2030246 h 2030246"/>
              <a:gd name="connsiteX1" fmla="*/ 125649 w 152118"/>
              <a:gd name="connsiteY1" fmla="*/ 1315174 h 2030246"/>
              <a:gd name="connsiteX2" fmla="*/ 382 w 152118"/>
              <a:gd name="connsiteY2" fmla="*/ 906279 h 2030246"/>
              <a:gd name="connsiteX3" fmla="*/ 94017 w 152118"/>
              <a:gd name="connsiteY3" fmla="*/ 660306 h 2030246"/>
              <a:gd name="connsiteX4" fmla="*/ 152118 w 152118"/>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666 w 151737"/>
              <a:gd name="connsiteY0" fmla="*/ 2030246 h 2030246"/>
              <a:gd name="connsiteX1" fmla="*/ 125268 w 151737"/>
              <a:gd name="connsiteY1" fmla="*/ 1315174 h 2030246"/>
              <a:gd name="connsiteX2" fmla="*/ 1 w 151737"/>
              <a:gd name="connsiteY2" fmla="*/ 906279 h 2030246"/>
              <a:gd name="connsiteX3" fmla="*/ 93636 w 151737"/>
              <a:gd name="connsiteY3" fmla="*/ 660306 h 2030246"/>
              <a:gd name="connsiteX4" fmla="*/ 151737 w 151737"/>
              <a:gd name="connsiteY4" fmla="*/ 0 h 2030246"/>
              <a:gd name="connsiteX0" fmla="*/ 143799 w 151870"/>
              <a:gd name="connsiteY0" fmla="*/ 2030246 h 2030246"/>
              <a:gd name="connsiteX1" fmla="*/ 125401 w 151870"/>
              <a:gd name="connsiteY1" fmla="*/ 1315174 h 2030246"/>
              <a:gd name="connsiteX2" fmla="*/ 134 w 151870"/>
              <a:gd name="connsiteY2" fmla="*/ 906279 h 2030246"/>
              <a:gd name="connsiteX3" fmla="*/ 102470 w 151870"/>
              <a:gd name="connsiteY3" fmla="*/ 612567 h 2030246"/>
              <a:gd name="connsiteX4" fmla="*/ 151870 w 151870"/>
              <a:gd name="connsiteY4" fmla="*/ 0 h 2030246"/>
              <a:gd name="connsiteX0" fmla="*/ 143793 w 151864"/>
              <a:gd name="connsiteY0" fmla="*/ 2030246 h 2030246"/>
              <a:gd name="connsiteX1" fmla="*/ 125395 w 151864"/>
              <a:gd name="connsiteY1" fmla="*/ 1315174 h 2030246"/>
              <a:gd name="connsiteX2" fmla="*/ 128 w 151864"/>
              <a:gd name="connsiteY2" fmla="*/ 906279 h 2030246"/>
              <a:gd name="connsiteX3" fmla="*/ 102464 w 151864"/>
              <a:gd name="connsiteY3" fmla="*/ 612567 h 2030246"/>
              <a:gd name="connsiteX4" fmla="*/ 151864 w 151864"/>
              <a:gd name="connsiteY4" fmla="*/ 0 h 2030246"/>
              <a:gd name="connsiteX0" fmla="*/ 143904 w 151975"/>
              <a:gd name="connsiteY0" fmla="*/ 2030246 h 2030246"/>
              <a:gd name="connsiteX1" fmla="*/ 125506 w 151975"/>
              <a:gd name="connsiteY1" fmla="*/ 1315174 h 2030246"/>
              <a:gd name="connsiteX2" fmla="*/ 239 w 151975"/>
              <a:gd name="connsiteY2" fmla="*/ 906279 h 2030246"/>
              <a:gd name="connsiteX3" fmla="*/ 102575 w 151975"/>
              <a:gd name="connsiteY3" fmla="*/ 612567 h 2030246"/>
              <a:gd name="connsiteX4" fmla="*/ 151975 w 151975"/>
              <a:gd name="connsiteY4" fmla="*/ 0 h 2030246"/>
              <a:gd name="connsiteX0" fmla="*/ 143800 w 151871"/>
              <a:gd name="connsiteY0" fmla="*/ 2030246 h 2030246"/>
              <a:gd name="connsiteX1" fmla="*/ 125402 w 151871"/>
              <a:gd name="connsiteY1" fmla="*/ 1315174 h 2030246"/>
              <a:gd name="connsiteX2" fmla="*/ 135 w 151871"/>
              <a:gd name="connsiteY2" fmla="*/ 906279 h 2030246"/>
              <a:gd name="connsiteX3" fmla="*/ 151871 w 151871"/>
              <a:gd name="connsiteY3" fmla="*/ 0 h 2030246"/>
              <a:gd name="connsiteX0" fmla="*/ 143677 w 151748"/>
              <a:gd name="connsiteY0" fmla="*/ 2030246 h 2030246"/>
              <a:gd name="connsiteX1" fmla="*/ 12 w 151748"/>
              <a:gd name="connsiteY1" fmla="*/ 906279 h 2030246"/>
              <a:gd name="connsiteX2" fmla="*/ 151748 w 151748"/>
              <a:gd name="connsiteY2" fmla="*/ 0 h 2030246"/>
              <a:gd name="connsiteX0" fmla="*/ 143675 w 151746"/>
              <a:gd name="connsiteY0" fmla="*/ 2030246 h 2030246"/>
              <a:gd name="connsiteX1" fmla="*/ 10 w 151746"/>
              <a:gd name="connsiteY1" fmla="*/ 906279 h 2030246"/>
              <a:gd name="connsiteX2" fmla="*/ 151746 w 151746"/>
              <a:gd name="connsiteY2" fmla="*/ 0 h 2030246"/>
              <a:gd name="connsiteX0" fmla="*/ 143675 w 151746"/>
              <a:gd name="connsiteY0" fmla="*/ 2030246 h 2030246"/>
              <a:gd name="connsiteX1" fmla="*/ 10 w 151746"/>
              <a:gd name="connsiteY1" fmla="*/ 906279 h 2030246"/>
              <a:gd name="connsiteX2" fmla="*/ 151746 w 151746"/>
              <a:gd name="connsiteY2" fmla="*/ 0 h 2030246"/>
              <a:gd name="connsiteX0" fmla="*/ 110852 w 118923"/>
              <a:gd name="connsiteY0" fmla="*/ 2030246 h 2030246"/>
              <a:gd name="connsiteX1" fmla="*/ 12 w 118923"/>
              <a:gd name="connsiteY1" fmla="*/ 976617 h 2030246"/>
              <a:gd name="connsiteX2" fmla="*/ 118923 w 118923"/>
              <a:gd name="connsiteY2" fmla="*/ 0 h 2030246"/>
              <a:gd name="connsiteX0" fmla="*/ 110853 w 118924"/>
              <a:gd name="connsiteY0" fmla="*/ 2030246 h 2030246"/>
              <a:gd name="connsiteX1" fmla="*/ 13 w 118924"/>
              <a:gd name="connsiteY1" fmla="*/ 976617 h 2030246"/>
              <a:gd name="connsiteX2" fmla="*/ 118924 w 118924"/>
              <a:gd name="connsiteY2" fmla="*/ 0 h 2030246"/>
            </a:gdLst>
            <a:ahLst/>
            <a:cxnLst>
              <a:cxn ang="0">
                <a:pos x="connsiteX0" y="connsiteY0"/>
              </a:cxn>
              <a:cxn ang="0">
                <a:pos x="connsiteX1" y="connsiteY1"/>
              </a:cxn>
              <a:cxn ang="0">
                <a:pos x="connsiteX2" y="connsiteY2"/>
              </a:cxn>
            </a:cxnLst>
            <a:rect l="l" t="t" r="r" b="b"/>
            <a:pathLst>
              <a:path w="118924" h="2030246">
                <a:moveTo>
                  <a:pt x="110853" y="2030246"/>
                </a:moveTo>
                <a:cubicBezTo>
                  <a:pt x="100619" y="1198209"/>
                  <a:pt x="-1332" y="1314991"/>
                  <a:pt x="13" y="976617"/>
                </a:cubicBezTo>
                <a:cubicBezTo>
                  <a:pt x="4425" y="757421"/>
                  <a:pt x="87312" y="698762"/>
                  <a:pt x="118924"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Forme libre 40"/>
          <p:cNvSpPr/>
          <p:nvPr/>
        </p:nvSpPr>
        <p:spPr>
          <a:xfrm flipH="1">
            <a:off x="1636677" y="1209384"/>
            <a:ext cx="246306" cy="1995760"/>
          </a:xfrm>
          <a:custGeom>
            <a:avLst/>
            <a:gdLst>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014 w 307768"/>
              <a:gd name="connsiteY0" fmla="*/ 1969477 h 1969477"/>
              <a:gd name="connsiteX1" fmla="*/ 237429 w 307768"/>
              <a:gd name="connsiteY1" fmla="*/ 1441939 h 1969477"/>
              <a:gd name="connsiteX2" fmla="*/ 37 w 307768"/>
              <a:gd name="connsiteY2" fmla="*/ 896816 h 1969477"/>
              <a:gd name="connsiteX3" fmla="*/ 219845 w 307768"/>
              <a:gd name="connsiteY3" fmla="*/ 316523 h 1969477"/>
              <a:gd name="connsiteX4" fmla="*/ 307768 w 307768"/>
              <a:gd name="connsiteY4"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456 w 308210"/>
              <a:gd name="connsiteY0" fmla="*/ 1969477 h 1969477"/>
              <a:gd name="connsiteX1" fmla="*/ 237871 w 308210"/>
              <a:gd name="connsiteY1" fmla="*/ 1441939 h 1969477"/>
              <a:gd name="connsiteX2" fmla="*/ 479 w 308210"/>
              <a:gd name="connsiteY2" fmla="*/ 896816 h 1969477"/>
              <a:gd name="connsiteX3" fmla="*/ 308210 w 308210"/>
              <a:gd name="connsiteY3" fmla="*/ 0 h 1969477"/>
              <a:gd name="connsiteX0" fmla="*/ 255245 w 307999"/>
              <a:gd name="connsiteY0" fmla="*/ 1969477 h 1969477"/>
              <a:gd name="connsiteX1" fmla="*/ 268 w 307999"/>
              <a:gd name="connsiteY1" fmla="*/ 896816 h 1969477"/>
              <a:gd name="connsiteX2" fmla="*/ 307999 w 307999"/>
              <a:gd name="connsiteY2" fmla="*/ 0 h 1969477"/>
              <a:gd name="connsiteX0" fmla="*/ 255163 w 307917"/>
              <a:gd name="connsiteY0" fmla="*/ 1969477 h 1969477"/>
              <a:gd name="connsiteX1" fmla="*/ 186 w 307917"/>
              <a:gd name="connsiteY1" fmla="*/ 896816 h 1969477"/>
              <a:gd name="connsiteX2" fmla="*/ 307917 w 307917"/>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55185 w 307939"/>
              <a:gd name="connsiteY0" fmla="*/ 1969477 h 1969477"/>
              <a:gd name="connsiteX1" fmla="*/ 208 w 307939"/>
              <a:gd name="connsiteY1" fmla="*/ 896816 h 1969477"/>
              <a:gd name="connsiteX2" fmla="*/ 307939 w 30793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369"/>
              <a:gd name="connsiteY0" fmla="*/ 1969477 h 1969477"/>
              <a:gd name="connsiteX1" fmla="*/ 223 w 290369"/>
              <a:gd name="connsiteY1" fmla="*/ 808893 h 1969477"/>
              <a:gd name="connsiteX2" fmla="*/ 290369 w 290369"/>
              <a:gd name="connsiteY2" fmla="*/ 0 h 1969477"/>
              <a:gd name="connsiteX0" fmla="*/ 237615 w 290468"/>
              <a:gd name="connsiteY0" fmla="*/ 1969477 h 1969477"/>
              <a:gd name="connsiteX1" fmla="*/ 223 w 290468"/>
              <a:gd name="connsiteY1" fmla="*/ 808893 h 1969477"/>
              <a:gd name="connsiteX2" fmla="*/ 290369 w 290468"/>
              <a:gd name="connsiteY2" fmla="*/ 0 h 1969477"/>
              <a:gd name="connsiteX0" fmla="*/ 237622 w 290475"/>
              <a:gd name="connsiteY0" fmla="*/ 1969477 h 1969477"/>
              <a:gd name="connsiteX1" fmla="*/ 230 w 290475"/>
              <a:gd name="connsiteY1" fmla="*/ 808893 h 1969477"/>
              <a:gd name="connsiteX2" fmla="*/ 290376 w 290475"/>
              <a:gd name="connsiteY2" fmla="*/ 0 h 1969477"/>
              <a:gd name="connsiteX0" fmla="*/ 237399 w 246306"/>
              <a:gd name="connsiteY0" fmla="*/ 1951892 h 1951892"/>
              <a:gd name="connsiteX1" fmla="*/ 7 w 246306"/>
              <a:gd name="connsiteY1" fmla="*/ 791308 h 1951892"/>
              <a:gd name="connsiteX2" fmla="*/ 246192 w 246306"/>
              <a:gd name="connsiteY2" fmla="*/ 0 h 1951892"/>
            </a:gdLst>
            <a:ahLst/>
            <a:cxnLst>
              <a:cxn ang="0">
                <a:pos x="connsiteX0" y="connsiteY0"/>
              </a:cxn>
              <a:cxn ang="0">
                <a:pos x="connsiteX1" y="connsiteY1"/>
              </a:cxn>
              <a:cxn ang="0">
                <a:pos x="connsiteX2" y="connsiteY2"/>
              </a:cxn>
            </a:cxnLst>
            <a:rect l="l" t="t" r="r" b="b"/>
            <a:pathLst>
              <a:path w="246306" h="1951892">
                <a:moveTo>
                  <a:pt x="237399" y="1951892"/>
                </a:moveTo>
                <a:cubicBezTo>
                  <a:pt x="237032" y="1280013"/>
                  <a:pt x="-1459" y="1116623"/>
                  <a:pt x="7" y="791308"/>
                </a:cubicBezTo>
                <a:cubicBezTo>
                  <a:pt x="1473" y="465993"/>
                  <a:pt x="252421" y="415436"/>
                  <a:pt x="246192" y="0"/>
                </a:cubicBezTo>
              </a:path>
            </a:pathLst>
          </a:cu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42" name="ZoneTexte 41"/>
              <p:cNvSpPr txBox="1"/>
              <p:nvPr/>
            </p:nvSpPr>
            <p:spPr>
              <a:xfrm>
                <a:off x="6084168" y="2276872"/>
                <a:ext cx="2304256" cy="310598"/>
              </a:xfrm>
              <a:prstGeom prst="rect">
                <a:avLst/>
              </a:prstGeom>
              <a:noFill/>
            </p:spPr>
            <p:txBody>
              <a:bodyPr wrap="square" lIns="0" tIns="0" rIns="0" bIns="0" rtlCol="0">
                <a:spAutoFit/>
              </a:bodyPr>
              <a:lstStyle/>
              <a:p>
                <a:pPr algn="ctr"/>
                <a14:m>
                  <m:oMath xmlns:m="http://schemas.openxmlformats.org/officeDocument/2006/math">
                    <m:acc>
                      <m:accPr>
                        <m:chr m:val="⃗"/>
                        <m:ctrlPr>
                          <a:rPr lang="en-US" sz="1800" i="1" u="none" smtClean="0">
                            <a:latin typeface="Cambria Math" panose="02040503050406030204" pitchFamily="18" charset="0"/>
                          </a:rPr>
                        </m:ctrlPr>
                      </m:accPr>
                      <m:e>
                        <m:r>
                          <a:rPr lang="en-US" sz="1800" b="0" i="1" u="none" smtClean="0">
                            <a:latin typeface="Cambria Math"/>
                          </a:rPr>
                          <m:t>𝐵</m:t>
                        </m:r>
                        <m:r>
                          <a:rPr lang="en-US" sz="1800" b="0" i="1" u="none" smtClean="0">
                            <a:latin typeface="Cambria Math"/>
                          </a:rPr>
                          <m:t> </m:t>
                        </m:r>
                      </m:e>
                    </m:acc>
                    <m:r>
                      <a:rPr lang="en-US" sz="1800" i="1" u="none">
                        <a:latin typeface="Cambria Math"/>
                      </a:rPr>
                      <m:t>= </m:t>
                    </m:r>
                    <m:sSub>
                      <m:sSubPr>
                        <m:ctrlPr>
                          <a:rPr lang="en-US" sz="1800" i="1" u="none">
                            <a:latin typeface="Cambria Math" panose="02040503050406030204" pitchFamily="18" charset="0"/>
                          </a:rPr>
                        </m:ctrlPr>
                      </m:sSubPr>
                      <m:e>
                        <m:r>
                          <a:rPr lang="en-US" sz="1800" i="1" u="none">
                            <a:latin typeface="Cambria Math"/>
                            <a:ea typeface="Cambria Math"/>
                          </a:rPr>
                          <m:t>𝜇</m:t>
                        </m:r>
                      </m:e>
                      <m:sub>
                        <m:r>
                          <a:rPr lang="en-US" sz="1800" i="1" u="none">
                            <a:latin typeface="Cambria Math"/>
                          </a:rPr>
                          <m:t>0  </m:t>
                        </m:r>
                      </m:sub>
                    </m:sSub>
                    <m:r>
                      <a:rPr lang="en-US" sz="1800" b="0" i="1" u="none" smtClean="0">
                        <a:latin typeface="Cambria Math"/>
                      </a:rPr>
                      <m:t>(</m:t>
                    </m:r>
                    <m:acc>
                      <m:accPr>
                        <m:chr m:val="⃗"/>
                        <m:ctrlPr>
                          <a:rPr lang="en-US" sz="1800" i="1" u="none">
                            <a:latin typeface="Cambria Math" panose="02040503050406030204" pitchFamily="18" charset="0"/>
                          </a:rPr>
                        </m:ctrlPr>
                      </m:accPr>
                      <m:e>
                        <m:r>
                          <a:rPr lang="en-US" sz="1800" b="0" i="1" u="none" smtClean="0">
                            <a:latin typeface="Cambria Math"/>
                          </a:rPr>
                          <m:t>𝐻</m:t>
                        </m:r>
                        <m:r>
                          <a:rPr lang="en-US" sz="1800" i="1" u="none">
                            <a:latin typeface="Cambria Math"/>
                          </a:rPr>
                          <m:t> </m:t>
                        </m:r>
                      </m:e>
                    </m:acc>
                  </m:oMath>
                </a14:m>
                <a:r>
                  <a:rPr lang="en-US" sz="1800" u="none" dirty="0" smtClean="0"/>
                  <a:t> +(1-D) </a:t>
                </a:r>
                <a14:m>
                  <m:oMath xmlns:m="http://schemas.openxmlformats.org/officeDocument/2006/math">
                    <m:acc>
                      <m:accPr>
                        <m:chr m:val="⃗"/>
                        <m:ctrlPr>
                          <a:rPr lang="en-US" sz="1800" i="1" u="none">
                            <a:latin typeface="Cambria Math" panose="02040503050406030204" pitchFamily="18" charset="0"/>
                          </a:rPr>
                        </m:ctrlPr>
                      </m:accPr>
                      <m:e>
                        <m:r>
                          <a:rPr lang="en-US" sz="1800" b="0" i="1" u="none" smtClean="0">
                            <a:latin typeface="Cambria Math"/>
                          </a:rPr>
                          <m:t>𝑀</m:t>
                        </m:r>
                        <m:r>
                          <a:rPr lang="en-US" sz="1800" i="1" u="none">
                            <a:latin typeface="Cambria Math"/>
                          </a:rPr>
                          <m:t> </m:t>
                        </m:r>
                      </m:e>
                    </m:acc>
                  </m:oMath>
                </a14:m>
                <a:r>
                  <a:rPr lang="en-US" sz="1800" u="none" dirty="0" smtClean="0"/>
                  <a:t>) </a:t>
                </a:r>
              </a:p>
            </p:txBody>
          </p:sp>
        </mc:Choice>
        <mc:Fallback xmlns="">
          <p:sp>
            <p:nvSpPr>
              <p:cNvPr id="42" name="ZoneTexte 41"/>
              <p:cNvSpPr txBox="1">
                <a:spLocks noRot="1" noChangeAspect="1" noMove="1" noResize="1" noEditPoints="1" noAdjustHandles="1" noChangeArrowheads="1" noChangeShapeType="1" noTextEdit="1"/>
              </p:cNvSpPr>
              <p:nvPr/>
            </p:nvSpPr>
            <p:spPr>
              <a:xfrm>
                <a:off x="6084168" y="2276872"/>
                <a:ext cx="2304256" cy="310598"/>
              </a:xfrm>
              <a:prstGeom prst="rect">
                <a:avLst/>
              </a:prstGeom>
              <a:blipFill rotWithShape="0">
                <a:blip r:embed="rId5"/>
                <a:stretch>
                  <a:fillRect l="-3175" t="-14000" r="-8730" b="-4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ZoneTexte 42"/>
              <p:cNvSpPr txBox="1"/>
              <p:nvPr/>
            </p:nvSpPr>
            <p:spPr>
              <a:xfrm>
                <a:off x="3301242" y="2276872"/>
                <a:ext cx="2579407" cy="310598"/>
              </a:xfrm>
              <a:prstGeom prst="rect">
                <a:avLst/>
              </a:prstGeom>
              <a:noFill/>
            </p:spPr>
            <p:txBody>
              <a:bodyPr wrap="square" lIns="0" tIns="0" rIns="0" bIns="0" rtlCol="0">
                <a:spAutoFit/>
              </a:bodyPr>
              <a:lstStyle/>
              <a:p>
                <a:pPr algn="ctr"/>
                <a14:m>
                  <m:oMath xmlns:m="http://schemas.openxmlformats.org/officeDocument/2006/math">
                    <m:acc>
                      <m:accPr>
                        <m:chr m:val="⃗"/>
                        <m:ctrlPr>
                          <a:rPr lang="en-US" sz="1800" i="1" u="none" smtClean="0">
                            <a:latin typeface="Cambria Math" panose="02040503050406030204" pitchFamily="18" charset="0"/>
                          </a:rPr>
                        </m:ctrlPr>
                      </m:accPr>
                      <m:e>
                        <m:r>
                          <a:rPr lang="en-US" sz="1800" b="0" i="1" u="none" smtClean="0">
                            <a:latin typeface="Cambria Math"/>
                          </a:rPr>
                          <m:t>𝐵</m:t>
                        </m:r>
                        <m:r>
                          <a:rPr lang="en-US" sz="1800" b="0" i="1" u="none" smtClean="0">
                            <a:latin typeface="Cambria Math"/>
                          </a:rPr>
                          <m:t> </m:t>
                        </m:r>
                      </m:e>
                    </m:acc>
                    <m:r>
                      <a:rPr lang="en-US" sz="1800" i="1" u="none">
                        <a:latin typeface="Cambria Math"/>
                      </a:rPr>
                      <m:t>= </m:t>
                    </m:r>
                    <m:sSub>
                      <m:sSubPr>
                        <m:ctrlPr>
                          <a:rPr lang="en-US" sz="1800" i="1" u="none">
                            <a:latin typeface="Cambria Math" panose="02040503050406030204" pitchFamily="18" charset="0"/>
                          </a:rPr>
                        </m:ctrlPr>
                      </m:sSubPr>
                      <m:e>
                        <m:r>
                          <a:rPr lang="en-US" sz="1800" i="1" u="none">
                            <a:latin typeface="Cambria Math"/>
                            <a:ea typeface="Cambria Math"/>
                          </a:rPr>
                          <m:t>𝜇</m:t>
                        </m:r>
                      </m:e>
                      <m:sub>
                        <m:r>
                          <a:rPr lang="en-US" sz="1800" i="1" u="none">
                            <a:latin typeface="Cambria Math"/>
                          </a:rPr>
                          <m:t>0  </m:t>
                        </m:r>
                      </m:sub>
                    </m:sSub>
                    <m:r>
                      <a:rPr lang="en-US" sz="1800" b="0" i="1" u="none" smtClean="0">
                        <a:latin typeface="Cambria Math"/>
                      </a:rPr>
                      <m:t>(</m:t>
                    </m:r>
                    <m:acc>
                      <m:accPr>
                        <m:chr m:val="⃗"/>
                        <m:ctrlPr>
                          <a:rPr lang="en-US" sz="1800" i="1" u="none">
                            <a:latin typeface="Cambria Math" panose="02040503050406030204" pitchFamily="18" charset="0"/>
                          </a:rPr>
                        </m:ctrlPr>
                      </m:accPr>
                      <m:e>
                        <m:r>
                          <a:rPr lang="en-US" sz="1800" b="0" i="1" u="none" smtClean="0">
                            <a:latin typeface="Cambria Math"/>
                          </a:rPr>
                          <m:t>𝐻</m:t>
                        </m:r>
                        <m:r>
                          <a:rPr lang="en-US" sz="1800" i="1" u="none">
                            <a:latin typeface="Cambria Math"/>
                          </a:rPr>
                          <m:t> </m:t>
                        </m:r>
                      </m:e>
                    </m:acc>
                  </m:oMath>
                </a14:m>
                <a:r>
                  <a:rPr lang="en-US" sz="1800" u="none" dirty="0" smtClean="0"/>
                  <a:t> + </a:t>
                </a:r>
                <a14:m>
                  <m:oMath xmlns:m="http://schemas.openxmlformats.org/officeDocument/2006/math">
                    <m:acc>
                      <m:accPr>
                        <m:chr m:val="⃗"/>
                        <m:ctrlPr>
                          <a:rPr lang="en-US" sz="1800" i="1" u="none">
                            <a:latin typeface="Cambria Math" panose="02040503050406030204" pitchFamily="18" charset="0"/>
                          </a:rPr>
                        </m:ctrlPr>
                      </m:accPr>
                      <m:e>
                        <m:r>
                          <a:rPr lang="en-US" sz="1800" b="0" i="1" u="none" smtClean="0">
                            <a:latin typeface="Cambria Math"/>
                          </a:rPr>
                          <m:t>𝑀</m:t>
                        </m:r>
                        <m:r>
                          <a:rPr lang="en-US" sz="1800" i="1" u="none">
                            <a:latin typeface="Cambria Math"/>
                          </a:rPr>
                          <m:t> </m:t>
                        </m:r>
                      </m:e>
                    </m:acc>
                  </m:oMath>
                </a14:m>
                <a:r>
                  <a:rPr lang="en-US" sz="1800" u="none" dirty="0" smtClean="0"/>
                  <a:t>)     =&gt; </a:t>
                </a:r>
              </a:p>
            </p:txBody>
          </p:sp>
        </mc:Choice>
        <mc:Fallback xmlns="">
          <p:sp>
            <p:nvSpPr>
              <p:cNvPr id="43" name="ZoneTexte 42"/>
              <p:cNvSpPr txBox="1">
                <a:spLocks noRot="1" noChangeAspect="1" noMove="1" noResize="1" noEditPoints="1" noAdjustHandles="1" noChangeArrowheads="1" noChangeShapeType="1" noTextEdit="1"/>
              </p:cNvSpPr>
              <p:nvPr/>
            </p:nvSpPr>
            <p:spPr>
              <a:xfrm>
                <a:off x="3301242" y="2276872"/>
                <a:ext cx="2579407" cy="310598"/>
              </a:xfrm>
              <a:prstGeom prst="rect">
                <a:avLst/>
              </a:prstGeom>
              <a:blipFill rotWithShape="0">
                <a:blip r:embed="rId6"/>
                <a:stretch>
                  <a:fillRect t="-14000" r="-3310" b="-4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Rectangle 44"/>
              <p:cNvSpPr/>
              <p:nvPr/>
            </p:nvSpPr>
            <p:spPr>
              <a:xfrm>
                <a:off x="2652292" y="1469386"/>
                <a:ext cx="475130" cy="402931"/>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acc>
                        <m:accPr>
                          <m:chr m:val="⃗"/>
                          <m:ctrlPr>
                            <a:rPr lang="en-US" sz="1800" i="1" u="none" smtClean="0">
                              <a:solidFill>
                                <a:srgbClr val="7030A0"/>
                              </a:solidFill>
                              <a:latin typeface="Cambria Math" panose="02040503050406030204" pitchFamily="18" charset="0"/>
                            </a:rPr>
                          </m:ctrlPr>
                        </m:accPr>
                        <m:e>
                          <m:r>
                            <a:rPr lang="en-US" sz="1800" i="1" u="none">
                              <a:solidFill>
                                <a:srgbClr val="7030A0"/>
                              </a:solidFill>
                              <a:latin typeface="Cambria Math"/>
                            </a:rPr>
                            <m:t>𝐻</m:t>
                          </m:r>
                          <m:r>
                            <a:rPr lang="en-US" sz="1800" i="1" u="none">
                              <a:solidFill>
                                <a:srgbClr val="7030A0"/>
                              </a:solidFill>
                              <a:latin typeface="Cambria Math"/>
                            </a:rPr>
                            <m:t> </m:t>
                          </m:r>
                        </m:e>
                      </m:acc>
                    </m:oMath>
                  </m:oMathPara>
                </a14:m>
                <a:endParaRPr lang="en-US" b="1" u="none" dirty="0">
                  <a:solidFill>
                    <a:srgbClr val="7030A0"/>
                  </a:solidFill>
                </a:endParaRPr>
              </a:p>
            </p:txBody>
          </p:sp>
        </mc:Choice>
        <mc:Fallback xmlns="">
          <p:sp>
            <p:nvSpPr>
              <p:cNvPr id="45" name="Rectangle 44"/>
              <p:cNvSpPr>
                <a:spLocks noRot="1" noChangeAspect="1" noMove="1" noResize="1" noEditPoints="1" noAdjustHandles="1" noChangeArrowheads="1" noChangeShapeType="1" noTextEdit="1"/>
              </p:cNvSpPr>
              <p:nvPr/>
            </p:nvSpPr>
            <p:spPr>
              <a:xfrm>
                <a:off x="2652292" y="1469386"/>
                <a:ext cx="475130" cy="402931"/>
              </a:xfrm>
              <a:prstGeom prst="rect">
                <a:avLst/>
              </a:prstGeom>
              <a:blipFill rotWithShape="0">
                <a:blip r:embed="rId7"/>
                <a:stretch>
                  <a:fillRect/>
                </a:stretch>
              </a:blipFill>
            </p:spPr>
            <p:txBody>
              <a:bodyPr/>
              <a:lstStyle/>
              <a:p>
                <a:r>
                  <a:rPr lang="en-US">
                    <a:noFill/>
                  </a:rPr>
                  <a:t> </a:t>
                </a:r>
              </a:p>
            </p:txBody>
          </p:sp>
        </mc:Fallback>
      </mc:AlternateContent>
      <p:cxnSp>
        <p:nvCxnSpPr>
          <p:cNvPr id="47" name="Connecteur droit avec flèche 46"/>
          <p:cNvCxnSpPr/>
          <p:nvPr/>
        </p:nvCxnSpPr>
        <p:spPr>
          <a:xfrm flipV="1">
            <a:off x="2498664" y="1211869"/>
            <a:ext cx="19773" cy="2028537"/>
          </a:xfrm>
          <a:prstGeom prst="straightConnector1">
            <a:avLst/>
          </a:pr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cxnSp>
      <p:cxnSp>
        <p:nvCxnSpPr>
          <p:cNvPr id="50" name="Connecteur droit avec flèche 49"/>
          <p:cNvCxnSpPr/>
          <p:nvPr/>
        </p:nvCxnSpPr>
        <p:spPr>
          <a:xfrm flipV="1">
            <a:off x="416639" y="1219303"/>
            <a:ext cx="19773" cy="2028537"/>
          </a:xfrm>
          <a:prstGeom prst="straightConnector1">
            <a:avLst/>
          </a:pr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cxnSp>
      <p:sp>
        <p:nvSpPr>
          <p:cNvPr id="51" name="Parallélogramme 50"/>
          <p:cNvSpPr/>
          <p:nvPr/>
        </p:nvSpPr>
        <p:spPr>
          <a:xfrm>
            <a:off x="6475613" y="2870085"/>
            <a:ext cx="1984819" cy="219132"/>
          </a:xfrm>
          <a:prstGeom prst="parallelogram">
            <a:avLst>
              <a:gd name="adj" fmla="val 74831"/>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Ellipse 51"/>
          <p:cNvSpPr/>
          <p:nvPr/>
        </p:nvSpPr>
        <p:spPr>
          <a:xfrm>
            <a:off x="5396186" y="3617370"/>
            <a:ext cx="720080" cy="720080"/>
          </a:xfrm>
          <a:prstGeom prst="ellipse">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Cylindre 52"/>
          <p:cNvSpPr/>
          <p:nvPr/>
        </p:nvSpPr>
        <p:spPr>
          <a:xfrm>
            <a:off x="6634565" y="3965142"/>
            <a:ext cx="599821" cy="1188368"/>
          </a:xfrm>
          <a:prstGeom prst="can">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55" name="Rectangle 54"/>
              <p:cNvSpPr/>
              <p:nvPr/>
            </p:nvSpPr>
            <p:spPr>
              <a:xfrm>
                <a:off x="8460432" y="4364609"/>
                <a:ext cx="475130" cy="402931"/>
              </a:xfrm>
              <a:prstGeom prst="rect">
                <a:avLst/>
              </a:prstGeom>
            </p:spPr>
            <p:txBody>
              <a:bodyPr wrap="none">
                <a:spAutoFit/>
              </a:bodyPr>
              <a:lstStyle/>
              <a:p>
                <a:pPr algn="ctr"/>
                <a14:m>
                  <m:oMathPara xmlns:m="http://schemas.openxmlformats.org/officeDocument/2006/math">
                    <m:oMathParaPr>
                      <m:jc m:val="centerGroup"/>
                    </m:oMathParaPr>
                    <m:oMath xmlns:m="http://schemas.openxmlformats.org/officeDocument/2006/math">
                      <m:acc>
                        <m:accPr>
                          <m:chr m:val="⃗"/>
                          <m:ctrlPr>
                            <a:rPr lang="en-US" sz="1800" i="1" u="none" smtClean="0">
                              <a:solidFill>
                                <a:srgbClr val="7030A0"/>
                              </a:solidFill>
                              <a:latin typeface="Cambria Math" panose="02040503050406030204" pitchFamily="18" charset="0"/>
                            </a:rPr>
                          </m:ctrlPr>
                        </m:accPr>
                        <m:e>
                          <m:r>
                            <a:rPr lang="en-US" sz="1800" i="1" u="none">
                              <a:solidFill>
                                <a:srgbClr val="7030A0"/>
                              </a:solidFill>
                              <a:latin typeface="Cambria Math"/>
                            </a:rPr>
                            <m:t>𝐻</m:t>
                          </m:r>
                          <m:r>
                            <a:rPr lang="en-US" sz="1800" i="1" u="none">
                              <a:solidFill>
                                <a:srgbClr val="7030A0"/>
                              </a:solidFill>
                              <a:latin typeface="Cambria Math"/>
                            </a:rPr>
                            <m:t> </m:t>
                          </m:r>
                        </m:e>
                      </m:acc>
                    </m:oMath>
                  </m:oMathPara>
                </a14:m>
                <a:endParaRPr lang="en-US" b="1" u="none" dirty="0">
                  <a:solidFill>
                    <a:srgbClr val="7030A0"/>
                  </a:solidFill>
                </a:endParaRPr>
              </a:p>
            </p:txBody>
          </p:sp>
        </mc:Choice>
        <mc:Fallback xmlns="">
          <p:sp>
            <p:nvSpPr>
              <p:cNvPr id="55" name="Rectangle 54"/>
              <p:cNvSpPr>
                <a:spLocks noRot="1" noChangeAspect="1" noMove="1" noResize="1" noEditPoints="1" noAdjustHandles="1" noChangeArrowheads="1" noChangeShapeType="1" noTextEdit="1"/>
              </p:cNvSpPr>
              <p:nvPr/>
            </p:nvSpPr>
            <p:spPr>
              <a:xfrm>
                <a:off x="8460432" y="4364609"/>
                <a:ext cx="475130" cy="402931"/>
              </a:xfrm>
              <a:prstGeom prst="rect">
                <a:avLst/>
              </a:prstGeom>
              <a:blipFill rotWithShape="0">
                <a:blip r:embed="rId8"/>
                <a:stretch>
                  <a:fillRect/>
                </a:stretch>
              </a:blipFill>
            </p:spPr>
            <p:txBody>
              <a:bodyPr/>
              <a:lstStyle/>
              <a:p>
                <a:r>
                  <a:rPr lang="en-US">
                    <a:noFill/>
                  </a:rPr>
                  <a:t> </a:t>
                </a:r>
              </a:p>
            </p:txBody>
          </p:sp>
        </mc:Fallback>
      </mc:AlternateContent>
      <p:cxnSp>
        <p:nvCxnSpPr>
          <p:cNvPr id="56" name="Connecteur droit avec flèche 55"/>
          <p:cNvCxnSpPr/>
          <p:nvPr/>
        </p:nvCxnSpPr>
        <p:spPr>
          <a:xfrm flipV="1">
            <a:off x="8091858" y="3371832"/>
            <a:ext cx="19773" cy="2028537"/>
          </a:xfrm>
          <a:prstGeom prst="straightConnector1">
            <a:avLst/>
          </a:prstGeom>
          <a:noFill/>
          <a:ln>
            <a:solidFill>
              <a:srgbClr val="5D2884"/>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cxnSp>
      <p:sp>
        <p:nvSpPr>
          <p:cNvPr id="57" name="Rectangle 56"/>
          <p:cNvSpPr/>
          <p:nvPr/>
        </p:nvSpPr>
        <p:spPr>
          <a:xfrm>
            <a:off x="3285036" y="1056927"/>
            <a:ext cx="5391420" cy="1075936"/>
          </a:xfrm>
          <a:prstGeom prst="rect">
            <a:avLst/>
          </a:prstGeom>
        </p:spPr>
        <p:txBody>
          <a:bodyPr wrap="square">
            <a:spAutoFit/>
          </a:bodyPr>
          <a:lstStyle/>
          <a:p>
            <a:pPr marL="923925" lvl="0" fontAlgn="auto">
              <a:spcBef>
                <a:spcPts val="0"/>
              </a:spcBef>
              <a:spcAft>
                <a:spcPts val="1200"/>
              </a:spcAft>
            </a:pPr>
            <a:r>
              <a:rPr lang="en-US" sz="2200" u="none" dirty="0" smtClean="0">
                <a:solidFill>
                  <a:srgbClr val="DC0528"/>
                </a:solidFill>
                <a:latin typeface="Arial"/>
              </a:rPr>
              <a:t>Geometrical effects </a:t>
            </a:r>
            <a:r>
              <a:rPr lang="en-US" u="none" dirty="0" smtClean="0">
                <a:solidFill>
                  <a:srgbClr val="DC0528"/>
                </a:solidFill>
                <a:latin typeface="Arial"/>
              </a:rPr>
              <a:t>(perfect conductors)</a:t>
            </a:r>
            <a:endParaRPr lang="en-US" sz="2200" u="none" dirty="0" smtClean="0">
              <a:solidFill>
                <a:srgbClr val="DC0528"/>
              </a:solidFill>
              <a:latin typeface="Arial"/>
            </a:endParaRPr>
          </a:p>
          <a:p>
            <a:pPr marL="360363" lvl="1" indent="-360363" eaLnBrk="0" hangingPunct="0">
              <a:lnSpc>
                <a:spcPct val="114000"/>
              </a:lnSpc>
              <a:buSzPct val="90000"/>
              <a:buBlip>
                <a:blip r:embed="rId9"/>
              </a:buBlip>
            </a:pPr>
            <a:r>
              <a:rPr kumimoji="1" lang="en-US" b="1" u="none" dirty="0" smtClean="0">
                <a:solidFill>
                  <a:prstClr val="black"/>
                </a:solidFill>
              </a:rPr>
              <a:t>Elliptical samples  : H = H</a:t>
            </a:r>
            <a:r>
              <a:rPr kumimoji="1" lang="en-US" b="1" u="none" baseline="-25000" dirty="0" smtClean="0">
                <a:solidFill>
                  <a:prstClr val="black"/>
                </a:solidFill>
              </a:rPr>
              <a:t>C</a:t>
            </a:r>
            <a:r>
              <a:rPr kumimoji="1" lang="en-US" b="1" u="none" dirty="0" smtClean="0">
                <a:solidFill>
                  <a:prstClr val="black"/>
                </a:solidFill>
              </a:rPr>
              <a:t> everywhere</a:t>
            </a:r>
          </a:p>
          <a:p>
            <a:pPr marL="360363" lvl="1" indent="-360363" eaLnBrk="0" hangingPunct="0">
              <a:lnSpc>
                <a:spcPct val="114000"/>
              </a:lnSpc>
              <a:buSzPct val="90000"/>
              <a:buBlip>
                <a:blip r:embed="rId9"/>
              </a:buBlip>
            </a:pPr>
            <a:r>
              <a:rPr kumimoji="1" lang="en-US" b="1" u="none" dirty="0" smtClean="0">
                <a:solidFill>
                  <a:prstClr val="black"/>
                </a:solidFill>
              </a:rPr>
              <a:t>Arbitrary shape : consider local deformation of flux lines</a:t>
            </a:r>
            <a:endParaRPr kumimoji="1" lang="en-US" b="1" u="none" dirty="0">
              <a:solidFill>
                <a:prstClr val="black"/>
              </a:solidFill>
            </a:endParaRPr>
          </a:p>
        </p:txBody>
      </p:sp>
      <p:pic>
        <p:nvPicPr>
          <p:cNvPr id="59" name="Picture 5" descr="C:\Users\clairant\AppData\Local\Microsoft\Windows\Temporary Internet Files\Content.IE5\M22Y0CJ8\Warning-Notification-4519-large[1].png"/>
          <p:cNvPicPr>
            <a:picLocks noChangeAspect="1" noChangeArrowheads="1"/>
          </p:cNvPicPr>
          <p:nvPr/>
        </p:nvPicPr>
        <p:blipFill>
          <a:blip r:embed="rId10" cstate="print">
            <a:duotone>
              <a:schemeClr val="bg2">
                <a:shade val="45000"/>
                <a:satMod val="135000"/>
              </a:schemeClr>
              <a:prstClr val="white"/>
            </a:duotone>
            <a:lum bright="-10000"/>
            <a:extLst>
              <a:ext uri="{BEBA8EAE-BF5A-486C-A8C5-ECC9F3942E4B}">
                <a14:imgProps xmlns:a14="http://schemas.microsoft.com/office/drawing/2010/main">
                  <a14:imgLayer r:embed="rId11">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310716" y="5734456"/>
            <a:ext cx="371773" cy="360000"/>
          </a:xfrm>
          <a:prstGeom prst="rect">
            <a:avLst/>
          </a:prstGeom>
          <a:noFill/>
          <a:extLst>
            <a:ext uri="{909E8E84-426E-40DD-AFC4-6F175D3DCCD1}">
              <a14:hiddenFill xmlns:a14="http://schemas.microsoft.com/office/drawing/2010/main">
                <a:solidFill>
                  <a:srgbClr val="FFFFFF"/>
                </a:solidFill>
              </a14:hiddenFill>
            </a:ext>
          </a:extLst>
        </p:spPr>
      </p:pic>
      <p:grpSp>
        <p:nvGrpSpPr>
          <p:cNvPr id="46" name="Groupe 45"/>
          <p:cNvGrpSpPr/>
          <p:nvPr/>
        </p:nvGrpSpPr>
        <p:grpSpPr>
          <a:xfrm>
            <a:off x="222551" y="6524013"/>
            <a:ext cx="1012409" cy="186252"/>
            <a:chOff x="3196344" y="1149226"/>
            <a:chExt cx="1012409" cy="186252"/>
          </a:xfrm>
        </p:grpSpPr>
        <p:pic>
          <p:nvPicPr>
            <p:cNvPr id="48" name="Image 47"/>
            <p:cNvPicPr>
              <a:picLocks noChangeAspect="1"/>
            </p:cNvPicPr>
            <p:nvPr/>
          </p:nvPicPr>
          <p:blipFill>
            <a:blip r:embed="rId12"/>
            <a:stretch>
              <a:fillRect/>
            </a:stretch>
          </p:blipFill>
          <p:spPr>
            <a:xfrm>
              <a:off x="3741150" y="1149226"/>
              <a:ext cx="467603" cy="186252"/>
            </a:xfrm>
            <a:prstGeom prst="rect">
              <a:avLst/>
            </a:prstGeom>
          </p:spPr>
        </p:pic>
        <p:grpSp>
          <p:nvGrpSpPr>
            <p:cNvPr id="49" name="Groupe 48"/>
            <p:cNvGrpSpPr>
              <a:grpSpLocks noChangeAspect="1"/>
            </p:cNvGrpSpPr>
            <p:nvPr/>
          </p:nvGrpSpPr>
          <p:grpSpPr>
            <a:xfrm rot="5400000">
              <a:off x="3342976" y="1010167"/>
              <a:ext cx="171105" cy="464370"/>
              <a:chOff x="8749272" y="2338754"/>
              <a:chExt cx="263235" cy="714416"/>
            </a:xfrm>
          </p:grpSpPr>
          <p:sp>
            <p:nvSpPr>
              <p:cNvPr id="60" name="Cylindre 59"/>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Forme libre 60"/>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Forme libre 61"/>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9812572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grpId="0" nodeType="withEffect">
                                  <p:stCondLst>
                                    <p:cond delay="0"/>
                                  </p:stCondLst>
                                  <p:iterate type="lt">
                                    <p:tmPct val="10000"/>
                                  </p:iterate>
                                  <p:childTnLst>
                                    <p:set>
                                      <p:cBhvr>
                                        <p:cTn id="9" dur="1" fill="hold">
                                          <p:stCondLst>
                                            <p:cond delay="0"/>
                                          </p:stCondLst>
                                        </p:cTn>
                                        <p:tgtEl>
                                          <p:spTgt spid="43"/>
                                        </p:tgtEl>
                                        <p:attrNameLst>
                                          <p:attrName>style.visibility</p:attrName>
                                        </p:attrNameLst>
                                      </p:cBhvr>
                                      <p:to>
                                        <p:strVal val="visible"/>
                                      </p:to>
                                    </p:set>
                                    <p:animEffect transition="in" filter="fade">
                                      <p:cBhvr>
                                        <p:cTn id="1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Image 60"/>
          <p:cNvPicPr>
            <a:picLocks noChangeAspect="1"/>
          </p:cNvPicPr>
          <p:nvPr/>
        </p:nvPicPr>
        <p:blipFill>
          <a:blip r:embed="rId5"/>
          <a:stretch>
            <a:fillRect/>
          </a:stretch>
        </p:blipFill>
        <p:spPr>
          <a:xfrm>
            <a:off x="254965" y="1566254"/>
            <a:ext cx="2204837" cy="3840002"/>
          </a:xfrm>
          <a:prstGeom prst="rect">
            <a:avLst/>
          </a:prstGeom>
        </p:spPr>
      </p:pic>
      <p:sp>
        <p:nvSpPr>
          <p:cNvPr id="2" name="Titre 1"/>
          <p:cNvSpPr>
            <a:spLocks noGrp="1"/>
          </p:cNvSpPr>
          <p:nvPr>
            <p:ph type="title"/>
          </p:nvPr>
        </p:nvSpPr>
        <p:spPr>
          <a:xfrm>
            <a:off x="1187624" y="116632"/>
            <a:ext cx="6984776" cy="684312"/>
          </a:xfrm>
        </p:spPr>
        <p:txBody>
          <a:bodyPr/>
          <a:lstStyle/>
          <a:p>
            <a:r>
              <a:rPr lang="en-US" dirty="0" smtClean="0"/>
              <a:t>Vortex &amp; (nearly) perfect material</a:t>
            </a:r>
            <a:endParaRPr lang="en-US" dirty="0"/>
          </a:p>
        </p:txBody>
      </p:sp>
      <p:sp>
        <p:nvSpPr>
          <p:cNvPr id="11" name="Espace réservé du numéro de diapositive 10"/>
          <p:cNvSpPr>
            <a:spLocks noGrp="1"/>
          </p:cNvSpPr>
          <p:nvPr>
            <p:ph type="sldNum" sz="quarter" idx="12"/>
          </p:nvPr>
        </p:nvSpPr>
        <p:spPr/>
        <p:txBody>
          <a:bodyPr/>
          <a:lstStyle/>
          <a:p>
            <a:pPr>
              <a:defRPr/>
            </a:pPr>
            <a:r>
              <a:rPr lang="en-US" dirty="0" smtClean="0"/>
              <a:t>|  PAGE </a:t>
            </a:r>
            <a:fld id="{A40AF4AB-2A90-45D1-B14C-455B828CAC88}" type="slidenum">
              <a:rPr lang="en-US" smtClean="0"/>
              <a:pPr>
                <a:defRPr/>
              </a:pPr>
              <a:t>8</a:t>
            </a:fld>
            <a:endParaRPr lang="en-US" dirty="0"/>
          </a:p>
        </p:txBody>
      </p:sp>
      <p:sp>
        <p:nvSpPr>
          <p:cNvPr id="3" name="Rectangle 2"/>
          <p:cNvSpPr/>
          <p:nvPr/>
        </p:nvSpPr>
        <p:spPr>
          <a:xfrm>
            <a:off x="179512" y="1052736"/>
            <a:ext cx="3963860" cy="1554272"/>
          </a:xfrm>
          <a:prstGeom prst="rect">
            <a:avLst/>
          </a:prstGeom>
        </p:spPr>
        <p:txBody>
          <a:bodyPr wrap="square">
            <a:spAutoFit/>
          </a:bodyPr>
          <a:lstStyle/>
          <a:p>
            <a:r>
              <a:rPr lang="en-US" sz="1100" dirty="0" smtClean="0"/>
              <a:t> </a:t>
            </a:r>
          </a:p>
          <a:p>
            <a:endParaRPr lang="en-US" b="1" u="none" dirty="0" smtClean="0">
              <a:solidFill>
                <a:srgbClr val="FF0000"/>
              </a:solidFill>
              <a:latin typeface="Time new roman"/>
            </a:endParaRPr>
          </a:p>
          <a:p>
            <a:endParaRPr lang="en-US" b="1" u="none" dirty="0" smtClean="0">
              <a:solidFill>
                <a:srgbClr val="FF0000"/>
              </a:solidFill>
              <a:latin typeface="Time new roman"/>
            </a:endParaRPr>
          </a:p>
          <a:p>
            <a:endParaRPr lang="en-US" b="1" u="none" dirty="0" smtClean="0">
              <a:solidFill>
                <a:srgbClr val="FF0000"/>
              </a:solidFill>
              <a:latin typeface="Time new roman"/>
            </a:endParaRPr>
          </a:p>
          <a:p>
            <a:endParaRPr lang="en-US" b="1" u="none" dirty="0">
              <a:solidFill>
                <a:srgbClr val="FF0000"/>
              </a:solidFill>
              <a:latin typeface="Time new roman"/>
            </a:endParaRPr>
          </a:p>
          <a:p>
            <a:endParaRPr lang="en-US" b="1" u="none" dirty="0" smtClean="0">
              <a:solidFill>
                <a:srgbClr val="FF0000"/>
              </a:solidFill>
              <a:latin typeface="Time new roman"/>
            </a:endParaRPr>
          </a:p>
          <a:p>
            <a:endParaRPr lang="en-US" b="1" u="none" dirty="0" smtClean="0">
              <a:solidFill>
                <a:srgbClr val="FF0000"/>
              </a:solidFill>
              <a:latin typeface="Time new roman"/>
            </a:endParaRPr>
          </a:p>
        </p:txBody>
      </p:sp>
      <p:sp>
        <p:nvSpPr>
          <p:cNvPr id="6" name="ZoneTexte 5"/>
          <p:cNvSpPr txBox="1"/>
          <p:nvPr/>
        </p:nvSpPr>
        <p:spPr>
          <a:xfrm>
            <a:off x="5537412" y="4030643"/>
            <a:ext cx="591829" cy="261610"/>
          </a:xfrm>
          <a:prstGeom prst="rect">
            <a:avLst/>
          </a:prstGeom>
          <a:solidFill>
            <a:schemeClr val="bg1"/>
          </a:solidFill>
        </p:spPr>
        <p:txBody>
          <a:bodyPr wrap="none" rtlCol="0">
            <a:spAutoFit/>
          </a:bodyPr>
          <a:lstStyle/>
          <a:p>
            <a:r>
              <a:rPr lang="en-US" sz="1050" u="none" dirty="0" smtClean="0"/>
              <a:t>Nb</a:t>
            </a:r>
            <a:r>
              <a:rPr lang="en-US" sz="1050" u="none" baseline="-25000" dirty="0" smtClean="0"/>
              <a:t>2</a:t>
            </a:r>
            <a:r>
              <a:rPr lang="en-US" sz="1050" u="none" dirty="0" smtClean="0"/>
              <a:t>Se</a:t>
            </a:r>
            <a:endParaRPr lang="en-US" sz="1050" u="none" dirty="0"/>
          </a:p>
        </p:txBody>
      </p:sp>
      <p:sp>
        <p:nvSpPr>
          <p:cNvPr id="17" name="Rectangle 16"/>
          <p:cNvSpPr/>
          <p:nvPr/>
        </p:nvSpPr>
        <p:spPr>
          <a:xfrm>
            <a:off x="611560" y="1164917"/>
            <a:ext cx="8354084" cy="348813"/>
          </a:xfrm>
          <a:prstGeom prst="rect">
            <a:avLst/>
          </a:prstGeom>
        </p:spPr>
        <p:txBody>
          <a:bodyPr wrap="square">
            <a:spAutoFit/>
          </a:bodyPr>
          <a:lstStyle/>
          <a:p>
            <a:pPr marL="360363" lvl="1" indent="-360363" eaLnBrk="0" hangingPunct="0">
              <a:lnSpc>
                <a:spcPts val="2000"/>
              </a:lnSpc>
              <a:spcBef>
                <a:spcPct val="20000"/>
              </a:spcBef>
              <a:buSzPct val="90000"/>
              <a:buBlip>
                <a:blip r:embed="rId6"/>
              </a:buBlip>
            </a:pPr>
            <a:r>
              <a:rPr lang="en-US" u="none" dirty="0" smtClean="0">
                <a:solidFill>
                  <a:prstClr val="black"/>
                </a:solidFill>
              </a:rPr>
              <a:t>In </a:t>
            </a:r>
            <a:r>
              <a:rPr lang="en-US" u="none" dirty="0" smtClean="0">
                <a:solidFill>
                  <a:prstClr val="black"/>
                </a:solidFill>
                <a:sym typeface="Symbol" panose="05050102010706020507" pitchFamily="18" charset="2"/>
              </a:rPr>
              <a:t> field  : demagnetization effect , local field depends on the shape</a:t>
            </a:r>
            <a:endParaRPr lang="en-US" u="none" dirty="0">
              <a:solidFill>
                <a:prstClr val="black"/>
              </a:solidFill>
            </a:endParaRPr>
          </a:p>
        </p:txBody>
      </p:sp>
      <p:pic>
        <p:nvPicPr>
          <p:cNvPr id="22530" name="Picture 2" descr="Magnetic flux distributions in a triangular film">
            <a:hlinkClick r:id="rId7"/>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31744"/>
          <a:stretch/>
        </p:blipFill>
        <p:spPr bwMode="auto">
          <a:xfrm rot="10800000">
            <a:off x="2941323" y="4766275"/>
            <a:ext cx="2596089" cy="1070081"/>
          </a:xfrm>
          <a:prstGeom prst="rect">
            <a:avLst/>
          </a:prstGeom>
          <a:noFill/>
          <a:extLst>
            <a:ext uri="{909E8E84-426E-40DD-AFC4-6F175D3DCCD1}">
              <a14:hiddenFill xmlns:a14="http://schemas.microsoft.com/office/drawing/2010/main">
                <a:solidFill>
                  <a:srgbClr val="FFFFFF"/>
                </a:solidFill>
              </a14:hiddenFill>
            </a:ext>
          </a:extLst>
        </p:spPr>
      </p:pic>
      <p:pic>
        <p:nvPicPr>
          <p:cNvPr id="63" name="Image 6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63903" y="1871112"/>
            <a:ext cx="3503193" cy="1932954"/>
          </a:xfrm>
          <a:prstGeom prst="rect">
            <a:avLst/>
          </a:prstGeom>
        </p:spPr>
      </p:pic>
      <p:sp>
        <p:nvSpPr>
          <p:cNvPr id="22529" name="Rectangle 22528"/>
          <p:cNvSpPr/>
          <p:nvPr/>
        </p:nvSpPr>
        <p:spPr>
          <a:xfrm>
            <a:off x="1087041" y="6112971"/>
            <a:ext cx="4572000" cy="230832"/>
          </a:xfrm>
          <a:prstGeom prst="rect">
            <a:avLst/>
          </a:prstGeom>
        </p:spPr>
        <p:txBody>
          <a:bodyPr>
            <a:spAutoFit/>
          </a:bodyPr>
          <a:lstStyle/>
          <a:p>
            <a:r>
              <a:rPr lang="en-US" sz="900" dirty="0">
                <a:hlinkClick r:id="rId10"/>
              </a:rPr>
              <a:t>http://www.mn.uio.no/fysikk/english/research/groups/amks/superconductivity/mo</a:t>
            </a:r>
            <a:r>
              <a:rPr lang="en-US" sz="900" dirty="0" smtClean="0">
                <a:hlinkClick r:id="rId10"/>
              </a:rPr>
              <a:t>/</a:t>
            </a:r>
            <a:r>
              <a:rPr lang="en-US" sz="900" dirty="0" smtClean="0"/>
              <a:t> </a:t>
            </a:r>
            <a:endParaRPr lang="en-US" sz="900" dirty="0"/>
          </a:p>
        </p:txBody>
      </p:sp>
      <p:pic>
        <p:nvPicPr>
          <p:cNvPr id="69"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451646" y="4758826"/>
            <a:ext cx="1158523" cy="1213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 name="Picture 3"/>
          <p:cNvPicPr>
            <a:picLocks noChangeAspect="1" noChangeArrowheads="1"/>
          </p:cNvPicPr>
          <p:nvPr/>
        </p:nvPicPr>
        <p:blipFill>
          <a:blip r:embed="rId12" cstate="print">
            <a:lum bright="-12000"/>
            <a:extLst>
              <a:ext uri="{28A0092B-C50C-407E-A947-70E740481C1C}">
                <a14:useLocalDpi xmlns:a14="http://schemas.microsoft.com/office/drawing/2010/main" val="0"/>
              </a:ext>
            </a:extLst>
          </a:blip>
          <a:srcRect/>
          <a:stretch>
            <a:fillRect/>
          </a:stretch>
        </p:blipFill>
        <p:spPr bwMode="auto">
          <a:xfrm>
            <a:off x="6125536" y="4683378"/>
            <a:ext cx="1258463" cy="1245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 name="Text Box 41"/>
          <p:cNvSpPr txBox="1">
            <a:spLocks noChangeArrowheads="1"/>
          </p:cNvSpPr>
          <p:nvPr/>
        </p:nvSpPr>
        <p:spPr bwMode="auto">
          <a:xfrm>
            <a:off x="7092280" y="3948187"/>
            <a:ext cx="191138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Times New Roman" charset="0"/>
                <a:ea typeface="ＭＳ Ｐゴシック" charset="0"/>
              </a:defRPr>
            </a:lvl1pPr>
            <a:lvl2pPr marL="742950" indent="-285750" eaLnBrk="0" hangingPunct="0">
              <a:defRPr sz="1600">
                <a:solidFill>
                  <a:schemeClr val="tx1"/>
                </a:solidFill>
                <a:latin typeface="Times New Roman" charset="0"/>
                <a:ea typeface="ＭＳ Ｐゴシック" charset="0"/>
              </a:defRPr>
            </a:lvl2pPr>
            <a:lvl3pPr marL="1143000" indent="-228600" eaLnBrk="0" hangingPunct="0">
              <a:defRPr sz="1600">
                <a:solidFill>
                  <a:schemeClr val="tx1"/>
                </a:solidFill>
                <a:latin typeface="Times New Roman" charset="0"/>
                <a:ea typeface="ＭＳ Ｐゴシック" charset="0"/>
              </a:defRPr>
            </a:lvl3pPr>
            <a:lvl4pPr marL="1600200" indent="-228600" eaLnBrk="0" hangingPunct="0">
              <a:defRPr sz="1600">
                <a:solidFill>
                  <a:schemeClr val="tx1"/>
                </a:solidFill>
                <a:latin typeface="Times New Roman" charset="0"/>
                <a:ea typeface="ＭＳ Ｐゴシック" charset="0"/>
              </a:defRPr>
            </a:lvl4pPr>
            <a:lvl5pPr marL="2057400" indent="-228600" eaLnBrk="0" hangingPunct="0">
              <a:defRPr sz="16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16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16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16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1600">
                <a:solidFill>
                  <a:schemeClr val="tx1"/>
                </a:solidFill>
                <a:latin typeface="Times New Roman" charset="0"/>
                <a:ea typeface="ＭＳ Ｐゴシック" charset="0"/>
              </a:defRPr>
            </a:lvl9pPr>
          </a:lstStyle>
          <a:p>
            <a:pPr algn="ctr" defTabSz="457200" eaLnBrk="1" fontAlgn="auto" hangingPunct="1">
              <a:spcBef>
                <a:spcPts val="0"/>
              </a:spcBef>
              <a:spcAft>
                <a:spcPts val="0"/>
              </a:spcAft>
            </a:pPr>
            <a:r>
              <a:rPr lang="en-US" sz="1100" i="1" u="none" dirty="0" smtClean="0">
                <a:solidFill>
                  <a:srgbClr val="0070C0"/>
                </a:solidFill>
                <a:latin typeface="Arial" pitchFamily="34" charset="0"/>
                <a:ea typeface="+mn-ea"/>
              </a:rPr>
              <a:t>(</a:t>
            </a:r>
            <a:r>
              <a:rPr lang="en-US" sz="1100" i="1" u="none" dirty="0" err="1" smtClean="0">
                <a:solidFill>
                  <a:srgbClr val="0070C0"/>
                </a:solidFill>
                <a:latin typeface="Arial" pitchFamily="34" charset="0"/>
                <a:ea typeface="+mn-ea"/>
              </a:rPr>
              <a:t>Abrikosov</a:t>
            </a:r>
            <a:r>
              <a:rPr lang="en-US" sz="1100" i="1" u="none" dirty="0" smtClean="0">
                <a:solidFill>
                  <a:srgbClr val="0070C0"/>
                </a:solidFill>
                <a:latin typeface="Arial" pitchFamily="34" charset="0"/>
                <a:ea typeface="+mn-ea"/>
              </a:rPr>
              <a:t> </a:t>
            </a:r>
            <a:r>
              <a:rPr lang="en-US" sz="1100" i="1" u="none" dirty="0" err="1" smtClean="0">
                <a:solidFill>
                  <a:srgbClr val="0070C0"/>
                </a:solidFill>
                <a:latin typeface="Arial" pitchFamily="34" charset="0"/>
                <a:ea typeface="+mn-ea"/>
              </a:rPr>
              <a:t>Vx</a:t>
            </a:r>
            <a:r>
              <a:rPr lang="en-US" sz="1100" i="1" u="none" dirty="0" smtClean="0">
                <a:solidFill>
                  <a:srgbClr val="0070C0"/>
                </a:solidFill>
                <a:latin typeface="Arial" pitchFamily="34" charset="0"/>
                <a:ea typeface="+mn-ea"/>
              </a:rPr>
              <a:t> lattice)</a:t>
            </a:r>
            <a:endParaRPr lang="en-US" sz="1100" i="1" u="none" dirty="0">
              <a:solidFill>
                <a:srgbClr val="0070C0"/>
              </a:solidFill>
              <a:latin typeface="Arial" pitchFamily="34" charset="0"/>
              <a:ea typeface="+mn-ea"/>
            </a:endParaRPr>
          </a:p>
        </p:txBody>
      </p:sp>
      <p:grpSp>
        <p:nvGrpSpPr>
          <p:cNvPr id="22531" name="Groupe 22530"/>
          <p:cNvGrpSpPr/>
          <p:nvPr/>
        </p:nvGrpSpPr>
        <p:grpSpPr>
          <a:xfrm>
            <a:off x="7689262" y="2015233"/>
            <a:ext cx="181021" cy="184510"/>
            <a:chOff x="4515745" y="4850166"/>
            <a:chExt cx="181021" cy="184510"/>
          </a:xfrm>
        </p:grpSpPr>
        <p:sp>
          <p:nvSpPr>
            <p:cNvPr id="9" name="Oval 8"/>
            <p:cNvSpPr/>
            <p:nvPr/>
          </p:nvSpPr>
          <p:spPr>
            <a:xfrm>
              <a:off x="4515745" y="4850166"/>
              <a:ext cx="181021" cy="18451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Connector 11"/>
            <p:cNvCxnSpPr>
              <a:stCxn id="9" idx="1"/>
              <a:endCxn id="9" idx="5"/>
            </p:cNvCxnSpPr>
            <p:nvPr/>
          </p:nvCxnSpPr>
          <p:spPr>
            <a:xfrm>
              <a:off x="4542255" y="4877187"/>
              <a:ext cx="128001" cy="1304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9" idx="3"/>
              <a:endCxn id="9" idx="7"/>
            </p:cNvCxnSpPr>
            <p:nvPr/>
          </p:nvCxnSpPr>
          <p:spPr>
            <a:xfrm flipV="1">
              <a:off x="4542255" y="4877187"/>
              <a:ext cx="128001" cy="1304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 name="ZoneTexte 24"/>
              <p:cNvSpPr txBox="1"/>
              <p:nvPr/>
            </p:nvSpPr>
            <p:spPr>
              <a:xfrm>
                <a:off x="8205892" y="1877703"/>
                <a:ext cx="404277" cy="3684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u="none" smtClean="0">
                              <a:solidFill>
                                <a:srgbClr val="7030A0"/>
                              </a:solidFill>
                              <a:latin typeface="Cambria Math" panose="02040503050406030204" pitchFamily="18" charset="0"/>
                            </a:rPr>
                          </m:ctrlPr>
                        </m:accPr>
                        <m:e>
                          <m:r>
                            <a:rPr lang="en-US" sz="1600" b="1" i="1" u="none" smtClean="0">
                              <a:solidFill>
                                <a:srgbClr val="7030A0"/>
                              </a:solidFill>
                              <a:latin typeface="Cambria Math" panose="02040503050406030204" pitchFamily="18" charset="0"/>
                            </a:rPr>
                            <m:t>𝑯</m:t>
                          </m:r>
                        </m:e>
                      </m:acc>
                    </m:oMath>
                  </m:oMathPara>
                </a14:m>
                <a:endParaRPr lang="en-US" sz="1600" b="1" u="none" dirty="0">
                  <a:solidFill>
                    <a:srgbClr val="7030A0"/>
                  </a:solidFill>
                </a:endParaRPr>
              </a:p>
            </p:txBody>
          </p:sp>
        </mc:Choice>
        <mc:Fallback xmlns="">
          <p:sp>
            <p:nvSpPr>
              <p:cNvPr id="10" name="ZoneTexte 24"/>
              <p:cNvSpPr txBox="1">
                <a:spLocks noRot="1" noChangeAspect="1" noMove="1" noResize="1" noEditPoints="1" noAdjustHandles="1" noChangeArrowheads="1" noChangeShapeType="1" noTextEdit="1"/>
              </p:cNvSpPr>
              <p:nvPr/>
            </p:nvSpPr>
            <p:spPr>
              <a:xfrm>
                <a:off x="8205892" y="1877703"/>
                <a:ext cx="404277" cy="368499"/>
              </a:xfrm>
              <a:prstGeom prst="rect">
                <a:avLst/>
              </a:prstGeom>
              <a:blipFill rotWithShape="0">
                <a:blip r:embed="rId13"/>
                <a:stretch>
                  <a:fillRect/>
                </a:stretch>
              </a:blipFill>
            </p:spPr>
            <p:txBody>
              <a:bodyPr/>
              <a:lstStyle/>
              <a:p>
                <a:r>
                  <a:rPr lang="en-US">
                    <a:noFill/>
                  </a:rPr>
                  <a:t> </a:t>
                </a:r>
              </a:p>
            </p:txBody>
          </p:sp>
        </mc:Fallback>
      </mc:AlternateContent>
      <p:pic>
        <p:nvPicPr>
          <p:cNvPr id="22538" name="ybco">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14"/>
          <a:stretch>
            <a:fillRect/>
          </a:stretch>
        </p:blipFill>
        <p:spPr>
          <a:xfrm>
            <a:off x="2855787" y="1844824"/>
            <a:ext cx="2133600" cy="2057400"/>
          </a:xfrm>
          <a:prstGeom prst="rect">
            <a:avLst/>
          </a:prstGeom>
        </p:spPr>
      </p:pic>
      <p:sp>
        <p:nvSpPr>
          <p:cNvPr id="79" name="Rectangle 78"/>
          <p:cNvSpPr/>
          <p:nvPr/>
        </p:nvSpPr>
        <p:spPr>
          <a:xfrm>
            <a:off x="426457" y="5458780"/>
            <a:ext cx="1734985" cy="430887"/>
          </a:xfrm>
          <a:prstGeom prst="rect">
            <a:avLst/>
          </a:prstGeom>
        </p:spPr>
        <p:txBody>
          <a:bodyPr wrap="square">
            <a:spAutoFit/>
          </a:bodyPr>
          <a:lstStyle/>
          <a:p>
            <a:pPr lvl="0">
              <a:spcBef>
                <a:spcPts val="0"/>
              </a:spcBef>
            </a:pPr>
            <a:r>
              <a:rPr lang="en-US" sz="1100" i="1" u="none" dirty="0" smtClean="0">
                <a:solidFill>
                  <a:srgbClr val="0070C0"/>
                </a:solidFill>
              </a:rPr>
              <a:t>Dark contrast: B=&gt; 0</a:t>
            </a:r>
          </a:p>
          <a:p>
            <a:pPr lvl="0">
              <a:spcBef>
                <a:spcPts val="0"/>
              </a:spcBef>
            </a:pPr>
            <a:r>
              <a:rPr lang="en-US" sz="1100" i="1" u="none" dirty="0" smtClean="0">
                <a:solidFill>
                  <a:srgbClr val="0070C0"/>
                </a:solidFill>
              </a:rPr>
              <a:t>Light contrast : B</a:t>
            </a:r>
            <a:r>
              <a:rPr lang="en-US" sz="1100" i="1" u="none" dirty="0" smtClean="0">
                <a:solidFill>
                  <a:srgbClr val="0070C0"/>
                </a:solidFill>
                <a:latin typeface="MS Reference Sans Serif" panose="020B0604030504040204" pitchFamily="34" charset="0"/>
              </a:rPr>
              <a:t>↗</a:t>
            </a:r>
            <a:endParaRPr lang="en-US" sz="1100" i="1" u="none" dirty="0">
              <a:solidFill>
                <a:srgbClr val="0070C0"/>
              </a:solidFill>
            </a:endParaRPr>
          </a:p>
        </p:txBody>
      </p:sp>
      <p:grpSp>
        <p:nvGrpSpPr>
          <p:cNvPr id="22" name="Groupe 21"/>
          <p:cNvGrpSpPr/>
          <p:nvPr/>
        </p:nvGrpSpPr>
        <p:grpSpPr>
          <a:xfrm rot="5400000">
            <a:off x="627510" y="6215295"/>
            <a:ext cx="263235" cy="714416"/>
            <a:chOff x="8749272" y="2338754"/>
            <a:chExt cx="263235" cy="714416"/>
          </a:xfrm>
        </p:grpSpPr>
        <p:sp>
          <p:nvSpPr>
            <p:cNvPr id="23" name="Cylindre 22"/>
            <p:cNvSpPr/>
            <p:nvPr/>
          </p:nvSpPr>
          <p:spPr>
            <a:xfrm>
              <a:off x="8775846" y="2564904"/>
              <a:ext cx="188641" cy="360040"/>
            </a:xfrm>
            <a:prstGeom prst="can">
              <a:avLst>
                <a:gd name="adj" fmla="val 35174"/>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orme libre 23"/>
            <p:cNvSpPr/>
            <p:nvPr/>
          </p:nvSpPr>
          <p:spPr>
            <a:xfrm>
              <a:off x="8906009" y="2338754"/>
              <a:ext cx="106498" cy="316523"/>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orme libre 24"/>
            <p:cNvSpPr/>
            <p:nvPr/>
          </p:nvSpPr>
          <p:spPr>
            <a:xfrm>
              <a:off x="8749272" y="2857626"/>
              <a:ext cx="106498" cy="195544"/>
            </a:xfrm>
            <a:custGeom>
              <a:avLst/>
              <a:gdLst>
                <a:gd name="connsiteX0" fmla="*/ 70937 w 106498"/>
                <a:gd name="connsiteY0" fmla="*/ 0 h 316523"/>
                <a:gd name="connsiteX1" fmla="*/ 599 w 106498"/>
                <a:gd name="connsiteY1" fmla="*/ 131884 h 316523"/>
                <a:gd name="connsiteX2" fmla="*/ 106106 w 106498"/>
                <a:gd name="connsiteY2" fmla="*/ 193431 h 316523"/>
                <a:gd name="connsiteX3" fmla="*/ 35768 w 106498"/>
                <a:gd name="connsiteY3" fmla="*/ 281354 h 316523"/>
                <a:gd name="connsiteX4" fmla="*/ 18183 w 106498"/>
                <a:gd name="connsiteY4" fmla="*/ 316523 h 316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498" h="316523">
                  <a:moveTo>
                    <a:pt x="70937" y="0"/>
                  </a:moveTo>
                  <a:cubicBezTo>
                    <a:pt x="32837" y="49823"/>
                    <a:pt x="-5262" y="99646"/>
                    <a:pt x="599" y="131884"/>
                  </a:cubicBezTo>
                  <a:cubicBezTo>
                    <a:pt x="6460" y="164122"/>
                    <a:pt x="100245" y="168519"/>
                    <a:pt x="106106" y="193431"/>
                  </a:cubicBezTo>
                  <a:cubicBezTo>
                    <a:pt x="111967" y="218343"/>
                    <a:pt x="50422" y="260839"/>
                    <a:pt x="35768" y="281354"/>
                  </a:cubicBezTo>
                  <a:cubicBezTo>
                    <a:pt x="21114" y="301869"/>
                    <a:pt x="19648" y="309196"/>
                    <a:pt x="18183" y="316523"/>
                  </a:cubicBezTo>
                </a:path>
              </a:pathLst>
            </a:custGeom>
            <a:noFill/>
            <a:ln w="127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733899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mediacall" presetSubtype="0" fill="hold" nodeType="afterEffect">
                                  <p:stCondLst>
                                    <p:cond delay="500"/>
                                  </p:stCondLst>
                                  <p:childTnLst>
                                    <p:cmd type="call" cmd="togglePause">
                                      <p:cBhvr>
                                        <p:cTn id="6" dur="1" fill="hold"/>
                                        <p:tgtEl>
                                          <p:spTgt spid="2253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2538"/>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0841" y="1058312"/>
            <a:ext cx="4647183" cy="5563574"/>
          </a:xfrm>
          <a:prstGeom prst="rect">
            <a:avLst/>
          </a:prstGeom>
        </p:spPr>
        <p:txBody>
          <a:bodyPr wrap="square">
            <a:spAutoFit/>
          </a:bodyPr>
          <a:lstStyle/>
          <a:p>
            <a:pPr marL="360363" lvl="1" indent="-360363" eaLnBrk="0" hangingPunct="0">
              <a:lnSpc>
                <a:spcPts val="2000"/>
              </a:lnSpc>
              <a:spcBef>
                <a:spcPct val="20000"/>
              </a:spcBef>
              <a:buSzPct val="90000"/>
              <a:buBlip>
                <a:blip r:embed="rId3"/>
              </a:buBlip>
            </a:pPr>
            <a:r>
              <a:rPr lang="en-US" u="none" dirty="0" smtClean="0">
                <a:solidFill>
                  <a:prstClr val="black"/>
                </a:solidFill>
              </a:rPr>
              <a:t>Localized defect effect…</a:t>
            </a:r>
          </a:p>
          <a:p>
            <a:pPr lvl="0"/>
            <a:r>
              <a:rPr lang="en-US" u="none" dirty="0" smtClean="0">
                <a:solidFill>
                  <a:prstClr val="black"/>
                </a:solidFill>
                <a:latin typeface="Time new roman"/>
              </a:rPr>
              <a:t>YBa</a:t>
            </a:r>
            <a:r>
              <a:rPr lang="en-US" u="none" baseline="-25000" dirty="0" smtClean="0">
                <a:solidFill>
                  <a:prstClr val="black"/>
                </a:solidFill>
                <a:latin typeface="Time new roman"/>
              </a:rPr>
              <a:t>2</a:t>
            </a:r>
            <a:r>
              <a:rPr lang="en-US" u="none" dirty="0" smtClean="0">
                <a:solidFill>
                  <a:prstClr val="black"/>
                </a:solidFill>
                <a:latin typeface="Time new roman"/>
              </a:rPr>
              <a:t>Cu</a:t>
            </a:r>
            <a:r>
              <a:rPr lang="en-US" u="none" baseline="-25000" dirty="0" smtClean="0">
                <a:solidFill>
                  <a:prstClr val="black"/>
                </a:solidFill>
                <a:latin typeface="Time new roman"/>
              </a:rPr>
              <a:t>3</a:t>
            </a:r>
            <a:r>
              <a:rPr lang="en-US" u="none" dirty="0" smtClean="0">
                <a:solidFill>
                  <a:prstClr val="black"/>
                </a:solidFill>
                <a:latin typeface="Time new roman"/>
              </a:rPr>
              <a:t>O</a:t>
            </a:r>
            <a:r>
              <a:rPr lang="en-US" u="none" baseline="-25000" dirty="0" smtClean="0">
                <a:solidFill>
                  <a:prstClr val="black"/>
                </a:solidFill>
                <a:latin typeface="Time new roman"/>
              </a:rPr>
              <a:t>7</a:t>
            </a:r>
            <a:r>
              <a:rPr lang="en-US" u="none" dirty="0" smtClean="0">
                <a:solidFill>
                  <a:prstClr val="black"/>
                </a:solidFill>
                <a:latin typeface="Time new roman"/>
              </a:rPr>
              <a:t> film w. one single defect </a:t>
            </a:r>
            <a:r>
              <a:rPr lang="en-US" u="none" dirty="0" smtClean="0">
                <a:solidFill>
                  <a:prstClr val="black"/>
                </a:solidFill>
              </a:rPr>
              <a:t>↓</a:t>
            </a:r>
            <a:endParaRPr lang="en-US" u="none" baseline="-25000" dirty="0" smtClean="0">
              <a:solidFill>
                <a:prstClr val="black"/>
              </a:solidFill>
              <a:latin typeface="Time new roman"/>
            </a:endParaRPr>
          </a:p>
          <a:p>
            <a:pPr marL="0" lvl="1" eaLnBrk="0" hangingPunct="0">
              <a:lnSpc>
                <a:spcPts val="2000"/>
              </a:lnSpc>
              <a:spcBef>
                <a:spcPct val="20000"/>
              </a:spcBef>
              <a:buSzPct val="90000"/>
            </a:pPr>
            <a:endParaRPr lang="en-US" u="none" dirty="0" smtClean="0">
              <a:solidFill>
                <a:prstClr val="black"/>
              </a:solidFill>
            </a:endParaRPr>
          </a:p>
          <a:p>
            <a:pPr marL="360363" lvl="1" indent="-360363" eaLnBrk="0" hangingPunct="0">
              <a:lnSpc>
                <a:spcPts val="2000"/>
              </a:lnSpc>
              <a:spcBef>
                <a:spcPct val="20000"/>
              </a:spcBef>
              <a:buSzPct val="90000"/>
              <a:buBlip>
                <a:blip r:embed="rId3"/>
              </a:buBlip>
            </a:pPr>
            <a:endParaRPr lang="en-US" u="none" dirty="0" smtClean="0">
              <a:solidFill>
                <a:prstClr val="black"/>
              </a:solidFill>
            </a:endParaRPr>
          </a:p>
          <a:p>
            <a:pPr marL="360363" lvl="1" indent="-360363" eaLnBrk="0" hangingPunct="0">
              <a:lnSpc>
                <a:spcPts val="2000"/>
              </a:lnSpc>
              <a:spcBef>
                <a:spcPct val="20000"/>
              </a:spcBef>
              <a:buSzPct val="90000"/>
              <a:buBlip>
                <a:blip r:embed="rId3"/>
              </a:buBlip>
            </a:pPr>
            <a:endParaRPr lang="en-US" u="none" dirty="0" smtClean="0">
              <a:solidFill>
                <a:prstClr val="black"/>
              </a:solidFill>
            </a:endParaRPr>
          </a:p>
          <a:p>
            <a:pPr marL="360363" lvl="1" indent="-360363" eaLnBrk="0" hangingPunct="0">
              <a:lnSpc>
                <a:spcPts val="2000"/>
              </a:lnSpc>
              <a:spcBef>
                <a:spcPct val="20000"/>
              </a:spcBef>
              <a:buSzPct val="90000"/>
              <a:buBlip>
                <a:blip r:embed="rId3"/>
              </a:buBlip>
            </a:pPr>
            <a:endParaRPr lang="en-US" u="none" dirty="0" smtClean="0">
              <a:solidFill>
                <a:prstClr val="black"/>
              </a:solidFill>
            </a:endParaRPr>
          </a:p>
          <a:p>
            <a:pPr marL="360363" lvl="1" indent="-360363" eaLnBrk="0" hangingPunct="0">
              <a:lnSpc>
                <a:spcPts val="2000"/>
              </a:lnSpc>
              <a:spcBef>
                <a:spcPct val="20000"/>
              </a:spcBef>
              <a:buSzPct val="90000"/>
              <a:buBlip>
                <a:blip r:embed="rId3"/>
              </a:buBlip>
            </a:pPr>
            <a:endParaRPr lang="en-US" u="none" dirty="0" smtClean="0">
              <a:solidFill>
                <a:prstClr val="black"/>
              </a:solidFill>
            </a:endParaRPr>
          </a:p>
          <a:p>
            <a:pPr marL="360363" lvl="1" indent="-360363" eaLnBrk="0" hangingPunct="0">
              <a:lnSpc>
                <a:spcPts val="2000"/>
              </a:lnSpc>
              <a:spcBef>
                <a:spcPct val="20000"/>
              </a:spcBef>
              <a:buSzPct val="90000"/>
              <a:buBlip>
                <a:blip r:embed="rId3"/>
              </a:buBlip>
            </a:pPr>
            <a:endParaRPr lang="en-US" u="none" dirty="0" smtClean="0">
              <a:solidFill>
                <a:prstClr val="black"/>
              </a:solidFill>
            </a:endParaRPr>
          </a:p>
          <a:p>
            <a:pPr marL="360363" lvl="1" indent="-360363" eaLnBrk="0" hangingPunct="0">
              <a:lnSpc>
                <a:spcPts val="2000"/>
              </a:lnSpc>
              <a:spcBef>
                <a:spcPct val="20000"/>
              </a:spcBef>
              <a:buSzPct val="90000"/>
              <a:buBlip>
                <a:blip r:embed="rId3"/>
              </a:buBlip>
            </a:pPr>
            <a:endParaRPr lang="en-US" u="none" dirty="0" smtClean="0">
              <a:solidFill>
                <a:prstClr val="black"/>
              </a:solidFill>
            </a:endParaRPr>
          </a:p>
          <a:p>
            <a:pPr marL="360363" lvl="1" indent="-360363" eaLnBrk="0" hangingPunct="0">
              <a:lnSpc>
                <a:spcPts val="2000"/>
              </a:lnSpc>
              <a:spcBef>
                <a:spcPct val="20000"/>
              </a:spcBef>
              <a:buSzPct val="90000"/>
              <a:buBlip>
                <a:blip r:embed="rId3"/>
              </a:buBlip>
            </a:pPr>
            <a:endParaRPr lang="en-US" u="none" dirty="0" smtClean="0">
              <a:solidFill>
                <a:prstClr val="black"/>
              </a:solidFill>
            </a:endParaRPr>
          </a:p>
          <a:p>
            <a:pPr marL="360363" lvl="1" indent="-360363" eaLnBrk="0" hangingPunct="0">
              <a:lnSpc>
                <a:spcPct val="150000"/>
              </a:lnSpc>
              <a:spcBef>
                <a:spcPct val="20000"/>
              </a:spcBef>
              <a:buSzPct val="90000"/>
              <a:buBlip>
                <a:blip r:embed="rId3"/>
              </a:buBlip>
            </a:pPr>
            <a:endParaRPr lang="en-US" u="none" dirty="0" smtClean="0">
              <a:solidFill>
                <a:prstClr val="black"/>
              </a:solidFill>
            </a:endParaRPr>
          </a:p>
          <a:p>
            <a:pPr marL="0" lvl="1" eaLnBrk="0" hangingPunct="0">
              <a:lnSpc>
                <a:spcPts val="2000"/>
              </a:lnSpc>
              <a:spcBef>
                <a:spcPct val="20000"/>
              </a:spcBef>
              <a:buSzPct val="90000"/>
            </a:pPr>
            <a:r>
              <a:rPr lang="en-US" sz="900" dirty="0" smtClean="0">
                <a:solidFill>
                  <a:prstClr val="black"/>
                </a:solidFill>
                <a:hlinkClick r:id="rId4"/>
              </a:rPr>
              <a:t>http://www.mn.uio.no/fysikk/english/research/groups/amks/superconductivity/mo/</a:t>
            </a:r>
            <a:r>
              <a:rPr lang="en-US" sz="900" dirty="0" smtClean="0">
                <a:solidFill>
                  <a:prstClr val="black"/>
                </a:solidFill>
              </a:rPr>
              <a:t> </a:t>
            </a:r>
            <a:endParaRPr lang="en-US" sz="900" dirty="0" smtClean="0"/>
          </a:p>
          <a:p>
            <a:pPr marL="360363" lvl="1" indent="-360363" eaLnBrk="0" hangingPunct="0">
              <a:lnSpc>
                <a:spcPts val="2000"/>
              </a:lnSpc>
              <a:spcBef>
                <a:spcPct val="20000"/>
              </a:spcBef>
              <a:buSzPct val="90000"/>
              <a:buBlip>
                <a:blip r:embed="rId3"/>
              </a:buBlip>
            </a:pPr>
            <a:r>
              <a:rPr lang="en-US" u="none" dirty="0" err="1" smtClean="0">
                <a:solidFill>
                  <a:prstClr val="black"/>
                </a:solidFill>
              </a:rPr>
              <a:t>Vx</a:t>
            </a:r>
            <a:r>
              <a:rPr lang="en-US" u="none" dirty="0" smtClean="0">
                <a:solidFill>
                  <a:prstClr val="black"/>
                </a:solidFill>
              </a:rPr>
              <a:t> penetration (~100 µm) during 1! RF period (ns)</a:t>
            </a:r>
          </a:p>
          <a:p>
            <a:pPr marL="0" lvl="1" eaLnBrk="0" hangingPunct="0">
              <a:lnSpc>
                <a:spcPct val="200000"/>
              </a:lnSpc>
              <a:spcBef>
                <a:spcPct val="20000"/>
              </a:spcBef>
              <a:buSzPct val="90000"/>
            </a:pPr>
            <a:endParaRPr lang="en-US" u="none" dirty="0" smtClean="0">
              <a:solidFill>
                <a:prstClr val="black"/>
              </a:solidFill>
            </a:endParaRPr>
          </a:p>
          <a:p>
            <a:pPr marL="360363" lvl="1" indent="-360363" eaLnBrk="0" hangingPunct="0">
              <a:lnSpc>
                <a:spcPts val="2000"/>
              </a:lnSpc>
              <a:spcBef>
                <a:spcPct val="20000"/>
              </a:spcBef>
              <a:buSzPct val="90000"/>
              <a:buBlip>
                <a:blip r:embed="rId3"/>
              </a:buBlip>
            </a:pPr>
            <a:r>
              <a:rPr lang="en-US" u="none" dirty="0" smtClean="0">
                <a:solidFill>
                  <a:prstClr val="black"/>
                </a:solidFill>
              </a:rPr>
              <a:t>“flux jumps” ≡ avalanche penetration, observed in transient state (so also expected in RF)</a:t>
            </a:r>
          </a:p>
          <a:p>
            <a:pPr marL="0" lvl="1" eaLnBrk="0" hangingPunct="0">
              <a:lnSpc>
                <a:spcPts val="2000"/>
              </a:lnSpc>
              <a:spcBef>
                <a:spcPct val="20000"/>
              </a:spcBef>
              <a:buSzPct val="90000"/>
            </a:pPr>
            <a:endParaRPr lang="en-US" u="none" dirty="0" smtClean="0">
              <a:solidFill>
                <a:prstClr val="black"/>
              </a:solidFill>
            </a:endParaRPr>
          </a:p>
          <a:p>
            <a:pPr marL="0" lvl="1" eaLnBrk="0" hangingPunct="0">
              <a:spcBef>
                <a:spcPct val="20000"/>
              </a:spcBef>
              <a:buSzPct val="90000"/>
            </a:pPr>
            <a:endParaRPr lang="en-US" sz="100" u="none" dirty="0" smtClean="0">
              <a:solidFill>
                <a:prstClr val="black"/>
              </a:solidFill>
            </a:endParaRPr>
          </a:p>
          <a:p>
            <a:pPr marL="0" lvl="1" eaLnBrk="0" hangingPunct="0">
              <a:spcBef>
                <a:spcPct val="20000"/>
              </a:spcBef>
              <a:buSzPct val="90000"/>
            </a:pPr>
            <a:r>
              <a:rPr lang="en-US" sz="900" dirty="0" smtClean="0">
                <a:solidFill>
                  <a:prstClr val="black"/>
                </a:solidFill>
                <a:hlinkClick r:id="rId5"/>
              </a:rPr>
              <a:t>http://www.nature.com/srep/2012/121126/srep00886/full/srep00886.html?message-global=remove&amp;WT.ec_id=SREP-20121127</a:t>
            </a:r>
            <a:r>
              <a:rPr lang="en-US" sz="900" dirty="0" smtClean="0">
                <a:solidFill>
                  <a:prstClr val="black"/>
                </a:solidFill>
              </a:rPr>
              <a:t> </a:t>
            </a:r>
          </a:p>
        </p:txBody>
      </p:sp>
      <p:pic>
        <p:nvPicPr>
          <p:cNvPr id="16" name="Imag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0850" y="1665275"/>
            <a:ext cx="3114675" cy="2600325"/>
          </a:xfrm>
          <a:prstGeom prst="rect">
            <a:avLst/>
          </a:prstGeom>
        </p:spPr>
      </p:pic>
      <p:sp>
        <p:nvSpPr>
          <p:cNvPr id="2" name="Titre 1"/>
          <p:cNvSpPr>
            <a:spLocks noGrp="1"/>
          </p:cNvSpPr>
          <p:nvPr>
            <p:ph type="title"/>
          </p:nvPr>
        </p:nvSpPr>
        <p:spPr>
          <a:xfrm>
            <a:off x="1187624" y="116632"/>
            <a:ext cx="3941440" cy="684312"/>
          </a:xfrm>
        </p:spPr>
        <p:txBody>
          <a:bodyPr/>
          <a:lstStyle/>
          <a:p>
            <a:pPr algn="l"/>
            <a:r>
              <a:rPr lang="en-US" dirty="0" smtClean="0"/>
              <a:t>Defects and avalanches</a:t>
            </a:r>
            <a:endParaRPr lang="en-US" dirty="0"/>
          </a:p>
        </p:txBody>
      </p:sp>
      <p:sp>
        <p:nvSpPr>
          <p:cNvPr id="11" name="Espace réservé du numéro de diapositive 10"/>
          <p:cNvSpPr>
            <a:spLocks noGrp="1"/>
          </p:cNvSpPr>
          <p:nvPr>
            <p:ph type="sldNum" sz="quarter" idx="12"/>
          </p:nvPr>
        </p:nvSpPr>
        <p:spPr/>
        <p:txBody>
          <a:bodyPr/>
          <a:lstStyle/>
          <a:p>
            <a:pPr>
              <a:defRPr/>
            </a:pPr>
            <a:r>
              <a:rPr lang="fr-FR" smtClean="0"/>
              <a:t>|  PAGE </a:t>
            </a:r>
            <a:fld id="{A40AF4AB-2A90-45D1-B14C-455B828CAC88}" type="slidenum">
              <a:rPr lang="fr-FR" smtClean="0"/>
              <a:pPr>
                <a:defRPr/>
              </a:pPr>
              <a:t>9</a:t>
            </a:fld>
            <a:endParaRPr lang="fr-FR"/>
          </a:p>
        </p:txBody>
      </p:sp>
      <p:pic>
        <p:nvPicPr>
          <p:cNvPr id="52226"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4107"/>
          <a:stretch/>
        </p:blipFill>
        <p:spPr bwMode="auto">
          <a:xfrm>
            <a:off x="5057812" y="668530"/>
            <a:ext cx="4067944" cy="59809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10" name="ZoneTexte 24"/>
              <p:cNvSpPr txBox="1"/>
              <p:nvPr/>
            </p:nvSpPr>
            <p:spPr>
              <a:xfrm>
                <a:off x="4151316" y="2965438"/>
                <a:ext cx="391454" cy="36849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fr-FR" sz="1600" b="1" i="1" u="none" smtClean="0">
                              <a:solidFill>
                                <a:srgbClr val="FF0000"/>
                              </a:solidFill>
                              <a:latin typeface="Cambria Math" panose="02040503050406030204" pitchFamily="18" charset="0"/>
                            </a:rPr>
                          </m:ctrlPr>
                        </m:accPr>
                        <m:e>
                          <m:r>
                            <a:rPr lang="fr-FR" sz="1600" b="1" i="1" u="none" smtClean="0">
                              <a:solidFill>
                                <a:srgbClr val="FF0000"/>
                              </a:solidFill>
                              <a:latin typeface="Cambria Math"/>
                            </a:rPr>
                            <m:t>𝑩</m:t>
                          </m:r>
                        </m:e>
                      </m:acc>
                    </m:oMath>
                  </m:oMathPara>
                </a14:m>
                <a:endParaRPr lang="fr-FR" sz="1600" b="1" u="none" dirty="0">
                  <a:solidFill>
                    <a:srgbClr val="FF0000"/>
                  </a:solidFill>
                </a:endParaRPr>
              </a:p>
            </p:txBody>
          </p:sp>
        </mc:Choice>
        <mc:Fallback xmlns="">
          <p:sp>
            <p:nvSpPr>
              <p:cNvPr id="10" name="ZoneTexte 24"/>
              <p:cNvSpPr txBox="1">
                <a:spLocks noRot="1" noChangeAspect="1" noMove="1" noResize="1" noEditPoints="1" noAdjustHandles="1" noChangeArrowheads="1" noChangeShapeType="1" noTextEdit="1"/>
              </p:cNvSpPr>
              <p:nvPr/>
            </p:nvSpPr>
            <p:spPr>
              <a:xfrm>
                <a:off x="4151316" y="2965438"/>
                <a:ext cx="391454" cy="368499"/>
              </a:xfrm>
              <a:prstGeom prst="rect">
                <a:avLst/>
              </a:prstGeom>
              <a:blipFill rotWithShape="1">
                <a:blip r:embed="rId8"/>
                <a:stretch>
                  <a:fillRect/>
                </a:stretch>
              </a:blipFill>
            </p:spPr>
            <p:txBody>
              <a:bodyPr/>
              <a:lstStyle/>
              <a:p>
                <a:r>
                  <a:rPr lang="en-US">
                    <a:noFill/>
                  </a:rPr>
                  <a:t> </a:t>
                </a:r>
              </a:p>
            </p:txBody>
          </p:sp>
        </mc:Fallback>
      </mc:AlternateContent>
      <p:sp>
        <p:nvSpPr>
          <p:cNvPr id="9" name="Oval 8"/>
          <p:cNvSpPr/>
          <p:nvPr/>
        </p:nvSpPr>
        <p:spPr>
          <a:xfrm>
            <a:off x="4281197" y="2780928"/>
            <a:ext cx="181021" cy="18451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a:stCxn id="9" idx="1"/>
            <a:endCxn id="9" idx="5"/>
          </p:cNvCxnSpPr>
          <p:nvPr/>
        </p:nvCxnSpPr>
        <p:spPr>
          <a:xfrm>
            <a:off x="4307707" y="2807949"/>
            <a:ext cx="128001" cy="1304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307707" y="2841241"/>
            <a:ext cx="128001" cy="871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Image 16"/>
          <p:cNvPicPr>
            <a:picLocks noChangeAspect="1"/>
          </p:cNvPicPr>
          <p:nvPr/>
        </p:nvPicPr>
        <p:blipFill>
          <a:blip r:embed="rId9"/>
          <a:stretch>
            <a:fillRect/>
          </a:stretch>
        </p:blipFill>
        <p:spPr>
          <a:xfrm>
            <a:off x="2340146" y="5000530"/>
            <a:ext cx="719390" cy="286536"/>
          </a:xfrm>
          <a:prstGeom prst="rect">
            <a:avLst/>
          </a:prstGeom>
        </p:spPr>
      </p:pic>
      <p:pic>
        <p:nvPicPr>
          <p:cNvPr id="18" name="Picture 5" descr="C:\Users\clairant\AppData\Local\Microsoft\Windows\Temporary Internet Files\Content.IE5\M22Y0CJ8\Warning-Notification-4519-large[1].png"/>
          <p:cNvPicPr>
            <a:picLocks noChangeAspect="1" noChangeArrowheads="1"/>
          </p:cNvPicPr>
          <p:nvPr/>
        </p:nvPicPr>
        <p:blipFill>
          <a:blip r:embed="rId10" cstate="print">
            <a:duotone>
              <a:schemeClr val="bg2">
                <a:shade val="45000"/>
                <a:satMod val="135000"/>
              </a:schemeClr>
              <a:prstClr val="white"/>
            </a:duotone>
            <a:extLst>
              <a:ext uri="{BEBA8EAE-BF5A-486C-A8C5-ECC9F3942E4B}">
                <a14:imgProps xmlns:a14="http://schemas.microsoft.com/office/drawing/2010/main">
                  <a14:imgLayer r:embed="rId11">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769638" y="4985881"/>
            <a:ext cx="280800" cy="27190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371707" y="5775926"/>
            <a:ext cx="647933" cy="348813"/>
          </a:xfrm>
          <a:prstGeom prst="rect">
            <a:avLst/>
          </a:prstGeom>
        </p:spPr>
        <p:txBody>
          <a:bodyPr wrap="none">
            <a:spAutoFit/>
          </a:bodyPr>
          <a:lstStyle/>
          <a:p>
            <a:pPr marL="0" lvl="1" algn="r" eaLnBrk="0" hangingPunct="0">
              <a:lnSpc>
                <a:spcPts val="2000"/>
              </a:lnSpc>
              <a:spcBef>
                <a:spcPct val="20000"/>
              </a:spcBef>
              <a:buSzPct val="90000"/>
            </a:pPr>
            <a:r>
              <a:rPr lang="en-US" sz="1100" u="none" dirty="0">
                <a:solidFill>
                  <a:prstClr val="black"/>
                </a:solidFill>
                <a:latin typeface="Time new roman"/>
              </a:rPr>
              <a:t>MgB</a:t>
            </a:r>
            <a:r>
              <a:rPr lang="en-US" sz="1100" u="none" baseline="-25000" dirty="0">
                <a:solidFill>
                  <a:prstClr val="black"/>
                </a:solidFill>
                <a:latin typeface="Time new roman"/>
              </a:rPr>
              <a:t>2 →</a:t>
            </a:r>
          </a:p>
        </p:txBody>
      </p:sp>
      <p:sp>
        <p:nvSpPr>
          <p:cNvPr id="4" name="Espace réservé du pied de page 3"/>
          <p:cNvSpPr>
            <a:spLocks noGrp="1"/>
          </p:cNvSpPr>
          <p:nvPr>
            <p:ph type="ftr" sz="quarter" idx="13"/>
          </p:nvPr>
        </p:nvSpPr>
        <p:spPr/>
        <p:txBody>
          <a:bodyPr/>
          <a:lstStyle/>
          <a:p>
            <a:r>
              <a:rPr lang="fr-FR" smtClean="0"/>
              <a:t>UAS 2025 - C.Z. Antoine- Superconductivity in accelerators- Magnet vs RF cavities-part II</a:t>
            </a:r>
            <a:endParaRPr lang="fr-FR" dirty="0"/>
          </a:p>
        </p:txBody>
      </p:sp>
    </p:spTree>
    <p:extLst>
      <p:ext uri="{BB962C8B-B14F-4D97-AF65-F5344CB8AC3E}">
        <p14:creationId xmlns:p14="http://schemas.microsoft.com/office/powerpoint/2010/main" val="2305873105"/>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 CZA">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1_ppt CZA">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2_ppt CZA">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3_ppt CZA">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4_ppt CZA">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6.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332721</TotalTime>
  <Words>10851</Words>
  <Application>Microsoft Office PowerPoint</Application>
  <PresentationFormat>Affichage à l'écran (4:3)</PresentationFormat>
  <Paragraphs>1353</Paragraphs>
  <Slides>54</Slides>
  <Notes>54</Notes>
  <HiddenSlides>13</HiddenSlides>
  <MMClips>3</MMClips>
  <ScaleCrop>false</ScaleCrop>
  <HeadingPairs>
    <vt:vector size="8" baseType="variant">
      <vt:variant>
        <vt:lpstr>Polices utilisées</vt:lpstr>
      </vt:variant>
      <vt:variant>
        <vt:i4>22</vt:i4>
      </vt:variant>
      <vt:variant>
        <vt:lpstr>Thème</vt:lpstr>
      </vt:variant>
      <vt:variant>
        <vt:i4>5</vt:i4>
      </vt:variant>
      <vt:variant>
        <vt:lpstr>Serveurs OLE incorporés</vt:lpstr>
      </vt:variant>
      <vt:variant>
        <vt:i4>1</vt:i4>
      </vt:variant>
      <vt:variant>
        <vt:lpstr>Titres des diapositives</vt:lpstr>
      </vt:variant>
      <vt:variant>
        <vt:i4>54</vt:i4>
      </vt:variant>
    </vt:vector>
  </HeadingPairs>
  <TitlesOfParts>
    <vt:vector size="82" baseType="lpstr">
      <vt:lpstr>ＭＳ Ｐゴシック</vt:lpstr>
      <vt:lpstr>SimSun</vt:lpstr>
      <vt:lpstr>Arial</vt:lpstr>
      <vt:lpstr>Arial Black</vt:lpstr>
      <vt:lpstr>Arial Narrow</vt:lpstr>
      <vt:lpstr>Brush Script MT</vt:lpstr>
      <vt:lpstr>Calibri</vt:lpstr>
      <vt:lpstr>Cambria Math</vt:lpstr>
      <vt:lpstr>Comic Sans MS</vt:lpstr>
      <vt:lpstr>French Script MT</vt:lpstr>
      <vt:lpstr>Georgia</vt:lpstr>
      <vt:lpstr>MS Reference Sans Serif</vt:lpstr>
      <vt:lpstr>Osaka</vt:lpstr>
      <vt:lpstr>Script MT Bold</vt:lpstr>
      <vt:lpstr>Segoe UI</vt:lpstr>
      <vt:lpstr>Symbol</vt:lpstr>
      <vt:lpstr>Time new roman</vt:lpstr>
      <vt:lpstr>Times New Roman</vt:lpstr>
      <vt:lpstr>Verdana</vt:lpstr>
      <vt:lpstr>Wingdings</vt:lpstr>
      <vt:lpstr>Wingdings 2</vt:lpstr>
      <vt:lpstr>Wingdings 3</vt:lpstr>
      <vt:lpstr>ppt CZA</vt:lpstr>
      <vt:lpstr>1_ppt CZA</vt:lpstr>
      <vt:lpstr>2_ppt CZA</vt:lpstr>
      <vt:lpstr>3_ppt CZA</vt:lpstr>
      <vt:lpstr>4_ppt CZA</vt:lpstr>
      <vt:lpstr>Equation</vt:lpstr>
      <vt:lpstr>Superconductivity In accelerators Part II : MIXED state</vt:lpstr>
      <vt:lpstr>Why do vortices are so important ?</vt:lpstr>
      <vt:lpstr>vortices (I): penetration inside the superconductor</vt:lpstr>
      <vt:lpstr>H&gt;HC1: Vortex = energetically favorable</vt:lpstr>
      <vt:lpstr>H&gt;HC1: Vortex = energetically favorable</vt:lpstr>
      <vt:lpstr>vortex Penetration with B // surface</vt:lpstr>
      <vt:lpstr>Demagnetization coefficient </vt:lpstr>
      <vt:lpstr>Vortex &amp; (nearly) perfect material</vt:lpstr>
      <vt:lpstr>Defects and avalanches</vt:lpstr>
      <vt:lpstr>Morphologic defects</vt:lpstr>
      <vt:lpstr>Hydrides in Nb: typical weak spot</vt:lpstr>
      <vt:lpstr>Grain boundaries in Nb</vt:lpstr>
      <vt:lpstr>Vortex in presence of electric field and/or current  (       )</vt:lpstr>
      <vt:lpstr>Moving Vortex</vt:lpstr>
      <vt:lpstr>critical current density JC</vt:lpstr>
      <vt:lpstr>Vortices Avalanches</vt:lpstr>
      <vt:lpstr>A complex phase diagram</vt:lpstr>
      <vt:lpstr>vortex (II): pinning on crystalline defects (Introduction)</vt:lpstr>
      <vt:lpstr>Examples of Crystalline defects</vt:lpstr>
      <vt:lpstr>More details on pinning mechanisms</vt:lpstr>
      <vt:lpstr>Forces at play</vt:lpstr>
      <vt:lpstr>Effect of defects </vt:lpstr>
      <vt:lpstr>Individual Dislocations</vt:lpstr>
      <vt:lpstr>dislocation CELLS in Nb </vt:lpstr>
      <vt:lpstr>Surface/interface PINNING (II)</vt:lpstr>
      <vt:lpstr>Surface/interface PINNING (I)</vt:lpstr>
      <vt:lpstr>Importance of pinning</vt:lpstr>
      <vt:lpstr>next:  Part III : optimization of SC material</vt:lpstr>
      <vt:lpstr>Most common superconductors </vt:lpstr>
      <vt:lpstr>Magnets:  - conductors microscopic developments - other elements important for design</vt:lpstr>
      <vt:lpstr>NbTi : compromize between Jc and Tc</vt:lpstr>
      <vt:lpstr>Digression : NbTi in SRF…</vt:lpstr>
      <vt:lpstr>Nb3Sn, MgB2: too fragile for winding</vt:lpstr>
      <vt:lpstr>HTS: anisotropy, weak links…</vt:lpstr>
      <vt:lpstr>Wire Size influence</vt:lpstr>
      <vt:lpstr>Cables Examples </vt:lpstr>
      <vt:lpstr>Cavities:  -thermal / superconductivity Compromise   - importance of surface state  - </vt:lpstr>
      <vt:lpstr>State of the art SRF Nb</vt:lpstr>
      <vt:lpstr>Need for quasi perfect material on the surface !</vt:lpstr>
      <vt:lpstr>Need for quasi perfect material UNDER the surface !</vt:lpstr>
      <vt:lpstr>Taylored surface composition on Nb</vt:lpstr>
      <vt:lpstr>Same thing with cavity real results</vt:lpstr>
      <vt:lpstr>Thin films</vt:lpstr>
      <vt:lpstr>Higher Tc material</vt:lpstr>
      <vt:lpstr>Nb3Sn Pioneer work: Wuppertal, Cornell</vt:lpstr>
      <vt:lpstr>Multilayers SIS structures</vt:lpstr>
      <vt:lpstr>Tailored material for SRF</vt:lpstr>
      <vt:lpstr>Conclusion </vt:lpstr>
      <vt:lpstr>Conclusion</vt:lpstr>
      <vt:lpstr>spares</vt:lpstr>
      <vt:lpstr>Dammage and SRF performances</vt:lpstr>
      <vt:lpstr>Consequencies of GB/grain size</vt:lpstr>
      <vt:lpstr>sensitivity to trapped magnetic flux/depinning frequency</vt:lpstr>
      <vt:lpstr>Sensitivity to trapped flux is related to pinning</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ANTOINE Claire</dc:creator>
  <cp:lastModifiedBy>ANTOINE Claire</cp:lastModifiedBy>
  <cp:revision>1722</cp:revision>
  <cp:lastPrinted>2023-02-21T18:47:00Z</cp:lastPrinted>
  <dcterms:created xsi:type="dcterms:W3CDTF">2005-03-07T11:07:51Z</dcterms:created>
  <dcterms:modified xsi:type="dcterms:W3CDTF">2025-02-25T10:45:58Z</dcterms:modified>
</cp:coreProperties>
</file>