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sldIdLst>
    <p:sldId id="257" r:id="rId2"/>
    <p:sldId id="258" r:id="rId3"/>
    <p:sldId id="260" r:id="rId4"/>
    <p:sldId id="339" r:id="rId5"/>
    <p:sldId id="268" r:id="rId6"/>
    <p:sldId id="270" r:id="rId7"/>
    <p:sldId id="272" r:id="rId8"/>
    <p:sldId id="273" r:id="rId9"/>
    <p:sldId id="371" r:id="rId10"/>
    <p:sldId id="372" r:id="rId11"/>
    <p:sldId id="274" r:id="rId12"/>
    <p:sldId id="304" r:id="rId13"/>
    <p:sldId id="373" r:id="rId14"/>
    <p:sldId id="315" r:id="rId15"/>
    <p:sldId id="316" r:id="rId16"/>
    <p:sldId id="317" r:id="rId17"/>
    <p:sldId id="318" r:id="rId18"/>
    <p:sldId id="346" r:id="rId19"/>
    <p:sldId id="319" r:id="rId20"/>
    <p:sldId id="320" r:id="rId21"/>
    <p:sldId id="365" r:id="rId22"/>
    <p:sldId id="321" r:id="rId23"/>
    <p:sldId id="322" r:id="rId24"/>
    <p:sldId id="357" r:id="rId25"/>
    <p:sldId id="358" r:id="rId26"/>
    <p:sldId id="277" r:id="rId27"/>
    <p:sldId id="374" r:id="rId28"/>
    <p:sldId id="375" r:id="rId29"/>
    <p:sldId id="347" r:id="rId30"/>
    <p:sldId id="348" r:id="rId31"/>
    <p:sldId id="350" r:id="rId32"/>
    <p:sldId id="280" r:id="rId33"/>
    <p:sldId id="281" r:id="rId34"/>
    <p:sldId id="361" r:id="rId35"/>
    <p:sldId id="283" r:id="rId36"/>
    <p:sldId id="362" r:id="rId37"/>
    <p:sldId id="285" r:id="rId38"/>
    <p:sldId id="286" r:id="rId39"/>
    <p:sldId id="287" r:id="rId40"/>
    <p:sldId id="367" r:id="rId41"/>
    <p:sldId id="297" r:id="rId42"/>
    <p:sldId id="353" r:id="rId43"/>
    <p:sldId id="352" r:id="rId44"/>
    <p:sldId id="354" r:id="rId45"/>
    <p:sldId id="291" r:id="rId46"/>
    <p:sldId id="355" r:id="rId47"/>
    <p:sldId id="356" r:id="rId48"/>
    <p:sldId id="294" r:id="rId49"/>
    <p:sldId id="295" r:id="rId50"/>
    <p:sldId id="296" r:id="rId51"/>
    <p:sldId id="376" r:id="rId52"/>
    <p:sldId id="336" r:id="rId53"/>
    <p:sldId id="337" r:id="rId54"/>
    <p:sldId id="275" r:id="rId5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0000"/>
    <a:srgbClr val="009900"/>
    <a:srgbClr val="FF5050"/>
    <a:srgbClr val="3333FF"/>
    <a:srgbClr val="D60093"/>
    <a:srgbClr val="FF3399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BDD12-071A-44F3-B8C4-607F2C075A58}" type="datetimeFigureOut">
              <a:rPr lang="en-GB" smtClean="0"/>
              <a:t>24/02/2025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004E6-1FA5-4439-8D71-B258EFF5A8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44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51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1F99-A612-4D31-8A63-489363EF8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5937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5937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762B0-F7D1-49E2-803F-0784C8719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Ph. Lebrun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JUAS 2025 Cryogenics for SC devices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ED6BC-6C82-48FC-9C7D-F05C7C220E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79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E9124-9B38-4F06-9AD7-77A10936B5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81525-6972-4BD2-A4A4-C29F4BEEBA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7FBE4-4368-4B53-A196-056B322C93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5A2E2-FFD1-424B-9D6F-A6293A537F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78FC-6888-4086-9916-91D039A424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Ph. Lebrun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4FE0-E52E-4AC8-8FF7-055F388345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44824"/>
            <a:ext cx="8496300" cy="42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US"/>
              <a:t>Ph. Lebrun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335"/>
            <a:ext cx="2895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/>
              <a:t>JUAS 2025 Cryogenics for SC devices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3FD987AA-B004-4533-AE74-55DF45F13B2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" descr="esi bis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649593" y="44624"/>
            <a:ext cx="1458911" cy="612000"/>
          </a:xfrm>
          <a:prstGeom prst="rect">
            <a:avLst/>
          </a:prstGeom>
        </p:spPr>
      </p:pic>
      <p:pic>
        <p:nvPicPr>
          <p:cNvPr id="9" name="Picture 8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14559" r="6203" b="8414"/>
          <a:stretch/>
        </p:blipFill>
        <p:spPr bwMode="auto">
          <a:xfrm>
            <a:off x="2332" y="44704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764704"/>
            <a:ext cx="648072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emf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4" Type="http://schemas.openxmlformats.org/officeDocument/2006/relationships/oleObject" Target="../embeddings/oleObject4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2162671"/>
          </a:xfrm>
        </p:spPr>
        <p:txBody>
          <a:bodyPr/>
          <a:lstStyle/>
          <a:p>
            <a:r>
              <a:rPr lang="en-US" dirty="0"/>
              <a:t>Cryogenics for superconducting devices</a:t>
            </a:r>
            <a:br>
              <a:rPr lang="en-US" dirty="0"/>
            </a:br>
            <a:br>
              <a:rPr lang="en-US" dirty="0"/>
            </a:br>
            <a:r>
              <a:rPr lang="en-US" sz="2000" dirty="0">
                <a:solidFill>
                  <a:schemeClr val="tx1"/>
                </a:solidFill>
                <a:effectLst/>
              </a:rPr>
              <a:t>Philippe Lebrun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JUAS Course 2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25 February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heat</a:t>
            </a:r>
            <a:r>
              <a:rPr lang="fr-CH" sz="2000" dirty="0"/>
              <a:t> of </a:t>
            </a:r>
            <a:r>
              <a:rPr lang="fr-CH" sz="2000" dirty="0" err="1"/>
              <a:t>helium</a:t>
            </a:r>
            <a:r>
              <a:rPr lang="fr-CH" sz="2000" dirty="0"/>
              <a:t> and </a:t>
            </a:r>
            <a:r>
              <a:rPr lang="fr-CH" sz="2000" dirty="0" err="1"/>
              <a:t>materials</a:t>
            </a:r>
            <a:br>
              <a:rPr lang="fr-CH" sz="2000" dirty="0"/>
            </a:br>
            <a:r>
              <a:rPr lang="fr-CH" sz="1800" dirty="0"/>
              <a:t>[up to 300 K]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399133"/>
            <a:ext cx="7451354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049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692696"/>
            <a:ext cx="8713787" cy="72494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Amount of cryogens required to cool down 1 kg iron</a:t>
            </a:r>
          </a:p>
        </p:txBody>
      </p:sp>
      <p:graphicFrame>
        <p:nvGraphicFramePr>
          <p:cNvPr id="85029" name="Group 3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945881"/>
              </p:ext>
            </p:extLst>
          </p:nvPr>
        </p:nvGraphicFramePr>
        <p:xfrm>
          <a:off x="684213" y="2852936"/>
          <a:ext cx="7715250" cy="3484564"/>
        </p:xfrm>
        <a:graphic>
          <a:graphicData uri="http://schemas.openxmlformats.org/drawingml/2006/table">
            <a:tbl>
              <a:tblPr/>
              <a:tblGrid>
                <a:gridCol w="2979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1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1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Using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Latent heat only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Latent heat and enthalpy of gas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1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LHe from 290 to 4.2 K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29.5 litre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0.75 </a:t>
                      </a:r>
                      <a:r>
                        <a:rPr kumimoji="0" lang="en-US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litre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LHe from 77 to 4.2 K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1.46 litre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 litre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1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LN2 from 290 to 77 K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0.45 </a:t>
                      </a:r>
                      <a:r>
                        <a:rPr kumimoji="0" lang="en-US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litre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0.29 </a:t>
                      </a:r>
                      <a:r>
                        <a:rPr kumimoji="0" lang="en-US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litre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9388" y="1417638"/>
                <a:ext cx="8713787" cy="1333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latin typeface="+mn-lt"/>
                  </a:rPr>
                  <a:t>Assuming perfect heat exchange between iron and the fluid</a:t>
                </a:r>
              </a:p>
              <a:p>
                <a:pPr algn="ctr"/>
                <a:endParaRPr lang="en-GB" dirty="0">
                  <a:latin typeface="+mn-lt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𝑓𝑖𝑛𝑎𝑙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𝑖𝑛𝑖𝑡𝑖𝑎𝑙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𝐹𝑒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𝐹𝑒</m:t>
                              </m:r>
                            </m:sub>
                          </m:s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𝑣𝑎𝑝</m:t>
                                  </m:r>
                                </m:sub>
                                <m:sup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𝑓𝑖𝑛𝑎𝑙</m:t>
                                  </m:r>
                                </m:sup>
                              </m:sSubSup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𝑣𝑎𝑝</m:t>
                                  </m:r>
                                </m:sub>
                                <m:sup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𝑠𝑎𝑡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fr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fr-CH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CH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𝑓𝑖𝑛𝑎𝑙</m:t>
                                  </m:r>
                                </m:sub>
                              </m:s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CH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𝑠𝑎𝑡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GB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88" y="1417638"/>
                <a:ext cx="8713787" cy="1333057"/>
              </a:xfrm>
              <a:prstGeom prst="rect">
                <a:avLst/>
              </a:prstGeom>
              <a:blipFill rotWithShape="0">
                <a:blip r:embed="rId3"/>
                <a:stretch>
                  <a:fillRect t="-2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838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H" altLang="en-US" sz="2000" dirty="0"/>
              <a:t>Contents</a:t>
            </a:r>
            <a:endParaRPr lang="en-US" altLang="en-US" sz="2000" dirty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205038"/>
            <a:ext cx="6346825" cy="3311525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Introduction: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superconductors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Cryogenic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fluids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and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materials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>
              <a:defRPr/>
            </a:pPr>
            <a:r>
              <a:rPr lang="fr-CH" altLang="en-US" dirty="0" err="1"/>
              <a:t>Refrigeration</a:t>
            </a:r>
            <a:r>
              <a:rPr lang="fr-CH" altLang="en-US" dirty="0"/>
              <a:t> &amp; </a:t>
            </a:r>
            <a:r>
              <a:rPr lang="fr-CH" altLang="en-US" dirty="0" err="1"/>
              <a:t>liquefaction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Heat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transfer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thermal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insulation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Thermal screening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with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cold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vapour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References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endParaRPr lang="fr-CH" altLang="en-US" dirty="0"/>
          </a:p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91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/>
              <a:t>Basic </a:t>
            </a:r>
            <a:r>
              <a:rPr lang="fr-CH" sz="2000" dirty="0" err="1"/>
              <a:t>thermodynamics</a:t>
            </a:r>
            <a:r>
              <a:rPr lang="fr-CH" sz="2000" dirty="0"/>
              <a:t> of </a:t>
            </a:r>
            <a:r>
              <a:rPr lang="fr-CH" sz="2000" dirty="0" err="1"/>
              <a:t>refrigeration</a:t>
            </a:r>
            <a:br>
              <a:rPr lang="fr-CH" sz="2000" dirty="0"/>
            </a:br>
            <a:r>
              <a:rPr lang="fr-CH" sz="1800" dirty="0"/>
              <a:t>First </a:t>
            </a:r>
            <a:r>
              <a:rPr lang="fr-CH" sz="1800" dirty="0" err="1"/>
              <a:t>Principle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CH" sz="1800" dirty="0"/>
                  <a:t>First </a:t>
                </a:r>
                <a:r>
                  <a:rPr lang="fr-CH" sz="1800" dirty="0" err="1"/>
                  <a:t>Principle</a:t>
                </a:r>
                <a:r>
                  <a:rPr lang="fr-CH" sz="1800" dirty="0"/>
                  <a:t> (</a:t>
                </a:r>
                <a:r>
                  <a:rPr lang="fr-CH" sz="1800" dirty="0" err="1"/>
                  <a:t>energy</a:t>
                </a:r>
                <a:r>
                  <a:rPr lang="fr-CH" sz="1800" dirty="0"/>
                  <a:t> conservation) for a </a:t>
                </a:r>
                <a:r>
                  <a:rPr lang="fr-CH" sz="1800" dirty="0" err="1"/>
                  <a:t>closed</a:t>
                </a:r>
                <a:r>
                  <a:rPr lang="fr-CH" sz="1800" dirty="0"/>
                  <a:t> </a:t>
                </a:r>
                <a:r>
                  <a:rPr lang="fr-CH" sz="1800" dirty="0" err="1"/>
                  <a:t>thermodynamic</a:t>
                </a:r>
                <a:r>
                  <a:rPr lang="fr-CH" sz="1800" dirty="0"/>
                  <a:t> system				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=∆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+∆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endParaRPr lang="fr-CH" sz="1800" b="0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1600" dirty="0"/>
                  <a:t> heat received by system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GB" sz="1600" dirty="0"/>
                  <a:t> work received by system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GB" sz="1600" dirty="0"/>
                  <a:t> change of internal energy of system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600" dirty="0"/>
                  <a:t> change of macroscopic kinetic energy of system </a:t>
                </a:r>
                <a:r>
                  <a:rPr lang="en-GB" sz="1600" dirty="0">
                    <a:solidFill>
                      <a:srgbClr val="0066CC"/>
                    </a:solidFill>
                  </a:rPr>
                  <a:t>(usually negligible)</a:t>
                </a:r>
              </a:p>
              <a:p>
                <a:r>
                  <a:rPr lang="en-GB" sz="1800" dirty="0"/>
                  <a:t>Internal energy	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𝑘𝑖𝑛</m:t>
                            </m:r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𝑚𝑖𝑐𝑟𝑜</m:t>
                            </m:r>
                          </m:sub>
                        </m:s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e>
                    </m:nary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𝑝𝑜𝑡</m:t>
                            </m:r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𝑚𝑖𝑐𝑟𝑜</m:t>
                            </m:r>
                          </m:sub>
                        </m:sSub>
                      </m:e>
                    </m:nary>
                  </m:oMath>
                </a14:m>
                <a:endParaRPr lang="fr-CH" sz="1800" b="0" dirty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𝑘𝑖𝑛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𝑚𝑖𝑐𝑟𝑜</m:t>
                            </m:r>
                          </m:sub>
                        </m:s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GB" sz="1600" dirty="0"/>
                  <a:t> kinetic energy of particles in system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𝑝𝑜𝑡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𝑚𝑖𝑐𝑟𝑜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sz="1600" dirty="0"/>
                  <a:t> potential energy of particles in system </a:t>
                </a:r>
                <a:r>
                  <a:rPr lang="en-GB" sz="1600" dirty="0">
                    <a:solidFill>
                      <a:srgbClr val="0066CC"/>
                    </a:solidFill>
                  </a:rPr>
                  <a:t>(</a:t>
                </a:r>
                <a:r>
                  <a:rPr lang="en-GB" sz="1600" dirty="0">
                    <a:solidFill>
                      <a:srgbClr val="0066CC"/>
                    </a:solidFill>
                    <a:sym typeface="Symbol" panose="05050102010706020507" pitchFamily="18" charset="2"/>
                  </a:rPr>
                  <a:t> 0 for ideal gas)</a:t>
                </a:r>
                <a:endParaRPr lang="en-GB" sz="1600" dirty="0">
                  <a:solidFill>
                    <a:srgbClr val="0066CC"/>
                  </a:solidFill>
                </a:endParaRPr>
              </a:p>
              <a:p>
                <a:r>
                  <a:rPr lang="en-GB" sz="1800" dirty="0"/>
                  <a:t>To cool (reduce T) a system, need to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𝑘𝑖𝑛</m:t>
                        </m:r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𝑚𝑖𝑐𝑟𝑜</m:t>
                        </m:r>
                      </m:sub>
                    </m:sSub>
                    <m:r>
                      <a:rPr lang="fr-CH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800" dirty="0"/>
                  <a:t> </a:t>
                </a:r>
              </a:p>
              <a:p>
                <a:pPr lvl="1"/>
                <a:r>
                  <a:rPr lang="en-GB" sz="1600" dirty="0"/>
                  <a:t>Remove heat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1600" dirty="0"/>
                  <a:t> </a:t>
                </a:r>
                <a:r>
                  <a:rPr lang="en-GB" sz="1600" dirty="0">
                    <a:sym typeface="Symbol" panose="05050102010706020507" pitchFamily="18" charset="2"/>
                  </a:rPr>
                  <a:t> </a:t>
                </a:r>
                <a:r>
                  <a:rPr lang="en-GB" sz="16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heat exchanger</a:t>
                </a:r>
                <a:endParaRPr lang="en-GB" sz="1600" dirty="0">
                  <a:sym typeface="Symbol" panose="05050102010706020507" pitchFamily="18" charset="2"/>
                </a:endParaRPr>
              </a:p>
              <a:p>
                <a:pPr lvl="1"/>
                <a:r>
                  <a:rPr lang="en-GB" sz="1600" dirty="0">
                    <a:sym typeface="Symbol" panose="05050102010706020507" pitchFamily="18" charset="2"/>
                  </a:rPr>
                  <a:t>Remove work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𝑊</m:t>
                    </m:r>
                  </m:oMath>
                </a14:m>
                <a:r>
                  <a:rPr lang="en-GB" sz="1600" dirty="0"/>
                  <a:t> </a:t>
                </a:r>
                <a:r>
                  <a:rPr lang="en-GB" sz="1600" dirty="0">
                    <a:sym typeface="Symbol" panose="05050102010706020507" pitchFamily="18" charset="2"/>
                  </a:rPr>
                  <a:t> </a:t>
                </a:r>
                <a:r>
                  <a:rPr lang="en-GB" sz="16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expansion engine or turbine</a:t>
                </a:r>
              </a:p>
              <a:p>
                <a:pPr lvl="1"/>
                <a:r>
                  <a:rPr lang="en-GB" sz="1600" dirty="0">
                    <a:sym typeface="Symbol" panose="05050102010706020507" pitchFamily="18" charset="2"/>
                  </a:rPr>
                  <a:t>If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𝑄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𝑊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=0</m:t>
                    </m:r>
                  </m:oMath>
                </a14:m>
                <a:r>
                  <a:rPr lang="en-GB" sz="1600" dirty="0"/>
                  <a:t>, increase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𝑝𝑜𝑡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𝑚𝑖𝑐𝑟𝑜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GB" sz="1600" dirty="0">
                    <a:solidFill>
                      <a:srgbClr val="0066CC"/>
                    </a:solidFill>
                  </a:rPr>
                  <a:t> </a:t>
                </a:r>
                <a:r>
                  <a:rPr lang="en-GB" sz="1600" dirty="0">
                    <a:sym typeface="Symbol" panose="05050102010706020507" pitchFamily="18" charset="2"/>
                  </a:rPr>
                  <a:t> </a:t>
                </a:r>
                <a:r>
                  <a:rPr lang="en-GB" sz="1600" dirty="0"/>
                  <a:t>expansion without motor work in </a:t>
                </a:r>
                <a:r>
                  <a:rPr lang="en-GB" sz="1600" dirty="0">
                    <a:solidFill>
                      <a:srgbClr val="FF0000"/>
                    </a:solidFill>
                  </a:rPr>
                  <a:t>Joule-Thomson valve</a:t>
                </a:r>
                <a:r>
                  <a:rPr lang="en-GB" sz="1600" dirty="0"/>
                  <a:t>, works only for </a:t>
                </a:r>
                <a:r>
                  <a:rPr lang="en-GB" sz="1600" dirty="0">
                    <a:solidFill>
                      <a:srgbClr val="0066CC"/>
                    </a:solidFill>
                  </a:rPr>
                  <a:t>non-ideal gases </a:t>
                </a:r>
                <a:r>
                  <a:rPr lang="en-GB" sz="1600" dirty="0"/>
                  <a:t>and in </a:t>
                </a:r>
                <a:r>
                  <a:rPr lang="en-GB" sz="1600" dirty="0">
                    <a:solidFill>
                      <a:srgbClr val="0066CC"/>
                    </a:solidFill>
                  </a:rPr>
                  <a:t>limited temperature domain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4" t="-855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93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07356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Brazed aluminium plate heat exchanger</a:t>
            </a: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336143"/>
            <a:ext cx="5724128" cy="333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9"/>
          <a:stretch>
            <a:fillRect/>
          </a:stretch>
        </p:blipFill>
        <p:spPr bwMode="auto">
          <a:xfrm>
            <a:off x="250825" y="3284984"/>
            <a:ext cx="3889375" cy="305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67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141538"/>
            <a:ext cx="411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Cryogenic</a:t>
            </a:r>
            <a:br>
              <a:rPr lang="en-GB" altLang="en-US" sz="2000" dirty="0"/>
            </a:br>
            <a:r>
              <a:rPr lang="en-GB" altLang="en-US" sz="2000" dirty="0"/>
              <a:t>turbo-expander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50" y="0"/>
            <a:ext cx="457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76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640469"/>
            <a:ext cx="8229600" cy="50383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Joule-Thomson inversion temperatures</a:t>
            </a:r>
          </a:p>
        </p:txBody>
      </p:sp>
      <p:graphicFrame>
        <p:nvGraphicFramePr>
          <p:cNvPr id="87093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020201"/>
              </p:ext>
            </p:extLst>
          </p:nvPr>
        </p:nvGraphicFramePr>
        <p:xfrm>
          <a:off x="3811142" y="1340811"/>
          <a:ext cx="4922706" cy="3888391"/>
        </p:xfrm>
        <a:graphic>
          <a:graphicData uri="http://schemas.openxmlformats.org/drawingml/2006/table">
            <a:tbl>
              <a:tblPr/>
              <a:tblGrid>
                <a:gridCol w="2461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0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40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Cryogen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Maximum inversion temperature [K]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Helium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43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9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Hydrogen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202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3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Neon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260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3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Air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603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9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Nitrogen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623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63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Oxygen</a:t>
                      </a:r>
                    </a:p>
                  </a:txBody>
                  <a:tcPr marL="90000" marR="90000" marT="46801" marB="46801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761</a:t>
                      </a:r>
                    </a:p>
                  </a:txBody>
                  <a:tcPr marL="90000" marR="90000" marT="46801" marB="4680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4541" name="Text Box 54"/>
          <p:cNvSpPr txBox="1">
            <a:spLocks noChangeArrowheads="1"/>
          </p:cNvSpPr>
          <p:nvPr/>
        </p:nvSpPr>
        <p:spPr bwMode="auto">
          <a:xfrm>
            <a:off x="179512" y="5385990"/>
            <a:ext cx="878497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altLang="en-US" dirty="0" err="1">
                <a:latin typeface="Tahoma" panose="020B0604030504040204" pitchFamily="34" charset="0"/>
              </a:rPr>
              <a:t>While</a:t>
            </a:r>
            <a:r>
              <a:rPr lang="fr-CH" altLang="en-US" dirty="0">
                <a:latin typeface="Tahoma" panose="020B0604030504040204" pitchFamily="34" charset="0"/>
              </a:rPr>
              <a:t> air can </a:t>
            </a:r>
            <a:r>
              <a:rPr lang="fr-CH" altLang="en-US" dirty="0" err="1">
                <a:latin typeface="Tahoma" panose="020B0604030504040204" pitchFamily="34" charset="0"/>
              </a:rPr>
              <a:t>be</a:t>
            </a:r>
            <a:r>
              <a:rPr lang="fr-CH" altLang="en-US" dirty="0">
                <a:latin typeface="Tahoma" panose="020B0604030504040204" pitchFamily="34" charset="0"/>
              </a:rPr>
              <a:t> </a:t>
            </a:r>
            <a:r>
              <a:rPr lang="fr-CH" altLang="en-US" dirty="0" err="1">
                <a:latin typeface="Tahoma" panose="020B0604030504040204" pitchFamily="34" charset="0"/>
              </a:rPr>
              <a:t>cooled</a:t>
            </a:r>
            <a:r>
              <a:rPr lang="fr-CH" altLang="en-US" dirty="0">
                <a:latin typeface="Tahoma" panose="020B0604030504040204" pitchFamily="34" charset="0"/>
              </a:rPr>
              <a:t> down and </a:t>
            </a:r>
            <a:r>
              <a:rPr lang="fr-CH" altLang="en-US" dirty="0" err="1">
                <a:latin typeface="Tahoma" panose="020B0604030504040204" pitchFamily="34" charset="0"/>
              </a:rPr>
              <a:t>liquefied</a:t>
            </a:r>
            <a:r>
              <a:rPr lang="fr-CH" altLang="en-US" dirty="0">
                <a:latin typeface="Tahoma" panose="020B0604030504040204" pitchFamily="34" charset="0"/>
              </a:rPr>
              <a:t> by JT expansion </a:t>
            </a:r>
            <a:r>
              <a:rPr lang="fr-CH" altLang="en-US" dirty="0" err="1">
                <a:latin typeface="Tahoma" panose="020B0604030504040204" pitchFamily="34" charset="0"/>
              </a:rPr>
              <a:t>from</a:t>
            </a:r>
            <a:r>
              <a:rPr lang="fr-CH" altLang="en-US" dirty="0">
                <a:latin typeface="Tahoma" panose="020B0604030504040204" pitchFamily="34" charset="0"/>
              </a:rPr>
              <a:t> room </a:t>
            </a:r>
            <a:r>
              <a:rPr lang="fr-CH" altLang="en-US" dirty="0" err="1">
                <a:latin typeface="Tahoma" panose="020B0604030504040204" pitchFamily="34" charset="0"/>
              </a:rPr>
              <a:t>temperature</a:t>
            </a:r>
            <a:r>
              <a:rPr lang="fr-CH" altLang="en-US" dirty="0">
                <a:latin typeface="Tahoma" panose="020B0604030504040204" pitchFamily="34" charset="0"/>
              </a:rPr>
              <a:t>, </a:t>
            </a:r>
            <a:r>
              <a:rPr lang="fr-CH" altLang="en-US" dirty="0" err="1">
                <a:latin typeface="Tahoma" panose="020B0604030504040204" pitchFamily="34" charset="0"/>
              </a:rPr>
              <a:t>helium</a:t>
            </a:r>
            <a:r>
              <a:rPr lang="fr-CH" altLang="en-US" dirty="0">
                <a:latin typeface="Tahoma" panose="020B0604030504040204" pitchFamily="34" charset="0"/>
              </a:rPr>
              <a:t> and </a:t>
            </a:r>
            <a:r>
              <a:rPr lang="fr-CH" altLang="en-US" dirty="0" err="1">
                <a:latin typeface="Tahoma" panose="020B0604030504040204" pitchFamily="34" charset="0"/>
              </a:rPr>
              <a:t>hydrogen</a:t>
            </a:r>
            <a:r>
              <a:rPr lang="fr-CH" altLang="en-US" dirty="0">
                <a:latin typeface="Tahoma" panose="020B0604030504040204" pitchFamily="34" charset="0"/>
              </a:rPr>
              <a:t> </a:t>
            </a:r>
            <a:r>
              <a:rPr lang="fr-CH" altLang="en-US" dirty="0" err="1">
                <a:latin typeface="Tahoma" panose="020B0604030504040204" pitchFamily="34" charset="0"/>
              </a:rPr>
              <a:t>need</a:t>
            </a:r>
            <a:r>
              <a:rPr lang="fr-CH" altLang="en-US" dirty="0">
                <a:latin typeface="Tahoma" panose="020B0604030504040204" pitchFamily="34" charset="0"/>
              </a:rPr>
              <a:t> </a:t>
            </a:r>
            <a:r>
              <a:rPr lang="fr-CH" altLang="en-US" dirty="0" err="1">
                <a:latin typeface="Tahoma" panose="020B0604030504040204" pitchFamily="34" charset="0"/>
              </a:rPr>
              <a:t>precooling</a:t>
            </a:r>
            <a:r>
              <a:rPr lang="fr-CH" altLang="en-US" dirty="0">
                <a:latin typeface="Tahoma" panose="020B0604030504040204" pitchFamily="34" charset="0"/>
              </a:rPr>
              <a:t> down to </a:t>
            </a:r>
            <a:r>
              <a:rPr lang="fr-CH" altLang="en-US" dirty="0" err="1">
                <a:latin typeface="Tahoma" panose="020B0604030504040204" pitchFamily="34" charset="0"/>
              </a:rPr>
              <a:t>below</a:t>
            </a:r>
            <a:r>
              <a:rPr lang="fr-CH" altLang="en-US" dirty="0">
                <a:latin typeface="Tahoma" panose="020B0604030504040204" pitchFamily="34" charset="0"/>
              </a:rPr>
              <a:t> inversion </a:t>
            </a:r>
            <a:r>
              <a:rPr lang="fr-CH" altLang="en-US" dirty="0" err="1">
                <a:latin typeface="Tahoma" panose="020B0604030504040204" pitchFamily="34" charset="0"/>
              </a:rPr>
              <a:t>temperature</a:t>
            </a:r>
            <a:r>
              <a:rPr lang="fr-CH" altLang="en-US" dirty="0">
                <a:latin typeface="Tahoma" panose="020B0604030504040204" pitchFamily="34" charset="0"/>
              </a:rPr>
              <a:t> by </a:t>
            </a:r>
            <a:r>
              <a:rPr lang="fr-CH" altLang="en-US" dirty="0" err="1">
                <a:latin typeface="Tahoma" panose="020B0604030504040204" pitchFamily="34" charset="0"/>
              </a:rPr>
              <a:t>heat</a:t>
            </a:r>
            <a:r>
              <a:rPr lang="fr-CH" altLang="en-US" dirty="0">
                <a:latin typeface="Tahoma" panose="020B0604030504040204" pitchFamily="34" charset="0"/>
              </a:rPr>
              <a:t> exchange or </a:t>
            </a:r>
            <a:r>
              <a:rPr lang="fr-CH" altLang="en-US" dirty="0" err="1">
                <a:latin typeface="Tahoma" panose="020B0604030504040204" pitchFamily="34" charset="0"/>
              </a:rPr>
              <a:t>work-extracting</a:t>
            </a:r>
            <a:r>
              <a:rPr lang="fr-CH" altLang="en-US" dirty="0">
                <a:latin typeface="Tahoma" panose="020B0604030504040204" pitchFamily="34" charset="0"/>
              </a:rPr>
              <a:t> expansion (</a:t>
            </a:r>
            <a:r>
              <a:rPr lang="fr-CH" altLang="en-US" dirty="0" err="1">
                <a:latin typeface="Tahoma" panose="020B0604030504040204" pitchFamily="34" charset="0"/>
              </a:rPr>
              <a:t>e.g</a:t>
            </a:r>
            <a:r>
              <a:rPr lang="fr-CH" altLang="en-US" dirty="0">
                <a:latin typeface="Tahoma" panose="020B0604030504040204" pitchFamily="34" charset="0"/>
              </a:rPr>
              <a:t>. in turbines)</a:t>
            </a:r>
            <a:endParaRPr lang="en-US" altLang="en-US" dirty="0">
              <a:latin typeface="Tahoma" panose="020B0604030504040204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323" t="7443" r="13101" b="62277"/>
          <a:stretch/>
        </p:blipFill>
        <p:spPr>
          <a:xfrm>
            <a:off x="395537" y="2805864"/>
            <a:ext cx="3205057" cy="242333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5536" y="1252859"/>
            <a:ext cx="3205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600" dirty="0" err="1">
                <a:solidFill>
                  <a:srgbClr val="00B050"/>
                </a:solidFill>
                <a:latin typeface="+mn-lt"/>
              </a:rPr>
              <a:t>Isenthalps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 in T-S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diagram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 can have positive or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negative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slope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, i.e.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isenthalpic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 expansion can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produce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warming</a:t>
            </a:r>
            <a:r>
              <a:rPr lang="fr-CH" sz="1600" dirty="0">
                <a:solidFill>
                  <a:srgbClr val="00B050"/>
                </a:solidFill>
                <a:latin typeface="+mn-lt"/>
              </a:rPr>
              <a:t> or </a:t>
            </a:r>
            <a:r>
              <a:rPr lang="fr-CH" sz="1600" dirty="0" err="1">
                <a:solidFill>
                  <a:srgbClr val="00B050"/>
                </a:solidFill>
                <a:latin typeface="+mn-lt"/>
              </a:rPr>
              <a:t>cooling</a:t>
            </a:r>
            <a:endParaRPr lang="fr-CH" sz="1600" dirty="0">
              <a:solidFill>
                <a:srgbClr val="00B050"/>
              </a:solidFill>
              <a:latin typeface="+mn-lt"/>
            </a:endParaRPr>
          </a:p>
          <a:p>
            <a:pPr algn="just"/>
            <a:r>
              <a:rPr lang="fr-CH" sz="1600" dirty="0">
                <a:solidFill>
                  <a:srgbClr val="FF0000"/>
                </a:solidFill>
                <a:latin typeface="+mn-lt"/>
                <a:sym typeface="Symbol" panose="05050102010706020507" pitchFamily="18" charset="2"/>
              </a:rPr>
              <a:t></a:t>
            </a:r>
            <a:r>
              <a:rPr lang="fr-CH" sz="1600" b="1" dirty="0">
                <a:solidFill>
                  <a:srgbClr val="00B050"/>
                </a:solidFill>
                <a:latin typeface="+mn-lt"/>
                <a:sym typeface="Symbol" panose="05050102010706020507" pitchFamily="18" charset="2"/>
              </a:rPr>
              <a:t> </a:t>
            </a:r>
            <a:r>
              <a:rPr lang="fr-CH" sz="1600" b="1" dirty="0">
                <a:solidFill>
                  <a:srgbClr val="FF0000"/>
                </a:solidFill>
                <a:latin typeface="+mn-lt"/>
              </a:rPr>
              <a:t>inversion </a:t>
            </a:r>
            <a:r>
              <a:rPr lang="fr-CH" sz="1600" b="1" dirty="0" err="1">
                <a:solidFill>
                  <a:srgbClr val="FF0000"/>
                </a:solidFill>
                <a:latin typeface="+mn-lt"/>
              </a:rPr>
              <a:t>temperature</a:t>
            </a:r>
            <a:r>
              <a:rPr lang="fr-CH" sz="1600" b="1" dirty="0">
                <a:solidFill>
                  <a:srgbClr val="FF0000"/>
                </a:solidFill>
                <a:latin typeface="+mn-lt"/>
              </a:rPr>
              <a:t> </a:t>
            </a:r>
            <a:endParaRPr lang="en-GB" sz="1600" b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259632" y="2553291"/>
            <a:ext cx="264369" cy="8757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8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Two-stage Claude cycle</a:t>
            </a: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65175"/>
            <a:ext cx="2794000" cy="568816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3463925" cy="397033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09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260648"/>
            <a:ext cx="8229600" cy="998240"/>
          </a:xfrm>
        </p:spPr>
        <p:txBody>
          <a:bodyPr/>
          <a:lstStyle/>
          <a:p>
            <a:r>
              <a:rPr lang="fr-CH" altLang="en-US" sz="2000" dirty="0"/>
              <a:t>Claude-cycle </a:t>
            </a:r>
            <a:r>
              <a:rPr lang="fr-CH" altLang="en-US" sz="2000" dirty="0" err="1"/>
              <a:t>helium</a:t>
            </a:r>
            <a:r>
              <a:rPr lang="fr-CH" altLang="en-US" sz="2000" dirty="0"/>
              <a:t> </a:t>
            </a:r>
            <a:r>
              <a:rPr lang="fr-CH" altLang="en-US" sz="2000" dirty="0" err="1"/>
              <a:t>refrigerators</a:t>
            </a:r>
            <a:r>
              <a:rPr lang="fr-CH" altLang="en-US" sz="2000" dirty="0"/>
              <a:t>/</a:t>
            </a:r>
            <a:r>
              <a:rPr lang="fr-CH" altLang="en-US" sz="2000" dirty="0" err="1"/>
              <a:t>liquefiers</a:t>
            </a:r>
            <a:br>
              <a:rPr lang="fr-CH" altLang="en-US" sz="2000" dirty="0"/>
            </a:br>
            <a:r>
              <a:rPr lang="fr-CH" altLang="en-US" sz="1800" i="1" dirty="0"/>
              <a:t>Air Liquide &amp; Linde</a:t>
            </a:r>
            <a:r>
              <a:rPr lang="fr-CH" altLang="en-US" sz="2000" i="1" dirty="0"/>
              <a:t> </a:t>
            </a:r>
            <a:endParaRPr lang="en-US" altLang="en-US" sz="2000" i="1" dirty="0"/>
          </a:p>
        </p:txBody>
      </p:sp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2204864"/>
            <a:ext cx="304165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97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170161"/>
            <a:ext cx="2765425" cy="348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33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9750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620015"/>
              </p:ext>
            </p:extLst>
          </p:nvPr>
        </p:nvGraphicFramePr>
        <p:xfrm>
          <a:off x="2700338" y="1170161"/>
          <a:ext cx="6305550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euille de calcul" r:id="rId4" imgW="6306007" imgH="981456" progId="Excel.Sheet.8">
                  <p:embed/>
                </p:oleObj>
              </mc:Choice>
              <mc:Fallback>
                <p:oleObj name="Feuille de calcul" r:id="rId4" imgW="6306007" imgH="981456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170161"/>
                        <a:ext cx="6305550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974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4562302"/>
            <a:ext cx="42291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818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1328"/>
            <a:ext cx="4308519" cy="61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52600"/>
            <a:ext cx="5105400" cy="376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211960" y="836712"/>
            <a:ext cx="43924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CH" altLang="en-US" sz="2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Process</a:t>
            </a:r>
            <a:r>
              <a:rPr lang="fr-CH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cycle &amp; T-S </a:t>
            </a:r>
            <a:r>
              <a:rPr lang="fr-CH" altLang="en-US" sz="2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diagram</a:t>
            </a:r>
            <a:r>
              <a:rPr lang="fr-CH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 of LHC 18 kW @ 4.5 K </a:t>
            </a:r>
            <a:r>
              <a:rPr lang="fr-CH" altLang="en-US" sz="2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cryoplant</a:t>
            </a:r>
            <a:endParaRPr lang="en-US" alt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4191000" y="1828800"/>
            <a:ext cx="12192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0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H" altLang="en-US" sz="2000" dirty="0"/>
              <a:t>Contents</a:t>
            </a:r>
            <a:endParaRPr lang="en-US" altLang="en-US" sz="20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205038"/>
            <a:ext cx="6346825" cy="3311525"/>
          </a:xfrm>
        </p:spPr>
        <p:txBody>
          <a:bodyPr/>
          <a:lstStyle/>
          <a:p>
            <a:pPr eaLnBrk="1" hangingPunct="1"/>
            <a:r>
              <a:rPr lang="fr-CH" altLang="en-US" dirty="0"/>
              <a:t>Introduction: </a:t>
            </a:r>
            <a:r>
              <a:rPr lang="fr-CH" altLang="en-US" dirty="0" err="1"/>
              <a:t>cryogens</a:t>
            </a:r>
            <a:r>
              <a:rPr lang="fr-CH" altLang="en-US" dirty="0"/>
              <a:t> &amp; </a:t>
            </a:r>
            <a:r>
              <a:rPr lang="fr-CH" altLang="en-US" dirty="0" err="1"/>
              <a:t>superconductors</a:t>
            </a:r>
            <a:endParaRPr lang="fr-CH" altLang="en-US" dirty="0"/>
          </a:p>
          <a:p>
            <a:pPr eaLnBrk="1" hangingPunct="1"/>
            <a:r>
              <a:rPr lang="fr-CH" altLang="en-US" dirty="0" err="1"/>
              <a:t>Cryogenic</a:t>
            </a:r>
            <a:r>
              <a:rPr lang="fr-CH" altLang="en-US" dirty="0"/>
              <a:t> </a:t>
            </a:r>
            <a:r>
              <a:rPr lang="fr-CH" altLang="en-US" dirty="0" err="1"/>
              <a:t>fluids</a:t>
            </a:r>
            <a:r>
              <a:rPr lang="fr-CH" altLang="en-US" dirty="0"/>
              <a:t> and </a:t>
            </a:r>
            <a:r>
              <a:rPr lang="fr-CH" altLang="en-US" dirty="0" err="1"/>
              <a:t>materials</a:t>
            </a:r>
            <a:endParaRPr lang="fr-CH" altLang="en-US" dirty="0"/>
          </a:p>
          <a:p>
            <a:r>
              <a:rPr lang="fr-CH" altLang="en-US" dirty="0" err="1"/>
              <a:t>Refrigeration</a:t>
            </a:r>
            <a:r>
              <a:rPr lang="fr-CH" altLang="en-US" dirty="0"/>
              <a:t> &amp; </a:t>
            </a:r>
            <a:r>
              <a:rPr lang="fr-CH" altLang="en-US" dirty="0" err="1"/>
              <a:t>liquefaction</a:t>
            </a:r>
            <a:endParaRPr lang="fr-CH" altLang="en-US" dirty="0"/>
          </a:p>
          <a:p>
            <a:pPr eaLnBrk="1" hangingPunct="1"/>
            <a:r>
              <a:rPr lang="fr-CH" altLang="en-US" dirty="0" err="1"/>
              <a:t>Heat</a:t>
            </a:r>
            <a:r>
              <a:rPr lang="fr-CH" altLang="en-US" dirty="0"/>
              <a:t> </a:t>
            </a:r>
            <a:r>
              <a:rPr lang="fr-CH" altLang="en-US" dirty="0" err="1"/>
              <a:t>transfer</a:t>
            </a:r>
            <a:r>
              <a:rPr lang="fr-CH" altLang="en-US" dirty="0"/>
              <a:t> &amp; thermal </a:t>
            </a:r>
            <a:r>
              <a:rPr lang="fr-CH" altLang="en-US" dirty="0" err="1"/>
              <a:t>insulation</a:t>
            </a:r>
            <a:endParaRPr lang="fr-CH" altLang="en-US" dirty="0"/>
          </a:p>
          <a:p>
            <a:pPr eaLnBrk="1" hangingPunct="1"/>
            <a:r>
              <a:rPr lang="fr-CH" altLang="en-US" dirty="0"/>
              <a:t>Thermal screening </a:t>
            </a:r>
            <a:r>
              <a:rPr lang="fr-CH" altLang="en-US" dirty="0" err="1"/>
              <a:t>with</a:t>
            </a:r>
            <a:r>
              <a:rPr lang="fr-CH" altLang="en-US" dirty="0"/>
              <a:t> cold </a:t>
            </a:r>
            <a:r>
              <a:rPr lang="fr-CH" altLang="en-US" dirty="0" err="1"/>
              <a:t>vapour</a:t>
            </a:r>
            <a:endParaRPr lang="fr-CH" altLang="en-US" dirty="0"/>
          </a:p>
          <a:p>
            <a:pPr eaLnBrk="1" hangingPunct="1"/>
            <a:r>
              <a:rPr lang="fr-CH" altLang="en-US" dirty="0" err="1"/>
              <a:t>References</a:t>
            </a:r>
            <a:endParaRPr lang="fr-CH" altLang="en-US" dirty="0"/>
          </a:p>
          <a:p>
            <a:pPr eaLnBrk="1" hangingPunct="1"/>
            <a:endParaRPr lang="fr-CH" altLang="en-US" dirty="0"/>
          </a:p>
          <a:p>
            <a:pPr eaLnBrk="1" hangingPunct="1"/>
            <a:endParaRPr lang="fr-CH" altLang="en-US" dirty="0"/>
          </a:p>
          <a:p>
            <a:pPr eaLnBrk="1" hangingPunct="1"/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94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52736"/>
            <a:ext cx="4797918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2329751" y="473438"/>
            <a:ext cx="448449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LHC 18 kW @ 4.5 K helium </a:t>
            </a:r>
            <a:r>
              <a:rPr lang="en-US" altLang="en-US" sz="2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cryoplants</a:t>
            </a:r>
            <a:endParaRPr lang="en-US" alt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5148064" y="1052736"/>
            <a:ext cx="366077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Tahoma" panose="020B0604030504040204" pitchFamily="34" charset="0"/>
              </a:rPr>
              <a:t>33 kW @ 50 K to 75 K</a:t>
            </a:r>
          </a:p>
          <a:p>
            <a:pPr eaLnBrk="1" hangingPunct="1"/>
            <a:r>
              <a:rPr lang="en-US" altLang="en-US" dirty="0">
                <a:latin typeface="Tahoma" panose="020B0604030504040204" pitchFamily="34" charset="0"/>
              </a:rPr>
              <a:t>23 kW @ 4.6 K to 20 K </a:t>
            </a:r>
          </a:p>
          <a:p>
            <a:pPr eaLnBrk="1" hangingPunct="1"/>
            <a:r>
              <a:rPr lang="en-US" altLang="en-US" dirty="0">
                <a:latin typeface="Tahoma" panose="020B0604030504040204" pitchFamily="34" charset="0"/>
              </a:rPr>
              <a:t>41 g/s liquefaction</a:t>
            </a:r>
          </a:p>
          <a:p>
            <a:pPr eaLnBrk="1" hangingPunct="1"/>
            <a:r>
              <a:rPr lang="en-US" altLang="en-US" dirty="0">
                <a:latin typeface="Tahoma" panose="020B0604030504040204" pitchFamily="34" charset="0"/>
              </a:rPr>
              <a:t>4 MW compressor power</a:t>
            </a:r>
          </a:p>
          <a:p>
            <a:pPr eaLnBrk="1" hangingPunct="1"/>
            <a:r>
              <a:rPr lang="en-US" altLang="en-US" dirty="0">
                <a:latin typeface="Tahoma" panose="020B0604030504040204" pitchFamily="34" charset="0"/>
              </a:rPr>
              <a:t>C.O.P. 220-230 W/W @ 4.5 K</a:t>
            </a: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40236"/>
            <a:ext cx="4546110" cy="36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457200" y="5090269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dirty="0">
                <a:solidFill>
                  <a:schemeClr val="accent2"/>
                </a:solidFill>
                <a:latin typeface="Tahoma" panose="020B0604030504040204" pitchFamily="34" charset="0"/>
              </a:rPr>
              <a:t>Air Liquide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823592" y="5877272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dirty="0">
                <a:solidFill>
                  <a:schemeClr val="accent2"/>
                </a:solidFill>
                <a:latin typeface="Tahoma" panose="020B0604030504040204" pitchFamily="34" charset="0"/>
              </a:rPr>
              <a:t>Linde</a:t>
            </a:r>
          </a:p>
        </p:txBody>
      </p:sp>
      <p:sp>
        <p:nvSpPr>
          <p:cNvPr id="67592" name="AutoShape 8"/>
          <p:cNvSpPr>
            <a:spLocks noChangeArrowheads="1"/>
          </p:cNvSpPr>
          <p:nvPr/>
        </p:nvSpPr>
        <p:spPr bwMode="auto">
          <a:xfrm>
            <a:off x="3737992" y="5969347"/>
            <a:ext cx="762000" cy="3048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67593" name="AutoShape 9"/>
          <p:cNvSpPr>
            <a:spLocks noChangeArrowheads="1"/>
          </p:cNvSpPr>
          <p:nvPr/>
        </p:nvSpPr>
        <p:spPr bwMode="auto">
          <a:xfrm rot="-5400000">
            <a:off x="1638300" y="4915644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37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/>
              <a:t>ITER 25 kW @ 4.5 K </a:t>
            </a:r>
            <a:r>
              <a:rPr lang="fr-CH" sz="2000" dirty="0" err="1"/>
              <a:t>helium</a:t>
            </a:r>
            <a:r>
              <a:rPr lang="fr-CH" sz="2000" dirty="0"/>
              <a:t> </a:t>
            </a:r>
            <a:r>
              <a:rPr lang="fr-CH" sz="2000" dirty="0" err="1"/>
              <a:t>refrigerator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1141"/>
            <a:ext cx="9144000" cy="488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06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Oil-injected screw compressor </a:t>
            </a: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861" y="1052736"/>
            <a:ext cx="6654277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31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881063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Compressor station</a:t>
            </a:r>
            <a:br>
              <a:rPr lang="en-GB" altLang="en-US" sz="2000" dirty="0"/>
            </a:br>
            <a:r>
              <a:rPr lang="en-GB" altLang="en-US" sz="2000" dirty="0"/>
              <a:t>of LHC 18 kW</a:t>
            </a:r>
            <a:r>
              <a:rPr lang="en-US" altLang="en-US" sz="2000" dirty="0"/>
              <a:t>@ 4.5 K h</a:t>
            </a:r>
            <a:r>
              <a:rPr lang="en-GB" altLang="en-US" sz="2000" dirty="0" err="1"/>
              <a:t>elium</a:t>
            </a:r>
            <a:r>
              <a:rPr lang="en-GB" altLang="en-US" sz="2000" dirty="0"/>
              <a:t> refrigerator</a:t>
            </a:r>
          </a:p>
        </p:txBody>
      </p:sp>
      <p:pic>
        <p:nvPicPr>
          <p:cNvPr id="69635" name="Picture 3" descr="0401027_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397" y="1124744"/>
            <a:ext cx="8011206" cy="5220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56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/>
              <a:t>Basic </a:t>
            </a:r>
            <a:r>
              <a:rPr lang="fr-CH" sz="2000" dirty="0" err="1"/>
              <a:t>thermodynamics</a:t>
            </a:r>
            <a:r>
              <a:rPr lang="fr-CH" sz="2000" dirty="0"/>
              <a:t> of </a:t>
            </a:r>
            <a:r>
              <a:rPr lang="fr-CH" sz="2000" dirty="0" err="1"/>
              <a:t>refrigeration</a:t>
            </a:r>
            <a:br>
              <a:rPr lang="fr-CH" sz="2000" dirty="0"/>
            </a:br>
            <a:r>
              <a:rPr lang="fr-CH" sz="1800" dirty="0"/>
              <a:t>Second </a:t>
            </a:r>
            <a:r>
              <a:rPr lang="fr-CH" sz="1800" dirty="0" err="1"/>
              <a:t>Principle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07904" y="1682441"/>
                <a:ext cx="5328592" cy="2605931"/>
              </a:xfrm>
            </p:spPr>
            <p:txBody>
              <a:bodyPr/>
              <a:lstStyle/>
              <a:p>
                <a:r>
                  <a:rPr lang="fr-CH" sz="1800" dirty="0"/>
                  <a:t>First </a:t>
                </a:r>
                <a:r>
                  <a:rPr lang="fr-CH" sz="1800" dirty="0" err="1"/>
                  <a:t>principle</a:t>
                </a:r>
                <a:r>
                  <a:rPr lang="fr-CH" sz="1800" dirty="0"/>
                  <a:t> </a:t>
                </a:r>
                <a:r>
                  <a:rPr lang="fr-CH" sz="1800" dirty="0">
                    <a:solidFill>
                      <a:srgbClr val="0066CC"/>
                    </a:solidFill>
                  </a:rPr>
                  <a:t>(Joule</a:t>
                </a:r>
                <a:r>
                  <a:rPr lang="fr-CH" sz="1800" dirty="0"/>
                  <a:t>)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GB" sz="1800" dirty="0"/>
              </a:p>
              <a:p>
                <a:endParaRPr lang="fr-CH" sz="1800" dirty="0"/>
              </a:p>
              <a:p>
                <a:r>
                  <a:rPr lang="fr-CH" sz="1800" dirty="0"/>
                  <a:t>Second </a:t>
                </a:r>
                <a:r>
                  <a:rPr lang="fr-CH" sz="1800" dirty="0" err="1"/>
                  <a:t>principle</a:t>
                </a:r>
                <a:r>
                  <a:rPr lang="fr-CH" sz="1800" dirty="0"/>
                  <a:t> </a:t>
                </a:r>
                <a:r>
                  <a:rPr lang="fr-CH" sz="1800" dirty="0">
                    <a:solidFill>
                      <a:srgbClr val="0066CC"/>
                    </a:solidFill>
                  </a:rPr>
                  <a:t>(Clausius)</a:t>
                </a:r>
                <a:r>
                  <a:rPr lang="fr-CH" sz="1800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fr-CH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fr-CH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GB" sz="1800" dirty="0"/>
              </a:p>
              <a:p>
                <a:endParaRPr lang="fr-CH" sz="1800" dirty="0"/>
              </a:p>
              <a:p>
                <a:endParaRPr lang="fr-CH" sz="1800" dirty="0"/>
              </a:p>
              <a:p>
                <a:r>
                  <a:rPr lang="fr-CH" sz="1800" dirty="0" err="1"/>
                  <a:t>Hence</a:t>
                </a:r>
                <a:r>
                  <a:rPr lang="fr-CH" sz="1800" dirty="0"/>
                  <a:t>		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07904" y="1682441"/>
                <a:ext cx="5328592" cy="2605931"/>
              </a:xfrm>
              <a:blipFill rotWithShape="0">
                <a:blip r:embed="rId2"/>
                <a:stretch>
                  <a:fillRect l="-915" t="-1405" b="-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 bwMode="auto">
              <a:xfrm>
                <a:off x="458754" y="4540065"/>
                <a:ext cx="8229600" cy="2181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fr-CH" sz="1800" kern="0" dirty="0"/>
                  <a:t>This </a:t>
                </a:r>
                <a:r>
                  <a:rPr lang="fr-CH" sz="1800" kern="0" dirty="0" err="1"/>
                  <a:t>equation</a:t>
                </a:r>
                <a:r>
                  <a:rPr lang="fr-CH" sz="1800" kern="0" dirty="0"/>
                  <a:t> can </a:t>
                </a:r>
                <a:r>
                  <a:rPr lang="fr-CH" sz="1800" kern="0" dirty="0" err="1"/>
                  <a:t>be</a:t>
                </a:r>
                <a:r>
                  <a:rPr lang="fr-CH" sz="1800" kern="0" dirty="0"/>
                  <a:t> </a:t>
                </a:r>
                <a:r>
                  <a:rPr lang="fr-CH" sz="1800" kern="0" dirty="0" err="1"/>
                  <a:t>written</a:t>
                </a:r>
                <a:r>
                  <a:rPr lang="fr-CH" sz="1800" kern="0" dirty="0"/>
                  <a:t> in </a:t>
                </a:r>
                <a:r>
                  <a:rPr lang="fr-CH" sz="1800" kern="0" dirty="0" err="1"/>
                  <a:t>three</a:t>
                </a:r>
                <a:r>
                  <a:rPr lang="fr-CH" sz="1800" kern="0" dirty="0"/>
                  <a:t> </a:t>
                </a:r>
                <a:r>
                  <a:rPr lang="fr-CH" sz="1800" kern="0" dirty="0" err="1"/>
                  <a:t>different</a:t>
                </a:r>
                <a:r>
                  <a:rPr lang="fr-CH" sz="1800" kern="0" dirty="0"/>
                  <a:t> </a:t>
                </a:r>
                <a:r>
                  <a:rPr lang="fr-CH" sz="1800" kern="0" dirty="0" err="1"/>
                  <a:t>ways</a:t>
                </a:r>
                <a:endParaRPr lang="fr-CH" sz="1800" kern="0" dirty="0"/>
              </a:p>
              <a:p>
                <a:pPr marL="0" indent="0">
                  <a:buNone/>
                </a:pPr>
                <a:r>
                  <a:rPr lang="fr-CH" sz="1800" b="0" kern="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kern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∆</m:t>
                    </m:r>
                    <m:sSub>
                      <m:sSub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800" kern="0" dirty="0"/>
                  <a:t>  introducing </a:t>
                </a:r>
                <a:r>
                  <a:rPr lang="en-GB" sz="1800" kern="0" dirty="0">
                    <a:solidFill>
                      <a:srgbClr val="FF0000"/>
                    </a:solidFill>
                  </a:rPr>
                  <a:t>entropy </a:t>
                </a:r>
                <a14:m>
                  <m:oMath xmlns:m="http://schemas.openxmlformats.org/officeDocument/2006/math">
                    <m:r>
                      <a:rPr lang="fr-CH" sz="1800" b="0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GB" sz="1800" kern="0" dirty="0">
                    <a:solidFill>
                      <a:srgbClr val="FF0000"/>
                    </a:solidFill>
                  </a:rPr>
                  <a:t> </a:t>
                </a:r>
                <a:r>
                  <a:rPr lang="en-GB" sz="1800" kern="0" dirty="0"/>
                  <a:t>defined by 	</a:t>
                </a:r>
                <a14:m>
                  <m:oMath xmlns:m="http://schemas.openxmlformats.org/officeDocument/2006/math">
                    <m:r>
                      <a:rPr lang="en-GB" sz="1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18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kern="0" dirty="0"/>
                  <a:t> </a:t>
                </a:r>
              </a:p>
              <a:p>
                <a:pPr marL="0" indent="0">
                  <a:buNone/>
                </a:pPr>
                <a:r>
                  <a:rPr lang="fr-CH" sz="1800" kern="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kern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GB" sz="1800" kern="0" dirty="0"/>
                  <a:t> where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H" sz="1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8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18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18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fr-CH" sz="18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GB" sz="1800" kern="0" dirty="0"/>
                  <a:t>  is called the </a:t>
                </a:r>
                <a:r>
                  <a:rPr lang="en-GB" sz="1800" kern="0" dirty="0">
                    <a:solidFill>
                      <a:srgbClr val="FF0000"/>
                    </a:solidFill>
                  </a:rPr>
                  <a:t>Carnot factor</a:t>
                </a:r>
              </a:p>
              <a:p>
                <a:pPr marL="0" indent="0">
                  <a:buNone/>
                </a:pPr>
                <a:r>
                  <a:rPr lang="fr-CH" sz="1800" kern="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kern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≥∆</m:t>
                    </m:r>
                    <m:sSub>
                      <m:sSub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800" kern="0" dirty="0"/>
                  <a:t>  introducing </a:t>
                </a:r>
                <a:r>
                  <a:rPr lang="en-GB" sz="1800" kern="0" dirty="0">
                    <a:solidFill>
                      <a:srgbClr val="FF0000"/>
                    </a:solidFill>
                  </a:rPr>
                  <a:t>exergy </a:t>
                </a:r>
                <a14:m>
                  <m:oMath xmlns:m="http://schemas.openxmlformats.org/officeDocument/2006/math">
                    <m:r>
                      <a:rPr lang="fr-CH" sz="1800" b="0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1800" kern="0" dirty="0"/>
                  <a:t> defined by	 </a:t>
                </a:r>
                <a14:m>
                  <m:oMath xmlns:m="http://schemas.openxmlformats.org/officeDocument/2006/math">
                    <m:r>
                      <a:rPr lang="en-GB" sz="180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180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fr-CH" sz="18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800" b="0" i="1" kern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b="0" i="1" kern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fr-CH" sz="1800" b="0" i="1" kern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GB" sz="1800" kern="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8754" y="4540065"/>
                <a:ext cx="8229600" cy="2181409"/>
              </a:xfrm>
              <a:prstGeom prst="rect">
                <a:avLst/>
              </a:prstGeom>
              <a:blipFill rotWithShape="0">
                <a:blip r:embed="rId3"/>
                <a:stretch>
                  <a:fillRect l="-593" t="-1676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24" y="1782770"/>
            <a:ext cx="2700000" cy="199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221609" y="3212976"/>
            <a:ext cx="2483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solidFill>
                  <a:srgbClr val="FF0000"/>
                </a:solidFill>
                <a:latin typeface="+mn-lt"/>
              </a:rPr>
              <a:t>(= for </a:t>
            </a:r>
            <a:r>
              <a:rPr lang="fr-CH" sz="1600" dirty="0" err="1">
                <a:solidFill>
                  <a:srgbClr val="FF0000"/>
                </a:solidFill>
                <a:latin typeface="+mn-lt"/>
              </a:rPr>
              <a:t>reversible</a:t>
            </a:r>
            <a:r>
              <a:rPr lang="fr-CH" sz="1600" dirty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1600" dirty="0" err="1">
                <a:solidFill>
                  <a:srgbClr val="FF0000"/>
                </a:solidFill>
                <a:latin typeface="+mn-lt"/>
              </a:rPr>
              <a:t>process</a:t>
            </a:r>
            <a:r>
              <a:rPr lang="fr-CH" sz="1600" dirty="0">
                <a:solidFill>
                  <a:srgbClr val="FF0000"/>
                </a:solidFill>
                <a:latin typeface="+mn-lt"/>
              </a:rPr>
              <a:t>)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886439" y="2996952"/>
            <a:ext cx="0" cy="2793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952652" y="3608884"/>
            <a:ext cx="10454" cy="2678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1115616" y="5010058"/>
            <a:ext cx="216024" cy="137127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305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/>
              <a:t>Minimum </a:t>
            </a:r>
            <a:r>
              <a:rPr lang="fr-CH" sz="2000" dirty="0" err="1"/>
              <a:t>refrigeration</a:t>
            </a:r>
            <a:r>
              <a:rPr lang="fr-CH" sz="2000" dirty="0"/>
              <a:t> </a:t>
            </a:r>
            <a:r>
              <a:rPr lang="fr-CH" sz="2000" dirty="0" err="1"/>
              <a:t>work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CH" sz="1800" dirty="0"/>
                  <a:t>Consider the extraction of 1 W at </a:t>
                </a:r>
                <a:r>
                  <a:rPr lang="fr-CH" sz="1800" dirty="0" err="1"/>
                  <a:t>liquid</a:t>
                </a:r>
                <a:r>
                  <a:rPr lang="fr-CH" sz="1800" dirty="0"/>
                  <a:t> </a:t>
                </a:r>
                <a:r>
                  <a:rPr lang="fr-CH" sz="1800" dirty="0" err="1"/>
                  <a:t>helium</a:t>
                </a:r>
                <a:r>
                  <a:rPr lang="fr-CH" sz="1800" dirty="0"/>
                  <a:t> </a:t>
                </a:r>
                <a:r>
                  <a:rPr lang="fr-CH" sz="1800" dirty="0" err="1"/>
                  <a:t>temperature</a:t>
                </a:r>
                <a:r>
                  <a:rPr lang="fr-CH" sz="1800" dirty="0"/>
                  <a:t> 4.5 K, </a:t>
                </a:r>
                <a:r>
                  <a:rPr lang="fr-CH" sz="1800" dirty="0" err="1"/>
                  <a:t>rejected</a:t>
                </a:r>
                <a:r>
                  <a:rPr lang="fr-CH" sz="1800" dirty="0"/>
                  <a:t> at room </a:t>
                </a:r>
                <a:r>
                  <a:rPr lang="fr-CH" sz="1800" dirty="0" err="1"/>
                  <a:t>temperature</a:t>
                </a:r>
                <a:r>
                  <a:rPr lang="fr-CH" sz="1800" dirty="0"/>
                  <a:t> 300 K</a:t>
                </a:r>
              </a:p>
              <a:p>
                <a:endParaRPr lang="fr-CH" sz="1800" dirty="0"/>
              </a:p>
              <a:p>
                <a:r>
                  <a:rPr lang="fr-CH" sz="1800" dirty="0"/>
                  <a:t>The minimum </a:t>
                </a:r>
                <a:r>
                  <a:rPr lang="fr-CH" sz="1800" dirty="0" err="1"/>
                  <a:t>refrigeration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work</a:t>
                </a:r>
                <a:r>
                  <a:rPr lang="fr-CH" sz="1800" dirty="0"/>
                  <a:t> </a:t>
                </a:r>
                <a:r>
                  <a:rPr lang="fr-CH" sz="1800" dirty="0" err="1"/>
                  <a:t>is</a:t>
                </a:r>
                <a:endParaRPr lang="fr-CH" sz="1800" dirty="0"/>
              </a:p>
              <a:p>
                <a:endParaRPr lang="fr-CH" sz="1800" dirty="0"/>
              </a:p>
              <a:p>
                <a:pPr marL="0" indent="0">
                  <a:buNone/>
                </a:pPr>
                <a:r>
                  <a:rPr lang="fr-CH" sz="1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fr-CH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CH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fr-CH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300</m:t>
                            </m:r>
                          </m:num>
                          <m:den>
                            <m:r>
                              <a:rPr lang="fr-CH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4.5</m:t>
                            </m:r>
                          </m:den>
                        </m:f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fr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65.7 </m:t>
                    </m:r>
                    <m:r>
                      <m:rPr>
                        <m:sty m:val="p"/>
                      </m:rP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  <m: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GB" sz="1800" dirty="0"/>
                  <a:t>  </a:t>
                </a:r>
              </a:p>
              <a:p>
                <a:pPr marL="0" indent="0">
                  <a:buNone/>
                </a:pPr>
                <a:endParaRPr lang="fr-CH" sz="1800" dirty="0"/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r>
                  <a:rPr lang="fr-CH" sz="1800" dirty="0"/>
                  <a:t>In practice, the </a:t>
                </a:r>
                <a:r>
                  <a:rPr lang="fr-CH" sz="1800" dirty="0" err="1"/>
                  <a:t>most</a:t>
                </a:r>
                <a:r>
                  <a:rPr lang="fr-CH" sz="1800" dirty="0"/>
                  <a:t> efficient </a:t>
                </a:r>
                <a:r>
                  <a:rPr lang="fr-CH" sz="1800" dirty="0" err="1"/>
                  <a:t>helium</a:t>
                </a:r>
                <a:r>
                  <a:rPr lang="fr-CH" sz="1800" dirty="0"/>
                  <a:t> </a:t>
                </a:r>
                <a:r>
                  <a:rPr lang="fr-CH" sz="1800" dirty="0" err="1"/>
                  <a:t>refrigerators</a:t>
                </a:r>
                <a:r>
                  <a:rPr lang="fr-CH" sz="1800" dirty="0"/>
                  <a:t> have an </a:t>
                </a:r>
                <a:r>
                  <a:rPr lang="fr-CH" sz="1800" dirty="0" err="1"/>
                  <a:t>efficiency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fr-CH" sz="1800" dirty="0"/>
                  <a:t> of about 30% </a:t>
                </a:r>
                <a:r>
                  <a:rPr lang="fr-CH" sz="1800" dirty="0" err="1"/>
                  <a:t>with</a:t>
                </a:r>
                <a:r>
                  <a:rPr lang="fr-CH" sz="1800" dirty="0"/>
                  <a:t> respect to the Carnot </a:t>
                </a:r>
                <a:r>
                  <a:rPr lang="fr-CH" sz="1800" dirty="0" err="1"/>
                  <a:t>limit</a:t>
                </a:r>
                <a:endParaRPr lang="fr-CH" sz="1800" dirty="0"/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endParaRPr lang="fr-CH" sz="1800" dirty="0"/>
              </a:p>
              <a:p>
                <a:pPr marL="0" indent="0">
                  <a:buSzPct val="140000"/>
                  <a:buNone/>
                </a:pPr>
                <a:r>
                  <a:rPr lang="fr-CH" sz="1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𝑟𝑒𝑎𝑙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fr-CH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65.7</m:t>
                        </m:r>
                      </m:num>
                      <m:den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0.3</m:t>
                        </m:r>
                      </m:den>
                    </m:f>
                    <m:r>
                      <a:rPr lang="fr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220 </m:t>
                    </m:r>
                    <m:r>
                      <m:rPr>
                        <m:sty m:val="p"/>
                      </m:rP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  <m: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CH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</m:oMath>
                </a14:m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76" t="-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250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H" altLang="en-US" sz="2000" dirty="0"/>
              <a:t>Contents</a:t>
            </a:r>
            <a:endParaRPr lang="en-US" altLang="en-US" sz="2000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205038"/>
            <a:ext cx="6346825" cy="3311525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Introduction: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superconductors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Cryogenic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fluids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amd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materials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Refrigeration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liquefaction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/>
              <a:t>Heat</a:t>
            </a:r>
            <a:r>
              <a:rPr lang="fr-CH" altLang="en-US" dirty="0"/>
              <a:t> </a:t>
            </a:r>
            <a:r>
              <a:rPr lang="fr-CH" altLang="en-US" dirty="0" err="1"/>
              <a:t>transfer</a:t>
            </a:r>
            <a:r>
              <a:rPr lang="fr-CH" altLang="en-US" dirty="0"/>
              <a:t> &amp; thermal </a:t>
            </a:r>
            <a:r>
              <a:rPr lang="fr-CH" altLang="en-US" dirty="0" err="1"/>
              <a:t>insulation</a:t>
            </a:r>
            <a:endParaRPr lang="fr-CH" altLang="en-US" dirty="0"/>
          </a:p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Thermal screening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with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cold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vapour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References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endParaRPr lang="fr-CH" altLang="en-US" dirty="0"/>
          </a:p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70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/>
              <a:t>Second-</a:t>
            </a:r>
            <a:r>
              <a:rPr lang="fr-CH" sz="2000" dirty="0" err="1"/>
              <a:t>principle</a:t>
            </a:r>
            <a:r>
              <a:rPr lang="fr-CH" sz="2000" dirty="0"/>
              <a:t> </a:t>
            </a:r>
            <a:r>
              <a:rPr lang="fr-CH" sz="2000" dirty="0" err="1"/>
              <a:t>thermodynamics</a:t>
            </a:r>
            <a:r>
              <a:rPr lang="fr-CH" sz="2000" dirty="0"/>
              <a:t> at </a:t>
            </a:r>
            <a:r>
              <a:rPr lang="fr-CH" sz="2000" dirty="0" err="1"/>
              <a:t>low</a:t>
            </a:r>
            <a:r>
              <a:rPr lang="fr-CH" sz="2000" dirty="0"/>
              <a:t> </a:t>
            </a:r>
            <a:r>
              <a:rPr lang="fr-CH" sz="2000" dirty="0" err="1"/>
              <a:t>temperature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fr-CH" sz="1800" dirty="0"/>
                  <a:t>Minimum </a:t>
                </a:r>
                <a:r>
                  <a:rPr lang="fr-CH" sz="1800" dirty="0" err="1"/>
                  <a:t>refrigeration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work</a:t>
                </a:r>
                <a:r>
                  <a:rPr lang="fr-CH" sz="1800" dirty="0"/>
                  <a:t> to </a:t>
                </a:r>
                <a:r>
                  <a:rPr lang="fr-CH" sz="1800" dirty="0" err="1"/>
                  <a:t>extract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H" sz="1800" dirty="0"/>
                  <a:t>at </a:t>
                </a:r>
                <a:r>
                  <a:rPr lang="fr-CH" sz="1800" dirty="0" err="1"/>
                  <a:t>temperature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CH" sz="1800" dirty="0"/>
                  <a:t> </a:t>
                </a:r>
                <a:r>
                  <a:rPr lang="en-GB" sz="1800" dirty="0"/>
                  <a:t>with ambient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CH" sz="1800" dirty="0"/>
                  <a:t>   				                               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CH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8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CH" sz="18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fr-CH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</m:num>
                          <m:den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endParaRPr lang="en-GB" sz="1800" dirty="0"/>
              </a:p>
              <a:p>
                <a:endParaRPr lang="en-GB" sz="1800" dirty="0"/>
              </a:p>
              <a:p>
                <a:r>
                  <a:rPr lang="fr-CH" sz="1800" dirty="0"/>
                  <a:t>At </a:t>
                </a:r>
                <a:r>
                  <a:rPr lang="fr-CH" sz="1800" dirty="0" err="1"/>
                  <a:t>low</a:t>
                </a:r>
                <a:r>
                  <a:rPr lang="fr-CH" sz="1800" dirty="0"/>
                  <a:t> </a:t>
                </a:r>
                <a:r>
                  <a:rPr lang="fr-CH" sz="1800" dirty="0" err="1"/>
                  <a:t>temperature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1800" dirty="0"/>
                  <a:t> </a:t>
                </a:r>
              </a:p>
              <a:p>
                <a:pPr marL="0" indent="0">
                  <a:buNone/>
                </a:pPr>
                <a:r>
                  <a:rPr lang="fr-CH" sz="1800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fr-CH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  <m:f>
                      <m:f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fr-CH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endParaRPr lang="en-GB" sz="1800" dirty="0"/>
              </a:p>
              <a:p>
                <a:pPr marL="0" indent="0">
                  <a:buNone/>
                </a:pPr>
                <a:endParaRPr lang="en-GB" sz="1800" dirty="0"/>
              </a:p>
              <a:p>
                <a:pPr marL="0" indent="0">
                  <a:buNone/>
                </a:pPr>
                <a:r>
                  <a:rPr lang="en-GB" sz="18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 </a:t>
                </a:r>
                <a:r>
                  <a:rPr lang="en-GB" sz="1800" i="1" dirty="0">
                    <a:solidFill>
                      <a:srgbClr val="FF0000"/>
                    </a:solidFill>
                  </a:rPr>
                  <a:t>entropy is a good measure of the cost of cryogenic refrigeration</a:t>
                </a:r>
              </a:p>
              <a:p>
                <a:pPr>
                  <a:buFont typeface="Symbol" panose="05050102010706020507" pitchFamily="18" charset="2"/>
                  <a:buChar char="Þ"/>
                </a:pPr>
                <a:r>
                  <a:rPr lang="en-GB" sz="1800" i="1" dirty="0">
                    <a:solidFill>
                      <a:srgbClr val="FF0000"/>
                    </a:solidFill>
                  </a:rPr>
                  <a:t>strategies minimizing </a:t>
                </a:r>
                <a14:m>
                  <m:oMath xmlns:m="http://schemas.openxmlformats.org/officeDocument/2006/math">
                    <m:r>
                      <a:rPr lang="fr-CH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CH" sz="1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fr-CH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800" i="1" dirty="0">
                    <a:solidFill>
                      <a:srgbClr val="FF0000"/>
                    </a:solidFill>
                  </a:rPr>
                  <a:t>improve cryogenic design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fr-CH" sz="1600" dirty="0">
                    <a:solidFill>
                      <a:srgbClr val="0066CC"/>
                    </a:solidFill>
                  </a:rPr>
                  <a:t>Thermal </a:t>
                </a:r>
                <a:r>
                  <a:rPr lang="fr-CH" sz="1600" dirty="0" err="1">
                    <a:solidFill>
                      <a:srgbClr val="0066CC"/>
                    </a:solidFill>
                  </a:rPr>
                  <a:t>insulation</a:t>
                </a:r>
                <a:r>
                  <a:rPr lang="fr-CH" sz="1600" dirty="0">
                    <a:solidFill>
                      <a:srgbClr val="0066CC"/>
                    </a:solidFill>
                  </a:rPr>
                  <a:t> and </a:t>
                </a:r>
                <a:r>
                  <a:rPr lang="fr-CH" sz="1600" dirty="0" err="1">
                    <a:solidFill>
                      <a:srgbClr val="0066CC"/>
                    </a:solidFill>
                  </a:rPr>
                  <a:t>heat</a:t>
                </a:r>
                <a:r>
                  <a:rPr lang="fr-CH" sz="1600" dirty="0">
                    <a:solidFill>
                      <a:srgbClr val="0066CC"/>
                    </a:solidFill>
                  </a:rPr>
                  <a:t> </a:t>
                </a:r>
                <a:r>
                  <a:rPr lang="fr-CH" sz="1600" dirty="0" err="1">
                    <a:solidFill>
                      <a:srgbClr val="0066CC"/>
                    </a:solidFill>
                  </a:rPr>
                  <a:t>load</a:t>
                </a:r>
                <a:r>
                  <a:rPr lang="fr-CH" sz="1600" dirty="0">
                    <a:solidFill>
                      <a:srgbClr val="0066CC"/>
                    </a:solidFill>
                  </a:rPr>
                  <a:t> management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fr-CH" sz="1600" dirty="0">
                    <a:solidFill>
                      <a:srgbClr val="00B050"/>
                    </a:solidFill>
                  </a:rPr>
                  <a:t>Thermal </a:t>
                </a:r>
                <a:r>
                  <a:rPr lang="fr-CH" sz="1600" dirty="0" err="1">
                    <a:solidFill>
                      <a:srgbClr val="00B050"/>
                    </a:solidFill>
                  </a:rPr>
                  <a:t>shielding</a:t>
                </a:r>
                <a:r>
                  <a:rPr lang="fr-CH" sz="1600" dirty="0">
                    <a:solidFill>
                      <a:srgbClr val="00B050"/>
                    </a:solidFill>
                  </a:rPr>
                  <a:t> and </a:t>
                </a:r>
                <a:r>
                  <a:rPr lang="fr-CH" sz="1600" dirty="0" err="1">
                    <a:solidFill>
                      <a:srgbClr val="00B050"/>
                    </a:solidFill>
                  </a:rPr>
                  <a:t>heat</a:t>
                </a:r>
                <a:r>
                  <a:rPr lang="fr-CH" sz="1600" dirty="0">
                    <a:solidFill>
                      <a:srgbClr val="00B050"/>
                    </a:solidFill>
                  </a:rPr>
                  <a:t> interception at </a:t>
                </a:r>
                <a:r>
                  <a:rPr lang="fr-CH" sz="1600" dirty="0" err="1">
                    <a:solidFill>
                      <a:srgbClr val="00B050"/>
                    </a:solidFill>
                  </a:rPr>
                  <a:t>higher</a:t>
                </a:r>
                <a:r>
                  <a:rPr lang="fr-CH" sz="1600" dirty="0">
                    <a:solidFill>
                      <a:srgbClr val="00B050"/>
                    </a:solidFill>
                  </a:rPr>
                  <a:t> </a:t>
                </a:r>
                <a:r>
                  <a:rPr lang="fr-CH" sz="1600" dirty="0" err="1">
                    <a:solidFill>
                      <a:srgbClr val="00B050"/>
                    </a:solidFill>
                  </a:rPr>
                  <a:t>temperature</a:t>
                </a:r>
                <a:endParaRPr lang="fr-CH" sz="1600" dirty="0">
                  <a:solidFill>
                    <a:srgbClr val="00B050"/>
                  </a:solidFill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fr-CH" sz="1600" dirty="0">
                    <a:solidFill>
                      <a:srgbClr val="FF0000"/>
                    </a:solidFill>
                  </a:rPr>
                  <a:t>Efficient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cooling</a:t>
                </a:r>
                <a:r>
                  <a:rPr lang="fr-CH" sz="1600" dirty="0">
                    <a:solidFill>
                      <a:srgbClr val="FF0000"/>
                    </a:solidFill>
                  </a:rPr>
                  <a:t>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scheme</a:t>
                </a:r>
                <a:r>
                  <a:rPr lang="fr-CH" sz="1600" dirty="0">
                    <a:solidFill>
                      <a:srgbClr val="FF0000"/>
                    </a:solidFill>
                  </a:rPr>
                  <a:t>,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matched</a:t>
                </a:r>
                <a:r>
                  <a:rPr lang="fr-CH" sz="1600" dirty="0">
                    <a:solidFill>
                      <a:srgbClr val="FF0000"/>
                    </a:solidFill>
                  </a:rPr>
                  <a:t> to system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cooling</a:t>
                </a:r>
                <a:r>
                  <a:rPr lang="fr-CH" sz="1600" dirty="0">
                    <a:solidFill>
                      <a:srgbClr val="FF0000"/>
                    </a:solidFill>
                  </a:rPr>
                  <a:t>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requirements</a:t>
                </a:r>
                <a:endParaRPr lang="fr-CH" sz="1600" dirty="0">
                  <a:solidFill>
                    <a:srgbClr val="FF0000"/>
                  </a:solidFill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rgbClr val="0066CC"/>
                  </a:solidFill>
                </a:endParaRPr>
              </a:p>
              <a:p>
                <a:pPr marL="0" indent="0"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4" t="-6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986B8-3F28-44C8-81FC-EA0515D5F16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445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1339216" y="279625"/>
            <a:ext cx="6480720" cy="706437"/>
          </a:xfrm>
          <a:effectLst/>
        </p:spPr>
        <p:txBody>
          <a:bodyPr>
            <a:normAutofit/>
          </a:bodyPr>
          <a:lstStyle/>
          <a:p>
            <a:r>
              <a:rPr lang="fr-CH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Cryogenic</a:t>
            </a:r>
            <a:r>
              <a:rPr lang="fr-CH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design </a:t>
            </a:r>
            <a:r>
              <a:rPr lang="fr-CH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strategies</a:t>
            </a:r>
            <a:endParaRPr lang="en-GB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 flipV="1">
            <a:off x="1476375" y="1059086"/>
            <a:ext cx="3240088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V="1">
            <a:off x="1476375" y="1059086"/>
            <a:ext cx="5327650" cy="453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 flipV="1">
            <a:off x="3276600" y="1995711"/>
            <a:ext cx="4535488" cy="3887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61490" name="Group 50"/>
          <p:cNvGrpSpPr>
            <a:grpSpLocks/>
          </p:cNvGrpSpPr>
          <p:nvPr/>
        </p:nvGrpSpPr>
        <p:grpSpPr bwMode="auto">
          <a:xfrm>
            <a:off x="323850" y="3219673"/>
            <a:ext cx="4392613" cy="3103563"/>
            <a:chOff x="204" y="2160"/>
            <a:chExt cx="2767" cy="1955"/>
          </a:xfrm>
        </p:grpSpPr>
        <p:grpSp>
          <p:nvGrpSpPr>
            <p:cNvPr id="61488" name="Group 48"/>
            <p:cNvGrpSpPr>
              <a:grpSpLocks/>
            </p:cNvGrpSpPr>
            <p:nvPr/>
          </p:nvGrpSpPr>
          <p:grpSpPr bwMode="auto">
            <a:xfrm>
              <a:off x="930" y="2214"/>
              <a:ext cx="1678" cy="1624"/>
              <a:chOff x="930" y="2214"/>
              <a:chExt cx="1678" cy="1624"/>
            </a:xfrm>
          </p:grpSpPr>
          <p:sp>
            <p:nvSpPr>
              <p:cNvPr id="61454" name="AutoShape 14"/>
              <p:cNvSpPr>
                <a:spLocks noChangeArrowheads="1"/>
              </p:cNvSpPr>
              <p:nvPr/>
            </p:nvSpPr>
            <p:spPr bwMode="auto">
              <a:xfrm>
                <a:off x="2435" y="2214"/>
                <a:ext cx="173" cy="173"/>
              </a:xfrm>
              <a:prstGeom prst="diamond">
                <a:avLst/>
              </a:prstGeom>
              <a:solidFill>
                <a:srgbClr val="00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GB">
                  <a:solidFill>
                    <a:srgbClr val="0066CC"/>
                  </a:solidFill>
                  <a:latin typeface="Arial" pitchFamily="34" charset="0"/>
                </a:endParaRPr>
              </a:p>
            </p:txBody>
          </p:sp>
          <p:sp>
            <p:nvSpPr>
              <p:cNvPr id="61473" name="Line 33"/>
              <p:cNvSpPr>
                <a:spLocks noChangeShapeType="1"/>
              </p:cNvSpPr>
              <p:nvPr/>
            </p:nvSpPr>
            <p:spPr bwMode="auto">
              <a:xfrm>
                <a:off x="2517" y="2341"/>
                <a:ext cx="0" cy="1497"/>
              </a:xfrm>
              <a:prstGeom prst="line">
                <a:avLst/>
              </a:prstGeom>
              <a:noFill/>
              <a:ln w="9525">
                <a:solidFill>
                  <a:srgbClr val="0066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474" name="Line 34"/>
              <p:cNvSpPr>
                <a:spLocks noChangeShapeType="1"/>
              </p:cNvSpPr>
              <p:nvPr/>
            </p:nvSpPr>
            <p:spPr bwMode="auto">
              <a:xfrm flipH="1">
                <a:off x="930" y="2296"/>
                <a:ext cx="1496" cy="0"/>
              </a:xfrm>
              <a:prstGeom prst="line">
                <a:avLst/>
              </a:prstGeom>
              <a:noFill/>
              <a:ln w="9525">
                <a:solidFill>
                  <a:srgbClr val="0066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1475" name="Text Box 35"/>
            <p:cNvSpPr txBox="1">
              <a:spLocks noChangeArrowheads="1"/>
            </p:cNvSpPr>
            <p:nvPr/>
          </p:nvSpPr>
          <p:spPr bwMode="auto">
            <a:xfrm>
              <a:off x="2200" y="3884"/>
              <a:ext cx="7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0066CC"/>
                  </a:solidFill>
                  <a:latin typeface="+mn-lt"/>
                </a:rPr>
                <a:t>T device</a:t>
              </a:r>
            </a:p>
          </p:txBody>
        </p:sp>
        <p:sp>
          <p:nvSpPr>
            <p:cNvPr id="61476" name="Text Box 36"/>
            <p:cNvSpPr txBox="1">
              <a:spLocks noChangeArrowheads="1"/>
            </p:cNvSpPr>
            <p:nvPr/>
          </p:nvSpPr>
          <p:spPr bwMode="auto">
            <a:xfrm>
              <a:off x="204" y="2160"/>
              <a:ext cx="6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0066CC"/>
                  </a:solidFill>
                  <a:latin typeface="+mn-lt"/>
                </a:rPr>
                <a:t>Q device</a:t>
              </a:r>
            </a:p>
          </p:txBody>
        </p:sp>
      </p:grpSp>
      <p:grpSp>
        <p:nvGrpSpPr>
          <p:cNvPr id="61487" name="Group 47"/>
          <p:cNvGrpSpPr>
            <a:grpSpLocks/>
          </p:cNvGrpSpPr>
          <p:nvPr/>
        </p:nvGrpSpPr>
        <p:grpSpPr bwMode="auto">
          <a:xfrm>
            <a:off x="684213" y="1052736"/>
            <a:ext cx="7920037" cy="5191125"/>
            <a:chOff x="431" y="795"/>
            <a:chExt cx="4989" cy="3270"/>
          </a:xfrm>
        </p:grpSpPr>
        <p:sp>
          <p:nvSpPr>
            <p:cNvPr id="61449" name="Rectangle 9"/>
            <p:cNvSpPr>
              <a:spLocks noChangeArrowheads="1"/>
            </p:cNvSpPr>
            <p:nvPr/>
          </p:nvSpPr>
          <p:spPr bwMode="auto">
            <a:xfrm>
              <a:off x="930" y="799"/>
              <a:ext cx="3991" cy="303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465" name="Text Box 25"/>
            <p:cNvSpPr txBox="1">
              <a:spLocks noChangeArrowheads="1"/>
            </p:cNvSpPr>
            <p:nvPr/>
          </p:nvSpPr>
          <p:spPr bwMode="auto">
            <a:xfrm>
              <a:off x="5012" y="3834"/>
              <a:ext cx="4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Ln T</a:t>
              </a:r>
            </a:p>
          </p:txBody>
        </p:sp>
        <p:sp>
          <p:nvSpPr>
            <p:cNvPr id="61466" name="Text Box 26"/>
            <p:cNvSpPr txBox="1">
              <a:spLocks noChangeArrowheads="1"/>
            </p:cNvSpPr>
            <p:nvPr/>
          </p:nvSpPr>
          <p:spPr bwMode="auto">
            <a:xfrm>
              <a:off x="431" y="795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Ln Q</a:t>
              </a:r>
            </a:p>
          </p:txBody>
        </p:sp>
        <p:sp>
          <p:nvSpPr>
            <p:cNvPr id="61485" name="Line 45"/>
            <p:cNvSpPr>
              <a:spLocks noChangeShapeType="1"/>
            </p:cNvSpPr>
            <p:nvPr/>
          </p:nvSpPr>
          <p:spPr bwMode="auto">
            <a:xfrm flipH="1" flipV="1">
              <a:off x="2562" y="935"/>
              <a:ext cx="1316" cy="149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1486" name="Text Box 46"/>
            <p:cNvSpPr txBox="1">
              <a:spLocks noChangeArrowheads="1"/>
            </p:cNvSpPr>
            <p:nvPr/>
          </p:nvSpPr>
          <p:spPr bwMode="auto">
            <a:xfrm rot="2915787">
              <a:off x="2815" y="1454"/>
              <a:ext cx="998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Increasing S</a:t>
              </a:r>
            </a:p>
          </p:txBody>
        </p:sp>
      </p:grpSp>
      <p:grpSp>
        <p:nvGrpSpPr>
          <p:cNvPr id="61518" name="Group 78"/>
          <p:cNvGrpSpPr>
            <a:grpSpLocks/>
          </p:cNvGrpSpPr>
          <p:nvPr/>
        </p:nvGrpSpPr>
        <p:grpSpPr bwMode="auto">
          <a:xfrm>
            <a:off x="395288" y="3419698"/>
            <a:ext cx="7200900" cy="2895600"/>
            <a:chOff x="249" y="2286"/>
            <a:chExt cx="4536" cy="1824"/>
          </a:xfrm>
        </p:grpSpPr>
        <p:grpSp>
          <p:nvGrpSpPr>
            <p:cNvPr id="61491" name="Group 51"/>
            <p:cNvGrpSpPr>
              <a:grpSpLocks/>
            </p:cNvGrpSpPr>
            <p:nvPr/>
          </p:nvGrpSpPr>
          <p:grpSpPr bwMode="auto">
            <a:xfrm>
              <a:off x="249" y="2523"/>
              <a:ext cx="4309" cy="1587"/>
              <a:chOff x="249" y="2523"/>
              <a:chExt cx="4309" cy="1587"/>
            </a:xfrm>
          </p:grpSpPr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930" y="2523"/>
                <a:ext cx="3393" cy="1315"/>
                <a:chOff x="930" y="2523"/>
                <a:chExt cx="3393" cy="1315"/>
              </a:xfrm>
            </p:grpSpPr>
            <p:sp>
              <p:nvSpPr>
                <p:cNvPr id="61457" name="AutoShape 17"/>
                <p:cNvSpPr>
                  <a:spLocks noChangeArrowheads="1"/>
                </p:cNvSpPr>
                <p:nvPr/>
              </p:nvSpPr>
              <p:spPr bwMode="auto">
                <a:xfrm>
                  <a:off x="2435" y="3348"/>
                  <a:ext cx="173" cy="173"/>
                </a:xfrm>
                <a:prstGeom prst="diamond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GB">
                    <a:solidFill>
                      <a:srgbClr val="0080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61458" name="AutoShape 18"/>
                <p:cNvSpPr>
                  <a:spLocks noChangeArrowheads="1"/>
                </p:cNvSpPr>
                <p:nvPr/>
              </p:nvSpPr>
              <p:spPr bwMode="auto">
                <a:xfrm>
                  <a:off x="4150" y="2523"/>
                  <a:ext cx="173" cy="173"/>
                </a:xfrm>
                <a:prstGeom prst="diamond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GB">
                    <a:solidFill>
                      <a:srgbClr val="0066CC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61464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562" y="2659"/>
                  <a:ext cx="1633" cy="726"/>
                </a:xfrm>
                <a:prstGeom prst="line">
                  <a:avLst/>
                </a:prstGeom>
                <a:noFill/>
                <a:ln w="38100">
                  <a:solidFill>
                    <a:srgbClr val="92D050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481" name="Line 41"/>
                <p:cNvSpPr>
                  <a:spLocks noChangeShapeType="1"/>
                </p:cNvSpPr>
                <p:nvPr/>
              </p:nvSpPr>
              <p:spPr bwMode="auto">
                <a:xfrm>
                  <a:off x="4241" y="2659"/>
                  <a:ext cx="0" cy="1179"/>
                </a:xfrm>
                <a:prstGeom prst="line">
                  <a:avLst/>
                </a:prstGeom>
                <a:noFill/>
                <a:ln w="9525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482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930" y="2614"/>
                  <a:ext cx="3220" cy="0"/>
                </a:xfrm>
                <a:prstGeom prst="line">
                  <a:avLst/>
                </a:prstGeom>
                <a:noFill/>
                <a:ln w="9525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61483" name="Text Box 43"/>
              <p:cNvSpPr txBox="1">
                <a:spLocks noChangeArrowheads="1"/>
              </p:cNvSpPr>
              <p:nvPr/>
            </p:nvSpPr>
            <p:spPr bwMode="auto">
              <a:xfrm>
                <a:off x="249" y="2523"/>
                <a:ext cx="6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dirty="0">
                    <a:solidFill>
                      <a:srgbClr val="008000"/>
                    </a:solidFill>
                    <a:latin typeface="+mn-lt"/>
                  </a:rPr>
                  <a:t>Q shield</a:t>
                </a:r>
              </a:p>
            </p:txBody>
          </p:sp>
          <p:sp>
            <p:nvSpPr>
              <p:cNvPr id="61484" name="Text Box 44"/>
              <p:cNvSpPr txBox="1">
                <a:spLocks noChangeArrowheads="1"/>
              </p:cNvSpPr>
              <p:nvPr/>
            </p:nvSpPr>
            <p:spPr bwMode="auto">
              <a:xfrm>
                <a:off x="3923" y="3879"/>
                <a:ext cx="6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dirty="0">
                    <a:solidFill>
                      <a:srgbClr val="008000"/>
                    </a:solidFill>
                    <a:latin typeface="+mn-lt"/>
                  </a:rPr>
                  <a:t>T shield</a:t>
                </a:r>
              </a:p>
            </p:txBody>
          </p:sp>
        </p:grpSp>
        <p:sp>
          <p:nvSpPr>
            <p:cNvPr id="61468" name="AutoShape 28"/>
            <p:cNvSpPr>
              <a:spLocks noChangeArrowheads="1"/>
            </p:cNvSpPr>
            <p:nvPr/>
          </p:nvSpPr>
          <p:spPr bwMode="auto">
            <a:xfrm rot="2460546">
              <a:off x="2559" y="2618"/>
              <a:ext cx="817" cy="137"/>
            </a:xfrm>
            <a:prstGeom prst="rightArrow">
              <a:avLst>
                <a:gd name="adj1" fmla="val 50000"/>
                <a:gd name="adj2" fmla="val 149088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493" name="Text Box 53"/>
            <p:cNvSpPr txBox="1">
              <a:spLocks noChangeArrowheads="1"/>
            </p:cNvSpPr>
            <p:nvPr/>
          </p:nvSpPr>
          <p:spPr bwMode="auto">
            <a:xfrm>
              <a:off x="2835" y="2286"/>
              <a:ext cx="1950" cy="23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Shielding, heat interception</a:t>
              </a:r>
            </a:p>
          </p:txBody>
        </p:sp>
      </p:grpSp>
      <p:grpSp>
        <p:nvGrpSpPr>
          <p:cNvPr id="61492" name="Group 52"/>
          <p:cNvGrpSpPr>
            <a:grpSpLocks/>
          </p:cNvGrpSpPr>
          <p:nvPr/>
        </p:nvGrpSpPr>
        <p:grpSpPr bwMode="auto">
          <a:xfrm>
            <a:off x="468313" y="2356073"/>
            <a:ext cx="2879725" cy="3959225"/>
            <a:chOff x="295" y="1616"/>
            <a:chExt cx="1814" cy="2494"/>
          </a:xfrm>
        </p:grpSpPr>
        <p:sp>
          <p:nvSpPr>
            <p:cNvPr id="61459" name="AutoShape 19"/>
            <p:cNvSpPr>
              <a:spLocks noChangeArrowheads="1"/>
            </p:cNvSpPr>
            <p:nvPr/>
          </p:nvSpPr>
          <p:spPr bwMode="auto">
            <a:xfrm>
              <a:off x="1746" y="1669"/>
              <a:ext cx="173" cy="173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0066CC"/>
                </a:solidFill>
                <a:latin typeface="Arial" pitchFamily="34" charset="0"/>
              </a:endParaRPr>
            </a:p>
          </p:txBody>
        </p:sp>
        <p:sp>
          <p:nvSpPr>
            <p:cNvPr id="61477" name="Line 37"/>
            <p:cNvSpPr>
              <a:spLocks noChangeShapeType="1"/>
            </p:cNvSpPr>
            <p:nvPr/>
          </p:nvSpPr>
          <p:spPr bwMode="auto">
            <a:xfrm>
              <a:off x="1837" y="1842"/>
              <a:ext cx="0" cy="19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1478" name="Line 38"/>
            <p:cNvSpPr>
              <a:spLocks noChangeShapeType="1"/>
            </p:cNvSpPr>
            <p:nvPr/>
          </p:nvSpPr>
          <p:spPr bwMode="auto">
            <a:xfrm flipH="1">
              <a:off x="930" y="1752"/>
              <a:ext cx="81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61479" name="Text Box 39"/>
            <p:cNvSpPr txBox="1">
              <a:spLocks noChangeArrowheads="1"/>
            </p:cNvSpPr>
            <p:nvPr/>
          </p:nvSpPr>
          <p:spPr bwMode="auto">
            <a:xfrm>
              <a:off x="1565" y="3879"/>
              <a:ext cx="5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FF0000"/>
                  </a:solidFill>
                  <a:latin typeface="+mn-lt"/>
                </a:rPr>
                <a:t>T </a:t>
              </a:r>
              <a:r>
                <a:rPr lang="en-GB" dirty="0" err="1">
                  <a:solidFill>
                    <a:srgbClr val="FF0000"/>
                  </a:solidFill>
                  <a:latin typeface="+mn-lt"/>
                </a:rPr>
                <a:t>refri</a:t>
              </a:r>
              <a:endParaRPr lang="en-GB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61480" name="Text Box 40"/>
            <p:cNvSpPr txBox="1">
              <a:spLocks noChangeArrowheads="1"/>
            </p:cNvSpPr>
            <p:nvPr/>
          </p:nvSpPr>
          <p:spPr bwMode="auto">
            <a:xfrm>
              <a:off x="295" y="1616"/>
              <a:ext cx="58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FF0000"/>
                  </a:solidFill>
                  <a:latin typeface="+mn-lt"/>
                </a:rPr>
                <a:t>Q </a:t>
              </a:r>
              <a:r>
                <a:rPr lang="en-GB" dirty="0" err="1">
                  <a:solidFill>
                    <a:srgbClr val="FF0000"/>
                  </a:solidFill>
                  <a:latin typeface="+mn-lt"/>
                </a:rPr>
                <a:t>refri</a:t>
              </a:r>
              <a:endParaRPr lang="en-GB" dirty="0"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1499" name="Group 59"/>
          <p:cNvGrpSpPr>
            <a:grpSpLocks/>
          </p:cNvGrpSpPr>
          <p:nvPr/>
        </p:nvGrpSpPr>
        <p:grpSpPr bwMode="auto">
          <a:xfrm>
            <a:off x="2987675" y="2411636"/>
            <a:ext cx="2160588" cy="938212"/>
            <a:chOff x="1882" y="1651"/>
            <a:chExt cx="1361" cy="59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1471" name="AutoShape 31"/>
            <p:cNvSpPr>
              <a:spLocks noChangeArrowheads="1"/>
            </p:cNvSpPr>
            <p:nvPr/>
          </p:nvSpPr>
          <p:spPr bwMode="auto">
            <a:xfrm>
              <a:off x="2245" y="2069"/>
              <a:ext cx="173" cy="173"/>
            </a:xfrm>
            <a:prstGeom prst="diamond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0066CC"/>
                </a:solidFill>
                <a:latin typeface="Arial" pitchFamily="34" charset="0"/>
              </a:endParaRPr>
            </a:p>
          </p:txBody>
        </p:sp>
        <p:grpSp>
          <p:nvGrpSpPr>
            <p:cNvPr id="61498" name="Group 58"/>
            <p:cNvGrpSpPr>
              <a:grpSpLocks/>
            </p:cNvGrpSpPr>
            <p:nvPr/>
          </p:nvGrpSpPr>
          <p:grpSpPr bwMode="auto">
            <a:xfrm>
              <a:off x="1882" y="1651"/>
              <a:ext cx="1361" cy="373"/>
              <a:chOff x="1882" y="1651"/>
              <a:chExt cx="1361" cy="373"/>
            </a:xfrm>
            <a:grpFill/>
          </p:grpSpPr>
          <p:sp>
            <p:nvSpPr>
              <p:cNvPr id="61469" name="AutoShape 29"/>
              <p:cNvSpPr>
                <a:spLocks noChangeArrowheads="1"/>
              </p:cNvSpPr>
              <p:nvPr/>
            </p:nvSpPr>
            <p:spPr bwMode="auto">
              <a:xfrm rot="2072916">
                <a:off x="1882" y="1888"/>
                <a:ext cx="408" cy="136"/>
              </a:xfrm>
              <a:prstGeom prst="rightArrow">
                <a:avLst>
                  <a:gd name="adj1" fmla="val 50000"/>
                  <a:gd name="adj2" fmla="val 75000"/>
                </a:avLst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496" name="Text Box 56"/>
              <p:cNvSpPr txBox="1">
                <a:spLocks noChangeArrowheads="1"/>
              </p:cNvSpPr>
              <p:nvPr/>
            </p:nvSpPr>
            <p:spPr bwMode="auto">
              <a:xfrm>
                <a:off x="2064" y="1651"/>
                <a:ext cx="1179" cy="237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Cooling scheme</a:t>
                </a: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663826" y="3649886"/>
            <a:ext cx="1469231" cy="1036010"/>
            <a:chOff x="2663826" y="3859213"/>
            <a:chExt cx="1469231" cy="1036010"/>
          </a:xfrm>
        </p:grpSpPr>
        <p:grpSp>
          <p:nvGrpSpPr>
            <p:cNvPr id="61517" name="Group 77"/>
            <p:cNvGrpSpPr>
              <a:grpSpLocks/>
            </p:cNvGrpSpPr>
            <p:nvPr/>
          </p:nvGrpSpPr>
          <p:grpSpPr bwMode="auto">
            <a:xfrm>
              <a:off x="2663826" y="3859213"/>
              <a:ext cx="1447800" cy="649288"/>
              <a:chOff x="1678" y="2431"/>
              <a:chExt cx="912" cy="409"/>
            </a:xfrm>
          </p:grpSpPr>
          <p:sp>
            <p:nvSpPr>
              <p:cNvPr id="61515" name="Text Box 75"/>
              <p:cNvSpPr txBox="1">
                <a:spLocks noChangeArrowheads="1"/>
              </p:cNvSpPr>
              <p:nvPr/>
            </p:nvSpPr>
            <p:spPr bwMode="auto">
              <a:xfrm>
                <a:off x="1678" y="2517"/>
                <a:ext cx="748" cy="23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/>
                  <a:t>Insulation</a:t>
                </a:r>
              </a:p>
            </p:txBody>
          </p:sp>
          <p:sp>
            <p:nvSpPr>
              <p:cNvPr id="61516" name="AutoShape 76"/>
              <p:cNvSpPr>
                <a:spLocks noChangeArrowheads="1"/>
              </p:cNvSpPr>
              <p:nvPr/>
            </p:nvSpPr>
            <p:spPr bwMode="auto">
              <a:xfrm rot="5400000">
                <a:off x="2317" y="2567"/>
                <a:ext cx="409" cy="137"/>
              </a:xfrm>
              <a:prstGeom prst="rightArrow">
                <a:avLst>
                  <a:gd name="adj1" fmla="val 50000"/>
                  <a:gd name="adj2" fmla="val 14908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5" name="AutoShape 14"/>
            <p:cNvSpPr>
              <a:spLocks noChangeArrowheads="1"/>
            </p:cNvSpPr>
            <p:nvPr/>
          </p:nvSpPr>
          <p:spPr bwMode="auto">
            <a:xfrm>
              <a:off x="3858419" y="4620585"/>
              <a:ext cx="274638" cy="274638"/>
            </a:xfrm>
            <a:prstGeom prst="diamond">
              <a:avLst/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GB">
                <a:solidFill>
                  <a:srgbClr val="0066CC"/>
                </a:solidFill>
                <a:latin typeface="Arial" pitchFamily="34" charset="0"/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0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>
          <a:xfrm>
            <a:off x="1224059" y="403572"/>
            <a:ext cx="6697663" cy="865188"/>
          </a:xfrm>
        </p:spPr>
        <p:txBody>
          <a:bodyPr/>
          <a:lstStyle/>
          <a:p>
            <a:pPr eaLnBrk="1" hangingPunct="1">
              <a:defRPr/>
            </a:pPr>
            <a:r>
              <a:rPr lang="fr-CH" sz="2000" dirty="0"/>
              <a:t>Non-</a:t>
            </a:r>
            <a:r>
              <a:rPr lang="fr-CH" sz="2000" dirty="0" err="1"/>
              <a:t>linear</a:t>
            </a:r>
            <a:r>
              <a:rPr lang="fr-CH" sz="2000" dirty="0"/>
              <a:t> </a:t>
            </a:r>
            <a:r>
              <a:rPr lang="fr-CH" sz="2000" dirty="0" err="1"/>
              <a:t>heat</a:t>
            </a:r>
            <a:r>
              <a:rPr lang="fr-CH" sz="2000" dirty="0"/>
              <a:t> </a:t>
            </a:r>
            <a:r>
              <a:rPr lang="fr-CH" sz="2000" dirty="0" err="1"/>
              <a:t>transfer</a:t>
            </a:r>
            <a:r>
              <a:rPr lang="fr-CH" sz="2000" dirty="0"/>
              <a:t> to </a:t>
            </a:r>
            <a:r>
              <a:rPr lang="fr-CH" sz="2000" dirty="0" err="1"/>
              <a:t>liquid</a:t>
            </a:r>
            <a:r>
              <a:rPr lang="fr-CH" sz="2000" dirty="0"/>
              <a:t> </a:t>
            </a:r>
            <a:r>
              <a:rPr lang="fr-CH" sz="2000" dirty="0" err="1"/>
              <a:t>cryogens</a:t>
            </a:r>
            <a:br>
              <a:rPr lang="fr-CH" sz="1800" dirty="0"/>
            </a:br>
            <a:r>
              <a:rPr lang="fr-CH" sz="1800" dirty="0"/>
              <a:t>Pool </a:t>
            </a:r>
            <a:r>
              <a:rPr lang="fr-CH" sz="1800" dirty="0" err="1"/>
              <a:t>boiling</a:t>
            </a:r>
            <a:r>
              <a:rPr lang="fr-CH" sz="1800" dirty="0"/>
              <a:t> </a:t>
            </a:r>
            <a:r>
              <a:rPr lang="fr-CH" sz="1800" dirty="0" err="1"/>
              <a:t>nitrogen</a:t>
            </a:r>
            <a:endParaRPr lang="en-US" sz="1800" dirty="0"/>
          </a:p>
        </p:txBody>
      </p:sp>
      <p:grpSp>
        <p:nvGrpSpPr>
          <p:cNvPr id="20483" name="Group 27"/>
          <p:cNvGrpSpPr>
            <a:grpSpLocks/>
          </p:cNvGrpSpPr>
          <p:nvPr/>
        </p:nvGrpSpPr>
        <p:grpSpPr bwMode="auto">
          <a:xfrm>
            <a:off x="107950" y="1196975"/>
            <a:ext cx="8928100" cy="5472113"/>
            <a:chOff x="68" y="754"/>
            <a:chExt cx="5624" cy="3447"/>
          </a:xfrm>
        </p:grpSpPr>
        <p:pic>
          <p:nvPicPr>
            <p:cNvPr id="2048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" y="1299"/>
              <a:ext cx="3629" cy="2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5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21" y="754"/>
              <a:ext cx="1971" cy="3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6" name="Oval 7"/>
            <p:cNvSpPr>
              <a:spLocks noChangeArrowheads="1"/>
            </p:cNvSpPr>
            <p:nvPr/>
          </p:nvSpPr>
          <p:spPr bwMode="auto">
            <a:xfrm>
              <a:off x="2653" y="2886"/>
              <a:ext cx="725" cy="363"/>
            </a:xfrm>
            <a:prstGeom prst="ellips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7" name="Line 8"/>
            <p:cNvSpPr>
              <a:spLocks noChangeShapeType="1"/>
            </p:cNvSpPr>
            <p:nvPr/>
          </p:nvSpPr>
          <p:spPr bwMode="auto">
            <a:xfrm>
              <a:off x="3243" y="3203"/>
              <a:ext cx="544" cy="363"/>
            </a:xfrm>
            <a:prstGeom prst="lin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88" name="Oval 9"/>
            <p:cNvSpPr>
              <a:spLocks noChangeArrowheads="1"/>
            </p:cNvSpPr>
            <p:nvPr/>
          </p:nvSpPr>
          <p:spPr bwMode="auto">
            <a:xfrm>
              <a:off x="2336" y="1842"/>
              <a:ext cx="725" cy="363"/>
            </a:xfrm>
            <a:prstGeom prst="ellips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9" name="Line 10"/>
            <p:cNvSpPr>
              <a:spLocks noChangeShapeType="1"/>
            </p:cNvSpPr>
            <p:nvPr/>
          </p:nvSpPr>
          <p:spPr bwMode="auto">
            <a:xfrm>
              <a:off x="3061" y="2024"/>
              <a:ext cx="681" cy="227"/>
            </a:xfrm>
            <a:prstGeom prst="lin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0" name="Oval 11"/>
            <p:cNvSpPr>
              <a:spLocks noChangeArrowheads="1"/>
            </p:cNvSpPr>
            <p:nvPr/>
          </p:nvSpPr>
          <p:spPr bwMode="auto">
            <a:xfrm>
              <a:off x="567" y="1842"/>
              <a:ext cx="725" cy="363"/>
            </a:xfrm>
            <a:prstGeom prst="ellips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Line 13"/>
            <p:cNvSpPr>
              <a:spLocks noChangeShapeType="1"/>
            </p:cNvSpPr>
            <p:nvPr/>
          </p:nvSpPr>
          <p:spPr bwMode="auto">
            <a:xfrm flipV="1">
              <a:off x="929" y="890"/>
              <a:ext cx="2813" cy="953"/>
            </a:xfrm>
            <a:prstGeom prst="lin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Line 15"/>
            <p:cNvSpPr>
              <a:spLocks noChangeShapeType="1"/>
            </p:cNvSpPr>
            <p:nvPr/>
          </p:nvSpPr>
          <p:spPr bwMode="auto">
            <a:xfrm>
              <a:off x="476" y="1661"/>
              <a:ext cx="1497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Text Box 20"/>
            <p:cNvSpPr txBox="1">
              <a:spLocks noChangeArrowheads="1"/>
            </p:cNvSpPr>
            <p:nvPr/>
          </p:nvSpPr>
          <p:spPr bwMode="auto">
            <a:xfrm>
              <a:off x="793" y="1480"/>
              <a:ext cx="86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sz="1200" dirty="0">
                  <a:solidFill>
                    <a:srgbClr val="FF0000"/>
                  </a:solidFill>
                  <a:latin typeface="Tahoma" pitchFamily="34" charset="0"/>
                </a:rPr>
                <a:t>~ 1.5 10</a:t>
              </a:r>
              <a:r>
                <a:rPr lang="fr-CH" sz="1200" baseline="30000" dirty="0">
                  <a:solidFill>
                    <a:srgbClr val="FF0000"/>
                  </a:solidFill>
                  <a:latin typeface="Tahoma" pitchFamily="34" charset="0"/>
                </a:rPr>
                <a:t>5</a:t>
              </a:r>
              <a:r>
                <a:rPr lang="fr-CH" sz="1200" dirty="0">
                  <a:solidFill>
                    <a:srgbClr val="FF0000"/>
                  </a:solidFill>
                  <a:latin typeface="Tahoma" pitchFamily="34" charset="0"/>
                </a:rPr>
                <a:t> W/m</a:t>
              </a:r>
              <a:r>
                <a:rPr lang="fr-CH" sz="1200" baseline="30000" dirty="0">
                  <a:solidFill>
                    <a:srgbClr val="FF0000"/>
                  </a:solidFill>
                  <a:latin typeface="Tahoma" pitchFamily="34" charset="0"/>
                </a:rPr>
                <a:t>2</a:t>
              </a:r>
              <a:endParaRPr lang="en-US" sz="1200" baseline="300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86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36550" y="509588"/>
            <a:ext cx="84582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Characteristic temperatures of cryogens</a:t>
            </a:r>
          </a:p>
        </p:txBody>
      </p:sp>
      <p:graphicFrame>
        <p:nvGraphicFramePr>
          <p:cNvPr id="1951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27582"/>
              </p:ext>
            </p:extLst>
          </p:nvPr>
        </p:nvGraphicFramePr>
        <p:xfrm>
          <a:off x="755650" y="1195388"/>
          <a:ext cx="7620000" cy="4681539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7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Cryogen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Triple point [K]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Normal boiling point [K]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Critical point [K]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Methane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90.7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111.6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190.5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Oxygen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90.2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154.6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Argon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83.8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87.3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150.9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Nitrogen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77.3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126.2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7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Neon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24.6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27.1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56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Hydrogen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13.8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33.2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7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Helium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2.2 (*)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194" name="Text Box 45"/>
          <p:cNvSpPr txBox="1">
            <a:spLocks noChangeArrowheads="1"/>
          </p:cNvSpPr>
          <p:nvPr/>
        </p:nvSpPr>
        <p:spPr bwMode="auto">
          <a:xfrm>
            <a:off x="755650" y="5911850"/>
            <a:ext cx="13340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>
                <a:latin typeface="Comic Sans MS" panose="030F0702030302020204" pitchFamily="66" charset="0"/>
              </a:rPr>
              <a:t>(*):</a:t>
            </a:r>
            <a:r>
              <a:rPr lang="en-GB" altLang="en-US" dirty="0">
                <a:latin typeface="Symbol" panose="05050102010706020507" pitchFamily="18" charset="2"/>
              </a:rPr>
              <a:t> l</a:t>
            </a:r>
            <a:r>
              <a:rPr lang="en-GB" altLang="en-US" dirty="0">
                <a:latin typeface="Comic Sans MS" panose="030F0702030302020204" pitchFamily="66" charset="0"/>
              </a:rPr>
              <a:t> Point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9994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>
          <a:xfrm>
            <a:off x="1224059" y="403572"/>
            <a:ext cx="6697663" cy="865188"/>
          </a:xfrm>
        </p:spPr>
        <p:txBody>
          <a:bodyPr/>
          <a:lstStyle/>
          <a:p>
            <a:pPr eaLnBrk="1" hangingPunct="1">
              <a:defRPr/>
            </a:pPr>
            <a:r>
              <a:rPr lang="fr-CH" sz="2000" dirty="0"/>
              <a:t>Non-</a:t>
            </a:r>
            <a:r>
              <a:rPr lang="fr-CH" sz="2000" dirty="0" err="1"/>
              <a:t>linear</a:t>
            </a:r>
            <a:r>
              <a:rPr lang="fr-CH" sz="2000" dirty="0"/>
              <a:t> </a:t>
            </a:r>
            <a:r>
              <a:rPr lang="fr-CH" sz="2000" dirty="0" err="1"/>
              <a:t>heat</a:t>
            </a:r>
            <a:r>
              <a:rPr lang="fr-CH" sz="2000" dirty="0"/>
              <a:t> </a:t>
            </a:r>
            <a:r>
              <a:rPr lang="fr-CH" sz="2000" dirty="0" err="1"/>
              <a:t>transfer</a:t>
            </a:r>
            <a:r>
              <a:rPr lang="fr-CH" sz="2000" dirty="0"/>
              <a:t> to </a:t>
            </a:r>
            <a:r>
              <a:rPr lang="fr-CH" sz="2000" dirty="0" err="1"/>
              <a:t>liquid</a:t>
            </a:r>
            <a:r>
              <a:rPr lang="fr-CH" sz="2000" dirty="0"/>
              <a:t> </a:t>
            </a:r>
            <a:r>
              <a:rPr lang="fr-CH" sz="2000" dirty="0" err="1"/>
              <a:t>cryogens</a:t>
            </a:r>
            <a:br>
              <a:rPr lang="fr-CH" sz="1800" dirty="0"/>
            </a:br>
            <a:r>
              <a:rPr lang="fr-CH" sz="1800" dirty="0"/>
              <a:t>Pool </a:t>
            </a:r>
            <a:r>
              <a:rPr lang="fr-CH" sz="1800" dirty="0" err="1"/>
              <a:t>boiling</a:t>
            </a:r>
            <a:r>
              <a:rPr lang="fr-CH" sz="1800" dirty="0"/>
              <a:t> </a:t>
            </a:r>
            <a:r>
              <a:rPr lang="fr-CH" sz="1800" dirty="0" err="1"/>
              <a:t>helium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764" y="1161328"/>
            <a:ext cx="7773668" cy="5220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043608" y="3356992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211960" y="5805264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74835" y="3470520"/>
            <a:ext cx="10081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200" dirty="0">
                <a:solidFill>
                  <a:srgbClr val="FF0000"/>
                </a:solidFill>
                <a:latin typeface="+mn-lt"/>
              </a:rPr>
              <a:t>10</a:t>
            </a:r>
            <a:r>
              <a:rPr lang="fr-CH" sz="1200" baseline="30000" dirty="0">
                <a:solidFill>
                  <a:srgbClr val="FF0000"/>
                </a:solidFill>
                <a:latin typeface="+mn-lt"/>
              </a:rPr>
              <a:t>4</a:t>
            </a:r>
            <a:r>
              <a:rPr lang="fr-CH" sz="1200" dirty="0">
                <a:solidFill>
                  <a:srgbClr val="FF0000"/>
                </a:solidFill>
                <a:latin typeface="+mn-lt"/>
              </a:rPr>
              <a:t> W/m</a:t>
            </a:r>
            <a:r>
              <a:rPr lang="fr-CH" sz="1200" baseline="30000" dirty="0">
                <a:solidFill>
                  <a:srgbClr val="FF0000"/>
                </a:solidFill>
                <a:latin typeface="+mn-lt"/>
              </a:rPr>
              <a:t>2</a:t>
            </a:r>
            <a:endParaRPr lang="en-GB" sz="1200" baseline="30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619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err="1"/>
              <a:t>Heat</a:t>
            </a:r>
            <a:r>
              <a:rPr lang="fr-CH" sz="2000" dirty="0"/>
              <a:t> conduction in </a:t>
            </a:r>
            <a:r>
              <a:rPr lang="fr-CH" sz="2000" dirty="0" err="1"/>
              <a:t>solids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71825" y="1844824"/>
                <a:ext cx="5695950" cy="4281338"/>
              </a:xfrm>
            </p:spPr>
            <p:txBody>
              <a:bodyPr/>
              <a:lstStyle/>
              <a:p>
                <a:r>
                  <a:rPr lang="fr-CH" sz="1800" dirty="0"/>
                  <a:t>Fourier’s </a:t>
                </a:r>
                <a:r>
                  <a:rPr lang="fr-CH" sz="1800" dirty="0" err="1"/>
                  <a:t>law</a:t>
                </a:r>
                <a:r>
                  <a:rPr lang="fr-CH" sz="18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𝑐𝑜𝑛𝑑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𝐴</m:t>
                    </m:r>
                    <m:f>
                      <m:f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CH" sz="1800" dirty="0"/>
                  <a:t>	</a:t>
                </a:r>
              </a:p>
              <a:p>
                <a:endParaRPr lang="fr-CH" sz="1800" dirty="0"/>
              </a:p>
              <a:p>
                <a:r>
                  <a:rPr lang="fr-CH" sz="1800" dirty="0"/>
                  <a:t>Thermal </a:t>
                </a:r>
                <a:r>
                  <a:rPr lang="fr-CH" sz="1800" dirty="0" err="1"/>
                  <a:t>conductivity</a:t>
                </a:r>
                <a:r>
                  <a:rPr lang="fr-CH" sz="180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fr-CH" sz="1800" dirty="0"/>
                  <a:t>   [W/m.K]</a:t>
                </a:r>
              </a:p>
              <a:p>
                <a:endParaRPr lang="fr-CH" sz="1800" dirty="0"/>
              </a:p>
              <a:p>
                <a:r>
                  <a:rPr lang="fr-CH" sz="1800" dirty="0" err="1"/>
                  <a:t>Integral</a:t>
                </a:r>
                <a:r>
                  <a:rPr lang="fr-CH" sz="1800" dirty="0"/>
                  <a:t> </a:t>
                </a:r>
                <a:r>
                  <a:rPr lang="fr-CH" sz="1800" dirty="0" err="1"/>
                  <a:t>form</a:t>
                </a:r>
                <a:r>
                  <a:rPr lang="fr-CH" sz="1800" dirty="0"/>
                  <a:t> 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𝑐𝑜𝑛𝑑</m:t>
                        </m:r>
                      </m:sub>
                    </m:sSub>
                    <m:r>
                      <a:rPr lang="fr-CH" sz="18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nary>
                      <m:nary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endParaRPr lang="en-GB" sz="1800" dirty="0"/>
              </a:p>
              <a:p>
                <a:endParaRPr lang="fr-CH" sz="1800" dirty="0"/>
              </a:p>
              <a:p>
                <a:r>
                  <a:rPr lang="fr-CH" sz="1800" dirty="0"/>
                  <a:t>Thermal </a:t>
                </a:r>
                <a:r>
                  <a:rPr lang="fr-CH" sz="1800" dirty="0" err="1"/>
                  <a:t>conductivity</a:t>
                </a:r>
                <a:r>
                  <a:rPr lang="fr-CH" sz="1800" dirty="0"/>
                  <a:t> </a:t>
                </a:r>
                <a:r>
                  <a:rPr lang="fr-CH" sz="1800" dirty="0" err="1"/>
                  <a:t>integral</a:t>
                </a:r>
                <a:r>
                  <a:rPr lang="fr-CH" sz="1800" dirty="0"/>
                  <a:t>  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fr-CH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fr-CH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fr-CH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r>
                  <a:rPr lang="en-GB" sz="1800" dirty="0"/>
                  <a:t>   [W/m]</a:t>
                </a:r>
              </a:p>
              <a:p>
                <a:endParaRPr lang="fr-CH" sz="1800" dirty="0"/>
              </a:p>
              <a:p>
                <a:r>
                  <a:rPr lang="en-US" altLang="en-US" sz="1800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Thermal conductivity integrals for standard construction materials are tabulated</a:t>
                </a:r>
                <a:endParaRPr lang="en-GB" altLang="en-US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71825" y="1844824"/>
                <a:ext cx="5695950" cy="4281338"/>
              </a:xfrm>
              <a:blipFill rotWithShape="0">
                <a:blip r:embed="rId2"/>
                <a:stretch>
                  <a:fillRect l="-8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87400" y="1731824"/>
            <a:ext cx="1480344" cy="4073440"/>
            <a:chOff x="787400" y="1731824"/>
            <a:chExt cx="1480344" cy="4073440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400" y="1766664"/>
              <a:ext cx="1473200" cy="403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914848" y="1731824"/>
              <a:ext cx="35289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400" dirty="0"/>
                <a:t>A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34524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43744" y="595112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Thermal conductivity integrals</a:t>
            </a:r>
            <a:br>
              <a:rPr lang="en-US" altLang="en-US" sz="2000" dirty="0"/>
            </a:br>
            <a:r>
              <a:rPr lang="en-US" altLang="en-US" sz="2000" dirty="0"/>
              <a:t>of selected materials [W/m]</a:t>
            </a:r>
          </a:p>
        </p:txBody>
      </p:sp>
      <p:graphicFrame>
        <p:nvGraphicFramePr>
          <p:cNvPr id="27651" name="Group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87750441"/>
              </p:ext>
            </p:extLst>
          </p:nvPr>
        </p:nvGraphicFramePr>
        <p:xfrm>
          <a:off x="381000" y="1745132"/>
          <a:ext cx="8497888" cy="4348164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1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20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From vanishingly low temperature up to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20 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80 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290 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OFHC copper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11000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60600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152000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DHP copper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5890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46100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1100 aluminium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23300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72100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2024 aluminium alloy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2420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22900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89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AISI 304 stainless steel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16.3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3060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7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G-10 glass-epoxy composite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JUAS 2025 Cryogenics for SC devices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ED6BC-6C82-48FC-9C7D-F05C7C220E1C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8162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9136" y="810559"/>
            <a:ext cx="4176713" cy="13684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Non-metallic composite</a:t>
            </a:r>
            <a:br>
              <a:rPr lang="en-US" altLang="en-US" sz="2000" dirty="0"/>
            </a:br>
            <a:r>
              <a:rPr lang="en-US" altLang="en-US" sz="2000" dirty="0"/>
              <a:t>support post</a:t>
            </a:r>
            <a:br>
              <a:rPr lang="en-US" altLang="en-US" sz="2000" dirty="0"/>
            </a:br>
            <a:r>
              <a:rPr lang="en-US" altLang="en-US" sz="2000" dirty="0"/>
              <a:t>with heat intercepts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250825" y="2636912"/>
            <a:ext cx="6985000" cy="3671887"/>
            <a:chOff x="528" y="720"/>
            <a:chExt cx="4944" cy="2817"/>
          </a:xfrm>
        </p:grpSpPr>
        <p:graphicFrame>
          <p:nvGraphicFramePr>
            <p:cNvPr id="27653" name="Object 4"/>
            <p:cNvGraphicFramePr>
              <a:graphicFrameLocks noChangeAspect="1"/>
            </p:cNvGraphicFramePr>
            <p:nvPr/>
          </p:nvGraphicFramePr>
          <p:xfrm>
            <a:off x="528" y="720"/>
            <a:ext cx="2832" cy="28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2" imgW="12193702" imgH="9142857" progId="MSPhotoEd.3">
                    <p:embed/>
                  </p:oleObj>
                </mc:Choice>
                <mc:Fallback>
                  <p:oleObj name="Photo Editor Photo" r:id="rId2" imgW="12193702" imgH="9142857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48743" t="15002" r="3749" b="22003"/>
                        <a:stretch>
                          <a:fillRect/>
                        </a:stretch>
                      </p:blipFill>
                      <p:spPr bwMode="auto">
                        <a:xfrm>
                          <a:off x="528" y="720"/>
                          <a:ext cx="2832" cy="28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54" name="Text Box 5"/>
            <p:cNvSpPr txBox="1">
              <a:spLocks noChangeArrowheads="1"/>
            </p:cNvSpPr>
            <p:nvPr/>
          </p:nvSpPr>
          <p:spPr bwMode="auto">
            <a:xfrm>
              <a:off x="3648" y="1296"/>
              <a:ext cx="1679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>
                  <a:latin typeface="Tahoma" panose="020B0604030504040204" pitchFamily="34" charset="0"/>
                </a:rPr>
                <a:t>5 K cooling line (SC He)</a:t>
              </a:r>
            </a:p>
          </p:txBody>
        </p:sp>
        <p:sp>
          <p:nvSpPr>
            <p:cNvPr id="27655" name="Text Box 6"/>
            <p:cNvSpPr txBox="1">
              <a:spLocks noChangeArrowheads="1"/>
            </p:cNvSpPr>
            <p:nvPr/>
          </p:nvSpPr>
          <p:spPr bwMode="auto">
            <a:xfrm>
              <a:off x="3549" y="2594"/>
              <a:ext cx="1923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>
                  <a:latin typeface="Tahoma" panose="020B0604030504040204" pitchFamily="34" charset="0"/>
                </a:rPr>
                <a:t>Aluminium strips to thermal shield at 50-75 K</a:t>
              </a:r>
            </a:p>
          </p:txBody>
        </p:sp>
        <p:sp>
          <p:nvSpPr>
            <p:cNvPr id="27656" name="Line 7"/>
            <p:cNvSpPr>
              <a:spLocks noChangeShapeType="1"/>
            </p:cNvSpPr>
            <p:nvPr/>
          </p:nvSpPr>
          <p:spPr bwMode="auto">
            <a:xfrm flipH="1" flipV="1">
              <a:off x="3168" y="1392"/>
              <a:ext cx="43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7" name="Line 8"/>
            <p:cNvSpPr>
              <a:spLocks noChangeShapeType="1"/>
            </p:cNvSpPr>
            <p:nvPr/>
          </p:nvSpPr>
          <p:spPr bwMode="auto">
            <a:xfrm flipH="1" flipV="1">
              <a:off x="2592" y="2544"/>
              <a:ext cx="91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58" name="Text Box 9"/>
            <p:cNvSpPr txBox="1">
              <a:spLocks noChangeArrowheads="1"/>
            </p:cNvSpPr>
            <p:nvPr/>
          </p:nvSpPr>
          <p:spPr bwMode="auto">
            <a:xfrm>
              <a:off x="3549" y="1872"/>
              <a:ext cx="1827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>
                  <a:latin typeface="Tahoma" panose="020B0604030504040204" pitchFamily="34" charset="0"/>
                </a:rPr>
                <a:t>Aluminium intercept plates glued to G-10 column</a:t>
              </a:r>
            </a:p>
          </p:txBody>
        </p:sp>
        <p:sp>
          <p:nvSpPr>
            <p:cNvPr id="27659" name="Line 10"/>
            <p:cNvSpPr>
              <a:spLocks noChangeShapeType="1"/>
            </p:cNvSpPr>
            <p:nvPr/>
          </p:nvSpPr>
          <p:spPr bwMode="auto">
            <a:xfrm flipH="1" flipV="1">
              <a:off x="2208" y="1536"/>
              <a:ext cx="134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660" name="Line 11"/>
            <p:cNvSpPr>
              <a:spLocks noChangeShapeType="1"/>
            </p:cNvSpPr>
            <p:nvPr/>
          </p:nvSpPr>
          <p:spPr bwMode="auto">
            <a:xfrm flipH="1">
              <a:off x="1920" y="2064"/>
              <a:ext cx="163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</p:grpSp>
      <p:graphicFrame>
        <p:nvGraphicFramePr>
          <p:cNvPr id="27652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4356100" y="115888"/>
          <a:ext cx="4610100" cy="298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12193702" imgH="9142857" progId="MSPhotoEd.3">
                  <p:embed/>
                </p:oleObj>
              </mc:Choice>
              <mc:Fallback>
                <p:oleObj name="Photo Editor Photo" r:id="rId4" imgW="12193702" imgH="914285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2003"/>
                      <a:stretch>
                        <a:fillRect/>
                      </a:stretch>
                    </p:blipFill>
                    <p:spPr bwMode="auto">
                      <a:xfrm>
                        <a:off x="4356100" y="115888"/>
                        <a:ext cx="4610100" cy="298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596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782007"/>
            <a:ext cx="6480720" cy="706437"/>
          </a:xfrm>
        </p:spPr>
        <p:txBody>
          <a:bodyPr/>
          <a:lstStyle/>
          <a:p>
            <a:r>
              <a:rPr lang="fr-CH" sz="2000" dirty="0"/>
              <a:t>Thermal radiation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87824" y="1556791"/>
                <a:ext cx="5976664" cy="4896543"/>
              </a:xfrm>
            </p:spPr>
            <p:txBody>
              <a:bodyPr/>
              <a:lstStyle/>
              <a:p>
                <a:r>
                  <a:rPr lang="fr-CH" sz="1800" dirty="0"/>
                  <a:t>Wien’s </a:t>
                </a:r>
                <a:r>
                  <a:rPr lang="fr-CH" sz="1800" dirty="0" err="1"/>
                  <a:t>law</a:t>
                </a:r>
                <a:endParaRPr lang="fr-CH" sz="1800" dirty="0"/>
              </a:p>
              <a:p>
                <a:pPr lvl="1"/>
                <a:r>
                  <a:rPr lang="fr-CH" sz="1600" dirty="0"/>
                  <a:t>Maximum of black-body power </a:t>
                </a:r>
                <a:r>
                  <a:rPr lang="fr-CH" sz="1600" dirty="0" err="1"/>
                  <a:t>spectrum</a:t>
                </a:r>
                <a:endParaRPr lang="fr-CH" sz="1600" dirty="0"/>
              </a:p>
              <a:p>
                <a:pPr marL="457200" lvl="1" indent="0">
                  <a:buNone/>
                </a:pPr>
                <a:r>
                  <a:rPr lang="fr-CH" sz="160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fr-CH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=2898 </m:t>
                    </m:r>
                    <m:r>
                      <a:rPr lang="fr-CH" sz="160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fr-CH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  <m:r>
                      <a:rPr lang="fr-CH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fr-CH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fr-CH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fr-CH" sz="1800" dirty="0"/>
              </a:p>
              <a:p>
                <a:endParaRPr lang="fr-CH" sz="1800" dirty="0"/>
              </a:p>
              <a:p>
                <a:r>
                  <a:rPr lang="fr-CH" sz="1800" dirty="0" err="1"/>
                  <a:t>Stefan-Boltzmann’s</a:t>
                </a:r>
                <a:r>
                  <a:rPr lang="fr-CH" sz="1800" dirty="0"/>
                  <a:t> </a:t>
                </a:r>
                <a:r>
                  <a:rPr lang="fr-CH" sz="1800" dirty="0" err="1"/>
                  <a:t>law</a:t>
                </a:r>
                <a:endParaRPr lang="fr-CH" sz="1800" dirty="0"/>
              </a:p>
              <a:p>
                <a:pPr lvl="1"/>
                <a:r>
                  <a:rPr lang="fr-CH" sz="1600" dirty="0"/>
                  <a:t>Black body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fr-CH" sz="1600" dirty="0"/>
              </a:p>
              <a:p>
                <a:pPr marL="400050" lvl="1" indent="0">
                  <a:buNone/>
                </a:pPr>
                <a:r>
                  <a:rPr lang="fr-CH" sz="1600" dirty="0"/>
                  <a:t>			</a:t>
                </a:r>
                <a:r>
                  <a:rPr lang="fr-CH" sz="1600" dirty="0" err="1"/>
                  <a:t>with</a:t>
                </a:r>
                <a:r>
                  <a:rPr lang="fr-CH" sz="1600" dirty="0"/>
                  <a:t>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=5.67 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−12</m:t>
                        </m:r>
                      </m:sup>
                    </m:sSup>
                    <m:r>
                      <a:rPr lang="fr-CH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  <m:r>
                      <a:rPr lang="fr-CH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fr-CH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fr-CH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fr-CH" sz="1600" dirty="0"/>
                  <a:t> </a:t>
                </a:r>
              </a:p>
              <a:p>
                <a:pPr marL="400050" lvl="1" indent="0">
                  <a:buNone/>
                </a:pPr>
                <a:endParaRPr lang="fr-CH" sz="1800" dirty="0"/>
              </a:p>
              <a:p>
                <a:pPr lvl="1"/>
                <a:r>
                  <a:rPr lang="fr-CH" sz="1600" dirty="0"/>
                  <a:t>«Gray» body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fr-CH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fr-CH" sz="160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r>
                  <a:rPr lang="fr-CH" sz="1800" dirty="0"/>
                  <a:t>			</a:t>
                </a:r>
                <a:r>
                  <a:rPr lang="fr-CH" sz="1800" dirty="0" err="1"/>
                  <a:t>with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fr-CH" sz="1800" dirty="0"/>
                  <a:t> surface </a:t>
                </a:r>
                <a:r>
                  <a:rPr lang="fr-CH" sz="1800" dirty="0" err="1"/>
                  <a:t>emissivity</a:t>
                </a:r>
                <a:endParaRPr lang="fr-CH" sz="1800" dirty="0"/>
              </a:p>
              <a:p>
                <a:pPr marL="457200" lvl="1" indent="0">
                  <a:buNone/>
                </a:pPr>
                <a:endParaRPr lang="fr-CH" sz="1800" dirty="0"/>
              </a:p>
              <a:p>
                <a:pPr lvl="1"/>
                <a:r>
                  <a:rPr lang="fr-CH" sz="1600" dirty="0" err="1"/>
                  <a:t>Between</a:t>
                </a:r>
                <a:r>
                  <a:rPr lang="fr-CH" sz="1600" dirty="0"/>
                  <a:t> «gray» surfaces at </a:t>
                </a:r>
                <a:r>
                  <a:rPr lang="fr-CH" sz="1600" dirty="0" err="1"/>
                  <a:t>temperatures</a:t>
                </a:r>
                <a:r>
                  <a:rPr lang="fr-CH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CH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CH" sz="1600" dirty="0"/>
              </a:p>
              <a:p>
                <a:pPr marL="457200" lvl="1" indent="0">
                  <a:buNone/>
                </a:pPr>
                <a:r>
                  <a:rPr lang="fr-CH" sz="1600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fr-CH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sSubSup>
                      <m:sSub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600" dirty="0"/>
                  <a:t> </a:t>
                </a:r>
              </a:p>
              <a:p>
                <a:pPr marL="457200" lvl="1" indent="0">
                  <a:buNone/>
                </a:pPr>
                <a:r>
                  <a:rPr lang="fr-CH" sz="1600" dirty="0"/>
                  <a:t>			</a:t>
                </a:r>
                <a:r>
                  <a:rPr lang="fr-CH" sz="1600" dirty="0" err="1"/>
                  <a:t>with</a:t>
                </a:r>
                <a:r>
                  <a:rPr lang="fr-CH" sz="1600" dirty="0"/>
                  <a:t>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fr-CH" sz="1600" dirty="0"/>
                  <a:t> </a:t>
                </a:r>
                <a:r>
                  <a:rPr lang="fr-CH" sz="1600" dirty="0" err="1"/>
                  <a:t>function</a:t>
                </a:r>
                <a:r>
                  <a:rPr lang="fr-CH" sz="16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CH" sz="1600" dirty="0"/>
                  <a:t> and 				</a:t>
                </a:r>
                <a:r>
                  <a:rPr lang="fr-CH" sz="1600" dirty="0" err="1"/>
                  <a:t>geometry</a:t>
                </a:r>
                <a:r>
                  <a:rPr lang="fr-CH" sz="1600" dirty="0"/>
                  <a:t> of </a:t>
                </a:r>
                <a:r>
                  <a:rPr lang="fr-CH" sz="1600" dirty="0" err="1"/>
                  <a:t>facing</a:t>
                </a:r>
                <a:r>
                  <a:rPr lang="fr-CH" sz="1600" dirty="0"/>
                  <a:t> surfaces</a:t>
                </a:r>
                <a:endParaRPr lang="fr-CH" sz="1800" dirty="0"/>
              </a:p>
              <a:p>
                <a:endParaRPr lang="fr-CH" sz="1800" dirty="0"/>
              </a:p>
              <a:p>
                <a:endParaRPr lang="fr-CH" sz="1800" dirty="0"/>
              </a:p>
              <a:p>
                <a:pPr marL="400050">
                  <a:buSzPct val="140000"/>
                  <a:buFont typeface="Arial" panose="020B0604020202020204" pitchFamily="34" charset="0"/>
                  <a:buChar char="•"/>
                </a:pPr>
                <a:endParaRPr lang="fr-CH" sz="1600" dirty="0"/>
              </a:p>
              <a:p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7824" y="1556791"/>
                <a:ext cx="5976664" cy="4896543"/>
              </a:xfrm>
              <a:blipFill rotWithShape="0">
                <a:blip r:embed="rId2"/>
                <a:stretch>
                  <a:fillRect l="-815" t="-6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00" y="4460364"/>
            <a:ext cx="2520000" cy="1647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4"/>
          <a:stretch/>
        </p:blipFill>
        <p:spPr>
          <a:xfrm>
            <a:off x="174000" y="1488444"/>
            <a:ext cx="2700000" cy="262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357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69925" y="692696"/>
            <a:ext cx="7772400" cy="84658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Emissivity of technical materials at low temperatures</a:t>
            </a: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>
            <p:ph type="tbl" idx="4294967295"/>
          </p:nvPr>
        </p:nvGraphicFramePr>
        <p:xfrm>
          <a:off x="250825" y="1622425"/>
          <a:ext cx="8610600" cy="4398966"/>
        </p:xfrm>
        <a:graphic>
          <a:graphicData uri="http://schemas.openxmlformats.org/drawingml/2006/table">
            <a:tbl>
              <a:tblPr/>
              <a:tblGrid>
                <a:gridCol w="358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5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Radiation from 290 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Surface at 77 K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Radiation from 77 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Surface at 4.2 K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0.34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steel, </a:t>
                      </a: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electropolished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Stainless steel + Al foil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0.05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0.01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0.10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Aluminium, electropolished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0.08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Copper, as found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Copper, mech. Polished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0.06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255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err="1"/>
              <a:t>Residual</a:t>
            </a:r>
            <a:r>
              <a:rPr lang="fr-CH" sz="2000" dirty="0"/>
              <a:t> </a:t>
            </a:r>
            <a:r>
              <a:rPr lang="fr-CH" sz="2000" dirty="0" err="1"/>
              <a:t>gas</a:t>
            </a:r>
            <a:r>
              <a:rPr lang="fr-CH" sz="2000" dirty="0"/>
              <a:t> conduction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71800" y="1700807"/>
                <a:ext cx="6048350" cy="4752527"/>
              </a:xfrm>
            </p:spPr>
            <p:txBody>
              <a:bodyPr/>
              <a:lstStyle/>
              <a:p>
                <a:r>
                  <a:rPr lang="fr-CH" sz="1800" dirty="0"/>
                  <a:t>Two </a:t>
                </a:r>
                <a:r>
                  <a:rPr lang="fr-CH" sz="1800" dirty="0" err="1"/>
                  <a:t>different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regimes</a:t>
                </a:r>
                <a:r>
                  <a:rPr lang="fr-CH" sz="1800" dirty="0"/>
                  <a:t>, </a:t>
                </a:r>
                <a:r>
                  <a:rPr lang="fr-CH" sz="1800" dirty="0" err="1"/>
                  <a:t>depending</a:t>
                </a:r>
                <a:r>
                  <a:rPr lang="fr-CH" sz="1800" dirty="0"/>
                  <a:t> </a:t>
                </a:r>
                <a:r>
                  <a:rPr lang="fr-CH" sz="1800" dirty="0" err="1"/>
                  <a:t>upon</a:t>
                </a:r>
                <a:r>
                  <a:rPr lang="fr-CH" sz="1800" dirty="0"/>
                  <a:t> the relative values of </a:t>
                </a:r>
                <a:r>
                  <a:rPr lang="fr-CH" sz="1800" dirty="0">
                    <a:solidFill>
                      <a:srgbClr val="0066CC"/>
                    </a:solidFill>
                  </a:rPr>
                  <a:t>heat </a:t>
                </a:r>
                <a:r>
                  <a:rPr lang="fr-CH" sz="1800" dirty="0" err="1">
                    <a:solidFill>
                      <a:srgbClr val="0066CC"/>
                    </a:solidFill>
                  </a:rPr>
                  <a:t>transfer</a:t>
                </a:r>
                <a:r>
                  <a:rPr lang="fr-CH" sz="1800" dirty="0">
                    <a:solidFill>
                      <a:srgbClr val="0066CC"/>
                    </a:solidFill>
                  </a:rPr>
                  <a:t> distance 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solidFill>
                          <a:srgbClr val="0066CC"/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fr-CH" sz="1800" dirty="0"/>
                  <a:t> and </a:t>
                </a:r>
                <a:r>
                  <a:rPr lang="fr-CH" sz="1800" dirty="0">
                    <a:solidFill>
                      <a:srgbClr val="0070C0"/>
                    </a:solidFill>
                  </a:rPr>
                  <a:t>mean free </a:t>
                </a:r>
                <a:r>
                  <a:rPr lang="fr-CH" sz="1800" dirty="0" err="1">
                    <a:solidFill>
                      <a:srgbClr val="0070C0"/>
                    </a:solidFill>
                  </a:rPr>
                  <a:t>path</a:t>
                </a:r>
                <a:r>
                  <a:rPr lang="fr-CH" sz="1800" dirty="0">
                    <a:solidFill>
                      <a:srgbClr val="0070C0"/>
                    </a:solidFill>
                  </a:rPr>
                  <a:t> of </a:t>
                </a:r>
                <a:r>
                  <a:rPr lang="fr-CH" sz="1800" dirty="0" err="1">
                    <a:solidFill>
                      <a:srgbClr val="0070C0"/>
                    </a:solidFill>
                  </a:rPr>
                  <a:t>gas</a:t>
                </a:r>
                <a:r>
                  <a:rPr lang="fr-CH" sz="1800" dirty="0">
                    <a:solidFill>
                      <a:srgbClr val="0070C0"/>
                    </a:solidFill>
                  </a:rPr>
                  <a:t> </a:t>
                </a:r>
                <a:r>
                  <a:rPr lang="fr-CH" sz="1800" dirty="0" err="1">
                    <a:solidFill>
                      <a:srgbClr val="0070C0"/>
                    </a:solidFill>
                  </a:rPr>
                  <a:t>molecules</a:t>
                </a:r>
                <a:r>
                  <a:rPr lang="fr-CH" sz="1800" dirty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CH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𝑚𝑜𝑙𝑒𝑐𝑢𝑙𝑒</m:t>
                        </m:r>
                      </m:sub>
                    </m:sSub>
                  </m:oMath>
                </a14:m>
                <a:endParaRPr lang="fr-CH" sz="1800" dirty="0"/>
              </a:p>
              <a:p>
                <a:r>
                  <a:rPr lang="fr-CH" sz="1800" dirty="0" err="1"/>
                  <a:t>Viscous</a:t>
                </a:r>
                <a:r>
                  <a:rPr lang="fr-CH" sz="1800" dirty="0"/>
                  <a:t> </a:t>
                </a:r>
                <a:r>
                  <a:rPr lang="fr-CH" sz="1800" dirty="0" err="1"/>
                  <a:t>regime</a:t>
                </a:r>
                <a:endParaRPr lang="fr-CH" sz="1800" dirty="0"/>
              </a:p>
              <a:p>
                <a:pPr lvl="1"/>
                <a:r>
                  <a:rPr lang="fr-CH" sz="1600" dirty="0"/>
                  <a:t>At </a:t>
                </a:r>
                <a:r>
                  <a:rPr lang="fr-CH" sz="1600" dirty="0" err="1"/>
                  <a:t>higher</a:t>
                </a:r>
                <a:r>
                  <a:rPr lang="fr-CH" sz="1600" dirty="0"/>
                  <a:t> pressure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𝑚𝑜𝑙𝑒𝑐𝑢𝑙𝑒</m:t>
                        </m:r>
                      </m:sub>
                    </m:sSub>
                    <m:r>
                      <a:rPr lang="fr-CH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fr-CH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endParaRPr lang="fr-CH" sz="1600" dirty="0"/>
              </a:p>
              <a:p>
                <a:pPr lvl="1"/>
                <a:r>
                  <a:rPr lang="fr-CH" sz="1600" dirty="0" err="1"/>
                  <a:t>Classical</a:t>
                </a:r>
                <a:r>
                  <a:rPr lang="fr-CH" sz="1600" dirty="0"/>
                  <a:t> conduction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𝑟𝑒𝑠𝑖𝑑𝑢𝑎𝑙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fr-CH" sz="1600" b="0" dirty="0"/>
              </a:p>
              <a:p>
                <a:pPr lvl="1"/>
                <a:r>
                  <a:rPr lang="fr-CH" sz="1600" dirty="0"/>
                  <a:t>Thermal </a:t>
                </a:r>
                <a:r>
                  <a:rPr lang="fr-CH" sz="1600" dirty="0" err="1"/>
                  <a:t>conductivity</a:t>
                </a:r>
                <a:r>
                  <a:rPr lang="fr-CH" sz="1600" dirty="0"/>
                  <a:t> </a:t>
                </a: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600" dirty="0"/>
                  <a:t>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independant</a:t>
                </a:r>
                <a:r>
                  <a:rPr lang="fr-CH" sz="1600" dirty="0">
                    <a:solidFill>
                      <a:srgbClr val="FF0000"/>
                    </a:solidFill>
                  </a:rPr>
                  <a:t> of pressure</a:t>
                </a:r>
                <a:endParaRPr lang="fr-CH" sz="1800" dirty="0">
                  <a:solidFill>
                    <a:srgbClr val="FF0000"/>
                  </a:solidFill>
                </a:endParaRPr>
              </a:p>
              <a:p>
                <a:r>
                  <a:rPr lang="fr-CH" sz="1800" dirty="0" err="1"/>
                  <a:t>Molecular</a:t>
                </a:r>
                <a:r>
                  <a:rPr lang="fr-CH" sz="1800" dirty="0"/>
                  <a:t> </a:t>
                </a:r>
                <a:r>
                  <a:rPr lang="fr-CH" sz="1800" dirty="0" err="1"/>
                  <a:t>regime</a:t>
                </a:r>
                <a:endParaRPr lang="fr-CH" sz="1800" dirty="0"/>
              </a:p>
              <a:p>
                <a:pPr lvl="1"/>
                <a:r>
                  <a:rPr lang="fr-CH" sz="1600" dirty="0"/>
                  <a:t>At </a:t>
                </a:r>
                <a:r>
                  <a:rPr lang="fr-CH" sz="1600" dirty="0" err="1"/>
                  <a:t>lower</a:t>
                </a:r>
                <a:r>
                  <a:rPr lang="fr-CH" sz="1600" dirty="0"/>
                  <a:t> pressure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𝑚𝑜𝑙𝑒𝑐𝑢𝑙𝑒</m:t>
                        </m:r>
                      </m:sub>
                    </m:sSub>
                    <m:r>
                      <a:rPr lang="fr-CH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fr-CH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endParaRPr lang="fr-CH" sz="140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fr-CH" sz="1600" dirty="0" err="1"/>
                  <a:t>Kennard’s</a:t>
                </a:r>
                <a:r>
                  <a:rPr lang="fr-CH" sz="1600" dirty="0"/>
                  <a:t> </a:t>
                </a:r>
                <a:r>
                  <a:rPr lang="fr-CH" sz="1600" dirty="0" err="1"/>
                  <a:t>law</a:t>
                </a:r>
                <a:r>
                  <a:rPr lang="fr-CH" sz="16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𝑟𝑒𝑠𝑖𝑑𝑢𝑎𝑙</m:t>
                        </m:r>
                      </m:sub>
                    </m:sSub>
                    <m:r>
                      <a:rPr lang="fr-CH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CH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600" dirty="0"/>
              </a:p>
              <a:p>
                <a:pPr lvl="1"/>
                <a:r>
                  <a:rPr lang="fr-CH" sz="1600" dirty="0" err="1"/>
                  <a:t>Heat</a:t>
                </a:r>
                <a:r>
                  <a:rPr lang="fr-CH" sz="1600" dirty="0"/>
                  <a:t> </a:t>
                </a:r>
                <a:r>
                  <a:rPr lang="fr-CH" sz="1600" dirty="0" err="1"/>
                  <a:t>transfer</a:t>
                </a:r>
                <a:r>
                  <a:rPr lang="fr-CH" sz="1600" dirty="0"/>
                  <a:t>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proportional</a:t>
                </a:r>
                <a:r>
                  <a:rPr lang="fr-CH" sz="1600" dirty="0">
                    <a:solidFill>
                      <a:srgbClr val="FF0000"/>
                    </a:solidFill>
                  </a:rPr>
                  <a:t> to pressure,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independant</a:t>
                </a:r>
                <a:r>
                  <a:rPr lang="fr-CH" sz="1600" dirty="0">
                    <a:solidFill>
                      <a:srgbClr val="FF0000"/>
                    </a:solidFill>
                  </a:rPr>
                  <a:t> of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spacing</a:t>
                </a:r>
                <a:r>
                  <a:rPr lang="fr-CH" sz="1600" dirty="0">
                    <a:solidFill>
                      <a:srgbClr val="FF0000"/>
                    </a:solidFill>
                  </a:rPr>
                  <a:t> </a:t>
                </a:r>
                <a:r>
                  <a:rPr lang="fr-CH" sz="1600" dirty="0" err="1">
                    <a:solidFill>
                      <a:srgbClr val="FF0000"/>
                    </a:solidFill>
                  </a:rPr>
                  <a:t>between</a:t>
                </a:r>
                <a:r>
                  <a:rPr lang="fr-CH" sz="1600" dirty="0">
                    <a:solidFill>
                      <a:srgbClr val="FF0000"/>
                    </a:solidFill>
                  </a:rPr>
                  <a:t> surfaces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1600" dirty="0"/>
                  <a:t> depends on gas species</a:t>
                </a:r>
              </a:p>
              <a:p>
                <a:pPr lvl="1"/>
                <a:r>
                  <a:rPr lang="fr-CH" sz="1600" dirty="0"/>
                  <a:t>Accommodation coefficient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GB" sz="1600" dirty="0"/>
                  <a:t> depends on gas species,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dirty="0"/>
                  <a:t> and geometry of facing surfaces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71800" y="1700807"/>
                <a:ext cx="6048350" cy="4752527"/>
              </a:xfrm>
              <a:blipFill>
                <a:blip r:embed="rId2"/>
                <a:stretch>
                  <a:fillRect l="-907" t="-6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0" y="2880469"/>
            <a:ext cx="19812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9768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0360" y="1124744"/>
            <a:ext cx="39592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Multi-layer insulation</a:t>
            </a:r>
            <a:br>
              <a:rPr lang="en-US" altLang="en-US" sz="2000" dirty="0"/>
            </a:br>
            <a:r>
              <a:rPr lang="en-US" altLang="en-US" sz="2000" dirty="0"/>
              <a:t>(MLI)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46088" y="3141787"/>
                <a:ext cx="8229600" cy="3095525"/>
              </a:xfrm>
            </p:spPr>
            <p:txBody>
              <a:bodyPr/>
              <a:lstStyle/>
              <a:p>
                <a:pPr eaLnBrk="1" hangingPunct="1"/>
                <a:r>
                  <a:rPr lang="en-US" altLang="en-US" sz="1800" dirty="0"/>
                  <a:t>Complex system involving three heat transfer processes</a:t>
                </a: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alt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𝑀𝐿𝐼</m:t>
                        </m:r>
                      </m:sub>
                    </m:sSub>
                    <m:r>
                      <a:rPr lang="fr-CH" alt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fr-CH" alt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𝑐𝑜𝑛𝑡𝑎𝑐𝑡</m:t>
                        </m:r>
                      </m:sub>
                    </m:sSub>
                    <m:r>
                      <a:rPr lang="fr-CH" alt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𝑟𝑒𝑠𝑖𝑑𝑢𝑎𝑙</m:t>
                        </m:r>
                      </m:sub>
                    </m:sSub>
                  </m:oMath>
                </a14:m>
                <a:endParaRPr lang="en-US" altLang="en-US" sz="1600" i="1" baseline="-25000" dirty="0"/>
              </a:p>
              <a:p>
                <a:pPr lvl="1" eaLnBrk="1" hangingPunct="1"/>
                <a:r>
                  <a:rPr lang="en-US" altLang="en-US" sz="1600" dirty="0"/>
                  <a:t>With </a:t>
                </a:r>
                <a14:m>
                  <m:oMath xmlns:m="http://schemas.openxmlformats.org/officeDocument/2006/math">
                    <m:r>
                      <a:rPr lang="fr-CH" altLang="en-US" sz="16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en-US" sz="1600" dirty="0"/>
                  <a:t> reflective layers of equal emissivity,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alt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alt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alt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fr-CH" alt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+1)</m:t>
                        </m:r>
                      </m:den>
                    </m:f>
                  </m:oMath>
                </a14:m>
                <a:endParaRPr lang="en-US" altLang="en-US" sz="1600" dirty="0"/>
              </a:p>
              <a:p>
                <a:pPr lvl="1" eaLnBrk="1" hangingPunct="1"/>
                <a:r>
                  <a:rPr lang="en-US" altLang="en-US" sz="1600" dirty="0"/>
                  <a:t>Due to parasitic contacts between layers,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alt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𝑐𝑜𝑛𝑡𝑎𝑐𝑡</m:t>
                        </m:r>
                      </m:sub>
                    </m:sSub>
                  </m:oMath>
                </a14:m>
                <a:r>
                  <a:rPr lang="en-US" altLang="en-US" sz="1600" dirty="0"/>
                  <a:t> increases with layer density</a:t>
                </a:r>
              </a:p>
              <a:p>
                <a:pPr lvl="1"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alt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𝑟𝑒𝑠𝑖𝑑𝑢𝑎𝑙</m:t>
                        </m:r>
                      </m:sub>
                    </m:sSub>
                  </m:oMath>
                </a14:m>
                <a:r>
                  <a:rPr lang="en-US" altLang="en-US" sz="1600" i="1" dirty="0"/>
                  <a:t> </a:t>
                </a:r>
                <a:r>
                  <a:rPr lang="en-US" altLang="en-US" sz="1600" dirty="0"/>
                  <a:t>due to residual gas trapped between layers, scales as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alt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en-US" sz="1600" dirty="0"/>
                  <a:t> in molecular regime</a:t>
                </a:r>
                <a:endParaRPr lang="en-US" altLang="en-US" sz="1600" i="1" baseline="-25000" dirty="0"/>
              </a:p>
              <a:p>
                <a:pPr lvl="1" eaLnBrk="1" hangingPunct="1"/>
                <a:r>
                  <a:rPr lang="en-US" altLang="en-US" sz="1600" dirty="0"/>
                  <a:t>Non-linear </a:t>
                </a:r>
                <a:r>
                  <a:rPr lang="en-US" altLang="en-US" sz="1600" dirty="0" err="1"/>
                  <a:t>behaviour</a:t>
                </a:r>
                <a:r>
                  <a:rPr lang="en-US" altLang="en-US" sz="1600" dirty="0"/>
                  <a:t> requires layer-to-layer modeling</a:t>
                </a:r>
              </a:p>
              <a:p>
                <a:pPr eaLnBrk="1" hangingPunct="1"/>
                <a:r>
                  <a:rPr lang="en-US" altLang="en-US" sz="1800" dirty="0"/>
                  <a:t>In practice</a:t>
                </a:r>
              </a:p>
              <a:p>
                <a:pPr lvl="1" eaLnBrk="1" hangingPunct="1"/>
                <a:r>
                  <a:rPr lang="en-US" altLang="en-US" sz="1600" dirty="0"/>
                  <a:t>Typical data available from (abundant) literature</a:t>
                </a:r>
              </a:p>
              <a:p>
                <a:pPr lvl="1" eaLnBrk="1" hangingPunct="1"/>
                <a:r>
                  <a:rPr lang="en-US" altLang="en-US" sz="1600" dirty="0"/>
                  <a:t>Measure performance on test samples </a:t>
                </a:r>
              </a:p>
            </p:txBody>
          </p:sp>
        </mc:Choice>
        <mc:Fallback xmlns="">
          <p:sp>
            <p:nvSpPr>
              <p:cNvPr id="317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46088" y="3141787"/>
                <a:ext cx="8229600" cy="3095525"/>
              </a:xfrm>
              <a:blipFill rotWithShape="0">
                <a:blip r:embed="rId2"/>
                <a:stretch>
                  <a:fillRect l="-593" t="-984" b="-3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748" name="Picture 4" descr="Pic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3"/>
          <a:stretch>
            <a:fillRect/>
          </a:stretch>
        </p:blipFill>
        <p:spPr bwMode="auto">
          <a:xfrm>
            <a:off x="4500563" y="74613"/>
            <a:ext cx="457200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863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764704"/>
            <a:ext cx="8763000" cy="84658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000" dirty="0"/>
              <a:t>Typical heat fluxes at vanishingly low temperature</a:t>
            </a:r>
            <a:br>
              <a:rPr lang="en-US" altLang="en-US" sz="2000" dirty="0"/>
            </a:br>
            <a:r>
              <a:rPr lang="en-US" altLang="en-US" sz="2000" dirty="0"/>
              <a:t>between flat plates [W/m</a:t>
            </a:r>
            <a:r>
              <a:rPr lang="en-US" altLang="en-US" sz="2000" baseline="30000" dirty="0"/>
              <a:t>2</a:t>
            </a:r>
            <a:r>
              <a:rPr lang="en-US" altLang="en-US" sz="2000" dirty="0"/>
              <a:t>]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1151662325"/>
              </p:ext>
            </p:extLst>
          </p:nvPr>
        </p:nvGraphicFramePr>
        <p:xfrm>
          <a:off x="971600" y="2050504"/>
          <a:ext cx="7416824" cy="4114800"/>
        </p:xfrm>
        <a:graphic>
          <a:graphicData uri="http://schemas.openxmlformats.org/drawingml/2006/table">
            <a:tbl>
              <a:tblPr/>
              <a:tblGrid>
                <a:gridCol w="6576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0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Black-body radiation from 290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Black-body radiation from 80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(100 mPa He) from 290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 mPa He) from 290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(100 mPa He) from 80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Gas conduction (1 mPa He) from 80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MLI (30 layers) from 290 K, pressure below 1 mPa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1-1.5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MLI (10 layers) from 80 K, pressure below 1 mPa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MLI (10 layers) from 80 K, pressure 100 mPa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65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5593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Cross-section of LHC dipole cryostat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7"/>
          <a:stretch/>
        </p:blipFill>
        <p:spPr bwMode="auto">
          <a:xfrm>
            <a:off x="1134887" y="1412776"/>
            <a:ext cx="6874226" cy="4920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63209" y="1196752"/>
            <a:ext cx="1136984" cy="540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036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416800" cy="90805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Useful range of liquid cryogens</a:t>
            </a:r>
            <a:br>
              <a:rPr lang="en-GB" altLang="en-US" sz="2000" dirty="0"/>
            </a:br>
            <a:r>
              <a:rPr lang="en-GB" altLang="en-US" sz="2000" dirty="0"/>
              <a:t>&amp; critical temperature of superconductors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1000" y="908050"/>
            <a:ext cx="8343900" cy="5689600"/>
            <a:chOff x="381000" y="908050"/>
            <a:chExt cx="8343900" cy="5689600"/>
          </a:xfrm>
        </p:grpSpPr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1358900"/>
              <a:ext cx="8343900" cy="5238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49508" name="Group 4"/>
            <p:cNvGrpSpPr>
              <a:grpSpLocks/>
            </p:cNvGrpSpPr>
            <p:nvPr/>
          </p:nvGrpSpPr>
          <p:grpSpPr bwMode="auto">
            <a:xfrm>
              <a:off x="1547813" y="1108075"/>
              <a:ext cx="720725" cy="4625975"/>
              <a:chOff x="975" y="698"/>
              <a:chExt cx="454" cy="2914"/>
            </a:xfrm>
          </p:grpSpPr>
          <p:sp>
            <p:nvSpPr>
              <p:cNvPr id="15377" name="Line 5"/>
              <p:cNvSpPr>
                <a:spLocks noChangeShapeType="1"/>
              </p:cNvSpPr>
              <p:nvPr/>
            </p:nvSpPr>
            <p:spPr bwMode="auto">
              <a:xfrm>
                <a:off x="1202" y="890"/>
                <a:ext cx="0" cy="272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8" name="Text Box 6"/>
              <p:cNvSpPr txBox="1">
                <a:spLocks noChangeArrowheads="1"/>
              </p:cNvSpPr>
              <p:nvPr/>
            </p:nvSpPr>
            <p:spPr bwMode="auto">
              <a:xfrm>
                <a:off x="975" y="698"/>
                <a:ext cx="45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fr-CH" altLang="en-US" sz="1400">
                    <a:solidFill>
                      <a:srgbClr val="FF0000"/>
                    </a:solidFill>
                  </a:rPr>
                  <a:t>Nb-Ti</a:t>
                </a:r>
                <a:endParaRPr lang="en-US" altLang="en-US" sz="14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9511" name="Group 7"/>
            <p:cNvGrpSpPr>
              <a:grpSpLocks/>
            </p:cNvGrpSpPr>
            <p:nvPr/>
          </p:nvGrpSpPr>
          <p:grpSpPr bwMode="auto">
            <a:xfrm>
              <a:off x="1835150" y="908050"/>
              <a:ext cx="865188" cy="4826000"/>
              <a:chOff x="1156" y="572"/>
              <a:chExt cx="545" cy="3040"/>
            </a:xfrm>
          </p:grpSpPr>
          <p:sp>
            <p:nvSpPr>
              <p:cNvPr id="15375" name="Line 8"/>
              <p:cNvSpPr>
                <a:spLocks noChangeShapeType="1"/>
              </p:cNvSpPr>
              <p:nvPr/>
            </p:nvSpPr>
            <p:spPr bwMode="auto">
              <a:xfrm>
                <a:off x="1429" y="890"/>
                <a:ext cx="0" cy="272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6" name="Text Box 9"/>
              <p:cNvSpPr txBox="1">
                <a:spLocks noChangeArrowheads="1"/>
              </p:cNvSpPr>
              <p:nvPr/>
            </p:nvSpPr>
            <p:spPr bwMode="auto">
              <a:xfrm>
                <a:off x="1156" y="572"/>
                <a:ext cx="54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fr-CH" altLang="en-US" sz="1400">
                    <a:solidFill>
                      <a:srgbClr val="FF0000"/>
                    </a:solidFill>
                  </a:rPr>
                  <a:t>Nb</a:t>
                </a:r>
                <a:r>
                  <a:rPr lang="fr-CH" altLang="en-US" sz="1400" baseline="-25000">
                    <a:solidFill>
                      <a:srgbClr val="FF0000"/>
                    </a:solidFill>
                  </a:rPr>
                  <a:t>3</a:t>
                </a:r>
                <a:r>
                  <a:rPr lang="fr-CH" altLang="en-US" sz="1400">
                    <a:solidFill>
                      <a:srgbClr val="FF0000"/>
                    </a:solidFill>
                  </a:rPr>
                  <a:t>Sn</a:t>
                </a:r>
                <a:endParaRPr lang="en-US" altLang="en-US" sz="14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9514" name="Group 10"/>
            <p:cNvGrpSpPr>
              <a:grpSpLocks/>
            </p:cNvGrpSpPr>
            <p:nvPr/>
          </p:nvGrpSpPr>
          <p:grpSpPr bwMode="auto">
            <a:xfrm>
              <a:off x="2698750" y="1108075"/>
              <a:ext cx="720725" cy="4625975"/>
              <a:chOff x="1700" y="698"/>
              <a:chExt cx="454" cy="2914"/>
            </a:xfrm>
          </p:grpSpPr>
          <p:sp>
            <p:nvSpPr>
              <p:cNvPr id="15373" name="Line 11"/>
              <p:cNvSpPr>
                <a:spLocks noChangeShapeType="1"/>
              </p:cNvSpPr>
              <p:nvPr/>
            </p:nvSpPr>
            <p:spPr bwMode="auto">
              <a:xfrm>
                <a:off x="1927" y="890"/>
                <a:ext cx="0" cy="272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4" name="Text Box 12"/>
              <p:cNvSpPr txBox="1">
                <a:spLocks noChangeArrowheads="1"/>
              </p:cNvSpPr>
              <p:nvPr/>
            </p:nvSpPr>
            <p:spPr bwMode="auto">
              <a:xfrm>
                <a:off x="1700" y="698"/>
                <a:ext cx="45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fr-CH" altLang="en-US" sz="1400">
                    <a:solidFill>
                      <a:srgbClr val="FF0000"/>
                    </a:solidFill>
                  </a:rPr>
                  <a:t>Mg B</a:t>
                </a:r>
                <a:r>
                  <a:rPr lang="fr-CH" altLang="en-US" sz="1400" baseline="-25000">
                    <a:solidFill>
                      <a:srgbClr val="FF0000"/>
                    </a:solidFill>
                  </a:rPr>
                  <a:t>2</a:t>
                </a:r>
                <a:endParaRPr lang="en-US" altLang="en-US" sz="1400" baseline="-250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9517" name="Group 13"/>
            <p:cNvGrpSpPr>
              <a:grpSpLocks/>
            </p:cNvGrpSpPr>
            <p:nvPr/>
          </p:nvGrpSpPr>
          <p:grpSpPr bwMode="auto">
            <a:xfrm>
              <a:off x="4716463" y="1108075"/>
              <a:ext cx="720725" cy="4625975"/>
              <a:chOff x="2971" y="698"/>
              <a:chExt cx="454" cy="2914"/>
            </a:xfrm>
          </p:grpSpPr>
          <p:sp>
            <p:nvSpPr>
              <p:cNvPr id="15371" name="Line 14"/>
              <p:cNvSpPr>
                <a:spLocks noChangeShapeType="1"/>
              </p:cNvSpPr>
              <p:nvPr/>
            </p:nvSpPr>
            <p:spPr bwMode="auto">
              <a:xfrm>
                <a:off x="3198" y="890"/>
                <a:ext cx="0" cy="272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2" name="Text Box 15"/>
              <p:cNvSpPr txBox="1">
                <a:spLocks noChangeArrowheads="1"/>
              </p:cNvSpPr>
              <p:nvPr/>
            </p:nvSpPr>
            <p:spPr bwMode="auto">
              <a:xfrm>
                <a:off x="2971" y="698"/>
                <a:ext cx="45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fr-CH" altLang="en-US" sz="1400">
                    <a:solidFill>
                      <a:srgbClr val="FF0000"/>
                    </a:solidFill>
                  </a:rPr>
                  <a:t>YBCO</a:t>
                </a:r>
                <a:endParaRPr lang="en-US" altLang="en-US" sz="140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9520" name="Group 16"/>
            <p:cNvGrpSpPr>
              <a:grpSpLocks/>
            </p:cNvGrpSpPr>
            <p:nvPr/>
          </p:nvGrpSpPr>
          <p:grpSpPr bwMode="auto">
            <a:xfrm>
              <a:off x="5292725" y="1108075"/>
              <a:ext cx="863600" cy="4625975"/>
              <a:chOff x="3334" y="698"/>
              <a:chExt cx="544" cy="2914"/>
            </a:xfrm>
          </p:grpSpPr>
          <p:sp>
            <p:nvSpPr>
              <p:cNvPr id="15369" name="Line 17"/>
              <p:cNvSpPr>
                <a:spLocks noChangeShapeType="1"/>
              </p:cNvSpPr>
              <p:nvPr/>
            </p:nvSpPr>
            <p:spPr bwMode="auto">
              <a:xfrm>
                <a:off x="3606" y="890"/>
                <a:ext cx="0" cy="272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0" name="Text Box 18"/>
              <p:cNvSpPr txBox="1">
                <a:spLocks noChangeArrowheads="1"/>
              </p:cNvSpPr>
              <p:nvPr/>
            </p:nvSpPr>
            <p:spPr bwMode="auto">
              <a:xfrm>
                <a:off x="3334" y="698"/>
                <a:ext cx="54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fr-CH" altLang="en-US" sz="1400">
                    <a:solidFill>
                      <a:srgbClr val="FF0000"/>
                    </a:solidFill>
                  </a:rPr>
                  <a:t>Bi-2223</a:t>
                </a:r>
                <a:endParaRPr lang="en-US" altLang="en-US" sz="140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492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/>
              <a:t>LHC cryostat </a:t>
            </a:r>
            <a:r>
              <a:rPr lang="fr-CH" sz="2000" dirty="0" err="1"/>
              <a:t>heat</a:t>
            </a:r>
            <a:r>
              <a:rPr lang="fr-CH" sz="2000" dirty="0"/>
              <a:t> </a:t>
            </a:r>
            <a:r>
              <a:rPr lang="fr-CH" sz="2000" dirty="0" err="1"/>
              <a:t>inleaks</a:t>
            </a:r>
            <a:r>
              <a:rPr lang="fr-CH" sz="2000" dirty="0"/>
              <a:t> at 1.9 K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40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23528" y="1928467"/>
            <a:ext cx="2232248" cy="1788565"/>
            <a:chOff x="467544" y="1856459"/>
            <a:chExt cx="2232248" cy="17885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467544" y="2505919"/>
                  <a:ext cx="2232248" cy="4756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̇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acc>
                          <m:accPr>
                            <m:chr m:val="̇"/>
                            <m:ctrlP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  <m:r>
                          <a:rPr lang="fr-CH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CH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544" y="2505919"/>
                  <a:ext cx="2232248" cy="475643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8" name="Group 17"/>
            <p:cNvGrpSpPr/>
            <p:nvPr/>
          </p:nvGrpSpPr>
          <p:grpSpPr>
            <a:xfrm>
              <a:off x="1115616" y="1856459"/>
              <a:ext cx="1306438" cy="711919"/>
              <a:chOff x="1115616" y="1856459"/>
              <a:chExt cx="1306438" cy="711919"/>
            </a:xfrm>
          </p:grpSpPr>
          <p:sp>
            <p:nvSpPr>
              <p:cNvPr id="8" name="Line 12"/>
              <p:cNvSpPr>
                <a:spLocks noChangeShapeType="1"/>
              </p:cNvSpPr>
              <p:nvPr/>
            </p:nvSpPr>
            <p:spPr bwMode="auto">
              <a:xfrm flipH="1">
                <a:off x="1376040" y="2125002"/>
                <a:ext cx="391356" cy="4433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13"/>
              <p:cNvSpPr>
                <a:spLocks noChangeShapeType="1"/>
              </p:cNvSpPr>
              <p:nvPr/>
            </p:nvSpPr>
            <p:spPr bwMode="auto">
              <a:xfrm>
                <a:off x="1767396" y="2125002"/>
                <a:ext cx="261863" cy="4433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Line 14"/>
              <p:cNvSpPr>
                <a:spLocks noChangeShapeType="1"/>
              </p:cNvSpPr>
              <p:nvPr/>
            </p:nvSpPr>
            <p:spPr bwMode="auto">
              <a:xfrm>
                <a:off x="1767396" y="2125002"/>
                <a:ext cx="588473" cy="443376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Text Box 15"/>
              <p:cNvSpPr txBox="1">
                <a:spLocks noChangeArrowheads="1"/>
              </p:cNvSpPr>
              <p:nvPr/>
            </p:nvSpPr>
            <p:spPr bwMode="auto">
              <a:xfrm>
                <a:off x="1115616" y="1856459"/>
                <a:ext cx="1306438" cy="304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CH" sz="1400" dirty="0" err="1">
                    <a:solidFill>
                      <a:srgbClr val="FF0000"/>
                    </a:solidFill>
                    <a:latin typeface="Tahoma" pitchFamily="34" charset="0"/>
                  </a:rPr>
                  <a:t>Measured</a:t>
                </a:r>
                <a:endParaRPr lang="en-US" sz="1400" dirty="0">
                  <a:solidFill>
                    <a:srgbClr val="FF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761693" y="2973666"/>
              <a:ext cx="1696355" cy="671358"/>
              <a:chOff x="761693" y="2973666"/>
              <a:chExt cx="1696355" cy="671358"/>
            </a:xfrm>
          </p:grpSpPr>
          <p:sp>
            <p:nvSpPr>
              <p:cNvPr id="12" name="Text Box 16"/>
              <p:cNvSpPr txBox="1">
                <a:spLocks noChangeArrowheads="1"/>
              </p:cNvSpPr>
              <p:nvPr/>
            </p:nvSpPr>
            <p:spPr bwMode="auto">
              <a:xfrm>
                <a:off x="761693" y="3340116"/>
                <a:ext cx="1696355" cy="304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CH" sz="1400" dirty="0">
                    <a:solidFill>
                      <a:srgbClr val="FF0000"/>
                    </a:solidFill>
                    <a:latin typeface="Tahoma" pitchFamily="34" charset="0"/>
                  </a:rPr>
                  <a:t>He </a:t>
                </a:r>
                <a:r>
                  <a:rPr lang="fr-CH" sz="1400" dirty="0" err="1">
                    <a:solidFill>
                      <a:srgbClr val="FF0000"/>
                    </a:solidFill>
                    <a:latin typeface="Tahoma" pitchFamily="34" charset="0"/>
                  </a:rPr>
                  <a:t>property</a:t>
                </a:r>
                <a:r>
                  <a:rPr lang="fr-CH" sz="1400" dirty="0">
                    <a:solidFill>
                      <a:srgbClr val="FF0000"/>
                    </a:solidFill>
                    <a:latin typeface="Tahoma" pitchFamily="34" charset="0"/>
                  </a:rPr>
                  <a:t> tables</a:t>
                </a:r>
                <a:endParaRPr lang="en-US" sz="1400" dirty="0">
                  <a:solidFill>
                    <a:srgbClr val="FF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3" name="Line 17"/>
              <p:cNvSpPr>
                <a:spLocks noChangeShapeType="1"/>
              </p:cNvSpPr>
              <p:nvPr/>
            </p:nvSpPr>
            <p:spPr bwMode="auto">
              <a:xfrm flipV="1">
                <a:off x="1545843" y="2973666"/>
                <a:ext cx="64746" cy="381835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3131840" y="1761872"/>
            <a:ext cx="5832475" cy="2502081"/>
            <a:chOff x="3279876" y="1761872"/>
            <a:chExt cx="5832475" cy="2502081"/>
          </a:xfrm>
        </p:grpSpPr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9876" y="1761872"/>
              <a:ext cx="5832475" cy="2203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3671515" y="3959153"/>
              <a:ext cx="18716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CH" sz="1400" dirty="0">
                  <a:latin typeface="Tahoma" pitchFamily="34" charset="0"/>
                </a:rPr>
                <a:t>LHC </a:t>
              </a:r>
              <a:r>
                <a:rPr lang="fr-CH" sz="1400" dirty="0" err="1">
                  <a:latin typeface="Tahoma" pitchFamily="34" charset="0"/>
                </a:rPr>
                <a:t>sector</a:t>
              </a:r>
              <a:r>
                <a:rPr lang="fr-CH" sz="1400" dirty="0">
                  <a:latin typeface="Tahoma" pitchFamily="34" charset="0"/>
                </a:rPr>
                <a:t> (2.8 km)</a:t>
              </a:r>
              <a:endParaRPr lang="en-US" sz="1400" dirty="0">
                <a:latin typeface="Tahoma" pitchFamily="34" charset="0"/>
              </a:endParaRPr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3923928" y="3965322"/>
              <a:ext cx="136683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56680" y="4884537"/>
            <a:ext cx="3643312" cy="8925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CH" dirty="0">
                <a:latin typeface="+mn-lt"/>
              </a:rPr>
              <a:t>On full LHC cold </a:t>
            </a:r>
            <a:r>
              <a:rPr lang="fr-CH" dirty="0" err="1">
                <a:latin typeface="+mn-lt"/>
              </a:rPr>
              <a:t>sector</a:t>
            </a:r>
            <a:r>
              <a:rPr lang="fr-CH" dirty="0">
                <a:latin typeface="+mn-lt"/>
              </a:rPr>
              <a:t> (2.8 km)</a:t>
            </a:r>
          </a:p>
          <a:p>
            <a:pPr>
              <a:defRPr/>
            </a:pPr>
            <a:r>
              <a:rPr lang="fr-CH" sz="1600" dirty="0">
                <a:latin typeface="+mn-lt"/>
              </a:rPr>
              <a:t>- </a:t>
            </a:r>
            <a:r>
              <a:rPr lang="fr-CH" sz="1600" dirty="0" err="1">
                <a:latin typeface="+mn-lt"/>
              </a:rPr>
              <a:t>Measured</a:t>
            </a:r>
            <a:r>
              <a:rPr lang="fr-CH" sz="1600" dirty="0">
                <a:latin typeface="+mn-lt"/>
              </a:rPr>
              <a:t> 560 W, i.e. 0.2 W/m</a:t>
            </a:r>
          </a:p>
          <a:p>
            <a:pPr>
              <a:defRPr/>
            </a:pPr>
            <a:r>
              <a:rPr lang="fr-CH" sz="1600" dirty="0">
                <a:latin typeface="+mn-lt"/>
              </a:rPr>
              <a:t>- </a:t>
            </a:r>
            <a:r>
              <a:rPr lang="fr-CH" sz="1600" dirty="0" err="1">
                <a:latin typeface="+mn-lt"/>
              </a:rPr>
              <a:t>Calculated</a:t>
            </a:r>
            <a:r>
              <a:rPr lang="fr-CH" sz="1600" dirty="0">
                <a:latin typeface="+mn-lt"/>
              </a:rPr>
              <a:t> 590 W, </a:t>
            </a:r>
            <a:r>
              <a:rPr lang="fr-CH" sz="1600" dirty="0" err="1">
                <a:latin typeface="+mn-lt"/>
              </a:rPr>
              <a:t>i.e</a:t>
            </a:r>
            <a:r>
              <a:rPr lang="fr-CH" sz="1600" dirty="0">
                <a:latin typeface="+mn-lt"/>
              </a:rPr>
              <a:t> 0.21 W/m</a:t>
            </a:r>
            <a:r>
              <a:rPr lang="fr-CH" dirty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4" cstate="print"/>
          <a:srcRect t="15651"/>
          <a:stretch>
            <a:fillRect/>
          </a:stretch>
        </p:blipFill>
        <p:spPr bwMode="auto">
          <a:xfrm>
            <a:off x="5772279" y="4392933"/>
            <a:ext cx="2040081" cy="187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24730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H" altLang="en-US" sz="2000" dirty="0"/>
              <a:t>Contents</a:t>
            </a:r>
            <a:endParaRPr lang="en-US" altLang="en-US" sz="2000" dirty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205038"/>
            <a:ext cx="6346825" cy="3311525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Introduction: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superconductors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Cryogenic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fluids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and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materials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Refrigeration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liquefaction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Heat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transfer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thermal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insulation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/>
              <a:t>Thermal screening </a:t>
            </a:r>
            <a:r>
              <a:rPr lang="fr-CH" altLang="en-US" dirty="0" err="1"/>
              <a:t>with</a:t>
            </a:r>
            <a:r>
              <a:rPr lang="fr-CH" altLang="en-US" dirty="0"/>
              <a:t> cold </a:t>
            </a:r>
            <a:r>
              <a:rPr lang="fr-CH" altLang="en-US" dirty="0" err="1"/>
              <a:t>vapour</a:t>
            </a:r>
            <a:endParaRPr lang="fr-CH" altLang="en-US" dirty="0"/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References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endParaRPr lang="fr-CH" altLang="en-US" dirty="0"/>
          </a:p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404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000" dirty="0"/>
              <a:t>Vapour cooling of cryostat necks and supports</a:t>
            </a:r>
            <a:br>
              <a:rPr lang="en-GB" altLang="en-US" sz="2000" dirty="0"/>
            </a:br>
            <a:r>
              <a:rPr lang="en-GB" altLang="en-US" sz="2000" dirty="0"/>
              <a:t>with perfect heat transfer 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477262" y="1690712"/>
                <a:ext cx="5328592" cy="4608511"/>
              </a:xfrm>
            </p:spPr>
            <p:txBody>
              <a:bodyPr/>
              <a:lstStyle/>
              <a:p>
                <a:r>
                  <a:rPr lang="fr-CH" sz="1800" dirty="0"/>
                  <a:t>Assuming </a:t>
                </a:r>
                <a:r>
                  <a:rPr lang="fr-CH" sz="1800" dirty="0" err="1"/>
                  <a:t>perfect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transfer</a:t>
                </a:r>
                <a:r>
                  <a:rPr lang="fr-CH" sz="1800" dirty="0"/>
                  <a:t> </a:t>
                </a:r>
                <a:r>
                  <a:rPr lang="fr-CH" sz="1800" dirty="0" err="1"/>
                  <a:t>between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solid</a:t>
                </a:r>
                <a:r>
                  <a:rPr lang="fr-CH" sz="1800" dirty="0"/>
                  <a:t> and </a:t>
                </a:r>
                <a:r>
                  <a:rPr lang="fr-CH" sz="1800" dirty="0" err="1"/>
                  <a:t>vapour</a:t>
                </a:r>
                <a:r>
                  <a:rPr lang="fr-CH" sz="1800" dirty="0"/>
                  <a:t>, 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𝑠𝑜𝑙𝑖𝑑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𝑣𝑎𝑝𝑜𝑟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800" dirty="0"/>
                  <a:t> </a:t>
                </a:r>
              </a:p>
              <a:p>
                <a:endParaRPr lang="fr-CH" sz="1800" dirty="0"/>
              </a:p>
              <a:p>
                <a:pPr marL="0" indent="0">
                  <a:buNone/>
                </a:pPr>
                <a:r>
                  <a:rPr lang="fr-CH" sz="18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𝑐𝑜𝑛𝑑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̇"/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CH" sz="1800" dirty="0"/>
              </a:p>
              <a:p>
                <a:pPr marL="0" indent="0">
                  <a:buNone/>
                </a:pPr>
                <a:endParaRPr lang="fr-CH" sz="1800" dirty="0"/>
              </a:p>
              <a:p>
                <a:pPr marL="0" indent="0">
                  <a:buNone/>
                </a:pPr>
                <a:r>
                  <a:rPr lang="fr-CH" sz="180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CH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f>
                      <m:f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sz="18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̇"/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CH" sz="1800" dirty="0"/>
              </a:p>
              <a:p>
                <a:endParaRPr lang="fr-CH" sz="18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800" dirty="0"/>
                  <a:t>  </a:t>
                </a:r>
                <a:r>
                  <a:rPr lang="fr-CH" sz="1800" dirty="0" err="1"/>
                  <a:t>specific</a:t>
                </a:r>
                <a:r>
                  <a:rPr lang="fr-CH" sz="1800" dirty="0"/>
                  <a:t>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of </a:t>
                </a:r>
                <a:r>
                  <a:rPr lang="fr-CH" sz="1800" dirty="0" err="1"/>
                  <a:t>vapour</a:t>
                </a:r>
                <a:endParaRPr lang="fr-CH" sz="1800" dirty="0"/>
              </a:p>
              <a:p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fr-CH" sz="1800" dirty="0"/>
                  <a:t>    thermal </a:t>
                </a:r>
                <a:r>
                  <a:rPr lang="fr-CH" sz="1800" dirty="0" err="1"/>
                  <a:t>conductivity</a:t>
                </a:r>
                <a:r>
                  <a:rPr lang="fr-CH" sz="1800" dirty="0"/>
                  <a:t> of support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</m:oMath>
                </a14:m>
                <a:r>
                  <a:rPr lang="fr-CH" sz="1800" dirty="0"/>
                  <a:t> can </a:t>
                </a:r>
                <a:r>
                  <a:rPr lang="fr-CH" sz="1800" dirty="0" err="1"/>
                  <a:t>be</a:t>
                </a:r>
                <a:r>
                  <a:rPr lang="fr-CH" sz="1800" dirty="0"/>
                  <a:t> </a:t>
                </a:r>
                <a:r>
                  <a:rPr lang="fr-CH" sz="1800" dirty="0" err="1"/>
                  <a:t>calculated</a:t>
                </a:r>
                <a:r>
                  <a:rPr lang="fr-CH" sz="1800" dirty="0"/>
                  <a:t> by </a:t>
                </a:r>
                <a:r>
                  <a:rPr lang="fr-CH" sz="1800" dirty="0" err="1"/>
                  <a:t>numerical</a:t>
                </a:r>
                <a:r>
                  <a:rPr lang="fr-CH" sz="1800" dirty="0"/>
                  <a:t> </a:t>
                </a:r>
                <a:r>
                  <a:rPr lang="fr-CH" sz="1800" dirty="0" err="1"/>
                  <a:t>integration</a:t>
                </a:r>
                <a:r>
                  <a:rPr lang="fr-CH" sz="1800" dirty="0"/>
                  <a:t> for</a:t>
                </a:r>
              </a:p>
              <a:p>
                <a:pPr lvl="1"/>
                <a:r>
                  <a:rPr lang="fr-CH" sz="1600" dirty="0" err="1"/>
                  <a:t>different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cryogens</a:t>
                </a:r>
                <a:endParaRPr lang="fr-CH" sz="1600" dirty="0"/>
              </a:p>
              <a:p>
                <a:pPr lvl="1"/>
                <a:r>
                  <a:rPr lang="fr-CH" sz="1600" dirty="0" err="1"/>
                  <a:t>different</a:t>
                </a:r>
                <a:r>
                  <a:rPr lang="fr-CH" sz="1600" dirty="0"/>
                  <a:t> values of aspect ratio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fr-CH" sz="1600" dirty="0"/>
                  <a:t>  </a:t>
                </a:r>
              </a:p>
              <a:p>
                <a:pPr lvl="1"/>
                <a:r>
                  <a:rPr lang="fr-CH" sz="1600" dirty="0" err="1"/>
                  <a:t>different</a:t>
                </a:r>
                <a:r>
                  <a:rPr lang="fr-CH" sz="1600" dirty="0"/>
                  <a:t> values of </a:t>
                </a:r>
                <a:r>
                  <a:rPr lang="fr-CH" sz="1600" dirty="0" err="1"/>
                  <a:t>vapour</a:t>
                </a:r>
                <a:r>
                  <a:rPr lang="fr-CH" sz="1600" dirty="0"/>
                  <a:t> flow</a:t>
                </a:r>
              </a:p>
              <a:p>
                <a:pPr marL="0" indent="0">
                  <a:buNone/>
                </a:pPr>
                <a:endParaRPr lang="fr-CH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77262" y="1690712"/>
                <a:ext cx="5328592" cy="4608511"/>
              </a:xfrm>
              <a:blipFill rotWithShape="0">
                <a:blip r:embed="rId2"/>
                <a:stretch>
                  <a:fillRect l="-914" t="-661" b="-75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9" y="1752624"/>
            <a:ext cx="3236913" cy="448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477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92696"/>
            <a:ext cx="8305800" cy="72008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He vapour screening of stainless steel neck</a:t>
            </a:r>
            <a:br>
              <a:rPr lang="en-GB" altLang="en-US" sz="2000" dirty="0"/>
            </a:br>
            <a:r>
              <a:rPr lang="en-GB" altLang="en-US" sz="2000" dirty="0"/>
              <a:t>between 300 K and 4 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857" y="1491210"/>
            <a:ext cx="7473911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6352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000" dirty="0"/>
              <a:t>Vapour cooling of cryostat necks and supports</a:t>
            </a:r>
            <a:br>
              <a:rPr lang="en-GB" altLang="en-US" sz="2000" dirty="0"/>
            </a:br>
            <a:r>
              <a:rPr lang="en-US" altLang="en-US" sz="2000" dirty="0"/>
              <a:t>in</a:t>
            </a:r>
            <a:r>
              <a:rPr lang="en-GB" altLang="en-US" sz="2000" dirty="0"/>
              <a:t> self-sustained </a:t>
            </a:r>
            <a:r>
              <a:rPr lang="fr-FR" altLang="en-US" sz="2000" dirty="0"/>
              <a:t>m</a:t>
            </a:r>
            <a:r>
              <a:rPr lang="en-GB" altLang="en-US" sz="2000" dirty="0"/>
              <a:t>ode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1628800"/>
                <a:ext cx="8496300" cy="4752528"/>
              </a:xfrm>
            </p:spPr>
            <p:txBody>
              <a:bodyPr/>
              <a:lstStyle/>
              <a:p>
                <a:r>
                  <a:rPr lang="en-GB" altLang="en-US" sz="1800" dirty="0">
                    <a:latin typeface="Tahoma" panose="020B0604030504040204" pitchFamily="34" charset="0"/>
                  </a:rPr>
                  <a:t>A particular case of gas cooling is the </a:t>
                </a:r>
                <a:r>
                  <a:rPr lang="en-GB" altLang="en-US" sz="1800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self-sustained mode</a:t>
                </a:r>
                <a:r>
                  <a:rPr lang="en-GB" altLang="en-US" sz="1800" dirty="0">
                    <a:latin typeface="Tahoma" panose="020B0604030504040204" pitchFamily="34" charset="0"/>
                  </a:rPr>
                  <a:t>, i.e. the vapour flow is generated only by the residual heat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alt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</m:oMath>
                </a14:m>
                <a:r>
                  <a:rPr lang="en-GB" altLang="en-US" sz="1800" dirty="0">
                    <a:latin typeface="Tahoma" panose="020B0604030504040204" pitchFamily="34" charset="0"/>
                  </a:rPr>
                  <a:t> reaching the bath</a:t>
                </a:r>
              </a:p>
              <a:p>
                <a:r>
                  <a:rPr lang="fr-CH" altLang="en-US" sz="1800" dirty="0" err="1">
                    <a:latin typeface="Tahoma" panose="020B0604030504040204" pitchFamily="34" charset="0"/>
                  </a:rPr>
                  <a:t>Then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alt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alt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acc>
                      <m:accPr>
                        <m:chr m:val="̇"/>
                        <m:ctrlP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altLang="en-US" sz="1800" dirty="0">
                    <a:latin typeface="Tahoma" panose="020B0604030504040204" pitchFamily="34" charset="0"/>
                  </a:rPr>
                  <a:t>  </a:t>
                </a:r>
              </a:p>
              <a:p>
                <a:pPr marL="0" indent="0">
                  <a:buNone/>
                </a:pPr>
                <a:r>
                  <a:rPr lang="fr-CH" altLang="en-US" sz="1800" dirty="0">
                    <a:latin typeface="Tahoma" panose="020B0604030504040204" pitchFamily="34" charset="0"/>
                  </a:rPr>
                  <a:t>				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with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CH" altLang="en-U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GB" altLang="en-US" sz="1800" dirty="0">
                    <a:latin typeface="Tahoma" panose="020B0604030504040204" pitchFamily="34" charset="0"/>
                  </a:rPr>
                  <a:t> latent heat of vaporization</a:t>
                </a:r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endParaRPr lang="fr-CH" altLang="en-US" sz="1800" dirty="0">
                  <a:latin typeface="Tahoma" panose="020B0604030504040204" pitchFamily="34" charset="0"/>
                </a:endParaRPr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r>
                  <a:rPr lang="fr-CH" altLang="en-US" sz="1800" dirty="0" err="1">
                    <a:latin typeface="Tahoma" panose="020B0604030504040204" pitchFamily="34" charset="0"/>
                  </a:rPr>
                  <a:t>Given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the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general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equation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	</a:t>
                </a:r>
                <a14:m>
                  <m:oMath xmlns:m="http://schemas.openxmlformats.org/officeDocument/2006/math">
                    <m:r>
                      <a:rPr lang="fr-CH" sz="18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CH" sz="18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f>
                      <m:f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𝑑𝑇</m:t>
                        </m:r>
                      </m:num>
                      <m:den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fr-CH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sz="18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̇"/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CH" altLang="en-US" sz="1800" dirty="0">
                  <a:latin typeface="Tahoma" panose="020B0604030504040204" pitchFamily="34" charset="0"/>
                </a:endParaRPr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r>
                  <a:rPr lang="fr-CH" altLang="en-US" sz="1800" dirty="0">
                    <a:latin typeface="Tahoma" panose="020B0604030504040204" pitchFamily="34" charset="0"/>
                  </a:rPr>
                  <a:t>The variables can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be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separated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and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integration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yields</a:t>
                </a:r>
                <a:endParaRPr lang="fr-CH" altLang="en-US" sz="1800" dirty="0">
                  <a:latin typeface="Tahoma" panose="020B0604030504040204" pitchFamily="34" charset="0"/>
                </a:endParaRPr>
              </a:p>
              <a:p>
                <a:pPr marL="0" indent="0">
                  <a:buSzPct val="140000"/>
                  <a:buNone/>
                </a:pPr>
                <a:r>
                  <a:rPr lang="fr-CH" altLang="en-US" sz="1800" dirty="0">
                    <a:latin typeface="Tahoma" panose="020B0604030504040204" pitchFamily="34" charset="0"/>
                  </a:rPr>
                  <a:t>				</a:t>
                </a:r>
              </a:p>
              <a:p>
                <a:pPr marL="0" indent="0">
                  <a:buSzPct val="140000"/>
                  <a:buNone/>
                </a:pPr>
                <a:r>
                  <a:rPr lang="fr-CH" altLang="en-US" sz="1800" dirty="0">
                    <a:latin typeface="Tahoma" panose="020B0604030504040204" pitchFamily="34" charset="0"/>
                  </a:rPr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alt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alt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altLang="en-US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alt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alt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alt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fr-CH" alt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nary>
                      <m:naryPr>
                        <m:ctrlPr>
                          <a:rPr lang="fr-CH" alt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𝑏𝑎𝑡h</m:t>
                            </m:r>
                          </m:sub>
                        </m:sSub>
                      </m:sub>
                      <m:sup>
                        <m:r>
                          <a:rPr lang="fr-CH" alt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f>
                          <m:fPr>
                            <m:ctrlP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f>
                              <m:fPr>
                                <m:ctrlP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CH" alt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altLang="en-US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fr-CH" alt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fr-CH" alt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CH" altLang="en-US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fr-CH" altLang="en-US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altLang="en-US" b="0" i="1" smtClean="0">
                                    <a:latin typeface="Cambria Math" panose="02040503050406030204" pitchFamily="18" charset="0"/>
                                  </a:rPr>
                                  <m:t>𝑏𝑎𝑡h</m:t>
                                </m:r>
                              </m:sub>
                            </m:sSub>
                            <m:r>
                              <a:rPr lang="fr-CH" alt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fr-CH" altLang="en-US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e>
                    </m:nary>
                  </m:oMath>
                </a14:m>
                <a:endParaRPr lang="fr-CH" altLang="en-US" sz="1800" dirty="0">
                  <a:latin typeface="Tahoma" panose="020B0604030504040204" pitchFamily="34" charset="0"/>
                </a:endParaRPr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r>
                  <a:rPr lang="fr-CH" altLang="en-US" sz="1800" dirty="0">
                    <a:latin typeface="Tahoma" panose="020B0604030504040204" pitchFamily="34" charset="0"/>
                  </a:rPr>
                  <a:t>The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denominator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of the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integrand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fr-CH" altLang="en-US" sz="1800" i="1">
                        <a:latin typeface="Cambria Math" panose="02040503050406030204" pitchFamily="18" charset="0"/>
                      </a:rPr>
                      <m:t>1+</m:t>
                    </m:r>
                    <m:f>
                      <m:fPr>
                        <m:ctrlPr>
                          <a:rPr lang="fr-CH" alt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alt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altLang="en-US" sz="18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r-CH" alt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fr-CH" altLang="en-US" sz="1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altLang="en-US" sz="18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CH" altLang="en-US" sz="18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fr-CH" alt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altLang="en-US" sz="18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CH" altLang="en-US" sz="18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  <m:r>
                      <a:rPr lang="fr-CH" alt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altLang="en-US" sz="1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altLang="en-US" sz="1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alt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altLang="en-US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altLang="en-US" sz="1800" i="1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  <m:r>
                      <a:rPr lang="fr-CH" alt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altLang="en-US" sz="1800" dirty="0">
                    <a:latin typeface="Tahoma" panose="020B0604030504040204" pitchFamily="34" charset="0"/>
                  </a:rPr>
                  <a:t>  acts as an </a:t>
                </a:r>
                <a:r>
                  <a:rPr lang="fr-CH" altLang="en-US" sz="1800" dirty="0" err="1">
                    <a:solidFill>
                      <a:srgbClr val="FF0000"/>
                    </a:solidFill>
                    <a:latin typeface="Tahoma" panose="020B0604030504040204" pitchFamily="34" charset="0"/>
                  </a:rPr>
                  <a:t>attenuation</a:t>
                </a:r>
                <a:r>
                  <a:rPr lang="fr-CH" altLang="en-US" sz="1800" dirty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factor 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of the thermal </a:t>
                </a:r>
                <a:r>
                  <a:rPr lang="fr-CH" altLang="en-US" sz="1800" dirty="0" err="1">
                    <a:latin typeface="Tahoma" panose="020B0604030504040204" pitchFamily="34" charset="0"/>
                  </a:rPr>
                  <a:t>conductivity</a:t>
                </a:r>
                <a:r>
                  <a:rPr lang="fr-CH" altLang="en-US" sz="1800" dirty="0">
                    <a:latin typeface="Tahoma" panose="020B060403050404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altLang="en-US" sz="18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CH" altLang="en-US" sz="18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altLang="en-US" sz="18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altLang="en-US" sz="18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altLang="en-US" sz="1800" dirty="0">
                  <a:latin typeface="Tahoma" panose="020B060403050404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1628800"/>
                <a:ext cx="8496300" cy="4752528"/>
              </a:xfrm>
              <a:blipFill rotWithShape="0">
                <a:blip r:embed="rId2"/>
                <a:stretch>
                  <a:fillRect l="-1076" t="-641" r="-13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05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6589"/>
            <a:ext cx="8077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Reduction of heat conduction by </a:t>
            </a:r>
            <a:br>
              <a:rPr lang="en-GB" altLang="en-US" sz="2000" dirty="0"/>
            </a:br>
            <a:r>
              <a:rPr lang="en-GB" altLang="en-US" sz="2000" dirty="0"/>
              <a:t>self-sustained helium vapour cooling</a:t>
            </a:r>
          </a:p>
        </p:txBody>
      </p:sp>
      <p:graphicFrame>
        <p:nvGraphicFramePr>
          <p:cNvPr id="42021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508135"/>
              </p:ext>
            </p:extLst>
          </p:nvPr>
        </p:nvGraphicFramePr>
        <p:xfrm>
          <a:off x="266700" y="1713506"/>
          <a:ext cx="8610600" cy="4489450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59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Effective thermal conductivity integral from 4 to 300 K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Purely conductive regime</a:t>
                      </a:r>
                      <a:b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</a:b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[W.cm</a:t>
                      </a:r>
                      <a:r>
                        <a:rPr kumimoji="0" lang="en-GB" altLang="en-US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-1</a:t>
                      </a: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]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Self-sustained vapour-cooling</a:t>
                      </a:r>
                      <a:b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</a:b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 [W.cm</a:t>
                      </a:r>
                      <a:r>
                        <a:rPr kumimoji="0" lang="en-GB" altLang="en-US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-1</a:t>
                      </a: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]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5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ETP copper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1620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128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1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OFHC copper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1520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110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1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Aluminium 1100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728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39.9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1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Nickel 99% pure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213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8.65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5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Constantan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51.6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1.94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1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AISI 300 stainless steel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30.6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0.92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035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000" dirty="0"/>
              <a:t>Vapour cooling of cryostat necks and supports</a:t>
            </a:r>
            <a:br>
              <a:rPr lang="en-GB" altLang="en-US" sz="2000" dirty="0"/>
            </a:br>
            <a:r>
              <a:rPr lang="en-GB" altLang="en-US" sz="2000" dirty="0"/>
              <a:t>with imperfect heat transfer 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35896" y="1844824"/>
                <a:ext cx="5050904" cy="4281338"/>
              </a:xfrm>
            </p:spPr>
            <p:txBody>
              <a:bodyPr/>
              <a:lstStyle/>
              <a:p>
                <a:r>
                  <a:rPr lang="fr-CH" sz="1800" dirty="0"/>
                  <a:t>Introducing </a:t>
                </a:r>
                <a:r>
                  <a:rPr lang="fr-CH" sz="1800" dirty="0" err="1"/>
                  <a:t>efficiency</a:t>
                </a:r>
                <a:r>
                  <a:rPr lang="fr-CH" sz="1800" dirty="0"/>
                  <a:t> of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transfer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1800" dirty="0"/>
                  <a:t> between solid and vapour (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GB" sz="1800" dirty="0"/>
                  <a:t>)</a:t>
                </a:r>
              </a:p>
              <a:p>
                <a:endParaRPr lang="fr-CH" sz="1800" dirty="0"/>
              </a:p>
              <a:p>
                <a:pPr marL="0" indent="0">
                  <a:buNone/>
                </a:pPr>
                <a:r>
                  <a:rPr lang="fr-CH" sz="180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) </m:t>
                    </m:r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𝑑𝑇</m:t>
                    </m:r>
                  </m:oMath>
                </a14:m>
                <a:endParaRPr lang="en-GB" sz="1800" dirty="0"/>
              </a:p>
              <a:p>
                <a:endParaRPr lang="fr-CH" sz="1800" dirty="0"/>
              </a:p>
              <a:p>
                <a:r>
                  <a:rPr lang="fr-CH" sz="1800" dirty="0"/>
                  <a:t>The </a:t>
                </a:r>
                <a:r>
                  <a:rPr lang="fr-CH" sz="1800" dirty="0" err="1"/>
                  <a:t>steady</a:t>
                </a:r>
                <a:r>
                  <a:rPr lang="fr-CH" sz="1800" dirty="0"/>
                  <a:t>-state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balance </a:t>
                </a:r>
                <a:r>
                  <a:rPr lang="fr-CH" sz="1800" dirty="0" err="1"/>
                  <a:t>equation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becomes</a:t>
                </a:r>
                <a:endParaRPr lang="fr-CH" sz="1800" dirty="0"/>
              </a:p>
              <a:p>
                <a:endParaRPr lang="fr-CH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fr-CH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fr-CH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f>
                            <m:fPr>
                              <m:ctrlPr>
                                <a:rPr lang="fr-CH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800" b="0" i="1" smtClean="0"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fr-CH" sz="1800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den>
                          </m:f>
                        </m:e>
                      </m:d>
                      <m:r>
                        <a:rPr lang="fr-CH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CH" sz="1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) </m:t>
                      </m:r>
                      <m:f>
                        <m:fPr>
                          <m:ctrlPr>
                            <a:rPr lang="fr-CH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8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CH" sz="180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  <a:p>
                <a:pPr marL="0" indent="0">
                  <a:buNone/>
                </a:pPr>
                <a:endParaRPr lang="fr-CH" sz="1800" dirty="0"/>
              </a:p>
              <a:p>
                <a:pPr>
                  <a:buSzPct val="140000"/>
                  <a:buFont typeface="Arial" panose="020B0604020202020204" pitchFamily="34" charset="0"/>
                  <a:buChar char="•"/>
                </a:pPr>
                <a:r>
                  <a:rPr lang="fr-CH" sz="1800" dirty="0"/>
                  <a:t>This non-</a:t>
                </a:r>
                <a:r>
                  <a:rPr lang="fr-CH" sz="1800" dirty="0" err="1"/>
                  <a:t>linear</a:t>
                </a:r>
                <a:r>
                  <a:rPr lang="fr-CH" sz="1800" dirty="0"/>
                  <a:t> </a:t>
                </a:r>
                <a:r>
                  <a:rPr lang="fr-CH" sz="1800" dirty="0" err="1"/>
                  <a:t>equation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needs</a:t>
                </a:r>
                <a:r>
                  <a:rPr lang="fr-CH" sz="1800" dirty="0"/>
                  <a:t> to </a:t>
                </a:r>
                <a:r>
                  <a:rPr lang="fr-CH" sz="1800" dirty="0" err="1"/>
                  <a:t>be</a:t>
                </a:r>
                <a:r>
                  <a:rPr lang="fr-CH" sz="1800" dirty="0"/>
                  <a:t> </a:t>
                </a:r>
                <a:r>
                  <a:rPr lang="fr-CH" sz="1800" dirty="0" err="1"/>
                  <a:t>solved</a:t>
                </a:r>
                <a:r>
                  <a:rPr lang="fr-CH" sz="1800" dirty="0"/>
                  <a:t> by </a:t>
                </a:r>
                <a:r>
                  <a:rPr lang="fr-CH" sz="1800" dirty="0" err="1"/>
                  <a:t>numerical</a:t>
                </a:r>
                <a:r>
                  <a:rPr lang="fr-CH" sz="1800" dirty="0"/>
                  <a:t> </a:t>
                </a:r>
                <a:r>
                  <a:rPr lang="fr-CH" sz="1800" dirty="0" err="1"/>
                  <a:t>integration</a:t>
                </a:r>
                <a:endParaRPr lang="fr-CH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35896" y="1844824"/>
                <a:ext cx="5050904" cy="4281338"/>
              </a:xfrm>
              <a:blipFill rotWithShape="0">
                <a:blip r:embed="rId2"/>
                <a:stretch>
                  <a:fillRect l="-1809" t="-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7" y="1752624"/>
            <a:ext cx="3222625" cy="448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4410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en-GB" altLang="en-US" sz="2000" dirty="0" err="1"/>
              <a:t>Vapor</a:t>
            </a:r>
            <a:r>
              <a:rPr lang="en-GB" altLang="en-US" sz="2000" dirty="0"/>
              <a:t>-cooled current leads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35896" y="1471142"/>
                <a:ext cx="5184254" cy="4982194"/>
              </a:xfrm>
            </p:spPr>
            <p:txBody>
              <a:bodyPr/>
              <a:lstStyle/>
              <a:p>
                <a:r>
                  <a:rPr lang="fr-CH" sz="1800" dirty="0"/>
                  <a:t>The (</a:t>
                </a:r>
                <a:r>
                  <a:rPr lang="fr-CH" sz="1800" dirty="0" err="1"/>
                  <a:t>imperfect</a:t>
                </a:r>
                <a:r>
                  <a:rPr lang="fr-CH" sz="1800" dirty="0"/>
                  <a:t>)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transfer</a:t>
                </a:r>
                <a:r>
                  <a:rPr lang="fr-CH" sz="1800" dirty="0"/>
                  <a:t> </a:t>
                </a:r>
                <a:r>
                  <a:rPr lang="fr-CH" sz="1800" dirty="0" err="1"/>
                  <a:t>between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solid</a:t>
                </a:r>
                <a:r>
                  <a:rPr lang="fr-CH" sz="1800" dirty="0"/>
                  <a:t> and </a:t>
                </a:r>
                <a:r>
                  <a:rPr lang="fr-CH" sz="1800" dirty="0" err="1"/>
                  <a:t>vapour</a:t>
                </a:r>
                <a:r>
                  <a:rPr lang="fr-CH" sz="1800" dirty="0"/>
                  <a:t> can </a:t>
                </a:r>
                <a:r>
                  <a:rPr lang="fr-CH" sz="1800" dirty="0" err="1"/>
                  <a:t>be</a:t>
                </a:r>
                <a:r>
                  <a:rPr lang="fr-CH" sz="1800" dirty="0"/>
                  <a:t> </a:t>
                </a:r>
                <a:r>
                  <a:rPr lang="fr-CH" sz="1800" dirty="0" err="1"/>
                  <a:t>written</a:t>
                </a:r>
                <a:endParaRPr lang="fr-CH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80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CH" sz="1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𝑑𝑇</m:t>
                      </m:r>
                    </m:oMath>
                  </m:oMathPara>
                </a14:m>
                <a:endParaRPr lang="fr-CH" sz="1800" dirty="0"/>
              </a:p>
              <a:p>
                <a:r>
                  <a:rPr lang="fr-CH" sz="1800" dirty="0" err="1"/>
                  <a:t>Introducing</a:t>
                </a:r>
                <a:r>
                  <a:rPr lang="fr-CH" sz="1800" dirty="0"/>
                  <a:t> </a:t>
                </a:r>
                <a:r>
                  <a:rPr lang="fr-CH" sz="1800" dirty="0" err="1"/>
                  <a:t>electrical</a:t>
                </a:r>
                <a:r>
                  <a:rPr lang="fr-CH" sz="1800" dirty="0"/>
                  <a:t> </a:t>
                </a:r>
                <a:r>
                  <a:rPr lang="fr-CH" sz="1800" dirty="0" err="1"/>
                  <a:t>resisitivity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r>
                      <a:rPr lang="fr-CH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fr-CH" sz="1800" dirty="0"/>
                  <a:t>, the </a:t>
                </a:r>
                <a:r>
                  <a:rPr lang="fr-CH" sz="1800" dirty="0" err="1"/>
                  <a:t>steady</a:t>
                </a:r>
                <a:r>
                  <a:rPr lang="fr-CH" sz="1800" dirty="0"/>
                  <a:t>-state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balance </a:t>
                </a:r>
                <a:r>
                  <a:rPr lang="fr-CH" sz="1800" dirty="0" err="1"/>
                  <a:t>equation</a:t>
                </a:r>
                <a:r>
                  <a:rPr lang="fr-CH" sz="1800" dirty="0"/>
                  <a:t> </a:t>
                </a:r>
                <a:r>
                  <a:rPr lang="fr-CH" sz="1800" dirty="0" err="1"/>
                  <a:t>reads</a:t>
                </a:r>
                <a:endParaRPr lang="fr-CH" sz="1800" dirty="0"/>
              </a:p>
              <a:p>
                <a:endParaRPr lang="fr-CH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fr-CH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f>
                            <m:fPr>
                              <m:ctrlPr>
                                <a:rPr lang="fr-CH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1800" i="1"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fr-CH" sz="1800" i="1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den>
                          </m:f>
                        </m:e>
                      </m:d>
                      <m:r>
                        <a:rPr lang="fr-CH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CH" sz="1800" i="1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fr-CH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8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fr-CH" sz="1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8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CH" sz="180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fr-CH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CH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d>
                            <m:dPr>
                              <m:ctrlPr>
                                <a:rPr lang="fr-CH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fr-CH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fr-CH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fr-CH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sz="1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fr-CH" sz="1800" b="0" i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CH" sz="1800" dirty="0"/>
              </a:p>
              <a:p>
                <a:endParaRPr lang="fr-CH" sz="1800" dirty="0"/>
              </a:p>
              <a:p>
                <a:r>
                  <a:rPr lang="fr-CH" sz="1800" dirty="0" err="1"/>
                  <a:t>Assuming</a:t>
                </a:r>
                <a:r>
                  <a:rPr lang="fr-CH" sz="1800" dirty="0"/>
                  <a:t> the </a:t>
                </a:r>
                <a:r>
                  <a:rPr lang="fr-CH" sz="1800" dirty="0" err="1"/>
                  <a:t>material</a:t>
                </a:r>
                <a:r>
                  <a:rPr lang="fr-CH" sz="1800" dirty="0"/>
                  <a:t> </a:t>
                </a:r>
                <a:r>
                  <a:rPr lang="fr-CH" sz="1800" dirty="0" err="1"/>
                  <a:t>follows</a:t>
                </a:r>
                <a:r>
                  <a:rPr lang="fr-CH" sz="1800" dirty="0"/>
                  <a:t> the </a:t>
                </a:r>
                <a:r>
                  <a:rPr lang="fr-CH" sz="1800" dirty="0" err="1"/>
                  <a:t>Wiedemann</a:t>
                </a:r>
                <a:r>
                  <a:rPr lang="fr-CH" sz="1800" dirty="0"/>
                  <a:t>-Franz-Lorenz (WFL) </a:t>
                </a:r>
                <a:r>
                  <a:rPr lang="fr-CH" sz="1800" dirty="0" err="1"/>
                  <a:t>law</a:t>
                </a:r>
                <a:endParaRPr lang="fr-CH" sz="1800" dirty="0"/>
              </a:p>
              <a:p>
                <a:pPr marL="0" indent="0">
                  <a:buNone/>
                </a:pPr>
                <a:r>
                  <a:rPr lang="fr-CH" sz="1800" dirty="0"/>
                  <a:t>	</a:t>
                </a:r>
                <a14:m>
                  <m:oMath xmlns:m="http://schemas.openxmlformats.org/officeDocument/2006/math"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0 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fr-CH" sz="1800" dirty="0"/>
                  <a:t> </a:t>
                </a:r>
              </a:p>
              <a:p>
                <a:pPr marL="0" indent="0">
                  <a:buNone/>
                </a:pPr>
                <a:r>
                  <a:rPr lang="fr-CH" sz="1800" dirty="0"/>
                  <a:t>	</a:t>
                </a:r>
                <a:r>
                  <a:rPr lang="fr-CH" sz="1800" dirty="0" err="1"/>
                  <a:t>with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sz="1800" b="0" i="1" smtClean="0">
                        <a:latin typeface="Cambria Math" panose="02040503050406030204" pitchFamily="18" charset="0"/>
                      </a:rPr>
                      <m:t>=2.45 </m:t>
                    </m:r>
                    <m:sSup>
                      <m:sSupPr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fr-CH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1800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fr-CH" sz="18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fr-CH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CH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fr-CH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fr-CH" sz="1800" dirty="0"/>
                  <a:t> </a:t>
                </a:r>
              </a:p>
              <a:p>
                <a:pPr marL="0" indent="0">
                  <a:buNone/>
                </a:pPr>
                <a:r>
                  <a:rPr lang="fr-CH" sz="1800" dirty="0"/>
                  <a:t>The aspect ratio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CH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fr-CH" sz="1800" dirty="0"/>
                  <a:t> can </a:t>
                </a:r>
                <a:r>
                  <a:rPr lang="fr-CH" sz="1800" dirty="0" err="1"/>
                  <a:t>be</a:t>
                </a:r>
                <a:r>
                  <a:rPr lang="fr-CH" sz="1800" dirty="0"/>
                  <a:t> </a:t>
                </a:r>
                <a:r>
                  <a:rPr lang="fr-CH" sz="1800" dirty="0" err="1"/>
                  <a:t>chosen</a:t>
                </a:r>
                <a:r>
                  <a:rPr lang="fr-CH" sz="1800" dirty="0"/>
                  <a:t> for minimum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inleak</a:t>
                </a:r>
                <a:r>
                  <a:rPr lang="fr-CH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CH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fr-CH" sz="1800" b="0" i="1" smtClean="0">
                            <a:latin typeface="Cambria Math" panose="02040503050406030204" pitchFamily="18" charset="0"/>
                          </a:rPr>
                          <m:t>𝑏𝑎𝑡h</m:t>
                        </m:r>
                      </m:sub>
                    </m:sSub>
                  </m:oMath>
                </a14:m>
                <a:r>
                  <a:rPr lang="fr-CH" sz="1800" dirty="0"/>
                  <a:t>, and the minimum </a:t>
                </a:r>
                <a:r>
                  <a:rPr lang="fr-CH" sz="1800" dirty="0" err="1"/>
                  <a:t>heat</a:t>
                </a:r>
                <a:r>
                  <a:rPr lang="fr-CH" sz="1800" dirty="0"/>
                  <a:t> </a:t>
                </a:r>
                <a:r>
                  <a:rPr lang="fr-CH" sz="1800" dirty="0" err="1"/>
                  <a:t>inleak</a:t>
                </a:r>
                <a:r>
                  <a:rPr lang="fr-CH" sz="1800" dirty="0"/>
                  <a:t> </a:t>
                </a:r>
                <a:r>
                  <a:rPr lang="fr-CH" sz="1800" dirty="0" err="1"/>
                  <a:t>does</a:t>
                </a:r>
                <a:r>
                  <a:rPr lang="fr-CH" sz="1800" dirty="0"/>
                  <a:t> not </a:t>
                </a:r>
                <a:r>
                  <a:rPr lang="fr-CH" sz="1800" dirty="0" err="1"/>
                  <a:t>depend</a:t>
                </a:r>
                <a:r>
                  <a:rPr lang="fr-CH" sz="1800" dirty="0"/>
                  <a:t> on the </a:t>
                </a:r>
                <a:r>
                  <a:rPr lang="fr-CH" sz="1800" dirty="0" err="1"/>
                  <a:t>material</a:t>
                </a: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35896" y="1471142"/>
                <a:ext cx="5184254" cy="4982194"/>
              </a:xfrm>
              <a:blipFill rotWithShape="0">
                <a:blip r:embed="rId2"/>
                <a:stretch>
                  <a:fillRect l="-940" t="-611" r="-1998" b="-1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92287"/>
            <a:ext cx="3365500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0886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536575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50813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Heat load of optimized current lead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132138" y="1341438"/>
            <a:ext cx="255905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latin typeface="Tahoma" panose="020B0604030504040204" pitchFamily="34" charset="0"/>
              </a:rPr>
              <a:t>Material obeying</a:t>
            </a:r>
          </a:p>
          <a:p>
            <a:pPr algn="ctr" eaLnBrk="1" hangingPunct="1"/>
            <a:r>
              <a:rPr lang="en-GB" altLang="en-US" dirty="0">
                <a:latin typeface="Tahoma" panose="020B0604030504040204" pitchFamily="34" charset="0"/>
              </a:rPr>
              <a:t>the WFL law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04800" y="838200"/>
            <a:ext cx="1295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6096000" y="5334000"/>
            <a:ext cx="1812925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6284562" y="4686300"/>
            <a:ext cx="21336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solidFill>
                  <a:srgbClr val="FF0000"/>
                </a:solidFill>
                <a:latin typeface="Tahoma" panose="020B0604030504040204" pitchFamily="34" charset="0"/>
              </a:rPr>
              <a:t>Minimum residual</a:t>
            </a:r>
          </a:p>
          <a:p>
            <a:pPr algn="ctr" eaLnBrk="1" hangingPunct="1"/>
            <a:r>
              <a:rPr lang="en-GB" altLang="en-US" dirty="0">
                <a:solidFill>
                  <a:srgbClr val="FF0000"/>
                </a:solidFill>
                <a:latin typeface="Tahoma" panose="020B0604030504040204" pitchFamily="34" charset="0"/>
              </a:rPr>
              <a:t>heat load</a:t>
            </a:r>
          </a:p>
          <a:p>
            <a:pPr algn="ctr" eaLnBrk="1" hangingPunct="1"/>
            <a:r>
              <a:rPr lang="en-GB" altLang="en-US" dirty="0">
                <a:solidFill>
                  <a:srgbClr val="FF0000"/>
                </a:solidFill>
                <a:latin typeface="Tahoma" panose="020B0604030504040204" pitchFamily="34" charset="0"/>
              </a:rPr>
              <a:t>1.04 W/kA</a:t>
            </a:r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 flipH="1">
            <a:off x="6096000" y="57912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179388" y="836613"/>
            <a:ext cx="1116012" cy="4587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dirty="0">
                <a:solidFill>
                  <a:srgbClr val="FF5050"/>
                </a:solidFill>
                <a:latin typeface="Tahoma" panose="020B0604030504040204" pitchFamily="34" charset="0"/>
              </a:rPr>
              <a:t>Uncooled</a:t>
            </a:r>
          </a:p>
          <a:p>
            <a:pPr algn="ctr" eaLnBrk="1" hangingPunct="1"/>
            <a:r>
              <a:rPr lang="en-GB" altLang="en-US" dirty="0">
                <a:solidFill>
                  <a:srgbClr val="FF5050"/>
                </a:solidFill>
                <a:latin typeface="Tahoma" panose="020B0604030504040204" pitchFamily="34" charset="0"/>
              </a:rPr>
              <a:t>47 W/kA</a:t>
            </a:r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1295400" y="1143000"/>
            <a:ext cx="533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230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563563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sz="2000" dirty="0" err="1"/>
              <a:t>Beating</a:t>
            </a:r>
            <a:r>
              <a:rPr lang="fr-CH" altLang="en-US" sz="2000" dirty="0"/>
              <a:t> the WFL </a:t>
            </a:r>
            <a:r>
              <a:rPr lang="fr-CH" altLang="en-US" sz="2000" dirty="0" err="1"/>
              <a:t>law</a:t>
            </a:r>
            <a:r>
              <a:rPr lang="fr-CH" altLang="en-US" sz="2000" dirty="0"/>
              <a:t>: HTS </a:t>
            </a:r>
            <a:r>
              <a:rPr lang="fr-CH" altLang="en-US" sz="2000" dirty="0" err="1"/>
              <a:t>current</a:t>
            </a:r>
            <a:r>
              <a:rPr lang="fr-CH" altLang="en-US" sz="2000" dirty="0"/>
              <a:t> leads</a:t>
            </a:r>
            <a:endParaRPr lang="en-US" altLang="en-US" sz="2000" dirty="0"/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61988" y="1340768"/>
            <a:ext cx="5494337" cy="3024857"/>
          </a:xfrm>
        </p:spPr>
        <p:txBody>
          <a:bodyPr/>
          <a:lstStyle/>
          <a:p>
            <a:pPr eaLnBrk="1" hangingPunct="1"/>
            <a:r>
              <a:rPr lang="fr-CH" altLang="en-US" sz="1800" dirty="0"/>
              <a:t>The WFL </a:t>
            </a:r>
            <a:r>
              <a:rPr lang="fr-CH" altLang="en-US" sz="1800" dirty="0" err="1"/>
              <a:t>law</a:t>
            </a:r>
            <a:r>
              <a:rPr lang="fr-CH" altLang="en-US" sz="1800" dirty="0"/>
              <a:t> </a:t>
            </a:r>
            <a:r>
              <a:rPr lang="fr-CH" altLang="en-US" sz="1800" dirty="0" err="1"/>
              <a:t>essentially</a:t>
            </a:r>
            <a:r>
              <a:rPr lang="fr-CH" altLang="en-US" sz="1800" dirty="0"/>
              <a:t> states </a:t>
            </a:r>
            <a:r>
              <a:rPr lang="fr-CH" altLang="en-US" sz="1800" dirty="0" err="1"/>
              <a:t>that</a:t>
            </a:r>
            <a:r>
              <a:rPr lang="fr-CH" altLang="en-US" sz="1800" dirty="0"/>
              <a:t> good </a:t>
            </a:r>
            <a:r>
              <a:rPr lang="fr-CH" altLang="en-US" sz="1800" dirty="0" err="1"/>
              <a:t>electrical</a:t>
            </a:r>
            <a:r>
              <a:rPr lang="fr-CH" altLang="en-US" sz="1800" dirty="0"/>
              <a:t> </a:t>
            </a:r>
            <a:r>
              <a:rPr lang="fr-CH" altLang="en-US" sz="1800" dirty="0" err="1"/>
              <a:t>conductors</a:t>
            </a:r>
            <a:r>
              <a:rPr lang="fr-CH" altLang="en-US" sz="1800" dirty="0"/>
              <a:t> are </a:t>
            </a:r>
            <a:r>
              <a:rPr lang="fr-CH" altLang="en-US" sz="1800" dirty="0" err="1"/>
              <a:t>also</a:t>
            </a:r>
            <a:r>
              <a:rPr lang="fr-CH" altLang="en-US" sz="1800" dirty="0"/>
              <a:t> good thermal </a:t>
            </a:r>
            <a:r>
              <a:rPr lang="fr-CH" altLang="en-US" sz="1800" dirty="0" err="1"/>
              <a:t>conductors</a:t>
            </a:r>
            <a:endParaRPr lang="fr-CH" altLang="en-US" sz="1800" dirty="0"/>
          </a:p>
          <a:p>
            <a:pPr eaLnBrk="1" hangingPunct="1"/>
            <a:r>
              <a:rPr lang="fr-CH" altLang="en-US" sz="1800" dirty="0"/>
              <a:t>Efficient </a:t>
            </a:r>
            <a:r>
              <a:rPr lang="fr-CH" altLang="en-US" sz="1800" dirty="0" err="1"/>
              <a:t>current</a:t>
            </a:r>
            <a:r>
              <a:rPr lang="fr-CH" altLang="en-US" sz="1800" dirty="0"/>
              <a:t> leads </a:t>
            </a:r>
            <a:r>
              <a:rPr lang="fr-CH" altLang="en-US" sz="1800" dirty="0" err="1"/>
              <a:t>need</a:t>
            </a:r>
            <a:r>
              <a:rPr lang="fr-CH" altLang="en-US" sz="1800" dirty="0"/>
              <a:t> good </a:t>
            </a:r>
            <a:r>
              <a:rPr lang="fr-CH" altLang="en-US" sz="1800" dirty="0" err="1"/>
              <a:t>electrical</a:t>
            </a:r>
            <a:r>
              <a:rPr lang="fr-CH" altLang="en-US" sz="1800" dirty="0"/>
              <a:t> </a:t>
            </a:r>
            <a:r>
              <a:rPr lang="fr-CH" altLang="en-US" sz="1800" dirty="0" err="1"/>
              <a:t>conductors</a:t>
            </a:r>
            <a:r>
              <a:rPr lang="fr-CH" altLang="en-US" sz="1800" dirty="0"/>
              <a:t> </a:t>
            </a:r>
            <a:r>
              <a:rPr lang="fr-CH" altLang="en-US" sz="1800" dirty="0" err="1"/>
              <a:t>with</a:t>
            </a:r>
            <a:r>
              <a:rPr lang="fr-CH" altLang="en-US" sz="1800" dirty="0"/>
              <a:t> </a:t>
            </a:r>
            <a:r>
              <a:rPr lang="fr-CH" altLang="en-US" sz="1800" dirty="0" err="1"/>
              <a:t>low</a:t>
            </a:r>
            <a:r>
              <a:rPr lang="fr-CH" altLang="en-US" sz="1800" dirty="0"/>
              <a:t> thermal </a:t>
            </a:r>
            <a:r>
              <a:rPr lang="fr-CH" altLang="en-US" sz="1800" dirty="0" err="1"/>
              <a:t>conductivity</a:t>
            </a:r>
            <a:endParaRPr lang="fr-CH" altLang="en-US" sz="1800" dirty="0"/>
          </a:p>
          <a:p>
            <a:pPr eaLnBrk="1" hangingPunct="1"/>
            <a:r>
              <a:rPr lang="fr-CH" altLang="en-US" sz="1800" dirty="0" err="1"/>
              <a:t>Superconductors</a:t>
            </a:r>
            <a:r>
              <a:rPr lang="fr-CH" altLang="en-US" sz="1800" dirty="0"/>
              <a:t> are </a:t>
            </a:r>
            <a:r>
              <a:rPr lang="fr-CH" altLang="en-US" sz="1800" dirty="0" err="1"/>
              <a:t>bad</a:t>
            </a:r>
            <a:r>
              <a:rPr lang="fr-CH" altLang="en-US" sz="1800" dirty="0"/>
              <a:t> thermal </a:t>
            </a:r>
            <a:r>
              <a:rPr lang="fr-CH" altLang="en-US" sz="1800" dirty="0" err="1"/>
              <a:t>conductors</a:t>
            </a:r>
            <a:r>
              <a:rPr lang="fr-CH" altLang="en-US" sz="1800" dirty="0"/>
              <a:t> </a:t>
            </a:r>
            <a:r>
              <a:rPr lang="fr-CH" altLang="en-US" sz="1800" dirty="0" err="1"/>
              <a:t>with</a:t>
            </a:r>
            <a:r>
              <a:rPr lang="fr-CH" altLang="en-US" sz="1800" dirty="0"/>
              <a:t> </a:t>
            </a:r>
            <a:r>
              <a:rPr lang="fr-CH" altLang="en-US" sz="1800" dirty="0" err="1"/>
              <a:t>zero</a:t>
            </a:r>
            <a:r>
              <a:rPr lang="fr-CH" altLang="en-US" sz="1800" dirty="0"/>
              <a:t> </a:t>
            </a:r>
            <a:r>
              <a:rPr lang="fr-CH" altLang="en-US" sz="1800" dirty="0" err="1"/>
              <a:t>resisitivity</a:t>
            </a:r>
            <a:endParaRPr lang="fr-CH" altLang="en-US" sz="1800" dirty="0"/>
          </a:p>
          <a:p>
            <a:pPr marL="0" indent="0" eaLnBrk="1" hangingPunct="1">
              <a:buNone/>
            </a:pPr>
            <a:endParaRPr lang="fr-CH" altLang="en-US" sz="1800" dirty="0">
              <a:sym typeface="Symbol" panose="05050102010706020507" pitchFamily="18" charset="2"/>
            </a:endParaRPr>
          </a:p>
          <a:p>
            <a:pPr marL="0" indent="0" eaLnBrk="1" hangingPunct="1">
              <a:buNone/>
            </a:pPr>
            <a:r>
              <a:rPr lang="fr-CH" altLang="en-US" sz="1800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fr-CH" altLang="en-US" sz="1800" dirty="0" err="1">
                <a:solidFill>
                  <a:srgbClr val="FF0000"/>
                </a:solidFill>
              </a:rPr>
              <a:t>Build</a:t>
            </a:r>
            <a:r>
              <a:rPr lang="fr-CH" altLang="en-US" sz="1800" dirty="0">
                <a:solidFill>
                  <a:srgbClr val="FF0000"/>
                </a:solidFill>
              </a:rPr>
              <a:t> </a:t>
            </a:r>
            <a:r>
              <a:rPr lang="fr-CH" altLang="en-US" sz="1800" dirty="0" err="1">
                <a:solidFill>
                  <a:srgbClr val="FF0000"/>
                </a:solidFill>
              </a:rPr>
              <a:t>current</a:t>
            </a:r>
            <a:r>
              <a:rPr lang="fr-CH" altLang="en-US" sz="1800" dirty="0">
                <a:solidFill>
                  <a:srgbClr val="FF0000"/>
                </a:solidFill>
              </a:rPr>
              <a:t> lead </a:t>
            </a:r>
            <a:r>
              <a:rPr lang="fr-CH" altLang="en-US" sz="1800" dirty="0" err="1">
                <a:solidFill>
                  <a:srgbClr val="FF0000"/>
                </a:solidFill>
              </a:rPr>
              <a:t>with</a:t>
            </a:r>
            <a:r>
              <a:rPr lang="fr-CH" altLang="en-US" sz="1800" dirty="0">
                <a:solidFill>
                  <a:srgbClr val="FF0000"/>
                </a:solidFill>
              </a:rPr>
              <a:t> </a:t>
            </a:r>
            <a:r>
              <a:rPr lang="fr-CH" altLang="en-US" sz="1800" dirty="0" err="1">
                <a:solidFill>
                  <a:srgbClr val="FF0000"/>
                </a:solidFill>
              </a:rPr>
              <a:t>superconductor</a:t>
            </a:r>
            <a:r>
              <a:rPr lang="fr-CH" altLang="en-US" sz="1800" dirty="0">
                <a:solidFill>
                  <a:srgbClr val="FF0000"/>
                </a:solidFill>
              </a:rPr>
              <a:t> up to </a:t>
            </a:r>
            <a:r>
              <a:rPr lang="fr-CH" altLang="en-US" sz="1800" dirty="0" err="1">
                <a:solidFill>
                  <a:srgbClr val="FF0000"/>
                </a:solidFill>
              </a:rPr>
              <a:t>temperature</a:t>
            </a:r>
            <a:r>
              <a:rPr lang="fr-CH" altLang="en-US" sz="1800" dirty="0">
                <a:solidFill>
                  <a:srgbClr val="FF0000"/>
                </a:solidFill>
              </a:rPr>
              <a:t> as high as possible, i.e. use HTS</a:t>
            </a:r>
            <a:endParaRPr lang="en-US" altLang="en-US" sz="1800" dirty="0">
              <a:solidFill>
                <a:srgbClr val="FF0000"/>
              </a:solidFill>
            </a:endParaRPr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40" r="7903"/>
          <a:stretch>
            <a:fillRect/>
          </a:stretch>
        </p:blipFill>
        <p:spPr bwMode="auto">
          <a:xfrm>
            <a:off x="6372200" y="981075"/>
            <a:ext cx="1695450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00" b="18750"/>
          <a:stretch>
            <a:fillRect/>
          </a:stretch>
        </p:blipFill>
        <p:spPr bwMode="auto">
          <a:xfrm>
            <a:off x="661988" y="4576763"/>
            <a:ext cx="5494337" cy="177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49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172400" y="4365625"/>
            <a:ext cx="0" cy="1367631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172400" y="2132856"/>
            <a:ext cx="0" cy="2232769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72400" y="4859868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FF0000"/>
                </a:solidFill>
                <a:latin typeface="+mn-lt"/>
              </a:rPr>
              <a:t>HTS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72400" y="2987660"/>
            <a:ext cx="9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solidFill>
                  <a:srgbClr val="00B050"/>
                </a:solidFill>
                <a:latin typeface="+mn-lt"/>
              </a:rPr>
              <a:t>Copper</a:t>
            </a:r>
            <a:endParaRPr lang="en-GB" sz="16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71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404466"/>
            <a:ext cx="8229600" cy="576262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sz="2000" dirty="0" err="1"/>
              <a:t>Cooling</a:t>
            </a:r>
            <a:r>
              <a:rPr lang="fr-CH" altLang="en-US" sz="2000" dirty="0"/>
              <a:t> of </a:t>
            </a:r>
            <a:r>
              <a:rPr lang="fr-CH" altLang="en-US" sz="2000" dirty="0" err="1"/>
              <a:t>superconducting</a:t>
            </a:r>
            <a:r>
              <a:rPr lang="fr-CH" altLang="en-US" sz="2000" dirty="0"/>
              <a:t> </a:t>
            </a:r>
            <a:r>
              <a:rPr lang="fr-CH" altLang="en-US" sz="2000" dirty="0" err="1"/>
              <a:t>devices</a:t>
            </a:r>
            <a:endParaRPr lang="en-US" altLang="en-US" sz="2000" dirty="0"/>
          </a:p>
        </p:txBody>
      </p:sp>
      <p:graphicFrame>
        <p:nvGraphicFramePr>
          <p:cNvPr id="14339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2515910"/>
              </p:ext>
            </p:extLst>
          </p:nvPr>
        </p:nvGraphicFramePr>
        <p:xfrm>
          <a:off x="1000066" y="3500438"/>
          <a:ext cx="2907000" cy="28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2" imgW="5047619" imgH="5001323" progId="MSPhotoEd.3">
                  <p:embed/>
                </p:oleObj>
              </mc:Choice>
              <mc:Fallback>
                <p:oleObj name="Photo Editor Photo" r:id="rId2" imgW="5047619" imgH="500132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066" y="3500438"/>
                        <a:ext cx="2907000" cy="28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312" y="3717032"/>
            <a:ext cx="3972146" cy="2648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9" descr="7a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7"/>
          <a:stretch>
            <a:fillRect/>
          </a:stretch>
        </p:blipFill>
        <p:spPr bwMode="auto">
          <a:xfrm>
            <a:off x="4744482" y="980728"/>
            <a:ext cx="3355910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1" r="13089"/>
          <a:stretch>
            <a:fillRect/>
          </a:stretch>
        </p:blipFill>
        <p:spPr bwMode="auto">
          <a:xfrm>
            <a:off x="1000016" y="981075"/>
            <a:ext cx="3600450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05148" y="3001277"/>
            <a:ext cx="964570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>
                <a:latin typeface="+mn-lt"/>
              </a:rPr>
              <a:t>LHe</a:t>
            </a:r>
            <a:r>
              <a:rPr lang="fr-CH" sz="1400" dirty="0">
                <a:latin typeface="+mn-lt"/>
              </a:rPr>
              <a:t> 1.9 K</a:t>
            </a:r>
            <a:endParaRPr lang="en-GB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3560126"/>
            <a:ext cx="107627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>
                <a:latin typeface="+mn-lt"/>
              </a:rPr>
              <a:t>SCHe</a:t>
            </a:r>
            <a:r>
              <a:rPr lang="fr-CH" sz="1400" dirty="0">
                <a:latin typeface="+mn-lt"/>
              </a:rPr>
              <a:t> 4.5 K</a:t>
            </a:r>
            <a:endParaRPr lang="en-GB" sz="14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72164" y="3218918"/>
            <a:ext cx="1092669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latin typeface="+mn-lt"/>
              </a:rPr>
              <a:t>LIN ~70 K</a:t>
            </a:r>
            <a:endParaRPr lang="en-GB" sz="14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5615" y="3745559"/>
            <a:ext cx="964570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>
                <a:latin typeface="+mn-lt"/>
              </a:rPr>
              <a:t>LHe</a:t>
            </a:r>
            <a:r>
              <a:rPr lang="fr-CH" sz="1400" dirty="0">
                <a:latin typeface="+mn-lt"/>
              </a:rPr>
              <a:t> 4.2 K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60695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HTS vs. normal conducting current leads</a:t>
            </a:r>
          </a:p>
        </p:txBody>
      </p:sp>
      <p:graphicFrame>
        <p:nvGraphicFramePr>
          <p:cNvPr id="4710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501489"/>
              </p:ext>
            </p:extLst>
          </p:nvPr>
        </p:nvGraphicFramePr>
        <p:xfrm>
          <a:off x="1002432" y="1772816"/>
          <a:ext cx="7139136" cy="4064000"/>
        </p:xfrm>
        <a:graphic>
          <a:graphicData uri="http://schemas.openxmlformats.org/drawingml/2006/table">
            <a:tbl>
              <a:tblPr/>
              <a:tblGrid>
                <a:gridCol w="226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7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70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72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600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Resistive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HTS (4 to 50 K)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Resistive (above)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Heat into </a:t>
                      </a:r>
                      <a:r>
                        <a:rPr kumimoji="0" lang="en-AU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LHe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[W/kA]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Total exergy consumption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[W/kA]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430</a:t>
                      </a: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150</a:t>
                      </a: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cs typeface="Times New Roman" panose="02020603050405020304" pitchFamily="18" charset="0"/>
                        </a:rPr>
                        <a:t>Electrical power from grid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[W/kA]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1430</a:t>
                      </a: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500</a:t>
                      </a: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435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E5FC2-EAE5-5217-6A98-E1E714438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err="1"/>
              <a:t>Take</a:t>
            </a:r>
            <a:r>
              <a:rPr lang="fr-CH" sz="2000" dirty="0"/>
              <a:t>-home </a:t>
            </a:r>
            <a:r>
              <a:rPr lang="fr-CH" sz="2000" dirty="0" err="1"/>
              <a:t>facts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8A28F-026C-D4EB-3DCE-4FC308871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448"/>
          </a:xfrm>
          <a:ln w="25400">
            <a:solidFill>
              <a:srgbClr val="FF0000"/>
            </a:solidFill>
          </a:ln>
        </p:spPr>
        <p:txBody>
          <a:bodyPr/>
          <a:lstStyle/>
          <a:p>
            <a:pPr algn="just"/>
            <a:r>
              <a:rPr lang="fr-CH" sz="1800" b="1" dirty="0" err="1"/>
              <a:t>Helium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the only </a:t>
            </a:r>
            <a:r>
              <a:rPr lang="fr-CH" sz="1800" dirty="0" err="1"/>
              <a:t>practical</a:t>
            </a:r>
            <a:r>
              <a:rPr lang="fr-CH" sz="1800" dirty="0"/>
              <a:t> </a:t>
            </a:r>
            <a:r>
              <a:rPr lang="fr-CH" sz="1800" dirty="0" err="1"/>
              <a:t>cryogen</a:t>
            </a:r>
            <a:r>
              <a:rPr lang="fr-CH" sz="1800" dirty="0"/>
              <a:t> for </a:t>
            </a:r>
            <a:r>
              <a:rPr lang="fr-CH" sz="1800" dirty="0" err="1"/>
              <a:t>cooling</a:t>
            </a:r>
            <a:r>
              <a:rPr lang="fr-CH" sz="1800" dirty="0"/>
              <a:t> LTS</a:t>
            </a:r>
          </a:p>
          <a:p>
            <a:pPr algn="just"/>
            <a:r>
              <a:rPr lang="fr-CH" sz="1800" b="1" dirty="0" err="1"/>
              <a:t>Liquid</a:t>
            </a:r>
            <a:r>
              <a:rPr lang="fr-CH" sz="1800" b="1" dirty="0"/>
              <a:t> </a:t>
            </a:r>
            <a:r>
              <a:rPr lang="fr-CH" sz="1800" b="1" dirty="0" err="1"/>
              <a:t>nitrogen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a </a:t>
            </a:r>
            <a:r>
              <a:rPr lang="fr-CH" sz="1800" dirty="0" err="1"/>
              <a:t>convenient</a:t>
            </a:r>
            <a:r>
              <a:rPr lang="fr-CH" sz="1800" dirty="0"/>
              <a:t> </a:t>
            </a:r>
            <a:r>
              <a:rPr lang="fr-CH" sz="1800" dirty="0" err="1"/>
              <a:t>fluid</a:t>
            </a:r>
            <a:r>
              <a:rPr lang="fr-CH" sz="1800" dirty="0"/>
              <a:t> for </a:t>
            </a:r>
            <a:r>
              <a:rPr lang="fr-CH" sz="1800" dirty="0" err="1"/>
              <a:t>precooling</a:t>
            </a:r>
            <a:r>
              <a:rPr lang="fr-CH" sz="1800" dirty="0"/>
              <a:t> and thermal screening</a:t>
            </a:r>
          </a:p>
          <a:p>
            <a:pPr algn="just"/>
            <a:r>
              <a:rPr lang="fr-CH" sz="1800" b="1" dirty="0" err="1"/>
              <a:t>Specific</a:t>
            </a:r>
            <a:r>
              <a:rPr lang="fr-CH" sz="1800" b="1" dirty="0"/>
              <a:t> </a:t>
            </a:r>
            <a:r>
              <a:rPr lang="fr-CH" sz="1800" b="1" dirty="0" err="1"/>
              <a:t>heat</a:t>
            </a:r>
            <a:r>
              <a:rPr lang="fr-CH" sz="1800" dirty="0"/>
              <a:t> of </a:t>
            </a:r>
            <a:r>
              <a:rPr lang="fr-CH" sz="1800" dirty="0" err="1"/>
              <a:t>helium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orders</a:t>
            </a:r>
            <a:r>
              <a:rPr lang="fr-CH" sz="1800" dirty="0"/>
              <a:t> of magnitude </a:t>
            </a:r>
            <a:r>
              <a:rPr lang="fr-CH" sz="1800" dirty="0" err="1"/>
              <a:t>higher</a:t>
            </a:r>
            <a:r>
              <a:rPr lang="fr-CH" sz="1800" dirty="0"/>
              <a:t> </a:t>
            </a:r>
            <a:r>
              <a:rPr lang="fr-CH" sz="1800" dirty="0" err="1"/>
              <a:t>than</a:t>
            </a:r>
            <a:r>
              <a:rPr lang="fr-CH" sz="1800" dirty="0"/>
              <a:t> </a:t>
            </a:r>
            <a:r>
              <a:rPr lang="fr-CH" sz="1800" dirty="0" err="1"/>
              <a:t>that</a:t>
            </a:r>
            <a:r>
              <a:rPr lang="fr-CH" sz="1800" dirty="0"/>
              <a:t> of </a:t>
            </a:r>
            <a:r>
              <a:rPr lang="fr-CH" sz="1800" dirty="0" err="1"/>
              <a:t>solid</a:t>
            </a:r>
            <a:r>
              <a:rPr lang="fr-CH" sz="1800" dirty="0"/>
              <a:t> </a:t>
            </a:r>
            <a:r>
              <a:rPr lang="fr-CH" sz="1800" dirty="0" err="1"/>
              <a:t>materials</a:t>
            </a:r>
            <a:r>
              <a:rPr lang="fr-CH" sz="1800" dirty="0"/>
              <a:t> at </a:t>
            </a:r>
            <a:r>
              <a:rPr lang="fr-CH" sz="1800" dirty="0" err="1"/>
              <a:t>low</a:t>
            </a:r>
            <a:r>
              <a:rPr lang="fr-CH" sz="1800" dirty="0"/>
              <a:t> temperature</a:t>
            </a:r>
          </a:p>
          <a:p>
            <a:pPr algn="just"/>
            <a:r>
              <a:rPr lang="fr-CH" sz="1800" dirty="0" err="1"/>
              <a:t>Cryogenic</a:t>
            </a:r>
            <a:r>
              <a:rPr lang="fr-CH" sz="1800" dirty="0"/>
              <a:t> </a:t>
            </a:r>
            <a:r>
              <a:rPr lang="fr-CH" sz="1800" dirty="0" err="1"/>
              <a:t>helium</a:t>
            </a:r>
            <a:r>
              <a:rPr lang="fr-CH" sz="1800" dirty="0"/>
              <a:t> </a:t>
            </a:r>
            <a:r>
              <a:rPr lang="fr-CH" sz="1800" dirty="0" err="1"/>
              <a:t>refrigerators</a:t>
            </a:r>
            <a:r>
              <a:rPr lang="fr-CH" sz="1800" dirty="0"/>
              <a:t> and </a:t>
            </a:r>
            <a:r>
              <a:rPr lang="fr-CH" sz="1800" dirty="0" err="1"/>
              <a:t>liquefiers</a:t>
            </a:r>
            <a:r>
              <a:rPr lang="fr-CH" sz="1800" dirty="0"/>
              <a:t> have an </a:t>
            </a:r>
            <a:r>
              <a:rPr lang="fr-CH" sz="1800" b="1" dirty="0" err="1"/>
              <a:t>efficiency</a:t>
            </a:r>
            <a:r>
              <a:rPr lang="fr-CH" sz="1800" dirty="0"/>
              <a:t> not </a:t>
            </a:r>
            <a:r>
              <a:rPr lang="fr-CH" sz="1800" dirty="0" err="1"/>
              <a:t>higher</a:t>
            </a:r>
            <a:r>
              <a:rPr lang="fr-CH" sz="1800" dirty="0"/>
              <a:t> </a:t>
            </a:r>
            <a:r>
              <a:rPr lang="fr-CH" sz="1800" dirty="0" err="1"/>
              <a:t>than</a:t>
            </a:r>
            <a:r>
              <a:rPr lang="fr-CH" sz="1800" dirty="0"/>
              <a:t> 30% of the Carnot cycle: </a:t>
            </a:r>
            <a:r>
              <a:rPr lang="fr-CH" sz="1800" dirty="0" err="1"/>
              <a:t>cryogenic</a:t>
            </a:r>
            <a:r>
              <a:rPr lang="fr-CH" sz="1800" dirty="0"/>
              <a:t> </a:t>
            </a:r>
            <a:r>
              <a:rPr lang="fr-CH" sz="1800" dirty="0" err="1"/>
              <a:t>refrigeration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energy</a:t>
            </a:r>
            <a:r>
              <a:rPr lang="fr-CH" sz="1800" dirty="0"/>
              <a:t> </a:t>
            </a:r>
            <a:r>
              <a:rPr lang="fr-CH" sz="1800" dirty="0" err="1"/>
              <a:t>costly</a:t>
            </a:r>
            <a:endParaRPr lang="fr-CH" sz="1800" dirty="0"/>
          </a:p>
          <a:p>
            <a:pPr algn="just"/>
            <a:r>
              <a:rPr lang="fr-CH" sz="1800" dirty="0" err="1"/>
              <a:t>Proper</a:t>
            </a:r>
            <a:r>
              <a:rPr lang="fr-CH" sz="1800" dirty="0"/>
              <a:t> </a:t>
            </a:r>
            <a:r>
              <a:rPr lang="fr-CH" sz="1800" dirty="0" err="1"/>
              <a:t>cryogenic</a:t>
            </a:r>
            <a:r>
              <a:rPr lang="fr-CH" sz="1800" dirty="0"/>
              <a:t> design </a:t>
            </a:r>
            <a:r>
              <a:rPr lang="fr-CH" sz="1800" dirty="0" err="1"/>
              <a:t>should</a:t>
            </a:r>
            <a:r>
              <a:rPr lang="fr-CH" sz="1800" dirty="0"/>
              <a:t> </a:t>
            </a:r>
            <a:r>
              <a:rPr lang="fr-CH" sz="1800" dirty="0" err="1"/>
              <a:t>aim</a:t>
            </a:r>
            <a:r>
              <a:rPr lang="fr-CH" sz="1800" dirty="0"/>
              <a:t> at </a:t>
            </a:r>
            <a:r>
              <a:rPr lang="fr-CH" sz="1800" b="1" dirty="0" err="1"/>
              <a:t>minimizing</a:t>
            </a:r>
            <a:r>
              <a:rPr lang="fr-CH" sz="1800" b="1" dirty="0"/>
              <a:t> </a:t>
            </a:r>
            <a:r>
              <a:rPr lang="fr-CH" sz="1800" b="1" dirty="0" err="1"/>
              <a:t>entropy</a:t>
            </a:r>
            <a:r>
              <a:rPr lang="fr-CH" sz="1800" b="1" dirty="0"/>
              <a:t> </a:t>
            </a:r>
            <a:r>
              <a:rPr lang="fr-CH" sz="1800" b="1" dirty="0" err="1"/>
              <a:t>generation</a:t>
            </a:r>
            <a:r>
              <a:rPr lang="fr-CH" sz="1800" dirty="0"/>
              <a:t>, by </a:t>
            </a:r>
            <a:r>
              <a:rPr lang="fr-CH" sz="1800" dirty="0" err="1"/>
              <a:t>reducing</a:t>
            </a:r>
            <a:r>
              <a:rPr lang="fr-CH" sz="1800" dirty="0"/>
              <a:t> </a:t>
            </a:r>
            <a:r>
              <a:rPr lang="fr-CH" sz="1800" dirty="0" err="1"/>
              <a:t>parasitic</a:t>
            </a:r>
            <a:r>
              <a:rPr lang="fr-CH" sz="1800" dirty="0"/>
              <a:t> </a:t>
            </a:r>
            <a:r>
              <a:rPr lang="fr-CH" sz="1800" dirty="0" err="1"/>
              <a:t>heat</a:t>
            </a:r>
            <a:r>
              <a:rPr lang="fr-CH" sz="1800" dirty="0"/>
              <a:t> in-</a:t>
            </a:r>
            <a:r>
              <a:rPr lang="fr-CH" sz="1800" dirty="0" err="1"/>
              <a:t>leaks</a:t>
            </a:r>
            <a:r>
              <a:rPr lang="fr-CH" sz="1800" dirty="0"/>
              <a:t>, temperature </a:t>
            </a:r>
            <a:r>
              <a:rPr lang="fr-CH" sz="1800" dirty="0" err="1"/>
              <a:t>differences</a:t>
            </a:r>
            <a:r>
              <a:rPr lang="fr-CH" sz="1800" dirty="0"/>
              <a:t> and pressure drops</a:t>
            </a:r>
          </a:p>
          <a:p>
            <a:pPr algn="just"/>
            <a:r>
              <a:rPr lang="fr-CH" sz="1800" b="1" dirty="0"/>
              <a:t>Heat </a:t>
            </a:r>
            <a:r>
              <a:rPr lang="fr-CH" sz="1800" b="1" dirty="0" err="1"/>
              <a:t>transfer</a:t>
            </a:r>
            <a:r>
              <a:rPr lang="fr-CH" sz="1800" b="1" dirty="0"/>
              <a:t> </a:t>
            </a:r>
            <a:r>
              <a:rPr lang="fr-CH" sz="1800" dirty="0" err="1"/>
              <a:t>processes</a:t>
            </a:r>
            <a:r>
              <a:rPr lang="fr-CH" sz="1800" dirty="0"/>
              <a:t> at </a:t>
            </a:r>
            <a:r>
              <a:rPr lang="fr-CH" sz="1800" dirty="0" err="1"/>
              <a:t>low</a:t>
            </a:r>
            <a:r>
              <a:rPr lang="fr-CH" sz="1800" dirty="0"/>
              <a:t> temperature show non-</a:t>
            </a:r>
            <a:r>
              <a:rPr lang="fr-CH" sz="1800" dirty="0" err="1"/>
              <a:t>linearities</a:t>
            </a:r>
            <a:r>
              <a:rPr lang="fr-CH" sz="1800" dirty="0"/>
              <a:t> and </a:t>
            </a:r>
            <a:r>
              <a:rPr lang="fr-CH" sz="1800" dirty="0" err="1"/>
              <a:t>strong</a:t>
            </a:r>
            <a:r>
              <a:rPr lang="fr-CH" sz="1800" dirty="0"/>
              <a:t> variations </a:t>
            </a:r>
            <a:r>
              <a:rPr lang="fr-CH" sz="1800" dirty="0" err="1"/>
              <a:t>w.r</a:t>
            </a:r>
            <a:r>
              <a:rPr lang="fr-CH" sz="1800" dirty="0"/>
              <a:t>. to </a:t>
            </a:r>
            <a:r>
              <a:rPr lang="fr-CH" sz="1800" dirty="0" err="1"/>
              <a:t>their</a:t>
            </a:r>
            <a:r>
              <a:rPr lang="fr-CH" sz="1800" dirty="0"/>
              <a:t> values at room temperature</a:t>
            </a:r>
          </a:p>
          <a:p>
            <a:pPr algn="just"/>
            <a:r>
              <a:rPr lang="fr-CH" sz="1800" b="1" dirty="0" err="1"/>
              <a:t>Helium</a:t>
            </a:r>
            <a:r>
              <a:rPr lang="fr-CH" sz="1800" b="1" dirty="0"/>
              <a:t> </a:t>
            </a:r>
            <a:r>
              <a:rPr lang="fr-CH" sz="1800" b="1" dirty="0" err="1"/>
              <a:t>vapour</a:t>
            </a:r>
            <a:r>
              <a:rPr lang="fr-CH" sz="1800" b="1" dirty="0"/>
              <a:t> </a:t>
            </a:r>
            <a:r>
              <a:rPr lang="fr-CH" sz="1800" dirty="0"/>
              <a:t>has a high </a:t>
            </a:r>
            <a:r>
              <a:rPr lang="fr-CH" sz="1800" dirty="0" err="1"/>
              <a:t>cooling</a:t>
            </a:r>
            <a:r>
              <a:rPr lang="fr-CH" sz="1800" dirty="0"/>
              <a:t> </a:t>
            </a:r>
            <a:r>
              <a:rPr lang="fr-CH" sz="1800" dirty="0" err="1"/>
              <a:t>potential</a:t>
            </a:r>
            <a:r>
              <a:rPr lang="fr-CH" sz="1800" dirty="0"/>
              <a:t> for </a:t>
            </a:r>
            <a:r>
              <a:rPr lang="fr-CH" sz="1800" dirty="0" err="1"/>
              <a:t>heat</a:t>
            </a:r>
            <a:r>
              <a:rPr lang="fr-CH" sz="1800" dirty="0"/>
              <a:t> interception in cryostat thermal screens, necks, supports and </a:t>
            </a:r>
            <a:r>
              <a:rPr lang="fr-CH" sz="1800" dirty="0" err="1"/>
              <a:t>current</a:t>
            </a:r>
            <a:r>
              <a:rPr lang="fr-CH" sz="1800" dirty="0"/>
              <a:t> leads  </a:t>
            </a:r>
          </a:p>
          <a:p>
            <a:pPr algn="just"/>
            <a:endParaRPr lang="fr-CH" sz="1800" dirty="0"/>
          </a:p>
          <a:p>
            <a:pPr algn="just"/>
            <a:endParaRPr lang="fr-CH" sz="1800" dirty="0"/>
          </a:p>
          <a:p>
            <a:pPr algn="just"/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708F0-2154-E4B4-7C9A-44EBA3BF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2C032-BD98-21BE-1917-EA45EDA61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FE3A8-771F-7C1C-E450-081E3F19A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607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3617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sz="2000" dirty="0" err="1"/>
              <a:t>Some</a:t>
            </a:r>
            <a:r>
              <a:rPr lang="fr-CH" altLang="en-US" sz="2000" dirty="0"/>
              <a:t> </a:t>
            </a:r>
            <a:r>
              <a:rPr lang="fr-CH" altLang="en-US" sz="2000" dirty="0" err="1"/>
              <a:t>references</a:t>
            </a:r>
            <a:br>
              <a:rPr lang="fr-CH" altLang="en-US" sz="2000" dirty="0"/>
            </a:br>
            <a:r>
              <a:rPr lang="fr-CH" altLang="en-US" sz="1800" dirty="0"/>
              <a:t>Books</a:t>
            </a:r>
            <a:endParaRPr lang="en-US" altLang="en-US" sz="1800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37" y="1772963"/>
            <a:ext cx="8280400" cy="32402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K. Mendelssohn, </a:t>
            </a:r>
            <a:r>
              <a:rPr lang="fr-CH" altLang="en-US" sz="1600" i="1" dirty="0"/>
              <a:t>The </a:t>
            </a:r>
            <a:r>
              <a:rPr lang="fr-CH" altLang="en-US" sz="1600" i="1" dirty="0" err="1"/>
              <a:t>quest</a:t>
            </a:r>
            <a:r>
              <a:rPr lang="fr-CH" altLang="en-US" sz="1600" i="1" dirty="0"/>
              <a:t> for </a:t>
            </a:r>
            <a:r>
              <a:rPr lang="fr-CH" altLang="en-US" sz="1600" i="1" dirty="0" err="1"/>
              <a:t>absolute</a:t>
            </a:r>
            <a:r>
              <a:rPr lang="fr-CH" altLang="en-US" sz="1600" i="1" dirty="0"/>
              <a:t> </a:t>
            </a:r>
            <a:r>
              <a:rPr lang="fr-CH" altLang="en-US" sz="1600" i="1" dirty="0" err="1"/>
              <a:t>zero</a:t>
            </a:r>
            <a:r>
              <a:rPr lang="fr-CH" altLang="en-US" sz="1600" dirty="0"/>
              <a:t>, </a:t>
            </a:r>
            <a:r>
              <a:rPr lang="fr-CH" altLang="en-US" sz="1600" dirty="0" err="1"/>
              <a:t>McGraw</a:t>
            </a:r>
            <a:r>
              <a:rPr lang="fr-CH" altLang="en-US" sz="1600" dirty="0"/>
              <a:t> Hill (1966)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R.B. Scott, </a:t>
            </a:r>
            <a:r>
              <a:rPr lang="fr-CH" altLang="en-US" sz="1600" i="1" dirty="0" err="1"/>
              <a:t>Cryogenic</a:t>
            </a:r>
            <a:r>
              <a:rPr lang="fr-CH" altLang="en-US" sz="1600" i="1" dirty="0"/>
              <a:t> engineering</a:t>
            </a:r>
            <a:r>
              <a:rPr lang="fr-CH" altLang="en-US" sz="1600" dirty="0"/>
              <a:t>, Van Nostrand, Princeton (1959)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G.G. </a:t>
            </a:r>
            <a:r>
              <a:rPr lang="fr-CH" altLang="en-US" sz="1600" dirty="0" err="1"/>
              <a:t>Haselden</a:t>
            </a:r>
            <a:r>
              <a:rPr lang="fr-CH" altLang="en-US" sz="1600" dirty="0"/>
              <a:t>, </a:t>
            </a:r>
            <a:r>
              <a:rPr lang="fr-CH" altLang="en-US" sz="1600" i="1" dirty="0" err="1"/>
              <a:t>Cryogenic</a:t>
            </a:r>
            <a:r>
              <a:rPr lang="fr-CH" altLang="en-US" sz="1600" i="1" dirty="0"/>
              <a:t> </a:t>
            </a:r>
            <a:r>
              <a:rPr lang="fr-CH" altLang="en-US" sz="1600" i="1" dirty="0" err="1"/>
              <a:t>fundamentals</a:t>
            </a:r>
            <a:r>
              <a:rPr lang="fr-CH" altLang="en-US" sz="1600" dirty="0"/>
              <a:t>, </a:t>
            </a:r>
            <a:r>
              <a:rPr lang="fr-CH" altLang="en-US" sz="1600" dirty="0" err="1"/>
              <a:t>Academic</a:t>
            </a:r>
            <a:r>
              <a:rPr lang="fr-CH" altLang="en-US" sz="1600" dirty="0"/>
              <a:t> Press, London (1971)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R.A. </a:t>
            </a:r>
            <a:r>
              <a:rPr lang="fr-CH" altLang="en-US" sz="1600" dirty="0" err="1"/>
              <a:t>Barron</a:t>
            </a:r>
            <a:r>
              <a:rPr lang="fr-CH" altLang="en-US" sz="1600" dirty="0"/>
              <a:t>, </a:t>
            </a:r>
            <a:r>
              <a:rPr lang="fr-CH" altLang="en-US" sz="1600" i="1" dirty="0" err="1"/>
              <a:t>Cryogenic</a:t>
            </a:r>
            <a:r>
              <a:rPr lang="fr-CH" altLang="en-US" sz="1600" i="1" dirty="0"/>
              <a:t> </a:t>
            </a:r>
            <a:r>
              <a:rPr lang="fr-CH" altLang="en-US" sz="1600" i="1" dirty="0" err="1"/>
              <a:t>systems</a:t>
            </a:r>
            <a:r>
              <a:rPr lang="fr-CH" altLang="en-US" sz="1600" dirty="0"/>
              <a:t>, Oxford </a:t>
            </a:r>
            <a:r>
              <a:rPr lang="fr-CH" altLang="en-US" sz="1600" dirty="0" err="1"/>
              <a:t>University</a:t>
            </a:r>
            <a:r>
              <a:rPr lang="fr-CH" altLang="en-US" sz="1600" dirty="0"/>
              <a:t> Press, New York (1985)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B.A. Hands, </a:t>
            </a:r>
            <a:r>
              <a:rPr lang="fr-CH" altLang="en-US" sz="1600" i="1" dirty="0" err="1"/>
              <a:t>Cryogenic</a:t>
            </a:r>
            <a:r>
              <a:rPr lang="fr-CH" altLang="en-US" sz="1600" i="1" dirty="0"/>
              <a:t> engineering</a:t>
            </a:r>
            <a:r>
              <a:rPr lang="fr-CH" altLang="en-US" sz="1600" dirty="0"/>
              <a:t>, </a:t>
            </a:r>
            <a:r>
              <a:rPr lang="fr-CH" altLang="en-US" sz="1600" dirty="0" err="1"/>
              <a:t>Academic</a:t>
            </a:r>
            <a:r>
              <a:rPr lang="fr-CH" altLang="en-US" sz="1600" dirty="0"/>
              <a:t> Press, London (1986)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S.W. van </a:t>
            </a:r>
            <a:r>
              <a:rPr lang="fr-CH" altLang="en-US" sz="1600" dirty="0" err="1"/>
              <a:t>Sciver</a:t>
            </a:r>
            <a:r>
              <a:rPr lang="fr-CH" altLang="en-US" sz="1600" dirty="0"/>
              <a:t>, </a:t>
            </a:r>
            <a:r>
              <a:rPr lang="fr-CH" altLang="en-US" sz="1600" i="1" dirty="0" err="1"/>
              <a:t>Helium</a:t>
            </a:r>
            <a:r>
              <a:rPr lang="fr-CH" altLang="en-US" sz="1600" i="1" dirty="0"/>
              <a:t> </a:t>
            </a:r>
            <a:r>
              <a:rPr lang="fr-CH" altLang="en-US" sz="1600" i="1" dirty="0" err="1"/>
              <a:t>cryogenics</a:t>
            </a:r>
            <a:r>
              <a:rPr lang="fr-CH" altLang="en-US" sz="1600" dirty="0"/>
              <a:t>, Plenum Press, New York (1986, 2</a:t>
            </a:r>
            <a:r>
              <a:rPr lang="fr-CH" altLang="en-US" sz="1600" baseline="30000" dirty="0"/>
              <a:t>nd</a:t>
            </a:r>
            <a:r>
              <a:rPr lang="fr-CH" altLang="en-US" sz="1600" dirty="0"/>
              <a:t> </a:t>
            </a:r>
            <a:r>
              <a:rPr lang="fr-CH" altLang="en-US" sz="1600" dirty="0" err="1"/>
              <a:t>edition</a:t>
            </a:r>
            <a:r>
              <a:rPr lang="fr-CH" altLang="en-US" sz="1600" dirty="0"/>
              <a:t> 2012)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K.D. </a:t>
            </a:r>
            <a:r>
              <a:rPr lang="fr-CH" altLang="en-US" sz="1600" dirty="0" err="1"/>
              <a:t>Timmerhaus</a:t>
            </a:r>
            <a:r>
              <a:rPr lang="fr-CH" altLang="en-US" sz="1600" dirty="0"/>
              <a:t> &amp; T.M. Flynn, </a:t>
            </a:r>
            <a:r>
              <a:rPr lang="fr-CH" altLang="en-US" sz="1600" i="1" dirty="0" err="1"/>
              <a:t>Cryogenic</a:t>
            </a:r>
            <a:r>
              <a:rPr lang="fr-CH" altLang="en-US" sz="1600" i="1" dirty="0"/>
              <a:t> </a:t>
            </a:r>
            <a:r>
              <a:rPr lang="fr-CH" altLang="en-US" sz="1600" i="1" dirty="0" err="1"/>
              <a:t>process</a:t>
            </a:r>
            <a:r>
              <a:rPr lang="fr-CH" altLang="en-US" sz="1600" i="1" dirty="0"/>
              <a:t> engineering</a:t>
            </a:r>
            <a:r>
              <a:rPr lang="fr-CH" altLang="en-US" sz="1600" dirty="0"/>
              <a:t>, Plenum Press, New York (1989)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J.G. Weisend (</a:t>
            </a:r>
            <a:r>
              <a:rPr lang="fr-CH" altLang="en-US" sz="1600" dirty="0" err="1"/>
              <a:t>ed</a:t>
            </a:r>
            <a:r>
              <a:rPr lang="fr-CH" altLang="en-US" sz="1600" dirty="0"/>
              <a:t>.), </a:t>
            </a:r>
            <a:r>
              <a:rPr lang="fr-CH" altLang="en-US" sz="1600" i="1" dirty="0"/>
              <a:t>The </a:t>
            </a:r>
            <a:r>
              <a:rPr lang="fr-CH" altLang="en-US" sz="1600" i="1" dirty="0" err="1"/>
              <a:t>handbook</a:t>
            </a:r>
            <a:r>
              <a:rPr lang="fr-CH" altLang="en-US" sz="1600" i="1" dirty="0"/>
              <a:t> of </a:t>
            </a:r>
            <a:r>
              <a:rPr lang="fr-CH" altLang="en-US" sz="1600" i="1" dirty="0" err="1"/>
              <a:t>cryogenic</a:t>
            </a:r>
            <a:r>
              <a:rPr lang="fr-CH" altLang="en-US" sz="1600" i="1" dirty="0"/>
              <a:t> engineering</a:t>
            </a:r>
            <a:r>
              <a:rPr lang="fr-CH" altLang="en-US" sz="1600" dirty="0"/>
              <a:t>, Taylor &amp; Francis, Philadelphia (1998)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/>
              <a:t>J.G. Weisend (</a:t>
            </a:r>
            <a:r>
              <a:rPr lang="fr-CH" altLang="en-US" sz="1600" dirty="0" err="1"/>
              <a:t>ed</a:t>
            </a:r>
            <a:r>
              <a:rPr lang="fr-CH" altLang="en-US" sz="1600" dirty="0"/>
              <a:t>.), </a:t>
            </a:r>
            <a:r>
              <a:rPr lang="fr-CH" altLang="en-US" sz="1600" i="1" dirty="0"/>
              <a:t>Cryostat design: case </a:t>
            </a:r>
            <a:r>
              <a:rPr lang="fr-CH" altLang="en-US" sz="1600" i="1" dirty="0" err="1"/>
              <a:t>studies</a:t>
            </a:r>
            <a:r>
              <a:rPr lang="fr-CH" altLang="en-US" sz="1600" i="1" dirty="0"/>
              <a:t>, </a:t>
            </a:r>
            <a:r>
              <a:rPr lang="fr-CH" altLang="en-US" sz="1600" i="1" dirty="0" err="1"/>
              <a:t>principles</a:t>
            </a:r>
            <a:r>
              <a:rPr lang="fr-CH" altLang="en-US" sz="1600" i="1" dirty="0"/>
              <a:t> and engineering</a:t>
            </a:r>
            <a:r>
              <a:rPr lang="fr-CH" altLang="en-US" sz="1600" dirty="0"/>
              <a:t>, Springer, </a:t>
            </a:r>
            <a:r>
              <a:rPr lang="fr-CH" altLang="en-US" sz="1600" dirty="0" err="1"/>
              <a:t>Switzerland</a:t>
            </a:r>
            <a:r>
              <a:rPr lang="fr-CH" altLang="en-US" sz="1600" dirty="0"/>
              <a:t> (2016)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5874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sz="2000" dirty="0" err="1"/>
              <a:t>Some</a:t>
            </a:r>
            <a:r>
              <a:rPr lang="fr-CH" altLang="en-US" sz="2000" dirty="0"/>
              <a:t> </a:t>
            </a:r>
            <a:r>
              <a:rPr lang="fr-CH" altLang="en-US" sz="2000" dirty="0" err="1"/>
              <a:t>references</a:t>
            </a:r>
            <a:br>
              <a:rPr lang="fr-CH" altLang="en-US" sz="2000" dirty="0"/>
            </a:br>
            <a:r>
              <a:rPr lang="fr-CH" altLang="en-US" sz="1800" dirty="0"/>
              <a:t>Reports &amp; </a:t>
            </a:r>
            <a:r>
              <a:rPr lang="fr-CH" altLang="en-US" sz="1800" dirty="0" err="1"/>
              <a:t>Proceedings</a:t>
            </a:r>
            <a:endParaRPr lang="en-US" altLang="en-US" sz="2000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757922"/>
            <a:ext cx="8280400" cy="46803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CH" altLang="en-US" sz="1600" dirty="0"/>
              <a:t>Ph. Lebrun, </a:t>
            </a:r>
            <a:r>
              <a:rPr lang="fr-CH" altLang="en-US" sz="1600" i="1" dirty="0"/>
              <a:t>An introduction to </a:t>
            </a:r>
            <a:r>
              <a:rPr lang="fr-CH" altLang="en-US" sz="1600" i="1" dirty="0" err="1"/>
              <a:t>cryogenics</a:t>
            </a:r>
            <a:r>
              <a:rPr lang="fr-CH" altLang="en-US" sz="1600" dirty="0"/>
              <a:t>, CERN-AT-2007-01 (2007) </a:t>
            </a:r>
            <a:r>
              <a:rPr lang="fr-CH" altLang="en-US" sz="1600" dirty="0">
                <a:solidFill>
                  <a:srgbClr val="3333FF"/>
                </a:solidFill>
              </a:rPr>
              <a:t>http://cdsweb.cern.ch/record/1012032?ln=en</a:t>
            </a:r>
            <a:endParaRPr lang="fr-CH" altLang="en-US" sz="1200" dirty="0">
              <a:solidFill>
                <a:srgbClr val="3333F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 err="1"/>
              <a:t>Proceedings</a:t>
            </a:r>
            <a:r>
              <a:rPr lang="fr-CH" altLang="en-US" sz="1600" dirty="0"/>
              <a:t> of </a:t>
            </a:r>
            <a:r>
              <a:rPr lang="fr-CH" altLang="en-US" sz="1600" i="1" dirty="0"/>
              <a:t>CAS School on </a:t>
            </a:r>
            <a:r>
              <a:rPr lang="fr-CH" altLang="en-US" sz="1600" i="1" dirty="0" err="1"/>
              <a:t>Superconductivity</a:t>
            </a:r>
            <a:r>
              <a:rPr lang="fr-CH" altLang="en-US" sz="1600" i="1" dirty="0"/>
              <a:t> and </a:t>
            </a:r>
            <a:r>
              <a:rPr lang="fr-CH" altLang="en-US" sz="1600" i="1" dirty="0" err="1"/>
              <a:t>Cryogenics</a:t>
            </a:r>
            <a:r>
              <a:rPr lang="fr-CH" altLang="en-US" sz="1600" i="1" dirty="0"/>
              <a:t> for </a:t>
            </a:r>
            <a:r>
              <a:rPr lang="fr-CH" altLang="en-US" sz="1600" i="1" dirty="0" err="1"/>
              <a:t>Particle</a:t>
            </a:r>
            <a:r>
              <a:rPr lang="fr-CH" altLang="en-US" sz="1600" i="1" dirty="0"/>
              <a:t> </a:t>
            </a:r>
            <a:r>
              <a:rPr lang="fr-CH" altLang="en-US" sz="1600" i="1" dirty="0" err="1"/>
              <a:t>Accelerators</a:t>
            </a:r>
            <a:r>
              <a:rPr lang="fr-CH" altLang="en-US" sz="1600" i="1" dirty="0"/>
              <a:t> and Detectors</a:t>
            </a:r>
            <a:r>
              <a:rPr lang="fr-CH" altLang="en-US" sz="1600" dirty="0"/>
              <a:t>, Erice (2002)</a:t>
            </a:r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U. Wagner, </a:t>
            </a:r>
            <a:r>
              <a:rPr lang="fr-CH" altLang="en-US" sz="1400" i="1" dirty="0" err="1"/>
              <a:t>Refrigeration</a:t>
            </a:r>
            <a:endParaRPr lang="fr-CH" altLang="en-US" sz="1400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G. </a:t>
            </a:r>
            <a:r>
              <a:rPr lang="fr-CH" altLang="en-US" sz="1400" dirty="0" err="1"/>
              <a:t>Vandoni</a:t>
            </a:r>
            <a:r>
              <a:rPr lang="fr-CH" altLang="en-US" sz="1400" dirty="0"/>
              <a:t>, </a:t>
            </a:r>
            <a:r>
              <a:rPr lang="fr-CH" altLang="en-US" sz="1400" i="1" dirty="0" err="1"/>
              <a:t>Heat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transfer</a:t>
            </a:r>
            <a:endParaRPr lang="fr-CH" altLang="en-US" sz="1400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Ph. Lebrun, </a:t>
            </a:r>
            <a:r>
              <a:rPr lang="fr-CH" altLang="en-US" sz="1400" i="1" dirty="0"/>
              <a:t>Design of a cryostat for </a:t>
            </a:r>
            <a:r>
              <a:rPr lang="fr-CH" altLang="en-US" sz="1400" i="1" dirty="0" err="1"/>
              <a:t>superconducting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accelerator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magnet</a:t>
            </a:r>
            <a:endParaRPr lang="fr-CH" altLang="en-US" sz="1400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Ph. Lebrun &amp; L. Tavian, </a:t>
            </a:r>
            <a:r>
              <a:rPr lang="fr-CH" altLang="en-US" sz="1400" i="1" dirty="0"/>
              <a:t>The </a:t>
            </a:r>
            <a:r>
              <a:rPr lang="fr-CH" altLang="en-US" sz="1400" i="1" dirty="0" err="1"/>
              <a:t>technology</a:t>
            </a:r>
            <a:r>
              <a:rPr lang="fr-CH" altLang="en-US" sz="1400" i="1" dirty="0"/>
              <a:t> of </a:t>
            </a:r>
            <a:r>
              <a:rPr lang="fr-CH" altLang="en-US" sz="1400" i="1" dirty="0" err="1"/>
              <a:t>superfluid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helium</a:t>
            </a:r>
            <a:endParaRPr lang="fr-CH" altLang="en-US" sz="1400" i="1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fr-CH" altLang="en-US" sz="1600" dirty="0">
                <a:solidFill>
                  <a:srgbClr val="3333FF"/>
                </a:solidFill>
              </a:rPr>
              <a:t>http://cdsweb.cern.ch/record/503603?ln=en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 err="1"/>
              <a:t>Proceedings</a:t>
            </a:r>
            <a:r>
              <a:rPr lang="fr-CH" altLang="en-US" sz="1600" dirty="0"/>
              <a:t> of </a:t>
            </a:r>
            <a:r>
              <a:rPr lang="fr-CH" altLang="en-US" sz="1600" i="1" dirty="0"/>
              <a:t>CAS School on </a:t>
            </a:r>
            <a:r>
              <a:rPr lang="fr-CH" altLang="en-US" sz="1600" i="1" dirty="0" err="1"/>
              <a:t>Superconductivity</a:t>
            </a:r>
            <a:r>
              <a:rPr lang="fr-CH" altLang="en-US" sz="1600" i="1" dirty="0"/>
              <a:t> for </a:t>
            </a:r>
            <a:r>
              <a:rPr lang="fr-CH" altLang="en-US" sz="1600" i="1" dirty="0" err="1"/>
              <a:t>Accelerators</a:t>
            </a:r>
            <a:r>
              <a:rPr lang="fr-CH" altLang="en-US" sz="1600" dirty="0"/>
              <a:t>, Erice (2013)</a:t>
            </a:r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P. </a:t>
            </a:r>
            <a:r>
              <a:rPr lang="fr-CH" altLang="en-US" sz="1400" dirty="0" err="1"/>
              <a:t>Duthil</a:t>
            </a:r>
            <a:r>
              <a:rPr lang="fr-CH" altLang="en-US" sz="1400" dirty="0"/>
              <a:t>, </a:t>
            </a:r>
            <a:r>
              <a:rPr lang="fr-CH" altLang="en-US" sz="1400" i="1" dirty="0"/>
              <a:t>Basic </a:t>
            </a:r>
            <a:r>
              <a:rPr lang="fr-CH" altLang="en-US" sz="1400" i="1" dirty="0" err="1"/>
              <a:t>thermodynamics</a:t>
            </a:r>
            <a:endParaRPr lang="fr-CH" altLang="en-US" sz="1400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P. </a:t>
            </a:r>
            <a:r>
              <a:rPr lang="fr-CH" altLang="en-US" sz="1400" dirty="0" err="1"/>
              <a:t>Duthil</a:t>
            </a:r>
            <a:r>
              <a:rPr lang="fr-CH" altLang="en-US" sz="1400" dirty="0"/>
              <a:t>, </a:t>
            </a:r>
            <a:r>
              <a:rPr lang="fr-CH" altLang="en-US" sz="1400" i="1" dirty="0" err="1"/>
              <a:t>Material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properties</a:t>
            </a:r>
            <a:r>
              <a:rPr lang="fr-CH" altLang="en-US" sz="1400" i="1" dirty="0"/>
              <a:t> at </a:t>
            </a:r>
            <a:r>
              <a:rPr lang="fr-CH" altLang="en-US" sz="1400" i="1" dirty="0" err="1"/>
              <a:t>low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temperatures</a:t>
            </a:r>
            <a:endParaRPr lang="fr-CH" altLang="en-US" sz="1400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A. </a:t>
            </a:r>
            <a:r>
              <a:rPr lang="fr-CH" altLang="en-US" sz="1400" dirty="0" err="1"/>
              <a:t>Alekseev</a:t>
            </a:r>
            <a:r>
              <a:rPr lang="fr-CH" altLang="en-US" sz="1400" dirty="0"/>
              <a:t>, </a:t>
            </a:r>
            <a:r>
              <a:rPr lang="fr-CH" altLang="en-US" sz="1400" i="1" dirty="0"/>
              <a:t>Basics of </a:t>
            </a:r>
            <a:r>
              <a:rPr lang="fr-CH" altLang="en-US" sz="1400" i="1" dirty="0" err="1"/>
              <a:t>low-temperature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refrigeration</a:t>
            </a:r>
            <a:endParaRPr lang="fr-CH" altLang="en-US" sz="1400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B. Baudouy, </a:t>
            </a:r>
            <a:r>
              <a:rPr lang="fr-CH" altLang="en-US" sz="1400" i="1" dirty="0" err="1"/>
              <a:t>Heat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transfer</a:t>
            </a:r>
            <a:r>
              <a:rPr lang="fr-CH" altLang="en-US" sz="1400" i="1" dirty="0"/>
              <a:t> and </a:t>
            </a:r>
            <a:r>
              <a:rPr lang="fr-CH" altLang="en-US" sz="1400" i="1" dirty="0" err="1"/>
              <a:t>cooling</a:t>
            </a:r>
            <a:r>
              <a:rPr lang="fr-CH" altLang="en-US" sz="1400" i="1" dirty="0"/>
              <a:t> techniques at </a:t>
            </a:r>
            <a:r>
              <a:rPr lang="fr-CH" altLang="en-US" sz="1400" i="1" dirty="0" err="1"/>
              <a:t>low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temperature</a:t>
            </a:r>
            <a:endParaRPr lang="fr-CH" altLang="en-US" sz="1400" i="1" dirty="0"/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V. Parma</a:t>
            </a:r>
            <a:r>
              <a:rPr lang="fr-CH" altLang="en-US" sz="1400" i="1" dirty="0"/>
              <a:t>, Cryostat design</a:t>
            </a:r>
          </a:p>
          <a:p>
            <a:pPr lvl="1" eaLnBrk="1" hangingPunct="1">
              <a:lnSpc>
                <a:spcPct val="90000"/>
              </a:lnSpc>
            </a:pPr>
            <a:r>
              <a:rPr lang="fr-CH" altLang="en-US" sz="1400" dirty="0"/>
              <a:t>Ph. Lebrun &amp; L. </a:t>
            </a:r>
            <a:r>
              <a:rPr lang="fr-CH" altLang="en-US" sz="1400" dirty="0" err="1"/>
              <a:t>Tavian</a:t>
            </a:r>
            <a:r>
              <a:rPr lang="fr-CH" altLang="en-US" sz="1400" i="1" dirty="0"/>
              <a:t>, </a:t>
            </a:r>
            <a:r>
              <a:rPr lang="fr-CH" altLang="en-US" sz="1400" i="1" dirty="0" err="1"/>
              <a:t>Cooling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with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superfluid</a:t>
            </a:r>
            <a:r>
              <a:rPr lang="fr-CH" altLang="en-US" sz="1400" i="1" dirty="0"/>
              <a:t> </a:t>
            </a:r>
            <a:r>
              <a:rPr lang="fr-CH" altLang="en-US" sz="1400" i="1" dirty="0" err="1"/>
              <a:t>helium</a:t>
            </a:r>
            <a:endParaRPr lang="fr-CH" altLang="en-US" sz="1400" i="1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fr-CH" altLang="en-US" sz="1600" dirty="0">
                <a:solidFill>
                  <a:srgbClr val="3333FF"/>
                </a:solidFill>
              </a:rPr>
              <a:t>https://cds.cern.ch/record/1507630?ln=en</a:t>
            </a:r>
          </a:p>
          <a:p>
            <a:pPr eaLnBrk="1" hangingPunct="1">
              <a:lnSpc>
                <a:spcPct val="90000"/>
              </a:lnSpc>
            </a:pPr>
            <a:r>
              <a:rPr lang="fr-CH" altLang="en-US" sz="1600" dirty="0" err="1"/>
              <a:t>Proceedings</a:t>
            </a:r>
            <a:r>
              <a:rPr lang="fr-CH" altLang="en-US" sz="1600" dirty="0"/>
              <a:t> of ICEC, CEC/ICMC and IIR </a:t>
            </a:r>
            <a:r>
              <a:rPr lang="fr-CH" altLang="en-US" sz="1600" dirty="0" err="1"/>
              <a:t>Cryogenics</a:t>
            </a:r>
            <a:r>
              <a:rPr lang="fr-CH" altLang="en-US" sz="1600" dirty="0"/>
              <a:t> </a:t>
            </a:r>
            <a:r>
              <a:rPr lang="fr-CH" altLang="en-US" sz="1600" dirty="0" err="1"/>
              <a:t>conferences</a:t>
            </a:r>
            <a:r>
              <a:rPr lang="fr-CH" altLang="en-US" sz="1600" dirty="0"/>
              <a:t> </a:t>
            </a:r>
            <a:endParaRPr lang="en-US" alt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112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48680"/>
            <a:ext cx="8229600" cy="706437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Phase diagram of helium</a:t>
            </a:r>
          </a:p>
        </p:txBody>
      </p:sp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066800" y="1103313"/>
            <a:ext cx="6858000" cy="5638800"/>
            <a:chOff x="960" y="672"/>
            <a:chExt cx="4032" cy="3216"/>
          </a:xfrm>
        </p:grpSpPr>
        <p:sp>
          <p:nvSpPr>
            <p:cNvPr id="21508" name="Rectangle 4"/>
            <p:cNvSpPr>
              <a:spLocks noChangeArrowheads="1"/>
            </p:cNvSpPr>
            <p:nvPr/>
          </p:nvSpPr>
          <p:spPr bwMode="auto">
            <a:xfrm>
              <a:off x="960" y="672"/>
              <a:ext cx="4032" cy="32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pic>
          <p:nvPicPr>
            <p:cNvPr id="2150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672"/>
              <a:ext cx="4014" cy="3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5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H" altLang="en-US" sz="2000" dirty="0"/>
              <a:t>Contents</a:t>
            </a:r>
            <a:endParaRPr lang="en-US" altLang="en-US" sz="2000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205038"/>
            <a:ext cx="6337300" cy="3311525"/>
          </a:xfrm>
        </p:spPr>
        <p:txBody>
          <a:bodyPr/>
          <a:lstStyle/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Introduction: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cryogens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superconductors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/>
              <a:t>Cryogenic</a:t>
            </a:r>
            <a:r>
              <a:rPr lang="fr-CH" altLang="en-US" dirty="0"/>
              <a:t> </a:t>
            </a:r>
            <a:r>
              <a:rPr lang="fr-CH" altLang="en-US" dirty="0" err="1"/>
              <a:t>fluids</a:t>
            </a:r>
            <a:r>
              <a:rPr lang="fr-CH" altLang="en-US" dirty="0"/>
              <a:t> and </a:t>
            </a:r>
            <a:r>
              <a:rPr lang="fr-CH" altLang="en-US" dirty="0" err="1"/>
              <a:t>materials</a:t>
            </a:r>
            <a:endParaRPr lang="fr-CH" altLang="en-US" dirty="0"/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Refrigeration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liquefaction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Heat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transfer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&amp; thermal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insulation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Thermal screening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with</a:t>
            </a:r>
            <a:r>
              <a:rPr lang="fr-CH" altLang="en-US" dirty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cold </a:t>
            </a: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vapour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  <a:p>
            <a:pPr eaLnBrk="1" hangingPunct="1">
              <a:defRPr/>
            </a:pPr>
            <a:r>
              <a:rPr lang="fr-CH" altLang="en-US" dirty="0" err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References</a:t>
            </a:r>
            <a:endParaRPr lang="fr-CH" altLang="en-US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03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Properties of cryogens compared to water</a:t>
            </a:r>
          </a:p>
        </p:txBody>
      </p:sp>
      <p:graphicFrame>
        <p:nvGraphicFramePr>
          <p:cNvPr id="2150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650925"/>
              </p:ext>
            </p:extLst>
          </p:nvPr>
        </p:nvGraphicFramePr>
        <p:xfrm>
          <a:off x="533400" y="1520278"/>
          <a:ext cx="8331201" cy="4645026"/>
        </p:xfrm>
        <a:graphic>
          <a:graphicData uri="http://schemas.openxmlformats.org/drawingml/2006/table">
            <a:tbl>
              <a:tblPr/>
              <a:tblGrid>
                <a:gridCol w="38098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2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8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51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1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Property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He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N</a:t>
                      </a:r>
                      <a:r>
                        <a:rPr kumimoji="0" lang="en-GB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H</a:t>
                      </a:r>
                      <a:r>
                        <a:rPr kumimoji="0" lang="en-GB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O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Normal boiling point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[K]</a:t>
                      </a:r>
                    </a:p>
                  </a:txBody>
                  <a:tcPr marL="91437" marR="91437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4.2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77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373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Critical temperature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[K]</a:t>
                      </a:r>
                    </a:p>
                  </a:txBody>
                  <a:tcPr marL="91437" marR="91437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5.2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126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647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Critical pressure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[bar]</a:t>
                      </a:r>
                    </a:p>
                  </a:txBody>
                  <a:tcPr marL="91437" marR="91437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2.3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34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221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Liq./Vap. density (*)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7.4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175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1600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Heat of vaporization (*) 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[J.g</a:t>
                      </a:r>
                      <a:r>
                        <a:rPr kumimoji="0" lang="en-GB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-1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]</a:t>
                      </a:r>
                    </a:p>
                  </a:txBody>
                  <a:tcPr marL="91437" marR="91437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20.4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199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2260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Liquid viscosity (*)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[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Pl]</a:t>
                      </a:r>
                    </a:p>
                  </a:txBody>
                  <a:tcPr marL="91437" marR="91437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3.3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152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278</a:t>
                      </a: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(*) at normal boiling point</a:t>
                      </a:r>
                    </a:p>
                  </a:txBody>
                  <a:tcPr marL="91437" marR="91437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1437" marR="91437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2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38175"/>
            <a:ext cx="83820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000" dirty="0"/>
              <a:t>Vaporization of normal boiling cryogens</a:t>
            </a:r>
            <a:br>
              <a:rPr lang="en-GB" altLang="en-US" sz="2000" dirty="0"/>
            </a:br>
            <a:r>
              <a:rPr lang="en-GB" altLang="en-US" sz="2000" dirty="0"/>
              <a:t>under 1 W applied heat load</a:t>
            </a:r>
          </a:p>
        </p:txBody>
      </p:sp>
      <p:graphicFrame>
        <p:nvGraphicFramePr>
          <p:cNvPr id="2253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963464"/>
              </p:ext>
            </p:extLst>
          </p:nvPr>
        </p:nvGraphicFramePr>
        <p:xfrm>
          <a:off x="1066800" y="3379688"/>
          <a:ext cx="7010400" cy="264160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Cryogen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[mg.s</a:t>
                      </a:r>
                      <a:r>
                        <a:rPr kumimoji="0" lang="en-GB" altLang="en-US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-1</a:t>
                      </a: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[l.h</a:t>
                      </a:r>
                      <a:r>
                        <a:rPr kumimoji="0" lang="en-GB" altLang="en-US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-1</a:t>
                      </a: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] (liquid)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[l.min</a:t>
                      </a:r>
                      <a:r>
                        <a:rPr kumimoji="0" lang="en-GB" altLang="en-US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-1</a:t>
                      </a: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]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anose="020B0604030504040204" pitchFamily="34" charset="0"/>
                        </a:rPr>
                        <a:t>(gas NTP)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2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Helium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1.38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16.4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9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Nitrogen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</a:rPr>
                        <a:t>0.24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65073" y="2156946"/>
                <a:ext cx="7213854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dirty="0">
                    <a:latin typeface="+mn-lt"/>
                  </a:rPr>
                  <a:t>Let </a:t>
                </a:r>
                <a14:m>
                  <m:oMath xmlns:m="http://schemas.openxmlformats.org/officeDocument/2006/math">
                    <m:r>
                      <a:rPr lang="fr-CH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fr-CH" dirty="0">
                    <a:latin typeface="+mn-lt"/>
                  </a:rPr>
                  <a:t> </a:t>
                </a:r>
                <a:r>
                  <a:rPr lang="fr-CH" dirty="0" err="1">
                    <a:latin typeface="+mn-lt"/>
                  </a:rPr>
                  <a:t>be</a:t>
                </a:r>
                <a:r>
                  <a:rPr lang="fr-CH" dirty="0">
                    <a:latin typeface="+mn-lt"/>
                  </a:rPr>
                  <a:t> the </a:t>
                </a:r>
                <a:r>
                  <a:rPr lang="fr-CH" dirty="0" err="1">
                    <a:latin typeface="+mn-lt"/>
                  </a:rPr>
                  <a:t>enthalpy</a:t>
                </a:r>
                <a:r>
                  <a:rPr lang="fr-CH" dirty="0">
                    <a:latin typeface="+mn-lt"/>
                  </a:rPr>
                  <a:t> of the </a:t>
                </a:r>
                <a:r>
                  <a:rPr lang="fr-CH" dirty="0" err="1">
                    <a:latin typeface="+mn-lt"/>
                  </a:rPr>
                  <a:t>fluid</a:t>
                </a:r>
                <a:endParaRPr lang="fr-CH" dirty="0">
                  <a:latin typeface="+mn-lt"/>
                </a:endParaRPr>
              </a:p>
              <a:p>
                <a:pPr algn="ctr"/>
                <a:endParaRPr lang="fr-CH" dirty="0">
                  <a:latin typeface="+mn-lt"/>
                </a:endParaRPr>
              </a:p>
              <a:p>
                <a:pPr algn="ctr"/>
                <a:r>
                  <a:rPr lang="fr-CH" dirty="0">
                    <a:latin typeface="+mn-lt"/>
                  </a:rPr>
                  <a:t>At constant pressure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fr-CH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acc>
                      <m:accPr>
                        <m:chr m:val="̇"/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dirty="0"/>
                  <a:t>     with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fr-CH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𝑣𝑎𝑝</m:t>
                        </m:r>
                      </m:sub>
                    </m:sSub>
                    <m:r>
                      <a:rPr lang="fr-CH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</a:rPr>
                          <m:t>𝑙𝑖𝑞</m:t>
                        </m:r>
                      </m:sub>
                    </m:sSub>
                  </m:oMath>
                </a14:m>
                <a:endParaRPr lang="fr-CH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073" y="2156946"/>
                <a:ext cx="7213854" cy="944746"/>
              </a:xfrm>
              <a:prstGeom prst="rect">
                <a:avLst/>
              </a:prstGeom>
              <a:blipFill rotWithShape="0">
                <a:blip r:embed="rId2"/>
                <a:stretch>
                  <a:fillRect t="-3871" b="-7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2638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/>
              <a:t>Specific</a:t>
            </a:r>
            <a:r>
              <a:rPr lang="fr-CH" sz="2000" dirty="0"/>
              <a:t> </a:t>
            </a:r>
            <a:r>
              <a:rPr lang="fr-CH" sz="2000" dirty="0" err="1"/>
              <a:t>heat</a:t>
            </a:r>
            <a:r>
              <a:rPr lang="fr-CH" sz="2000" dirty="0"/>
              <a:t> of </a:t>
            </a:r>
            <a:r>
              <a:rPr lang="fr-CH" sz="2000" dirty="0" err="1"/>
              <a:t>helium</a:t>
            </a:r>
            <a:r>
              <a:rPr lang="fr-CH" sz="2000" dirty="0"/>
              <a:t> and </a:t>
            </a:r>
            <a:r>
              <a:rPr lang="fr-CH" sz="2000" dirty="0" err="1"/>
              <a:t>materials</a:t>
            </a:r>
            <a:br>
              <a:rPr lang="fr-CH" sz="2000" dirty="0"/>
            </a:br>
            <a:r>
              <a:rPr lang="fr-CH" sz="1800" dirty="0"/>
              <a:t>[up to 20 K]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Ph. Lebrun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JUAS 2025 Cryogenics for SC devices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864974" y="1471141"/>
            <a:ext cx="7414051" cy="4860000"/>
            <a:chOff x="864974" y="1471141"/>
            <a:chExt cx="7414051" cy="486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4974" y="1471141"/>
              <a:ext cx="7414051" cy="4860000"/>
            </a:xfrm>
            <a:prstGeom prst="rect">
              <a:avLst/>
            </a:prstGeom>
          </p:spPr>
        </p:pic>
        <p:sp>
          <p:nvSpPr>
            <p:cNvPr id="7" name="Freeform 6"/>
            <p:cNvSpPr/>
            <p:nvPr/>
          </p:nvSpPr>
          <p:spPr>
            <a:xfrm>
              <a:off x="2535382" y="2243254"/>
              <a:ext cx="880687" cy="422254"/>
            </a:xfrm>
            <a:custGeom>
              <a:avLst/>
              <a:gdLst>
                <a:gd name="connsiteX0" fmla="*/ 0 w 880687"/>
                <a:gd name="connsiteY0" fmla="*/ 416819 h 422254"/>
                <a:gd name="connsiteX1" fmla="*/ 207818 w 880687"/>
                <a:gd name="connsiteY1" fmla="*/ 361401 h 422254"/>
                <a:gd name="connsiteX2" fmla="*/ 332509 w 880687"/>
                <a:gd name="connsiteY2" fmla="*/ 1182 h 422254"/>
                <a:gd name="connsiteX3" fmla="*/ 346363 w 880687"/>
                <a:gd name="connsiteY3" fmla="*/ 250564 h 422254"/>
                <a:gd name="connsiteX4" fmla="*/ 387927 w 880687"/>
                <a:gd name="connsiteY4" fmla="*/ 389110 h 422254"/>
                <a:gd name="connsiteX5" fmla="*/ 526473 w 880687"/>
                <a:gd name="connsiteY5" fmla="*/ 416819 h 422254"/>
                <a:gd name="connsiteX6" fmla="*/ 845127 w 880687"/>
                <a:gd name="connsiteY6" fmla="*/ 305982 h 422254"/>
                <a:gd name="connsiteX7" fmla="*/ 858982 w 880687"/>
                <a:gd name="connsiteY7" fmla="*/ 292128 h 422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0687" h="422254">
                  <a:moveTo>
                    <a:pt x="0" y="416819"/>
                  </a:moveTo>
                  <a:cubicBezTo>
                    <a:pt x="76200" y="423746"/>
                    <a:pt x="152400" y="430674"/>
                    <a:pt x="207818" y="361401"/>
                  </a:cubicBezTo>
                  <a:cubicBezTo>
                    <a:pt x="263236" y="292128"/>
                    <a:pt x="309418" y="19655"/>
                    <a:pt x="332509" y="1182"/>
                  </a:cubicBezTo>
                  <a:cubicBezTo>
                    <a:pt x="355600" y="-17291"/>
                    <a:pt x="337127" y="185909"/>
                    <a:pt x="346363" y="250564"/>
                  </a:cubicBezTo>
                  <a:cubicBezTo>
                    <a:pt x="355599" y="315219"/>
                    <a:pt x="357909" y="361401"/>
                    <a:pt x="387927" y="389110"/>
                  </a:cubicBezTo>
                  <a:cubicBezTo>
                    <a:pt x="417945" y="416819"/>
                    <a:pt x="450273" y="430674"/>
                    <a:pt x="526473" y="416819"/>
                  </a:cubicBezTo>
                  <a:cubicBezTo>
                    <a:pt x="602673" y="402964"/>
                    <a:pt x="789709" y="326764"/>
                    <a:pt x="845127" y="305982"/>
                  </a:cubicBezTo>
                  <a:cubicBezTo>
                    <a:pt x="900545" y="285200"/>
                    <a:pt x="879763" y="288664"/>
                    <a:pt x="858982" y="292128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688702" y="2394857"/>
              <a:ext cx="4379167" cy="49763"/>
            </a:xfrm>
            <a:custGeom>
              <a:avLst/>
              <a:gdLst>
                <a:gd name="connsiteX0" fmla="*/ 0 w 4379167"/>
                <a:gd name="connsiteY0" fmla="*/ 0 h 49763"/>
                <a:gd name="connsiteX1" fmla="*/ 292359 w 4379167"/>
                <a:gd name="connsiteY1" fmla="*/ 6221 h 49763"/>
                <a:gd name="connsiteX2" fmla="*/ 889518 w 4379167"/>
                <a:gd name="connsiteY2" fmla="*/ 31102 h 49763"/>
                <a:gd name="connsiteX3" fmla="*/ 1480457 w 4379167"/>
                <a:gd name="connsiteY3" fmla="*/ 43543 h 49763"/>
                <a:gd name="connsiteX4" fmla="*/ 2923592 w 4379167"/>
                <a:gd name="connsiteY4" fmla="*/ 49763 h 49763"/>
                <a:gd name="connsiteX5" fmla="*/ 4379167 w 4379167"/>
                <a:gd name="connsiteY5" fmla="*/ 49763 h 4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9167" h="49763">
                  <a:moveTo>
                    <a:pt x="0" y="0"/>
                  </a:moveTo>
                  <a:cubicBezTo>
                    <a:pt x="72053" y="518"/>
                    <a:pt x="292359" y="6221"/>
                    <a:pt x="292359" y="6221"/>
                  </a:cubicBezTo>
                  <a:lnTo>
                    <a:pt x="889518" y="31102"/>
                  </a:lnTo>
                  <a:cubicBezTo>
                    <a:pt x="1087534" y="37322"/>
                    <a:pt x="1480457" y="43543"/>
                    <a:pt x="1480457" y="43543"/>
                  </a:cubicBezTo>
                  <a:lnTo>
                    <a:pt x="2923592" y="49763"/>
                  </a:lnTo>
                  <a:lnTo>
                    <a:pt x="4379167" y="49763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688702" y="3477208"/>
              <a:ext cx="4372947" cy="833535"/>
            </a:xfrm>
            <a:custGeom>
              <a:avLst/>
              <a:gdLst>
                <a:gd name="connsiteX0" fmla="*/ 0 w 4372947"/>
                <a:gd name="connsiteY0" fmla="*/ 833535 h 833535"/>
                <a:gd name="connsiteX1" fmla="*/ 1455576 w 4372947"/>
                <a:gd name="connsiteY1" fmla="*/ 342123 h 833535"/>
                <a:gd name="connsiteX2" fmla="*/ 2923592 w 4372947"/>
                <a:gd name="connsiteY2" fmla="*/ 105747 h 833535"/>
                <a:gd name="connsiteX3" fmla="*/ 4372947 w 4372947"/>
                <a:gd name="connsiteY3" fmla="*/ 0 h 83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72947" h="833535">
                  <a:moveTo>
                    <a:pt x="0" y="833535"/>
                  </a:moveTo>
                  <a:cubicBezTo>
                    <a:pt x="484155" y="648478"/>
                    <a:pt x="968311" y="463421"/>
                    <a:pt x="1455576" y="342123"/>
                  </a:cubicBezTo>
                  <a:cubicBezTo>
                    <a:pt x="1942841" y="220825"/>
                    <a:pt x="2437364" y="162767"/>
                    <a:pt x="2923592" y="105747"/>
                  </a:cubicBezTo>
                  <a:cubicBezTo>
                    <a:pt x="3409820" y="48727"/>
                    <a:pt x="3891383" y="24363"/>
                    <a:pt x="4372947" y="0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519265" y="4149012"/>
              <a:ext cx="5542384" cy="951723"/>
            </a:xfrm>
            <a:custGeom>
              <a:avLst/>
              <a:gdLst>
                <a:gd name="connsiteX0" fmla="*/ 0 w 5542384"/>
                <a:gd name="connsiteY0" fmla="*/ 951723 h 951723"/>
                <a:gd name="connsiteX1" fmla="*/ 889519 w 5542384"/>
                <a:gd name="connsiteY1" fmla="*/ 603380 h 951723"/>
                <a:gd name="connsiteX2" fmla="*/ 2046515 w 5542384"/>
                <a:gd name="connsiteY2" fmla="*/ 379445 h 951723"/>
                <a:gd name="connsiteX3" fmla="*/ 4093029 w 5542384"/>
                <a:gd name="connsiteY3" fmla="*/ 143070 h 951723"/>
                <a:gd name="connsiteX4" fmla="*/ 5542384 w 5542384"/>
                <a:gd name="connsiteY4" fmla="*/ 0 h 951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42384" h="951723">
                  <a:moveTo>
                    <a:pt x="0" y="951723"/>
                  </a:moveTo>
                  <a:cubicBezTo>
                    <a:pt x="274216" y="825241"/>
                    <a:pt x="548433" y="698760"/>
                    <a:pt x="889519" y="603380"/>
                  </a:cubicBezTo>
                  <a:cubicBezTo>
                    <a:pt x="1230605" y="508000"/>
                    <a:pt x="1512597" y="456163"/>
                    <a:pt x="2046515" y="379445"/>
                  </a:cubicBezTo>
                  <a:cubicBezTo>
                    <a:pt x="2580433" y="302727"/>
                    <a:pt x="4093029" y="143070"/>
                    <a:pt x="4093029" y="143070"/>
                  </a:cubicBezTo>
                  <a:lnTo>
                    <a:pt x="5542384" y="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525486" y="4012163"/>
              <a:ext cx="5548604" cy="1579984"/>
            </a:xfrm>
            <a:custGeom>
              <a:avLst/>
              <a:gdLst>
                <a:gd name="connsiteX0" fmla="*/ 0 w 5548604"/>
                <a:gd name="connsiteY0" fmla="*/ 1579984 h 1579984"/>
                <a:gd name="connsiteX1" fmla="*/ 889518 w 5548604"/>
                <a:gd name="connsiteY1" fmla="*/ 1069910 h 1579984"/>
                <a:gd name="connsiteX2" fmla="*/ 1468016 w 5548604"/>
                <a:gd name="connsiteY2" fmla="*/ 852196 h 1579984"/>
                <a:gd name="connsiteX3" fmla="*/ 2052734 w 5548604"/>
                <a:gd name="connsiteY3" fmla="*/ 678025 h 1579984"/>
                <a:gd name="connsiteX4" fmla="*/ 2649894 w 5548604"/>
                <a:gd name="connsiteY4" fmla="*/ 541176 h 1579984"/>
                <a:gd name="connsiteX5" fmla="*/ 4080587 w 5548604"/>
                <a:gd name="connsiteY5" fmla="*/ 273698 h 1579984"/>
                <a:gd name="connsiteX6" fmla="*/ 5548604 w 5548604"/>
                <a:gd name="connsiteY6" fmla="*/ 0 h 157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48604" h="1579984">
                  <a:moveTo>
                    <a:pt x="0" y="1579984"/>
                  </a:moveTo>
                  <a:cubicBezTo>
                    <a:pt x="322424" y="1385596"/>
                    <a:pt x="644849" y="1191208"/>
                    <a:pt x="889518" y="1069910"/>
                  </a:cubicBezTo>
                  <a:cubicBezTo>
                    <a:pt x="1134187" y="948612"/>
                    <a:pt x="1274147" y="917510"/>
                    <a:pt x="1468016" y="852196"/>
                  </a:cubicBezTo>
                  <a:cubicBezTo>
                    <a:pt x="1661885" y="786882"/>
                    <a:pt x="1855754" y="729862"/>
                    <a:pt x="2052734" y="678025"/>
                  </a:cubicBezTo>
                  <a:cubicBezTo>
                    <a:pt x="2249714" y="626188"/>
                    <a:pt x="2311918" y="608564"/>
                    <a:pt x="2649894" y="541176"/>
                  </a:cubicBezTo>
                  <a:cubicBezTo>
                    <a:pt x="2987870" y="473788"/>
                    <a:pt x="4080587" y="273698"/>
                    <a:pt x="4080587" y="273698"/>
                  </a:cubicBezTo>
                  <a:lnTo>
                    <a:pt x="5548604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3626714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3574</TotalTime>
  <Words>3455</Words>
  <Application>Microsoft Office PowerPoint</Application>
  <PresentationFormat>On-screen Show (4:3)</PresentationFormat>
  <Paragraphs>691</Paragraphs>
  <Slides>54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Arial</vt:lpstr>
      <vt:lpstr>Calibri</vt:lpstr>
      <vt:lpstr>Cambria Math</vt:lpstr>
      <vt:lpstr>Comic Sans MS</vt:lpstr>
      <vt:lpstr>Symbol</vt:lpstr>
      <vt:lpstr>Tahoma</vt:lpstr>
      <vt:lpstr>Default Design</vt:lpstr>
      <vt:lpstr>Photo Editor Photo</vt:lpstr>
      <vt:lpstr>Feuille de calcul</vt:lpstr>
      <vt:lpstr>Cryogenics for superconducting devices  Philippe Lebrun</vt:lpstr>
      <vt:lpstr>Contents</vt:lpstr>
      <vt:lpstr>Characteristic temperatures of cryogens</vt:lpstr>
      <vt:lpstr>Useful range of liquid cryogens &amp; critical temperature of superconductors</vt:lpstr>
      <vt:lpstr>Cooling of superconducting devices</vt:lpstr>
      <vt:lpstr>Contents</vt:lpstr>
      <vt:lpstr>Properties of cryogens compared to water</vt:lpstr>
      <vt:lpstr>Vaporization of normal boiling cryogens under 1 W applied heat load</vt:lpstr>
      <vt:lpstr>Specific heat of helium and materials [up to 20 K]</vt:lpstr>
      <vt:lpstr>Specific heat of helium and materials [up to 300 K]</vt:lpstr>
      <vt:lpstr>Amount of cryogens required to cool down 1 kg iron</vt:lpstr>
      <vt:lpstr>Contents</vt:lpstr>
      <vt:lpstr>Basic thermodynamics of refrigeration First Principle</vt:lpstr>
      <vt:lpstr>Brazed aluminium plate heat exchanger</vt:lpstr>
      <vt:lpstr>Cryogenic turbo-expander</vt:lpstr>
      <vt:lpstr>Joule-Thomson inversion temperatures</vt:lpstr>
      <vt:lpstr>Two-stage Claude cycle</vt:lpstr>
      <vt:lpstr>Claude-cycle helium refrigerators/liquefiers Air Liquide &amp; Linde </vt:lpstr>
      <vt:lpstr>PowerPoint Presentation</vt:lpstr>
      <vt:lpstr>PowerPoint Presentation</vt:lpstr>
      <vt:lpstr>ITER 25 kW @ 4.5 K helium refrigerator</vt:lpstr>
      <vt:lpstr>Oil-injected screw compressor </vt:lpstr>
      <vt:lpstr>Compressor station of LHC 18 kW@ 4.5 K helium refrigerator</vt:lpstr>
      <vt:lpstr>Basic thermodynamics of refrigeration Second Principle</vt:lpstr>
      <vt:lpstr>Minimum refrigeration work</vt:lpstr>
      <vt:lpstr>Contents</vt:lpstr>
      <vt:lpstr>Second-principle thermodynamics at low temperature</vt:lpstr>
      <vt:lpstr>Cryogenic design strategies</vt:lpstr>
      <vt:lpstr>Non-linear heat transfer to liquid cryogens Pool boiling nitrogen</vt:lpstr>
      <vt:lpstr>Non-linear heat transfer to liquid cryogens Pool boiling helium</vt:lpstr>
      <vt:lpstr>Heat conduction in solids</vt:lpstr>
      <vt:lpstr>Thermal conductivity integrals of selected materials [W/m]</vt:lpstr>
      <vt:lpstr>Non-metallic composite support post with heat intercepts</vt:lpstr>
      <vt:lpstr>Thermal radiation</vt:lpstr>
      <vt:lpstr>Emissivity of technical materials at low temperatures</vt:lpstr>
      <vt:lpstr>Residual gas conduction</vt:lpstr>
      <vt:lpstr>Multi-layer insulation (MLI)</vt:lpstr>
      <vt:lpstr>Typical heat fluxes at vanishingly low temperature between flat plates [W/m2]</vt:lpstr>
      <vt:lpstr>Cross-section of LHC dipole cryostat</vt:lpstr>
      <vt:lpstr>LHC cryostat heat inleaks at 1.9 K</vt:lpstr>
      <vt:lpstr>Contents</vt:lpstr>
      <vt:lpstr>Vapour cooling of cryostat necks and supports with perfect heat transfer </vt:lpstr>
      <vt:lpstr>He vapour screening of stainless steel neck between 300 K and 4 K</vt:lpstr>
      <vt:lpstr>Vapour cooling of cryostat necks and supports in self-sustained mode</vt:lpstr>
      <vt:lpstr>Reduction of heat conduction by  self-sustained helium vapour cooling</vt:lpstr>
      <vt:lpstr>Vapour cooling of cryostat necks and supports with imperfect heat transfer </vt:lpstr>
      <vt:lpstr>Vapor-cooled current leads</vt:lpstr>
      <vt:lpstr>Heat load of optimized current lead</vt:lpstr>
      <vt:lpstr>Beating the WFL law: HTS current leads</vt:lpstr>
      <vt:lpstr>HTS vs. normal conducting current leads</vt:lpstr>
      <vt:lpstr>Take-home facts</vt:lpstr>
      <vt:lpstr>Some references Books</vt:lpstr>
      <vt:lpstr>Some references Reports &amp; Proceedings</vt:lpstr>
      <vt:lpstr>Phase diagram of helium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plebrun</dc:creator>
  <cp:lastModifiedBy>Philippe Lebrun</cp:lastModifiedBy>
  <cp:revision>510</cp:revision>
  <cp:lastPrinted>2018-02-07T17:19:51Z</cp:lastPrinted>
  <dcterms:created xsi:type="dcterms:W3CDTF">2006-09-22T09:17:37Z</dcterms:created>
  <dcterms:modified xsi:type="dcterms:W3CDTF">2025-02-24T16:11:37Z</dcterms:modified>
</cp:coreProperties>
</file>