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729" r:id="rId2"/>
    <p:sldMasterId id="2147483716" r:id="rId3"/>
    <p:sldMasterId id="2147483704" r:id="rId4"/>
    <p:sldMasterId id="2147483678" r:id="rId5"/>
  </p:sldMasterIdLst>
  <p:notesMasterIdLst>
    <p:notesMasterId r:id="rId71"/>
  </p:notesMasterIdLst>
  <p:sldIdLst>
    <p:sldId id="419" r:id="rId6"/>
    <p:sldId id="259" r:id="rId7"/>
    <p:sldId id="931" r:id="rId8"/>
    <p:sldId id="885" r:id="rId9"/>
    <p:sldId id="507" r:id="rId10"/>
    <p:sldId id="508" r:id="rId11"/>
    <p:sldId id="513" r:id="rId12"/>
    <p:sldId id="510" r:id="rId13"/>
    <p:sldId id="898" r:id="rId14"/>
    <p:sldId id="483" r:id="rId15"/>
    <p:sldId id="486" r:id="rId16"/>
    <p:sldId id="263" r:id="rId17"/>
    <p:sldId id="878" r:id="rId18"/>
    <p:sldId id="877" r:id="rId19"/>
    <p:sldId id="262" r:id="rId20"/>
    <p:sldId id="896" r:id="rId21"/>
    <p:sldId id="880" r:id="rId22"/>
    <p:sldId id="881" r:id="rId23"/>
    <p:sldId id="882" r:id="rId24"/>
    <p:sldId id="891" r:id="rId25"/>
    <p:sldId id="295" r:id="rId26"/>
    <p:sldId id="893" r:id="rId27"/>
    <p:sldId id="932" r:id="rId28"/>
    <p:sldId id="883" r:id="rId29"/>
    <p:sldId id="315" r:id="rId30"/>
    <p:sldId id="512" r:id="rId31"/>
    <p:sldId id="290" r:id="rId32"/>
    <p:sldId id="904" r:id="rId33"/>
    <p:sldId id="905" r:id="rId34"/>
    <p:sldId id="355" r:id="rId35"/>
    <p:sldId id="928" r:id="rId36"/>
    <p:sldId id="314" r:id="rId37"/>
    <p:sldId id="335" r:id="rId38"/>
    <p:sldId id="334" r:id="rId39"/>
    <p:sldId id="447" r:id="rId40"/>
    <p:sldId id="436" r:id="rId41"/>
    <p:sldId id="437" r:id="rId42"/>
    <p:sldId id="440" r:id="rId43"/>
    <p:sldId id="441" r:id="rId44"/>
    <p:sldId id="442" r:id="rId45"/>
    <p:sldId id="443" r:id="rId46"/>
    <p:sldId id="884" r:id="rId47"/>
    <p:sldId id="317" r:id="rId48"/>
    <p:sldId id="332" r:id="rId49"/>
    <p:sldId id="899" r:id="rId50"/>
    <p:sldId id="912" r:id="rId51"/>
    <p:sldId id="514" r:id="rId52"/>
    <p:sldId id="336" r:id="rId53"/>
    <p:sldId id="451" r:id="rId54"/>
    <p:sldId id="287" r:id="rId55"/>
    <p:sldId id="407" r:id="rId56"/>
    <p:sldId id="421" r:id="rId57"/>
    <p:sldId id="350" r:id="rId58"/>
    <p:sldId id="352" r:id="rId59"/>
    <p:sldId id="353" r:id="rId60"/>
    <p:sldId id="354" r:id="rId61"/>
    <p:sldId id="929" r:id="rId62"/>
    <p:sldId id="930" r:id="rId63"/>
    <p:sldId id="356" r:id="rId64"/>
    <p:sldId id="427" r:id="rId65"/>
    <p:sldId id="428" r:id="rId66"/>
    <p:sldId id="429" r:id="rId67"/>
    <p:sldId id="430" r:id="rId68"/>
    <p:sldId id="445" r:id="rId69"/>
    <p:sldId id="913" r:id="rId7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pers" initials="FC" lastIdx="3" clrIdx="0">
    <p:extLst>
      <p:ext uri="{19B8F6BF-5375-455C-9EA6-DF929625EA0E}">
        <p15:presenceInfo xmlns:p15="http://schemas.microsoft.com/office/powerpoint/2012/main" userId="Casp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9"/>
    <a:srgbClr val="00B0F0"/>
    <a:srgbClr val="FFFF6D"/>
    <a:srgbClr val="FFFFAA"/>
    <a:srgbClr val="FFFFD2"/>
    <a:srgbClr val="03AD1F"/>
    <a:srgbClr val="D34817"/>
    <a:srgbClr val="FFFF75"/>
    <a:srgbClr val="FFFF99"/>
    <a:srgbClr val="FFFF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4599F94E-CEE6-441E-89CC-EB005ECD8F06}">
      <a14:m xmlns:a14="http://schemas.microsoft.com/office/drawing/2010/main">
        <m:mathPr xmlns:m="http://schemas.openxmlformats.org/officeDocument/2006/math">
          <m:brkBin m:val="before"/>
          <m:brkBinSub m:val="--"/>
        </m:mathPr>
      </a14:m>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78" autoAdjust="0"/>
    <p:restoredTop sz="93467" autoAdjust="0"/>
  </p:normalViewPr>
  <p:slideViewPr>
    <p:cSldViewPr>
      <p:cViewPr varScale="1">
        <p:scale>
          <a:sx n="145" d="100"/>
          <a:sy n="145" d="100"/>
        </p:scale>
        <p:origin x="2064" y="120"/>
      </p:cViewPr>
      <p:guideLst>
        <p:guide orient="horz" pos="2160"/>
        <p:guide pos="2880"/>
      </p:guideLst>
    </p:cSldViewPr>
  </p:slideViewPr>
  <p:outlineViewPr>
    <p:cViewPr>
      <p:scale>
        <a:sx n="33" d="100"/>
        <a:sy n="33" d="100"/>
      </p:scale>
      <p:origin x="0" y="-282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6411"/>
          </a:xfrm>
          <a:prstGeom prst="rect">
            <a:avLst/>
          </a:prstGeom>
        </p:spPr>
        <p:txBody>
          <a:bodyPr vert="horz" lIns="91432" tIns="45715" rIns="91432" bIns="45715" rtlCol="0"/>
          <a:lstStyle>
            <a:lvl1pPr algn="l">
              <a:defRPr sz="1200"/>
            </a:lvl1pPr>
          </a:lstStyle>
          <a:p>
            <a:endParaRPr lang="en-GB" dirty="0"/>
          </a:p>
        </p:txBody>
      </p:sp>
      <p:sp>
        <p:nvSpPr>
          <p:cNvPr id="3" name="Date Placeholder 2"/>
          <p:cNvSpPr>
            <a:spLocks noGrp="1"/>
          </p:cNvSpPr>
          <p:nvPr>
            <p:ph type="dt" idx="1"/>
          </p:nvPr>
        </p:nvSpPr>
        <p:spPr>
          <a:xfrm>
            <a:off x="3850445" y="1"/>
            <a:ext cx="2945659" cy="496411"/>
          </a:xfrm>
          <a:prstGeom prst="rect">
            <a:avLst/>
          </a:prstGeom>
        </p:spPr>
        <p:txBody>
          <a:bodyPr vert="horz" lIns="91432" tIns="45715" rIns="91432" bIns="45715" rtlCol="0"/>
          <a:lstStyle>
            <a:lvl1pPr algn="r">
              <a:defRPr sz="1200"/>
            </a:lvl1pPr>
          </a:lstStyle>
          <a:p>
            <a:fld id="{46D364C7-74DC-4FD4-8B73-C6291B1CB508}" type="datetimeFigureOut">
              <a:rPr lang="en-US" smtClean="0"/>
              <a:pPr/>
              <a:t>3/12/2025</a:t>
            </a:fld>
            <a:endParaRPr lang="en-GB" dirty="0"/>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32" tIns="45715" rIns="91432" bIns="45715" rtlCol="0" anchor="ctr"/>
          <a:lstStyle/>
          <a:p>
            <a:endParaRPr lang="en-GB" dirty="0"/>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1432" tIns="45715" rIns="91432" bIns="4571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30091"/>
            <a:ext cx="2945659" cy="496411"/>
          </a:xfrm>
          <a:prstGeom prst="rect">
            <a:avLst/>
          </a:prstGeom>
        </p:spPr>
        <p:txBody>
          <a:bodyPr vert="horz" lIns="91432" tIns="45715" rIns="91432" bIns="45715"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5" y="9430091"/>
            <a:ext cx="2945659" cy="496411"/>
          </a:xfrm>
          <a:prstGeom prst="rect">
            <a:avLst/>
          </a:prstGeom>
        </p:spPr>
        <p:txBody>
          <a:bodyPr vert="horz" lIns="91432" tIns="45715" rIns="91432" bIns="45715" rtlCol="0" anchor="b"/>
          <a:lstStyle>
            <a:lvl1pPr algn="r">
              <a:defRPr sz="1200"/>
            </a:lvl1pPr>
          </a:lstStyle>
          <a:p>
            <a:fld id="{85632644-F916-4BF4-AB47-581B5FBF7896}" type="slidenum">
              <a:rPr lang="en-GB" smtClean="0"/>
              <a:pPr/>
              <a:t>‹#›</a:t>
            </a:fld>
            <a:endParaRPr lang="en-GB" dirty="0"/>
          </a:p>
        </p:txBody>
      </p:sp>
    </p:spTree>
    <p:extLst>
      <p:ext uri="{BB962C8B-B14F-4D97-AF65-F5344CB8AC3E}">
        <p14:creationId xmlns:p14="http://schemas.microsoft.com/office/powerpoint/2010/main" val="187447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image" Target="../media/image26.png"/><Relationship Id="rId4" Type="http://schemas.openxmlformats.org/officeDocument/2006/relationships/image" Target="../media/image25.png"/></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lecture has a long history over the last 25 years. The original version was prepared by W. Weingarten and used until about 2005 and then underwent many extensions , simplifications , modifications but also certain corrections. Thanks to Joachim </a:t>
            </a:r>
            <a:r>
              <a:rPr lang="en-US" dirty="0" err="1"/>
              <a:t>Tückmantel</a:t>
            </a:r>
            <a:r>
              <a:rPr lang="en-US" dirty="0"/>
              <a:t> , Manfred Wendt, Tobias </a:t>
            </a:r>
            <a:r>
              <a:rPr lang="en-US" dirty="0" err="1"/>
              <a:t>Junginger</a:t>
            </a:r>
            <a:r>
              <a:rPr lang="en-US" dirty="0"/>
              <a:t> and many others.  The very basics of RF superconductivity were already discussed in this course by Claire Antoine</a:t>
            </a:r>
            <a:endParaRPr lang="en-GB" dirty="0"/>
          </a:p>
          <a:p>
            <a:endParaRPr lang="en-GB" dirty="0"/>
          </a:p>
        </p:txBody>
      </p:sp>
      <p:sp>
        <p:nvSpPr>
          <p:cNvPr id="4" name="Slide Number Placeholder 3"/>
          <p:cNvSpPr>
            <a:spLocks noGrp="1"/>
          </p:cNvSpPr>
          <p:nvPr>
            <p:ph type="sldNum" sz="quarter" idx="10"/>
          </p:nvPr>
        </p:nvSpPr>
        <p:spPr/>
        <p:txBody>
          <a:bodyPr/>
          <a:lstStyle/>
          <a:p>
            <a:fld id="{85632644-F916-4BF4-AB47-581B5FBF7896}" type="slidenum">
              <a:rPr lang="en-GB" smtClean="0"/>
              <a:pPr/>
              <a:t>1</a:t>
            </a:fld>
            <a:endParaRPr lang="en-GB" dirty="0"/>
          </a:p>
        </p:txBody>
      </p:sp>
    </p:spTree>
    <p:extLst>
      <p:ext uri="{BB962C8B-B14F-4D97-AF65-F5344CB8AC3E}">
        <p14:creationId xmlns:p14="http://schemas.microsoft.com/office/powerpoint/2010/main" val="845793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10</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 key issue for RF superconductors is the surface </a:t>
            </a:r>
            <a:r>
              <a:rPr lang="de-DE" sz="1800" dirty="0" err="1">
                <a:latin typeface="Helvetica" pitchFamily="1" charset="0"/>
              </a:rPr>
              <a:t>impedance</a:t>
            </a:r>
            <a:r>
              <a:rPr lang="de-DE" sz="1800" dirty="0">
                <a:latin typeface="Helvetica" pitchFamily="1" charset="0"/>
              </a:rPr>
              <a:t> ..but </a:t>
            </a:r>
            <a:r>
              <a:rPr lang="de-DE" sz="1800" dirty="0" err="1">
                <a:latin typeface="Helvetica" pitchFamily="1" charset="0"/>
              </a:rPr>
              <a:t>let</a:t>
            </a:r>
            <a:r>
              <a:rPr lang="de-DE" sz="1800" dirty="0">
                <a:latin typeface="Helvetica" pitchFamily="1" charset="0"/>
              </a:rPr>
              <a:t> </a:t>
            </a:r>
            <a:r>
              <a:rPr lang="de-DE" sz="1800" dirty="0" err="1">
                <a:latin typeface="Helvetica" pitchFamily="1" charset="0"/>
              </a:rPr>
              <a:t>start</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well</a:t>
            </a:r>
            <a:r>
              <a:rPr lang="de-DE" sz="1800" dirty="0">
                <a:latin typeface="Helvetica" pitchFamily="1" charset="0"/>
              </a:rPr>
              <a:t> </a:t>
            </a:r>
            <a:r>
              <a:rPr lang="de-DE" sz="1800" dirty="0" err="1">
                <a:latin typeface="Helvetica" pitchFamily="1" charset="0"/>
              </a:rPr>
              <a:t>know</a:t>
            </a:r>
            <a:r>
              <a:rPr lang="de-DE" sz="1800" dirty="0">
                <a:latin typeface="Helvetica" pitchFamily="1" charset="0"/>
              </a:rPr>
              <a:t> metallic half </a:t>
            </a:r>
            <a:r>
              <a:rPr lang="de-DE" sz="1800" dirty="0" err="1">
                <a:latin typeface="Helvetica" pitchFamily="1" charset="0"/>
              </a:rPr>
              <a:t>space</a:t>
            </a:r>
            <a:r>
              <a:rPr lang="de-DE" sz="1800" dirty="0">
                <a:latin typeface="Helvetica" pitchFamily="1" charset="0"/>
              </a:rPr>
              <a:t> and </a:t>
            </a:r>
            <a:r>
              <a:rPr lang="de-DE" sz="1800" dirty="0" err="1">
                <a:latin typeface="Helvetica" pitchFamily="1" charset="0"/>
              </a:rPr>
              <a:t>then</a:t>
            </a:r>
            <a:r>
              <a:rPr lang="de-DE" sz="1800" dirty="0">
                <a:latin typeface="Helvetica" pitchFamily="1" charset="0"/>
              </a:rPr>
              <a:t> </a:t>
            </a:r>
            <a:r>
              <a:rPr lang="de-DE" sz="1800" dirty="0" err="1">
                <a:latin typeface="Helvetica" pitchFamily="1" charset="0"/>
              </a:rPr>
              <a:t>go</a:t>
            </a:r>
            <a:r>
              <a:rPr lang="de-DE" sz="1800" dirty="0">
                <a:latin typeface="Helvetica" pitchFamily="1" charset="0"/>
              </a:rPr>
              <a:t> to </a:t>
            </a:r>
            <a:r>
              <a:rPr lang="de-DE" sz="1800" dirty="0" err="1">
                <a:latin typeface="Helvetica" pitchFamily="1" charset="0"/>
              </a:rPr>
              <a:t>superconductors</a:t>
            </a:r>
            <a:r>
              <a:rPr lang="de-DE" sz="1800" dirty="0">
                <a:latin typeface="Helvetica" pitchFamily="1" charset="0"/>
              </a:rPr>
              <a:t> </a:t>
            </a:r>
            <a:r>
              <a:rPr lang="de-DE" sz="1800" dirty="0" err="1">
                <a:latin typeface="Helvetica" pitchFamily="1" charset="0"/>
              </a:rPr>
              <a:t>How</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definition</a:t>
            </a:r>
            <a:r>
              <a:rPr lang="de-DE" sz="1800" dirty="0">
                <a:latin typeface="Helvetica" pitchFamily="1" charset="0"/>
              </a:rPr>
              <a:t> of </a:t>
            </a:r>
            <a:r>
              <a:rPr lang="de-DE" sz="1800" dirty="0" err="1">
                <a:latin typeface="Helvetica" pitchFamily="1" charset="0"/>
              </a:rPr>
              <a:t>polarisation</a:t>
            </a:r>
            <a:r>
              <a:rPr lang="de-DE" sz="1800" dirty="0">
                <a:latin typeface="Helvetica" pitchFamily="1" charset="0"/>
              </a:rPr>
              <a:t> for oblique </a:t>
            </a:r>
            <a:r>
              <a:rPr lang="de-DE" sz="1800" dirty="0" err="1">
                <a:latin typeface="Helvetica" pitchFamily="1" charset="0"/>
              </a:rPr>
              <a:t>incidence</a:t>
            </a:r>
            <a:r>
              <a:rPr lang="de-DE" sz="1800" dirty="0">
                <a:latin typeface="Helvetica" pitchFamily="1" charset="0"/>
              </a:rPr>
              <a:t>..?</a:t>
            </a:r>
            <a:r>
              <a:rPr lang="de-DE" sz="1800" dirty="0" err="1">
                <a:latin typeface="Helvetica" pitchFamily="1" charset="0"/>
              </a:rPr>
              <a:t>What</a:t>
            </a:r>
            <a:r>
              <a:rPr lang="de-DE" sz="1800" dirty="0">
                <a:latin typeface="Helvetica" pitchFamily="1" charset="0"/>
              </a:rPr>
              <a:t> </a:t>
            </a:r>
            <a:r>
              <a:rPr lang="de-DE" sz="1800" dirty="0" err="1">
                <a:latin typeface="Helvetica" pitchFamily="1" charset="0"/>
              </a:rPr>
              <a:t>about</a:t>
            </a:r>
            <a:r>
              <a:rPr lang="de-DE" sz="1800" dirty="0">
                <a:latin typeface="Helvetica" pitchFamily="1" charset="0"/>
              </a:rPr>
              <a:t> </a:t>
            </a:r>
            <a:r>
              <a:rPr lang="de-DE" sz="1800" dirty="0" err="1">
                <a:latin typeface="Helvetica" pitchFamily="1" charset="0"/>
              </a:rPr>
              <a:t>grazing</a:t>
            </a:r>
            <a:r>
              <a:rPr lang="de-DE" sz="1800" dirty="0">
                <a:latin typeface="Helvetica" pitchFamily="1" charset="0"/>
              </a:rPr>
              <a:t> </a:t>
            </a:r>
            <a:r>
              <a:rPr lang="de-DE" sz="1800" dirty="0" err="1">
                <a:latin typeface="Helvetica" pitchFamily="1" charset="0"/>
              </a:rPr>
              <a:t>incidence</a:t>
            </a:r>
            <a:r>
              <a:rPr lang="de-DE" sz="1800" dirty="0">
                <a:latin typeface="Helvetica" pitchFamily="1" charset="0"/>
              </a:rPr>
              <a:t> ? The </a:t>
            </a:r>
            <a:r>
              <a:rPr lang="de-DE" sz="1800" dirty="0" err="1">
                <a:latin typeface="Helvetica" pitchFamily="1" charset="0"/>
              </a:rPr>
              <a:t>TEM</a:t>
            </a:r>
            <a:r>
              <a:rPr lang="de-DE" sz="1800" dirty="0">
                <a:latin typeface="Helvetica" pitchFamily="1" charset="0"/>
              </a:rPr>
              <a:t> like </a:t>
            </a:r>
            <a:r>
              <a:rPr lang="de-DE" sz="1800" dirty="0" err="1">
                <a:latin typeface="Helvetica" pitchFamily="1" charset="0"/>
              </a:rPr>
              <a:t>field</a:t>
            </a:r>
            <a:r>
              <a:rPr lang="de-DE" sz="1800" dirty="0">
                <a:latin typeface="Helvetica" pitchFamily="1" charset="0"/>
              </a:rPr>
              <a:t> of an </a:t>
            </a:r>
            <a:r>
              <a:rPr lang="de-DE" sz="1800" dirty="0" err="1">
                <a:latin typeface="Helvetica" pitchFamily="1" charset="0"/>
              </a:rPr>
              <a:t>ultrarelativistic</a:t>
            </a:r>
            <a:r>
              <a:rPr lang="de-DE" sz="1800" dirty="0">
                <a:latin typeface="Helvetica" pitchFamily="1" charset="0"/>
              </a:rPr>
              <a:t> </a:t>
            </a:r>
            <a:r>
              <a:rPr lang="de-DE" sz="1800" dirty="0" err="1">
                <a:latin typeface="Helvetica" pitchFamily="1" charset="0"/>
              </a:rPr>
              <a:t>particle</a:t>
            </a:r>
            <a:r>
              <a:rPr lang="de-DE" sz="1800" dirty="0">
                <a:latin typeface="Helvetica" pitchFamily="1" charset="0"/>
              </a:rPr>
              <a:t> </a:t>
            </a:r>
            <a:r>
              <a:rPr lang="de-DE" sz="1800" dirty="0" err="1">
                <a:latin typeface="Helvetica" pitchFamily="1" charset="0"/>
              </a:rPr>
              <a:t>can</a:t>
            </a:r>
            <a:r>
              <a:rPr lang="de-DE" sz="1800" dirty="0">
                <a:latin typeface="Helvetica" pitchFamily="1" charset="0"/>
              </a:rPr>
              <a:t>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seen</a:t>
            </a:r>
            <a:r>
              <a:rPr lang="de-DE" sz="1800" dirty="0">
                <a:latin typeface="Helvetica" pitchFamily="1" charset="0"/>
              </a:rPr>
              <a:t> </a:t>
            </a:r>
            <a:r>
              <a:rPr lang="de-DE" sz="1800" dirty="0" err="1">
                <a:latin typeface="Helvetica" pitchFamily="1" charset="0"/>
              </a:rPr>
              <a:t>locally</a:t>
            </a:r>
            <a:r>
              <a:rPr lang="de-DE" sz="1800" dirty="0">
                <a:latin typeface="Helvetica" pitchFamily="1" charset="0"/>
              </a:rPr>
              <a:t> </a:t>
            </a:r>
            <a:r>
              <a:rPr lang="de-DE" sz="1800" dirty="0" err="1">
                <a:latin typeface="Helvetica" pitchFamily="1" charset="0"/>
              </a:rPr>
              <a:t>as</a:t>
            </a:r>
            <a:r>
              <a:rPr lang="de-DE" sz="1800" dirty="0">
                <a:latin typeface="Helvetica" pitchFamily="1" charset="0"/>
              </a:rPr>
              <a:t> a </a:t>
            </a:r>
            <a:r>
              <a:rPr lang="de-DE" sz="1800" dirty="0" err="1">
                <a:latin typeface="Helvetica" pitchFamily="1" charset="0"/>
              </a:rPr>
              <a:t>homogeneous</a:t>
            </a:r>
            <a:r>
              <a:rPr lang="de-DE" sz="1800" dirty="0">
                <a:latin typeface="Helvetica" pitchFamily="1" charset="0"/>
              </a:rPr>
              <a:t> plane </a:t>
            </a:r>
            <a:r>
              <a:rPr lang="de-DE" sz="1800" dirty="0" err="1">
                <a:latin typeface="Helvetica" pitchFamily="1" charset="0"/>
              </a:rPr>
              <a:t>wave</a:t>
            </a:r>
            <a:r>
              <a:rPr lang="de-DE" sz="1800" dirty="0">
                <a:latin typeface="Helvetica" pitchFamily="1" charset="0"/>
              </a:rPr>
              <a:t> </a:t>
            </a:r>
            <a:r>
              <a:rPr lang="de-DE" sz="1800" dirty="0" err="1">
                <a:latin typeface="Helvetica" pitchFamily="1" charset="0"/>
              </a:rPr>
              <a:t>propagating</a:t>
            </a:r>
            <a:r>
              <a:rPr lang="de-DE" sz="1800" dirty="0">
                <a:latin typeface="Helvetica" pitchFamily="1" charset="0"/>
              </a:rPr>
              <a:t> in z-</a:t>
            </a:r>
            <a:r>
              <a:rPr lang="de-DE" sz="1800" dirty="0" err="1">
                <a:latin typeface="Helvetica" pitchFamily="1" charset="0"/>
              </a:rPr>
              <a:t>direction</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E—</a:t>
            </a:r>
            <a:r>
              <a:rPr lang="de-DE" sz="1800" dirty="0" err="1">
                <a:latin typeface="Helvetica" pitchFamily="1" charset="0"/>
              </a:rPr>
              <a:t>field</a:t>
            </a:r>
            <a:r>
              <a:rPr lang="de-DE" sz="1800" dirty="0">
                <a:latin typeface="Helvetica" pitchFamily="1" charset="0"/>
              </a:rPr>
              <a:t> orthogonal to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surface</a:t>
            </a:r>
            <a:r>
              <a:rPr lang="de-DE" sz="1800" dirty="0">
                <a:latin typeface="Helvetica" pitchFamily="1" charset="0"/>
              </a:rPr>
              <a:t>  also for beam </a:t>
            </a:r>
            <a:r>
              <a:rPr lang="de-DE" sz="1800" dirty="0" err="1">
                <a:latin typeface="Helvetica" pitchFamily="1" charset="0"/>
              </a:rPr>
              <a:t>coupling</a:t>
            </a:r>
            <a:r>
              <a:rPr lang="de-DE" sz="1800" dirty="0">
                <a:latin typeface="Helvetica" pitchFamily="1" charset="0"/>
              </a:rPr>
              <a:t> </a:t>
            </a:r>
            <a:r>
              <a:rPr lang="de-DE" sz="1800" dirty="0" err="1">
                <a:latin typeface="Helvetica" pitchFamily="1" charset="0"/>
              </a:rPr>
              <a:t>impedance</a:t>
            </a:r>
            <a:r>
              <a:rPr lang="de-DE" sz="1800" dirty="0">
                <a:latin typeface="Helvetica" pitchFamily="1" charset="0"/>
              </a:rPr>
              <a:t> </a:t>
            </a:r>
            <a:r>
              <a:rPr lang="de-DE" sz="1800" dirty="0" err="1">
                <a:latin typeface="Helvetica" pitchFamily="1" charset="0"/>
              </a:rPr>
              <a:t>issues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surface</a:t>
            </a:r>
            <a:r>
              <a:rPr lang="de-DE" sz="1800" dirty="0">
                <a:latin typeface="Helvetica" pitchFamily="1" charset="0"/>
              </a:rPr>
              <a:t> </a:t>
            </a:r>
            <a:r>
              <a:rPr lang="de-DE" sz="1800" dirty="0" err="1">
                <a:latin typeface="Helvetica" pitchFamily="1" charset="0"/>
              </a:rPr>
              <a:t>impedance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very</a:t>
            </a:r>
            <a:r>
              <a:rPr lang="de-DE" sz="1800" dirty="0">
                <a:latin typeface="Helvetica" pitchFamily="1" charset="0"/>
              </a:rPr>
              <a:t> relevant.</a:t>
            </a:r>
          </a:p>
        </p:txBody>
      </p:sp>
    </p:spTree>
    <p:extLst>
      <p:ext uri="{BB962C8B-B14F-4D97-AF65-F5344CB8AC3E}">
        <p14:creationId xmlns:p14="http://schemas.microsoft.com/office/powerpoint/2010/main" val="922649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11</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We know this already from </a:t>
            </a:r>
            <a:r>
              <a:rPr lang="de-DE" sz="1800" dirty="0" err="1">
                <a:latin typeface="Helvetica" pitchFamily="1" charset="0"/>
              </a:rPr>
              <a:t>the</a:t>
            </a:r>
            <a:r>
              <a:rPr lang="de-DE" sz="1800" dirty="0">
                <a:latin typeface="Helvetica" pitchFamily="1" charset="0"/>
              </a:rPr>
              <a:t> „normal </a:t>
            </a:r>
            <a:r>
              <a:rPr lang="de-DE" sz="1800" dirty="0" err="1">
                <a:latin typeface="Helvetica" pitchFamily="1" charset="0"/>
              </a:rPr>
              <a:t>Rf</a:t>
            </a:r>
            <a:r>
              <a:rPr lang="de-DE" sz="1800" dirty="0">
                <a:latin typeface="Helvetica" pitchFamily="1" charset="0"/>
              </a:rPr>
              <a:t>“  lecture ..but its good to do a recap from time to time.. This </a:t>
            </a:r>
            <a:r>
              <a:rPr lang="de-DE" sz="1800" dirty="0" err="1">
                <a:latin typeface="Helvetica" pitchFamily="1" charset="0"/>
              </a:rPr>
              <a:t>example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nice for „</a:t>
            </a:r>
            <a:r>
              <a:rPr lang="de-DE" sz="1800" dirty="0" err="1">
                <a:latin typeface="Helvetica" pitchFamily="1" charset="0"/>
              </a:rPr>
              <a:t>scaling</a:t>
            </a:r>
            <a:r>
              <a:rPr lang="de-DE" sz="1800" dirty="0">
                <a:latin typeface="Helvetica" pitchFamily="1" charset="0"/>
              </a:rPr>
              <a:t>“ </a:t>
            </a:r>
            <a:r>
              <a:rPr lang="de-DE" sz="1800" dirty="0" err="1">
                <a:latin typeface="Helvetica" pitchFamily="1" charset="0"/>
              </a:rPr>
              <a:t>exercises</a:t>
            </a:r>
            <a:r>
              <a:rPr lang="de-DE" sz="1800" dirty="0">
                <a:latin typeface="Helvetica" pitchFamily="1" charset="0"/>
              </a:rPr>
              <a:t>.</a:t>
            </a:r>
          </a:p>
        </p:txBody>
      </p:sp>
    </p:spTree>
    <p:extLst>
      <p:ext uri="{BB962C8B-B14F-4D97-AF65-F5344CB8AC3E}">
        <p14:creationId xmlns:p14="http://schemas.microsoft.com/office/powerpoint/2010/main" val="3497812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427991" y="4757266"/>
            <a:ext cx="6292392" cy="4605338"/>
          </a:xfrm>
        </p:spPr>
        <p:txBody>
          <a:bodyPr/>
          <a:lstStyle/>
          <a:p>
            <a:pPr marL="171450" indent="-171450" algn="just">
              <a:buFont typeface="Arial" panose="020B0604020202020204" pitchFamily="34" charset="0"/>
              <a:buChar char="•"/>
            </a:pPr>
            <a:r>
              <a:rPr lang="en-US" sz="1100" b="0" i="0" u="none" strike="noStrike" kern="1200" baseline="0" dirty="0">
                <a:solidFill>
                  <a:schemeClr val="tx1"/>
                </a:solidFill>
                <a:latin typeface="Arial" pitchFamily="34" charset="0"/>
                <a:ea typeface="+mn-ea"/>
                <a:cs typeface="+mn-cs"/>
              </a:rPr>
              <a:t>All free electrons (from the conduction band) n of the SC are divided into two groups:</a:t>
            </a:r>
          </a:p>
          <a:p>
            <a:pPr marL="628650" lvl="1" indent="-171450" algn="just">
              <a:buFont typeface="Arial" panose="020B0604020202020204" pitchFamily="34" charset="0"/>
              <a:buChar char="•"/>
            </a:pPr>
            <a:r>
              <a:rPr lang="en-US" sz="1100" b="0" i="0" u="none" strike="noStrike" kern="1200" baseline="0" dirty="0">
                <a:solidFill>
                  <a:schemeClr val="tx1"/>
                </a:solidFill>
                <a:latin typeface="Arial" pitchFamily="34" charset="0"/>
                <a:ea typeface="+mn-ea"/>
                <a:cs typeface="+mn-cs"/>
              </a:rPr>
              <a:t>superconducting electrons of density n</a:t>
            </a:r>
            <a:r>
              <a:rPr lang="en-US" sz="1100" b="0" i="0" u="none" strike="noStrike" kern="1200" baseline="-25000" dirty="0">
                <a:solidFill>
                  <a:schemeClr val="tx1"/>
                </a:solidFill>
                <a:latin typeface="Arial" pitchFamily="34" charset="0"/>
                <a:ea typeface="+mn-ea"/>
                <a:cs typeface="+mn-cs"/>
              </a:rPr>
              <a:t>s</a:t>
            </a:r>
            <a:r>
              <a:rPr lang="en-US" sz="1100" b="0" i="0" u="none" strike="noStrike" kern="1200" dirty="0">
                <a:solidFill>
                  <a:schemeClr val="tx1"/>
                </a:solidFill>
                <a:latin typeface="Arial" pitchFamily="34" charset="0"/>
                <a:ea typeface="+mn-ea"/>
                <a:cs typeface="+mn-cs"/>
              </a:rPr>
              <a:t>/n</a:t>
            </a:r>
          </a:p>
          <a:p>
            <a:pPr marL="628650" lvl="1" indent="-171450" algn="just">
              <a:buFont typeface="Arial" panose="020B0604020202020204" pitchFamily="34" charset="0"/>
              <a:buChar char="•"/>
            </a:pPr>
            <a:r>
              <a:rPr lang="en-US" sz="1100" b="0" i="0" u="none" strike="noStrike" kern="1200" baseline="0" dirty="0">
                <a:solidFill>
                  <a:schemeClr val="tx1"/>
                </a:solidFill>
                <a:latin typeface="Arial" pitchFamily="34" charset="0"/>
                <a:ea typeface="+mn-ea"/>
                <a:cs typeface="+mn-cs"/>
              </a:rPr>
              <a:t>normal electrons of density </a:t>
            </a:r>
            <a:r>
              <a:rPr lang="en-US" sz="1100" b="0" i="0" u="none" strike="noStrike" kern="1200" baseline="0" dirty="0" err="1">
                <a:solidFill>
                  <a:schemeClr val="tx1"/>
                </a:solidFill>
                <a:latin typeface="Arial" pitchFamily="34" charset="0"/>
                <a:ea typeface="+mn-ea"/>
                <a:cs typeface="+mn-cs"/>
              </a:rPr>
              <a:t>n</a:t>
            </a:r>
            <a:r>
              <a:rPr lang="en-US" sz="1100" b="0" i="0" u="none" strike="noStrike" kern="1200" baseline="-25000" dirty="0" err="1">
                <a:solidFill>
                  <a:schemeClr val="tx1"/>
                </a:solidFill>
                <a:latin typeface="Arial" pitchFamily="34" charset="0"/>
                <a:ea typeface="+mn-ea"/>
                <a:cs typeface="+mn-cs"/>
              </a:rPr>
              <a:t>n</a:t>
            </a:r>
            <a:r>
              <a:rPr lang="en-US" sz="1100" dirty="0"/>
              <a:t>/n</a:t>
            </a:r>
            <a:endParaRPr lang="en-US" sz="1100" b="0" i="0" u="none" strike="noStrike" kern="1200" baseline="-25000" dirty="0">
              <a:solidFill>
                <a:schemeClr val="tx1"/>
              </a:solidFill>
              <a:latin typeface="Arial" pitchFamily="34" charset="0"/>
              <a:ea typeface="+mn-ea"/>
              <a:cs typeface="+mn-cs"/>
            </a:endParaRPr>
          </a:p>
          <a:p>
            <a:pPr marL="171450" indent="-171450" algn="just">
              <a:buFont typeface="Arial" panose="020B0604020202020204" pitchFamily="34" charset="0"/>
              <a:buChar char="•"/>
            </a:pPr>
            <a:r>
              <a:rPr lang="en-US" sz="1100" b="0" i="0" u="none" strike="noStrike" kern="1200" baseline="0" dirty="0">
                <a:solidFill>
                  <a:schemeClr val="tx1"/>
                </a:solidFill>
                <a:latin typeface="Arial" pitchFamily="34" charset="0"/>
                <a:ea typeface="+mn-ea"/>
                <a:cs typeface="+mn-cs"/>
              </a:rPr>
              <a:t>As the temperature increases from 0 to the critical temperature Tc, the density ns</a:t>
            </a:r>
            <a:r>
              <a:rPr lang="en-US" sz="1100" dirty="0"/>
              <a:t>/n</a:t>
            </a:r>
            <a:r>
              <a:rPr lang="en-US" sz="1100" b="0" i="0" u="none" strike="noStrike" kern="1200" baseline="0" dirty="0">
                <a:solidFill>
                  <a:schemeClr val="tx1"/>
                </a:solidFill>
                <a:latin typeface="Arial" pitchFamily="34" charset="0"/>
                <a:ea typeface="+mn-ea"/>
                <a:cs typeface="+mn-cs"/>
              </a:rPr>
              <a:t> decreases from 1 (all e- in form of Cooper pairs) to 0 (all Cooper pairs broken) when the material becomes normal conducting. </a:t>
            </a:r>
          </a:p>
          <a:p>
            <a:pPr marL="171450" indent="-171450" algn="just">
              <a:buFont typeface="Arial" panose="020B0604020202020204" pitchFamily="34" charset="0"/>
              <a:buChar char="•"/>
            </a:pPr>
            <a:r>
              <a:rPr lang="en-US" sz="1050" dirty="0"/>
              <a:t>If the current is constant, electric field E cannot appear inside the superconductor because otherwise the super electrons would be continuously accelerated and the current would increase infinitely.</a:t>
            </a:r>
          </a:p>
          <a:p>
            <a:pPr marL="171450" indent="-171450" algn="just">
              <a:buFont typeface="Arial" panose="020B0604020202020204" pitchFamily="34" charset="0"/>
              <a:buChar char="•"/>
            </a:pPr>
            <a:r>
              <a:rPr lang="en-US" sz="1050" dirty="0">
                <a:solidFill>
                  <a:srgbClr val="FF0000"/>
                </a:solidFill>
              </a:rPr>
              <a:t>If there is no electric field, the normal electrons are at rest</a:t>
            </a:r>
            <a:r>
              <a:rPr lang="en-US" sz="1050" dirty="0"/>
              <a:t>: only the super electrons carry the current in steady state, and they do not scatter on the impurities thanks to coherent state (see below) </a:t>
            </a:r>
          </a:p>
          <a:p>
            <a:pPr marL="171450" indent="-171450" algn="just">
              <a:buFont typeface="Arial" panose="020B0604020202020204" pitchFamily="34" charset="0"/>
              <a:buChar char="•"/>
            </a:pPr>
            <a:r>
              <a:rPr lang="en-US" sz="1050" dirty="0"/>
              <a:t>First London </a:t>
            </a:r>
            <a:r>
              <a:rPr lang="en-US" sz="1050" dirty="0" err="1"/>
              <a:t>eq</a:t>
            </a:r>
            <a:r>
              <a:rPr lang="en-US" sz="1050" dirty="0"/>
              <a:t> shows that the electric field differs from zero only when the current density varies over time. It describes the </a:t>
            </a:r>
            <a:r>
              <a:rPr lang="en-US" sz="1050" dirty="0">
                <a:solidFill>
                  <a:srgbClr val="FF0000"/>
                </a:solidFill>
              </a:rPr>
              <a:t>ballistic flow of superelectrons in place of Ohm's law </a:t>
            </a:r>
            <a:r>
              <a:rPr lang="en-US" sz="1050" dirty="0"/>
              <a:t>(which describes the viscous flow of electrons in a metal) and gives </a:t>
            </a:r>
            <a:r>
              <a:rPr lang="en-US" sz="1050" dirty="0" err="1"/>
              <a:t>Js</a:t>
            </a:r>
            <a:r>
              <a:rPr lang="en-US" sz="1050" dirty="0"/>
              <a:t> as a function of the vector potential A: </a:t>
            </a:r>
          </a:p>
          <a:p>
            <a:pPr marL="171450" indent="-171450" algn="just">
              <a:buFont typeface="Arial" panose="020B0604020202020204" pitchFamily="34" charset="0"/>
              <a:buChar char="•"/>
            </a:pPr>
            <a:r>
              <a:rPr lang="en-US" sz="1050" dirty="0"/>
              <a:t>Note: R_BCS has a minimum at RRR 20 for niobium (coherence length of pure metal = mean free path)</a:t>
            </a:r>
          </a:p>
        </p:txBody>
      </p:sp>
      <p:sp>
        <p:nvSpPr>
          <p:cNvPr id="4" name="Espace réservé du numéro de diapositive 3"/>
          <p:cNvSpPr>
            <a:spLocks noGrp="1"/>
          </p:cNvSpPr>
          <p:nvPr>
            <p:ph type="sldNum" sz="quarter" idx="10"/>
          </p:nvPr>
        </p:nvSpPr>
        <p:spPr/>
        <p:txBody>
          <a:bodyPr/>
          <a:lstStyle/>
          <a:p>
            <a:pPr marL="0" marR="0" lvl="0" indent="0" algn="r" defTabSz="990648" rtl="0" eaLnBrk="1" fontAlgn="base" latinLnBrk="0" hangingPunct="1">
              <a:lnSpc>
                <a:spcPct val="100000"/>
              </a:lnSpc>
              <a:spcBef>
                <a:spcPct val="0"/>
              </a:spcBef>
              <a:spcAft>
                <a:spcPct val="0"/>
              </a:spcAft>
              <a:buClrTx/>
              <a:buSzTx/>
              <a:buFontTx/>
              <a:buNone/>
              <a:tabLst/>
              <a:defRPr/>
            </a:pPr>
            <a:fld id="{8AF03764-6CE3-4656-9A9A-125D47382A45}" type="slidenum">
              <a:rPr kumimoji="0" lang="fr-FR" sz="13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90648" rtl="0" eaLnBrk="1" fontAlgn="base" latinLnBrk="0" hangingPunct="1">
                <a:lnSpc>
                  <a:spcPct val="100000"/>
                </a:lnSpc>
                <a:spcBef>
                  <a:spcPct val="0"/>
                </a:spcBef>
                <a:spcAft>
                  <a:spcPct val="0"/>
                </a:spcAft>
                <a:buClrTx/>
                <a:buSzTx/>
                <a:buFontTx/>
                <a:buNone/>
                <a:tabLst/>
                <a:defRPr/>
              </a:pPr>
              <a:t>12</a:t>
            </a:fld>
            <a:endParaRPr kumimoji="0" lang="fr-FR" sz="13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5" name="ZoneTexte 4"/>
          <p:cNvSpPr txBox="1"/>
          <p:nvPr/>
        </p:nvSpPr>
        <p:spPr>
          <a:xfrm>
            <a:off x="3884613" y="5013700"/>
            <a:ext cx="120763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1" u="none" strike="noStrike" kern="1200" cap="none" spc="0" normalizeH="0" baseline="0" noProof="0" dirty="0">
                <a:ln>
                  <a:noFill/>
                </a:ln>
                <a:solidFill>
                  <a:srgbClr val="FF0000"/>
                </a:solidFill>
                <a:effectLst/>
                <a:uLnTx/>
                <a:uFillTx/>
                <a:latin typeface="Arial" pitchFamily="34" charset="0"/>
                <a:ea typeface="+mn-ea"/>
                <a:cs typeface="Arial" pitchFamily="34" charset="0"/>
              </a:rPr>
              <a:t>With n= n</a:t>
            </a:r>
            <a:r>
              <a:rPr kumimoji="0" lang="en-US" sz="1200" b="0" i="1" u="none" strike="noStrike" kern="1200" cap="none" spc="0" normalizeH="0" baseline="-25000" noProof="0" dirty="0">
                <a:ln>
                  <a:noFill/>
                </a:ln>
                <a:solidFill>
                  <a:srgbClr val="FF0000"/>
                </a:solidFill>
                <a:effectLst/>
                <a:uLnTx/>
                <a:uFillTx/>
                <a:latin typeface="Arial" pitchFamily="34" charset="0"/>
                <a:ea typeface="+mn-ea"/>
                <a:cs typeface="Arial" pitchFamily="34" charset="0"/>
              </a:rPr>
              <a:t>s</a:t>
            </a:r>
            <a:r>
              <a:rPr kumimoji="0" lang="en-US" sz="1200" b="0" i="1" u="none" strike="noStrike" kern="1200" cap="none" spc="0" normalizeH="0" baseline="0" noProof="0" dirty="0">
                <a:ln>
                  <a:noFill/>
                </a:ln>
                <a:solidFill>
                  <a:srgbClr val="FF0000"/>
                </a:solidFill>
                <a:effectLst/>
                <a:uLnTx/>
                <a:uFillTx/>
                <a:latin typeface="Arial" pitchFamily="34" charset="0"/>
                <a:ea typeface="+mn-ea"/>
                <a:cs typeface="Arial" pitchFamily="34" charset="0"/>
              </a:rPr>
              <a:t>+ </a:t>
            </a:r>
            <a:r>
              <a:rPr kumimoji="0" lang="en-US" sz="1200" b="0" i="1" u="none" strike="noStrike" kern="1200" cap="none" spc="0" normalizeH="0" baseline="0" noProof="0" dirty="0" err="1">
                <a:ln>
                  <a:noFill/>
                </a:ln>
                <a:solidFill>
                  <a:srgbClr val="FF0000"/>
                </a:solidFill>
                <a:effectLst/>
                <a:uLnTx/>
                <a:uFillTx/>
                <a:latin typeface="Arial" pitchFamily="34" charset="0"/>
                <a:ea typeface="+mn-ea"/>
                <a:cs typeface="Arial" pitchFamily="34" charset="0"/>
              </a:rPr>
              <a:t>n</a:t>
            </a:r>
            <a:r>
              <a:rPr kumimoji="0" lang="en-US" sz="1200" b="0" i="1" u="none" strike="noStrike" kern="1200" cap="none" spc="0" normalizeH="0" baseline="-25000" noProof="0" dirty="0" err="1">
                <a:ln>
                  <a:noFill/>
                </a:ln>
                <a:solidFill>
                  <a:srgbClr val="FF0000"/>
                </a:solidFill>
                <a:effectLst/>
                <a:uLnTx/>
                <a:uFillTx/>
                <a:latin typeface="Arial" pitchFamily="34" charset="0"/>
                <a:ea typeface="+mn-ea"/>
                <a:cs typeface="Arial" pitchFamily="34" charset="0"/>
              </a:rPr>
              <a:t>n</a:t>
            </a:r>
            <a:r>
              <a:rPr kumimoji="0" lang="en-US" sz="12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sng" strike="noStrike" kern="1200" cap="none" spc="0" normalizeH="0" baseline="0" noProof="0" dirty="0">
              <a:ln>
                <a:noFill/>
              </a:ln>
              <a:solidFill>
                <a:srgbClr val="FF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99882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8105A29D-2C2B-4854-9432-65432F6F4E9C}" type="slidenum">
              <a:rPr lang="en-US" sz="1200"/>
              <a:pPr algn="r" eaLnBrk="0" hangingPunct="0"/>
              <a:t>13</a:t>
            </a:fld>
            <a:endParaRPr lang="en-US" sz="1200" dirty="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RRR&lt;20 </a:t>
            </a:r>
            <a:r>
              <a:rPr lang="de-DE" sz="1800" dirty="0" err="1">
                <a:latin typeface="Helvetica" pitchFamily="1" charset="0"/>
              </a:rPr>
              <a:t>means</a:t>
            </a:r>
            <a:r>
              <a:rPr lang="de-DE" sz="1800" dirty="0">
                <a:latin typeface="Helvetica" pitchFamily="1" charset="0"/>
              </a:rPr>
              <a:t> </a:t>
            </a:r>
            <a:r>
              <a:rPr lang="de-DE" sz="1800" dirty="0" err="1">
                <a:latin typeface="Helvetica" pitchFamily="1" charset="0"/>
              </a:rPr>
              <a:t>that</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electron</a:t>
            </a:r>
            <a:r>
              <a:rPr lang="de-DE" sz="1800" dirty="0">
                <a:latin typeface="Helvetica" pitchFamily="1" charset="0"/>
              </a:rPr>
              <a:t> </a:t>
            </a:r>
            <a:r>
              <a:rPr lang="de-DE" sz="1800" dirty="0" err="1">
                <a:latin typeface="Helvetica" pitchFamily="1" charset="0"/>
              </a:rPr>
              <a:t>mean</a:t>
            </a:r>
            <a:r>
              <a:rPr lang="de-DE" sz="1800" dirty="0">
                <a:latin typeface="Helvetica" pitchFamily="1" charset="0"/>
              </a:rPr>
              <a:t> </a:t>
            </a:r>
            <a:r>
              <a:rPr lang="de-DE" sz="1800" dirty="0" err="1">
                <a:latin typeface="Helvetica" pitchFamily="1" charset="0"/>
              </a:rPr>
              <a:t>free</a:t>
            </a:r>
            <a:r>
              <a:rPr lang="de-DE" sz="1800" dirty="0">
                <a:latin typeface="Helvetica" pitchFamily="1" charset="0"/>
              </a:rPr>
              <a:t> </a:t>
            </a:r>
            <a:r>
              <a:rPr lang="de-DE" sz="1800" dirty="0" err="1">
                <a:latin typeface="Helvetica" pitchFamily="1" charset="0"/>
              </a:rPr>
              <a:t>path</a:t>
            </a:r>
            <a:r>
              <a:rPr lang="de-DE" sz="1800" dirty="0">
                <a:latin typeface="Helvetica" pitchFamily="1" charset="0"/>
              </a:rPr>
              <a:t> </a:t>
            </a:r>
            <a:r>
              <a:rPr lang="de-DE" sz="1800" dirty="0" err="1">
                <a:latin typeface="Helvetica" pitchFamily="1" charset="0"/>
              </a:rPr>
              <a:t>must</a:t>
            </a:r>
            <a:r>
              <a:rPr lang="de-DE" sz="1800" dirty="0">
                <a:latin typeface="Helvetica" pitchFamily="1" charset="0"/>
              </a:rPr>
              <a:t>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shorter</a:t>
            </a:r>
            <a:r>
              <a:rPr lang="de-DE" sz="1800" dirty="0">
                <a:latin typeface="Helvetica" pitchFamily="1" charset="0"/>
              </a:rPr>
              <a:t> </a:t>
            </a:r>
            <a:r>
              <a:rPr lang="de-DE" sz="1800" dirty="0" err="1">
                <a:latin typeface="Helvetica" pitchFamily="1" charset="0"/>
              </a:rPr>
              <a:t>than</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superconducting</a:t>
            </a:r>
            <a:r>
              <a:rPr lang="de-DE" sz="1800" dirty="0">
                <a:latin typeface="Helvetica" pitchFamily="1" charset="0"/>
              </a:rPr>
              <a:t> </a:t>
            </a:r>
            <a:r>
              <a:rPr lang="de-DE" sz="1800" dirty="0" err="1">
                <a:latin typeface="Helvetica" pitchFamily="1" charset="0"/>
              </a:rPr>
              <a:t>coherence</a:t>
            </a:r>
            <a:r>
              <a:rPr lang="de-DE" sz="1800" dirty="0">
                <a:latin typeface="Helvetica" pitchFamily="1" charset="0"/>
              </a:rPr>
              <a:t> </a:t>
            </a:r>
            <a:r>
              <a:rPr lang="de-DE" sz="1800" dirty="0" err="1">
                <a:latin typeface="Helvetica" pitchFamily="1" charset="0"/>
              </a:rPr>
              <a:t>length</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pure </a:t>
            </a:r>
            <a:r>
              <a:rPr lang="de-DE" sz="1800" dirty="0" err="1">
                <a:latin typeface="Helvetica" pitchFamily="1" charset="0"/>
              </a:rPr>
              <a:t>metal</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size</a:t>
            </a:r>
            <a:r>
              <a:rPr lang="de-DE" sz="1800" dirty="0">
                <a:latin typeface="Helvetica" pitchFamily="1" charset="0"/>
              </a:rPr>
              <a:t> of Cooper </a:t>
            </a:r>
            <a:r>
              <a:rPr lang="de-DE" sz="1800" dirty="0" err="1">
                <a:latin typeface="Helvetica" pitchFamily="1" charset="0"/>
              </a:rPr>
              <a:t>pairs</a:t>
            </a:r>
            <a:r>
              <a:rPr lang="de-DE" sz="1800" dirty="0">
                <a:latin typeface="Helvetica" pitchFamily="1" charset="0"/>
              </a:rPr>
              <a:t>)</a:t>
            </a:r>
          </a:p>
          <a:p>
            <a:pPr eaLnBrk="1" hangingPunct="1">
              <a:spcBef>
                <a:spcPct val="0"/>
              </a:spcBef>
            </a:pPr>
            <a:r>
              <a:rPr lang="de-DE" sz="1800" dirty="0">
                <a:latin typeface="Helvetica" pitchFamily="1" charset="0"/>
              </a:rPr>
              <a:t>Hand </a:t>
            </a:r>
            <a:r>
              <a:rPr lang="de-DE" sz="1800" dirty="0" err="1">
                <a:latin typeface="Helvetica" pitchFamily="1" charset="0"/>
              </a:rPr>
              <a:t>formulas</a:t>
            </a:r>
            <a:r>
              <a:rPr lang="de-DE" sz="1800" dirty="0">
                <a:latin typeface="Helvetica" pitchFamily="1" charset="0"/>
              </a:rPr>
              <a:t> </a:t>
            </a:r>
            <a:r>
              <a:rPr lang="de-DE" sz="1800" dirty="0" err="1">
                <a:latin typeface="Helvetica" pitchFamily="1" charset="0"/>
              </a:rPr>
              <a:t>to</a:t>
            </a:r>
            <a:r>
              <a:rPr lang="de-DE" sz="1800" dirty="0">
                <a:latin typeface="Helvetica" pitchFamily="1" charset="0"/>
              </a:rPr>
              <a:t> </a:t>
            </a:r>
            <a:r>
              <a:rPr lang="de-DE" sz="1800" dirty="0" err="1">
                <a:latin typeface="Helvetica" pitchFamily="1" charset="0"/>
              </a:rPr>
              <a:t>have</a:t>
            </a:r>
            <a:r>
              <a:rPr lang="de-DE" sz="1800" dirty="0">
                <a:latin typeface="Helvetica" pitchFamily="1" charset="0"/>
              </a:rPr>
              <a:t> a </a:t>
            </a:r>
            <a:r>
              <a:rPr lang="de-DE" sz="1800" dirty="0" err="1">
                <a:latin typeface="Helvetica" pitchFamily="1" charset="0"/>
              </a:rPr>
              <a:t>practical</a:t>
            </a:r>
            <a:r>
              <a:rPr lang="de-DE" sz="1800" dirty="0">
                <a:latin typeface="Helvetica" pitchFamily="1" charset="0"/>
              </a:rPr>
              <a:t>  </a:t>
            </a:r>
            <a:r>
              <a:rPr lang="de-DE" sz="1800" dirty="0" err="1">
                <a:latin typeface="Helvetica" pitchFamily="1" charset="0"/>
              </a:rPr>
              <a:t>numerical</a:t>
            </a:r>
            <a:r>
              <a:rPr lang="de-DE" sz="1800" dirty="0">
                <a:latin typeface="Helvetica" pitchFamily="1" charset="0"/>
              </a:rPr>
              <a:t> </a:t>
            </a:r>
            <a:r>
              <a:rPr lang="de-DE" sz="1800" dirty="0" err="1">
                <a:latin typeface="Helvetica" pitchFamily="1" charset="0"/>
              </a:rPr>
              <a:t>example</a:t>
            </a:r>
            <a:r>
              <a:rPr lang="de-DE" sz="1800" dirty="0">
                <a:latin typeface="Helvetica" pitchFamily="1" charset="0"/>
              </a:rPr>
              <a:t>  and </a:t>
            </a:r>
            <a:r>
              <a:rPr lang="de-DE" sz="1800" dirty="0" err="1">
                <a:latin typeface="Helvetica" pitchFamily="1" charset="0"/>
              </a:rPr>
              <a:t>we</a:t>
            </a:r>
            <a:r>
              <a:rPr lang="de-DE" sz="1800" dirty="0">
                <a:latin typeface="Helvetica" pitchFamily="1" charset="0"/>
              </a:rPr>
              <a:t> like </a:t>
            </a:r>
            <a:r>
              <a:rPr lang="de-DE" sz="1800" dirty="0" err="1">
                <a:latin typeface="Helvetica" pitchFamily="1" charset="0"/>
              </a:rPr>
              <a:t>those</a:t>
            </a:r>
            <a:r>
              <a:rPr lang="de-DE" sz="1800" dirty="0">
                <a:latin typeface="Helvetica" pitchFamily="1" charset="0"/>
              </a:rPr>
              <a:t> simple </a:t>
            </a:r>
            <a:r>
              <a:rPr lang="de-DE" sz="1800" dirty="0" err="1">
                <a:latin typeface="Helvetica" pitchFamily="1" charset="0"/>
              </a:rPr>
              <a:t>formulae</a:t>
            </a:r>
            <a:r>
              <a:rPr lang="de-DE" sz="1800" dirty="0">
                <a:latin typeface="Helvetica" pitchFamily="1" charset="0"/>
              </a:rPr>
              <a:t> for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exam</a:t>
            </a:r>
            <a:r>
              <a:rPr lang="de-DE" sz="1800" dirty="0">
                <a:latin typeface="Helvetica" pitchFamily="1" charset="0"/>
              </a:rPr>
              <a:t>..</a:t>
            </a:r>
          </a:p>
        </p:txBody>
      </p:sp>
    </p:spTree>
    <p:extLst>
      <p:ext uri="{BB962C8B-B14F-4D97-AF65-F5344CB8AC3E}">
        <p14:creationId xmlns:p14="http://schemas.microsoft.com/office/powerpoint/2010/main" val="427852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8105A29D-2C2B-4854-9432-65432F6F4E9C}" type="slidenum">
              <a:rPr lang="en-US" sz="1200"/>
              <a:pPr algn="r" eaLnBrk="0" hangingPunct="0"/>
              <a:t>14</a:t>
            </a:fld>
            <a:endParaRPr lang="en-US" sz="1200" dirty="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may</a:t>
            </a:r>
            <a:r>
              <a:rPr lang="de-DE" sz="1800" dirty="0">
                <a:latin typeface="Helvetica" pitchFamily="1" charset="0"/>
              </a:rPr>
              <a:t> </a:t>
            </a:r>
            <a:r>
              <a:rPr lang="de-DE" sz="1800" dirty="0" err="1">
                <a:latin typeface="Helvetica" pitchFamily="1" charset="0"/>
              </a:rPr>
              <a:t>try</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graphic</a:t>
            </a:r>
            <a:r>
              <a:rPr lang="de-DE" sz="1800" dirty="0">
                <a:latin typeface="Helvetica" pitchFamily="1" charset="0"/>
              </a:rPr>
              <a:t> a  </a:t>
            </a:r>
            <a:r>
              <a:rPr lang="de-DE" sz="1800" dirty="0" err="1">
                <a:latin typeface="Helvetica" pitchFamily="1" charset="0"/>
              </a:rPr>
              <a:t>higher</a:t>
            </a:r>
            <a:r>
              <a:rPr lang="de-DE" sz="1800" dirty="0">
                <a:latin typeface="Helvetica" pitchFamily="1" charset="0"/>
              </a:rPr>
              <a:t> </a:t>
            </a:r>
            <a:r>
              <a:rPr lang="de-DE" sz="1800" dirty="0" err="1">
                <a:latin typeface="Helvetica" pitchFamily="1" charset="0"/>
              </a:rPr>
              <a:t>temperature</a:t>
            </a:r>
            <a:r>
              <a:rPr lang="de-DE" sz="1800" dirty="0">
                <a:latin typeface="Helvetica" pitchFamily="1" charset="0"/>
              </a:rPr>
              <a:t> (</a:t>
            </a:r>
            <a:r>
              <a:rPr lang="de-DE" sz="1800" dirty="0" err="1">
                <a:latin typeface="Helvetica" pitchFamily="1" charset="0"/>
              </a:rPr>
              <a:t>going</a:t>
            </a:r>
            <a:r>
              <a:rPr lang="de-DE" sz="1800" dirty="0">
                <a:latin typeface="Helvetica" pitchFamily="1" charset="0"/>
              </a:rPr>
              <a:t> </a:t>
            </a:r>
            <a:r>
              <a:rPr lang="de-DE" sz="1800" dirty="0" err="1">
                <a:latin typeface="Helvetica" pitchFamily="1" charset="0"/>
              </a:rPr>
              <a:t>left</a:t>
            </a:r>
            <a:r>
              <a:rPr lang="de-DE" sz="1800" dirty="0">
                <a:latin typeface="Helvetica" pitchFamily="1" charset="0"/>
              </a:rPr>
              <a:t> on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abscissa</a:t>
            </a:r>
            <a:r>
              <a:rPr lang="de-DE" sz="1800" dirty="0">
                <a:latin typeface="Helvetica" pitchFamily="1" charset="0"/>
              </a:rPr>
              <a:t>) and </a:t>
            </a:r>
            <a:r>
              <a:rPr lang="de-DE" sz="1800" dirty="0" err="1">
                <a:latin typeface="Helvetica" pitchFamily="1" charset="0"/>
              </a:rPr>
              <a:t>compare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result</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handy</a:t>
            </a:r>
            <a:r>
              <a:rPr lang="de-DE" sz="1800" dirty="0">
                <a:latin typeface="Helvetica" pitchFamily="1" charset="0"/>
              </a:rPr>
              <a:t> </a:t>
            </a:r>
            <a:r>
              <a:rPr lang="de-DE" sz="1800" dirty="0" err="1">
                <a:latin typeface="Helvetica" pitchFamily="1" charset="0"/>
              </a:rPr>
              <a:t>formula</a:t>
            </a:r>
            <a:r>
              <a:rPr lang="de-DE" sz="1800" dirty="0">
                <a:latin typeface="Helvetica" pitchFamily="1" charset="0"/>
              </a:rPr>
              <a:t> </a:t>
            </a:r>
            <a:r>
              <a:rPr lang="de-DE" sz="1800" dirty="0" err="1">
                <a:latin typeface="Helvetica" pitchFamily="1" charset="0"/>
              </a:rPr>
              <a:t>result</a:t>
            </a:r>
            <a:r>
              <a:rPr lang="de-DE" sz="1800" dirty="0">
                <a:latin typeface="Helvetica" pitchFamily="1" charset="0"/>
              </a:rPr>
              <a:t> on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previous</a:t>
            </a:r>
            <a:r>
              <a:rPr lang="de-DE" sz="1800" dirty="0">
                <a:latin typeface="Helvetica" pitchFamily="1" charset="0"/>
              </a:rPr>
              <a:t> </a:t>
            </a:r>
            <a:r>
              <a:rPr lang="de-DE" sz="1800" dirty="0" err="1">
                <a:latin typeface="Helvetica" pitchFamily="1" charset="0"/>
              </a:rPr>
              <a:t>slide</a:t>
            </a:r>
            <a:r>
              <a:rPr lang="de-DE" sz="1800" dirty="0">
                <a:latin typeface="Helvetica" pitchFamily="1" charset="0"/>
              </a:rPr>
              <a:t>..and </a:t>
            </a: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see</a:t>
            </a:r>
            <a:r>
              <a:rPr lang="de-DE" sz="1800" dirty="0">
                <a:latin typeface="Helvetica" pitchFamily="1" charset="0"/>
              </a:rPr>
              <a:t> </a:t>
            </a:r>
            <a:r>
              <a:rPr lang="de-DE" sz="1800" dirty="0" err="1">
                <a:latin typeface="Helvetica" pitchFamily="1" charset="0"/>
              </a:rPr>
              <a:t>that</a:t>
            </a:r>
            <a:r>
              <a:rPr lang="de-DE" sz="1800" dirty="0">
                <a:latin typeface="Helvetica" pitchFamily="1" charset="0"/>
              </a:rPr>
              <a:t> </a:t>
            </a:r>
            <a:r>
              <a:rPr lang="de-DE" sz="1800" dirty="0" err="1">
                <a:latin typeface="Helvetica" pitchFamily="1" charset="0"/>
              </a:rPr>
              <a:t>lower</a:t>
            </a:r>
            <a:r>
              <a:rPr lang="de-DE" sz="1800" dirty="0">
                <a:latin typeface="Helvetica" pitchFamily="1" charset="0"/>
              </a:rPr>
              <a:t> operational </a:t>
            </a:r>
            <a:r>
              <a:rPr lang="de-DE" sz="1800" dirty="0" err="1">
                <a:latin typeface="Helvetica" pitchFamily="1" charset="0"/>
              </a:rPr>
              <a:t>temperature</a:t>
            </a:r>
            <a:r>
              <a:rPr lang="de-DE" sz="1800" dirty="0">
                <a:latin typeface="Helvetica" pitchFamily="1" charset="0"/>
              </a:rPr>
              <a:t> </a:t>
            </a:r>
            <a:r>
              <a:rPr lang="de-DE" sz="1800" dirty="0" err="1">
                <a:latin typeface="Helvetica" pitchFamily="1" charset="0"/>
              </a:rPr>
              <a:t>really</a:t>
            </a:r>
            <a:r>
              <a:rPr lang="de-DE" sz="1800" dirty="0">
                <a:latin typeface="Helvetica" pitchFamily="1" charset="0"/>
              </a:rPr>
              <a:t> </a:t>
            </a:r>
            <a:r>
              <a:rPr lang="de-DE" sz="1800" dirty="0" err="1">
                <a:latin typeface="Helvetica" pitchFamily="1" charset="0"/>
              </a:rPr>
              <a:t>reduces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surface</a:t>
            </a:r>
            <a:r>
              <a:rPr lang="de-DE" sz="1800" dirty="0">
                <a:latin typeface="Helvetica" pitchFamily="1" charset="0"/>
              </a:rPr>
              <a:t> </a:t>
            </a:r>
            <a:r>
              <a:rPr lang="de-DE" sz="1800" dirty="0" err="1">
                <a:latin typeface="Helvetica" pitchFamily="1" charset="0"/>
              </a:rPr>
              <a:t>reistance</a:t>
            </a:r>
            <a:r>
              <a:rPr lang="de-DE" sz="1800" dirty="0">
                <a:latin typeface="Helvetica" pitchFamily="1" charset="0"/>
              </a:rPr>
              <a:t> a </a:t>
            </a:r>
            <a:r>
              <a:rPr lang="de-DE" sz="1800" dirty="0" err="1">
                <a:latin typeface="Helvetica" pitchFamily="1" charset="0"/>
              </a:rPr>
              <a:t>lot</a:t>
            </a:r>
            <a:r>
              <a:rPr lang="de-DE" sz="1800" dirty="0">
                <a:latin typeface="Helvetica" pitchFamily="1" charset="0"/>
              </a:rPr>
              <a:t>..but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penalty</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load</a:t>
            </a:r>
            <a:r>
              <a:rPr lang="de-DE" sz="1800" dirty="0">
                <a:latin typeface="Helvetica" pitchFamily="1" charset="0"/>
              </a:rPr>
              <a:t> to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cryo</a:t>
            </a:r>
            <a:r>
              <a:rPr lang="de-DE" sz="1800" dirty="0">
                <a:latin typeface="Helvetica" pitchFamily="1" charset="0"/>
              </a:rPr>
              <a:t> </a:t>
            </a:r>
            <a:r>
              <a:rPr lang="de-DE" sz="1800" dirty="0" err="1">
                <a:latin typeface="Helvetica" pitchFamily="1" charset="0"/>
              </a:rPr>
              <a:t>system</a:t>
            </a:r>
            <a:r>
              <a:rPr lang="de-DE" sz="1800" dirty="0">
                <a:latin typeface="Helvetica" pitchFamily="1" charset="0"/>
              </a:rPr>
              <a:t>..</a:t>
            </a:r>
          </a:p>
          <a:p>
            <a:pPr eaLnBrk="1" hangingPunct="1">
              <a:spcBef>
                <a:spcPct val="0"/>
              </a:spcBef>
            </a:pPr>
            <a:r>
              <a:rPr lang="de-DE" sz="1800" dirty="0">
                <a:latin typeface="Helvetica" pitchFamily="1" charset="0"/>
              </a:rPr>
              <a:t>But </a:t>
            </a:r>
            <a:r>
              <a:rPr lang="de-DE" sz="1800" dirty="0" err="1">
                <a:latin typeface="Helvetica" pitchFamily="1" charset="0"/>
              </a:rPr>
              <a:t>then</a:t>
            </a:r>
            <a:r>
              <a:rPr lang="de-DE" sz="1800" dirty="0">
                <a:latin typeface="Helvetica" pitchFamily="1" charset="0"/>
              </a:rPr>
              <a:t> in </a:t>
            </a:r>
            <a:r>
              <a:rPr lang="de-DE" sz="1800" dirty="0" err="1">
                <a:latin typeface="Helvetica" pitchFamily="1" charset="0"/>
              </a:rPr>
              <a:t>practice</a:t>
            </a:r>
            <a:r>
              <a:rPr lang="de-DE" sz="1800" dirty="0">
                <a:latin typeface="Helvetica" pitchFamily="1" charset="0"/>
              </a:rPr>
              <a:t> </a:t>
            </a:r>
            <a:r>
              <a:rPr lang="de-DE" sz="1800" dirty="0" err="1">
                <a:latin typeface="Helvetica" pitchFamily="1" charset="0"/>
              </a:rPr>
              <a:t>there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 </a:t>
            </a:r>
            <a:r>
              <a:rPr lang="de-DE" sz="1800" dirty="0" err="1">
                <a:latin typeface="Helvetica" pitchFamily="1" charset="0"/>
              </a:rPr>
              <a:t>limitation</a:t>
            </a:r>
            <a:r>
              <a:rPr lang="de-DE" sz="1800" dirty="0">
                <a:latin typeface="Helvetica" pitchFamily="1" charset="0"/>
              </a:rPr>
              <a:t> due </a:t>
            </a:r>
            <a:r>
              <a:rPr lang="de-DE" sz="1800" dirty="0" err="1">
                <a:latin typeface="Helvetica" pitchFamily="1" charset="0"/>
              </a:rPr>
              <a:t>to</a:t>
            </a:r>
            <a:r>
              <a:rPr lang="de-DE" sz="1800" dirty="0">
                <a:latin typeface="Helvetica" pitchFamily="1" charset="0"/>
              </a:rPr>
              <a:t> residual </a:t>
            </a:r>
            <a:r>
              <a:rPr lang="de-DE" sz="1800" dirty="0" err="1">
                <a:latin typeface="Helvetica" pitchFamily="1" charset="0"/>
              </a:rPr>
              <a:t>surface</a:t>
            </a:r>
            <a:r>
              <a:rPr lang="de-DE" sz="1800" dirty="0">
                <a:latin typeface="Helvetica" pitchFamily="1" charset="0"/>
              </a:rPr>
              <a:t> </a:t>
            </a:r>
            <a:r>
              <a:rPr lang="de-DE" sz="1800" dirty="0" err="1">
                <a:latin typeface="Helvetica" pitchFamily="1" charset="0"/>
              </a:rPr>
              <a:t>resistance</a:t>
            </a:r>
            <a:r>
              <a:rPr lang="de-DE" sz="1800" dirty="0">
                <a:latin typeface="Helvetica" pitchFamily="1" charset="0"/>
              </a:rPr>
              <a:t> </a:t>
            </a:r>
            <a:r>
              <a:rPr lang="de-DE" sz="1800" dirty="0" err="1">
                <a:latin typeface="Helvetica" pitchFamily="1" charset="0"/>
              </a:rPr>
              <a:t>R_res</a:t>
            </a:r>
            <a:endParaRPr lang="de-DE" sz="1800" dirty="0">
              <a:latin typeface="Helvetica" pitchFamily="1" charset="0"/>
            </a:endParaRPr>
          </a:p>
        </p:txBody>
      </p:sp>
    </p:spTree>
    <p:extLst>
      <p:ext uri="{BB962C8B-B14F-4D97-AF65-F5344CB8AC3E}">
        <p14:creationId xmlns:p14="http://schemas.microsoft.com/office/powerpoint/2010/main" val="2900828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100" dirty="0"/>
              <a:t>Residual resistance due to defects, inclusions, welding, etc. etc.</a:t>
            </a:r>
          </a:p>
          <a:p>
            <a:r>
              <a:rPr lang="en-US" sz="1100" dirty="0"/>
              <a:t>Flux trapped during cooldown : </a:t>
            </a:r>
          </a:p>
          <a:p>
            <a:pPr marL="177056" indent="-177056">
              <a:buFont typeface="Arial" panose="020B0604020202020204" pitchFamily="34" charset="0"/>
              <a:buChar char="•"/>
            </a:pPr>
            <a:r>
              <a:rPr lang="en-US" sz="1100" dirty="0"/>
              <a:t>importance of the </a:t>
            </a:r>
            <a:r>
              <a:rPr lang="en-US" sz="1100" dirty="0" err="1"/>
              <a:t>Nb</a:t>
            </a:r>
            <a:r>
              <a:rPr lang="en-US" sz="1100" dirty="0"/>
              <a:t> preparation: recrystallization, surface treatments</a:t>
            </a:r>
          </a:p>
          <a:p>
            <a:pPr marL="177056" indent="-177056">
              <a:buFont typeface="Arial" panose="020B0604020202020204" pitchFamily="34" charset="0"/>
              <a:buChar char="•"/>
            </a:pPr>
            <a:r>
              <a:rPr lang="en-US" sz="1100" dirty="0"/>
              <a:t>Active (coils) and passive (ferrite screens)  shielding: protection against earth magnetic field. NB conductive ferrite efficiency depends on temperature =&gt; optimization needs to be done</a:t>
            </a:r>
          </a:p>
          <a:p>
            <a:pPr marL="177056" indent="-177056">
              <a:buFont typeface="Arial" panose="020B0604020202020204" pitchFamily="34" charset="0"/>
              <a:buChar char="•"/>
            </a:pPr>
            <a:r>
              <a:rPr lang="en-US" sz="1100" dirty="0"/>
              <a:t>Cooling procedure : opposite requirements:</a:t>
            </a:r>
          </a:p>
          <a:p>
            <a:pPr marL="649207" lvl="1" indent="-177056">
              <a:buFont typeface="Arial" panose="020B0604020202020204" pitchFamily="34" charset="0"/>
              <a:buChar char="•"/>
            </a:pPr>
            <a:r>
              <a:rPr lang="en-US" sz="1100" dirty="0"/>
              <a:t>On naked cavities : fast cooldown helps to “drag” the field lines and favor their expulsion at the Tc transition.</a:t>
            </a:r>
          </a:p>
          <a:p>
            <a:pPr marL="649207" lvl="1" indent="-177056">
              <a:buFont typeface="Arial" panose="020B0604020202020204" pitchFamily="34" charset="0"/>
              <a:buChar char="•"/>
            </a:pPr>
            <a:r>
              <a:rPr lang="en-US" sz="1100" dirty="0"/>
              <a:t>Equipped cavities, with e.g. Titanium He vessel : high risk of thermo-current generating flux lines if there is temperature distribution =&gt; slow cooldown</a:t>
            </a:r>
          </a:p>
          <a:p>
            <a:pPr marL="649207" lvl="1" indent="-177056">
              <a:buFont typeface="Arial" panose="020B0604020202020204" pitchFamily="34" charset="0"/>
              <a:buChar char="•"/>
            </a:pPr>
            <a:r>
              <a:rPr lang="en-US" sz="1100" dirty="0"/>
              <a:t>Needs some tinkering in each lab</a:t>
            </a:r>
          </a:p>
          <a:p>
            <a:pPr marL="177056" indent="-177056">
              <a:buFont typeface="Arial" panose="020B0604020202020204" pitchFamily="34" charset="0"/>
              <a:buChar char="•"/>
            </a:pPr>
            <a:r>
              <a:rPr lang="en-US" sz="1100" dirty="0"/>
              <a:t>Natural oxide on the surface = protection (diffusion barrier), but also big impact on surface properties.</a:t>
            </a:r>
          </a:p>
        </p:txBody>
      </p:sp>
      <p:sp>
        <p:nvSpPr>
          <p:cNvPr id="4" name="Espace réservé du numéro de diapositive 3"/>
          <p:cNvSpPr>
            <a:spLocks noGrp="1"/>
          </p:cNvSpPr>
          <p:nvPr>
            <p:ph type="sldNum" sz="quarter" idx="10"/>
          </p:nvPr>
        </p:nvSpPr>
        <p:spPr/>
        <p:txBody>
          <a:bodyPr/>
          <a:lstStyle/>
          <a:p>
            <a:pPr marL="0" marR="0" lvl="0" indent="0" algn="r" defTabSz="990648" rtl="0" eaLnBrk="1" fontAlgn="base" latinLnBrk="0" hangingPunct="1">
              <a:lnSpc>
                <a:spcPct val="100000"/>
              </a:lnSpc>
              <a:spcBef>
                <a:spcPct val="0"/>
              </a:spcBef>
              <a:spcAft>
                <a:spcPct val="0"/>
              </a:spcAft>
              <a:buClrTx/>
              <a:buSzTx/>
              <a:buFontTx/>
              <a:buNone/>
              <a:tabLst/>
              <a:defRPr/>
            </a:pPr>
            <a:fld id="{8AF03764-6CE3-4656-9A9A-125D47382A45}" type="slidenum">
              <a:rPr kumimoji="0" lang="fr-FR" sz="13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90648" rtl="0" eaLnBrk="1" fontAlgn="base" latinLnBrk="0" hangingPunct="1">
                <a:lnSpc>
                  <a:spcPct val="100000"/>
                </a:lnSpc>
                <a:spcBef>
                  <a:spcPct val="0"/>
                </a:spcBef>
                <a:spcAft>
                  <a:spcPct val="0"/>
                </a:spcAft>
                <a:buClrTx/>
                <a:buSzTx/>
                <a:buFontTx/>
                <a:buNone/>
                <a:tabLst/>
                <a:defRPr/>
              </a:pPr>
              <a:t>15</a:t>
            </a:fld>
            <a:endParaRPr kumimoji="0" lang="fr-FR" sz="1300" b="0" i="0" u="none" strike="noStrike" kern="1200" cap="none" spc="0" normalizeH="0" baseline="0" noProof="0" dirty="0">
              <a:ln>
                <a:noFill/>
              </a:ln>
              <a:solidFill>
                <a:srgbClr val="000000"/>
              </a:solidFill>
              <a:effectLst/>
              <a:uLnTx/>
              <a:uFillTx/>
              <a:latin typeface="Arial" pitchFamily="34" charset="0"/>
              <a:ea typeface="+mn-ea"/>
              <a:cs typeface="+mn-cs"/>
            </a:endParaRPr>
          </a:p>
        </p:txBody>
      </p:sp>
      <p:pic>
        <p:nvPicPr>
          <p:cNvPr id="20" name="Image 19"/>
          <p:cNvPicPr>
            <a:picLocks noChangeAspect="1"/>
          </p:cNvPicPr>
          <p:nvPr/>
        </p:nvPicPr>
        <p:blipFill>
          <a:blip r:embed="rId3"/>
          <a:stretch>
            <a:fillRect/>
          </a:stretch>
        </p:blipFill>
        <p:spPr>
          <a:xfrm>
            <a:off x="356427" y="7440792"/>
            <a:ext cx="3116955" cy="2231900"/>
          </a:xfrm>
          <a:prstGeom prst="rect">
            <a:avLst/>
          </a:prstGeom>
        </p:spPr>
      </p:pic>
      <p:sp>
        <p:nvSpPr>
          <p:cNvPr id="21" name="Rectangle 20"/>
          <p:cNvSpPr/>
          <p:nvPr/>
        </p:nvSpPr>
        <p:spPr>
          <a:xfrm>
            <a:off x="3473384" y="7274812"/>
            <a:ext cx="3629093" cy="2543715"/>
          </a:xfrm>
          <a:prstGeom prst="rect">
            <a:avLst/>
          </a:prstGeom>
        </p:spPr>
        <p:txBody>
          <a:bodyPr wrap="square" lIns="94430" tIns="47215" rIns="94430" bIns="47215">
            <a:spAutoFit/>
          </a:bodyPr>
          <a:lstStyle/>
          <a:p>
            <a:pPr marL="185254" marR="0" lvl="1" indent="-185254" algn="l" defTabSz="914400" rtl="0" eaLnBrk="1" fontAlgn="base" latinLnBrk="0" hangingPunct="1">
              <a:lnSpc>
                <a:spcPct val="114000"/>
              </a:lnSpc>
              <a:spcBef>
                <a:spcPct val="0"/>
              </a:spcBef>
              <a:spcAft>
                <a:spcPct val="0"/>
              </a:spcAft>
              <a:buClrTx/>
              <a:buSzPct val="90000"/>
              <a:buFontTx/>
              <a:buBlip>
                <a:blip r:embed="rId4"/>
              </a:buBlip>
              <a:tabLst/>
              <a:defRPr/>
            </a:pPr>
            <a:r>
              <a:rPr kumimoji="0" lang="en-US" sz="1000" b="1" i="0" u="none" strike="noStrike" kern="1200" cap="none" spc="0" normalizeH="0" baseline="0" noProof="0" dirty="0">
                <a:ln>
                  <a:noFill/>
                </a:ln>
                <a:solidFill>
                  <a:srgbClr val="000000"/>
                </a:solidFill>
                <a:effectLst/>
                <a:uLnTx/>
                <a:uFillTx/>
                <a:latin typeface="Arial Narrow" pitchFamily="34" charset="0"/>
                <a:ea typeface="+mn-ea"/>
                <a:cs typeface="Arial" pitchFamily="34" charset="0"/>
              </a:rPr>
              <a:t>Surface</a:t>
            </a:r>
            <a:endParaRPr kumimoji="0" lang="en-US" sz="900" b="0" i="0" u="none" strike="noStrike" kern="1200" cap="none" spc="0" normalizeH="0" baseline="0" noProof="0" dirty="0">
              <a:ln>
                <a:noFill/>
              </a:ln>
              <a:solidFill>
                <a:srgbClr val="666666"/>
              </a:solidFill>
              <a:effectLst/>
              <a:uLnTx/>
              <a:uFillTx/>
              <a:latin typeface="Arial"/>
              <a:ea typeface="+mn-ea"/>
              <a:cs typeface="Arial" pitchFamily="34" charset="0"/>
            </a:endParaRP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oxide, contamination, dust particles</a:t>
            </a: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roughness</a:t>
            </a:r>
          </a:p>
          <a:p>
            <a:pPr marL="185254" marR="0" lvl="1" indent="-185254" algn="l" defTabSz="914400" rtl="0" eaLnBrk="1" fontAlgn="base" latinLnBrk="0" hangingPunct="1">
              <a:lnSpc>
                <a:spcPct val="114000"/>
              </a:lnSpc>
              <a:spcBef>
                <a:spcPct val="0"/>
              </a:spcBef>
              <a:spcAft>
                <a:spcPct val="0"/>
              </a:spcAft>
              <a:buClrTx/>
              <a:buSzPct val="90000"/>
              <a:buFontTx/>
              <a:buBlip>
                <a:blip r:embed="rId4"/>
              </a:buBlip>
              <a:tabLst/>
              <a:defRPr/>
            </a:pPr>
            <a:r>
              <a:rPr kumimoji="0" lang="en-US" sz="1000" b="1" i="0" u="none" strike="noStrike" kern="1200" cap="none" spc="0" normalizeH="0" baseline="0" noProof="0" dirty="0">
                <a:ln>
                  <a:noFill/>
                </a:ln>
                <a:solidFill>
                  <a:srgbClr val="000000"/>
                </a:solidFill>
                <a:effectLst/>
                <a:uLnTx/>
                <a:uFillTx/>
                <a:latin typeface="Arial Narrow" pitchFamily="34" charset="0"/>
                <a:ea typeface="+mn-ea"/>
                <a:cs typeface="Arial" pitchFamily="34" charset="0"/>
              </a:rPr>
              <a:t>Oxide</a:t>
            </a:r>
            <a:endParaRPr kumimoji="0" lang="en-US" sz="900" b="0" i="0" u="none" strike="noStrike" kern="1200" cap="none" spc="0" normalizeH="0" baseline="0" noProof="0" dirty="0">
              <a:ln>
                <a:noFill/>
              </a:ln>
              <a:solidFill>
                <a:srgbClr val="666666"/>
              </a:solidFill>
              <a:effectLst/>
              <a:uLnTx/>
              <a:uFillTx/>
              <a:latin typeface="Arial"/>
              <a:ea typeface="+mn-ea"/>
              <a:cs typeface="Arial" pitchFamily="34" charset="0"/>
            </a:endParaRP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thickness~ 5nm, depends on orientation and previous process</a:t>
            </a: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mainly Nb</a:t>
            </a:r>
            <a:r>
              <a:rPr kumimoji="0" lang="en-US" sz="900" b="0" i="0" u="none" strike="noStrike" kern="1200" cap="none" spc="0" normalizeH="0" baseline="-25000" noProof="0" dirty="0">
                <a:ln>
                  <a:noFill/>
                </a:ln>
                <a:solidFill>
                  <a:srgbClr val="666666"/>
                </a:solidFill>
                <a:effectLst/>
                <a:uLnTx/>
                <a:uFillTx/>
                <a:latin typeface="Arial" pitchFamily="34" charset="0"/>
                <a:ea typeface="+mn-ea"/>
                <a:cs typeface="Arial" pitchFamily="34" charset="0"/>
              </a:rPr>
              <a:t>2</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O</a:t>
            </a:r>
            <a:r>
              <a:rPr kumimoji="0" lang="en-US" sz="900" b="0" i="0" u="none" strike="noStrike" kern="1200" cap="none" spc="0" normalizeH="0" baseline="-25000" noProof="0" dirty="0">
                <a:ln>
                  <a:noFill/>
                </a:ln>
                <a:solidFill>
                  <a:srgbClr val="666666"/>
                </a:solidFill>
                <a:effectLst/>
                <a:uLnTx/>
                <a:uFillTx/>
                <a:latin typeface="Arial" pitchFamily="34" charset="0"/>
                <a:ea typeface="+mn-ea"/>
                <a:cs typeface="Arial" pitchFamily="34" charset="0"/>
              </a:rPr>
              <a:t>5-x</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 with ppb impurities content (</a:t>
            </a:r>
            <a:r>
              <a:rPr kumimoji="0" lang="en-US" sz="900" b="0" i="0" u="none" strike="noStrike" kern="1200" cap="none" spc="0" normalizeH="0" baseline="0" noProof="0" dirty="0" err="1">
                <a:ln>
                  <a:noFill/>
                </a:ln>
                <a:solidFill>
                  <a:srgbClr val="666666"/>
                </a:solidFill>
                <a:effectLst/>
                <a:uLnTx/>
                <a:uFillTx/>
                <a:latin typeface="Arial" pitchFamily="34" charset="0"/>
                <a:ea typeface="+mn-ea"/>
                <a:cs typeface="Arial" pitchFamily="34" charset="0"/>
              </a:rPr>
              <a:t>PO</a:t>
            </a:r>
            <a:r>
              <a:rPr kumimoji="0" lang="en-US" sz="900" b="0" i="0" u="none" strike="noStrike" kern="1200" cap="none" spc="0" normalizeH="0" baseline="-25000" noProof="0" dirty="0" err="1">
                <a:ln>
                  <a:noFill/>
                </a:ln>
                <a:solidFill>
                  <a:srgbClr val="666666"/>
                </a:solidFill>
                <a:effectLst/>
                <a:uLnTx/>
                <a:uFillTx/>
                <a:latin typeface="Arial" pitchFamily="34" charset="0"/>
                <a:ea typeface="+mn-ea"/>
                <a:cs typeface="Arial" pitchFamily="34" charset="0"/>
              </a:rPr>
              <a:t>x</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 </a:t>
            </a:r>
            <a:r>
              <a:rPr kumimoji="0" lang="en-US" sz="900" b="0" i="0" u="none" strike="noStrike" kern="1200" cap="none" spc="0" normalizeH="0" baseline="0" noProof="0" dirty="0" err="1">
                <a:ln>
                  <a:noFill/>
                </a:ln>
                <a:solidFill>
                  <a:srgbClr val="666666"/>
                </a:solidFill>
                <a:effectLst/>
                <a:uLnTx/>
                <a:uFillTx/>
                <a:latin typeface="Arial" pitchFamily="34" charset="0"/>
                <a:ea typeface="+mn-ea"/>
                <a:cs typeface="Arial" pitchFamily="34" charset="0"/>
              </a:rPr>
              <a:t>SO</a:t>
            </a:r>
            <a:r>
              <a:rPr kumimoji="0" lang="en-US" sz="900" b="0" i="0" u="none" strike="noStrike" kern="1200" cap="none" spc="0" normalizeH="0" baseline="-25000" noProof="0" dirty="0" err="1">
                <a:ln>
                  <a:noFill/>
                </a:ln>
                <a:solidFill>
                  <a:srgbClr val="666666"/>
                </a:solidFill>
                <a:effectLst/>
                <a:uLnTx/>
                <a:uFillTx/>
                <a:latin typeface="Arial" pitchFamily="34" charset="0"/>
                <a:ea typeface="+mn-ea"/>
                <a:cs typeface="Arial" pitchFamily="34" charset="0"/>
              </a:rPr>
              <a:t>x</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a:t>
            </a:r>
          </a:p>
          <a:p>
            <a:pPr marL="373786" marR="0" lvl="3" indent="-245912" algn="l" defTabSz="368868"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one layer </a:t>
            </a:r>
            <a:r>
              <a:rPr kumimoji="0" lang="en-US" sz="900" b="0" i="0" u="none" strike="noStrike" kern="1200" cap="none" spc="0" normalizeH="0" baseline="0" noProof="0" dirty="0" err="1">
                <a:ln>
                  <a:noFill/>
                </a:ln>
                <a:solidFill>
                  <a:srgbClr val="666666"/>
                </a:solidFill>
                <a:effectLst/>
                <a:uLnTx/>
                <a:uFillTx/>
                <a:latin typeface="Arial" pitchFamily="34" charset="0"/>
                <a:ea typeface="+mn-ea"/>
                <a:cs typeface="Arial" pitchFamily="34" charset="0"/>
              </a:rPr>
              <a:t>NbO</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 @ interface (metallic)</a:t>
            </a:r>
          </a:p>
          <a:p>
            <a:pPr marL="373786" marR="0" lvl="3" indent="-245912" algn="l" defTabSz="368868"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decomposes into </a:t>
            </a:r>
            <a:r>
              <a:rPr kumimoji="0" lang="en-US" sz="900" b="0" i="0" u="none" strike="noStrike" kern="1200" cap="none" spc="0" normalizeH="0" baseline="0" noProof="0" dirty="0" err="1">
                <a:ln>
                  <a:noFill/>
                </a:ln>
                <a:solidFill>
                  <a:srgbClr val="666666"/>
                </a:solidFill>
                <a:effectLst/>
                <a:uLnTx/>
                <a:uFillTx/>
                <a:latin typeface="Arial" pitchFamily="34" charset="0"/>
                <a:ea typeface="+mn-ea"/>
                <a:cs typeface="Arial" pitchFamily="34" charset="0"/>
              </a:rPr>
              <a:t>suboxides</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 upon baking (UHV)</a:t>
            </a:r>
          </a:p>
          <a:p>
            <a:pPr marL="185254" marR="0" lvl="1" indent="-185254" algn="l" defTabSz="914400" rtl="0" eaLnBrk="1" fontAlgn="base" latinLnBrk="0" hangingPunct="1">
              <a:lnSpc>
                <a:spcPct val="114000"/>
              </a:lnSpc>
              <a:spcBef>
                <a:spcPct val="0"/>
              </a:spcBef>
              <a:spcAft>
                <a:spcPct val="0"/>
              </a:spcAft>
              <a:buClrTx/>
              <a:buSzPct val="90000"/>
              <a:buFontTx/>
              <a:buBlip>
                <a:blip r:embed="rId4"/>
              </a:buBlip>
              <a:tabLst/>
              <a:defRPr/>
            </a:pPr>
            <a:r>
              <a:rPr kumimoji="0" lang="en-US" sz="1000" b="1" i="0" u="none" strike="noStrike" kern="1200" cap="none" spc="0" normalizeH="0" baseline="0" noProof="0" dirty="0">
                <a:ln>
                  <a:noFill/>
                </a:ln>
                <a:solidFill>
                  <a:srgbClr val="000000"/>
                </a:solidFill>
                <a:effectLst/>
                <a:uLnTx/>
                <a:uFillTx/>
                <a:latin typeface="Arial Narrow" pitchFamily="34" charset="0"/>
                <a:ea typeface="+mn-ea"/>
                <a:cs typeface="Arial" pitchFamily="34" charset="0"/>
              </a:rPr>
              <a:t>First 10 nm of </a:t>
            </a:r>
            <a:r>
              <a:rPr kumimoji="0" lang="en-US" sz="1000" b="1" i="0" u="none" strike="noStrike" kern="1200" cap="none" spc="0" normalizeH="0" baseline="0" noProof="0" dirty="0" err="1">
                <a:ln>
                  <a:noFill/>
                </a:ln>
                <a:solidFill>
                  <a:srgbClr val="000000"/>
                </a:solidFill>
                <a:effectLst/>
                <a:uLnTx/>
                <a:uFillTx/>
                <a:latin typeface="Arial Narrow" pitchFamily="34" charset="0"/>
                <a:ea typeface="+mn-ea"/>
                <a:cs typeface="Arial" pitchFamily="34" charset="0"/>
              </a:rPr>
              <a:t>Nb</a:t>
            </a:r>
            <a:endParaRPr kumimoji="0" lang="en-US" sz="900" b="0" i="0" u="none" strike="noStrike" kern="1200" cap="none" spc="0" normalizeH="0" baseline="0" noProof="0" dirty="0">
              <a:ln>
                <a:noFill/>
              </a:ln>
              <a:solidFill>
                <a:srgbClr val="666666"/>
              </a:solidFill>
              <a:effectLst/>
              <a:uLnTx/>
              <a:uFillTx/>
              <a:latin typeface="Arial"/>
              <a:ea typeface="+mn-ea"/>
              <a:cs typeface="Arial" pitchFamily="34" charset="0"/>
            </a:endParaRP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distorted (lattice mismatch)</a:t>
            </a: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a lot of interstitial atoms. Mainly H, O (1 At% to 10s of At%), also F, C, P… i.e.  surface segregation &amp; </a:t>
            </a:r>
            <a:r>
              <a:rPr kumimoji="0" lang="en-US" sz="900" b="0" i="0" u="none" strike="noStrike" kern="1200" cap="none" spc="0" normalizeH="0" baseline="0" noProof="0" dirty="0" err="1">
                <a:ln>
                  <a:noFill/>
                </a:ln>
                <a:solidFill>
                  <a:srgbClr val="666666"/>
                </a:solidFill>
                <a:effectLst/>
                <a:uLnTx/>
                <a:uFillTx/>
                <a:latin typeface="Arial" pitchFamily="34" charset="0"/>
                <a:ea typeface="+mn-ea"/>
                <a:cs typeface="Arial" pitchFamily="34" charset="0"/>
              </a:rPr>
              <a:t>chem</a:t>
            </a: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 residue</a:t>
            </a:r>
          </a:p>
          <a:p>
            <a:pPr marL="373786" marR="0" lvl="3" indent="-245912" algn="l" defTabSz="914400" rtl="0" eaLnBrk="1" fontAlgn="base" latinLnBrk="0" hangingPunct="1">
              <a:lnSpc>
                <a:spcPct val="114000"/>
              </a:lnSpc>
              <a:spcBef>
                <a:spcPct val="0"/>
              </a:spcBef>
              <a:spcAft>
                <a:spcPct val="0"/>
              </a:spcAft>
              <a:buClr>
                <a:srgbClr val="666666"/>
              </a:buClr>
              <a:buSzPct val="36000"/>
              <a:buFontTx/>
              <a:buBlip>
                <a:blip r:embed="rId5"/>
              </a:buBlip>
              <a:tabLst/>
              <a:defRPr/>
            </a:pPr>
            <a:r>
              <a:rPr kumimoji="0" lang="en-US" sz="900" b="0" i="0" u="none" strike="noStrike" kern="1200" cap="none" spc="0" normalizeH="0" baseline="0" noProof="0" dirty="0">
                <a:ln>
                  <a:noFill/>
                </a:ln>
                <a:solidFill>
                  <a:srgbClr val="666666"/>
                </a:solidFill>
                <a:effectLst/>
                <a:uLnTx/>
                <a:uFillTx/>
                <a:latin typeface="Arial" pitchFamily="34" charset="0"/>
                <a:ea typeface="+mn-ea"/>
                <a:cs typeface="Arial" pitchFamily="34" charset="0"/>
              </a:rPr>
              <a:t>higher impurity content for EP (O, C) !</a:t>
            </a:r>
          </a:p>
          <a:p>
            <a:pPr marL="0" marR="0" lvl="0" indent="0" algn="l" defTabSz="368868" rtl="0" eaLnBrk="1" fontAlgn="base" latinLnBrk="0" hangingPunct="1">
              <a:lnSpc>
                <a:spcPct val="114000"/>
              </a:lnSpc>
              <a:spcBef>
                <a:spcPct val="20000"/>
              </a:spcBef>
              <a:spcAft>
                <a:spcPct val="0"/>
              </a:spcAft>
              <a:buClrTx/>
              <a:buSzPct val="90000"/>
              <a:buFontTx/>
              <a:buNone/>
              <a:tabLst/>
              <a:defRPr/>
            </a:pPr>
            <a:endParaRPr kumimoji="0" lang="en-US" sz="900" b="0" i="0" u="none" strike="noStrike" kern="1200" cap="none" spc="0" normalizeH="0" baseline="0" noProof="0" dirty="0">
              <a:ln>
                <a:noFill/>
              </a:ln>
              <a:solidFill>
                <a:srgbClr val="000000"/>
              </a:solidFill>
              <a:effectLst/>
              <a:uLnTx/>
              <a:uFillTx/>
              <a:latin typeface="Arial Narrow" pitchFamily="34" charset="0"/>
              <a:ea typeface="+mn-ea"/>
              <a:cs typeface="Arial" pitchFamily="34" charset="0"/>
            </a:endParaRPr>
          </a:p>
        </p:txBody>
      </p:sp>
    </p:spTree>
    <p:extLst>
      <p:ext uri="{BB962C8B-B14F-4D97-AF65-F5344CB8AC3E}">
        <p14:creationId xmlns:p14="http://schemas.microsoft.com/office/powerpoint/2010/main" val="1816409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8105A29D-2C2B-4854-9432-65432F6F4E9C}" type="slidenum">
              <a:rPr lang="en-US" sz="1200"/>
              <a:pPr algn="r" eaLnBrk="0" hangingPunct="0"/>
              <a:t>16</a:t>
            </a:fld>
            <a:endParaRPr lang="en-US" sz="1200" dirty="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 </a:t>
            </a:r>
            <a:r>
              <a:rPr lang="de-DE" sz="1800" dirty="0" err="1">
                <a:latin typeface="Helvetica" pitchFamily="1" charset="0"/>
              </a:rPr>
              <a:t>Nearly</a:t>
            </a:r>
            <a:r>
              <a:rPr lang="de-DE" sz="1800" dirty="0">
                <a:latin typeface="Helvetica" pitchFamily="1" charset="0"/>
              </a:rPr>
              <a:t> all </a:t>
            </a:r>
            <a:r>
              <a:rPr lang="de-DE" sz="1800" dirty="0" err="1">
                <a:latin typeface="Helvetica" pitchFamily="1" charset="0"/>
              </a:rPr>
              <a:t>answers</a:t>
            </a:r>
            <a:r>
              <a:rPr lang="de-DE" sz="1800" dirty="0">
                <a:latin typeface="Helvetica" pitchFamily="1" charset="0"/>
              </a:rPr>
              <a:t> </a:t>
            </a:r>
            <a:r>
              <a:rPr lang="de-DE" sz="1800" dirty="0" err="1">
                <a:latin typeface="Helvetica" pitchFamily="1" charset="0"/>
              </a:rPr>
              <a:t>can</a:t>
            </a:r>
            <a:r>
              <a:rPr lang="de-DE" sz="1800" dirty="0">
                <a:latin typeface="Helvetica" pitchFamily="1" charset="0"/>
              </a:rPr>
              <a:t>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found</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slides</a:t>
            </a:r>
            <a:r>
              <a:rPr lang="de-DE" sz="1800" dirty="0">
                <a:latin typeface="Helvetica" pitchFamily="1" charset="0"/>
              </a:rPr>
              <a:t>  (</a:t>
            </a:r>
            <a:r>
              <a:rPr lang="de-DE" sz="1800" dirty="0" err="1">
                <a:latin typeface="Helvetica" pitchFamily="1" charset="0"/>
              </a:rPr>
              <a:t>orginally</a:t>
            </a:r>
            <a:r>
              <a:rPr lang="de-DE" sz="1800" dirty="0">
                <a:latin typeface="Helvetica" pitchFamily="1" charset="0"/>
              </a:rPr>
              <a:t> by Steve Myers) in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beginning</a:t>
            </a:r>
            <a:endParaRPr lang="de-DE" sz="1800" dirty="0">
              <a:latin typeface="Helvetica" pitchFamily="1" charset="0"/>
            </a:endParaRPr>
          </a:p>
        </p:txBody>
      </p:sp>
    </p:spTree>
    <p:extLst>
      <p:ext uri="{BB962C8B-B14F-4D97-AF65-F5344CB8AC3E}">
        <p14:creationId xmlns:p14="http://schemas.microsoft.com/office/powerpoint/2010/main" val="1843026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well know equivalent circuit  as a reminder…the beam is the current source ..as usual and the generator is often symbolized as a voltage source (50 Ohm typically where the power has to be up-transformed in voltage as much as possible to give a kick to the beam. In short :any accelerating cavity is a transformer and acts simultaneously as (longitudinal) pickup and kicker.</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17</a:t>
            </a:fld>
            <a:endParaRPr lang="en-GB" dirty="0"/>
          </a:p>
        </p:txBody>
      </p:sp>
    </p:spTree>
    <p:extLst>
      <p:ext uri="{BB962C8B-B14F-4D97-AF65-F5344CB8AC3E}">
        <p14:creationId xmlns:p14="http://schemas.microsoft.com/office/powerpoint/2010/main" val="179919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D5B1682D-A04C-49E9-9396-848C9450CAE5}" type="slidenum">
              <a:rPr lang="en-US" sz="1200"/>
              <a:pPr algn="r" eaLnBrk="0" hangingPunct="0"/>
              <a:t>18</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ususal</a:t>
            </a:r>
            <a:r>
              <a:rPr lang="de-DE" dirty="0">
                <a:latin typeface="Helvetica" pitchFamily="1" charset="0"/>
              </a:rPr>
              <a:t> </a:t>
            </a:r>
            <a:r>
              <a:rPr lang="de-DE" dirty="0" err="1">
                <a:latin typeface="Helvetica" pitchFamily="1" charset="0"/>
              </a:rPr>
              <a:t>resonance</a:t>
            </a:r>
            <a:r>
              <a:rPr lang="de-DE" dirty="0">
                <a:latin typeface="Helvetica" pitchFamily="1" charset="0"/>
              </a:rPr>
              <a:t> </a:t>
            </a:r>
            <a:r>
              <a:rPr lang="de-DE" dirty="0" err="1">
                <a:latin typeface="Helvetica" pitchFamily="1" charset="0"/>
              </a:rPr>
              <a:t>curve</a:t>
            </a:r>
            <a:r>
              <a:rPr lang="de-DE" dirty="0">
                <a:latin typeface="Helvetica" pitchFamily="1" charset="0"/>
              </a:rPr>
              <a:t>  but  </a:t>
            </a:r>
            <a:r>
              <a:rPr lang="de-DE" dirty="0" err="1">
                <a:latin typeface="Helvetica" pitchFamily="1" charset="0"/>
              </a:rPr>
              <a:t>caveat</a:t>
            </a:r>
            <a:r>
              <a:rPr lang="de-DE" dirty="0">
                <a:latin typeface="Helvetica" pitchFamily="1" charset="0"/>
              </a:rPr>
              <a:t> for </a:t>
            </a:r>
            <a:r>
              <a:rPr lang="de-DE" dirty="0" err="1">
                <a:latin typeface="Helvetica" pitchFamily="1" charset="0"/>
              </a:rPr>
              <a:t>the</a:t>
            </a:r>
            <a:r>
              <a:rPr lang="de-DE" dirty="0">
                <a:latin typeface="Helvetica" pitchFamily="1" charset="0"/>
              </a:rPr>
              <a:t> 3 dB </a:t>
            </a:r>
            <a:r>
              <a:rPr lang="de-DE" dirty="0" err="1">
                <a:latin typeface="Helvetica" pitchFamily="1" charset="0"/>
              </a:rPr>
              <a:t>points</a:t>
            </a:r>
            <a:r>
              <a:rPr lang="de-DE" dirty="0">
                <a:latin typeface="Helvetica" pitchFamily="1" charset="0"/>
              </a:rPr>
              <a:t> , </a:t>
            </a:r>
            <a:r>
              <a:rPr lang="de-DE" dirty="0" err="1">
                <a:latin typeface="Helvetica" pitchFamily="1" charset="0"/>
              </a:rPr>
              <a:t>which</a:t>
            </a:r>
            <a:r>
              <a:rPr lang="de-DE" dirty="0">
                <a:latin typeface="Helvetica" pitchFamily="1" charset="0"/>
              </a:rPr>
              <a:t> </a:t>
            </a:r>
            <a:r>
              <a:rPr lang="de-DE" dirty="0" err="1">
                <a:latin typeface="Helvetica" pitchFamily="1" charset="0"/>
              </a:rPr>
              <a:t>are</a:t>
            </a:r>
            <a:r>
              <a:rPr lang="de-DE" dirty="0">
                <a:latin typeface="Helvetica" pitchFamily="1" charset="0"/>
              </a:rPr>
              <a:t> 50 % in power and 71% in </a:t>
            </a:r>
            <a:r>
              <a:rPr lang="de-DE" dirty="0" err="1">
                <a:latin typeface="Helvetica" pitchFamily="1" charset="0"/>
              </a:rPr>
              <a:t>voltage</a:t>
            </a:r>
            <a:endParaRPr lang="de-DE" dirty="0">
              <a:latin typeface="Helvetica" pitchFamily="1" charset="0"/>
            </a:endParaRPr>
          </a:p>
        </p:txBody>
      </p:sp>
    </p:spTree>
    <p:extLst>
      <p:ext uri="{BB962C8B-B14F-4D97-AF65-F5344CB8AC3E}">
        <p14:creationId xmlns:p14="http://schemas.microsoft.com/office/powerpoint/2010/main" val="1315915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D5B1682D-A04C-49E9-9396-848C9450CAE5}" type="slidenum">
              <a:rPr lang="en-US" sz="1200"/>
              <a:pPr algn="r" eaLnBrk="0" hangingPunct="0"/>
              <a:t>19</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Relation </a:t>
            </a:r>
            <a:r>
              <a:rPr lang="de-DE" dirty="0" err="1">
                <a:latin typeface="Helvetica" pitchFamily="1" charset="0"/>
              </a:rPr>
              <a:t>between</a:t>
            </a:r>
            <a:r>
              <a:rPr lang="de-DE" dirty="0">
                <a:latin typeface="Helvetica" pitchFamily="1" charset="0"/>
              </a:rPr>
              <a:t> Q and G. </a:t>
            </a:r>
          </a:p>
          <a:p>
            <a:pPr eaLnBrk="1" hangingPunct="1"/>
            <a:r>
              <a:rPr lang="de-DE" dirty="0">
                <a:latin typeface="Helvetica" pitchFamily="1" charset="0"/>
              </a:rPr>
              <a:t>G </a:t>
            </a:r>
            <a:r>
              <a:rPr lang="de-DE" dirty="0" err="1">
                <a:latin typeface="Helvetica" pitchFamily="1" charset="0"/>
              </a:rPr>
              <a:t>is</a:t>
            </a:r>
            <a:r>
              <a:rPr lang="de-DE" dirty="0">
                <a:latin typeface="Helvetica" pitchFamily="1" charset="0"/>
              </a:rPr>
              <a:t>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and </a:t>
            </a:r>
            <a:r>
              <a:rPr lang="de-DE" dirty="0" err="1">
                <a:latin typeface="Helvetica" pitchFamily="1" charset="0"/>
              </a:rPr>
              <a:t>depends</a:t>
            </a:r>
            <a:r>
              <a:rPr lang="de-DE" dirty="0">
                <a:latin typeface="Helvetica" pitchFamily="1" charset="0"/>
              </a:rPr>
              <a:t> </a:t>
            </a:r>
            <a:r>
              <a:rPr lang="de-DE" dirty="0" err="1">
                <a:latin typeface="Helvetica" pitchFamily="1" charset="0"/>
              </a:rPr>
              <a:t>only</a:t>
            </a:r>
            <a:r>
              <a:rPr lang="de-DE" dirty="0">
                <a:latin typeface="Helvetica" pitchFamily="1" charset="0"/>
              </a:rPr>
              <a:t> on … </a:t>
            </a:r>
            <a:r>
              <a:rPr lang="de-DE" dirty="0" err="1">
                <a:latin typeface="Helvetica" pitchFamily="1" charset="0"/>
              </a:rPr>
              <a:t>geometry</a:t>
            </a:r>
            <a:r>
              <a:rPr lang="de-DE" dirty="0">
                <a:latin typeface="Helvetica" pitchFamily="1" charset="0"/>
              </a:rPr>
              <a:t>, not on material</a:t>
            </a:r>
          </a:p>
        </p:txBody>
      </p:sp>
    </p:spTree>
    <p:extLst>
      <p:ext uri="{BB962C8B-B14F-4D97-AF65-F5344CB8AC3E}">
        <p14:creationId xmlns:p14="http://schemas.microsoft.com/office/powerpoint/2010/main" val="1362230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2C47677-3F6F-4E92-8466-F1A41D250A87}" type="slidenum">
              <a:rPr lang="en-US" smtClean="0">
                <a:latin typeface="Helvetica" pitchFamily="1" charset="0"/>
              </a:rPr>
              <a:pPr/>
              <a:t>2</a:t>
            </a:fld>
            <a:endParaRPr lang="en-US" dirty="0">
              <a:latin typeface="Helvetica" pitchFamily="1" charset="0"/>
            </a:endParaRPr>
          </a:p>
        </p:txBody>
      </p:sp>
      <p:sp>
        <p:nvSpPr>
          <p:cNvPr id="37891" name="Rectangle 2"/>
          <p:cNvSpPr>
            <a:spLocks noGrp="1" noRot="1" noChangeAspect="1" noChangeArrowheads="1" noTextEdit="1"/>
          </p:cNvSpPr>
          <p:nvPr>
            <p:ph type="sldImg"/>
          </p:nvPr>
        </p:nvSpPr>
        <p:spPr>
          <a:solidFill>
            <a:srgbClr val="FFFFFF"/>
          </a:solidFill>
          <a:ln/>
        </p:spPr>
      </p:sp>
      <p:sp>
        <p:nvSpPr>
          <p:cNvPr id="37892"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 short overview....</a:t>
            </a:r>
          </a:p>
        </p:txBody>
      </p:sp>
    </p:spTree>
    <p:extLst>
      <p:ext uri="{BB962C8B-B14F-4D97-AF65-F5344CB8AC3E}">
        <p14:creationId xmlns:p14="http://schemas.microsoft.com/office/powerpoint/2010/main" val="1403978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35B980A8-496E-40B2-BC2C-46CC6A168474}" type="slidenum">
              <a:rPr lang="en-US" sz="1200"/>
              <a:pPr algn="r" eaLnBrk="0" hangingPunct="0"/>
              <a:t>20</a:t>
            </a:fld>
            <a:endParaRPr lang="en-US" sz="1200" dirty="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For the R/Q </a:t>
            </a:r>
            <a:r>
              <a:rPr lang="de-DE" dirty="0" err="1">
                <a:latin typeface="Helvetica" pitchFamily="1" charset="0"/>
              </a:rPr>
              <a:t>exist</a:t>
            </a:r>
            <a:r>
              <a:rPr lang="de-DE" dirty="0">
                <a:latin typeface="Helvetica" pitchFamily="1" charset="0"/>
              </a:rPr>
              <a:t> MANY </a:t>
            </a:r>
            <a:r>
              <a:rPr lang="de-DE" dirty="0" err="1">
                <a:latin typeface="Helvetica" pitchFamily="1" charset="0"/>
              </a:rPr>
              <a:t>definitions</a:t>
            </a:r>
            <a:r>
              <a:rPr lang="de-DE" dirty="0">
                <a:latin typeface="Helvetica" pitchFamily="1" charset="0"/>
              </a:rPr>
              <a:t> (</a:t>
            </a:r>
            <a:r>
              <a:rPr lang="de-DE" dirty="0" err="1">
                <a:latin typeface="Helvetica" pitchFamily="1" charset="0"/>
              </a:rPr>
              <a:t>with</a:t>
            </a:r>
            <a:r>
              <a:rPr lang="de-DE" dirty="0">
                <a:latin typeface="Helvetica" pitchFamily="1" charset="0"/>
              </a:rPr>
              <a:t> and </a:t>
            </a:r>
            <a:r>
              <a:rPr lang="de-DE" dirty="0" err="1">
                <a:latin typeface="Helvetica" pitchFamily="1" charset="0"/>
              </a:rPr>
              <a:t>without</a:t>
            </a:r>
            <a:r>
              <a:rPr lang="de-DE" dirty="0">
                <a:latin typeface="Helvetica" pitchFamily="1" charset="0"/>
              </a:rPr>
              <a:t> </a:t>
            </a:r>
            <a:r>
              <a:rPr lang="de-DE" dirty="0" err="1">
                <a:latin typeface="Helvetica" pitchFamily="1" charset="0"/>
              </a:rPr>
              <a:t>transit</a:t>
            </a:r>
            <a:r>
              <a:rPr lang="de-DE" dirty="0">
                <a:latin typeface="Helvetica" pitchFamily="1" charset="0"/>
              </a:rPr>
              <a:t> time </a:t>
            </a:r>
            <a:r>
              <a:rPr lang="de-DE" dirty="0" err="1">
                <a:latin typeface="Helvetica" pitchFamily="1" charset="0"/>
              </a:rPr>
              <a:t>factor</a:t>
            </a:r>
            <a:r>
              <a:rPr lang="de-DE" dirty="0">
                <a:latin typeface="Helvetica" pitchFamily="1" charset="0"/>
              </a:rPr>
              <a:t>, </a:t>
            </a:r>
            <a:r>
              <a:rPr lang="de-DE" dirty="0" err="1">
                <a:latin typeface="Helvetica" pitchFamily="1" charset="0"/>
              </a:rPr>
              <a:t>Linac</a:t>
            </a:r>
            <a:r>
              <a:rPr lang="de-DE" dirty="0">
                <a:latin typeface="Helvetica" pitchFamily="1" charset="0"/>
              </a:rPr>
              <a:t> and </a:t>
            </a:r>
            <a:r>
              <a:rPr lang="de-DE" dirty="0" err="1">
                <a:latin typeface="Helvetica" pitchFamily="1" charset="0"/>
              </a:rPr>
              <a:t>circuit</a:t>
            </a:r>
            <a:r>
              <a:rPr lang="de-DE" dirty="0">
                <a:latin typeface="Helvetica" pitchFamily="1" charset="0"/>
              </a:rPr>
              <a:t> </a:t>
            </a:r>
            <a:r>
              <a:rPr lang="de-DE" dirty="0" err="1">
                <a:latin typeface="Helvetica" pitchFamily="1" charset="0"/>
              </a:rPr>
              <a:t>definition</a:t>
            </a:r>
            <a:r>
              <a:rPr lang="de-DE" dirty="0">
                <a:latin typeface="Helvetica" pitchFamily="1" charset="0"/>
              </a:rPr>
              <a:t>) </a:t>
            </a:r>
            <a:r>
              <a:rPr lang="de-DE" dirty="0" err="1">
                <a:latin typeface="Helvetica" pitchFamily="1" charset="0"/>
              </a:rPr>
              <a:t>thus</a:t>
            </a:r>
            <a:r>
              <a:rPr lang="de-DE" dirty="0">
                <a:latin typeface="Helvetica" pitchFamily="1" charset="0"/>
              </a:rPr>
              <a:t> a </a:t>
            </a:r>
            <a:r>
              <a:rPr lang="de-DE" dirty="0" err="1">
                <a:latin typeface="Helvetica" pitchFamily="1" charset="0"/>
              </a:rPr>
              <a:t>lot</a:t>
            </a:r>
            <a:r>
              <a:rPr lang="de-DE" dirty="0">
                <a:latin typeface="Helvetica" pitchFamily="1" charset="0"/>
              </a:rPr>
              <a:t> of possible </a:t>
            </a:r>
            <a:r>
              <a:rPr lang="de-DE" dirty="0" err="1">
                <a:latin typeface="Helvetica" pitchFamily="1" charset="0"/>
              </a:rPr>
              <a:t>confusion</a:t>
            </a:r>
            <a:r>
              <a:rPr lang="de-DE" dirty="0">
                <a:latin typeface="Helvetica" pitchFamily="1" charset="0"/>
              </a:rPr>
              <a:t>; </a:t>
            </a:r>
            <a:r>
              <a:rPr lang="de-DE" dirty="0" err="1">
                <a:latin typeface="Helvetica" pitchFamily="1" charset="0"/>
              </a:rPr>
              <a:t>here</a:t>
            </a:r>
            <a:r>
              <a:rPr lang="de-DE" dirty="0">
                <a:latin typeface="Helvetica" pitchFamily="1" charset="0"/>
              </a:rPr>
              <a:t> ist </a:t>
            </a:r>
            <a:r>
              <a:rPr lang="de-DE" dirty="0" err="1">
                <a:latin typeface="Helvetica" pitchFamily="1" charset="0"/>
              </a:rPr>
              <a:t>circuit</a:t>
            </a:r>
            <a:r>
              <a:rPr lang="de-DE" dirty="0">
                <a:latin typeface="Helvetica" pitchFamily="1" charset="0"/>
              </a:rPr>
              <a:t> </a:t>
            </a:r>
            <a:r>
              <a:rPr lang="de-DE" dirty="0" err="1">
                <a:latin typeface="Helvetica" pitchFamily="1" charset="0"/>
              </a:rPr>
              <a:t>definition</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transit</a:t>
            </a:r>
            <a:r>
              <a:rPr lang="de-DE" dirty="0">
                <a:latin typeface="Helvetica" pitchFamily="1" charset="0"/>
              </a:rPr>
              <a:t> time </a:t>
            </a:r>
            <a:r>
              <a:rPr lang="de-DE" dirty="0" err="1">
                <a:latin typeface="Helvetica" pitchFamily="1" charset="0"/>
              </a:rPr>
              <a:t>factor</a:t>
            </a:r>
            <a:endParaRPr lang="de-DE" dirty="0">
              <a:latin typeface="Helvetica" pitchFamily="1" charset="0"/>
            </a:endParaRPr>
          </a:p>
          <a:p>
            <a:pPr eaLnBrk="1" hangingPunct="1"/>
            <a:endParaRPr lang="de-DE" dirty="0">
              <a:latin typeface="Helvetica" pitchFamily="1" charset="0"/>
            </a:endParaRPr>
          </a:p>
        </p:txBody>
      </p:sp>
    </p:spTree>
    <p:extLst>
      <p:ext uri="{BB962C8B-B14F-4D97-AF65-F5344CB8AC3E}">
        <p14:creationId xmlns:p14="http://schemas.microsoft.com/office/powerpoint/2010/main" val="2367404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D5B1682D-A04C-49E9-9396-848C9450CAE5}" type="slidenum">
              <a:rPr lang="en-US" sz="1200"/>
              <a:pPr algn="r" eaLnBrk="0" hangingPunct="0"/>
              <a:t>21</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more</a:t>
            </a:r>
            <a:r>
              <a:rPr lang="de-DE" dirty="0">
                <a:latin typeface="Helvetica" pitchFamily="1" charset="0"/>
              </a:rPr>
              <a:t> </a:t>
            </a:r>
            <a:r>
              <a:rPr lang="de-DE" dirty="0" err="1">
                <a:latin typeface="Helvetica" pitchFamily="1" charset="0"/>
              </a:rPr>
              <a:t>often</a:t>
            </a:r>
            <a:r>
              <a:rPr lang="de-DE" dirty="0">
                <a:latin typeface="Helvetica" pitchFamily="1" charset="0"/>
              </a:rPr>
              <a:t> </a:t>
            </a:r>
            <a:r>
              <a:rPr lang="de-DE" dirty="0" err="1">
                <a:latin typeface="Helvetica" pitchFamily="1" charset="0"/>
              </a:rPr>
              <a:t>used</a:t>
            </a:r>
            <a:r>
              <a:rPr lang="de-DE" dirty="0">
                <a:latin typeface="Helvetica" pitchFamily="1" charset="0"/>
              </a:rPr>
              <a:t> for SC </a:t>
            </a:r>
            <a:r>
              <a:rPr lang="de-DE" dirty="0" err="1">
                <a:latin typeface="Helvetica" pitchFamily="1" charset="0"/>
              </a:rPr>
              <a:t>cavities</a:t>
            </a:r>
            <a:r>
              <a:rPr lang="de-DE" dirty="0">
                <a:latin typeface="Helvetica" pitchFamily="1" charset="0"/>
              </a:rPr>
              <a:t>…and </a:t>
            </a:r>
            <a:r>
              <a:rPr lang="de-DE" dirty="0" err="1">
                <a:latin typeface="Helvetica" pitchFamily="1" charset="0"/>
              </a:rPr>
              <a:t>its</a:t>
            </a:r>
            <a:r>
              <a:rPr lang="de-DE" dirty="0">
                <a:latin typeface="Helvetica" pitchFamily="1" charset="0"/>
              </a:rPr>
              <a:t> NOT a </a:t>
            </a:r>
            <a:r>
              <a:rPr lang="de-DE" dirty="0" err="1">
                <a:latin typeface="Helvetica" pitchFamily="1" charset="0"/>
              </a:rPr>
              <a:t>direct</a:t>
            </a:r>
            <a:r>
              <a:rPr lang="de-DE" dirty="0">
                <a:latin typeface="Helvetica" pitchFamily="1" charset="0"/>
              </a:rPr>
              <a:t> </a:t>
            </a:r>
            <a:r>
              <a:rPr lang="de-DE" dirty="0" err="1">
                <a:latin typeface="Helvetica" pitchFamily="1" charset="0"/>
              </a:rPr>
              <a:t>function</a:t>
            </a:r>
            <a:r>
              <a:rPr lang="de-DE" dirty="0">
                <a:latin typeface="Helvetica" pitchFamily="1" charset="0"/>
              </a:rPr>
              <a:t> of </a:t>
            </a:r>
            <a:r>
              <a:rPr lang="de-DE" dirty="0" err="1">
                <a:latin typeface="Helvetica" pitchFamily="1" charset="0"/>
              </a:rPr>
              <a:t>beta</a:t>
            </a:r>
            <a:r>
              <a:rPr lang="de-DE" dirty="0">
                <a:latin typeface="Helvetica" pitchFamily="1" charset="0"/>
              </a:rPr>
              <a:t>=v/c of </a:t>
            </a:r>
            <a:r>
              <a:rPr lang="de-DE" dirty="0" err="1">
                <a:latin typeface="Helvetica" pitchFamily="1" charset="0"/>
              </a:rPr>
              <a:t>the</a:t>
            </a:r>
            <a:r>
              <a:rPr lang="de-DE" dirty="0">
                <a:latin typeface="Helvetica" pitchFamily="1" charset="0"/>
              </a:rPr>
              <a:t> </a:t>
            </a:r>
            <a:r>
              <a:rPr lang="de-DE" dirty="0" err="1">
                <a:latin typeface="Helvetica" pitchFamily="1" charset="0"/>
              </a:rPr>
              <a:t>beam..but</a:t>
            </a:r>
            <a:r>
              <a:rPr lang="de-DE" dirty="0">
                <a:latin typeface="Helvetica" pitchFamily="1" charset="0"/>
              </a:rPr>
              <a:t> an </a:t>
            </a:r>
            <a:r>
              <a:rPr lang="de-DE" dirty="0" err="1">
                <a:latin typeface="Helvetica" pitchFamily="1" charset="0"/>
              </a:rPr>
              <a:t>indirect</a:t>
            </a:r>
            <a:r>
              <a:rPr lang="de-DE" dirty="0">
                <a:latin typeface="Helvetica" pitchFamily="1" charset="0"/>
              </a:rPr>
              <a:t> </a:t>
            </a:r>
            <a:r>
              <a:rPr lang="de-DE" dirty="0" err="1">
                <a:latin typeface="Helvetica" pitchFamily="1" charset="0"/>
              </a:rPr>
              <a:t>one</a:t>
            </a:r>
            <a:r>
              <a:rPr lang="de-DE" dirty="0">
                <a:latin typeface="Helvetica" pitchFamily="1" charset="0"/>
              </a:rPr>
              <a:t> </a:t>
            </a:r>
            <a:r>
              <a:rPr lang="de-DE" dirty="0" err="1">
                <a:latin typeface="Helvetica" pitchFamily="1" charset="0"/>
              </a:rPr>
              <a:t>since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shsape</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cavity</a:t>
            </a:r>
            <a:r>
              <a:rPr lang="de-DE" dirty="0">
                <a:latin typeface="Helvetica" pitchFamily="1" charset="0"/>
              </a:rPr>
              <a:t> and </a:t>
            </a:r>
            <a:r>
              <a:rPr lang="de-DE" dirty="0" err="1">
                <a:latin typeface="Helvetica" pitchFamily="1" charset="0"/>
              </a:rPr>
              <a:t>thus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t>
            </a:r>
            <a:r>
              <a:rPr lang="de-DE" dirty="0" err="1">
                <a:latin typeface="Helvetica" pitchFamily="1" charset="0"/>
              </a:rPr>
              <a:t>changes</a:t>
            </a:r>
            <a:r>
              <a:rPr lang="de-DE" dirty="0">
                <a:latin typeface="Helvetica" pitchFamily="1" charset="0"/>
              </a:rPr>
              <a:t> </a:t>
            </a:r>
            <a:r>
              <a:rPr lang="de-DE" dirty="0" err="1">
                <a:latin typeface="Helvetica" pitchFamily="1" charset="0"/>
              </a:rPr>
              <a:t>as</a:t>
            </a:r>
            <a:r>
              <a:rPr lang="de-DE" dirty="0">
                <a:latin typeface="Helvetica" pitchFamily="1" charset="0"/>
              </a:rPr>
              <a:t> a </a:t>
            </a:r>
            <a:r>
              <a:rPr lang="de-DE" dirty="0" err="1">
                <a:latin typeface="Helvetica" pitchFamily="1" charset="0"/>
              </a:rPr>
              <a:t>function</a:t>
            </a:r>
            <a:r>
              <a:rPr lang="de-DE" dirty="0">
                <a:latin typeface="Helvetica" pitchFamily="1" charset="0"/>
              </a:rPr>
              <a:t> of </a:t>
            </a:r>
            <a:r>
              <a:rPr lang="de-DE" dirty="0" err="1">
                <a:latin typeface="Helvetica" pitchFamily="1" charset="0"/>
              </a:rPr>
              <a:t>beta</a:t>
            </a:r>
            <a:r>
              <a:rPr lang="de-DE" dirty="0">
                <a:latin typeface="Helvetica" pitchFamily="1" charset="0"/>
              </a:rPr>
              <a:t>=</a:t>
            </a:r>
            <a:r>
              <a:rPr lang="de-DE" dirty="0" err="1">
                <a:latin typeface="Helvetica" pitchFamily="1" charset="0"/>
              </a:rPr>
              <a:t>v.c</a:t>
            </a:r>
            <a:endParaRPr lang="de-DE" dirty="0">
              <a:latin typeface="Helvetica" pitchFamily="1" charset="0"/>
            </a:endParaRPr>
          </a:p>
        </p:txBody>
      </p:sp>
    </p:spTree>
    <p:extLst>
      <p:ext uri="{BB962C8B-B14F-4D97-AF65-F5344CB8AC3E}">
        <p14:creationId xmlns:p14="http://schemas.microsoft.com/office/powerpoint/2010/main" val="836470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D5B1682D-A04C-49E9-9396-848C9450CAE5}" type="slidenum">
              <a:rPr lang="en-US" sz="1200"/>
              <a:pPr algn="r" eaLnBrk="0" hangingPunct="0"/>
              <a:t>22</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Graphics </a:t>
            </a:r>
            <a:r>
              <a:rPr lang="de-DE" dirty="0" err="1">
                <a:latin typeface="Helvetica" pitchFamily="1" charset="0"/>
              </a:rPr>
              <a:t>are</a:t>
            </a:r>
            <a:r>
              <a:rPr lang="de-DE" dirty="0">
                <a:latin typeface="Helvetica" pitchFamily="1" charset="0"/>
              </a:rPr>
              <a:t> </a:t>
            </a:r>
            <a:r>
              <a:rPr lang="de-DE" dirty="0" err="1">
                <a:latin typeface="Helvetica" pitchFamily="1" charset="0"/>
              </a:rPr>
              <a:t>always</a:t>
            </a:r>
            <a:r>
              <a:rPr lang="de-DE" dirty="0">
                <a:latin typeface="Helvetica" pitchFamily="1" charset="0"/>
              </a:rPr>
              <a:t> </a:t>
            </a:r>
            <a:r>
              <a:rPr lang="de-DE" dirty="0" err="1">
                <a:latin typeface="Helvetica" pitchFamily="1" charset="0"/>
              </a:rPr>
              <a:t>appreciated</a:t>
            </a:r>
            <a:r>
              <a:rPr lang="de-DE" dirty="0">
                <a:latin typeface="Helvetica" pitchFamily="1" charset="0"/>
              </a:rPr>
              <a:t>  and </a:t>
            </a:r>
            <a:r>
              <a:rPr lang="de-DE" dirty="0" err="1">
                <a:latin typeface="Helvetica" pitchFamily="1" charset="0"/>
              </a:rPr>
              <a:t>nicely</a:t>
            </a:r>
            <a:r>
              <a:rPr lang="de-DE" dirty="0">
                <a:latin typeface="Helvetica" pitchFamily="1" charset="0"/>
              </a:rPr>
              <a:t> </a:t>
            </a:r>
            <a:r>
              <a:rPr lang="de-DE" dirty="0" err="1">
                <a:latin typeface="Helvetica" pitchFamily="1" charset="0"/>
              </a:rPr>
              <a:t>usable</a:t>
            </a:r>
            <a:r>
              <a:rPr lang="de-DE" dirty="0">
                <a:latin typeface="Helvetica" pitchFamily="1" charset="0"/>
              </a:rPr>
              <a:t> for </a:t>
            </a:r>
            <a:r>
              <a:rPr lang="de-DE" dirty="0" err="1">
                <a:latin typeface="Helvetica" pitchFamily="1" charset="0"/>
              </a:rPr>
              <a:t>exams</a:t>
            </a:r>
            <a:r>
              <a:rPr lang="de-DE" dirty="0">
                <a:latin typeface="Helvetica" pitchFamily="1" charset="0"/>
              </a:rPr>
              <a:t>..</a:t>
            </a:r>
          </a:p>
        </p:txBody>
      </p:sp>
    </p:spTree>
    <p:extLst>
      <p:ext uri="{BB962C8B-B14F-4D97-AF65-F5344CB8AC3E}">
        <p14:creationId xmlns:p14="http://schemas.microsoft.com/office/powerpoint/2010/main" val="4083673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E13659B3-3B26-4C92-8CE8-9DFB5D9E1A25}" type="slidenum">
              <a:rPr lang="en-US" sz="1200"/>
              <a:pPr algn="r" eaLnBrk="0" hangingPunct="0"/>
              <a:t>23</a:t>
            </a:fld>
            <a:endParaRPr lang="en-US" sz="1200"/>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Obviouly</a:t>
            </a:r>
            <a:r>
              <a:rPr lang="de-DE" dirty="0">
                <a:latin typeface="Helvetica" pitchFamily="1" charset="0"/>
              </a:rPr>
              <a:t> the </a:t>
            </a:r>
            <a:r>
              <a:rPr lang="de-DE" dirty="0" err="1">
                <a:latin typeface="Helvetica" pitchFamily="1" charset="0"/>
              </a:rPr>
              <a:t>transit</a:t>
            </a:r>
            <a:r>
              <a:rPr lang="de-DE" dirty="0">
                <a:latin typeface="Helvetica" pitchFamily="1" charset="0"/>
              </a:rPr>
              <a:t> time </a:t>
            </a:r>
            <a:r>
              <a:rPr lang="de-DE" dirty="0" err="1">
                <a:latin typeface="Helvetica" pitchFamily="1" charset="0"/>
              </a:rPr>
              <a:t>is</a:t>
            </a:r>
            <a:r>
              <a:rPr lang="de-DE" dirty="0">
                <a:latin typeface="Helvetica" pitchFamily="1" charset="0"/>
              </a:rPr>
              <a:t> </a:t>
            </a:r>
            <a:r>
              <a:rPr lang="de-DE" dirty="0" err="1">
                <a:latin typeface="Helvetica" pitchFamily="1" charset="0"/>
              </a:rPr>
              <a:t>best</a:t>
            </a:r>
            <a:r>
              <a:rPr lang="de-DE" dirty="0">
                <a:latin typeface="Helvetica" pitchFamily="1" charset="0"/>
              </a:rPr>
              <a:t> </a:t>
            </a:r>
            <a:r>
              <a:rPr lang="de-DE" dirty="0" err="1">
                <a:latin typeface="Helvetica" pitchFamily="1" charset="0"/>
              </a:rPr>
              <a:t>when</a:t>
            </a:r>
            <a:r>
              <a:rPr lang="de-DE" dirty="0">
                <a:latin typeface="Helvetica" pitchFamily="1" charset="0"/>
              </a:rPr>
              <a:t> the </a:t>
            </a:r>
            <a:r>
              <a:rPr lang="de-DE" dirty="0" err="1">
                <a:latin typeface="Helvetica" pitchFamily="1" charset="0"/>
              </a:rPr>
              <a:t>gap</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very</a:t>
            </a:r>
            <a:r>
              <a:rPr lang="de-DE" dirty="0">
                <a:latin typeface="Helvetica" pitchFamily="1" charset="0"/>
              </a:rPr>
              <a:t> </a:t>
            </a:r>
            <a:r>
              <a:rPr lang="de-DE" dirty="0" err="1">
                <a:latin typeface="Helvetica" pitchFamily="1" charset="0"/>
              </a:rPr>
              <a:t>short</a:t>
            </a:r>
            <a:r>
              <a:rPr lang="de-DE" dirty="0">
                <a:latin typeface="Helvetica" pitchFamily="1" charset="0"/>
              </a:rPr>
              <a:t>..but </a:t>
            </a:r>
            <a:r>
              <a:rPr lang="de-DE" dirty="0" err="1">
                <a:latin typeface="Helvetica" pitchFamily="1" charset="0"/>
              </a:rPr>
              <a:t>then</a:t>
            </a:r>
            <a:r>
              <a:rPr lang="de-DE" dirty="0">
                <a:latin typeface="Helvetica" pitchFamily="1" charset="0"/>
              </a:rPr>
              <a:t> the </a:t>
            </a:r>
            <a:r>
              <a:rPr lang="de-DE" dirty="0" err="1">
                <a:latin typeface="Helvetica" pitchFamily="1" charset="0"/>
              </a:rPr>
              <a:t>particle</a:t>
            </a:r>
            <a:r>
              <a:rPr lang="de-DE" dirty="0">
                <a:latin typeface="Helvetica" pitchFamily="1" charset="0"/>
              </a:rPr>
              <a:t> </a:t>
            </a:r>
            <a:r>
              <a:rPr lang="de-DE" dirty="0" err="1">
                <a:latin typeface="Helvetica" pitchFamily="1" charset="0"/>
              </a:rPr>
              <a:t>cannot</a:t>
            </a:r>
            <a:r>
              <a:rPr lang="de-DE" dirty="0">
                <a:latin typeface="Helvetica" pitchFamily="1" charset="0"/>
              </a:rPr>
              <a:t> </a:t>
            </a:r>
            <a:r>
              <a:rPr lang="de-DE" dirty="0" err="1">
                <a:latin typeface="Helvetica" pitchFamily="1" charset="0"/>
              </a:rPr>
              <a:t>gain</a:t>
            </a:r>
            <a:r>
              <a:rPr lang="de-DE" dirty="0">
                <a:latin typeface="Helvetica" pitchFamily="1" charset="0"/>
              </a:rPr>
              <a:t> </a:t>
            </a:r>
            <a:r>
              <a:rPr lang="de-DE" dirty="0" err="1">
                <a:latin typeface="Helvetica" pitchFamily="1" charset="0"/>
              </a:rPr>
              <a:t>much</a:t>
            </a:r>
            <a:r>
              <a:rPr lang="de-DE" dirty="0">
                <a:latin typeface="Helvetica" pitchFamily="1" charset="0"/>
              </a:rPr>
              <a:t> </a:t>
            </a:r>
            <a:r>
              <a:rPr lang="de-DE" dirty="0" err="1">
                <a:latin typeface="Helvetica" pitchFamily="1" charset="0"/>
              </a:rPr>
              <a:t>energy</a:t>
            </a:r>
            <a:r>
              <a:rPr lang="de-DE" dirty="0">
                <a:latin typeface="Helvetica" pitchFamily="1" charset="0"/>
              </a:rPr>
              <a:t> </a:t>
            </a:r>
            <a:r>
              <a:rPr lang="de-DE" dirty="0" err="1">
                <a:latin typeface="Helvetica" pitchFamily="1" charset="0"/>
              </a:rPr>
              <a:t>since</a:t>
            </a:r>
            <a:r>
              <a:rPr lang="de-DE" dirty="0">
                <a:latin typeface="Helvetica" pitchFamily="1" charset="0"/>
              </a:rPr>
              <a:t> the </a:t>
            </a:r>
            <a:r>
              <a:rPr lang="de-DE" dirty="0" err="1">
                <a:latin typeface="Helvetica" pitchFamily="1" charset="0"/>
              </a:rPr>
              <a:t>interaction</a:t>
            </a:r>
            <a:r>
              <a:rPr lang="de-DE" dirty="0">
                <a:latin typeface="Helvetica" pitchFamily="1" charset="0"/>
              </a:rPr>
              <a:t> </a:t>
            </a:r>
            <a:r>
              <a:rPr lang="de-DE" dirty="0" err="1">
                <a:latin typeface="Helvetica" pitchFamily="1" charset="0"/>
              </a:rPr>
              <a:t>length</a:t>
            </a:r>
            <a:r>
              <a:rPr lang="de-DE" dirty="0">
                <a:latin typeface="Helvetica" pitchFamily="1" charset="0"/>
              </a:rPr>
              <a:t> </a:t>
            </a:r>
            <a:r>
              <a:rPr lang="de-DE" dirty="0" err="1">
                <a:latin typeface="Helvetica" pitchFamily="1" charset="0"/>
              </a:rPr>
              <a:t>is</a:t>
            </a:r>
            <a:r>
              <a:rPr lang="de-DE" dirty="0">
                <a:latin typeface="Helvetica" pitchFamily="1" charset="0"/>
              </a:rPr>
              <a:t> also </a:t>
            </a:r>
            <a:r>
              <a:rPr lang="de-DE" dirty="0" err="1">
                <a:latin typeface="Helvetica" pitchFamily="1" charset="0"/>
              </a:rPr>
              <a:t>short</a:t>
            </a:r>
            <a:r>
              <a:rPr lang="de-DE" dirty="0">
                <a:latin typeface="Helvetica" pitchFamily="1" charset="0"/>
              </a:rPr>
              <a:t> ..and </a:t>
            </a:r>
            <a:r>
              <a:rPr lang="de-DE" dirty="0" err="1">
                <a:latin typeface="Helvetica" pitchFamily="1" charset="0"/>
              </a:rPr>
              <a:t>we</a:t>
            </a:r>
            <a:r>
              <a:rPr lang="de-DE" dirty="0">
                <a:latin typeface="Helvetica" pitchFamily="1" charset="0"/>
              </a:rPr>
              <a:t> </a:t>
            </a:r>
            <a:r>
              <a:rPr lang="de-DE" dirty="0" err="1">
                <a:latin typeface="Helvetica" pitchFamily="1" charset="0"/>
              </a:rPr>
              <a:t>have</a:t>
            </a:r>
            <a:r>
              <a:rPr lang="de-DE" dirty="0">
                <a:latin typeface="Helvetica" pitchFamily="1" charset="0"/>
              </a:rPr>
              <a:t> to find a </a:t>
            </a:r>
            <a:r>
              <a:rPr lang="de-DE" dirty="0" err="1">
                <a:latin typeface="Helvetica" pitchFamily="1" charset="0"/>
              </a:rPr>
              <a:t>reasonable</a:t>
            </a:r>
            <a:r>
              <a:rPr lang="de-DE" dirty="0">
                <a:latin typeface="Helvetica" pitchFamily="1" charset="0"/>
              </a:rPr>
              <a:t> </a:t>
            </a:r>
            <a:r>
              <a:rPr lang="de-DE" dirty="0" err="1">
                <a:latin typeface="Helvetica" pitchFamily="1" charset="0"/>
              </a:rPr>
              <a:t>compromise</a:t>
            </a:r>
            <a:r>
              <a:rPr lang="de-DE" dirty="0">
                <a:latin typeface="Helvetica" pitchFamily="1" charset="0"/>
              </a:rPr>
              <a:t> </a:t>
            </a:r>
            <a:r>
              <a:rPr lang="de-DE" dirty="0" err="1">
                <a:latin typeface="Helvetica" pitchFamily="1" charset="0"/>
              </a:rPr>
              <a:t>between</a:t>
            </a:r>
            <a:r>
              <a:rPr lang="de-DE" dirty="0">
                <a:latin typeface="Helvetica" pitchFamily="1" charset="0"/>
              </a:rPr>
              <a:t> </a:t>
            </a:r>
            <a:r>
              <a:rPr lang="de-DE" dirty="0" err="1">
                <a:latin typeface="Helvetica" pitchFamily="1" charset="0"/>
              </a:rPr>
              <a:t>gap</a:t>
            </a:r>
            <a:r>
              <a:rPr lang="de-DE" dirty="0">
                <a:latin typeface="Helvetica" pitchFamily="1" charset="0"/>
              </a:rPr>
              <a:t> </a:t>
            </a:r>
            <a:r>
              <a:rPr lang="de-DE" dirty="0" err="1">
                <a:latin typeface="Helvetica" pitchFamily="1" charset="0"/>
              </a:rPr>
              <a:t>length</a:t>
            </a:r>
            <a:r>
              <a:rPr lang="de-DE" dirty="0">
                <a:latin typeface="Helvetica" pitchFamily="1" charset="0"/>
              </a:rPr>
              <a:t> and </a:t>
            </a:r>
            <a:r>
              <a:rPr lang="de-DE" dirty="0" err="1">
                <a:latin typeface="Helvetica" pitchFamily="1" charset="0"/>
              </a:rPr>
              <a:t>transit</a:t>
            </a:r>
            <a:r>
              <a:rPr lang="de-DE" dirty="0">
                <a:latin typeface="Helvetica" pitchFamily="1" charset="0"/>
              </a:rPr>
              <a:t> time </a:t>
            </a:r>
            <a:r>
              <a:rPr lang="de-DE" dirty="0" err="1">
                <a:latin typeface="Helvetica" pitchFamily="1" charset="0"/>
              </a:rPr>
              <a:t>factor</a:t>
            </a:r>
            <a:r>
              <a:rPr lang="de-DE" dirty="0">
                <a:latin typeface="Helvetica" pitchFamily="1" charset="0"/>
              </a:rPr>
              <a:t> </a:t>
            </a:r>
            <a:r>
              <a:rPr lang="de-DE" dirty="0" err="1">
                <a:latin typeface="Helvetica" pitchFamily="1" charset="0"/>
              </a:rPr>
              <a:t>keeping</a:t>
            </a:r>
            <a:r>
              <a:rPr lang="de-DE" dirty="0">
                <a:latin typeface="Helvetica" pitchFamily="1" charset="0"/>
              </a:rPr>
              <a:t> in </a:t>
            </a:r>
            <a:r>
              <a:rPr lang="de-DE" dirty="0" err="1">
                <a:latin typeface="Helvetica" pitchFamily="1" charset="0"/>
              </a:rPr>
              <a:t>mind</a:t>
            </a:r>
            <a:r>
              <a:rPr lang="de-DE" dirty="0">
                <a:latin typeface="Helvetica" pitchFamily="1" charset="0"/>
              </a:rPr>
              <a:t> </a:t>
            </a:r>
            <a:r>
              <a:rPr lang="de-DE" dirty="0" err="1">
                <a:latin typeface="Helvetica" pitchFamily="1" charset="0"/>
              </a:rPr>
              <a:t>other</a:t>
            </a:r>
            <a:r>
              <a:rPr lang="de-DE" dirty="0">
                <a:latin typeface="Helvetica" pitchFamily="1" charset="0"/>
              </a:rPr>
              <a:t> </a:t>
            </a:r>
            <a:r>
              <a:rPr lang="de-DE" dirty="0" err="1">
                <a:latin typeface="Helvetica" pitchFamily="1" charset="0"/>
              </a:rPr>
              <a:t>limitations</a:t>
            </a:r>
            <a:r>
              <a:rPr lang="de-DE" dirty="0">
                <a:latin typeface="Helvetica" pitchFamily="1" charset="0"/>
              </a:rPr>
              <a:t> such </a:t>
            </a:r>
            <a:r>
              <a:rPr lang="de-DE" dirty="0" err="1">
                <a:latin typeface="Helvetica" pitchFamily="1" charset="0"/>
              </a:rPr>
              <a:t>as</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electric</a:t>
            </a:r>
            <a:r>
              <a:rPr lang="de-DE" dirty="0">
                <a:latin typeface="Helvetica" pitchFamily="1" charset="0"/>
              </a:rPr>
              <a:t> and </a:t>
            </a:r>
            <a:r>
              <a:rPr lang="de-DE" dirty="0" err="1">
                <a:latin typeface="Helvetica" pitchFamily="1" charset="0"/>
              </a:rPr>
              <a:t>magnetic</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limitations</a:t>
            </a:r>
            <a:r>
              <a:rPr lang="de-DE" dirty="0">
                <a:latin typeface="Helvetica" pitchFamily="1" charset="0"/>
              </a:rPr>
              <a:t> and also </a:t>
            </a:r>
            <a:r>
              <a:rPr lang="de-DE" dirty="0" err="1">
                <a:latin typeface="Helvetica" pitchFamily="1" charset="0"/>
              </a:rPr>
              <a:t>multipactor</a:t>
            </a:r>
            <a:r>
              <a:rPr lang="de-DE" dirty="0">
                <a:latin typeface="Helvetica" pitchFamily="1" charset="0"/>
              </a:rPr>
              <a:t> and </a:t>
            </a:r>
            <a:r>
              <a:rPr lang="de-DE" dirty="0" err="1">
                <a:latin typeface="Helvetica" pitchFamily="1" charset="0"/>
              </a:rPr>
              <a:t>heating</a:t>
            </a:r>
            <a:r>
              <a:rPr lang="de-DE" dirty="0">
                <a:latin typeface="Helvetica" pitchFamily="1" charset="0"/>
              </a:rPr>
              <a:t> </a:t>
            </a:r>
            <a:r>
              <a:rPr lang="de-DE" dirty="0" err="1">
                <a:latin typeface="Helvetica" pitchFamily="1" charset="0"/>
              </a:rPr>
              <a:t>issues</a:t>
            </a:r>
            <a:endParaRPr lang="de-DE" dirty="0">
              <a:latin typeface="Helvetica" pitchFamily="1" charset="0"/>
            </a:endParaRPr>
          </a:p>
        </p:txBody>
      </p:sp>
    </p:spTree>
    <p:extLst>
      <p:ext uri="{BB962C8B-B14F-4D97-AF65-F5344CB8AC3E}">
        <p14:creationId xmlns:p14="http://schemas.microsoft.com/office/powerpoint/2010/main" val="1792477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D5B1682D-A04C-49E9-9396-848C9450CAE5}" type="slidenum">
              <a:rPr lang="en-US" sz="1200"/>
              <a:pPr algn="r" eaLnBrk="0" hangingPunct="0"/>
              <a:t>24</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Some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numbers</a:t>
            </a:r>
            <a:r>
              <a:rPr lang="de-DE" dirty="0">
                <a:latin typeface="Helvetica" pitchFamily="1" charset="0"/>
              </a:rPr>
              <a:t> to </a:t>
            </a:r>
            <a:r>
              <a:rPr lang="de-DE" dirty="0" err="1">
                <a:latin typeface="Helvetica" pitchFamily="1" charset="0"/>
              </a:rPr>
              <a:t>get</a:t>
            </a:r>
            <a:r>
              <a:rPr lang="de-DE" dirty="0">
                <a:latin typeface="Helvetica" pitchFamily="1" charset="0"/>
              </a:rPr>
              <a:t> a </a:t>
            </a:r>
            <a:r>
              <a:rPr lang="de-DE" dirty="0" err="1">
                <a:latin typeface="Helvetica" pitchFamily="1" charset="0"/>
              </a:rPr>
              <a:t>ballpark</a:t>
            </a:r>
            <a:r>
              <a:rPr lang="de-DE" dirty="0">
                <a:latin typeface="Helvetica" pitchFamily="1" charset="0"/>
              </a:rPr>
              <a:t> and a </a:t>
            </a:r>
            <a:r>
              <a:rPr lang="de-DE" dirty="0" err="1">
                <a:latin typeface="Helvetica" pitchFamily="1" charset="0"/>
              </a:rPr>
              <a:t>feeling</a:t>
            </a:r>
            <a:endParaRPr lang="de-DE" dirty="0">
              <a:latin typeface="Helvetica" pitchFamily="1" charset="0"/>
            </a:endParaRPr>
          </a:p>
        </p:txBody>
      </p:sp>
    </p:spTree>
    <p:extLst>
      <p:ext uri="{BB962C8B-B14F-4D97-AF65-F5344CB8AC3E}">
        <p14:creationId xmlns:p14="http://schemas.microsoft.com/office/powerpoint/2010/main" val="793144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1E488B7B-1896-41D2-AEDF-72FC36BAF44B}" type="slidenum">
              <a:rPr lang="en-US" smtClean="0">
                <a:latin typeface="Helvetica" pitchFamily="1" charset="0"/>
              </a:rPr>
              <a:pPr/>
              <a:t>25</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Our</a:t>
            </a:r>
            <a:r>
              <a:rPr lang="de-DE" dirty="0">
                <a:latin typeface="Helvetica" pitchFamily="1" charset="0"/>
              </a:rPr>
              <a:t> </a:t>
            </a:r>
            <a:r>
              <a:rPr lang="de-DE" dirty="0" err="1">
                <a:latin typeface="Helvetica" pitchFamily="1" charset="0"/>
              </a:rPr>
              <a:t>tool</a:t>
            </a:r>
            <a:r>
              <a:rPr lang="de-DE" dirty="0">
                <a:latin typeface="Helvetica" pitchFamily="1" charset="0"/>
              </a:rPr>
              <a:t> box </a:t>
            </a:r>
            <a:r>
              <a:rPr lang="de-DE" dirty="0" err="1">
                <a:latin typeface="Helvetica" pitchFamily="1" charset="0"/>
              </a:rPr>
              <a:t>is</a:t>
            </a:r>
            <a:r>
              <a:rPr lang="de-DE" dirty="0">
                <a:latin typeface="Helvetica" pitchFamily="1" charset="0"/>
              </a:rPr>
              <a:t> </a:t>
            </a:r>
            <a:r>
              <a:rPr lang="de-DE" dirty="0" err="1">
                <a:latin typeface="Helvetica" pitchFamily="1" charset="0"/>
              </a:rPr>
              <a:t>ready</a:t>
            </a:r>
            <a:r>
              <a:rPr lang="de-DE" dirty="0">
                <a:latin typeface="Helvetica" pitchFamily="1" charset="0"/>
              </a:rPr>
              <a:t> for </a:t>
            </a:r>
            <a:r>
              <a:rPr lang="de-DE" dirty="0" err="1">
                <a:latin typeface="Helvetica" pitchFamily="1" charset="0"/>
              </a:rPr>
              <a:t>use</a:t>
            </a:r>
            <a:r>
              <a:rPr lang="de-DE" dirty="0">
                <a:latin typeface="Helvetica" pitchFamily="1" charset="0"/>
              </a:rPr>
              <a:t>…</a:t>
            </a:r>
          </a:p>
        </p:txBody>
      </p:sp>
    </p:spTree>
    <p:extLst>
      <p:ext uri="{BB962C8B-B14F-4D97-AF65-F5344CB8AC3E}">
        <p14:creationId xmlns:p14="http://schemas.microsoft.com/office/powerpoint/2010/main" val="18704359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C7780D4-DF3F-4617-824E-2815F8E36C46}" type="slidenum">
              <a:rPr lang="en-US" smtClean="0">
                <a:latin typeface="Helvetica" pitchFamily="1" charset="0"/>
              </a:rPr>
              <a:pPr/>
              <a:t>26</a:t>
            </a:fld>
            <a:endParaRPr lang="en-US" dirty="0">
              <a:latin typeface="Helvetica" pitchFamily="1" charset="0"/>
            </a:endParaRPr>
          </a:p>
        </p:txBody>
      </p:sp>
      <p:sp>
        <p:nvSpPr>
          <p:cNvPr id="66563" name="Rectangle 2"/>
          <p:cNvSpPr>
            <a:spLocks noGrp="1" noRot="1" noChangeAspect="1"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And </a:t>
            </a:r>
            <a:r>
              <a:rPr lang="de-DE" sz="1800" dirty="0" err="1">
                <a:latin typeface="Helvetica" pitchFamily="1" charset="0"/>
              </a:rPr>
              <a:t>try</a:t>
            </a:r>
            <a:r>
              <a:rPr lang="de-DE" sz="1800" dirty="0">
                <a:latin typeface="Helvetica" pitchFamily="1" charset="0"/>
              </a:rPr>
              <a:t> to </a:t>
            </a:r>
            <a:r>
              <a:rPr lang="de-DE" sz="1800" dirty="0" err="1">
                <a:latin typeface="Helvetica" pitchFamily="1" charset="0"/>
              </a:rPr>
              <a:t>practise</a:t>
            </a:r>
            <a:r>
              <a:rPr lang="de-DE" sz="1800" dirty="0">
                <a:latin typeface="Helvetica" pitchFamily="1" charset="0"/>
              </a:rPr>
              <a:t> and to </a:t>
            </a:r>
            <a:r>
              <a:rPr lang="de-DE" sz="1800" dirty="0" err="1">
                <a:latin typeface="Helvetica" pitchFamily="1" charset="0"/>
              </a:rPr>
              <a:t>visualize</a:t>
            </a:r>
            <a:r>
              <a:rPr lang="de-DE" sz="1800" dirty="0">
                <a:latin typeface="Helvetica" pitchFamily="1" charset="0"/>
              </a:rPr>
              <a:t>  </a:t>
            </a:r>
            <a:r>
              <a:rPr lang="de-DE" sz="1800" dirty="0" err="1">
                <a:latin typeface="Helvetica" pitchFamily="1" charset="0"/>
              </a:rPr>
              <a:t>some</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simple </a:t>
            </a:r>
            <a:r>
              <a:rPr lang="de-DE" sz="1800" dirty="0" err="1">
                <a:latin typeface="Helvetica" pitchFamily="1" charset="0"/>
              </a:rPr>
              <a:t>formulae</a:t>
            </a:r>
            <a:r>
              <a:rPr lang="de-DE" sz="1800" dirty="0">
                <a:latin typeface="Helvetica" pitchFamily="1" charset="0"/>
              </a:rPr>
              <a:t> </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gave</a:t>
            </a:r>
            <a:r>
              <a:rPr lang="de-DE" sz="1800" dirty="0">
                <a:latin typeface="Helvetica" pitchFamily="1" charset="0"/>
              </a:rPr>
              <a:t> in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chapter</a:t>
            </a:r>
            <a:endParaRPr lang="de-DE" sz="1800" dirty="0">
              <a:latin typeface="Helvetica" pitchFamily="1" charset="0"/>
            </a:endParaRPr>
          </a:p>
        </p:txBody>
      </p:sp>
    </p:spTree>
    <p:extLst>
      <p:ext uri="{BB962C8B-B14F-4D97-AF65-F5344CB8AC3E}">
        <p14:creationId xmlns:p14="http://schemas.microsoft.com/office/powerpoint/2010/main" val="29361855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38AF7633-278D-4F94-87B0-B9635860F681}" type="slidenum">
              <a:rPr lang="en-US" sz="1200"/>
              <a:pPr algn="r" eaLnBrk="0" hangingPunct="0"/>
              <a:t>27</a:t>
            </a:fld>
            <a:endParaRPr lang="en-US" sz="1200" dirty="0"/>
          </a:p>
        </p:txBody>
      </p:sp>
      <p:sp>
        <p:nvSpPr>
          <p:cNvPr id="31747" name="Rectangle 2"/>
          <p:cNvSpPr>
            <a:spLocks noGrp="1" noRot="1" noChangeAspect="1" noChangeArrowheads="1" noTextEdit="1"/>
          </p:cNvSpPr>
          <p:nvPr>
            <p:ph type="sldImg"/>
          </p:nvPr>
        </p:nvSpPr>
        <p:spPr>
          <a:solidFill>
            <a:srgbClr val="FFFFFF"/>
          </a:solidFill>
          <a:ln/>
        </p:spPr>
      </p:sp>
      <p:sp>
        <p:nvSpPr>
          <p:cNvPr id="317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collections</a:t>
            </a:r>
            <a:r>
              <a:rPr lang="de-DE" dirty="0">
                <a:latin typeface="Helvetica" pitchFamily="1" charset="0"/>
              </a:rPr>
              <a:t> of </a:t>
            </a:r>
            <a:r>
              <a:rPr lang="de-DE" dirty="0" err="1">
                <a:latin typeface="Helvetica" pitchFamily="1" charset="0"/>
              </a:rPr>
              <a:t>cavities</a:t>
            </a:r>
            <a:r>
              <a:rPr lang="de-DE" dirty="0">
                <a:latin typeface="Helvetica" pitchFamily="1" charset="0"/>
              </a:rPr>
              <a:t>…</a:t>
            </a:r>
            <a:r>
              <a:rPr lang="de-DE" dirty="0" err="1">
                <a:latin typeface="Helvetica" pitchFamily="1" charset="0"/>
              </a:rPr>
              <a:t>some</a:t>
            </a:r>
            <a:r>
              <a:rPr lang="de-DE" dirty="0">
                <a:latin typeface="Helvetica" pitchFamily="1" charset="0"/>
              </a:rPr>
              <a:t> </a:t>
            </a:r>
            <a:r>
              <a:rPr lang="de-DE" dirty="0" err="1">
                <a:latin typeface="Helvetica" pitchFamily="1" charset="0"/>
              </a:rPr>
              <a:t>from</a:t>
            </a:r>
            <a:r>
              <a:rPr lang="de-DE" dirty="0">
                <a:latin typeface="Helvetica" pitchFamily="1" charset="0"/>
              </a:rPr>
              <a:t> the </a:t>
            </a:r>
            <a:r>
              <a:rPr lang="de-DE" dirty="0" err="1">
                <a:latin typeface="Helvetica" pitchFamily="1" charset="0"/>
              </a:rPr>
              <a:t>good</a:t>
            </a:r>
            <a:r>
              <a:rPr lang="de-DE" dirty="0">
                <a:latin typeface="Helvetica" pitchFamily="1" charset="0"/>
              </a:rPr>
              <a:t> </a:t>
            </a:r>
            <a:r>
              <a:rPr lang="de-DE" dirty="0" err="1">
                <a:latin typeface="Helvetica" pitchFamily="1" charset="0"/>
              </a:rPr>
              <a:t>old</a:t>
            </a:r>
            <a:r>
              <a:rPr lang="de-DE" dirty="0">
                <a:latin typeface="Helvetica" pitchFamily="1" charset="0"/>
              </a:rPr>
              <a:t> </a:t>
            </a:r>
            <a:r>
              <a:rPr lang="de-DE" dirty="0" err="1">
                <a:latin typeface="Helvetica" pitchFamily="1" charset="0"/>
              </a:rPr>
              <a:t>days</a:t>
            </a:r>
            <a:r>
              <a:rPr lang="de-DE">
                <a:latin typeface="Helvetica" pitchFamily="1" charset="0"/>
              </a:rPr>
              <a:t>..</a:t>
            </a:r>
            <a:endParaRPr lang="de-DE" dirty="0">
              <a:latin typeface="Helvetica" pitchFamily="1" charset="0"/>
            </a:endParaRPr>
          </a:p>
        </p:txBody>
      </p:sp>
    </p:spTree>
    <p:extLst>
      <p:ext uri="{BB962C8B-B14F-4D97-AF65-F5344CB8AC3E}">
        <p14:creationId xmlns:p14="http://schemas.microsoft.com/office/powerpoint/2010/main" val="25811528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38AF7633-278D-4F94-87B0-B9635860F681}" type="slidenum">
              <a:rPr lang="en-US" sz="1200"/>
              <a:pPr algn="r" eaLnBrk="0" hangingPunct="0"/>
              <a:t>28</a:t>
            </a:fld>
            <a:endParaRPr lang="en-US" sz="1200" dirty="0"/>
          </a:p>
        </p:txBody>
      </p:sp>
      <p:sp>
        <p:nvSpPr>
          <p:cNvPr id="31747" name="Rectangle 2"/>
          <p:cNvSpPr>
            <a:spLocks noGrp="1" noRot="1" noChangeAspect="1" noChangeArrowheads="1" noTextEdit="1"/>
          </p:cNvSpPr>
          <p:nvPr>
            <p:ph type="sldImg"/>
          </p:nvPr>
        </p:nvSpPr>
        <p:spPr>
          <a:solidFill>
            <a:srgbClr val="FFFFFF"/>
          </a:solidFill>
          <a:ln/>
        </p:spPr>
      </p:sp>
      <p:sp>
        <p:nvSpPr>
          <p:cNvPr id="317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Thus </a:t>
            </a:r>
            <a:r>
              <a:rPr lang="de-DE" dirty="0" err="1">
                <a:latin typeface="Helvetica" pitchFamily="1" charset="0"/>
              </a:rPr>
              <a:t>lets</a:t>
            </a:r>
            <a:r>
              <a:rPr lang="de-DE" dirty="0">
                <a:latin typeface="Helvetica" pitchFamily="1" charset="0"/>
              </a:rPr>
              <a:t> </a:t>
            </a:r>
            <a:r>
              <a:rPr lang="de-DE" dirty="0" err="1">
                <a:latin typeface="Helvetica" pitchFamily="1" charset="0"/>
              </a:rPr>
              <a:t>retain</a:t>
            </a:r>
            <a:r>
              <a:rPr lang="de-DE" dirty="0">
                <a:latin typeface="Helvetica" pitchFamily="1" charset="0"/>
              </a:rPr>
              <a:t> </a:t>
            </a:r>
            <a:r>
              <a:rPr lang="de-DE" dirty="0" err="1">
                <a:latin typeface="Helvetica" pitchFamily="1" charset="0"/>
              </a:rPr>
              <a:t>that</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elliptic</a:t>
            </a:r>
            <a:r>
              <a:rPr lang="de-DE" dirty="0">
                <a:latin typeface="Helvetica" pitchFamily="1" charset="0"/>
              </a:rPr>
              <a:t>“ </a:t>
            </a:r>
            <a:r>
              <a:rPr lang="de-DE" dirty="0" err="1">
                <a:latin typeface="Helvetica" pitchFamily="1" charset="0"/>
              </a:rPr>
              <a:t>shape</a:t>
            </a:r>
            <a:r>
              <a:rPr lang="de-DE" dirty="0">
                <a:latin typeface="Helvetica" pitchFamily="1" charset="0"/>
              </a:rPr>
              <a:t> </a:t>
            </a:r>
            <a:r>
              <a:rPr lang="de-DE" dirty="0" err="1">
                <a:latin typeface="Helvetica" pitchFamily="1" charset="0"/>
              </a:rPr>
              <a:t>refers</a:t>
            </a:r>
            <a:r>
              <a:rPr lang="de-DE" dirty="0">
                <a:latin typeface="Helvetica" pitchFamily="1" charset="0"/>
              </a:rPr>
              <a:t> to </a:t>
            </a:r>
            <a:r>
              <a:rPr lang="de-DE" dirty="0" err="1">
                <a:latin typeface="Helvetica" pitchFamily="1" charset="0"/>
              </a:rPr>
              <a:t>cavities</a:t>
            </a:r>
            <a:r>
              <a:rPr lang="de-DE" dirty="0">
                <a:latin typeface="Helvetica" pitchFamily="1" charset="0"/>
              </a:rPr>
              <a:t> </a:t>
            </a:r>
            <a:r>
              <a:rPr lang="de-DE" dirty="0" err="1">
                <a:latin typeface="Helvetica" pitchFamily="1" charset="0"/>
              </a:rPr>
              <a:t>used</a:t>
            </a:r>
            <a:r>
              <a:rPr lang="de-DE" dirty="0">
                <a:latin typeface="Helvetica" pitchFamily="1" charset="0"/>
              </a:rPr>
              <a:t> </a:t>
            </a:r>
            <a:r>
              <a:rPr lang="de-DE" dirty="0" err="1">
                <a:latin typeface="Helvetica" pitchFamily="1" charset="0"/>
              </a:rPr>
              <a:t>with</a:t>
            </a:r>
            <a:r>
              <a:rPr lang="de-DE" dirty="0">
                <a:latin typeface="Helvetica" pitchFamily="1" charset="0"/>
              </a:rPr>
              <a:t> high </a:t>
            </a:r>
            <a:r>
              <a:rPr lang="de-DE" dirty="0" err="1">
                <a:latin typeface="Helvetica" pitchFamily="1" charset="0"/>
              </a:rPr>
              <a:t>beta</a:t>
            </a:r>
            <a:r>
              <a:rPr lang="de-DE" dirty="0">
                <a:latin typeface="Helvetica" pitchFamily="1" charset="0"/>
              </a:rPr>
              <a:t>=v/c </a:t>
            </a:r>
            <a:r>
              <a:rPr lang="de-DE" dirty="0" err="1">
                <a:latin typeface="Helvetica" pitchFamily="1" charset="0"/>
              </a:rPr>
              <a:t>beams</a:t>
            </a:r>
            <a:r>
              <a:rPr lang="de-DE" dirty="0">
                <a:latin typeface="Helvetica" pitchFamily="1" charset="0"/>
              </a:rPr>
              <a:t>   for </a:t>
            </a:r>
            <a:r>
              <a:rPr lang="de-DE" dirty="0" err="1">
                <a:latin typeface="Helvetica" pitchFamily="1" charset="0"/>
              </a:rPr>
              <a:t>slower</a:t>
            </a:r>
            <a:r>
              <a:rPr lang="de-DE" dirty="0">
                <a:latin typeface="Helvetica" pitchFamily="1" charset="0"/>
              </a:rPr>
              <a:t> </a:t>
            </a:r>
            <a:r>
              <a:rPr lang="de-DE" dirty="0" err="1">
                <a:latin typeface="Helvetica" pitchFamily="1" charset="0"/>
              </a:rPr>
              <a:t>beams</a:t>
            </a:r>
            <a:r>
              <a:rPr lang="de-DE" dirty="0">
                <a:latin typeface="Helvetica" pitchFamily="1" charset="0"/>
              </a:rPr>
              <a:t> </a:t>
            </a:r>
            <a:r>
              <a:rPr lang="de-DE" dirty="0" err="1">
                <a:latin typeface="Helvetica" pitchFamily="1" charset="0"/>
              </a:rPr>
              <a:t>weed</a:t>
            </a:r>
            <a:r>
              <a:rPr lang="de-DE" dirty="0">
                <a:latin typeface="Helvetica" pitchFamily="1" charset="0"/>
              </a:rPr>
              <a:t> to </a:t>
            </a:r>
            <a:r>
              <a:rPr lang="de-DE" dirty="0" err="1">
                <a:latin typeface="Helvetica" pitchFamily="1" charset="0"/>
              </a:rPr>
              <a:t>keep</a:t>
            </a:r>
            <a:r>
              <a:rPr lang="de-DE" dirty="0">
                <a:latin typeface="Helvetica" pitchFamily="1" charset="0"/>
              </a:rPr>
              <a:t> an </a:t>
            </a:r>
            <a:r>
              <a:rPr lang="de-DE" dirty="0" err="1">
                <a:latin typeface="Helvetica" pitchFamily="1" charset="0"/>
              </a:rPr>
              <a:t>eyes</a:t>
            </a:r>
            <a:r>
              <a:rPr lang="de-DE" dirty="0">
                <a:latin typeface="Helvetica" pitchFamily="1" charset="0"/>
              </a:rPr>
              <a:t> on </a:t>
            </a:r>
            <a:r>
              <a:rPr lang="de-DE" dirty="0" err="1">
                <a:latin typeface="Helvetica" pitchFamily="1" charset="0"/>
              </a:rPr>
              <a:t>the</a:t>
            </a:r>
            <a:r>
              <a:rPr lang="de-DE" dirty="0">
                <a:latin typeface="Helvetica" pitchFamily="1" charset="0"/>
              </a:rPr>
              <a:t> </a:t>
            </a:r>
            <a:r>
              <a:rPr lang="de-DE" dirty="0" err="1">
                <a:latin typeface="Helvetica" pitchFamily="1" charset="0"/>
              </a:rPr>
              <a:t>transit</a:t>
            </a:r>
            <a:r>
              <a:rPr lang="de-DE" dirty="0">
                <a:latin typeface="Helvetica" pitchFamily="1" charset="0"/>
              </a:rPr>
              <a:t> time </a:t>
            </a:r>
            <a:r>
              <a:rPr lang="de-DE" dirty="0" err="1">
                <a:latin typeface="Helvetica" pitchFamily="1" charset="0"/>
              </a:rPr>
              <a:t>factor</a:t>
            </a:r>
            <a:r>
              <a:rPr lang="de-DE" dirty="0">
                <a:latin typeface="Helvetica" pitchFamily="1" charset="0"/>
              </a:rPr>
              <a:t> and so </a:t>
            </a:r>
            <a:r>
              <a:rPr lang="de-DE" dirty="0" err="1">
                <a:latin typeface="Helvetica" pitchFamily="1" charset="0"/>
              </a:rPr>
              <a:t>very</a:t>
            </a:r>
            <a:r>
              <a:rPr lang="de-DE" dirty="0">
                <a:latin typeface="Helvetica" pitchFamily="1" charset="0"/>
              </a:rPr>
              <a:t> </a:t>
            </a:r>
            <a:r>
              <a:rPr lang="de-DE" dirty="0" err="1">
                <a:latin typeface="Helvetica" pitchFamily="1" charset="0"/>
              </a:rPr>
              <a:t>careful</a:t>
            </a:r>
            <a:r>
              <a:rPr lang="de-DE" dirty="0">
                <a:latin typeface="Helvetica" pitchFamily="1" charset="0"/>
              </a:rPr>
              <a:t> </a:t>
            </a:r>
            <a:r>
              <a:rPr lang="de-DE" dirty="0" err="1">
                <a:latin typeface="Helvetica" pitchFamily="1" charset="0"/>
              </a:rPr>
              <a:t>simulations</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local</a:t>
            </a:r>
            <a:r>
              <a:rPr lang="de-DE" dirty="0">
                <a:latin typeface="Helvetica" pitchFamily="1" charset="0"/>
              </a:rPr>
              <a:t> </a:t>
            </a:r>
            <a:r>
              <a:rPr lang="de-DE" dirty="0" err="1">
                <a:latin typeface="Helvetica" pitchFamily="1" charset="0"/>
              </a:rPr>
              <a:t>fine</a:t>
            </a:r>
            <a:r>
              <a:rPr lang="de-DE" dirty="0">
                <a:latin typeface="Helvetica" pitchFamily="1" charset="0"/>
              </a:rPr>
              <a:t> </a:t>
            </a:r>
            <a:r>
              <a:rPr lang="de-DE" dirty="0" err="1">
                <a:latin typeface="Helvetica" pitchFamily="1" charset="0"/>
              </a:rPr>
              <a:t>tuning</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geometry</a:t>
            </a:r>
            <a:r>
              <a:rPr lang="de-DE" dirty="0">
                <a:latin typeface="Helvetica" pitchFamily="1" charset="0"/>
              </a:rPr>
              <a:t> and </a:t>
            </a:r>
            <a:r>
              <a:rPr lang="de-DE" dirty="0" err="1">
                <a:latin typeface="Helvetica" pitchFamily="1" charset="0"/>
              </a:rPr>
              <a:t>choice</a:t>
            </a:r>
            <a:r>
              <a:rPr lang="de-DE" dirty="0">
                <a:latin typeface="Helvetica" pitchFamily="1" charset="0"/>
              </a:rPr>
              <a:t> of </a:t>
            </a:r>
            <a:r>
              <a:rPr lang="de-DE" dirty="0" err="1">
                <a:latin typeface="Helvetica" pitchFamily="1" charset="0"/>
              </a:rPr>
              <a:t>suitable</a:t>
            </a:r>
            <a:r>
              <a:rPr lang="de-DE" dirty="0">
                <a:latin typeface="Helvetica" pitchFamily="1" charset="0"/>
              </a:rPr>
              <a:t> </a:t>
            </a:r>
            <a:r>
              <a:rPr lang="de-DE" dirty="0" err="1">
                <a:latin typeface="Helvetica" pitchFamily="1" charset="0"/>
              </a:rPr>
              <a:t>materials</a:t>
            </a:r>
            <a:r>
              <a:rPr lang="de-DE" dirty="0">
                <a:latin typeface="Helvetica" pitchFamily="1" charset="0"/>
              </a:rPr>
              <a:t> </a:t>
            </a:r>
            <a:r>
              <a:rPr lang="de-DE" dirty="0" err="1">
                <a:latin typeface="Helvetica" pitchFamily="1" charset="0"/>
              </a:rPr>
              <a:t>as</a:t>
            </a:r>
            <a:r>
              <a:rPr lang="de-DE" dirty="0">
                <a:latin typeface="Helvetica" pitchFamily="1" charset="0"/>
              </a:rPr>
              <a:t> </a:t>
            </a:r>
            <a:r>
              <a:rPr lang="de-DE" dirty="0" err="1">
                <a:latin typeface="Helvetica" pitchFamily="1" charset="0"/>
              </a:rPr>
              <a:t>well</a:t>
            </a:r>
            <a:r>
              <a:rPr lang="de-DE" dirty="0">
                <a:latin typeface="Helvetica" pitchFamily="1" charset="0"/>
              </a:rPr>
              <a:t> </a:t>
            </a:r>
            <a:r>
              <a:rPr lang="de-DE" dirty="0" err="1">
                <a:latin typeface="Helvetica" pitchFamily="1" charset="0"/>
              </a:rPr>
              <a:t>as</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treatment</a:t>
            </a:r>
            <a:r>
              <a:rPr lang="de-DE" dirty="0">
                <a:latin typeface="Helvetica" pitchFamily="1" charset="0"/>
              </a:rPr>
              <a:t> to </a:t>
            </a:r>
            <a:r>
              <a:rPr lang="de-DE" dirty="0" err="1">
                <a:latin typeface="Helvetica" pitchFamily="1" charset="0"/>
              </a:rPr>
              <a:t>minimize</a:t>
            </a:r>
            <a:r>
              <a:rPr lang="de-DE" dirty="0">
                <a:latin typeface="Helvetica" pitchFamily="1" charset="0"/>
              </a:rPr>
              <a:t> </a:t>
            </a:r>
            <a:r>
              <a:rPr lang="de-DE" dirty="0" err="1">
                <a:latin typeface="Helvetica" pitchFamily="1" charset="0"/>
              </a:rPr>
              <a:t>multipactor</a:t>
            </a:r>
            <a:r>
              <a:rPr lang="de-DE" dirty="0">
                <a:latin typeface="Helvetica" pitchFamily="1" charset="0"/>
              </a:rPr>
              <a:t> </a:t>
            </a:r>
            <a:r>
              <a:rPr lang="de-DE" dirty="0" err="1">
                <a:latin typeface="Helvetica" pitchFamily="1" charset="0"/>
              </a:rPr>
              <a:t>effects</a:t>
            </a:r>
            <a:endParaRPr lang="de-DE" dirty="0">
              <a:latin typeface="Helvetica" pitchFamily="1" charset="0"/>
            </a:endParaRPr>
          </a:p>
          <a:p>
            <a:pPr eaLnBrk="1" hangingPunct="1"/>
            <a:endParaRPr lang="de-DE" dirty="0">
              <a:latin typeface="Helvetica" pitchFamily="1" charset="0"/>
            </a:endParaRPr>
          </a:p>
        </p:txBody>
      </p:sp>
    </p:spTree>
    <p:extLst>
      <p:ext uri="{BB962C8B-B14F-4D97-AF65-F5344CB8AC3E}">
        <p14:creationId xmlns:p14="http://schemas.microsoft.com/office/powerpoint/2010/main" val="8991723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38AF7633-278D-4F94-87B0-B9635860F681}" type="slidenum">
              <a:rPr lang="en-US" sz="1200"/>
              <a:pPr algn="r" eaLnBrk="0" hangingPunct="0"/>
              <a:t>29</a:t>
            </a:fld>
            <a:endParaRPr lang="en-US" sz="1200" dirty="0"/>
          </a:p>
        </p:txBody>
      </p:sp>
      <p:sp>
        <p:nvSpPr>
          <p:cNvPr id="31747" name="Rectangle 2"/>
          <p:cNvSpPr>
            <a:spLocks noGrp="1" noRot="1" noChangeAspect="1" noChangeArrowheads="1" noTextEdit="1"/>
          </p:cNvSpPr>
          <p:nvPr>
            <p:ph type="sldImg"/>
          </p:nvPr>
        </p:nvSpPr>
        <p:spPr>
          <a:solidFill>
            <a:srgbClr val="FFFFFF"/>
          </a:solidFill>
          <a:ln/>
        </p:spPr>
      </p:sp>
      <p:sp>
        <p:nvSpPr>
          <p:cNvPr id="317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Learning by </a:t>
            </a:r>
            <a:r>
              <a:rPr lang="de-DE" dirty="0" err="1">
                <a:latin typeface="Helvetica" pitchFamily="1" charset="0"/>
              </a:rPr>
              <a:t>doing</a:t>
            </a:r>
            <a:r>
              <a:rPr lang="de-DE" dirty="0">
                <a:latin typeface="Helvetica" pitchFamily="1" charset="0"/>
              </a:rPr>
              <a:t>….</a:t>
            </a:r>
            <a:r>
              <a:rPr lang="de-DE" dirty="0" err="1">
                <a:latin typeface="Helvetica" pitchFamily="1" charset="0"/>
              </a:rPr>
              <a:t>sometimes</a:t>
            </a:r>
            <a:r>
              <a:rPr lang="de-DE" dirty="0">
                <a:latin typeface="Helvetica" pitchFamily="1" charset="0"/>
              </a:rPr>
              <a:t> a </a:t>
            </a:r>
            <a:r>
              <a:rPr lang="de-DE" dirty="0" err="1">
                <a:latin typeface="Helvetica" pitchFamily="1" charset="0"/>
              </a:rPr>
              <a:t>long</a:t>
            </a:r>
            <a:r>
              <a:rPr lang="de-DE" dirty="0">
                <a:latin typeface="Helvetica" pitchFamily="1" charset="0"/>
              </a:rPr>
              <a:t> a and </a:t>
            </a:r>
            <a:r>
              <a:rPr lang="de-DE" dirty="0" err="1">
                <a:latin typeface="Helvetica" pitchFamily="1" charset="0"/>
              </a:rPr>
              <a:t>tedious</a:t>
            </a:r>
            <a:r>
              <a:rPr lang="de-DE" dirty="0">
                <a:latin typeface="Helvetica" pitchFamily="1" charset="0"/>
              </a:rPr>
              <a:t> </a:t>
            </a:r>
            <a:r>
              <a:rPr lang="de-DE" dirty="0" err="1">
                <a:latin typeface="Helvetica" pitchFamily="1" charset="0"/>
              </a:rPr>
              <a:t>job</a:t>
            </a:r>
            <a:endParaRPr lang="de-DE" dirty="0">
              <a:latin typeface="Helvetica" pitchFamily="1" charset="0"/>
            </a:endParaRPr>
          </a:p>
          <a:p>
            <a:pPr eaLnBrk="1" hangingPunct="1"/>
            <a:endParaRPr lang="de-DE" dirty="0">
              <a:latin typeface="Helvetica" pitchFamily="1" charset="0"/>
            </a:endParaRPr>
          </a:p>
        </p:txBody>
      </p:sp>
    </p:spTree>
    <p:extLst>
      <p:ext uri="{BB962C8B-B14F-4D97-AF65-F5344CB8AC3E}">
        <p14:creationId xmlns:p14="http://schemas.microsoft.com/office/powerpoint/2010/main" val="2755597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3</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Lots of hardware burned away from the high (RF) power </a:t>
            </a:r>
            <a:r>
              <a:rPr lang="de-DE" sz="1800" dirty="0" err="1">
                <a:latin typeface="Helvetica" pitchFamily="1" charset="0"/>
              </a:rPr>
              <a:t>requirements</a:t>
            </a:r>
            <a:r>
              <a:rPr lang="de-DE" sz="1800" dirty="0">
                <a:latin typeface="Helvetica" pitchFamily="1" charset="0"/>
              </a:rPr>
              <a:t>...and </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always</a:t>
            </a:r>
            <a:r>
              <a:rPr lang="de-DE" sz="1800" dirty="0">
                <a:latin typeface="Helvetica" pitchFamily="1" charset="0"/>
              </a:rPr>
              <a:t> </a:t>
            </a:r>
            <a:r>
              <a:rPr lang="de-DE" sz="1800" dirty="0" err="1">
                <a:latin typeface="Helvetica" pitchFamily="1" charset="0"/>
              </a:rPr>
              <a:t>want</a:t>
            </a:r>
            <a:r>
              <a:rPr lang="de-DE" sz="1800" dirty="0">
                <a:latin typeface="Helvetica" pitchFamily="1" charset="0"/>
              </a:rPr>
              <a:t> to </a:t>
            </a:r>
            <a:r>
              <a:rPr lang="de-DE" sz="1800" dirty="0" err="1">
                <a:latin typeface="Helvetica" pitchFamily="1" charset="0"/>
              </a:rPr>
              <a:t>give</a:t>
            </a:r>
            <a:r>
              <a:rPr lang="de-DE" sz="1800" dirty="0">
                <a:latin typeface="Helvetica" pitchFamily="1" charset="0"/>
              </a:rPr>
              <a:t> </a:t>
            </a:r>
            <a:r>
              <a:rPr lang="de-DE" sz="1800" dirty="0" err="1">
                <a:latin typeface="Helvetica" pitchFamily="1" charset="0"/>
              </a:rPr>
              <a:t>most</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precious</a:t>
            </a:r>
            <a:r>
              <a:rPr lang="de-DE" sz="1800" dirty="0">
                <a:latin typeface="Helvetica" pitchFamily="1" charset="0"/>
              </a:rPr>
              <a:t> </a:t>
            </a:r>
            <a:r>
              <a:rPr lang="de-DE" sz="1800" dirty="0" err="1">
                <a:latin typeface="Helvetica" pitchFamily="1" charset="0"/>
              </a:rPr>
              <a:t>Rf</a:t>
            </a:r>
            <a:r>
              <a:rPr lang="de-DE" sz="1800" dirty="0">
                <a:latin typeface="Helvetica" pitchFamily="1" charset="0"/>
              </a:rPr>
              <a:t> power to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beam..to</a:t>
            </a:r>
            <a:r>
              <a:rPr lang="de-DE" sz="1800" dirty="0">
                <a:latin typeface="Helvetica" pitchFamily="1" charset="0"/>
              </a:rPr>
              <a:t> </a:t>
            </a:r>
            <a:r>
              <a:rPr lang="de-DE" sz="1800" dirty="0" err="1">
                <a:latin typeface="Helvetica" pitchFamily="1" charset="0"/>
              </a:rPr>
              <a:t>compenate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high </a:t>
            </a:r>
            <a:r>
              <a:rPr lang="de-DE" sz="1800" dirty="0" err="1">
                <a:latin typeface="Helvetica" pitchFamily="1" charset="0"/>
              </a:rPr>
              <a:t>synchrotron</a:t>
            </a:r>
            <a:r>
              <a:rPr lang="de-DE" sz="1800" dirty="0">
                <a:latin typeface="Helvetica" pitchFamily="1" charset="0"/>
              </a:rPr>
              <a:t> </a:t>
            </a:r>
            <a:r>
              <a:rPr lang="de-DE" sz="1800" dirty="0" err="1">
                <a:latin typeface="Helvetica" pitchFamily="1" charset="0"/>
              </a:rPr>
              <a:t>radiation</a:t>
            </a:r>
            <a:r>
              <a:rPr lang="de-DE" sz="1800" dirty="0">
                <a:latin typeface="Helvetica" pitchFamily="1" charset="0"/>
              </a:rPr>
              <a:t> </a:t>
            </a:r>
            <a:r>
              <a:rPr lang="de-DE" sz="1800" dirty="0" err="1">
                <a:latin typeface="Helvetica" pitchFamily="1" charset="0"/>
              </a:rPr>
              <a:t>losses</a:t>
            </a:r>
            <a:r>
              <a:rPr lang="de-DE" sz="1800" dirty="0">
                <a:latin typeface="Helvetica" pitchFamily="1" charset="0"/>
              </a:rPr>
              <a:t>..</a:t>
            </a:r>
            <a:r>
              <a:rPr lang="de-DE" sz="1800" dirty="0" err="1">
                <a:latin typeface="Helvetica" pitchFamily="1" charset="0"/>
              </a:rPr>
              <a:t>it</a:t>
            </a:r>
            <a:r>
              <a:rPr lang="de-DE" sz="1800" dirty="0">
                <a:latin typeface="Helvetica" pitchFamily="1" charset="0"/>
              </a:rPr>
              <a:t> was a DYNAMIC </a:t>
            </a:r>
            <a:r>
              <a:rPr lang="de-DE" sz="1800" dirty="0" err="1">
                <a:latin typeface="Helvetica" pitchFamily="1" charset="0"/>
              </a:rPr>
              <a:t>situation</a:t>
            </a:r>
            <a:r>
              <a:rPr lang="de-DE" sz="1800" dirty="0">
                <a:latin typeface="Helvetica" pitchFamily="1" charset="0"/>
              </a:rPr>
              <a:t> </a:t>
            </a:r>
            <a:r>
              <a:rPr lang="de-DE" sz="1800" dirty="0" err="1">
                <a:latin typeface="Helvetica" pitchFamily="1" charset="0"/>
              </a:rPr>
              <a:t>then</a:t>
            </a:r>
            <a:endParaRPr lang="de-DE" sz="1800" dirty="0">
              <a:latin typeface="Helvetica" pitchFamily="1" charset="0"/>
            </a:endParaRPr>
          </a:p>
        </p:txBody>
      </p:sp>
    </p:spTree>
    <p:extLst>
      <p:ext uri="{BB962C8B-B14F-4D97-AF65-F5344CB8AC3E}">
        <p14:creationId xmlns:p14="http://schemas.microsoft.com/office/powerpoint/2010/main" val="36582328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3C9CC029-0754-440E-83C0-A4BC45122B1F}" type="slidenum">
              <a:rPr lang="en-US" sz="1200"/>
              <a:pPr algn="r" eaLnBrk="0" hangingPunct="0"/>
              <a:t>30</a:t>
            </a:fld>
            <a:endParaRPr lang="en-US" sz="1200" dirty="0"/>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Usually</a:t>
            </a:r>
            <a:r>
              <a:rPr lang="de-DE" dirty="0">
                <a:latin typeface="Helvetica" pitchFamily="1" charset="0"/>
              </a:rPr>
              <a:t> </a:t>
            </a:r>
            <a:r>
              <a:rPr lang="de-DE" dirty="0" err="1">
                <a:latin typeface="Helvetica" pitchFamily="1" charset="0"/>
              </a:rPr>
              <a:t>squared</a:t>
            </a:r>
            <a:r>
              <a:rPr lang="de-DE" dirty="0">
                <a:latin typeface="Helvetica" pitchFamily="1" charset="0"/>
              </a:rPr>
              <a:t> </a:t>
            </a:r>
            <a:r>
              <a:rPr lang="de-DE" dirty="0" err="1">
                <a:latin typeface="Helvetica" pitchFamily="1" charset="0"/>
              </a:rPr>
              <a:t>boxed</a:t>
            </a:r>
            <a:r>
              <a:rPr lang="de-DE" dirty="0">
                <a:latin typeface="Helvetica" pitchFamily="1" charset="0"/>
              </a:rPr>
              <a:t> </a:t>
            </a:r>
            <a:r>
              <a:rPr lang="de-DE" dirty="0" err="1">
                <a:latin typeface="Helvetica" pitchFamily="1" charset="0"/>
              </a:rPr>
              <a:t>shapes</a:t>
            </a:r>
            <a:r>
              <a:rPr lang="de-DE" dirty="0">
                <a:latin typeface="Helvetica" pitchFamily="1" charset="0"/>
              </a:rPr>
              <a:t> </a:t>
            </a:r>
            <a:r>
              <a:rPr lang="de-DE" dirty="0" err="1">
                <a:latin typeface="Helvetica" pitchFamily="1" charset="0"/>
              </a:rPr>
              <a:t>favour</a:t>
            </a:r>
            <a:r>
              <a:rPr lang="de-DE" dirty="0">
                <a:latin typeface="Helvetica" pitchFamily="1" charset="0"/>
              </a:rPr>
              <a:t> resonant </a:t>
            </a:r>
            <a:r>
              <a:rPr lang="de-DE" dirty="0" err="1">
                <a:latin typeface="Helvetica" pitchFamily="1" charset="0"/>
              </a:rPr>
              <a:t>multipacting</a:t>
            </a:r>
            <a:r>
              <a:rPr lang="de-DE" dirty="0">
                <a:latin typeface="Helvetica" pitchFamily="1" charset="0"/>
              </a:rPr>
              <a:t>, </a:t>
            </a:r>
            <a:r>
              <a:rPr lang="de-DE" dirty="0" err="1">
                <a:latin typeface="Helvetica" pitchFamily="1" charset="0"/>
              </a:rPr>
              <a:t>thus</a:t>
            </a:r>
            <a:r>
              <a:rPr lang="de-DE" dirty="0">
                <a:latin typeface="Helvetica" pitchFamily="1" charset="0"/>
              </a:rPr>
              <a:t> </a:t>
            </a:r>
            <a:r>
              <a:rPr lang="de-DE" dirty="0" err="1">
                <a:latin typeface="Helvetica" pitchFamily="1" charset="0"/>
              </a:rPr>
              <a:t>round</a:t>
            </a:r>
            <a:r>
              <a:rPr lang="de-DE" dirty="0">
                <a:latin typeface="Helvetica" pitchFamily="1" charset="0"/>
              </a:rPr>
              <a:t> and </a:t>
            </a:r>
            <a:r>
              <a:rPr lang="de-DE" dirty="0" err="1">
                <a:latin typeface="Helvetica" pitchFamily="1" charset="0"/>
              </a:rPr>
              <a:t>elliptical</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preferred</a:t>
            </a:r>
            <a:endParaRPr lang="de-DE" dirty="0">
              <a:latin typeface="Helvetica" pitchFamily="1" charset="0"/>
            </a:endParaRPr>
          </a:p>
        </p:txBody>
      </p:sp>
    </p:spTree>
    <p:extLst>
      <p:ext uri="{BB962C8B-B14F-4D97-AF65-F5344CB8AC3E}">
        <p14:creationId xmlns:p14="http://schemas.microsoft.com/office/powerpoint/2010/main" val="39963608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  buildup of electrons=growth of electron density versus time in the equator region  of this cavity, Starting we have a “</a:t>
            </a:r>
            <a:r>
              <a:rPr lang="en-US" dirty="0" err="1"/>
              <a:t>seeding”electron</a:t>
            </a:r>
            <a:r>
              <a:rPr lang="en-US" dirty="0"/>
              <a:t> density.</a:t>
            </a:r>
          </a:p>
          <a:p>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31</a:t>
            </a:fld>
            <a:endParaRPr lang="en-GB" dirty="0"/>
          </a:p>
        </p:txBody>
      </p:sp>
    </p:spTree>
    <p:extLst>
      <p:ext uri="{BB962C8B-B14F-4D97-AF65-F5344CB8AC3E}">
        <p14:creationId xmlns:p14="http://schemas.microsoft.com/office/powerpoint/2010/main" val="5325779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FE73D43-A7A6-40A3-AFEC-B1232CFA8815}" type="slidenum">
              <a:rPr lang="en-US" smtClean="0">
                <a:latin typeface="Helvetica" pitchFamily="1" charset="0"/>
              </a:rPr>
              <a:pPr/>
              <a:t>32</a:t>
            </a:fld>
            <a:endParaRPr lang="en-US" dirty="0">
              <a:latin typeface="Helvetica" pitchFamily="1" charset="0"/>
            </a:endParaRPr>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Heavy SC </a:t>
            </a:r>
            <a:r>
              <a:rPr lang="de-DE" dirty="0" err="1">
                <a:latin typeface="Helvetica" pitchFamily="1" charset="0"/>
              </a:rPr>
              <a:t>cavity</a:t>
            </a:r>
            <a:r>
              <a:rPr lang="de-DE" dirty="0">
                <a:latin typeface="Helvetica" pitchFamily="1" charset="0"/>
              </a:rPr>
              <a:t>  </a:t>
            </a:r>
            <a:r>
              <a:rPr lang="de-DE" dirty="0" err="1">
                <a:latin typeface="Helvetica" pitchFamily="1" charset="0"/>
              </a:rPr>
              <a:t>stuff</a:t>
            </a:r>
            <a:r>
              <a:rPr lang="de-DE" dirty="0">
                <a:latin typeface="Helvetica" pitchFamily="1" charset="0"/>
              </a:rPr>
              <a:t> at 352 MHz… Niobium </a:t>
            </a:r>
            <a:r>
              <a:rPr lang="de-DE" dirty="0" err="1">
                <a:latin typeface="Helvetica" pitchFamily="1" charset="0"/>
              </a:rPr>
              <a:t>is</a:t>
            </a:r>
            <a:r>
              <a:rPr lang="de-DE" dirty="0">
                <a:latin typeface="Helvetica" pitchFamily="1" charset="0"/>
              </a:rPr>
              <a:t> 700 EUR / kg… This </a:t>
            </a:r>
            <a:r>
              <a:rPr lang="de-DE" dirty="0" err="1">
                <a:latin typeface="Helvetica" pitchFamily="1" charset="0"/>
              </a:rPr>
              <a:t>is</a:t>
            </a:r>
            <a:r>
              <a:rPr lang="de-DE" dirty="0">
                <a:latin typeface="Helvetica" pitchFamily="1" charset="0"/>
              </a:rPr>
              <a:t> </a:t>
            </a:r>
            <a:r>
              <a:rPr lang="de-DE" dirty="0" err="1">
                <a:latin typeface="Helvetica" pitchFamily="1" charset="0"/>
              </a:rPr>
              <a:t>one</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reasons</a:t>
            </a:r>
            <a:r>
              <a:rPr lang="de-DE" dirty="0">
                <a:latin typeface="Helvetica" pitchFamily="1" charset="0"/>
              </a:rPr>
              <a:t> (not </a:t>
            </a:r>
            <a:r>
              <a:rPr lang="de-DE" dirty="0" err="1">
                <a:latin typeface="Helvetica" pitchFamily="1" charset="0"/>
              </a:rPr>
              <a:t>only</a:t>
            </a:r>
            <a:r>
              <a:rPr lang="de-DE" dirty="0">
                <a:latin typeface="Helvetica" pitchFamily="1" charset="0"/>
              </a:rPr>
              <a:t>!) </a:t>
            </a:r>
            <a:r>
              <a:rPr lang="de-DE" dirty="0" err="1">
                <a:latin typeface="Helvetica" pitchFamily="1" charset="0"/>
              </a:rPr>
              <a:t>why</a:t>
            </a:r>
            <a:r>
              <a:rPr lang="de-DE" dirty="0">
                <a:latin typeface="Helvetica" pitchFamily="1" charset="0"/>
              </a:rPr>
              <a:t> at LEP (and LHC) </a:t>
            </a:r>
            <a:r>
              <a:rPr lang="de-DE" dirty="0" err="1">
                <a:latin typeface="Helvetica" pitchFamily="1" charset="0"/>
              </a:rPr>
              <a:t>we</a:t>
            </a:r>
            <a:r>
              <a:rPr lang="de-DE" dirty="0">
                <a:latin typeface="Helvetica" pitchFamily="1" charset="0"/>
              </a:rPr>
              <a:t> </a:t>
            </a:r>
            <a:r>
              <a:rPr lang="de-DE" dirty="0" err="1">
                <a:latin typeface="Helvetica" pitchFamily="1" charset="0"/>
              </a:rPr>
              <a:t>used</a:t>
            </a:r>
            <a:r>
              <a:rPr lang="de-DE" dirty="0">
                <a:latin typeface="Helvetica" pitchFamily="1" charset="0"/>
              </a:rPr>
              <a:t> </a:t>
            </a:r>
            <a:r>
              <a:rPr lang="de-DE" dirty="0" err="1">
                <a:latin typeface="Helvetica" pitchFamily="1" charset="0"/>
              </a:rPr>
              <a:t>thin</a:t>
            </a:r>
            <a:r>
              <a:rPr lang="de-DE" dirty="0">
                <a:latin typeface="Helvetica" pitchFamily="1" charset="0"/>
              </a:rPr>
              <a:t> </a:t>
            </a:r>
            <a:r>
              <a:rPr lang="de-DE" dirty="0" err="1">
                <a:latin typeface="Helvetica" pitchFamily="1" charset="0"/>
              </a:rPr>
              <a:t>films</a:t>
            </a:r>
            <a:endParaRPr lang="de-DE" dirty="0">
              <a:latin typeface="Helvetica" pitchFamily="1" charset="0"/>
            </a:endParaRPr>
          </a:p>
        </p:txBody>
      </p:sp>
    </p:spTree>
    <p:extLst>
      <p:ext uri="{BB962C8B-B14F-4D97-AF65-F5344CB8AC3E}">
        <p14:creationId xmlns:p14="http://schemas.microsoft.com/office/powerpoint/2010/main" val="35118747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the sum of MANY elements which have to work properly </a:t>
            </a:r>
            <a:r>
              <a:rPr lang="en-US" dirty="0" err="1"/>
              <a:t>together..and</a:t>
            </a:r>
            <a:r>
              <a:rPr lang="en-US" dirty="0"/>
              <a:t> the chain likely to rupture at the weakest point</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33</a:t>
            </a:fld>
            <a:endParaRPr lang="en-GB" dirty="0"/>
          </a:p>
        </p:txBody>
      </p:sp>
    </p:spTree>
    <p:extLst>
      <p:ext uri="{BB962C8B-B14F-4D97-AF65-F5344CB8AC3E}">
        <p14:creationId xmlns:p14="http://schemas.microsoft.com/office/powerpoint/2010/main" val="19881564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00FC6028-AECD-465E-8BD5-A749B0E33EC3}" type="slidenum">
              <a:rPr lang="en-US" sz="1200"/>
              <a:pPr algn="r" eaLnBrk="0" hangingPunct="0"/>
              <a:t>34</a:t>
            </a:fld>
            <a:endParaRPr lang="en-US" sz="1200" dirty="0"/>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Integration of </a:t>
            </a:r>
            <a:r>
              <a:rPr lang="de-DE" dirty="0" err="1">
                <a:latin typeface="Helvetica" pitchFamily="1" charset="0"/>
              </a:rPr>
              <a:t>the</a:t>
            </a:r>
            <a:r>
              <a:rPr lang="de-DE" dirty="0">
                <a:latin typeface="Helvetica" pitchFamily="1" charset="0"/>
              </a:rPr>
              <a:t> </a:t>
            </a:r>
            <a:r>
              <a:rPr lang="de-DE" dirty="0" err="1">
                <a:latin typeface="Helvetica" pitchFamily="1" charset="0"/>
              </a:rPr>
              <a:t>actual</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into</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vacuum</a:t>
            </a:r>
            <a:r>
              <a:rPr lang="de-DE" dirty="0">
                <a:latin typeface="Helvetica" pitchFamily="1" charset="0"/>
              </a:rPr>
              <a:t> </a:t>
            </a:r>
            <a:r>
              <a:rPr lang="de-DE" dirty="0" err="1">
                <a:latin typeface="Helvetica" pitchFamily="1" charset="0"/>
              </a:rPr>
              <a:t>vessel</a:t>
            </a:r>
            <a:r>
              <a:rPr lang="de-DE" dirty="0">
                <a:latin typeface="Helvetica" pitchFamily="1" charset="0"/>
              </a:rPr>
              <a:t> </a:t>
            </a:r>
            <a:r>
              <a:rPr lang="de-DE" dirty="0" err="1">
                <a:latin typeface="Helvetica" pitchFamily="1" charset="0"/>
              </a:rPr>
              <a:t>is</a:t>
            </a:r>
            <a:r>
              <a:rPr lang="de-DE" dirty="0">
                <a:latin typeface="Helvetica" pitchFamily="1" charset="0"/>
              </a:rPr>
              <a:t> a </a:t>
            </a:r>
            <a:r>
              <a:rPr lang="de-DE" dirty="0" err="1">
                <a:latin typeface="Helvetica" pitchFamily="1" charset="0"/>
              </a:rPr>
              <a:t>major</a:t>
            </a:r>
            <a:r>
              <a:rPr lang="de-DE" dirty="0">
                <a:latin typeface="Helvetica" pitchFamily="1" charset="0"/>
              </a:rPr>
              <a:t> </a:t>
            </a:r>
            <a:r>
              <a:rPr lang="de-DE" dirty="0" err="1">
                <a:latin typeface="Helvetica" pitchFamily="1" charset="0"/>
              </a:rPr>
              <a:t>task</a:t>
            </a:r>
            <a:r>
              <a:rPr lang="de-DE" dirty="0">
                <a:latin typeface="Helvetica" pitchFamily="1" charset="0"/>
              </a:rPr>
              <a:t>  </a:t>
            </a:r>
            <a:r>
              <a:rPr lang="de-DE" dirty="0" err="1">
                <a:latin typeface="Helvetica" pitchFamily="1" charset="0"/>
              </a:rPr>
              <a:t>low</a:t>
            </a:r>
            <a:r>
              <a:rPr lang="de-DE" dirty="0">
                <a:latin typeface="Helvetica" pitchFamily="1" charset="0"/>
              </a:rPr>
              <a:t> </a:t>
            </a:r>
            <a:r>
              <a:rPr lang="de-DE" dirty="0" err="1">
                <a:latin typeface="Helvetica" pitchFamily="1" charset="0"/>
              </a:rPr>
              <a:t>heat</a:t>
            </a:r>
            <a:r>
              <a:rPr lang="de-DE" dirty="0">
                <a:latin typeface="Helvetica" pitchFamily="1" charset="0"/>
              </a:rPr>
              <a:t> </a:t>
            </a:r>
            <a:r>
              <a:rPr lang="de-DE" dirty="0" err="1">
                <a:latin typeface="Helvetica" pitchFamily="1" charset="0"/>
              </a:rPr>
              <a:t>loss</a:t>
            </a:r>
            <a:r>
              <a:rPr lang="de-DE" dirty="0">
                <a:latin typeface="Helvetica" pitchFamily="1" charset="0"/>
              </a:rPr>
              <a:t>, </a:t>
            </a:r>
            <a:r>
              <a:rPr lang="de-DE" dirty="0" err="1">
                <a:latin typeface="Helvetica" pitchFamily="1" charset="0"/>
              </a:rPr>
              <a:t>cryo</a:t>
            </a:r>
            <a:r>
              <a:rPr lang="de-DE" dirty="0">
                <a:latin typeface="Helvetica" pitchFamily="1" charset="0"/>
              </a:rPr>
              <a:t> </a:t>
            </a:r>
            <a:r>
              <a:rPr lang="de-DE" dirty="0" err="1">
                <a:latin typeface="Helvetica" pitchFamily="1" charset="0"/>
              </a:rPr>
              <a:t>cooling</a:t>
            </a:r>
            <a:r>
              <a:rPr lang="de-DE" dirty="0">
                <a:latin typeface="Helvetica" pitchFamily="1" charset="0"/>
              </a:rPr>
              <a:t>, </a:t>
            </a:r>
            <a:r>
              <a:rPr lang="de-DE" dirty="0" err="1">
                <a:latin typeface="Helvetica" pitchFamily="1" charset="0"/>
              </a:rPr>
              <a:t>maybe</a:t>
            </a:r>
            <a:r>
              <a:rPr lang="de-DE" dirty="0">
                <a:latin typeface="Helvetica" pitchFamily="1" charset="0"/>
              </a:rPr>
              <a:t> </a:t>
            </a:r>
            <a:r>
              <a:rPr lang="de-DE" dirty="0" err="1">
                <a:latin typeface="Helvetica" pitchFamily="1" charset="0"/>
              </a:rPr>
              <a:t>tuners</a:t>
            </a:r>
            <a:r>
              <a:rPr lang="de-DE" dirty="0">
                <a:latin typeface="Helvetica" pitchFamily="1" charset="0"/>
              </a:rPr>
              <a:t>.. All </a:t>
            </a:r>
            <a:r>
              <a:rPr lang="de-DE" dirty="0" err="1">
                <a:latin typeface="Helvetica" pitchFamily="1" charset="0"/>
              </a:rPr>
              <a:t>sort</a:t>
            </a:r>
            <a:r>
              <a:rPr lang="de-DE" dirty="0">
                <a:latin typeface="Helvetica" pitchFamily="1" charset="0"/>
              </a:rPr>
              <a:t> of </a:t>
            </a:r>
            <a:r>
              <a:rPr lang="de-DE" dirty="0" err="1">
                <a:latin typeface="Helvetica" pitchFamily="1" charset="0"/>
              </a:rPr>
              <a:t>diagnostics</a:t>
            </a:r>
            <a:r>
              <a:rPr lang="de-DE" dirty="0">
                <a:latin typeface="Helvetica" pitchFamily="1" charset="0"/>
              </a:rPr>
              <a:t> .. RF-</a:t>
            </a:r>
            <a:r>
              <a:rPr lang="de-DE" dirty="0" err="1">
                <a:latin typeface="Helvetica" pitchFamily="1" charset="0"/>
              </a:rPr>
              <a:t>probes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main</a:t>
            </a:r>
            <a:r>
              <a:rPr lang="de-DE" dirty="0">
                <a:latin typeface="Helvetica" pitchFamily="1" charset="0"/>
              </a:rPr>
              <a:t> </a:t>
            </a:r>
            <a:r>
              <a:rPr lang="de-DE" dirty="0" err="1">
                <a:latin typeface="Helvetica" pitchFamily="1" charset="0"/>
              </a:rPr>
              <a:t>coupler</a:t>
            </a:r>
            <a:endParaRPr lang="de-DE" dirty="0">
              <a:latin typeface="Helvetica" pitchFamily="1" charset="0"/>
            </a:endParaRPr>
          </a:p>
        </p:txBody>
      </p:sp>
    </p:spTree>
    <p:extLst>
      <p:ext uri="{BB962C8B-B14F-4D97-AF65-F5344CB8AC3E}">
        <p14:creationId xmlns:p14="http://schemas.microsoft.com/office/powerpoint/2010/main" val="35048699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6689F298-C615-4D27-B5DC-2F94604B3B19}" type="slidenum">
              <a:rPr lang="en-US" smtClean="0">
                <a:latin typeface="Helvetica" pitchFamily="1" charset="0"/>
              </a:rPr>
              <a:pPr/>
              <a:t>35</a:t>
            </a:fld>
            <a:endParaRPr lang="en-US" dirty="0">
              <a:latin typeface="Helvetica" pitchFamily="1" charset="0"/>
            </a:endParaRPr>
          </a:p>
        </p:txBody>
      </p:sp>
      <p:sp>
        <p:nvSpPr>
          <p:cNvPr id="58371" name="Rectangle 2"/>
          <p:cNvSpPr>
            <a:spLocks noGrp="1" noRot="1" noChangeAspect="1" noChangeArrowheads="1" noTextEdit="1"/>
          </p:cNvSpPr>
          <p:nvPr>
            <p:ph type="sldImg"/>
          </p:nvPr>
        </p:nvSpPr>
        <p:spPr>
          <a:solidFill>
            <a:srgbClr val="FFFFFF"/>
          </a:solidFill>
          <a:ln/>
        </p:spPr>
      </p:sp>
      <p:sp>
        <p:nvSpPr>
          <p:cNvPr id="5837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Installation of </a:t>
            </a:r>
            <a:r>
              <a:rPr lang="de-DE" dirty="0" err="1">
                <a:latin typeface="Helvetica" pitchFamily="1" charset="0"/>
              </a:rPr>
              <a:t>this</a:t>
            </a:r>
            <a:r>
              <a:rPr lang="de-DE" dirty="0">
                <a:latin typeface="Helvetica" pitchFamily="1" charset="0"/>
              </a:rPr>
              <a:t> type of </a:t>
            </a:r>
            <a:r>
              <a:rPr lang="de-DE" dirty="0" err="1">
                <a:latin typeface="Helvetica" pitchFamily="1" charset="0"/>
              </a:rPr>
              <a:t>waveguides</a:t>
            </a:r>
            <a:r>
              <a:rPr lang="de-DE" dirty="0">
                <a:latin typeface="Helvetica" pitchFamily="1" charset="0"/>
              </a:rPr>
              <a:t> in </a:t>
            </a:r>
            <a:r>
              <a:rPr lang="de-DE" dirty="0" err="1">
                <a:latin typeface="Helvetica" pitchFamily="1" charset="0"/>
              </a:rPr>
              <a:t>the</a:t>
            </a:r>
            <a:r>
              <a:rPr lang="de-DE" dirty="0">
                <a:latin typeface="Helvetica" pitchFamily="1" charset="0"/>
              </a:rPr>
              <a:t> </a:t>
            </a:r>
            <a:r>
              <a:rPr lang="de-DE" dirty="0" err="1">
                <a:latin typeface="Helvetica" pitchFamily="1" charset="0"/>
              </a:rPr>
              <a:t>tunnel</a:t>
            </a:r>
            <a:r>
              <a:rPr lang="de-DE" dirty="0">
                <a:latin typeface="Helvetica" pitchFamily="1" charset="0"/>
              </a:rPr>
              <a:t> </a:t>
            </a:r>
            <a:r>
              <a:rPr lang="de-DE" dirty="0" err="1">
                <a:latin typeface="Helvetica" pitchFamily="1" charset="0"/>
              </a:rPr>
              <a:t>can</a:t>
            </a:r>
            <a:r>
              <a:rPr lang="de-DE" dirty="0">
                <a:latin typeface="Helvetica" pitchFamily="1" charset="0"/>
              </a:rPr>
              <a:t> </a:t>
            </a:r>
            <a:r>
              <a:rPr lang="de-DE" dirty="0" err="1">
                <a:latin typeface="Helvetica" pitchFamily="1" charset="0"/>
              </a:rPr>
              <a:t>be</a:t>
            </a:r>
            <a:r>
              <a:rPr lang="de-DE" dirty="0">
                <a:latin typeface="Helvetica" pitchFamily="1" charset="0"/>
              </a:rPr>
              <a:t> </a:t>
            </a:r>
            <a:r>
              <a:rPr lang="de-DE" dirty="0" err="1">
                <a:latin typeface="Helvetica" pitchFamily="1" charset="0"/>
              </a:rPr>
              <a:t>very</a:t>
            </a:r>
            <a:r>
              <a:rPr lang="de-DE" dirty="0">
                <a:latin typeface="Helvetica" pitchFamily="1" charset="0"/>
              </a:rPr>
              <a:t> </a:t>
            </a:r>
            <a:r>
              <a:rPr lang="de-DE" dirty="0" err="1">
                <a:latin typeface="Helvetica" pitchFamily="1" charset="0"/>
              </a:rPr>
              <a:t>delicate</a:t>
            </a:r>
            <a:r>
              <a:rPr lang="de-DE" dirty="0">
                <a:latin typeface="Helvetica" pitchFamily="1" charset="0"/>
              </a:rPr>
              <a:t> ..ESS (Lund) </a:t>
            </a:r>
            <a:r>
              <a:rPr lang="de-DE" dirty="0" err="1">
                <a:latin typeface="Helvetica" pitchFamily="1" charset="0"/>
              </a:rPr>
              <a:t>knows</a:t>
            </a:r>
            <a:r>
              <a:rPr lang="de-DE" dirty="0">
                <a:latin typeface="Helvetica" pitchFamily="1" charset="0"/>
              </a:rPr>
              <a:t> </a:t>
            </a:r>
            <a:r>
              <a:rPr lang="de-DE" dirty="0" err="1">
                <a:latin typeface="Helvetica" pitchFamily="1" charset="0"/>
              </a:rPr>
              <a:t>that</a:t>
            </a:r>
            <a:r>
              <a:rPr lang="de-DE" dirty="0">
                <a:latin typeface="Helvetica" pitchFamily="1" charset="0"/>
              </a:rPr>
              <a:t> </a:t>
            </a:r>
            <a:r>
              <a:rPr lang="de-DE" dirty="0" err="1">
                <a:latin typeface="Helvetica" pitchFamily="1" charset="0"/>
              </a:rPr>
              <a:t>really</a:t>
            </a:r>
            <a:r>
              <a:rPr lang="de-DE" dirty="0">
                <a:latin typeface="Helvetica" pitchFamily="1" charset="0"/>
              </a:rPr>
              <a:t> </a:t>
            </a:r>
            <a:r>
              <a:rPr lang="de-DE" dirty="0" err="1">
                <a:latin typeface="Helvetica" pitchFamily="1" charset="0"/>
              </a:rPr>
              <a:t>well</a:t>
            </a:r>
            <a:r>
              <a:rPr lang="de-DE" dirty="0">
                <a:latin typeface="Helvetica" pitchFamily="1" charset="0"/>
              </a:rPr>
              <a:t>..  Thus  </a:t>
            </a:r>
            <a:r>
              <a:rPr lang="de-DE" dirty="0" err="1">
                <a:latin typeface="Helvetica" pitchFamily="1" charset="0"/>
              </a:rPr>
              <a:t>give</a:t>
            </a:r>
            <a:r>
              <a:rPr lang="de-DE" dirty="0">
                <a:latin typeface="Helvetica" pitchFamily="1" charset="0"/>
              </a:rPr>
              <a:t> </a:t>
            </a:r>
            <a:r>
              <a:rPr lang="de-DE" dirty="0" err="1">
                <a:latin typeface="Helvetica" pitchFamily="1" charset="0"/>
              </a:rPr>
              <a:t>it</a:t>
            </a:r>
            <a:r>
              <a:rPr lang="de-DE" dirty="0">
                <a:latin typeface="Helvetica" pitchFamily="1" charset="0"/>
              </a:rPr>
              <a:t> </a:t>
            </a:r>
            <a:r>
              <a:rPr lang="de-DE" dirty="0" err="1">
                <a:latin typeface="Helvetica" pitchFamily="1" charset="0"/>
              </a:rPr>
              <a:t>enough</a:t>
            </a:r>
            <a:r>
              <a:rPr lang="de-DE" dirty="0">
                <a:latin typeface="Helvetica" pitchFamily="1" charset="0"/>
              </a:rPr>
              <a:t> </a:t>
            </a:r>
            <a:r>
              <a:rPr lang="de-DE" dirty="0" err="1">
                <a:latin typeface="Helvetica" pitchFamily="1" charset="0"/>
              </a:rPr>
              <a:t>mechanical</a:t>
            </a:r>
            <a:r>
              <a:rPr lang="de-DE" dirty="0">
                <a:latin typeface="Helvetica" pitchFamily="1" charset="0"/>
              </a:rPr>
              <a:t>  </a:t>
            </a:r>
            <a:r>
              <a:rPr lang="de-DE" dirty="0" err="1">
                <a:latin typeface="Helvetica" pitchFamily="1" charset="0"/>
              </a:rPr>
              <a:t>margin</a:t>
            </a:r>
            <a:r>
              <a:rPr lang="de-DE" dirty="0">
                <a:latin typeface="Helvetica" pitchFamily="1" charset="0"/>
              </a:rPr>
              <a:t> for </a:t>
            </a:r>
            <a:r>
              <a:rPr lang="de-DE" dirty="0" err="1">
                <a:latin typeface="Helvetica" pitchFamily="1" charset="0"/>
              </a:rPr>
              <a:t>waveguide</a:t>
            </a:r>
            <a:r>
              <a:rPr lang="de-DE" dirty="0">
                <a:latin typeface="Helvetica" pitchFamily="1" charset="0"/>
              </a:rPr>
              <a:t> </a:t>
            </a:r>
            <a:r>
              <a:rPr lang="de-DE" dirty="0" err="1">
                <a:latin typeface="Helvetica" pitchFamily="1" charset="0"/>
              </a:rPr>
              <a:t>installation</a:t>
            </a:r>
            <a:endParaRPr lang="de-DE" dirty="0">
              <a:latin typeface="Helvetica" pitchFamily="1" charset="0"/>
            </a:endParaRPr>
          </a:p>
        </p:txBody>
      </p:sp>
    </p:spTree>
    <p:extLst>
      <p:ext uri="{BB962C8B-B14F-4D97-AF65-F5344CB8AC3E}">
        <p14:creationId xmlns:p14="http://schemas.microsoft.com/office/powerpoint/2010/main" val="14112791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59E8639C-2FDA-49AB-8E0C-49DF44521FCB}" type="slidenum">
              <a:rPr lang="en-US" sz="1200">
                <a:solidFill>
                  <a:prstClr val="black"/>
                </a:solidFill>
              </a:rPr>
              <a:pPr algn="r" eaLnBrk="0" hangingPunct="0"/>
              <a:t>36</a:t>
            </a:fld>
            <a:endParaRPr lang="en-US" sz="1200" dirty="0">
              <a:solidFill>
                <a:prstClr val="black"/>
              </a:solidFill>
            </a:endParaRPr>
          </a:p>
        </p:txBody>
      </p:sp>
      <p:sp>
        <p:nvSpPr>
          <p:cNvPr id="14339" name="Rectangle 2"/>
          <p:cNvSpPr>
            <a:spLocks noGrp="1" noRot="1" noChangeAspect="1" noChangeArrowheads="1" noTextEdit="1"/>
          </p:cNvSpPr>
          <p:nvPr>
            <p:ph type="sldImg"/>
          </p:nvPr>
        </p:nvSpPr>
        <p:spPr>
          <a:solidFill>
            <a:srgbClr val="FFFFFF"/>
          </a:solidFill>
          <a:ln/>
        </p:spPr>
      </p:sp>
      <p:sp>
        <p:nvSpPr>
          <p:cNvPr id="143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Compare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field</a:t>
            </a:r>
            <a:r>
              <a:rPr lang="de-DE" dirty="0">
                <a:latin typeface="Helvetica" pitchFamily="1" charset="0"/>
              </a:rPr>
              <a:t> in </a:t>
            </a:r>
            <a:r>
              <a:rPr lang="de-DE" dirty="0" err="1">
                <a:latin typeface="Helvetica" pitchFamily="1" charset="0"/>
              </a:rPr>
              <a:t>each</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single</a:t>
            </a:r>
            <a:r>
              <a:rPr lang="de-DE" dirty="0">
                <a:latin typeface="Helvetica" pitchFamily="1" charset="0"/>
              </a:rPr>
              <a:t> </a:t>
            </a:r>
            <a:r>
              <a:rPr lang="de-DE" dirty="0" err="1">
                <a:latin typeface="Helvetica" pitchFamily="1" charset="0"/>
              </a:rPr>
              <a:t>cell</a:t>
            </a:r>
            <a:r>
              <a:rPr lang="de-DE" dirty="0">
                <a:latin typeface="Helvetica" pitchFamily="1" charset="0"/>
              </a:rPr>
              <a:t>) of 5.33 MV/</a:t>
            </a:r>
            <a:r>
              <a:rPr lang="de-DE" dirty="0" err="1">
                <a:latin typeface="Helvetica" pitchFamily="1" charset="0"/>
              </a:rPr>
              <a:t>meter</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the</a:t>
            </a:r>
            <a:r>
              <a:rPr lang="de-DE" dirty="0">
                <a:latin typeface="Helvetica" pitchFamily="1" charset="0"/>
              </a:rPr>
              <a:t> kick </a:t>
            </a:r>
            <a:r>
              <a:rPr lang="de-DE" dirty="0" err="1">
                <a:latin typeface="Helvetica" pitchFamily="1" charset="0"/>
              </a:rPr>
              <a:t>delivered</a:t>
            </a:r>
            <a:r>
              <a:rPr lang="de-DE" dirty="0">
                <a:latin typeface="Helvetica" pitchFamily="1" charset="0"/>
              </a:rPr>
              <a:t> to </a:t>
            </a:r>
            <a:r>
              <a:rPr lang="de-DE" dirty="0" err="1">
                <a:latin typeface="Helvetica" pitchFamily="1" charset="0"/>
              </a:rPr>
              <a:t>the</a:t>
            </a:r>
            <a:r>
              <a:rPr lang="de-DE" dirty="0">
                <a:latin typeface="Helvetica" pitchFamily="1" charset="0"/>
              </a:rPr>
              <a:t> beam </a:t>
            </a:r>
            <a:r>
              <a:rPr lang="de-DE" dirty="0" err="1">
                <a:latin typeface="Helvetica" pitchFamily="1" charset="0"/>
              </a:rPr>
              <a:t>as</a:t>
            </a:r>
            <a:r>
              <a:rPr lang="de-DE" dirty="0">
                <a:latin typeface="Helvetica" pitchFamily="1" charset="0"/>
              </a:rPr>
              <a:t> 2 </a:t>
            </a:r>
            <a:r>
              <a:rPr lang="de-DE" dirty="0" err="1">
                <a:latin typeface="Helvetica" pitchFamily="1" charset="0"/>
              </a:rPr>
              <a:t>MegaVolt</a:t>
            </a:r>
            <a:r>
              <a:rPr lang="de-DE" dirty="0">
                <a:latin typeface="Helvetica" pitchFamily="1" charset="0"/>
              </a:rPr>
              <a:t>..</a:t>
            </a:r>
            <a:r>
              <a:rPr lang="de-DE" dirty="0" err="1">
                <a:latin typeface="Helvetica" pitchFamily="1" charset="0"/>
              </a:rPr>
              <a:t>what</a:t>
            </a:r>
            <a:r>
              <a:rPr lang="de-DE" dirty="0">
                <a:latin typeface="Helvetica" pitchFamily="1" charset="0"/>
              </a:rPr>
              <a:t> </a:t>
            </a:r>
            <a:r>
              <a:rPr lang="de-DE" dirty="0" err="1">
                <a:latin typeface="Helvetica" pitchFamily="1" charset="0"/>
              </a:rPr>
              <a:t>happens</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the</a:t>
            </a:r>
            <a:r>
              <a:rPr lang="de-DE" dirty="0">
                <a:latin typeface="Helvetica" pitchFamily="1" charset="0"/>
              </a:rPr>
              <a:t> 116 KW </a:t>
            </a:r>
            <a:r>
              <a:rPr lang="de-DE" dirty="0" err="1">
                <a:latin typeface="Helvetica" pitchFamily="1" charset="0"/>
              </a:rPr>
              <a:t>when</a:t>
            </a:r>
            <a:r>
              <a:rPr lang="de-DE" dirty="0">
                <a:latin typeface="Helvetica" pitchFamily="1" charset="0"/>
              </a:rPr>
              <a:t> </a:t>
            </a:r>
            <a:r>
              <a:rPr lang="de-DE" dirty="0" err="1">
                <a:latin typeface="Helvetica" pitchFamily="1" charset="0"/>
              </a:rPr>
              <a:t>there</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no</a:t>
            </a:r>
            <a:r>
              <a:rPr lang="de-DE" dirty="0">
                <a:latin typeface="Helvetica" pitchFamily="1" charset="0"/>
              </a:rPr>
              <a:t> beam?</a:t>
            </a:r>
          </a:p>
        </p:txBody>
      </p:sp>
    </p:spTree>
    <p:extLst>
      <p:ext uri="{BB962C8B-B14F-4D97-AF65-F5344CB8AC3E}">
        <p14:creationId xmlns:p14="http://schemas.microsoft.com/office/powerpoint/2010/main" val="3476337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F1ABCB7A-69DA-4EB7-9F0E-DD9564C61F63}" type="slidenum">
              <a:rPr lang="en-US" smtClean="0">
                <a:solidFill>
                  <a:prstClr val="black"/>
                </a:solidFill>
                <a:latin typeface="Helvetica" pitchFamily="1" charset="0"/>
              </a:rPr>
              <a:pPr/>
              <a:t>37</a:t>
            </a:fld>
            <a:endParaRPr lang="en-US" dirty="0">
              <a:solidFill>
                <a:prstClr val="black"/>
              </a:solidFill>
              <a:latin typeface="Helvetica" pitchFamily="1" charset="0"/>
            </a:endParaRPr>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Now</a:t>
            </a:r>
            <a:r>
              <a:rPr lang="de-DE" dirty="0">
                <a:latin typeface="Helvetica" pitchFamily="1" charset="0"/>
              </a:rPr>
              <a:t> </a:t>
            </a:r>
            <a:r>
              <a:rPr lang="de-DE" dirty="0" err="1">
                <a:latin typeface="Helvetica" pitchFamily="1" charset="0"/>
              </a:rPr>
              <a:t>we</a:t>
            </a:r>
            <a:r>
              <a:rPr lang="de-DE" dirty="0">
                <a:latin typeface="Helvetica" pitchFamily="1" charset="0"/>
              </a:rPr>
              <a:t> </a:t>
            </a:r>
            <a:r>
              <a:rPr lang="de-DE" dirty="0" err="1">
                <a:latin typeface="Helvetica" pitchFamily="1" charset="0"/>
              </a:rPr>
              <a:t>have</a:t>
            </a:r>
            <a:r>
              <a:rPr lang="de-DE" dirty="0">
                <a:latin typeface="Helvetica" pitchFamily="1" charset="0"/>
              </a:rPr>
              <a:t> an </a:t>
            </a:r>
            <a:r>
              <a:rPr lang="de-DE" dirty="0" err="1">
                <a:latin typeface="Helvetica" pitchFamily="1" charset="0"/>
              </a:rPr>
              <a:t>application</a:t>
            </a:r>
            <a:r>
              <a:rPr lang="de-DE" dirty="0">
                <a:latin typeface="Helvetica" pitchFamily="1" charset="0"/>
              </a:rPr>
              <a:t> for </a:t>
            </a:r>
            <a:r>
              <a:rPr lang="de-DE" dirty="0" err="1">
                <a:latin typeface="Helvetica" pitchFamily="1" charset="0"/>
              </a:rPr>
              <a:t>electron</a:t>
            </a:r>
            <a:r>
              <a:rPr lang="de-DE" dirty="0">
                <a:latin typeface="Helvetica" pitchFamily="1" charset="0"/>
              </a:rPr>
              <a:t> </a:t>
            </a:r>
            <a:r>
              <a:rPr lang="de-DE" dirty="0" err="1">
                <a:latin typeface="Helvetica" pitchFamily="1" charset="0"/>
              </a:rPr>
              <a:t>beams</a:t>
            </a:r>
            <a:r>
              <a:rPr lang="de-DE" dirty="0">
                <a:latin typeface="Helvetica" pitchFamily="1" charset="0"/>
              </a:rPr>
              <a:t>..and </a:t>
            </a:r>
            <a:r>
              <a:rPr lang="de-DE" dirty="0" err="1">
                <a:latin typeface="Helvetica" pitchFamily="1" charset="0"/>
              </a:rPr>
              <a:t>this</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shape</a:t>
            </a:r>
            <a:r>
              <a:rPr lang="de-DE" dirty="0">
                <a:latin typeface="Helvetica" pitchFamily="1" charset="0"/>
              </a:rPr>
              <a:t> was REALLY </a:t>
            </a:r>
            <a:r>
              <a:rPr lang="de-DE" dirty="0" err="1">
                <a:latin typeface="Helvetica" pitchFamily="1" charset="0"/>
              </a:rPr>
              <a:t>optimised</a:t>
            </a:r>
            <a:r>
              <a:rPr lang="de-DE" dirty="0">
                <a:latin typeface="Helvetica" pitchFamily="1" charset="0"/>
              </a:rPr>
              <a:t> for a </a:t>
            </a:r>
            <a:r>
              <a:rPr lang="de-DE" dirty="0" err="1">
                <a:latin typeface="Helvetica" pitchFamily="1" charset="0"/>
              </a:rPr>
              <a:t>very</a:t>
            </a:r>
            <a:r>
              <a:rPr lang="de-DE" dirty="0">
                <a:latin typeface="Helvetica" pitchFamily="1" charset="0"/>
              </a:rPr>
              <a:t> </a:t>
            </a:r>
            <a:r>
              <a:rPr lang="de-DE" dirty="0" err="1">
                <a:latin typeface="Helvetica" pitchFamily="1" charset="0"/>
              </a:rPr>
              <a:t>good</a:t>
            </a:r>
            <a:r>
              <a:rPr lang="de-DE" dirty="0">
                <a:latin typeface="Helvetica" pitchFamily="1" charset="0"/>
              </a:rPr>
              <a:t> </a:t>
            </a:r>
            <a:r>
              <a:rPr lang="de-DE" dirty="0" err="1">
                <a:latin typeface="Helvetica" pitchFamily="1" charset="0"/>
              </a:rPr>
              <a:t>ratio</a:t>
            </a:r>
            <a:r>
              <a:rPr lang="de-DE" dirty="0">
                <a:latin typeface="Helvetica" pitchFamily="1" charset="0"/>
              </a:rPr>
              <a:t> of </a:t>
            </a:r>
            <a:r>
              <a:rPr lang="de-DE" dirty="0" err="1">
                <a:latin typeface="Helvetica" pitchFamily="1" charset="0"/>
              </a:rPr>
              <a:t>accelerating</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vs</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magnetic</a:t>
            </a:r>
            <a:r>
              <a:rPr lang="de-DE" dirty="0">
                <a:latin typeface="Helvetica" pitchFamily="1" charset="0"/>
              </a:rPr>
              <a:t> </a:t>
            </a:r>
            <a:r>
              <a:rPr lang="de-DE" dirty="0" err="1">
                <a:latin typeface="Helvetica" pitchFamily="1" charset="0"/>
              </a:rPr>
              <a:t>field</a:t>
            </a:r>
            <a:endParaRPr lang="de-DE" dirty="0">
              <a:latin typeface="Helvetica" pitchFamily="1" charset="0"/>
            </a:endParaRPr>
          </a:p>
        </p:txBody>
      </p:sp>
    </p:spTree>
    <p:extLst>
      <p:ext uri="{BB962C8B-B14F-4D97-AF65-F5344CB8AC3E}">
        <p14:creationId xmlns:p14="http://schemas.microsoft.com/office/powerpoint/2010/main" val="17019360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74436912-D032-4475-BCC7-FF107359D20C}" type="slidenum">
              <a:rPr lang="en-US" smtClean="0">
                <a:solidFill>
                  <a:prstClr val="black"/>
                </a:solidFill>
                <a:latin typeface="Helvetica" pitchFamily="1" charset="0"/>
              </a:rPr>
              <a:pPr/>
              <a:t>38</a:t>
            </a:fld>
            <a:endParaRPr lang="en-US" dirty="0">
              <a:solidFill>
                <a:prstClr val="black"/>
              </a:solidFill>
              <a:latin typeface="Helvetica" pitchFamily="1" charset="0"/>
            </a:endParaRPr>
          </a:p>
        </p:txBody>
      </p:sp>
      <p:sp>
        <p:nvSpPr>
          <p:cNvPr id="18435" name="Rectangle 2"/>
          <p:cNvSpPr>
            <a:spLocks noGrp="1" noRot="1" noChangeAspect="1" noChangeArrowheads="1" noTextEdit="1"/>
          </p:cNvSpPr>
          <p:nvPr>
            <p:ph type="sldImg"/>
          </p:nvPr>
        </p:nvSpPr>
        <p:spPr>
          <a:solidFill>
            <a:srgbClr val="FFFFFF"/>
          </a:solidFill>
          <a:ln/>
        </p:spPr>
      </p:sp>
      <p:sp>
        <p:nvSpPr>
          <p:cNvPr id="1843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Some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examples</a:t>
            </a:r>
            <a:endParaRPr lang="de-DE" dirty="0">
              <a:latin typeface="Helvetica" pitchFamily="1" charset="0"/>
            </a:endParaRPr>
          </a:p>
        </p:txBody>
      </p:sp>
    </p:spTree>
    <p:extLst>
      <p:ext uri="{BB962C8B-B14F-4D97-AF65-F5344CB8AC3E}">
        <p14:creationId xmlns:p14="http://schemas.microsoft.com/office/powerpoint/2010/main" val="7679648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AE8DC5C4-05D3-4693-95B4-23EBD96DE566}" type="slidenum">
              <a:rPr lang="en-US" smtClean="0">
                <a:solidFill>
                  <a:prstClr val="black"/>
                </a:solidFill>
                <a:latin typeface="Helvetica" pitchFamily="1" charset="0"/>
              </a:rPr>
              <a:pPr/>
              <a:t>39</a:t>
            </a:fld>
            <a:endParaRPr lang="en-US" dirty="0">
              <a:solidFill>
                <a:prstClr val="black"/>
              </a:solidFill>
              <a:latin typeface="Helvetica" pitchFamily="1" charset="0"/>
            </a:endParaRPr>
          </a:p>
        </p:txBody>
      </p:sp>
      <p:sp>
        <p:nvSpPr>
          <p:cNvPr id="19459" name="Rectangle 2"/>
          <p:cNvSpPr>
            <a:spLocks noGrp="1" noRot="1" noChangeAspect="1" noChangeArrowheads="1" noTextEdit="1"/>
          </p:cNvSpPr>
          <p:nvPr>
            <p:ph type="sldImg"/>
          </p:nvPr>
        </p:nvSpPr>
        <p:spPr>
          <a:solidFill>
            <a:srgbClr val="FFFFFF"/>
          </a:solidFill>
          <a:ln/>
        </p:spPr>
      </p:sp>
      <p:sp>
        <p:nvSpPr>
          <p:cNvPr id="1946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Development </a:t>
            </a:r>
            <a:r>
              <a:rPr lang="de-DE" dirty="0" err="1">
                <a:latin typeface="Helvetica" pitchFamily="1" charset="0"/>
              </a:rPr>
              <a:t>work</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never</a:t>
            </a:r>
            <a:r>
              <a:rPr lang="de-DE" dirty="0">
                <a:latin typeface="Helvetica" pitchFamily="1" charset="0"/>
              </a:rPr>
              <a:t> lost…and will </a:t>
            </a:r>
            <a:r>
              <a:rPr lang="de-DE" dirty="0" err="1">
                <a:latin typeface="Helvetica" pitchFamily="1" charset="0"/>
              </a:rPr>
              <a:t>ususally</a:t>
            </a:r>
            <a:r>
              <a:rPr lang="de-DE" dirty="0">
                <a:latin typeface="Helvetica" pitchFamily="1" charset="0"/>
              </a:rPr>
              <a:t> </a:t>
            </a:r>
            <a:r>
              <a:rPr lang="de-DE" dirty="0" err="1">
                <a:latin typeface="Helvetica" pitchFamily="1" charset="0"/>
              </a:rPr>
              <a:t>be</a:t>
            </a:r>
            <a:r>
              <a:rPr lang="de-DE" dirty="0">
                <a:latin typeface="Helvetica" pitchFamily="1" charset="0"/>
              </a:rPr>
              <a:t> </a:t>
            </a:r>
            <a:r>
              <a:rPr lang="de-DE" dirty="0" err="1">
                <a:latin typeface="Helvetica" pitchFamily="1" charset="0"/>
              </a:rPr>
              <a:t>applied</a:t>
            </a:r>
            <a:r>
              <a:rPr lang="de-DE" dirty="0">
                <a:latin typeface="Helvetica" pitchFamily="1" charset="0"/>
              </a:rPr>
              <a:t> </a:t>
            </a:r>
            <a:r>
              <a:rPr lang="de-DE" dirty="0" err="1">
                <a:latin typeface="Helvetica" pitchFamily="1" charset="0"/>
              </a:rPr>
              <a:t>later</a:t>
            </a:r>
            <a:endParaRPr lang="de-DE" dirty="0">
              <a:latin typeface="Helvetica" pitchFamily="1" charset="0"/>
            </a:endParaRPr>
          </a:p>
        </p:txBody>
      </p:sp>
    </p:spTree>
    <p:extLst>
      <p:ext uri="{BB962C8B-B14F-4D97-AF65-F5344CB8AC3E}">
        <p14:creationId xmlns:p14="http://schemas.microsoft.com/office/powerpoint/2010/main" val="1563215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227F7FF-0DE9-4A35-971B-CD07B4675407}" type="slidenum">
              <a:rPr lang="en-US" smtClean="0">
                <a:latin typeface="Helvetica" pitchFamily="1" charset="0"/>
              </a:rPr>
              <a:pPr/>
              <a:t>4</a:t>
            </a:fld>
            <a:endParaRPr lang="en-US" dirty="0">
              <a:latin typeface="Helvetica" pitchFamily="1" charset="0"/>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normAutofit fontScale="92500" lnSpcReduction="20000"/>
          </a:bodyPr>
          <a:lstStyle/>
          <a:p>
            <a:pPr eaLnBrk="1" hangingPunct="1">
              <a:spcBef>
                <a:spcPct val="0"/>
              </a:spcBef>
            </a:pPr>
            <a:r>
              <a:rPr lang="de-DE" sz="1800" dirty="0">
                <a:latin typeface="Helvetica" pitchFamily="1" charset="0"/>
              </a:rPr>
              <a:t>And </a:t>
            </a:r>
            <a:r>
              <a:rPr lang="de-DE" sz="1800" dirty="0" err="1">
                <a:latin typeface="Helvetica" pitchFamily="1" charset="0"/>
              </a:rPr>
              <a:t>here</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latest</a:t>
            </a:r>
            <a:r>
              <a:rPr lang="de-DE" sz="1800" dirty="0">
                <a:latin typeface="Helvetica" pitchFamily="1" charset="0"/>
              </a:rPr>
              <a:t> </a:t>
            </a:r>
            <a:r>
              <a:rPr lang="de-DE" sz="1800" dirty="0" err="1">
                <a:latin typeface="Helvetica" pitchFamily="1" charset="0"/>
              </a:rPr>
              <a:t>news</a:t>
            </a:r>
            <a:r>
              <a:rPr lang="de-DE" sz="1800" dirty="0">
                <a:latin typeface="Helvetica" pitchFamily="1" charset="0"/>
              </a:rPr>
              <a:t> </a:t>
            </a:r>
            <a:r>
              <a:rPr lang="de-DE" sz="1800" dirty="0" err="1">
                <a:latin typeface="Helvetica" pitchFamily="1" charset="0"/>
              </a:rPr>
              <a:t>from</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press.. a </a:t>
            </a:r>
            <a:r>
              <a:rPr lang="de-DE" sz="1800" dirty="0" err="1">
                <a:latin typeface="Helvetica" pitchFamily="1" charset="0"/>
              </a:rPr>
              <a:t>hot</a:t>
            </a:r>
            <a:r>
              <a:rPr lang="de-DE" sz="1800" dirty="0">
                <a:latin typeface="Helvetica" pitchFamily="1" charset="0"/>
              </a:rPr>
              <a:t> and </a:t>
            </a:r>
            <a:r>
              <a:rPr lang="de-DE" sz="1800" dirty="0" err="1">
                <a:latin typeface="Helvetica" pitchFamily="1" charset="0"/>
              </a:rPr>
              <a:t>interesting</a:t>
            </a:r>
            <a:r>
              <a:rPr lang="de-DE" sz="1800" dirty="0">
                <a:latin typeface="Helvetica" pitchFamily="1" charset="0"/>
              </a:rPr>
              <a:t> </a:t>
            </a:r>
            <a:r>
              <a:rPr lang="de-DE" sz="1800" dirty="0" err="1">
                <a:latin typeface="Helvetica" pitchFamily="1" charset="0"/>
              </a:rPr>
              <a:t>field</a:t>
            </a:r>
            <a:r>
              <a:rPr lang="de-DE" sz="1800" dirty="0">
                <a:latin typeface="Helvetica" pitchFamily="1" charset="0"/>
              </a:rPr>
              <a:t>…</a:t>
            </a:r>
            <a:r>
              <a:rPr lang="de-DE" sz="1800" dirty="0" err="1">
                <a:latin typeface="Helvetica" pitchFamily="1" charset="0"/>
              </a:rPr>
              <a:t>despite</a:t>
            </a:r>
            <a:r>
              <a:rPr lang="de-DE" sz="1800" dirty="0">
                <a:latin typeface="Helvetica" pitchFamily="1" charset="0"/>
              </a:rPr>
              <a:t> </a:t>
            </a:r>
            <a:r>
              <a:rPr lang="de-DE" sz="1800" dirty="0" err="1">
                <a:latin typeface="Helvetica" pitchFamily="1" charset="0"/>
              </a:rPr>
              <a:t>cryo</a:t>
            </a:r>
            <a:r>
              <a:rPr lang="de-DE" sz="1800" dirty="0">
                <a:latin typeface="Helvetica" pitchFamily="1" charset="0"/>
              </a:rPr>
              <a:t> </a:t>
            </a:r>
            <a:r>
              <a:rPr lang="de-DE" sz="1800" dirty="0" err="1">
                <a:latin typeface="Helvetica" pitchFamily="1" charset="0"/>
              </a:rPr>
              <a:t>technology</a:t>
            </a:r>
            <a:r>
              <a:rPr lang="de-DE" sz="1800" dirty="0">
                <a:latin typeface="Helvetica" pitchFamily="1" charset="0"/>
              </a:rPr>
              <a:t>..</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could</a:t>
            </a:r>
            <a:r>
              <a:rPr lang="de-DE" sz="1800" dirty="0">
                <a:latin typeface="Helvetica" pitchFamily="1" charset="0"/>
              </a:rPr>
              <a:t> </a:t>
            </a:r>
            <a:r>
              <a:rPr lang="de-DE" sz="1800" dirty="0" err="1">
                <a:latin typeface="Helvetica" pitchFamily="1" charset="0"/>
              </a:rPr>
              <a:t>spend</a:t>
            </a:r>
            <a:r>
              <a:rPr lang="de-DE" sz="1800" dirty="0">
                <a:latin typeface="Helvetica" pitchFamily="1" charset="0"/>
              </a:rPr>
              <a:t> a </a:t>
            </a:r>
            <a:r>
              <a:rPr lang="de-DE" sz="1800" dirty="0" err="1">
                <a:latin typeface="Helvetica" pitchFamily="1" charset="0"/>
              </a:rPr>
              <a:t>lot</a:t>
            </a:r>
            <a:r>
              <a:rPr lang="de-DE" sz="1800" dirty="0">
                <a:latin typeface="Helvetica" pitchFamily="1" charset="0"/>
              </a:rPr>
              <a:t> of time just on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slide</a:t>
            </a:r>
            <a:r>
              <a:rPr lang="de-DE" sz="1800" dirty="0">
                <a:latin typeface="Helvetica" pitchFamily="1" charset="0"/>
              </a:rPr>
              <a:t> </a:t>
            </a:r>
            <a:r>
              <a:rPr lang="de-DE" sz="1800" dirty="0" err="1">
                <a:latin typeface="Helvetica" pitchFamily="1" charset="0"/>
              </a:rPr>
              <a:t>alone</a:t>
            </a:r>
            <a:r>
              <a:rPr lang="de-DE" sz="1800" dirty="0">
                <a:latin typeface="Helvetica" pitchFamily="1" charset="0"/>
              </a:rPr>
              <a:t>, </a:t>
            </a:r>
            <a:r>
              <a:rPr lang="de-DE" sz="1800" dirty="0" err="1">
                <a:latin typeface="Helvetica" pitchFamily="1" charset="0"/>
              </a:rPr>
              <a:t>discussing</a:t>
            </a:r>
            <a:r>
              <a:rPr lang="de-DE" sz="1800" dirty="0">
                <a:latin typeface="Helvetica" pitchFamily="1" charset="0"/>
              </a:rPr>
              <a:t> all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inventions</a:t>
            </a:r>
            <a:r>
              <a:rPr lang="de-DE" sz="1800" dirty="0">
                <a:latin typeface="Helvetica" pitchFamily="1" charset="0"/>
              </a:rPr>
              <a:t> and </a:t>
            </a:r>
            <a:r>
              <a:rPr lang="de-DE" sz="1800" dirty="0" err="1">
                <a:latin typeface="Helvetica" pitchFamily="1" charset="0"/>
              </a:rPr>
              <a:t>new</a:t>
            </a:r>
            <a:r>
              <a:rPr lang="de-DE" sz="1800" dirty="0">
                <a:latin typeface="Helvetica" pitchFamily="1" charset="0"/>
              </a:rPr>
              <a:t> </a:t>
            </a:r>
            <a:r>
              <a:rPr lang="de-DE" sz="1800" dirty="0" err="1">
                <a:latin typeface="Helvetica" pitchFamily="1" charset="0"/>
              </a:rPr>
              <a:t>effects</a:t>
            </a:r>
            <a:r>
              <a:rPr lang="de-DE" sz="1800" dirty="0">
                <a:latin typeface="Helvetica" pitchFamily="1" charset="0"/>
              </a:rPr>
              <a:t> </a:t>
            </a:r>
            <a:r>
              <a:rPr lang="de-DE" sz="1800" dirty="0" err="1">
                <a:latin typeface="Helvetica" pitchFamily="1" charset="0"/>
              </a:rPr>
              <a:t>there</a:t>
            </a:r>
            <a:r>
              <a:rPr lang="de-DE" sz="1800" dirty="0">
                <a:latin typeface="Helvetica" pitchFamily="1" charset="0"/>
              </a:rPr>
              <a:t> in in </a:t>
            </a:r>
            <a:r>
              <a:rPr lang="de-DE" sz="1800" dirty="0" err="1">
                <a:latin typeface="Helvetica" pitchFamily="1" charset="0"/>
              </a:rPr>
              <a:t>detail</a:t>
            </a:r>
            <a:r>
              <a:rPr lang="de-DE" sz="1800" dirty="0">
                <a:latin typeface="Helvetica" pitchFamily="1" charset="0"/>
              </a:rPr>
              <a:t> but </a:t>
            </a:r>
            <a:r>
              <a:rPr lang="de-DE" sz="1800" dirty="0" err="1">
                <a:latin typeface="Helvetica" pitchFamily="1" charset="0"/>
              </a:rPr>
              <a:t>we</a:t>
            </a:r>
            <a:r>
              <a:rPr lang="de-DE" sz="1800" dirty="0">
                <a:latin typeface="Helvetica" pitchFamily="1" charset="0"/>
              </a:rPr>
              <a:t> will </a:t>
            </a:r>
            <a:r>
              <a:rPr lang="de-DE" sz="1800" dirty="0" err="1">
                <a:latin typeface="Helvetica" pitchFamily="1" charset="0"/>
              </a:rPr>
              <a:t>focus</a:t>
            </a:r>
            <a:r>
              <a:rPr lang="de-DE" sz="1800" dirty="0">
                <a:latin typeface="Helvetica" pitchFamily="1" charset="0"/>
              </a:rPr>
              <a:t> </a:t>
            </a:r>
            <a:r>
              <a:rPr lang="de-DE" sz="1800" dirty="0" err="1">
                <a:latin typeface="Helvetica" pitchFamily="1" charset="0"/>
              </a:rPr>
              <a:t>here</a:t>
            </a:r>
            <a:r>
              <a:rPr lang="de-DE" sz="1800" dirty="0">
                <a:latin typeface="Helvetica" pitchFamily="1" charset="0"/>
              </a:rPr>
              <a:t> </a:t>
            </a:r>
            <a:r>
              <a:rPr lang="de-DE" sz="1800" dirty="0" err="1">
                <a:latin typeface="Helvetica" pitchFamily="1" charset="0"/>
              </a:rPr>
              <a:t>only</a:t>
            </a:r>
            <a:r>
              <a:rPr lang="de-DE" sz="1800" dirty="0">
                <a:latin typeface="Helvetica" pitchFamily="1" charset="0"/>
              </a:rPr>
              <a:t>  on a </a:t>
            </a:r>
            <a:r>
              <a:rPr lang="de-DE" sz="1800" dirty="0" err="1">
                <a:latin typeface="Helvetica" pitchFamily="1" charset="0"/>
              </a:rPr>
              <a:t>few</a:t>
            </a:r>
            <a:r>
              <a:rPr lang="de-DE" sz="1800" dirty="0">
                <a:latin typeface="Helvetica" pitchFamily="1" charset="0"/>
              </a:rPr>
              <a:t> </a:t>
            </a:r>
            <a:r>
              <a:rPr lang="de-DE" sz="1800" dirty="0" err="1">
                <a:latin typeface="Helvetica" pitchFamily="1" charset="0"/>
              </a:rPr>
              <a:t>points</a:t>
            </a:r>
            <a:r>
              <a:rPr lang="de-DE" sz="1800" dirty="0">
                <a:latin typeface="Helvetica" pitchFamily="1" charset="0"/>
              </a:rPr>
              <a:t> </a:t>
            </a:r>
            <a:r>
              <a:rPr lang="de-DE" sz="1800" dirty="0" err="1">
                <a:latin typeface="Helvetica" pitchFamily="1" charset="0"/>
              </a:rPr>
              <a:t>mentioned</a:t>
            </a:r>
            <a:r>
              <a:rPr lang="de-DE" sz="1800" dirty="0">
                <a:latin typeface="Helvetica" pitchFamily="1" charset="0"/>
              </a:rPr>
              <a:t>…on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graph</a:t>
            </a:r>
            <a:endParaRPr lang="de-DE" sz="1800" dirty="0">
              <a:latin typeface="Helvetica" pitchFamily="1" charset="0"/>
            </a:endParaRPr>
          </a:p>
          <a:p>
            <a:r>
              <a:rPr lang="en-US" sz="1800" dirty="0"/>
              <a:t>The very nice review paper by Anlage is not only covering the range of application in the accelerator domain but gives also an overview </a:t>
            </a:r>
          </a:p>
          <a:p>
            <a:r>
              <a:rPr lang="en-US" sz="1800" dirty="0"/>
              <a:t>on what is going in the entire range physics and technology important miles stone are many different fundamental results in the 50</a:t>
            </a:r>
            <a:r>
              <a:rPr lang="en-US" sz="1800" baseline="30000" dirty="0"/>
              <a:t>th</a:t>
            </a:r>
            <a:r>
              <a:rPr lang="en-US" sz="1800" dirty="0"/>
              <a:t> and 60</a:t>
            </a:r>
            <a:r>
              <a:rPr lang="en-US" sz="1800" baseline="30000" dirty="0"/>
              <a:t>th</a:t>
            </a:r>
          </a:p>
          <a:p>
            <a:r>
              <a:rPr lang="en-US" sz="1800" dirty="0"/>
              <a:t> with one of the first SC accelerator cavities in 1973 .Josephson made a very important discovery (Josephson effect) in a very young age in 1962</a:t>
            </a:r>
          </a:p>
          <a:p>
            <a:r>
              <a:rPr lang="en-US" sz="1800" dirty="0"/>
              <a:t> and obtained the Nobel prize</a:t>
            </a:r>
          </a:p>
          <a:p>
            <a:endParaRPr lang="en-US" sz="1800" dirty="0"/>
          </a:p>
          <a:p>
            <a:r>
              <a:rPr lang="en-US" sz="1800" dirty="0"/>
              <a:t>Maybe this should be further expanded with 2..3 examples and figures from this paper by Anlage</a:t>
            </a:r>
            <a:endParaRPr lang="en-GB" sz="1800" dirty="0"/>
          </a:p>
          <a:p>
            <a:pPr eaLnBrk="1" hangingPunct="1">
              <a:spcBef>
                <a:spcPct val="0"/>
              </a:spcBef>
            </a:pPr>
            <a:endParaRPr lang="de-DE" sz="1800" dirty="0">
              <a:latin typeface="Helvetica" pitchFamily="1" charset="0"/>
            </a:endParaRPr>
          </a:p>
        </p:txBody>
      </p:sp>
    </p:spTree>
    <p:extLst>
      <p:ext uri="{BB962C8B-B14F-4D97-AF65-F5344CB8AC3E}">
        <p14:creationId xmlns:p14="http://schemas.microsoft.com/office/powerpoint/2010/main" val="26536395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E7206FDE-7F2B-456E-B20B-B8D94772698F}" type="slidenum">
              <a:rPr lang="en-US" smtClean="0">
                <a:solidFill>
                  <a:prstClr val="black"/>
                </a:solidFill>
                <a:latin typeface="Helvetica" pitchFamily="1" charset="0"/>
              </a:rPr>
              <a:pPr/>
              <a:t>40</a:t>
            </a:fld>
            <a:endParaRPr lang="en-US" dirty="0">
              <a:solidFill>
                <a:prstClr val="black"/>
              </a:solidFill>
              <a:latin typeface="Helvetica" pitchFamily="1" charset="0"/>
            </a:endParaRPr>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This </a:t>
            </a:r>
            <a:r>
              <a:rPr lang="de-DE" dirty="0" err="1">
                <a:latin typeface="Helvetica" pitchFamily="1" charset="0"/>
              </a:rPr>
              <a:t>is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superconducting</a:t>
            </a:r>
            <a:r>
              <a:rPr lang="de-DE" dirty="0">
                <a:latin typeface="Helvetica" pitchFamily="1" charset="0"/>
              </a:rPr>
              <a:t> </a:t>
            </a:r>
            <a:r>
              <a:rPr lang="de-DE" dirty="0" err="1">
                <a:latin typeface="Helvetica" pitchFamily="1" charset="0"/>
              </a:rPr>
              <a:t>version</a:t>
            </a:r>
            <a:r>
              <a:rPr lang="de-DE" dirty="0">
                <a:latin typeface="Helvetica" pitchFamily="1" charset="0"/>
              </a:rPr>
              <a:t> of a </a:t>
            </a:r>
            <a:r>
              <a:rPr lang="de-DE" dirty="0" err="1">
                <a:latin typeface="Helvetica" pitchFamily="1" charset="0"/>
              </a:rPr>
              <a:t>cavity</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similar</a:t>
            </a:r>
            <a:r>
              <a:rPr lang="de-DE" dirty="0">
                <a:latin typeface="Helvetica" pitchFamily="1" charset="0"/>
              </a:rPr>
              <a:t> </a:t>
            </a:r>
            <a:r>
              <a:rPr lang="de-DE" dirty="0" err="1">
                <a:latin typeface="Helvetica" pitchFamily="1" charset="0"/>
              </a:rPr>
              <a:t>shape</a:t>
            </a:r>
            <a:r>
              <a:rPr lang="de-DE" dirty="0">
                <a:latin typeface="Helvetica" pitchFamily="1" charset="0"/>
              </a:rPr>
              <a:t> (but normal </a:t>
            </a:r>
            <a:r>
              <a:rPr lang="de-DE" dirty="0" err="1">
                <a:latin typeface="Helvetica" pitchFamily="1" charset="0"/>
              </a:rPr>
              <a:t>conducting</a:t>
            </a:r>
            <a:r>
              <a:rPr lang="de-DE" dirty="0">
                <a:latin typeface="Helvetica" pitchFamily="1" charset="0"/>
              </a:rPr>
              <a:t>) </a:t>
            </a:r>
            <a:r>
              <a:rPr lang="de-DE" dirty="0" err="1">
                <a:latin typeface="Helvetica" pitchFamily="1" charset="0"/>
              </a:rPr>
              <a:t>developed</a:t>
            </a:r>
            <a:r>
              <a:rPr lang="de-DE" dirty="0">
                <a:latin typeface="Helvetica" pitchFamily="1" charset="0"/>
              </a:rPr>
              <a:t> at GSI in </a:t>
            </a:r>
            <a:r>
              <a:rPr lang="de-DE" dirty="0" err="1">
                <a:latin typeface="Helvetica" pitchFamily="1" charset="0"/>
              </a:rPr>
              <a:t>the</a:t>
            </a:r>
            <a:r>
              <a:rPr lang="de-DE" dirty="0">
                <a:latin typeface="Helvetica" pitchFamily="1" charset="0"/>
              </a:rPr>
              <a:t> </a:t>
            </a:r>
            <a:r>
              <a:rPr lang="de-DE" dirty="0" err="1">
                <a:latin typeface="Helvetica" pitchFamily="1" charset="0"/>
              </a:rPr>
              <a:t>early</a:t>
            </a:r>
            <a:r>
              <a:rPr lang="de-DE" dirty="0">
                <a:latin typeface="Helvetica" pitchFamily="1" charset="0"/>
              </a:rPr>
              <a:t> 80th..This type of </a:t>
            </a:r>
            <a:r>
              <a:rPr lang="de-DE" dirty="0" err="1">
                <a:latin typeface="Helvetica" pitchFamily="1" charset="0"/>
              </a:rPr>
              <a:t>structure</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good</a:t>
            </a:r>
            <a:r>
              <a:rPr lang="de-DE" dirty="0">
                <a:latin typeface="Helvetica" pitchFamily="1" charset="0"/>
              </a:rPr>
              <a:t> for slow </a:t>
            </a:r>
            <a:r>
              <a:rPr lang="de-DE" dirty="0" err="1">
                <a:latin typeface="Helvetica" pitchFamily="1" charset="0"/>
              </a:rPr>
              <a:t>beams</a:t>
            </a:r>
            <a:r>
              <a:rPr lang="de-DE" dirty="0">
                <a:latin typeface="Helvetica" pitchFamily="1" charset="0"/>
              </a:rPr>
              <a:t> and </a:t>
            </a:r>
            <a:r>
              <a:rPr lang="de-DE" dirty="0" err="1">
                <a:latin typeface="Helvetica" pitchFamily="1" charset="0"/>
              </a:rPr>
              <a:t>has</a:t>
            </a:r>
            <a:r>
              <a:rPr lang="de-DE" dirty="0">
                <a:latin typeface="Helvetica" pitchFamily="1" charset="0"/>
              </a:rPr>
              <a:t> a </a:t>
            </a:r>
            <a:r>
              <a:rPr lang="de-DE" dirty="0" err="1">
                <a:latin typeface="Helvetica" pitchFamily="1" charset="0"/>
              </a:rPr>
              <a:t>very</a:t>
            </a:r>
            <a:r>
              <a:rPr lang="de-DE" dirty="0">
                <a:latin typeface="Helvetica" pitchFamily="1" charset="0"/>
              </a:rPr>
              <a:t> high shunt </a:t>
            </a:r>
            <a:r>
              <a:rPr lang="de-DE" dirty="0" err="1">
                <a:latin typeface="Helvetica" pitchFamily="1" charset="0"/>
              </a:rPr>
              <a:t>impedance</a:t>
            </a:r>
            <a:r>
              <a:rPr lang="de-DE" dirty="0">
                <a:latin typeface="Helvetica" pitchFamily="1" charset="0"/>
              </a:rPr>
              <a:t> </a:t>
            </a:r>
          </a:p>
        </p:txBody>
      </p:sp>
    </p:spTree>
    <p:extLst>
      <p:ext uri="{BB962C8B-B14F-4D97-AF65-F5344CB8AC3E}">
        <p14:creationId xmlns:p14="http://schemas.microsoft.com/office/powerpoint/2010/main" val="20375797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9EE7212-F874-4FAD-A705-C80A357DCA57}" type="slidenum">
              <a:rPr lang="en-US" smtClean="0">
                <a:solidFill>
                  <a:prstClr val="black"/>
                </a:solidFill>
                <a:latin typeface="Helvetica" pitchFamily="1" charset="0"/>
              </a:rPr>
              <a:pPr/>
              <a:t>41</a:t>
            </a:fld>
            <a:endParaRPr lang="en-US" dirty="0">
              <a:solidFill>
                <a:prstClr val="black"/>
              </a:solidFill>
              <a:latin typeface="Helvetica" pitchFamily="1" charset="0"/>
            </a:endParaRPr>
          </a:p>
        </p:txBody>
      </p:sp>
      <p:sp>
        <p:nvSpPr>
          <p:cNvPr id="21507" name="Rectangle 2"/>
          <p:cNvSpPr>
            <a:spLocks noGrp="1" noRot="1" noChangeAspect="1" noChangeArrowheads="1" noTextEdit="1"/>
          </p:cNvSpPr>
          <p:nvPr>
            <p:ph type="sldImg"/>
          </p:nvPr>
        </p:nvSpPr>
        <p:spPr>
          <a:solidFill>
            <a:srgbClr val="FFFFFF"/>
          </a:solidFill>
          <a:ln/>
        </p:spPr>
      </p:sp>
      <p:sp>
        <p:nvSpPr>
          <p:cNvPr id="2150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Thats</a:t>
            </a:r>
            <a:r>
              <a:rPr lang="de-DE" dirty="0">
                <a:latin typeface="Helvetica" pitchFamily="1" charset="0"/>
              </a:rPr>
              <a:t> </a:t>
            </a:r>
            <a:r>
              <a:rPr lang="de-DE" dirty="0" err="1">
                <a:latin typeface="Helvetica" pitchFamily="1" charset="0"/>
              </a:rPr>
              <a:t>one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application</a:t>
            </a:r>
            <a:r>
              <a:rPr lang="de-DE" dirty="0">
                <a:latin typeface="Helvetica" pitchFamily="1" charset="0"/>
              </a:rPr>
              <a:t> of </a:t>
            </a:r>
            <a:r>
              <a:rPr lang="de-DE" dirty="0" err="1">
                <a:latin typeface="Helvetica" pitchFamily="1" charset="0"/>
              </a:rPr>
              <a:t>coaxial</a:t>
            </a:r>
            <a:r>
              <a:rPr lang="de-DE" dirty="0">
                <a:latin typeface="Helvetica" pitchFamily="1" charset="0"/>
              </a:rPr>
              <a:t> </a:t>
            </a:r>
            <a:r>
              <a:rPr lang="de-DE" dirty="0" err="1">
                <a:latin typeface="Helvetica" pitchFamily="1" charset="0"/>
              </a:rPr>
              <a:t>line</a:t>
            </a:r>
            <a:r>
              <a:rPr lang="de-DE" dirty="0">
                <a:latin typeface="Helvetica" pitchFamily="1" charset="0"/>
              </a:rPr>
              <a:t> </a:t>
            </a:r>
            <a:r>
              <a:rPr lang="de-DE" dirty="0" err="1">
                <a:latin typeface="Helvetica" pitchFamily="1" charset="0"/>
              </a:rPr>
              <a:t>theory</a:t>
            </a:r>
            <a:r>
              <a:rPr lang="de-DE" dirty="0">
                <a:latin typeface="Helvetica" pitchFamily="1" charset="0"/>
              </a:rPr>
              <a:t> for </a:t>
            </a:r>
            <a:r>
              <a:rPr lang="de-DE" dirty="0" err="1">
                <a:latin typeface="Helvetica" pitchFamily="1" charset="0"/>
              </a:rPr>
              <a:t>resonators</a:t>
            </a:r>
            <a:r>
              <a:rPr lang="de-DE" dirty="0">
                <a:latin typeface="Helvetica" pitchFamily="1" charset="0"/>
              </a:rPr>
              <a:t>…</a:t>
            </a:r>
            <a:r>
              <a:rPr lang="de-DE" dirty="0" err="1">
                <a:latin typeface="Helvetica" pitchFamily="1" charset="0"/>
              </a:rPr>
              <a:t>note</a:t>
            </a:r>
            <a:r>
              <a:rPr lang="de-DE" dirty="0">
                <a:latin typeface="Helvetica" pitchFamily="1" charset="0"/>
              </a:rPr>
              <a:t> </a:t>
            </a:r>
            <a:r>
              <a:rPr lang="de-DE" dirty="0" err="1">
                <a:latin typeface="Helvetica" pitchFamily="1" charset="0"/>
              </a:rPr>
              <a:t>that</a:t>
            </a:r>
            <a:r>
              <a:rPr lang="de-DE" dirty="0">
                <a:latin typeface="Helvetica" pitchFamily="1" charset="0"/>
              </a:rPr>
              <a:t> for </a:t>
            </a:r>
            <a:r>
              <a:rPr lang="de-DE" dirty="0" err="1">
                <a:latin typeface="Helvetica" pitchFamily="1" charset="0"/>
              </a:rPr>
              <a:t>low</a:t>
            </a:r>
            <a:r>
              <a:rPr lang="de-DE" dirty="0">
                <a:latin typeface="Helvetica" pitchFamily="1" charset="0"/>
              </a:rPr>
              <a:t> </a:t>
            </a:r>
            <a:r>
              <a:rPr lang="de-DE" dirty="0" err="1">
                <a:latin typeface="Helvetica" pitchFamily="1" charset="0"/>
              </a:rPr>
              <a:t>beta</a:t>
            </a:r>
            <a:r>
              <a:rPr lang="de-DE" dirty="0">
                <a:latin typeface="Helvetica" pitchFamily="1" charset="0"/>
              </a:rPr>
              <a:t> </a:t>
            </a:r>
            <a:r>
              <a:rPr lang="de-DE" dirty="0" err="1">
                <a:latin typeface="Helvetica" pitchFamily="1" charset="0"/>
              </a:rPr>
              <a:t>beams</a:t>
            </a:r>
            <a:r>
              <a:rPr lang="de-DE" dirty="0">
                <a:latin typeface="Helvetica" pitchFamily="1" charset="0"/>
              </a:rPr>
              <a:t> </a:t>
            </a:r>
            <a:r>
              <a:rPr lang="de-DE" dirty="0" err="1">
                <a:latin typeface="Helvetica" pitchFamily="1" charset="0"/>
              </a:rPr>
              <a:t>there</a:t>
            </a:r>
            <a:r>
              <a:rPr lang="de-DE" dirty="0">
                <a:latin typeface="Helvetica" pitchFamily="1" charset="0"/>
              </a:rPr>
              <a:t> </a:t>
            </a:r>
            <a:r>
              <a:rPr lang="de-DE" dirty="0" err="1">
                <a:latin typeface="Helvetica" pitchFamily="1" charset="0"/>
              </a:rPr>
              <a:t>are</a:t>
            </a:r>
            <a:r>
              <a:rPr lang="de-DE" dirty="0">
                <a:latin typeface="Helvetica" pitchFamily="1" charset="0"/>
              </a:rPr>
              <a:t> </a:t>
            </a:r>
            <a:r>
              <a:rPr lang="de-DE" dirty="0" err="1">
                <a:latin typeface="Helvetica" pitchFamily="1" charset="0"/>
              </a:rPr>
              <a:t>often</a:t>
            </a:r>
            <a:r>
              <a:rPr lang="de-DE" dirty="0">
                <a:latin typeface="Helvetica" pitchFamily="1" charset="0"/>
              </a:rPr>
              <a:t> </a:t>
            </a:r>
            <a:r>
              <a:rPr lang="de-DE" dirty="0" err="1">
                <a:latin typeface="Helvetica" pitchFamily="1" charset="0"/>
              </a:rPr>
              <a:t>two</a:t>
            </a:r>
            <a:r>
              <a:rPr lang="de-DE" dirty="0">
                <a:latin typeface="Helvetica" pitchFamily="1" charset="0"/>
              </a:rPr>
              <a:t> </a:t>
            </a:r>
            <a:r>
              <a:rPr lang="de-DE" dirty="0" err="1">
                <a:latin typeface="Helvetica" pitchFamily="1" charset="0"/>
              </a:rPr>
              <a:t>gaps</a:t>
            </a:r>
            <a:r>
              <a:rPr lang="de-DE" dirty="0">
                <a:latin typeface="Helvetica" pitchFamily="1" charset="0"/>
              </a:rPr>
              <a:t> to pass for </a:t>
            </a:r>
            <a:r>
              <a:rPr lang="de-DE" dirty="0" err="1">
                <a:latin typeface="Helvetica" pitchFamily="1" charset="0"/>
              </a:rPr>
              <a:t>the</a:t>
            </a:r>
            <a:r>
              <a:rPr lang="de-DE" dirty="0">
                <a:latin typeface="Helvetica" pitchFamily="1" charset="0"/>
              </a:rPr>
              <a:t> beam </a:t>
            </a:r>
            <a:r>
              <a:rPr lang="de-DE" dirty="0" err="1">
                <a:latin typeface="Helvetica" pitchFamily="1" charset="0"/>
              </a:rPr>
              <a:t>while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sign</a:t>
            </a:r>
            <a:r>
              <a:rPr lang="de-DE" dirty="0">
                <a:latin typeface="Helvetica" pitchFamily="1" charset="0"/>
              </a:rPr>
              <a:t> </a:t>
            </a:r>
            <a:r>
              <a:rPr lang="de-DE" dirty="0" err="1">
                <a:latin typeface="Helvetica" pitchFamily="1" charset="0"/>
              </a:rPr>
              <a:t>inverts</a:t>
            </a:r>
            <a:r>
              <a:rPr lang="de-DE" dirty="0">
                <a:latin typeface="Helvetica" pitchFamily="1" charset="0"/>
              </a:rPr>
              <a:t> </a:t>
            </a:r>
            <a:r>
              <a:rPr lang="de-DE" dirty="0" err="1">
                <a:latin typeface="Helvetica" pitchFamily="1" charset="0"/>
              </a:rPr>
              <a:t>during</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passage</a:t>
            </a:r>
            <a:r>
              <a:rPr lang="de-DE" dirty="0">
                <a:latin typeface="Helvetica" pitchFamily="1" charset="0"/>
              </a:rPr>
              <a:t> of </a:t>
            </a:r>
            <a:r>
              <a:rPr lang="de-DE" dirty="0" err="1">
                <a:latin typeface="Helvetica" pitchFamily="1" charset="0"/>
              </a:rPr>
              <a:t>the</a:t>
            </a:r>
            <a:r>
              <a:rPr lang="de-DE" dirty="0">
                <a:latin typeface="Helvetica" pitchFamily="1" charset="0"/>
              </a:rPr>
              <a:t> beam </a:t>
            </a:r>
            <a:r>
              <a:rPr lang="de-DE" dirty="0" err="1">
                <a:latin typeface="Helvetica" pitchFamily="1" charset="0"/>
              </a:rPr>
              <a:t>through</a:t>
            </a:r>
            <a:r>
              <a:rPr lang="de-DE" dirty="0">
                <a:latin typeface="Helvetica" pitchFamily="1" charset="0"/>
              </a:rPr>
              <a:t> </a:t>
            </a:r>
            <a:r>
              <a:rPr lang="de-DE" dirty="0" err="1">
                <a:latin typeface="Helvetica" pitchFamily="1" charset="0"/>
              </a:rPr>
              <a:t>some</a:t>
            </a:r>
            <a:r>
              <a:rPr lang="de-DE" dirty="0">
                <a:latin typeface="Helvetica" pitchFamily="1" charset="0"/>
              </a:rPr>
              <a:t> hole on </a:t>
            </a:r>
            <a:r>
              <a:rPr lang="de-DE" dirty="0" err="1">
                <a:latin typeface="Helvetica" pitchFamily="1" charset="0"/>
              </a:rPr>
              <a:t>the</a:t>
            </a:r>
            <a:r>
              <a:rPr lang="de-DE" dirty="0">
                <a:latin typeface="Helvetica" pitchFamily="1" charset="0"/>
              </a:rPr>
              <a:t> </a:t>
            </a:r>
            <a:r>
              <a:rPr lang="de-DE" dirty="0" err="1">
                <a:latin typeface="Helvetica" pitchFamily="1" charset="0"/>
              </a:rPr>
              <a:t>resonator</a:t>
            </a:r>
            <a:r>
              <a:rPr lang="de-DE" dirty="0">
                <a:latin typeface="Helvetica" pitchFamily="1" charset="0"/>
              </a:rPr>
              <a:t> like a </a:t>
            </a:r>
            <a:r>
              <a:rPr lang="de-DE" dirty="0" err="1">
                <a:latin typeface="Helvetica" pitchFamily="1" charset="0"/>
              </a:rPr>
              <a:t>drift</a:t>
            </a:r>
            <a:r>
              <a:rPr lang="de-DE" dirty="0">
                <a:latin typeface="Helvetica" pitchFamily="1" charset="0"/>
              </a:rPr>
              <a:t> </a:t>
            </a:r>
            <a:r>
              <a:rPr lang="de-DE" dirty="0" err="1">
                <a:latin typeface="Helvetica" pitchFamily="1" charset="0"/>
              </a:rPr>
              <a:t>tube</a:t>
            </a:r>
            <a:r>
              <a:rPr lang="de-DE" dirty="0">
                <a:latin typeface="Helvetica" pitchFamily="1" charset="0"/>
              </a:rPr>
              <a:t>)</a:t>
            </a:r>
          </a:p>
        </p:txBody>
      </p:sp>
    </p:spTree>
    <p:extLst>
      <p:ext uri="{BB962C8B-B14F-4D97-AF65-F5344CB8AC3E}">
        <p14:creationId xmlns:p14="http://schemas.microsoft.com/office/powerpoint/2010/main" val="25379165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D5B1682D-A04C-49E9-9396-848C9450CAE5}" type="slidenum">
              <a:rPr lang="en-US" sz="1200"/>
              <a:pPr algn="r" eaLnBrk="0" hangingPunct="0"/>
              <a:t>42</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Keep in </a:t>
            </a:r>
            <a:r>
              <a:rPr lang="de-DE" dirty="0" err="1">
                <a:latin typeface="Helvetica" pitchFamily="1" charset="0"/>
              </a:rPr>
              <a:t>mind</a:t>
            </a:r>
            <a:r>
              <a:rPr lang="de-DE" dirty="0">
                <a:latin typeface="Helvetica" pitchFamily="1" charset="0"/>
              </a:rPr>
              <a:t> </a:t>
            </a:r>
            <a:r>
              <a:rPr lang="de-DE" dirty="0" err="1">
                <a:latin typeface="Helvetica" pitchFamily="1" charset="0"/>
              </a:rPr>
              <a:t>that</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extends</a:t>
            </a:r>
            <a:r>
              <a:rPr lang="de-DE" dirty="0">
                <a:latin typeface="Helvetica" pitchFamily="1" charset="0"/>
              </a:rPr>
              <a:t> a </a:t>
            </a:r>
            <a:r>
              <a:rPr lang="de-DE" dirty="0" err="1">
                <a:latin typeface="Helvetica" pitchFamily="1" charset="0"/>
              </a:rPr>
              <a:t>bit</a:t>
            </a:r>
            <a:r>
              <a:rPr lang="de-DE" dirty="0">
                <a:latin typeface="Helvetica" pitchFamily="1" charset="0"/>
              </a:rPr>
              <a:t> </a:t>
            </a:r>
            <a:r>
              <a:rPr lang="de-DE" dirty="0" err="1">
                <a:latin typeface="Helvetica" pitchFamily="1" charset="0"/>
              </a:rPr>
              <a:t>further</a:t>
            </a:r>
            <a:r>
              <a:rPr lang="de-DE" dirty="0">
                <a:latin typeface="Helvetica" pitchFamily="1" charset="0"/>
              </a:rPr>
              <a:t> </a:t>
            </a:r>
            <a:r>
              <a:rPr lang="de-DE" dirty="0" err="1">
                <a:latin typeface="Helvetica" pitchFamily="1" charset="0"/>
              </a:rPr>
              <a:t>into</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beampipes</a:t>
            </a:r>
            <a:r>
              <a:rPr lang="de-DE" dirty="0">
                <a:latin typeface="Helvetica" pitchFamily="1" charset="0"/>
              </a:rPr>
              <a:t> </a:t>
            </a:r>
            <a:r>
              <a:rPr lang="de-DE" dirty="0" err="1">
                <a:latin typeface="Helvetica" pitchFamily="1" charset="0"/>
              </a:rPr>
              <a:t>than</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gap</a:t>
            </a:r>
            <a:r>
              <a:rPr lang="de-DE" dirty="0">
                <a:latin typeface="Helvetica" pitchFamily="1" charset="0"/>
              </a:rPr>
              <a:t> </a:t>
            </a:r>
            <a:r>
              <a:rPr lang="de-DE" dirty="0" err="1">
                <a:latin typeface="Helvetica" pitchFamily="1" charset="0"/>
              </a:rPr>
              <a:t>length</a:t>
            </a:r>
            <a:r>
              <a:rPr lang="de-DE" dirty="0">
                <a:latin typeface="Helvetica" pitchFamily="1" charset="0"/>
              </a:rPr>
              <a:t> </a:t>
            </a:r>
            <a:r>
              <a:rPr lang="de-DE" dirty="0" err="1">
                <a:latin typeface="Helvetica" pitchFamily="1" charset="0"/>
              </a:rPr>
              <a:t>defined</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way</a:t>
            </a:r>
            <a:r>
              <a:rPr lang="de-DE" dirty="0">
                <a:latin typeface="Helvetica" pitchFamily="1" charset="0"/>
              </a:rPr>
              <a:t>  </a:t>
            </a:r>
            <a:r>
              <a:rPr lang="de-DE" dirty="0" err="1">
                <a:latin typeface="Helvetica" pitchFamily="1" charset="0"/>
              </a:rPr>
              <a:t>thats</a:t>
            </a:r>
            <a:r>
              <a:rPr lang="de-DE" dirty="0">
                <a:latin typeface="Helvetica" pitchFamily="1" charset="0"/>
              </a:rPr>
              <a:t> </a:t>
            </a:r>
            <a:r>
              <a:rPr lang="de-DE" dirty="0" err="1">
                <a:latin typeface="Helvetica" pitchFamily="1" charset="0"/>
              </a:rPr>
              <a:t>why</a:t>
            </a:r>
            <a:r>
              <a:rPr lang="de-DE" dirty="0">
                <a:latin typeface="Helvetica" pitchFamily="1" charset="0"/>
              </a:rPr>
              <a:t> d </a:t>
            </a:r>
            <a:r>
              <a:rPr lang="de-DE" dirty="0" err="1">
                <a:latin typeface="Helvetica" pitchFamily="1" charset="0"/>
              </a:rPr>
              <a:t>is</a:t>
            </a:r>
            <a:r>
              <a:rPr lang="de-DE" dirty="0">
                <a:latin typeface="Helvetica" pitchFamily="1" charset="0"/>
              </a:rPr>
              <a:t> in </a:t>
            </a:r>
            <a:r>
              <a:rPr lang="de-DE" dirty="0" err="1">
                <a:latin typeface="Helvetica" pitchFamily="1" charset="0"/>
              </a:rPr>
              <a:t>practise</a:t>
            </a:r>
            <a:r>
              <a:rPr lang="de-DE" dirty="0">
                <a:latin typeface="Helvetica" pitchFamily="1" charset="0"/>
              </a:rPr>
              <a:t> a </a:t>
            </a:r>
            <a:r>
              <a:rPr lang="de-DE" dirty="0" err="1">
                <a:latin typeface="Helvetica" pitchFamily="1" charset="0"/>
              </a:rPr>
              <a:t>bit</a:t>
            </a:r>
            <a:r>
              <a:rPr lang="de-DE" dirty="0">
                <a:latin typeface="Helvetica" pitchFamily="1" charset="0"/>
              </a:rPr>
              <a:t> </a:t>
            </a:r>
            <a:r>
              <a:rPr lang="de-DE" dirty="0" err="1">
                <a:latin typeface="Helvetica" pitchFamily="1" charset="0"/>
              </a:rPr>
              <a:t>smaller</a:t>
            </a:r>
            <a:r>
              <a:rPr lang="de-DE" dirty="0">
                <a:latin typeface="Helvetica" pitchFamily="1" charset="0"/>
              </a:rPr>
              <a:t> </a:t>
            </a:r>
            <a:r>
              <a:rPr lang="de-DE" dirty="0" err="1">
                <a:latin typeface="Helvetica" pitchFamily="1" charset="0"/>
              </a:rPr>
              <a:t>than</a:t>
            </a:r>
            <a:r>
              <a:rPr lang="de-DE" dirty="0">
                <a:latin typeface="Helvetica" pitchFamily="1" charset="0"/>
              </a:rPr>
              <a:t> </a:t>
            </a:r>
            <a:r>
              <a:rPr lang="de-DE" dirty="0" err="1">
                <a:latin typeface="Helvetica" pitchFamily="1" charset="0"/>
              </a:rPr>
              <a:t>lamda</a:t>
            </a:r>
            <a:r>
              <a:rPr lang="de-DE" dirty="0">
                <a:latin typeface="Helvetica" pitchFamily="1" charset="0"/>
              </a:rPr>
              <a:t>/2</a:t>
            </a:r>
          </a:p>
        </p:txBody>
      </p:sp>
    </p:spTree>
    <p:extLst>
      <p:ext uri="{BB962C8B-B14F-4D97-AF65-F5344CB8AC3E}">
        <p14:creationId xmlns:p14="http://schemas.microsoft.com/office/powerpoint/2010/main" val="4959241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9638C3CA-8F8F-4246-A34B-68DD956281B9}" type="slidenum">
              <a:rPr lang="en-US" sz="1200"/>
              <a:pPr algn="r" eaLnBrk="0" hangingPunct="0"/>
              <a:t>43</a:t>
            </a:fld>
            <a:endParaRPr lang="en-US" sz="1200" dirty="0"/>
          </a:p>
        </p:txBody>
      </p:sp>
      <p:sp>
        <p:nvSpPr>
          <p:cNvPr id="25603" name="Rectangle 2"/>
          <p:cNvSpPr>
            <a:spLocks noGrp="1" noRot="1" noChangeAspect="1" noChangeArrowheads="1" noTextEdit="1"/>
          </p:cNvSpPr>
          <p:nvPr>
            <p:ph type="sldImg"/>
          </p:nvPr>
        </p:nvSpPr>
        <p:spPr>
          <a:solidFill>
            <a:srgbClr val="FFFFFF"/>
          </a:solidFill>
          <a:ln/>
        </p:spPr>
      </p:sp>
      <p:sp>
        <p:nvSpPr>
          <p:cNvPr id="256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Surfing on the </a:t>
            </a:r>
            <a:r>
              <a:rPr lang="de-DE" dirty="0" err="1">
                <a:latin typeface="Helvetica" pitchFamily="1" charset="0"/>
              </a:rPr>
              <a:t>waves</a:t>
            </a:r>
            <a:r>
              <a:rPr lang="de-DE" dirty="0">
                <a:latin typeface="Helvetica" pitchFamily="1" charset="0"/>
              </a:rPr>
              <a:t>..</a:t>
            </a:r>
            <a:r>
              <a:rPr lang="de-DE" dirty="0" err="1">
                <a:latin typeface="Helvetica" pitchFamily="1" charset="0"/>
              </a:rPr>
              <a:t>means</a:t>
            </a:r>
            <a:r>
              <a:rPr lang="de-DE" dirty="0">
                <a:latin typeface="Helvetica" pitchFamily="1" charset="0"/>
              </a:rPr>
              <a:t> to </a:t>
            </a:r>
            <a:r>
              <a:rPr lang="de-DE" dirty="0" err="1">
                <a:latin typeface="Helvetica" pitchFamily="1" charset="0"/>
              </a:rPr>
              <a:t>stay</a:t>
            </a:r>
            <a:r>
              <a:rPr lang="de-DE" dirty="0">
                <a:latin typeface="Helvetica" pitchFamily="1" charset="0"/>
              </a:rPr>
              <a:t> in </a:t>
            </a:r>
            <a:r>
              <a:rPr lang="de-DE" dirty="0" err="1">
                <a:latin typeface="Helvetica" pitchFamily="1" charset="0"/>
              </a:rPr>
              <a:t>synchronism</a:t>
            </a:r>
            <a:r>
              <a:rPr lang="de-DE" dirty="0">
                <a:latin typeface="Helvetica" pitchFamily="1" charset="0"/>
              </a:rPr>
              <a:t>..</a:t>
            </a:r>
            <a:r>
              <a:rPr lang="de-DE" dirty="0" err="1">
                <a:latin typeface="Helvetica" pitchFamily="1" charset="0"/>
              </a:rPr>
              <a:t>more</a:t>
            </a:r>
            <a:r>
              <a:rPr lang="de-DE" dirty="0">
                <a:latin typeface="Helvetica" pitchFamily="1" charset="0"/>
              </a:rPr>
              <a:t> </a:t>
            </a:r>
            <a:r>
              <a:rPr lang="de-DE" dirty="0" err="1">
                <a:latin typeface="Helvetica" pitchFamily="1" charset="0"/>
              </a:rPr>
              <a:t>or</a:t>
            </a:r>
            <a:r>
              <a:rPr lang="de-DE" dirty="0">
                <a:latin typeface="Helvetica" pitchFamily="1" charset="0"/>
              </a:rPr>
              <a:t> </a:t>
            </a:r>
            <a:r>
              <a:rPr lang="de-DE" dirty="0" err="1">
                <a:latin typeface="Helvetica" pitchFamily="1" charset="0"/>
              </a:rPr>
              <a:t>less</a:t>
            </a:r>
            <a:r>
              <a:rPr lang="de-DE" dirty="0">
                <a:latin typeface="Helvetica" pitchFamily="1" charset="0"/>
              </a:rPr>
              <a:t>..in </a:t>
            </a:r>
            <a:r>
              <a:rPr lang="de-DE" dirty="0" err="1">
                <a:latin typeface="Helvetica" pitchFamily="1" charset="0"/>
              </a:rPr>
              <a:t>particular</a:t>
            </a:r>
            <a:r>
              <a:rPr lang="de-DE" dirty="0">
                <a:latin typeface="Helvetica" pitchFamily="1" charset="0"/>
              </a:rPr>
              <a:t> </a:t>
            </a:r>
            <a:r>
              <a:rPr lang="de-DE" dirty="0" err="1">
                <a:latin typeface="Helvetica" pitchFamily="1" charset="0"/>
              </a:rPr>
              <a:t>important</a:t>
            </a:r>
            <a:r>
              <a:rPr lang="de-DE" dirty="0">
                <a:latin typeface="Helvetica" pitchFamily="1" charset="0"/>
              </a:rPr>
              <a:t> for </a:t>
            </a:r>
            <a:r>
              <a:rPr lang="de-DE" dirty="0" err="1">
                <a:latin typeface="Helvetica" pitchFamily="1" charset="0"/>
              </a:rPr>
              <a:t>multi</a:t>
            </a:r>
            <a:r>
              <a:rPr lang="de-DE" dirty="0">
                <a:latin typeface="Helvetica" pitchFamily="1" charset="0"/>
              </a:rPr>
              <a:t> </a:t>
            </a:r>
            <a:r>
              <a:rPr lang="de-DE" dirty="0" err="1">
                <a:latin typeface="Helvetica" pitchFamily="1" charset="0"/>
              </a:rPr>
              <a:t>cell</a:t>
            </a:r>
            <a:r>
              <a:rPr lang="de-DE" dirty="0">
                <a:latin typeface="Helvetica" pitchFamily="1" charset="0"/>
              </a:rPr>
              <a:t> </a:t>
            </a:r>
            <a:r>
              <a:rPr lang="de-DE" dirty="0" err="1">
                <a:latin typeface="Helvetica" pitchFamily="1" charset="0"/>
              </a:rPr>
              <a:t>cavities</a:t>
            </a:r>
            <a:r>
              <a:rPr lang="de-DE" dirty="0">
                <a:latin typeface="Helvetica" pitchFamily="1" charset="0"/>
              </a:rPr>
              <a:t>  of </a:t>
            </a:r>
            <a:r>
              <a:rPr lang="de-DE" dirty="0" err="1">
                <a:latin typeface="Helvetica" pitchFamily="1" charset="0"/>
              </a:rPr>
              <a:t>course</a:t>
            </a:r>
            <a:r>
              <a:rPr lang="de-DE" dirty="0">
                <a:latin typeface="Helvetica" pitchFamily="1" charset="0"/>
              </a:rPr>
              <a:t> </a:t>
            </a:r>
            <a:r>
              <a:rPr lang="de-DE" dirty="0" err="1">
                <a:latin typeface="Helvetica" pitchFamily="1" charset="0"/>
              </a:rPr>
              <a:t>this</a:t>
            </a:r>
            <a:r>
              <a:rPr lang="de-DE" dirty="0">
                <a:latin typeface="Helvetica" pitchFamily="1" charset="0"/>
              </a:rPr>
              <a:t> also </a:t>
            </a:r>
            <a:r>
              <a:rPr lang="de-DE" dirty="0" err="1">
                <a:latin typeface="Helvetica" pitchFamily="1" charset="0"/>
              </a:rPr>
              <a:t>applies</a:t>
            </a:r>
            <a:r>
              <a:rPr lang="de-DE" dirty="0">
                <a:latin typeface="Helvetica" pitchFamily="1" charset="0"/>
              </a:rPr>
              <a:t> to NC multiple </a:t>
            </a:r>
            <a:r>
              <a:rPr lang="de-DE" dirty="0" err="1">
                <a:latin typeface="Helvetica" pitchFamily="1" charset="0"/>
              </a:rPr>
              <a:t>cell</a:t>
            </a:r>
            <a:r>
              <a:rPr lang="de-DE" dirty="0">
                <a:latin typeface="Helvetica" pitchFamily="1" charset="0"/>
              </a:rPr>
              <a:t> </a:t>
            </a:r>
            <a:r>
              <a:rPr lang="de-DE" dirty="0" err="1">
                <a:latin typeface="Helvetica" pitchFamily="1" charset="0"/>
              </a:rPr>
              <a:t>cavities</a:t>
            </a:r>
            <a:r>
              <a:rPr lang="de-DE" dirty="0">
                <a:latin typeface="Helvetica" pitchFamily="1" charset="0"/>
              </a:rPr>
              <a:t>  </a:t>
            </a:r>
            <a:r>
              <a:rPr lang="de-DE" dirty="0" err="1">
                <a:latin typeface="Helvetica" pitchFamily="1" charset="0"/>
              </a:rPr>
              <a:t>when</a:t>
            </a:r>
            <a:r>
              <a:rPr lang="de-DE" dirty="0">
                <a:latin typeface="Helvetica" pitchFamily="1" charset="0"/>
              </a:rPr>
              <a:t> </a:t>
            </a:r>
            <a:r>
              <a:rPr lang="de-DE" dirty="0" err="1">
                <a:latin typeface="Helvetica" pitchFamily="1" charset="0"/>
              </a:rPr>
              <a:t>you</a:t>
            </a:r>
            <a:r>
              <a:rPr lang="de-DE" dirty="0">
                <a:latin typeface="Helvetica" pitchFamily="1" charset="0"/>
              </a:rPr>
              <a:t> </a:t>
            </a:r>
            <a:r>
              <a:rPr lang="de-DE" dirty="0" err="1">
                <a:latin typeface="Helvetica" pitchFamily="1" charset="0"/>
              </a:rPr>
              <a:t>this</a:t>
            </a:r>
            <a:r>
              <a:rPr lang="de-DE" dirty="0">
                <a:latin typeface="Helvetica" pitchFamily="1" charset="0"/>
              </a:rPr>
              <a:t> on a nice warm </a:t>
            </a:r>
            <a:r>
              <a:rPr lang="de-DE" dirty="0" err="1">
                <a:latin typeface="Helvetica" pitchFamily="1" charset="0"/>
              </a:rPr>
              <a:t>summer</a:t>
            </a:r>
            <a:r>
              <a:rPr lang="de-DE" dirty="0">
                <a:latin typeface="Helvetica" pitchFamily="1" charset="0"/>
              </a:rPr>
              <a:t> </a:t>
            </a:r>
            <a:r>
              <a:rPr lang="de-DE" dirty="0" err="1">
                <a:latin typeface="Helvetica" pitchFamily="1" charset="0"/>
              </a:rPr>
              <a:t>day</a:t>
            </a:r>
            <a:r>
              <a:rPr lang="de-DE" dirty="0">
                <a:latin typeface="Helvetica" pitchFamily="1" charset="0"/>
              </a:rPr>
              <a:t> </a:t>
            </a:r>
            <a:r>
              <a:rPr lang="de-DE" dirty="0" err="1">
                <a:latin typeface="Helvetica" pitchFamily="1" charset="0"/>
              </a:rPr>
              <a:t>near</a:t>
            </a:r>
            <a:r>
              <a:rPr lang="de-DE" dirty="0">
                <a:latin typeface="Helvetica" pitchFamily="1" charset="0"/>
              </a:rPr>
              <a:t> Hawaii </a:t>
            </a:r>
            <a:r>
              <a:rPr lang="de-DE" dirty="0" err="1">
                <a:latin typeface="Helvetica" pitchFamily="1" charset="0"/>
              </a:rPr>
              <a:t>or</a:t>
            </a:r>
            <a:r>
              <a:rPr lang="de-DE" dirty="0">
                <a:latin typeface="Helvetica" pitchFamily="1" charset="0"/>
              </a:rPr>
              <a:t> just in the </a:t>
            </a:r>
            <a:r>
              <a:rPr lang="de-DE" dirty="0" err="1">
                <a:latin typeface="Helvetica" pitchFamily="1" charset="0"/>
              </a:rPr>
              <a:t>mediterreanean</a:t>
            </a:r>
            <a:r>
              <a:rPr lang="de-DE" dirty="0">
                <a:latin typeface="Helvetica" pitchFamily="1" charset="0"/>
              </a:rPr>
              <a:t>  </a:t>
            </a:r>
            <a:r>
              <a:rPr lang="de-DE" dirty="0" err="1">
                <a:latin typeface="Helvetica" pitchFamily="1" charset="0"/>
              </a:rPr>
              <a:t>contemplate</a:t>
            </a:r>
            <a:r>
              <a:rPr lang="de-DE" dirty="0">
                <a:latin typeface="Helvetica" pitchFamily="1" charset="0"/>
              </a:rPr>
              <a:t> </a:t>
            </a:r>
            <a:r>
              <a:rPr lang="de-DE" dirty="0" err="1">
                <a:latin typeface="Helvetica" pitchFamily="1" charset="0"/>
              </a:rPr>
              <a:t>about</a:t>
            </a:r>
            <a:r>
              <a:rPr lang="de-DE" dirty="0">
                <a:latin typeface="Helvetica" pitchFamily="1" charset="0"/>
              </a:rPr>
              <a:t> the </a:t>
            </a:r>
            <a:r>
              <a:rPr lang="de-DE" dirty="0" err="1">
                <a:latin typeface="Helvetica" pitchFamily="1" charset="0"/>
              </a:rPr>
              <a:t>difference</a:t>
            </a:r>
            <a:r>
              <a:rPr lang="de-DE" dirty="0">
                <a:latin typeface="Helvetica" pitchFamily="1" charset="0"/>
              </a:rPr>
              <a:t> </a:t>
            </a:r>
            <a:r>
              <a:rPr lang="de-DE" dirty="0" err="1">
                <a:latin typeface="Helvetica" pitchFamily="1" charset="0"/>
              </a:rPr>
              <a:t>between</a:t>
            </a:r>
            <a:r>
              <a:rPr lang="de-DE" dirty="0">
                <a:latin typeface="Helvetica" pitchFamily="1" charset="0"/>
              </a:rPr>
              <a:t> „</a:t>
            </a:r>
            <a:r>
              <a:rPr lang="de-DE" dirty="0" err="1">
                <a:latin typeface="Helvetica" pitchFamily="1" charset="0"/>
              </a:rPr>
              <a:t>deeply</a:t>
            </a:r>
            <a:r>
              <a:rPr lang="de-DE" dirty="0">
                <a:latin typeface="Helvetica" pitchFamily="1" charset="0"/>
              </a:rPr>
              <a:t> </a:t>
            </a:r>
            <a:r>
              <a:rPr lang="de-DE" dirty="0" err="1">
                <a:latin typeface="Helvetica" pitchFamily="1" charset="0"/>
              </a:rPr>
              <a:t>thinking</a:t>
            </a:r>
            <a:r>
              <a:rPr lang="de-DE" dirty="0">
                <a:latin typeface="Helvetica" pitchFamily="1" charset="0"/>
              </a:rPr>
              <a:t>“ and „</a:t>
            </a:r>
            <a:r>
              <a:rPr lang="de-DE" dirty="0" err="1">
                <a:latin typeface="Helvetica" pitchFamily="1" charset="0"/>
              </a:rPr>
              <a:t>deeply</a:t>
            </a:r>
            <a:r>
              <a:rPr lang="de-DE" dirty="0">
                <a:latin typeface="Helvetica" pitchFamily="1" charset="0"/>
              </a:rPr>
              <a:t> </a:t>
            </a:r>
            <a:r>
              <a:rPr lang="de-DE" dirty="0" err="1">
                <a:latin typeface="Helvetica" pitchFamily="1" charset="0"/>
              </a:rPr>
              <a:t>sinking</a:t>
            </a:r>
            <a:r>
              <a:rPr lang="de-DE" dirty="0">
                <a:latin typeface="Helvetica" pitchFamily="1" charset="0"/>
              </a:rPr>
              <a:t>“</a:t>
            </a:r>
          </a:p>
        </p:txBody>
      </p:sp>
    </p:spTree>
    <p:extLst>
      <p:ext uri="{BB962C8B-B14F-4D97-AF65-F5344CB8AC3E}">
        <p14:creationId xmlns:p14="http://schemas.microsoft.com/office/powerpoint/2010/main" val="13499821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3ECEC788-D647-480C-A929-EB74422B21E8}" type="slidenum">
              <a:rPr lang="en-US" sz="1200"/>
              <a:pPr algn="r" eaLnBrk="0" hangingPunct="0"/>
              <a:t>44</a:t>
            </a:fld>
            <a:endParaRPr lang="en-US" sz="1200" dirty="0"/>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Note </a:t>
            </a:r>
            <a:r>
              <a:rPr lang="de-DE" dirty="0" err="1">
                <a:latin typeface="Helvetica" pitchFamily="1" charset="0"/>
              </a:rPr>
              <a:t>that</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radiation</a:t>
            </a:r>
            <a:r>
              <a:rPr lang="de-DE" dirty="0">
                <a:latin typeface="Helvetica" pitchFamily="1" charset="0"/>
              </a:rPr>
              <a:t> </a:t>
            </a:r>
            <a:r>
              <a:rPr lang="de-DE" dirty="0" err="1">
                <a:latin typeface="Helvetica" pitchFamily="1" charset="0"/>
              </a:rPr>
              <a:t>pressure</a:t>
            </a:r>
            <a:r>
              <a:rPr lang="de-DE" dirty="0">
                <a:latin typeface="Helvetica" pitchFamily="1" charset="0"/>
              </a:rPr>
              <a:t> „ </a:t>
            </a:r>
            <a:r>
              <a:rPr lang="de-DE" dirty="0" err="1">
                <a:latin typeface="Helvetica" pitchFamily="1" charset="0"/>
              </a:rPr>
              <a:t>is</a:t>
            </a:r>
            <a:r>
              <a:rPr lang="de-DE" dirty="0">
                <a:latin typeface="Helvetica" pitchFamily="1" charset="0"/>
              </a:rPr>
              <a:t> not </a:t>
            </a:r>
            <a:r>
              <a:rPr lang="de-DE" dirty="0" err="1">
                <a:latin typeface="Helvetica" pitchFamily="1" charset="0"/>
              </a:rPr>
              <a:t>always</a:t>
            </a:r>
            <a:r>
              <a:rPr lang="de-DE" dirty="0">
                <a:latin typeface="Helvetica" pitchFamily="1" charset="0"/>
              </a:rPr>
              <a:t> a </a:t>
            </a:r>
            <a:r>
              <a:rPr lang="de-DE" dirty="0" err="1">
                <a:latin typeface="Helvetica" pitchFamily="1" charset="0"/>
              </a:rPr>
              <a:t>pressure</a:t>
            </a:r>
            <a:r>
              <a:rPr lang="de-DE" dirty="0">
                <a:latin typeface="Helvetica" pitchFamily="1" charset="0"/>
              </a:rPr>
              <a:t> </a:t>
            </a:r>
            <a:r>
              <a:rPr lang="de-DE" dirty="0" err="1">
                <a:latin typeface="Helvetica" pitchFamily="1" charset="0"/>
              </a:rPr>
              <a:t>trying</a:t>
            </a:r>
            <a:r>
              <a:rPr lang="de-DE" dirty="0">
                <a:latin typeface="Helvetica" pitchFamily="1" charset="0"/>
              </a:rPr>
              <a:t> to „</a:t>
            </a:r>
            <a:r>
              <a:rPr lang="de-DE" dirty="0" err="1">
                <a:latin typeface="Helvetica" pitchFamily="1" charset="0"/>
              </a:rPr>
              <a:t>inflate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cavity</a:t>
            </a:r>
            <a:r>
              <a:rPr lang="de-DE" dirty="0">
                <a:latin typeface="Helvetica" pitchFamily="1" charset="0"/>
              </a:rPr>
              <a:t>; in </a:t>
            </a:r>
            <a:r>
              <a:rPr lang="de-DE" dirty="0" err="1">
                <a:latin typeface="Helvetica" pitchFamily="1" charset="0"/>
              </a:rPr>
              <a:t>reality</a:t>
            </a:r>
            <a:r>
              <a:rPr lang="de-DE" dirty="0">
                <a:latin typeface="Helvetica" pitchFamily="1" charset="0"/>
              </a:rPr>
              <a:t> ist </a:t>
            </a:r>
            <a:r>
              <a:rPr lang="de-DE" dirty="0" err="1">
                <a:latin typeface="Helvetica" pitchFamily="1" charset="0"/>
              </a:rPr>
              <a:t>rather</a:t>
            </a:r>
            <a:r>
              <a:rPr lang="de-DE" dirty="0">
                <a:latin typeface="Helvetica" pitchFamily="1" charset="0"/>
              </a:rPr>
              <a:t> a </a:t>
            </a:r>
            <a:r>
              <a:rPr lang="de-DE" dirty="0" err="1">
                <a:latin typeface="Helvetica" pitchFamily="1" charset="0"/>
              </a:rPr>
              <a:t>position</a:t>
            </a:r>
            <a:r>
              <a:rPr lang="de-DE" dirty="0">
                <a:latin typeface="Helvetica" pitchFamily="1" charset="0"/>
              </a:rPr>
              <a:t> </a:t>
            </a:r>
            <a:r>
              <a:rPr lang="de-DE" dirty="0" err="1">
                <a:latin typeface="Helvetica" pitchFamily="1" charset="0"/>
              </a:rPr>
              <a:t>dependent</a:t>
            </a:r>
            <a:r>
              <a:rPr lang="de-DE" dirty="0">
                <a:latin typeface="Helvetica" pitchFamily="1" charset="0"/>
              </a:rPr>
              <a:t> </a:t>
            </a:r>
            <a:r>
              <a:rPr lang="de-DE" dirty="0" err="1">
                <a:latin typeface="Helvetica" pitchFamily="1" charset="0"/>
              </a:rPr>
              <a:t>deformation</a:t>
            </a:r>
            <a:r>
              <a:rPr lang="de-DE" dirty="0">
                <a:latin typeface="Helvetica" pitchFamily="1" charset="0"/>
              </a:rPr>
              <a:t>; </a:t>
            </a:r>
            <a:r>
              <a:rPr lang="de-DE" dirty="0" err="1">
                <a:latin typeface="Helvetica" pitchFamily="1" charset="0"/>
              </a:rPr>
              <a:t>analogy</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plates</a:t>
            </a:r>
            <a:r>
              <a:rPr lang="de-DE" dirty="0">
                <a:latin typeface="Helvetica" pitchFamily="1" charset="0"/>
              </a:rPr>
              <a:t> of a </a:t>
            </a:r>
            <a:r>
              <a:rPr lang="de-DE" dirty="0" err="1">
                <a:latin typeface="Helvetica" pitchFamily="1" charset="0"/>
              </a:rPr>
              <a:t>charged</a:t>
            </a:r>
            <a:r>
              <a:rPr lang="de-DE" dirty="0">
                <a:latin typeface="Helvetica" pitchFamily="1" charset="0"/>
              </a:rPr>
              <a:t> </a:t>
            </a:r>
            <a:r>
              <a:rPr lang="de-DE" dirty="0" err="1">
                <a:latin typeface="Helvetica" pitchFamily="1" charset="0"/>
              </a:rPr>
              <a:t>capacitor</a:t>
            </a:r>
            <a:r>
              <a:rPr lang="de-DE" dirty="0">
                <a:latin typeface="Helvetica" pitchFamily="1" charset="0"/>
              </a:rPr>
              <a:t> </a:t>
            </a:r>
            <a:r>
              <a:rPr lang="de-DE" dirty="0" err="1">
                <a:latin typeface="Helvetica" pitchFamily="1" charset="0"/>
              </a:rPr>
              <a:t>are</a:t>
            </a:r>
            <a:r>
              <a:rPr lang="de-DE" dirty="0">
                <a:latin typeface="Helvetica" pitchFamily="1" charset="0"/>
              </a:rPr>
              <a:t> </a:t>
            </a:r>
            <a:r>
              <a:rPr lang="de-DE" dirty="0" err="1">
                <a:latin typeface="Helvetica" pitchFamily="1" charset="0"/>
              </a:rPr>
              <a:t>attracted</a:t>
            </a:r>
            <a:r>
              <a:rPr lang="de-DE" dirty="0">
                <a:latin typeface="Helvetica" pitchFamily="1" charset="0"/>
              </a:rPr>
              <a:t>, and </a:t>
            </a:r>
            <a:r>
              <a:rPr lang="de-DE" dirty="0" err="1">
                <a:latin typeface="Helvetica" pitchFamily="1" charset="0"/>
              </a:rPr>
              <a:t>conductors</a:t>
            </a:r>
            <a:r>
              <a:rPr lang="de-DE" dirty="0">
                <a:latin typeface="Helvetica" pitchFamily="1" charset="0"/>
              </a:rPr>
              <a:t> </a:t>
            </a:r>
            <a:r>
              <a:rPr lang="de-DE" dirty="0" err="1">
                <a:latin typeface="Helvetica" pitchFamily="1" charset="0"/>
              </a:rPr>
              <a:t>with</a:t>
            </a:r>
            <a:r>
              <a:rPr lang="de-DE" dirty="0">
                <a:latin typeface="Helvetica" pitchFamily="1" charset="0"/>
              </a:rPr>
              <a:t> parallel </a:t>
            </a:r>
            <a:r>
              <a:rPr lang="de-DE" dirty="0" err="1">
                <a:latin typeface="Helvetica" pitchFamily="1" charset="0"/>
              </a:rPr>
              <a:t>currents</a:t>
            </a:r>
            <a:r>
              <a:rPr lang="de-DE" dirty="0">
                <a:latin typeface="Helvetica" pitchFamily="1" charset="0"/>
              </a:rPr>
              <a:t> </a:t>
            </a:r>
            <a:r>
              <a:rPr lang="de-DE" dirty="0" err="1">
                <a:latin typeface="Helvetica" pitchFamily="1" charset="0"/>
              </a:rPr>
              <a:t>repell</a:t>
            </a:r>
            <a:r>
              <a:rPr lang="de-DE" dirty="0">
                <a:latin typeface="Helvetica" pitchFamily="1" charset="0"/>
              </a:rPr>
              <a:t> </a:t>
            </a:r>
            <a:r>
              <a:rPr lang="de-DE" dirty="0" err="1">
                <a:latin typeface="Helvetica" pitchFamily="1" charset="0"/>
              </a:rPr>
              <a:t>each</a:t>
            </a:r>
            <a:r>
              <a:rPr lang="de-DE" dirty="0">
                <a:latin typeface="Helvetica" pitchFamily="1" charset="0"/>
              </a:rPr>
              <a:t> </a:t>
            </a:r>
            <a:r>
              <a:rPr lang="de-DE" dirty="0" err="1">
                <a:latin typeface="Helvetica" pitchFamily="1" charset="0"/>
              </a:rPr>
              <a:t>other</a:t>
            </a:r>
            <a:endParaRPr lang="de-DE" dirty="0">
              <a:latin typeface="Helvetica" pitchFamily="1" charset="0"/>
            </a:endParaRPr>
          </a:p>
        </p:txBody>
      </p:sp>
    </p:spTree>
    <p:extLst>
      <p:ext uri="{BB962C8B-B14F-4D97-AF65-F5344CB8AC3E}">
        <p14:creationId xmlns:p14="http://schemas.microsoft.com/office/powerpoint/2010/main" val="6056109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3ECEC788-D647-480C-A929-EB74422B21E8}" type="slidenum">
              <a:rPr lang="en-US" sz="1200"/>
              <a:pPr algn="r" eaLnBrk="0" hangingPunct="0"/>
              <a:t>45</a:t>
            </a:fld>
            <a:endParaRPr lang="en-US" sz="1200" dirty="0"/>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accordeon</a:t>
            </a:r>
            <a:r>
              <a:rPr lang="de-DE" dirty="0">
                <a:latin typeface="Helvetica" pitchFamily="1" charset="0"/>
              </a:rPr>
              <a:t>..</a:t>
            </a:r>
            <a:r>
              <a:rPr lang="de-DE" dirty="0" err="1">
                <a:latin typeface="Helvetica" pitchFamily="1" charset="0"/>
              </a:rPr>
              <a:t>with</a:t>
            </a:r>
            <a:r>
              <a:rPr lang="de-DE" dirty="0">
                <a:latin typeface="Helvetica" pitchFamily="1" charset="0"/>
              </a:rPr>
              <a:t> </a:t>
            </a:r>
            <a:r>
              <a:rPr lang="de-DE" dirty="0" err="1">
                <a:latin typeface="Helvetica" pitchFamily="1" charset="0"/>
              </a:rPr>
              <a:t>many</a:t>
            </a:r>
            <a:r>
              <a:rPr lang="de-DE" dirty="0">
                <a:latin typeface="Helvetica" pitchFamily="1" charset="0"/>
              </a:rPr>
              <a:t> </a:t>
            </a:r>
            <a:r>
              <a:rPr lang="de-DE" dirty="0" err="1">
                <a:latin typeface="Helvetica" pitchFamily="1" charset="0"/>
              </a:rPr>
              <a:t>mechnical</a:t>
            </a:r>
            <a:r>
              <a:rPr lang="de-DE" dirty="0">
                <a:latin typeface="Helvetica" pitchFamily="1" charset="0"/>
              </a:rPr>
              <a:t> </a:t>
            </a:r>
            <a:r>
              <a:rPr lang="de-DE" dirty="0" err="1">
                <a:latin typeface="Helvetica" pitchFamily="1" charset="0"/>
              </a:rPr>
              <a:t>modes</a:t>
            </a:r>
            <a:r>
              <a:rPr lang="de-DE" dirty="0">
                <a:latin typeface="Helvetica" pitchFamily="1" charset="0"/>
              </a:rPr>
              <a:t>..</a:t>
            </a:r>
          </a:p>
        </p:txBody>
      </p:sp>
    </p:spTree>
    <p:extLst>
      <p:ext uri="{BB962C8B-B14F-4D97-AF65-F5344CB8AC3E}">
        <p14:creationId xmlns:p14="http://schemas.microsoft.com/office/powerpoint/2010/main" val="31028742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021E4A4D-FF9C-47D8-9727-740E9FECB428}" type="slidenum">
              <a:rPr lang="en-US" sz="1200"/>
              <a:pPr algn="r" eaLnBrk="0" hangingPunct="0"/>
              <a:t>46</a:t>
            </a:fld>
            <a:endParaRPr lang="en-US" sz="1200" dirty="0"/>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Ist like an </a:t>
            </a:r>
            <a:r>
              <a:rPr lang="de-DE" dirty="0" err="1">
                <a:latin typeface="Helvetica" pitchFamily="1" charset="0"/>
              </a:rPr>
              <a:t>accordeon</a:t>
            </a:r>
            <a:r>
              <a:rPr lang="de-DE" dirty="0">
                <a:latin typeface="Helvetica" pitchFamily="1" charset="0"/>
              </a:rPr>
              <a:t> (</a:t>
            </a:r>
            <a:r>
              <a:rPr lang="de-DE" dirty="0" err="1">
                <a:latin typeface="Helvetica" pitchFamily="1" charset="0"/>
              </a:rPr>
              <a:t>again</a:t>
            </a:r>
            <a:r>
              <a:rPr lang="de-DE" dirty="0">
                <a:latin typeface="Helvetica" pitchFamily="1" charset="0"/>
              </a:rPr>
              <a:t>)  just a different </a:t>
            </a:r>
            <a:r>
              <a:rPr lang="de-DE" dirty="0" err="1">
                <a:latin typeface="Helvetica" pitchFamily="1" charset="0"/>
              </a:rPr>
              <a:t>machnical</a:t>
            </a:r>
            <a:r>
              <a:rPr lang="de-DE" dirty="0">
                <a:latin typeface="Helvetica" pitchFamily="1" charset="0"/>
              </a:rPr>
              <a:t> </a:t>
            </a:r>
            <a:r>
              <a:rPr lang="de-DE" dirty="0" err="1">
                <a:latin typeface="Helvetica" pitchFamily="1" charset="0"/>
              </a:rPr>
              <a:t>mode</a:t>
            </a:r>
            <a:r>
              <a:rPr lang="de-DE" dirty="0">
                <a:latin typeface="Helvetica" pitchFamily="1" charset="0"/>
              </a:rPr>
              <a:t>….and </a:t>
            </a:r>
            <a:r>
              <a:rPr lang="de-DE" dirty="0" err="1">
                <a:latin typeface="Helvetica" pitchFamily="1" charset="0"/>
              </a:rPr>
              <a:t>this</a:t>
            </a:r>
            <a:r>
              <a:rPr lang="de-DE" dirty="0">
                <a:latin typeface="Helvetica" pitchFamily="1" charset="0"/>
              </a:rPr>
              <a:t> type of </a:t>
            </a:r>
            <a:r>
              <a:rPr lang="de-DE" dirty="0" err="1">
                <a:latin typeface="Helvetica" pitchFamily="1" charset="0"/>
              </a:rPr>
              <a:t>accordeon</a:t>
            </a:r>
            <a:r>
              <a:rPr lang="de-DE" dirty="0">
                <a:latin typeface="Helvetica" pitchFamily="1" charset="0"/>
              </a:rPr>
              <a:t>  style </a:t>
            </a:r>
            <a:r>
              <a:rPr lang="de-DE" dirty="0" err="1">
                <a:latin typeface="Helvetica" pitchFamily="1" charset="0"/>
              </a:rPr>
              <a:t>frequency</a:t>
            </a:r>
            <a:r>
              <a:rPr lang="de-DE" dirty="0">
                <a:latin typeface="Helvetica" pitchFamily="1" charset="0"/>
              </a:rPr>
              <a:t> </a:t>
            </a:r>
            <a:r>
              <a:rPr lang="de-DE" dirty="0" err="1">
                <a:latin typeface="Helvetica" pitchFamily="1" charset="0"/>
              </a:rPr>
              <a:t>tuning</a:t>
            </a:r>
            <a:r>
              <a:rPr lang="de-DE" dirty="0">
                <a:latin typeface="Helvetica" pitchFamily="1" charset="0"/>
              </a:rPr>
              <a:t> </a:t>
            </a:r>
            <a:r>
              <a:rPr lang="de-DE" dirty="0" err="1">
                <a:latin typeface="Helvetica" pitchFamily="1" charset="0"/>
              </a:rPr>
              <a:t>had</a:t>
            </a:r>
            <a:r>
              <a:rPr lang="de-DE" dirty="0">
                <a:latin typeface="Helvetica" pitchFamily="1" charset="0"/>
              </a:rPr>
              <a:t> </a:t>
            </a:r>
            <a:r>
              <a:rPr lang="de-DE" dirty="0" err="1">
                <a:latin typeface="Helvetica" pitchFamily="1" charset="0"/>
              </a:rPr>
              <a:t>been</a:t>
            </a:r>
            <a:r>
              <a:rPr lang="de-DE" dirty="0">
                <a:latin typeface="Helvetica" pitchFamily="1" charset="0"/>
              </a:rPr>
              <a:t> also </a:t>
            </a:r>
            <a:r>
              <a:rPr lang="de-DE" dirty="0" err="1">
                <a:latin typeface="Helvetica" pitchFamily="1" charset="0"/>
              </a:rPr>
              <a:t>proposed</a:t>
            </a:r>
            <a:r>
              <a:rPr lang="de-DE" dirty="0">
                <a:latin typeface="Helvetica" pitchFamily="1" charset="0"/>
              </a:rPr>
              <a:t> </a:t>
            </a:r>
            <a:r>
              <a:rPr lang="de-DE" dirty="0" err="1">
                <a:latin typeface="Helvetica" pitchFamily="1" charset="0"/>
              </a:rPr>
              <a:t>around</a:t>
            </a:r>
            <a:r>
              <a:rPr lang="de-DE" dirty="0">
                <a:latin typeface="Helvetica" pitchFamily="1" charset="0"/>
              </a:rPr>
              <a:t> 1980 for the NC SPS </a:t>
            </a:r>
            <a:r>
              <a:rPr lang="de-DE" dirty="0" err="1">
                <a:latin typeface="Helvetica" pitchFamily="1" charset="0"/>
              </a:rPr>
              <a:t>single</a:t>
            </a:r>
            <a:r>
              <a:rPr lang="de-DE" dirty="0">
                <a:latin typeface="Helvetica" pitchFamily="1" charset="0"/>
              </a:rPr>
              <a:t> </a:t>
            </a:r>
            <a:r>
              <a:rPr lang="de-DE" dirty="0" err="1">
                <a:latin typeface="Helvetica" pitchFamily="1" charset="0"/>
              </a:rPr>
              <a:t>cavities</a:t>
            </a:r>
            <a:r>
              <a:rPr lang="de-DE" dirty="0">
                <a:latin typeface="Helvetica" pitchFamily="1" charset="0"/>
              </a:rPr>
              <a:t>  by </a:t>
            </a:r>
            <a:r>
              <a:rPr lang="de-DE" dirty="0" err="1">
                <a:latin typeface="Helvetica" pitchFamily="1" charset="0"/>
              </a:rPr>
              <a:t>some</a:t>
            </a:r>
            <a:r>
              <a:rPr lang="de-DE" dirty="0">
                <a:latin typeface="Helvetica" pitchFamily="1" charset="0"/>
              </a:rPr>
              <a:t> </a:t>
            </a:r>
            <a:r>
              <a:rPr lang="de-DE" dirty="0" err="1">
                <a:latin typeface="Helvetica" pitchFamily="1" charset="0"/>
              </a:rPr>
              <a:t>hydraulic</a:t>
            </a:r>
            <a:r>
              <a:rPr lang="de-DE" dirty="0">
                <a:latin typeface="Helvetica" pitchFamily="1" charset="0"/>
              </a:rPr>
              <a:t> </a:t>
            </a:r>
            <a:r>
              <a:rPr lang="de-DE" dirty="0" err="1">
                <a:latin typeface="Helvetica" pitchFamily="1" charset="0"/>
              </a:rPr>
              <a:t>mechanism</a:t>
            </a:r>
            <a:r>
              <a:rPr lang="de-DE" dirty="0">
                <a:latin typeface="Helvetica" pitchFamily="1" charset="0"/>
              </a:rPr>
              <a:t> in the </a:t>
            </a:r>
            <a:r>
              <a:rPr lang="de-DE" dirty="0" err="1">
                <a:latin typeface="Helvetica" pitchFamily="1" charset="0"/>
              </a:rPr>
              <a:t>tunnel</a:t>
            </a:r>
            <a:r>
              <a:rPr lang="de-DE" dirty="0">
                <a:latin typeface="Helvetica" pitchFamily="1" charset="0"/>
              </a:rPr>
              <a:t> but of </a:t>
            </a:r>
            <a:r>
              <a:rPr lang="de-DE" dirty="0" err="1">
                <a:latin typeface="Helvetica" pitchFamily="1" charset="0"/>
              </a:rPr>
              <a:t>course</a:t>
            </a:r>
            <a:r>
              <a:rPr lang="de-DE" dirty="0">
                <a:latin typeface="Helvetica" pitchFamily="1" charset="0"/>
              </a:rPr>
              <a:t> </a:t>
            </a:r>
            <a:r>
              <a:rPr lang="de-DE" dirty="0" err="1">
                <a:latin typeface="Helvetica" pitchFamily="1" charset="0"/>
              </a:rPr>
              <a:t>never</a:t>
            </a:r>
            <a:r>
              <a:rPr lang="de-DE" dirty="0">
                <a:latin typeface="Helvetica" pitchFamily="1" charset="0"/>
              </a:rPr>
              <a:t> </a:t>
            </a:r>
            <a:r>
              <a:rPr lang="de-DE" dirty="0" err="1">
                <a:latin typeface="Helvetica" pitchFamily="1" charset="0"/>
              </a:rPr>
              <a:t>realized</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way</a:t>
            </a:r>
            <a:r>
              <a:rPr lang="de-DE" dirty="0">
                <a:latin typeface="Helvetica" pitchFamily="1" charset="0"/>
              </a:rPr>
              <a:t> </a:t>
            </a:r>
            <a:r>
              <a:rPr lang="de-DE" dirty="0" err="1">
                <a:latin typeface="Helvetica" pitchFamily="1" charset="0"/>
              </a:rPr>
              <a:t>inseated</a:t>
            </a:r>
            <a:r>
              <a:rPr lang="de-DE" dirty="0">
                <a:latin typeface="Helvetica" pitchFamily="1" charset="0"/>
              </a:rPr>
              <a:t> </a:t>
            </a:r>
            <a:r>
              <a:rPr lang="de-DE" dirty="0" err="1">
                <a:latin typeface="Helvetica" pitchFamily="1" charset="0"/>
              </a:rPr>
              <a:t>we</a:t>
            </a:r>
            <a:r>
              <a:rPr lang="de-DE" dirty="0">
                <a:latin typeface="Helvetica" pitchFamily="1" charset="0"/>
              </a:rPr>
              <a:t> </a:t>
            </a:r>
            <a:r>
              <a:rPr lang="de-DE" dirty="0" err="1">
                <a:latin typeface="Helvetica" pitchFamily="1" charset="0"/>
              </a:rPr>
              <a:t>had</a:t>
            </a:r>
            <a:r>
              <a:rPr lang="de-DE" dirty="0">
                <a:latin typeface="Helvetica" pitchFamily="1" charset="0"/>
              </a:rPr>
              <a:t> a </a:t>
            </a:r>
            <a:r>
              <a:rPr lang="de-DE" dirty="0" err="1">
                <a:latin typeface="Helvetica" pitchFamily="1" charset="0"/>
              </a:rPr>
              <a:t>plunging</a:t>
            </a:r>
            <a:r>
              <a:rPr lang="de-DE" dirty="0">
                <a:latin typeface="Helvetica" pitchFamily="1" charset="0"/>
              </a:rPr>
              <a:t> </a:t>
            </a:r>
            <a:r>
              <a:rPr lang="de-DE" dirty="0" err="1">
                <a:latin typeface="Helvetica" pitchFamily="1" charset="0"/>
              </a:rPr>
              <a:t>tuner</a:t>
            </a:r>
            <a:r>
              <a:rPr lang="de-DE" dirty="0">
                <a:latin typeface="Helvetica" pitchFamily="1" charset="0"/>
              </a:rPr>
              <a:t>  (</a:t>
            </a:r>
            <a:r>
              <a:rPr lang="de-DE" dirty="0" err="1">
                <a:latin typeface="Helvetica" pitchFamily="1" charset="0"/>
              </a:rPr>
              <a:t>very</a:t>
            </a:r>
            <a:r>
              <a:rPr lang="de-DE" dirty="0">
                <a:latin typeface="Helvetica" pitchFamily="1" charset="0"/>
              </a:rPr>
              <a:t> 10 </a:t>
            </a:r>
            <a:r>
              <a:rPr lang="de-DE" dirty="0" err="1">
                <a:latin typeface="Helvetica" pitchFamily="1" charset="0"/>
              </a:rPr>
              <a:t>seconds</a:t>
            </a:r>
            <a:r>
              <a:rPr lang="de-DE" dirty="0">
                <a:latin typeface="Helvetica" pitchFamily="1" charset="0"/>
              </a:rPr>
              <a:t> </a:t>
            </a:r>
            <a:r>
              <a:rPr lang="de-DE" dirty="0" err="1">
                <a:latin typeface="Helvetica" pitchFamily="1" charset="0"/>
              </a:rPr>
              <a:t>or</a:t>
            </a:r>
            <a:r>
              <a:rPr lang="de-DE" dirty="0">
                <a:latin typeface="Helvetica" pitchFamily="1" charset="0"/>
              </a:rPr>
              <a:t> so) </a:t>
            </a:r>
            <a:r>
              <a:rPr lang="de-DE" dirty="0" err="1">
                <a:latin typeface="Helvetica" pitchFamily="1" charset="0"/>
              </a:rPr>
              <a:t>with</a:t>
            </a:r>
            <a:r>
              <a:rPr lang="de-DE" dirty="0">
                <a:latin typeface="Helvetica" pitchFamily="1" charset="0"/>
              </a:rPr>
              <a:t> lots of </a:t>
            </a:r>
            <a:r>
              <a:rPr lang="de-DE" dirty="0" err="1">
                <a:latin typeface="Helvetica" pitchFamily="1" charset="0"/>
              </a:rPr>
              <a:t>vacuum</a:t>
            </a:r>
            <a:r>
              <a:rPr lang="de-DE" dirty="0">
                <a:latin typeface="Helvetica" pitchFamily="1" charset="0"/>
              </a:rPr>
              <a:t> </a:t>
            </a:r>
            <a:r>
              <a:rPr lang="de-DE" dirty="0" err="1">
                <a:latin typeface="Helvetica" pitchFamily="1" charset="0"/>
              </a:rPr>
              <a:t>problems</a:t>
            </a:r>
            <a:r>
              <a:rPr lang="de-DE" dirty="0">
                <a:latin typeface="Helvetica" pitchFamily="1" charset="0"/>
              </a:rPr>
              <a:t> on </a:t>
            </a:r>
            <a:r>
              <a:rPr lang="de-DE" dirty="0" err="1">
                <a:latin typeface="Helvetica" pitchFamily="1" charset="0"/>
              </a:rPr>
              <a:t>its</a:t>
            </a:r>
            <a:r>
              <a:rPr lang="de-DE" dirty="0">
                <a:latin typeface="Helvetica" pitchFamily="1" charset="0"/>
              </a:rPr>
              <a:t> </a:t>
            </a:r>
            <a:r>
              <a:rPr lang="de-DE" dirty="0" err="1">
                <a:latin typeface="Helvetica" pitchFamily="1" charset="0"/>
              </a:rPr>
              <a:t>bellows</a:t>
            </a:r>
            <a:r>
              <a:rPr lang="de-DE" dirty="0">
                <a:latin typeface="Helvetica" pitchFamily="1" charset="0"/>
              </a:rPr>
              <a:t> </a:t>
            </a:r>
          </a:p>
        </p:txBody>
      </p:sp>
    </p:spTree>
    <p:extLst>
      <p:ext uri="{BB962C8B-B14F-4D97-AF65-F5344CB8AC3E}">
        <p14:creationId xmlns:p14="http://schemas.microsoft.com/office/powerpoint/2010/main" val="39034735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pPr defTabSz="914313">
              <a:defRPr/>
            </a:pPr>
            <a:fld id="{CC7780D4-DF3F-4617-824E-2815F8E36C46}" type="slidenum">
              <a:rPr lang="en-US">
                <a:solidFill>
                  <a:prstClr val="black"/>
                </a:solidFill>
                <a:latin typeface="Helvetica" pitchFamily="1" charset="0"/>
              </a:rPr>
              <a:pPr defTabSz="914313">
                <a:defRPr/>
              </a:pPr>
              <a:t>47</a:t>
            </a:fld>
            <a:endParaRPr lang="en-US" dirty="0">
              <a:solidFill>
                <a:prstClr val="black"/>
              </a:solidFill>
              <a:latin typeface="Helvetica" pitchFamily="1" charset="0"/>
            </a:endParaRPr>
          </a:p>
        </p:txBody>
      </p:sp>
      <p:sp>
        <p:nvSpPr>
          <p:cNvPr id="66563" name="Rectangle 2"/>
          <p:cNvSpPr>
            <a:spLocks noGrp="1" noRot="1" noChangeAspect="1"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Home </a:t>
            </a:r>
            <a:r>
              <a:rPr lang="de-DE" sz="1800" dirty="0" err="1">
                <a:latin typeface="Helvetica" pitchFamily="1" charset="0"/>
              </a:rPr>
              <a:t>work</a:t>
            </a:r>
            <a:r>
              <a:rPr lang="de-DE" sz="1800" dirty="0">
                <a:latin typeface="Helvetica" pitchFamily="1" charset="0"/>
              </a:rPr>
              <a:t>…..sorry…</a:t>
            </a:r>
          </a:p>
        </p:txBody>
      </p:sp>
    </p:spTree>
    <p:extLst>
      <p:ext uri="{BB962C8B-B14F-4D97-AF65-F5344CB8AC3E}">
        <p14:creationId xmlns:p14="http://schemas.microsoft.com/office/powerpoint/2010/main" val="37744554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5D3D463C-1B34-4118-BDE4-12D7D94070A2}" type="slidenum">
              <a:rPr lang="en-US" smtClean="0">
                <a:latin typeface="Helvetica" pitchFamily="1" charset="0"/>
              </a:rPr>
              <a:pPr/>
              <a:t>48</a:t>
            </a:fld>
            <a:endParaRPr lang="en-US" dirty="0">
              <a:latin typeface="Helvetica" pitchFamily="1" charset="0"/>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Yes </a:t>
            </a:r>
            <a:r>
              <a:rPr lang="de-DE" dirty="0" err="1">
                <a:latin typeface="Helvetica" pitchFamily="1" charset="0"/>
              </a:rPr>
              <a:t>we</a:t>
            </a:r>
            <a:r>
              <a:rPr lang="de-DE" dirty="0">
                <a:latin typeface="Helvetica" pitchFamily="1" charset="0"/>
              </a:rPr>
              <a:t> </a:t>
            </a:r>
            <a:r>
              <a:rPr lang="de-DE" dirty="0" err="1">
                <a:latin typeface="Helvetica" pitchFamily="1" charset="0"/>
              </a:rPr>
              <a:t>did</a:t>
            </a:r>
            <a:r>
              <a:rPr lang="de-DE" dirty="0">
                <a:latin typeface="Helvetica" pitchFamily="1" charset="0"/>
              </a:rPr>
              <a:t> </a:t>
            </a:r>
            <a:r>
              <a:rPr lang="de-DE" dirty="0" err="1">
                <a:latin typeface="Helvetica" pitchFamily="1" charset="0"/>
              </a:rPr>
              <a:t>hear</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now</a:t>
            </a:r>
            <a:r>
              <a:rPr lang="de-DE" dirty="0">
                <a:latin typeface="Helvetica" pitchFamily="1" charset="0"/>
              </a:rPr>
              <a:t> </a:t>
            </a:r>
            <a:r>
              <a:rPr lang="de-DE" dirty="0" err="1">
                <a:latin typeface="Helvetica" pitchFamily="1" charset="0"/>
              </a:rPr>
              <a:t>several</a:t>
            </a:r>
            <a:r>
              <a:rPr lang="de-DE" dirty="0">
                <a:latin typeface="Helvetica" pitchFamily="1" charset="0"/>
              </a:rPr>
              <a:t> </a:t>
            </a:r>
            <a:r>
              <a:rPr lang="de-DE" dirty="0" err="1">
                <a:latin typeface="Helvetica" pitchFamily="1" charset="0"/>
              </a:rPr>
              <a:t>times</a:t>
            </a:r>
            <a:r>
              <a:rPr lang="de-DE" dirty="0">
                <a:latin typeface="Helvetica" pitchFamily="1" charset="0"/>
              </a:rPr>
              <a:t>..</a:t>
            </a:r>
          </a:p>
        </p:txBody>
      </p:sp>
    </p:spTree>
    <p:extLst>
      <p:ext uri="{BB962C8B-B14F-4D97-AF65-F5344CB8AC3E}">
        <p14:creationId xmlns:p14="http://schemas.microsoft.com/office/powerpoint/2010/main" val="37015567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YBCO not yet  practical for most accelerator Rf applications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49</a:t>
            </a:fld>
            <a:endParaRPr lang="en-GB" dirty="0"/>
          </a:p>
        </p:txBody>
      </p:sp>
    </p:spTree>
    <p:extLst>
      <p:ext uri="{BB962C8B-B14F-4D97-AF65-F5344CB8AC3E}">
        <p14:creationId xmlns:p14="http://schemas.microsoft.com/office/powerpoint/2010/main" val="3118266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5</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is the important issue...for a machine with given radius AND </a:t>
            </a:r>
            <a:r>
              <a:rPr lang="de-DE" sz="1800" dirty="0" err="1">
                <a:latin typeface="Helvetica" pitchFamily="1" charset="0"/>
              </a:rPr>
              <a:t>synchrotron</a:t>
            </a:r>
            <a:r>
              <a:rPr lang="de-DE" sz="1800" dirty="0">
                <a:latin typeface="Helvetica" pitchFamily="1" charset="0"/>
              </a:rPr>
              <a:t> radiation losses (yes we have it also with hardrons in the LHC now) ..mainly for leptons..the synchrotron radiation scales with 4th power  of the energy of the electrons..that was THE big issue for LEP. </a:t>
            </a: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see</a:t>
            </a:r>
            <a:r>
              <a:rPr lang="de-DE" sz="1800" dirty="0">
                <a:latin typeface="Helvetica" pitchFamily="1" charset="0"/>
              </a:rPr>
              <a:t> </a:t>
            </a:r>
            <a:r>
              <a:rPr lang="de-DE" sz="1800" dirty="0" err="1">
                <a:latin typeface="Helvetica" pitchFamily="1" charset="0"/>
              </a:rPr>
              <a:t>some</a:t>
            </a:r>
            <a:r>
              <a:rPr lang="de-DE" sz="1800" dirty="0">
                <a:latin typeface="Helvetica" pitchFamily="1" charset="0"/>
              </a:rPr>
              <a:t> </a:t>
            </a:r>
            <a:r>
              <a:rPr lang="de-DE" sz="1800" dirty="0" err="1">
                <a:latin typeface="Helvetica" pitchFamily="1" charset="0"/>
              </a:rPr>
              <a:t>further</a:t>
            </a:r>
            <a:r>
              <a:rPr lang="de-DE" sz="1800" dirty="0">
                <a:latin typeface="Helvetica" pitchFamily="1" charset="0"/>
              </a:rPr>
              <a:t> </a:t>
            </a:r>
            <a:r>
              <a:rPr lang="de-DE" sz="1800" dirty="0" err="1">
                <a:latin typeface="Helvetica" pitchFamily="1" charset="0"/>
              </a:rPr>
              <a:t>explanations</a:t>
            </a:r>
            <a:r>
              <a:rPr lang="de-DE" sz="1800" dirty="0">
                <a:latin typeface="Helvetica" pitchFamily="1" charset="0"/>
              </a:rPr>
              <a:t> </a:t>
            </a:r>
            <a:r>
              <a:rPr lang="de-DE" sz="1800" dirty="0" err="1">
                <a:latin typeface="Helvetica" pitchFamily="1" charset="0"/>
              </a:rPr>
              <a:t>added</a:t>
            </a:r>
            <a:r>
              <a:rPr lang="de-DE" sz="1800" dirty="0">
                <a:latin typeface="Helvetica" pitchFamily="1" charset="0"/>
              </a:rPr>
              <a:t> </a:t>
            </a:r>
            <a:r>
              <a:rPr lang="de-DE" sz="1800" dirty="0" err="1">
                <a:latin typeface="Helvetica" pitchFamily="1" charset="0"/>
              </a:rPr>
              <a:t>into</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slides</a:t>
            </a:r>
            <a:r>
              <a:rPr lang="de-DE" sz="1800" dirty="0">
                <a:latin typeface="Helvetica" pitchFamily="1" charset="0"/>
              </a:rPr>
              <a:t> </a:t>
            </a:r>
            <a:r>
              <a:rPr lang="de-DE" sz="1800" dirty="0" err="1">
                <a:latin typeface="Helvetica" pitchFamily="1" charset="0"/>
              </a:rPr>
              <a:t>produced</a:t>
            </a:r>
            <a:r>
              <a:rPr lang="de-DE" sz="1800" dirty="0">
                <a:latin typeface="Helvetica" pitchFamily="1" charset="0"/>
              </a:rPr>
              <a:t> and </a:t>
            </a:r>
            <a:r>
              <a:rPr lang="de-DE" sz="1800" dirty="0" err="1">
                <a:latin typeface="Helvetica" pitchFamily="1" charset="0"/>
              </a:rPr>
              <a:t>shown</a:t>
            </a:r>
            <a:r>
              <a:rPr lang="de-DE" sz="1800" dirty="0">
                <a:latin typeface="Helvetica" pitchFamily="1" charset="0"/>
              </a:rPr>
              <a:t> by Steve Myers..</a:t>
            </a:r>
          </a:p>
        </p:txBody>
      </p:sp>
    </p:spTree>
    <p:extLst>
      <p:ext uri="{BB962C8B-B14F-4D97-AF65-F5344CB8AC3E}">
        <p14:creationId xmlns:p14="http://schemas.microsoft.com/office/powerpoint/2010/main" val="36903633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lot of technological issues are entering the process and ALL of them have to be controlled </a:t>
            </a:r>
            <a:r>
              <a:rPr lang="en-US" dirty="0" err="1"/>
              <a:t>carfully</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50</a:t>
            </a:fld>
            <a:endParaRPr lang="en-GB" dirty="0"/>
          </a:p>
        </p:txBody>
      </p:sp>
    </p:spTree>
    <p:extLst>
      <p:ext uri="{BB962C8B-B14F-4D97-AF65-F5344CB8AC3E}">
        <p14:creationId xmlns:p14="http://schemas.microsoft.com/office/powerpoint/2010/main" val="305741765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992CF3C-A860-4A04-9D01-D623281E55F9}" type="slidenum">
              <a:rPr lang="en-US" smtClean="0">
                <a:latin typeface="Helvetica" pitchFamily="1" charset="0"/>
              </a:rPr>
              <a:pPr/>
              <a:t>51</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collection</a:t>
            </a:r>
            <a:r>
              <a:rPr lang="de-DE" dirty="0">
                <a:latin typeface="Helvetica" pitchFamily="1" charset="0"/>
              </a:rPr>
              <a:t> of </a:t>
            </a:r>
            <a:r>
              <a:rPr lang="de-DE" dirty="0" err="1">
                <a:latin typeface="Helvetica" pitchFamily="1" charset="0"/>
              </a:rPr>
              <a:t>loss</a:t>
            </a:r>
            <a:r>
              <a:rPr lang="de-DE" dirty="0">
                <a:latin typeface="Helvetica" pitchFamily="1" charset="0"/>
              </a:rPr>
              <a:t> </a:t>
            </a:r>
            <a:r>
              <a:rPr lang="de-DE" dirty="0" err="1">
                <a:latin typeface="Helvetica" pitchFamily="1" charset="0"/>
              </a:rPr>
              <a:t>mechnism</a:t>
            </a:r>
            <a:r>
              <a:rPr lang="de-DE" dirty="0">
                <a:latin typeface="Helvetica" pitchFamily="1" charset="0"/>
              </a:rPr>
              <a:t>…for SC </a:t>
            </a:r>
            <a:r>
              <a:rPr lang="de-DE" dirty="0" err="1">
                <a:latin typeface="Helvetica" pitchFamily="1" charset="0"/>
              </a:rPr>
              <a:t>cavities</a:t>
            </a:r>
            <a:endParaRPr lang="de-DE" dirty="0">
              <a:latin typeface="Helvetica" pitchFamily="1" charset="0"/>
            </a:endParaRPr>
          </a:p>
        </p:txBody>
      </p:sp>
    </p:spTree>
    <p:extLst>
      <p:ext uri="{BB962C8B-B14F-4D97-AF65-F5344CB8AC3E}">
        <p14:creationId xmlns:p14="http://schemas.microsoft.com/office/powerpoint/2010/main" val="2852575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classical superconductor do make sure that there is no trapped magnetic flux during cooldown !However High TC superconductor can work nicely in a strong static magnetic field e.g. applied for axion search cavities but their Q value is significantly lower than for classical RF superconductors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52</a:t>
            </a:fld>
            <a:endParaRPr lang="en-GB" dirty="0"/>
          </a:p>
        </p:txBody>
      </p:sp>
    </p:spTree>
    <p:extLst>
      <p:ext uri="{BB962C8B-B14F-4D97-AF65-F5344CB8AC3E}">
        <p14:creationId xmlns:p14="http://schemas.microsoft.com/office/powerpoint/2010/main" val="29227237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ADF9DBB1-F928-4DF7-83BB-556E8B35BC61}" type="slidenum">
              <a:rPr lang="en-US" smtClean="0">
                <a:latin typeface="Helvetica" pitchFamily="1" charset="0"/>
              </a:rPr>
              <a:pPr/>
              <a:t>53</a:t>
            </a:fld>
            <a:endParaRPr lang="en-US" dirty="0">
              <a:latin typeface="Helvetica" pitchFamily="1" charset="0"/>
            </a:endParaRPr>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nasty</a:t>
            </a:r>
            <a:r>
              <a:rPr lang="de-DE" dirty="0">
                <a:latin typeface="Helvetica" pitchFamily="1" charset="0"/>
              </a:rPr>
              <a:t> </a:t>
            </a:r>
            <a:r>
              <a:rPr lang="de-DE" dirty="0" err="1">
                <a:latin typeface="Helvetica" pitchFamily="1" charset="0"/>
              </a:rPr>
              <a:t>consequence</a:t>
            </a:r>
            <a:r>
              <a:rPr lang="de-DE" dirty="0">
                <a:latin typeface="Helvetica" pitchFamily="1" charset="0"/>
              </a:rPr>
              <a:t> of (</a:t>
            </a:r>
            <a:r>
              <a:rPr lang="de-DE" dirty="0" err="1">
                <a:latin typeface="Helvetica" pitchFamily="1" charset="0"/>
              </a:rPr>
              <a:t>hidden</a:t>
            </a:r>
            <a:r>
              <a:rPr lang="de-DE" dirty="0">
                <a:latin typeface="Helvetica" pitchFamily="1" charset="0"/>
              </a:rPr>
              <a:t>) </a:t>
            </a:r>
            <a:r>
              <a:rPr lang="de-DE" dirty="0" err="1">
                <a:latin typeface="Helvetica" pitchFamily="1" charset="0"/>
              </a:rPr>
              <a:t>electron</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emission</a:t>
            </a:r>
            <a:r>
              <a:rPr lang="de-DE" dirty="0">
                <a:latin typeface="Helvetica" pitchFamily="1" charset="0"/>
              </a:rPr>
              <a:t> </a:t>
            </a:r>
            <a:r>
              <a:rPr lang="de-DE" dirty="0" err="1">
                <a:latin typeface="Helvetica" pitchFamily="1" charset="0"/>
              </a:rPr>
              <a:t>emitters</a:t>
            </a:r>
            <a:endParaRPr lang="de-DE" dirty="0">
              <a:latin typeface="Helvetica" pitchFamily="1" charset="0"/>
            </a:endParaRPr>
          </a:p>
        </p:txBody>
      </p:sp>
    </p:spTree>
    <p:extLst>
      <p:ext uri="{BB962C8B-B14F-4D97-AF65-F5344CB8AC3E}">
        <p14:creationId xmlns:p14="http://schemas.microsoft.com/office/powerpoint/2010/main" val="204117289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8AE24D5-5870-4BA5-ACB8-B2E742818B15}" type="slidenum">
              <a:rPr lang="en-US" smtClean="0">
                <a:latin typeface="Helvetica" pitchFamily="1" charset="0"/>
              </a:rPr>
              <a:pPr/>
              <a:t>54</a:t>
            </a:fld>
            <a:endParaRPr lang="en-US" dirty="0">
              <a:latin typeface="Helvetica" pitchFamily="1" charset="0"/>
            </a:endParaRPr>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27059365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029FC18B-B533-405F-B007-0D429D36B02F}" type="slidenum">
              <a:rPr lang="en-US" sz="1200"/>
              <a:pPr algn="r" eaLnBrk="0" hangingPunct="0"/>
              <a:t>55</a:t>
            </a:fld>
            <a:endParaRPr lang="en-US" sz="1200" dirty="0"/>
          </a:p>
        </p:txBody>
      </p:sp>
      <p:sp>
        <p:nvSpPr>
          <p:cNvPr id="49155" name="Rectangle 2"/>
          <p:cNvSpPr>
            <a:spLocks noGrp="1" noRot="1" noChangeAspect="1" noChangeArrowheads="1" noTextEdit="1"/>
          </p:cNvSpPr>
          <p:nvPr>
            <p:ph type="sldImg"/>
          </p:nvPr>
        </p:nvSpPr>
        <p:spPr>
          <a:xfrm>
            <a:off x="1258888" y="719138"/>
            <a:ext cx="4802187" cy="3602037"/>
          </a:xfrm>
          <a:solidFill>
            <a:srgbClr val="FFFFFF"/>
          </a:solidFill>
          <a:ln/>
        </p:spPr>
      </p:sp>
      <p:sp>
        <p:nvSpPr>
          <p:cNvPr id="49156" name="Rectangle 3"/>
          <p:cNvSpPr>
            <a:spLocks noGrp="1" noChangeArrowheads="1"/>
          </p:cNvSpPr>
          <p:nvPr>
            <p:ph type="body" idx="1"/>
          </p:nvPr>
        </p:nvSpPr>
        <p:spPr>
          <a:xfrm>
            <a:off x="975361" y="4560570"/>
            <a:ext cx="5364480" cy="4322763"/>
          </a:xfrm>
          <a:solidFill>
            <a:srgbClr val="FFFFFF"/>
          </a:solidFill>
          <a:ln>
            <a:solidFill>
              <a:srgbClr val="000000"/>
            </a:solidFill>
          </a:ln>
        </p:spPr>
        <p:txBody>
          <a:bodyPr/>
          <a:lstStyle/>
          <a:p>
            <a:pPr eaLnBrk="1" hangingPunct="1"/>
            <a:r>
              <a:rPr lang="de-DE" dirty="0">
                <a:latin typeface="Helvetica" pitchFamily="1" charset="0"/>
              </a:rPr>
              <a:t>Many </a:t>
            </a:r>
            <a:r>
              <a:rPr lang="de-DE" dirty="0" err="1">
                <a:latin typeface="Helvetica" pitchFamily="1" charset="0"/>
              </a:rPr>
              <a:t>people</a:t>
            </a:r>
            <a:r>
              <a:rPr lang="de-DE" dirty="0">
                <a:latin typeface="Helvetica" pitchFamily="1" charset="0"/>
              </a:rPr>
              <a:t> like </a:t>
            </a:r>
            <a:r>
              <a:rPr lang="de-DE" dirty="0" err="1">
                <a:latin typeface="Helvetica" pitchFamily="1" charset="0"/>
              </a:rPr>
              <a:t>cold</a:t>
            </a:r>
            <a:r>
              <a:rPr lang="de-DE" dirty="0">
                <a:latin typeface="Helvetica" pitchFamily="1" charset="0"/>
              </a:rPr>
              <a:t>  </a:t>
            </a:r>
            <a:r>
              <a:rPr lang="de-DE" dirty="0" err="1">
                <a:latin typeface="Helvetica" pitchFamily="1" charset="0"/>
              </a:rPr>
              <a:t>cathodes</a:t>
            </a:r>
            <a:r>
              <a:rPr lang="de-DE" dirty="0">
                <a:latin typeface="Helvetica" pitchFamily="1" charset="0"/>
              </a:rPr>
              <a:t> (</a:t>
            </a:r>
            <a:r>
              <a:rPr lang="de-DE" dirty="0" err="1">
                <a:latin typeface="Helvetica" pitchFamily="1" charset="0"/>
              </a:rPr>
              <a:t>often</a:t>
            </a:r>
            <a:r>
              <a:rPr lang="de-DE" dirty="0">
                <a:latin typeface="Helvetica" pitchFamily="1" charset="0"/>
              </a:rPr>
              <a:t> </a:t>
            </a:r>
            <a:r>
              <a:rPr lang="de-DE" dirty="0" err="1">
                <a:latin typeface="Helvetica" pitchFamily="1" charset="0"/>
              </a:rPr>
              <a:t>made</a:t>
            </a:r>
            <a:r>
              <a:rPr lang="de-DE" dirty="0">
                <a:latin typeface="Helvetica" pitchFamily="1" charset="0"/>
              </a:rPr>
              <a:t> by </a:t>
            </a:r>
            <a:r>
              <a:rPr lang="de-DE" dirty="0" err="1">
                <a:latin typeface="Helvetica" pitchFamily="1" charset="0"/>
              </a:rPr>
              <a:t>many</a:t>
            </a:r>
            <a:r>
              <a:rPr lang="de-DE" dirty="0">
                <a:latin typeface="Helvetica" pitchFamily="1" charset="0"/>
              </a:rPr>
              <a:t> sharp </a:t>
            </a:r>
            <a:r>
              <a:rPr lang="de-DE" dirty="0" err="1">
                <a:latin typeface="Helvetica" pitchFamily="1" charset="0"/>
              </a:rPr>
              <a:t>needles</a:t>
            </a:r>
            <a:r>
              <a:rPr lang="de-DE" dirty="0">
                <a:latin typeface="Helvetica" pitchFamily="1" charset="0"/>
              </a:rPr>
              <a:t>) </a:t>
            </a:r>
            <a:r>
              <a:rPr lang="de-DE" dirty="0" err="1">
                <a:latin typeface="Helvetica" pitchFamily="1" charset="0"/>
              </a:rPr>
              <a:t>very</a:t>
            </a:r>
            <a:r>
              <a:rPr lang="de-DE" dirty="0">
                <a:latin typeface="Helvetica" pitchFamily="1" charset="0"/>
              </a:rPr>
              <a:t> </a:t>
            </a:r>
            <a:r>
              <a:rPr lang="de-DE" dirty="0" err="1">
                <a:latin typeface="Helvetica" pitchFamily="1" charset="0"/>
              </a:rPr>
              <a:t>much</a:t>
            </a:r>
            <a:r>
              <a:rPr lang="de-DE" dirty="0">
                <a:latin typeface="Helvetica" pitchFamily="1" charset="0"/>
              </a:rPr>
              <a:t>,  but </a:t>
            </a:r>
            <a:r>
              <a:rPr lang="de-DE" dirty="0" err="1">
                <a:latin typeface="Helvetica" pitchFamily="1" charset="0"/>
              </a:rPr>
              <a:t>we</a:t>
            </a:r>
            <a:r>
              <a:rPr lang="de-DE" dirty="0">
                <a:latin typeface="Helvetica" pitchFamily="1" charset="0"/>
              </a:rPr>
              <a:t> hate </a:t>
            </a:r>
            <a:r>
              <a:rPr lang="de-DE" dirty="0" err="1">
                <a:latin typeface="Helvetica" pitchFamily="1" charset="0"/>
              </a:rPr>
              <a:t>them</a:t>
            </a:r>
            <a:r>
              <a:rPr lang="de-DE" dirty="0">
                <a:latin typeface="Helvetica" pitchFamily="1" charset="0"/>
              </a:rPr>
              <a:t> </a:t>
            </a:r>
            <a:r>
              <a:rPr lang="de-DE" dirty="0" err="1">
                <a:latin typeface="Helvetica" pitchFamily="1" charset="0"/>
              </a:rPr>
              <a:t>inside</a:t>
            </a:r>
            <a:r>
              <a:rPr lang="de-DE" dirty="0">
                <a:latin typeface="Helvetica" pitchFamily="1" charset="0"/>
              </a:rPr>
              <a:t>  SC </a:t>
            </a:r>
            <a:r>
              <a:rPr lang="de-DE" dirty="0" err="1">
                <a:latin typeface="Helvetica" pitchFamily="1" charset="0"/>
              </a:rPr>
              <a:t>cavities</a:t>
            </a:r>
            <a:r>
              <a:rPr lang="de-DE" dirty="0">
                <a:latin typeface="Helvetica" pitchFamily="1" charset="0"/>
              </a:rPr>
              <a:t>..</a:t>
            </a:r>
          </a:p>
        </p:txBody>
      </p:sp>
    </p:spTree>
    <p:extLst>
      <p:ext uri="{BB962C8B-B14F-4D97-AF65-F5344CB8AC3E}">
        <p14:creationId xmlns:p14="http://schemas.microsoft.com/office/powerpoint/2010/main" val="4729132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6704577-8836-4E23-A7E6-6E6CFAFDDCB0}" type="slidenum">
              <a:rPr lang="en-US" sz="1200"/>
              <a:pPr algn="r" eaLnBrk="0" hangingPunct="0"/>
              <a:t>56</a:t>
            </a:fld>
            <a:endParaRPr lang="en-US" sz="1200" dirty="0"/>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Very </a:t>
            </a:r>
            <a:r>
              <a:rPr lang="de-DE" dirty="0" err="1">
                <a:latin typeface="Helvetica" pitchFamily="1" charset="0"/>
              </a:rPr>
              <a:t>careful</a:t>
            </a:r>
            <a:r>
              <a:rPr lang="de-DE">
                <a:latin typeface="Helvetica" pitchFamily="1" charset="0"/>
              </a:rPr>
              <a:t> , </a:t>
            </a:r>
            <a:r>
              <a:rPr lang="de-DE" dirty="0">
                <a:latin typeface="Helvetica" pitchFamily="1" charset="0"/>
              </a:rPr>
              <a:t>proper and </a:t>
            </a:r>
            <a:r>
              <a:rPr lang="de-DE" dirty="0" err="1">
                <a:latin typeface="Helvetica" pitchFamily="1" charset="0"/>
              </a:rPr>
              <a:t>diligent</a:t>
            </a:r>
            <a:r>
              <a:rPr lang="de-DE" dirty="0">
                <a:latin typeface="Helvetica" pitchFamily="1" charset="0"/>
              </a:rPr>
              <a:t> </a:t>
            </a:r>
            <a:r>
              <a:rPr lang="de-DE" dirty="0" err="1">
                <a:latin typeface="Helvetica" pitchFamily="1" charset="0"/>
              </a:rPr>
              <a:t>work</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required</a:t>
            </a:r>
            <a:r>
              <a:rPr lang="de-DE" dirty="0">
                <a:latin typeface="Helvetica" pitchFamily="1" charset="0"/>
              </a:rPr>
              <a:t> in the clean </a:t>
            </a:r>
            <a:r>
              <a:rPr lang="de-DE" dirty="0" err="1">
                <a:latin typeface="Helvetica" pitchFamily="1" charset="0"/>
              </a:rPr>
              <a:t>rooms</a:t>
            </a:r>
            <a:endParaRPr lang="de-DE" dirty="0">
              <a:latin typeface="Helvetica" pitchFamily="1" charset="0"/>
            </a:endParaRPr>
          </a:p>
        </p:txBody>
      </p:sp>
    </p:spTree>
    <p:extLst>
      <p:ext uri="{BB962C8B-B14F-4D97-AF65-F5344CB8AC3E}">
        <p14:creationId xmlns:p14="http://schemas.microsoft.com/office/powerpoint/2010/main" val="6650502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79652BA3-F338-497D-BF6F-FA46E33F9506}" type="slidenum">
              <a:rPr lang="en-US" sz="1200"/>
              <a:pPr algn="r" eaLnBrk="0" hangingPunct="0"/>
              <a:t>59</a:t>
            </a:fld>
            <a:endParaRPr lang="en-US" sz="1200" dirty="0"/>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RRR</a:t>
            </a:r>
            <a:r>
              <a:rPr lang="de-DE" dirty="0">
                <a:latin typeface="Helvetica" pitchFamily="1" charset="0"/>
              </a:rPr>
              <a:t> </a:t>
            </a:r>
            <a:r>
              <a:rPr lang="de-DE" dirty="0" err="1">
                <a:latin typeface="Helvetica" pitchFamily="1" charset="0"/>
              </a:rPr>
              <a:t>is</a:t>
            </a:r>
            <a:r>
              <a:rPr lang="de-DE" dirty="0">
                <a:latin typeface="Helvetica" pitchFamily="1" charset="0"/>
              </a:rPr>
              <a:t> a </a:t>
            </a:r>
            <a:r>
              <a:rPr lang="de-DE" dirty="0" err="1">
                <a:latin typeface="Helvetica" pitchFamily="1" charset="0"/>
              </a:rPr>
              <a:t>key</a:t>
            </a:r>
            <a:r>
              <a:rPr lang="de-DE" dirty="0">
                <a:latin typeface="Helvetica" pitchFamily="1" charset="0"/>
              </a:rPr>
              <a:t> </a:t>
            </a:r>
            <a:r>
              <a:rPr lang="de-DE" dirty="0" err="1">
                <a:latin typeface="Helvetica" pitchFamily="1" charset="0"/>
              </a:rPr>
              <a:t>parameter</a:t>
            </a:r>
            <a:r>
              <a:rPr lang="de-DE" dirty="0">
                <a:latin typeface="Helvetica" pitchFamily="1" charset="0"/>
              </a:rPr>
              <a:t> for </a:t>
            </a:r>
            <a:r>
              <a:rPr lang="de-DE" dirty="0" err="1">
                <a:latin typeface="Helvetica" pitchFamily="1" charset="0"/>
              </a:rPr>
              <a:t>heat</a:t>
            </a:r>
            <a:r>
              <a:rPr lang="de-DE" dirty="0">
                <a:latin typeface="Helvetica" pitchFamily="1" charset="0"/>
              </a:rPr>
              <a:t> </a:t>
            </a:r>
            <a:r>
              <a:rPr lang="de-DE" dirty="0" err="1">
                <a:latin typeface="Helvetica" pitchFamily="1" charset="0"/>
              </a:rPr>
              <a:t>conductivity</a:t>
            </a:r>
            <a:r>
              <a:rPr lang="de-DE" dirty="0">
                <a:latin typeface="Helvetica" pitchFamily="1" charset="0"/>
              </a:rPr>
              <a:t>   </a:t>
            </a:r>
            <a:r>
              <a:rPr lang="de-DE" dirty="0" err="1">
                <a:latin typeface="Helvetica" pitchFamily="1" charset="0"/>
              </a:rPr>
              <a:t>similar</a:t>
            </a:r>
            <a:r>
              <a:rPr lang="de-DE" dirty="0">
                <a:latin typeface="Helvetica" pitchFamily="1" charset="0"/>
              </a:rPr>
              <a:t> to the </a:t>
            </a:r>
            <a:r>
              <a:rPr lang="de-DE" dirty="0" err="1">
                <a:latin typeface="Helvetica" pitchFamily="1" charset="0"/>
              </a:rPr>
              <a:t>RRR</a:t>
            </a:r>
            <a:r>
              <a:rPr lang="de-DE" dirty="0">
                <a:latin typeface="Helvetica" pitchFamily="1" charset="0"/>
              </a:rPr>
              <a:t> </a:t>
            </a:r>
            <a:r>
              <a:rPr lang="de-DE" dirty="0" err="1">
                <a:latin typeface="Helvetica" pitchFamily="1" charset="0"/>
              </a:rPr>
              <a:t>case</a:t>
            </a:r>
            <a:r>
              <a:rPr lang="de-DE" dirty="0">
                <a:latin typeface="Helvetica" pitchFamily="1" charset="0"/>
              </a:rPr>
              <a:t> of </a:t>
            </a:r>
            <a:r>
              <a:rPr lang="de-DE" dirty="0" err="1">
                <a:latin typeface="Helvetica" pitchFamily="1" charset="0"/>
              </a:rPr>
              <a:t>copper</a:t>
            </a:r>
            <a:r>
              <a:rPr lang="de-DE" dirty="0">
                <a:latin typeface="Helvetica" pitchFamily="1" charset="0"/>
              </a:rPr>
              <a:t> for </a:t>
            </a:r>
            <a:r>
              <a:rPr lang="de-DE" dirty="0" err="1">
                <a:latin typeface="Helvetica" pitchFamily="1" charset="0"/>
              </a:rPr>
              <a:t>electrical</a:t>
            </a:r>
            <a:r>
              <a:rPr lang="de-DE" dirty="0">
                <a:latin typeface="Helvetica" pitchFamily="1" charset="0"/>
              </a:rPr>
              <a:t> </a:t>
            </a:r>
            <a:r>
              <a:rPr lang="de-DE" dirty="0" err="1">
                <a:latin typeface="Helvetica" pitchFamily="1" charset="0"/>
              </a:rPr>
              <a:t>conductivity</a:t>
            </a:r>
            <a:r>
              <a:rPr lang="de-DE" dirty="0">
                <a:latin typeface="Helvetica" pitchFamily="1" charset="0"/>
              </a:rPr>
              <a:t> in the </a:t>
            </a:r>
            <a:r>
              <a:rPr lang="de-DE" dirty="0" err="1">
                <a:latin typeface="Helvetica" pitchFamily="1" charset="0"/>
              </a:rPr>
              <a:t>liner</a:t>
            </a:r>
            <a:r>
              <a:rPr lang="de-DE" dirty="0">
                <a:latin typeface="Helvetica" pitchFamily="1" charset="0"/>
              </a:rPr>
              <a:t> of the LHC </a:t>
            </a:r>
            <a:r>
              <a:rPr lang="de-DE" dirty="0" err="1">
                <a:latin typeface="Helvetica" pitchFamily="1" charset="0"/>
              </a:rPr>
              <a:t>which</a:t>
            </a:r>
            <a:r>
              <a:rPr lang="de-DE" dirty="0">
                <a:latin typeface="Helvetica" pitchFamily="1" charset="0"/>
              </a:rPr>
              <a:t> </a:t>
            </a:r>
            <a:r>
              <a:rPr lang="de-DE" dirty="0" err="1">
                <a:latin typeface="Helvetica" pitchFamily="1" charset="0"/>
              </a:rPr>
              <a:t>copper</a:t>
            </a:r>
            <a:r>
              <a:rPr lang="de-DE" dirty="0">
                <a:latin typeface="Helvetica" pitchFamily="1" charset="0"/>
              </a:rPr>
              <a:t> </a:t>
            </a:r>
            <a:r>
              <a:rPr lang="de-DE" dirty="0" err="1">
                <a:latin typeface="Helvetica" pitchFamily="1" charset="0"/>
              </a:rPr>
              <a:t>coated</a:t>
            </a:r>
            <a:r>
              <a:rPr lang="de-DE" dirty="0">
                <a:latin typeface="Helvetica" pitchFamily="1" charset="0"/>
              </a:rPr>
              <a:t> </a:t>
            </a:r>
            <a:r>
              <a:rPr lang="de-DE" dirty="0" err="1">
                <a:latin typeface="Helvetica" pitchFamily="1" charset="0"/>
              </a:rPr>
              <a:t>inside</a:t>
            </a:r>
            <a:endParaRPr lang="de-DE" dirty="0">
              <a:latin typeface="Helvetica" pitchFamily="1" charset="0"/>
            </a:endParaRPr>
          </a:p>
        </p:txBody>
      </p:sp>
    </p:spTree>
    <p:extLst>
      <p:ext uri="{BB962C8B-B14F-4D97-AF65-F5344CB8AC3E}">
        <p14:creationId xmlns:p14="http://schemas.microsoft.com/office/powerpoint/2010/main" val="153057364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F8EDD5A5-91D8-4C05-879E-5BF4260CCAF8}" type="slidenum">
              <a:rPr lang="en-US" sz="1200">
                <a:solidFill>
                  <a:prstClr val="black"/>
                </a:solidFill>
              </a:rPr>
              <a:pPr algn="r" eaLnBrk="0" hangingPunct="0"/>
              <a:t>60</a:t>
            </a:fld>
            <a:endParaRPr lang="en-US" sz="1200" dirty="0">
              <a:solidFill>
                <a:prstClr val="black"/>
              </a:solidFill>
            </a:endParaRPr>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Here </a:t>
            </a:r>
            <a:r>
              <a:rPr lang="de-DE" dirty="0" err="1">
                <a:latin typeface="Helvetica" pitchFamily="1" charset="0"/>
              </a:rPr>
              <a:t>we</a:t>
            </a:r>
            <a:r>
              <a:rPr lang="de-DE" dirty="0">
                <a:latin typeface="Helvetica" pitchFamily="1" charset="0"/>
              </a:rPr>
              <a:t> </a:t>
            </a:r>
            <a:r>
              <a:rPr lang="de-DE" dirty="0" err="1">
                <a:latin typeface="Helvetica" pitchFamily="1" charset="0"/>
              </a:rPr>
              <a:t>see</a:t>
            </a:r>
            <a:r>
              <a:rPr lang="de-DE" dirty="0">
                <a:latin typeface="Helvetica" pitchFamily="1" charset="0"/>
              </a:rPr>
              <a:t> Herbert </a:t>
            </a:r>
            <a:r>
              <a:rPr lang="de-DE" dirty="0" err="1">
                <a:latin typeface="Helvetica" pitchFamily="1" charset="0"/>
              </a:rPr>
              <a:t>Lengeler</a:t>
            </a:r>
            <a:r>
              <a:rPr lang="de-DE" dirty="0">
                <a:latin typeface="Helvetica" pitchFamily="1" charset="0"/>
              </a:rPr>
              <a:t> ..</a:t>
            </a:r>
            <a:r>
              <a:rPr lang="de-DE" dirty="0" err="1">
                <a:latin typeface="Helvetica" pitchFamily="1" charset="0"/>
              </a:rPr>
              <a:t>one</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fathers</a:t>
            </a:r>
            <a:r>
              <a:rPr lang="de-DE" dirty="0">
                <a:latin typeface="Helvetica" pitchFamily="1" charset="0"/>
              </a:rPr>
              <a:t> of RF SC </a:t>
            </a:r>
            <a:r>
              <a:rPr lang="de-DE" dirty="0" err="1">
                <a:latin typeface="Helvetica" pitchFamily="1" charset="0"/>
              </a:rPr>
              <a:t>technology</a:t>
            </a:r>
            <a:r>
              <a:rPr lang="de-DE" dirty="0">
                <a:latin typeface="Helvetica" pitchFamily="1" charset="0"/>
              </a:rPr>
              <a:t> at CERN, </a:t>
            </a:r>
            <a:r>
              <a:rPr lang="de-DE" dirty="0" err="1">
                <a:latin typeface="Helvetica" pitchFamily="1" charset="0"/>
              </a:rPr>
              <a:t>early</a:t>
            </a:r>
            <a:r>
              <a:rPr lang="de-DE" dirty="0">
                <a:latin typeface="Helvetica" pitchFamily="1" charset="0"/>
              </a:rPr>
              <a:t> 80ths</a:t>
            </a:r>
          </a:p>
        </p:txBody>
      </p:sp>
    </p:spTree>
    <p:extLst>
      <p:ext uri="{BB962C8B-B14F-4D97-AF65-F5344CB8AC3E}">
        <p14:creationId xmlns:p14="http://schemas.microsoft.com/office/powerpoint/2010/main" val="12663439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EEBE5299-91A6-4122-8204-33A1B86E954C}" type="slidenum">
              <a:rPr lang="en-US" smtClean="0">
                <a:solidFill>
                  <a:prstClr val="black"/>
                </a:solidFill>
                <a:latin typeface="Helvetica" pitchFamily="1" charset="0"/>
              </a:rPr>
              <a:pPr/>
              <a:t>61</a:t>
            </a:fld>
            <a:endParaRPr lang="en-US" dirty="0">
              <a:solidFill>
                <a:prstClr val="black"/>
              </a:solidFill>
              <a:latin typeface="Helvetica" pitchFamily="1" charset="0"/>
            </a:endParaRPr>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Lots of </a:t>
            </a:r>
            <a:r>
              <a:rPr lang="de-DE" dirty="0" err="1">
                <a:latin typeface="Helvetica" pitchFamily="1" charset="0"/>
              </a:rPr>
              <a:t>temperature</a:t>
            </a:r>
            <a:r>
              <a:rPr lang="de-DE" dirty="0">
                <a:latin typeface="Helvetica" pitchFamily="1" charset="0"/>
              </a:rPr>
              <a:t> </a:t>
            </a:r>
            <a:r>
              <a:rPr lang="de-DE" dirty="0" err="1">
                <a:latin typeface="Helvetica" pitchFamily="1" charset="0"/>
              </a:rPr>
              <a:t>probes</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cryo</a:t>
            </a:r>
            <a:r>
              <a:rPr lang="de-DE" dirty="0">
                <a:latin typeface="Helvetica" pitchFamily="1" charset="0"/>
              </a:rPr>
              <a:t> </a:t>
            </a:r>
            <a:r>
              <a:rPr lang="de-DE" dirty="0" err="1">
                <a:latin typeface="Helvetica" pitchFamily="1" charset="0"/>
              </a:rPr>
              <a:t>compatible</a:t>
            </a:r>
            <a:r>
              <a:rPr lang="de-DE" dirty="0">
                <a:latin typeface="Helvetica" pitchFamily="1" charset="0"/>
              </a:rPr>
              <a:t> </a:t>
            </a:r>
            <a:r>
              <a:rPr lang="de-DE" dirty="0" err="1">
                <a:latin typeface="Helvetica" pitchFamily="1" charset="0"/>
              </a:rPr>
              <a:t>electronics</a:t>
            </a:r>
            <a:r>
              <a:rPr lang="de-DE" dirty="0">
                <a:latin typeface="Helvetica" pitchFamily="1" charset="0"/>
              </a:rPr>
              <a:t> not trivial in the </a:t>
            </a:r>
            <a:r>
              <a:rPr lang="de-DE" dirty="0" err="1">
                <a:latin typeface="Helvetica" pitchFamily="1" charset="0"/>
              </a:rPr>
              <a:t>70ths</a:t>
            </a:r>
            <a:r>
              <a:rPr lang="de-DE" dirty="0">
                <a:latin typeface="Helvetica" pitchFamily="1" charset="0"/>
              </a:rPr>
              <a:t> and </a:t>
            </a:r>
            <a:r>
              <a:rPr lang="de-DE" dirty="0" err="1">
                <a:latin typeface="Helvetica" pitchFamily="1" charset="0"/>
              </a:rPr>
              <a:t>80ths</a:t>
            </a:r>
            <a:r>
              <a:rPr lang="de-DE" dirty="0">
                <a:latin typeface="Helvetica" pitchFamily="1" charset="0"/>
              </a:rPr>
              <a:t>..;</a:t>
            </a:r>
            <a:r>
              <a:rPr lang="de-DE" dirty="0" err="1">
                <a:latin typeface="Helvetica" pitchFamily="1" charset="0"/>
              </a:rPr>
              <a:t>guess</a:t>
            </a:r>
            <a:r>
              <a:rPr lang="de-DE" dirty="0">
                <a:latin typeface="Helvetica" pitchFamily="1" charset="0"/>
              </a:rPr>
              <a:t> </a:t>
            </a:r>
            <a:r>
              <a:rPr lang="de-DE" dirty="0" err="1">
                <a:latin typeface="Helvetica" pitchFamily="1" charset="0"/>
              </a:rPr>
              <a:t>why</a:t>
            </a:r>
            <a:r>
              <a:rPr lang="de-DE" dirty="0">
                <a:latin typeface="Helvetica" pitchFamily="1" charset="0"/>
              </a:rPr>
              <a:t>?</a:t>
            </a:r>
          </a:p>
        </p:txBody>
      </p:sp>
    </p:spTree>
    <p:extLst>
      <p:ext uri="{BB962C8B-B14F-4D97-AF65-F5344CB8AC3E}">
        <p14:creationId xmlns:p14="http://schemas.microsoft.com/office/powerpoint/2010/main" val="2104925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6</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Remember that in LEP we </a:t>
            </a:r>
            <a:r>
              <a:rPr lang="de-DE" sz="1800" dirty="0" err="1">
                <a:latin typeface="Helvetica" pitchFamily="1" charset="0"/>
              </a:rPr>
              <a:t>had</a:t>
            </a:r>
            <a:r>
              <a:rPr lang="de-DE" sz="1800" dirty="0">
                <a:latin typeface="Helvetica" pitchFamily="1" charset="0"/>
              </a:rPr>
              <a:t> </a:t>
            </a:r>
            <a:r>
              <a:rPr lang="de-DE" sz="1800" dirty="0" err="1">
                <a:latin typeface="Helvetica" pitchFamily="1" charset="0"/>
              </a:rPr>
              <a:t>around</a:t>
            </a:r>
            <a:r>
              <a:rPr lang="de-DE" sz="1800" dirty="0">
                <a:latin typeface="Helvetica" pitchFamily="1" charset="0"/>
              </a:rPr>
              <a:t> 2 kW (average) </a:t>
            </a:r>
            <a:r>
              <a:rPr lang="de-DE" sz="1800" dirty="0" err="1">
                <a:latin typeface="Helvetica" pitchFamily="1" charset="0"/>
              </a:rPr>
              <a:t>synchrotron</a:t>
            </a:r>
            <a:r>
              <a:rPr lang="de-DE" sz="1800" dirty="0">
                <a:latin typeface="Helvetica" pitchFamily="1" charset="0"/>
              </a:rPr>
              <a:t> </a:t>
            </a:r>
            <a:r>
              <a:rPr lang="de-DE" sz="1800" dirty="0" err="1">
                <a:latin typeface="Helvetica" pitchFamily="1" charset="0"/>
              </a:rPr>
              <a:t>radiation</a:t>
            </a:r>
            <a:r>
              <a:rPr lang="de-DE" sz="1800" dirty="0">
                <a:latin typeface="Helvetica" pitchFamily="1" charset="0"/>
              </a:rPr>
              <a:t> (soft X-</a:t>
            </a:r>
            <a:r>
              <a:rPr lang="de-DE" sz="1800" dirty="0" err="1">
                <a:latin typeface="Helvetica" pitchFamily="1" charset="0"/>
              </a:rPr>
              <a:t>rays</a:t>
            </a:r>
            <a:r>
              <a:rPr lang="de-DE" sz="1800" dirty="0">
                <a:latin typeface="Helvetica" pitchFamily="1" charset="0"/>
              </a:rPr>
              <a:t>) loss per meter which had to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water</a:t>
            </a:r>
            <a:r>
              <a:rPr lang="de-DE" sz="1800" dirty="0">
                <a:latin typeface="Helvetica" pitchFamily="1" charset="0"/>
              </a:rPr>
              <a:t>) cooled away and of course compensated by the RF..thats a lot with 27 km circumference</a:t>
            </a:r>
          </a:p>
        </p:txBody>
      </p:sp>
    </p:spTree>
    <p:extLst>
      <p:ext uri="{BB962C8B-B14F-4D97-AF65-F5344CB8AC3E}">
        <p14:creationId xmlns:p14="http://schemas.microsoft.com/office/powerpoint/2010/main" val="39421583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8AD4F44-BA2F-4EEF-BBCF-8BDC481ED886}" type="slidenum">
              <a:rPr lang="en-US" smtClean="0">
                <a:solidFill>
                  <a:prstClr val="black"/>
                </a:solidFill>
                <a:latin typeface="Helvetica" pitchFamily="1" charset="0"/>
              </a:rPr>
              <a:pPr/>
              <a:t>62</a:t>
            </a:fld>
            <a:endParaRPr lang="en-US" dirty="0">
              <a:solidFill>
                <a:prstClr val="black"/>
              </a:solidFill>
              <a:latin typeface="Helvetica" pitchFamily="1" charset="0"/>
            </a:endParaRPr>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Thats</a:t>
            </a:r>
            <a:r>
              <a:rPr lang="de-DE" dirty="0">
                <a:latin typeface="Helvetica" pitchFamily="1" charset="0"/>
              </a:rPr>
              <a:t> </a:t>
            </a:r>
            <a:r>
              <a:rPr lang="de-DE" dirty="0" err="1">
                <a:latin typeface="Helvetica" pitchFamily="1" charset="0"/>
              </a:rPr>
              <a:t>the</a:t>
            </a:r>
            <a:r>
              <a:rPr lang="de-DE" dirty="0">
                <a:latin typeface="Helvetica" pitchFamily="1" charset="0"/>
              </a:rPr>
              <a:t> real </a:t>
            </a:r>
            <a:r>
              <a:rPr lang="de-DE" dirty="0" err="1">
                <a:latin typeface="Helvetica" pitchFamily="1" charset="0"/>
              </a:rPr>
              <a:t>hard</a:t>
            </a:r>
            <a:r>
              <a:rPr lang="de-DE" dirty="0">
                <a:latin typeface="Helvetica" pitchFamily="1" charset="0"/>
              </a:rPr>
              <a:t> </a:t>
            </a:r>
            <a:r>
              <a:rPr lang="de-DE" dirty="0" err="1">
                <a:latin typeface="Helvetica" pitchFamily="1" charset="0"/>
              </a:rPr>
              <a:t>work</a:t>
            </a:r>
            <a:r>
              <a:rPr lang="de-DE" dirty="0">
                <a:latin typeface="Helvetica" pitchFamily="1" charset="0"/>
              </a:rPr>
              <a:t>..   </a:t>
            </a:r>
            <a:r>
              <a:rPr lang="de-DE" dirty="0" err="1">
                <a:latin typeface="Helvetica" pitchFamily="1" charset="0"/>
              </a:rPr>
              <a:t>until</a:t>
            </a:r>
            <a:r>
              <a:rPr lang="de-DE" dirty="0">
                <a:latin typeface="Helvetica" pitchFamily="1" charset="0"/>
              </a:rPr>
              <a:t> </a:t>
            </a:r>
            <a:r>
              <a:rPr lang="de-DE" dirty="0" err="1">
                <a:latin typeface="Helvetica" pitchFamily="1" charset="0"/>
              </a:rPr>
              <a:t>the</a:t>
            </a:r>
            <a:r>
              <a:rPr lang="de-DE" dirty="0">
                <a:latin typeface="Helvetica" pitchFamily="1" charset="0"/>
              </a:rPr>
              <a:t> last </a:t>
            </a:r>
            <a:r>
              <a:rPr lang="de-DE" dirty="0" err="1">
                <a:latin typeface="Helvetica" pitchFamily="1" charset="0"/>
              </a:rPr>
              <a:t>tiny</a:t>
            </a:r>
            <a:r>
              <a:rPr lang="de-DE" dirty="0">
                <a:latin typeface="Helvetica" pitchFamily="1" charset="0"/>
              </a:rPr>
              <a:t> </a:t>
            </a:r>
            <a:r>
              <a:rPr lang="de-DE" dirty="0" err="1">
                <a:latin typeface="Helvetica" pitchFamily="1" charset="0"/>
              </a:rPr>
              <a:t>particle</a:t>
            </a:r>
            <a:r>
              <a:rPr lang="de-DE" dirty="0">
                <a:latin typeface="Helvetica" pitchFamily="1" charset="0"/>
              </a:rPr>
              <a:t> </a:t>
            </a:r>
            <a:r>
              <a:rPr lang="de-DE" dirty="0" err="1">
                <a:latin typeface="Helvetica" pitchFamily="1" charset="0"/>
              </a:rPr>
              <a:t>it</a:t>
            </a:r>
            <a:r>
              <a:rPr lang="de-DE" dirty="0">
                <a:latin typeface="Helvetica" pitchFamily="1" charset="0"/>
              </a:rPr>
              <a:t> out..</a:t>
            </a:r>
          </a:p>
        </p:txBody>
      </p:sp>
    </p:spTree>
    <p:extLst>
      <p:ext uri="{BB962C8B-B14F-4D97-AF65-F5344CB8AC3E}">
        <p14:creationId xmlns:p14="http://schemas.microsoft.com/office/powerpoint/2010/main" val="25758416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3852018" y="9431814"/>
            <a:ext cx="2945659" cy="496411"/>
          </a:xfrm>
          <a:prstGeom prst="rect">
            <a:avLst/>
          </a:prstGeom>
          <a:noFill/>
          <a:ln w="9525">
            <a:noFill/>
            <a:miter lim="800000"/>
            <a:headEnd/>
            <a:tailEnd/>
          </a:ln>
        </p:spPr>
        <p:txBody>
          <a:bodyPr lIns="91432" tIns="45715" rIns="91432" bIns="45715" anchor="b"/>
          <a:lstStyle/>
          <a:p>
            <a:pPr algn="r" eaLnBrk="0" hangingPunct="0"/>
            <a:fld id="{07E2BDBD-180A-48B4-B778-BFF4EA46375E}" type="slidenum">
              <a:rPr lang="en-US" sz="1200">
                <a:solidFill>
                  <a:prstClr val="black"/>
                </a:solidFill>
              </a:rPr>
              <a:pPr algn="r" eaLnBrk="0" hangingPunct="0"/>
              <a:t>63</a:t>
            </a:fld>
            <a:endParaRPr lang="en-US" sz="1200" dirty="0">
              <a:solidFill>
                <a:prstClr val="black"/>
              </a:solidFill>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sort</a:t>
            </a:r>
            <a:r>
              <a:rPr lang="de-DE" dirty="0">
                <a:latin typeface="Helvetica" pitchFamily="1" charset="0"/>
              </a:rPr>
              <a:t> of </a:t>
            </a:r>
            <a:r>
              <a:rPr lang="de-DE" dirty="0" err="1">
                <a:latin typeface="Helvetica" pitchFamily="1" charset="0"/>
              </a:rPr>
              <a:t>unusual</a:t>
            </a:r>
            <a:r>
              <a:rPr lang="de-DE" dirty="0">
                <a:latin typeface="Helvetica" pitchFamily="1" charset="0"/>
              </a:rPr>
              <a:t> </a:t>
            </a:r>
            <a:r>
              <a:rPr lang="de-DE" dirty="0" err="1">
                <a:latin typeface="Helvetica" pitchFamily="1" charset="0"/>
              </a:rPr>
              <a:t>projection</a:t>
            </a:r>
            <a:r>
              <a:rPr lang="de-DE" dirty="0">
                <a:latin typeface="Helvetica" pitchFamily="1" charset="0"/>
              </a:rPr>
              <a:t> of the the </a:t>
            </a:r>
            <a:r>
              <a:rPr lang="de-DE" dirty="0" err="1">
                <a:latin typeface="Helvetica" pitchFamily="1" charset="0"/>
              </a:rPr>
              <a:t>cavity</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into</a:t>
            </a:r>
            <a:r>
              <a:rPr lang="de-DE" dirty="0">
                <a:latin typeface="Helvetica" pitchFamily="1" charset="0"/>
              </a:rPr>
              <a:t> a 2 D </a:t>
            </a:r>
            <a:r>
              <a:rPr lang="de-DE" dirty="0" err="1">
                <a:latin typeface="Helvetica" pitchFamily="1" charset="0"/>
              </a:rPr>
              <a:t>plot</a:t>
            </a:r>
            <a:endParaRPr lang="de-DE" dirty="0">
              <a:latin typeface="Helvetica" pitchFamily="1" charset="0"/>
            </a:endParaRPr>
          </a:p>
        </p:txBody>
      </p:sp>
    </p:spTree>
    <p:extLst>
      <p:ext uri="{BB962C8B-B14F-4D97-AF65-F5344CB8AC3E}">
        <p14:creationId xmlns:p14="http://schemas.microsoft.com/office/powerpoint/2010/main" val="36686753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painful and boring cleaning process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64</a:t>
            </a:fld>
            <a:endParaRPr lang="en-GB" dirty="0"/>
          </a:p>
        </p:txBody>
      </p:sp>
    </p:spTree>
    <p:extLst>
      <p:ext uri="{BB962C8B-B14F-4D97-AF65-F5344CB8AC3E}">
        <p14:creationId xmlns:p14="http://schemas.microsoft.com/office/powerpoint/2010/main" val="423495866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BB78B87F-F8C5-46FA-86D4-152010E88627}" type="slidenum">
              <a:rPr lang="en-US" smtClean="0">
                <a:latin typeface="Helvetica" pitchFamily="1" charset="0"/>
              </a:rPr>
              <a:pPr/>
              <a:t>65</a:t>
            </a:fld>
            <a:endParaRPr lang="en-US" dirty="0">
              <a:latin typeface="Helvetica" pitchFamily="1" charset="0"/>
            </a:endParaRPr>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And </a:t>
            </a:r>
            <a:r>
              <a:rPr lang="de-DE" dirty="0" err="1">
                <a:latin typeface="Helvetica" pitchFamily="1" charset="0"/>
              </a:rPr>
              <a:t>this</a:t>
            </a:r>
            <a:r>
              <a:rPr lang="de-DE" dirty="0">
                <a:latin typeface="Helvetica" pitchFamily="1" charset="0"/>
              </a:rPr>
              <a:t> </a:t>
            </a:r>
            <a:r>
              <a:rPr lang="de-DE" dirty="0" err="1">
                <a:latin typeface="Helvetica" pitchFamily="1" charset="0"/>
              </a:rPr>
              <a:t>is</a:t>
            </a:r>
            <a:r>
              <a:rPr lang="de-DE" dirty="0">
                <a:latin typeface="Helvetica" pitchFamily="1" charset="0"/>
              </a:rPr>
              <a:t> not </a:t>
            </a:r>
            <a:r>
              <a:rPr lang="de-DE" dirty="0" err="1">
                <a:latin typeface="Helvetica" pitchFamily="1" charset="0"/>
              </a:rPr>
              <a:t>really</a:t>
            </a:r>
            <a:r>
              <a:rPr lang="de-DE" dirty="0">
                <a:latin typeface="Helvetica" pitchFamily="1" charset="0"/>
              </a:rPr>
              <a:t> the end..</a:t>
            </a:r>
            <a:r>
              <a:rPr lang="de-DE" dirty="0" err="1">
                <a:latin typeface="Helvetica" pitchFamily="1" charset="0"/>
              </a:rPr>
              <a:t>maybe</a:t>
            </a:r>
            <a:r>
              <a:rPr lang="de-DE" dirty="0">
                <a:latin typeface="Helvetica" pitchFamily="1" charset="0"/>
              </a:rPr>
              <a:t> the </a:t>
            </a:r>
            <a:r>
              <a:rPr lang="de-DE" dirty="0" err="1">
                <a:latin typeface="Helvetica" pitchFamily="1" charset="0"/>
              </a:rPr>
              <a:t>beginning</a:t>
            </a:r>
            <a:r>
              <a:rPr lang="de-DE" dirty="0">
                <a:latin typeface="Helvetica" pitchFamily="1" charset="0"/>
              </a:rPr>
              <a:t> of the end ..</a:t>
            </a:r>
            <a:r>
              <a:rPr lang="de-DE" dirty="0" err="1">
                <a:latin typeface="Helvetica" pitchFamily="1" charset="0"/>
              </a:rPr>
              <a:t>or</a:t>
            </a:r>
            <a:r>
              <a:rPr lang="de-DE" dirty="0">
                <a:latin typeface="Helvetica" pitchFamily="1" charset="0"/>
              </a:rPr>
              <a:t> </a:t>
            </a:r>
            <a:r>
              <a:rPr lang="de-DE" dirty="0" err="1">
                <a:latin typeface="Helvetica" pitchFamily="1" charset="0"/>
              </a:rPr>
              <a:t>rather</a:t>
            </a:r>
            <a:r>
              <a:rPr lang="de-DE" dirty="0">
                <a:latin typeface="Helvetica" pitchFamily="1" charset="0"/>
              </a:rPr>
              <a:t> the end of the </a:t>
            </a:r>
            <a:r>
              <a:rPr lang="de-DE" dirty="0" err="1">
                <a:latin typeface="Helvetica" pitchFamily="1" charset="0"/>
              </a:rPr>
              <a:t>beginning</a:t>
            </a:r>
            <a:r>
              <a:rPr lang="de-DE" dirty="0">
                <a:latin typeface="Helvetica" pitchFamily="1" charset="0"/>
              </a:rPr>
              <a:t> (Churchill 1944 at the </a:t>
            </a:r>
            <a:r>
              <a:rPr lang="de-DE" dirty="0" err="1">
                <a:latin typeface="Helvetica" pitchFamily="1" charset="0"/>
              </a:rPr>
              <a:t>invasion</a:t>
            </a:r>
            <a:r>
              <a:rPr lang="de-DE" dirty="0">
                <a:latin typeface="Helvetica" pitchFamily="1" charset="0"/>
              </a:rPr>
              <a:t> in </a:t>
            </a:r>
            <a:r>
              <a:rPr lang="de-DE" dirty="0" err="1">
                <a:latin typeface="Helvetica" pitchFamily="1" charset="0"/>
              </a:rPr>
              <a:t>normandy</a:t>
            </a:r>
            <a:r>
              <a:rPr lang="de-DE" dirty="0">
                <a:latin typeface="Helvetica" pitchFamily="1" charset="0"/>
              </a:rPr>
              <a:t>)</a:t>
            </a:r>
          </a:p>
        </p:txBody>
      </p:sp>
    </p:spTree>
    <p:extLst>
      <p:ext uri="{BB962C8B-B14F-4D97-AF65-F5344CB8AC3E}">
        <p14:creationId xmlns:p14="http://schemas.microsoft.com/office/powerpoint/2010/main" val="3715238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7</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Copper cavities already get really </a:t>
            </a:r>
            <a:r>
              <a:rPr lang="de-DE" sz="1800" dirty="0" err="1">
                <a:latin typeface="Helvetica" pitchFamily="1" charset="0"/>
              </a:rPr>
              <a:t>hot</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t>
            </a:r>
            <a:r>
              <a:rPr lang="de-DE" sz="1800" dirty="0" err="1">
                <a:latin typeface="Helvetica" pitchFamily="1" charset="0"/>
              </a:rPr>
              <a:t>one</a:t>
            </a:r>
            <a:r>
              <a:rPr lang="de-DE" sz="1800" dirty="0">
                <a:latin typeface="Helvetica" pitchFamily="1" charset="0"/>
              </a:rPr>
              <a:t> MV/meter surface field..good SC cavities can do 30 MV/m  ..and in contrast to NC cavities there is very little power loss between subsequent </a:t>
            </a:r>
            <a:r>
              <a:rPr lang="de-DE" sz="1800" dirty="0" err="1">
                <a:latin typeface="Helvetica" pitchFamily="1" charset="0"/>
              </a:rPr>
              <a:t>bunches</a:t>
            </a:r>
            <a:r>
              <a:rPr lang="de-DE" sz="1800" dirty="0">
                <a:latin typeface="Helvetica" pitchFamily="1" charset="0"/>
              </a:rPr>
              <a:t>. The </a:t>
            </a:r>
            <a:r>
              <a:rPr lang="de-DE" sz="1800" dirty="0" err="1">
                <a:latin typeface="Helvetica" pitchFamily="1" charset="0"/>
              </a:rPr>
              <a:t>normalisation</a:t>
            </a:r>
            <a:r>
              <a:rPr lang="de-DE" sz="1800" dirty="0">
                <a:latin typeface="Helvetica" pitchFamily="1" charset="0"/>
              </a:rPr>
              <a:t> „per </a:t>
            </a:r>
            <a:r>
              <a:rPr lang="de-DE" sz="1800" dirty="0" err="1">
                <a:latin typeface="Helvetica" pitchFamily="1" charset="0"/>
              </a:rPr>
              <a:t>meter“refers</a:t>
            </a:r>
            <a:r>
              <a:rPr lang="de-DE" sz="1800" dirty="0">
                <a:latin typeface="Helvetica" pitchFamily="1" charset="0"/>
              </a:rPr>
              <a:t> </a:t>
            </a:r>
            <a:r>
              <a:rPr lang="de-DE" sz="1800" dirty="0" err="1">
                <a:latin typeface="Helvetica" pitchFamily="1" charset="0"/>
              </a:rPr>
              <a:t>here</a:t>
            </a:r>
            <a:r>
              <a:rPr lang="de-DE" sz="1800" dirty="0">
                <a:latin typeface="Helvetica" pitchFamily="1" charset="0"/>
              </a:rPr>
              <a:t> to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length</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cavity</a:t>
            </a:r>
            <a:r>
              <a:rPr lang="de-DE" sz="1800" dirty="0">
                <a:latin typeface="Helvetica" pitchFamily="1" charset="0"/>
              </a:rPr>
              <a:t> </a:t>
            </a:r>
            <a:r>
              <a:rPr lang="de-DE" sz="1800" dirty="0" err="1">
                <a:latin typeface="Helvetica" pitchFamily="1" charset="0"/>
              </a:rPr>
              <a:t>sections</a:t>
            </a:r>
            <a:r>
              <a:rPr lang="de-DE" sz="1800" dirty="0">
                <a:latin typeface="Helvetica" pitchFamily="1" charset="0"/>
              </a:rPr>
              <a:t>, </a:t>
            </a:r>
            <a:r>
              <a:rPr lang="de-DE" sz="1800" dirty="0" err="1">
                <a:latin typeface="Helvetica" pitchFamily="1" charset="0"/>
              </a:rPr>
              <a:t>thus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internal </a:t>
            </a:r>
            <a:r>
              <a:rPr lang="de-DE" sz="1800" dirty="0" err="1">
                <a:latin typeface="Helvetica" pitchFamily="1" charset="0"/>
              </a:rPr>
              <a:t>field</a:t>
            </a:r>
            <a:r>
              <a:rPr lang="de-DE" sz="1800" dirty="0">
                <a:latin typeface="Helvetica" pitchFamily="1" charset="0"/>
              </a:rPr>
              <a:t> </a:t>
            </a:r>
            <a:r>
              <a:rPr lang="de-DE" sz="1800" dirty="0" err="1">
                <a:latin typeface="Helvetica" pitchFamily="1" charset="0"/>
              </a:rPr>
              <a:t>inside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cavities</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locally</a:t>
            </a:r>
            <a:r>
              <a:rPr lang="de-DE" sz="1800" dirty="0">
                <a:latin typeface="Helvetica" pitchFamily="1" charset="0"/>
              </a:rPr>
              <a:t> </a:t>
            </a:r>
            <a:r>
              <a:rPr lang="de-DE" sz="1800" dirty="0" err="1">
                <a:latin typeface="Helvetica" pitchFamily="1" charset="0"/>
              </a:rPr>
              <a:t>somewhat</a:t>
            </a:r>
            <a:r>
              <a:rPr lang="de-DE" sz="1800" dirty="0">
                <a:latin typeface="Helvetica" pitchFamily="1" charset="0"/>
              </a:rPr>
              <a:t> </a:t>
            </a:r>
            <a:r>
              <a:rPr lang="de-DE" sz="1800" dirty="0" err="1">
                <a:latin typeface="Helvetica" pitchFamily="1" charset="0"/>
              </a:rPr>
              <a:t>higher</a:t>
            </a:r>
            <a:r>
              <a:rPr lang="de-DE" sz="1800" dirty="0">
                <a:latin typeface="Helvetica" pitchFamily="1" charset="0"/>
              </a:rPr>
              <a:t> </a:t>
            </a:r>
            <a:r>
              <a:rPr lang="de-DE" sz="1800" dirty="0" err="1">
                <a:latin typeface="Helvetica" pitchFamily="1" charset="0"/>
              </a:rPr>
              <a:t>than</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numbers</a:t>
            </a:r>
            <a:r>
              <a:rPr lang="de-DE" sz="1800" dirty="0">
                <a:latin typeface="Helvetica" pitchFamily="1" charset="0"/>
              </a:rPr>
              <a:t> </a:t>
            </a:r>
            <a:r>
              <a:rPr lang="de-DE" sz="1800" dirty="0" err="1">
                <a:latin typeface="Helvetica" pitchFamily="1" charset="0"/>
              </a:rPr>
              <a:t>shown</a:t>
            </a:r>
            <a:r>
              <a:rPr lang="de-DE" sz="1800" dirty="0">
                <a:latin typeface="Helvetica" pitchFamily="1" charset="0"/>
              </a:rPr>
              <a:t> </a:t>
            </a:r>
            <a:r>
              <a:rPr lang="de-DE" sz="1800" dirty="0" err="1">
                <a:latin typeface="Helvetica" pitchFamily="1" charset="0"/>
              </a:rPr>
              <a:t>here</a:t>
            </a:r>
            <a:endParaRPr lang="de-DE" sz="1800" dirty="0">
              <a:latin typeface="Helvetica" pitchFamily="1" charset="0"/>
            </a:endParaRPr>
          </a:p>
        </p:txBody>
      </p:sp>
    </p:spTree>
    <p:extLst>
      <p:ext uri="{BB962C8B-B14F-4D97-AF65-F5344CB8AC3E}">
        <p14:creationId xmlns:p14="http://schemas.microsoft.com/office/powerpoint/2010/main" val="1174456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8</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At this very hot time first indirect candidates were seen in LEP ..but not enough to „</a:t>
            </a:r>
            <a:r>
              <a:rPr lang="de-DE" sz="1800" dirty="0" err="1">
                <a:latin typeface="Helvetica" pitchFamily="1" charset="0"/>
              </a:rPr>
              <a:t>sell</a:t>
            </a:r>
            <a:r>
              <a:rPr lang="de-DE" sz="1800" dirty="0">
                <a:latin typeface="Helvetica" pitchFamily="1" charset="0"/>
              </a:rPr>
              <a:t>“ </a:t>
            </a:r>
            <a:r>
              <a:rPr lang="de-DE" sz="1800" dirty="0" err="1">
                <a:latin typeface="Helvetica" pitchFamily="1" charset="0"/>
              </a:rPr>
              <a:t>them</a:t>
            </a:r>
            <a:endParaRPr lang="de-DE" sz="1800" dirty="0">
              <a:latin typeface="Helvetica" pitchFamily="1" charset="0"/>
            </a:endParaRPr>
          </a:p>
        </p:txBody>
      </p:sp>
    </p:spTree>
    <p:extLst>
      <p:ext uri="{BB962C8B-B14F-4D97-AF65-F5344CB8AC3E}">
        <p14:creationId xmlns:p14="http://schemas.microsoft.com/office/powerpoint/2010/main" val="3627904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9</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700" dirty="0">
                <a:latin typeface="Helvetica" pitchFamily="1" charset="0"/>
              </a:rPr>
              <a:t>A </a:t>
            </a:r>
            <a:r>
              <a:rPr lang="de-DE" sz="1700" dirty="0" err="1">
                <a:latin typeface="Helvetica" pitchFamily="1" charset="0"/>
              </a:rPr>
              <a:t>short</a:t>
            </a:r>
            <a:r>
              <a:rPr lang="de-DE" sz="1700" dirty="0">
                <a:latin typeface="Helvetica" pitchFamily="1" charset="0"/>
              </a:rPr>
              <a:t> </a:t>
            </a:r>
            <a:r>
              <a:rPr lang="de-DE" sz="1700" dirty="0" err="1">
                <a:latin typeface="Helvetica" pitchFamily="1" charset="0"/>
              </a:rPr>
              <a:t>reminder</a:t>
            </a:r>
            <a:r>
              <a:rPr lang="de-DE" sz="1700" dirty="0">
                <a:latin typeface="Helvetica" pitchFamily="1" charset="0"/>
              </a:rPr>
              <a:t> on </a:t>
            </a:r>
            <a:r>
              <a:rPr lang="de-DE" sz="1700" dirty="0" err="1">
                <a:latin typeface="Helvetica" pitchFamily="1" charset="0"/>
              </a:rPr>
              <a:t>how</a:t>
            </a:r>
            <a:r>
              <a:rPr lang="de-DE" sz="1700" dirty="0">
                <a:latin typeface="Helvetica" pitchFamily="1" charset="0"/>
              </a:rPr>
              <a:t> </a:t>
            </a:r>
            <a:r>
              <a:rPr lang="de-DE" sz="1700" dirty="0" err="1">
                <a:latin typeface="Helvetica" pitchFamily="1" charset="0"/>
              </a:rPr>
              <a:t>the</a:t>
            </a:r>
            <a:r>
              <a:rPr lang="de-DE" sz="1700" dirty="0">
                <a:latin typeface="Helvetica" pitchFamily="1" charset="0"/>
              </a:rPr>
              <a:t> </a:t>
            </a:r>
            <a:r>
              <a:rPr lang="de-DE" sz="1700" dirty="0" err="1">
                <a:latin typeface="Helvetica" pitchFamily="1" charset="0"/>
              </a:rPr>
              <a:t>resistance</a:t>
            </a:r>
            <a:r>
              <a:rPr lang="de-DE" sz="1700" dirty="0">
                <a:latin typeface="Helvetica" pitchFamily="1" charset="0"/>
              </a:rPr>
              <a:t>  per </a:t>
            </a:r>
            <a:r>
              <a:rPr lang="de-DE" sz="1700" dirty="0" err="1">
                <a:latin typeface="Helvetica" pitchFamily="1" charset="0"/>
              </a:rPr>
              <a:t>unit</a:t>
            </a:r>
            <a:r>
              <a:rPr lang="de-DE" sz="1700" dirty="0">
                <a:latin typeface="Helvetica" pitchFamily="1" charset="0"/>
              </a:rPr>
              <a:t> </a:t>
            </a:r>
            <a:r>
              <a:rPr lang="de-DE" sz="1700" dirty="0" err="1">
                <a:latin typeface="Helvetica" pitchFamily="1" charset="0"/>
              </a:rPr>
              <a:t>square</a:t>
            </a:r>
            <a:r>
              <a:rPr lang="de-DE" sz="1700" dirty="0">
                <a:latin typeface="Helvetica" pitchFamily="1" charset="0"/>
              </a:rPr>
              <a:t> </a:t>
            </a:r>
            <a:r>
              <a:rPr lang="de-DE" sz="1700" dirty="0" err="1">
                <a:latin typeface="Helvetica" pitchFamily="1" charset="0"/>
              </a:rPr>
              <a:t>is</a:t>
            </a:r>
            <a:r>
              <a:rPr lang="de-DE" sz="1700" dirty="0">
                <a:latin typeface="Helvetica" pitchFamily="1" charset="0"/>
              </a:rPr>
              <a:t> </a:t>
            </a:r>
            <a:r>
              <a:rPr lang="de-DE" sz="1700" dirty="0" err="1">
                <a:latin typeface="Helvetica" pitchFamily="1" charset="0"/>
              </a:rPr>
              <a:t>defined</a:t>
            </a:r>
            <a:r>
              <a:rPr lang="de-DE" sz="1700" dirty="0">
                <a:latin typeface="Helvetica" pitchFamily="1" charset="0"/>
              </a:rPr>
              <a:t> and </a:t>
            </a:r>
            <a:r>
              <a:rPr lang="de-DE" sz="1700" dirty="0" err="1">
                <a:latin typeface="Helvetica" pitchFamily="1" charset="0"/>
              </a:rPr>
              <a:t>how</a:t>
            </a:r>
            <a:r>
              <a:rPr lang="de-DE" sz="1700" dirty="0">
                <a:latin typeface="Helvetica" pitchFamily="1" charset="0"/>
              </a:rPr>
              <a:t> </a:t>
            </a:r>
            <a:r>
              <a:rPr lang="de-DE" sz="1700" dirty="0" err="1">
                <a:latin typeface="Helvetica" pitchFamily="1" charset="0"/>
              </a:rPr>
              <a:t>it</a:t>
            </a:r>
            <a:r>
              <a:rPr lang="de-DE" sz="1700" dirty="0">
                <a:latin typeface="Helvetica" pitchFamily="1" charset="0"/>
              </a:rPr>
              <a:t> </a:t>
            </a:r>
            <a:r>
              <a:rPr lang="de-DE" sz="1700" dirty="0" err="1">
                <a:latin typeface="Helvetica" pitchFamily="1" charset="0"/>
              </a:rPr>
              <a:t>can</a:t>
            </a:r>
            <a:r>
              <a:rPr lang="de-DE" sz="1700" dirty="0">
                <a:latin typeface="Helvetica" pitchFamily="1" charset="0"/>
              </a:rPr>
              <a:t> </a:t>
            </a:r>
            <a:r>
              <a:rPr lang="de-DE" sz="1700" dirty="0" err="1">
                <a:latin typeface="Helvetica" pitchFamily="1" charset="0"/>
              </a:rPr>
              <a:t>be</a:t>
            </a:r>
            <a:r>
              <a:rPr lang="de-DE" sz="1700" dirty="0">
                <a:latin typeface="Helvetica" pitchFamily="1" charset="0"/>
              </a:rPr>
              <a:t> </a:t>
            </a:r>
            <a:r>
              <a:rPr lang="de-DE" sz="1700" dirty="0" err="1">
                <a:latin typeface="Helvetica" pitchFamily="1" charset="0"/>
              </a:rPr>
              <a:t>visualized</a:t>
            </a:r>
            <a:r>
              <a:rPr lang="de-DE" sz="1700" dirty="0">
                <a:latin typeface="Helvetica" pitchFamily="1" charset="0"/>
              </a:rPr>
              <a:t>..</a:t>
            </a:r>
            <a:r>
              <a:rPr lang="de-DE" sz="1700" dirty="0" err="1">
                <a:latin typeface="Helvetica" pitchFamily="1" charset="0"/>
              </a:rPr>
              <a:t>including</a:t>
            </a:r>
            <a:r>
              <a:rPr lang="de-DE" sz="1700" dirty="0">
                <a:latin typeface="Helvetica" pitchFamily="1" charset="0"/>
              </a:rPr>
              <a:t> </a:t>
            </a:r>
            <a:r>
              <a:rPr lang="de-DE" sz="1700" dirty="0" err="1">
                <a:latin typeface="Helvetica" pitchFamily="1" charset="0"/>
              </a:rPr>
              <a:t>the</a:t>
            </a:r>
            <a:r>
              <a:rPr lang="de-DE" sz="1700" dirty="0">
                <a:latin typeface="Helvetica" pitchFamily="1" charset="0"/>
              </a:rPr>
              <a:t> </a:t>
            </a:r>
            <a:r>
              <a:rPr lang="de-DE" sz="1700" dirty="0" err="1">
                <a:latin typeface="Helvetica" pitchFamily="1" charset="0"/>
              </a:rPr>
              <a:t>transition</a:t>
            </a:r>
            <a:r>
              <a:rPr lang="de-DE" sz="1700" dirty="0">
                <a:latin typeface="Helvetica" pitchFamily="1" charset="0"/>
              </a:rPr>
              <a:t> to </a:t>
            </a:r>
            <a:r>
              <a:rPr lang="de-DE" sz="1700" dirty="0" err="1">
                <a:latin typeface="Helvetica" pitchFamily="1" charset="0"/>
              </a:rPr>
              <a:t>the</a:t>
            </a:r>
            <a:r>
              <a:rPr lang="de-DE" sz="1700" dirty="0">
                <a:latin typeface="Helvetica" pitchFamily="1" charset="0"/>
              </a:rPr>
              <a:t> RF </a:t>
            </a:r>
            <a:r>
              <a:rPr lang="de-DE" sz="1700" dirty="0" err="1">
                <a:latin typeface="Helvetica" pitchFamily="1" charset="0"/>
              </a:rPr>
              <a:t>surface</a:t>
            </a:r>
            <a:r>
              <a:rPr lang="de-DE" sz="1700" dirty="0">
                <a:latin typeface="Helvetica" pitchFamily="1" charset="0"/>
              </a:rPr>
              <a:t> </a:t>
            </a:r>
            <a:r>
              <a:rPr lang="de-DE" sz="1700" dirty="0" err="1">
                <a:latin typeface="Helvetica" pitchFamily="1" charset="0"/>
              </a:rPr>
              <a:t>impedance</a:t>
            </a:r>
            <a:r>
              <a:rPr lang="de-DE" sz="1700" dirty="0">
                <a:latin typeface="Helvetica" pitchFamily="1" charset="0"/>
              </a:rPr>
              <a:t>; </a:t>
            </a:r>
            <a:r>
              <a:rPr lang="de-DE" sz="1700" dirty="0" err="1">
                <a:latin typeface="Helvetica" pitchFamily="1" charset="0"/>
              </a:rPr>
              <a:t>we</a:t>
            </a:r>
            <a:r>
              <a:rPr lang="de-DE" sz="1700" dirty="0">
                <a:latin typeface="Helvetica" pitchFamily="1" charset="0"/>
              </a:rPr>
              <a:t> </a:t>
            </a:r>
            <a:r>
              <a:rPr lang="de-DE" sz="1700" dirty="0" err="1">
                <a:latin typeface="Helvetica" pitchFamily="1" charset="0"/>
              </a:rPr>
              <a:t>see</a:t>
            </a:r>
            <a:r>
              <a:rPr lang="de-DE" sz="1700" dirty="0">
                <a:latin typeface="Helvetica" pitchFamily="1" charset="0"/>
              </a:rPr>
              <a:t> </a:t>
            </a:r>
            <a:r>
              <a:rPr lang="de-DE" sz="1700" dirty="0" err="1">
                <a:latin typeface="Helvetica" pitchFamily="1" charset="0"/>
              </a:rPr>
              <a:t>several</a:t>
            </a:r>
            <a:r>
              <a:rPr lang="de-DE" sz="1700" dirty="0">
                <a:latin typeface="Helvetica" pitchFamily="1" charset="0"/>
              </a:rPr>
              <a:t> </a:t>
            </a:r>
            <a:r>
              <a:rPr lang="de-DE" sz="1700" dirty="0" err="1">
                <a:latin typeface="Helvetica" pitchFamily="1" charset="0"/>
              </a:rPr>
              <a:t>consistent</a:t>
            </a:r>
            <a:r>
              <a:rPr lang="de-DE" sz="1700" dirty="0">
                <a:latin typeface="Helvetica" pitchFamily="1" charset="0"/>
              </a:rPr>
              <a:t> </a:t>
            </a:r>
            <a:r>
              <a:rPr lang="de-DE" sz="1700" dirty="0" err="1">
                <a:latin typeface="Helvetica" pitchFamily="1" charset="0"/>
              </a:rPr>
              <a:t>notations</a:t>
            </a:r>
            <a:r>
              <a:rPr lang="de-DE" sz="1700" dirty="0">
                <a:latin typeface="Helvetica" pitchFamily="1" charset="0"/>
              </a:rPr>
              <a:t> of </a:t>
            </a:r>
            <a:r>
              <a:rPr lang="de-DE" sz="1700" dirty="0" err="1">
                <a:latin typeface="Helvetica" pitchFamily="1" charset="0"/>
              </a:rPr>
              <a:t>the</a:t>
            </a:r>
            <a:r>
              <a:rPr lang="de-DE" sz="1700" dirty="0">
                <a:latin typeface="Helvetica" pitchFamily="1" charset="0"/>
              </a:rPr>
              <a:t> </a:t>
            </a:r>
            <a:r>
              <a:rPr lang="de-DE" sz="1700" dirty="0" err="1">
                <a:latin typeface="Helvetica" pitchFamily="1" charset="0"/>
              </a:rPr>
              <a:t>relation</a:t>
            </a:r>
            <a:r>
              <a:rPr lang="de-DE" sz="1700" dirty="0">
                <a:latin typeface="Helvetica" pitchFamily="1" charset="0"/>
              </a:rPr>
              <a:t> </a:t>
            </a:r>
            <a:r>
              <a:rPr lang="de-DE" sz="1700" dirty="0" err="1">
                <a:latin typeface="Helvetica" pitchFamily="1" charset="0"/>
              </a:rPr>
              <a:t>between</a:t>
            </a:r>
            <a:r>
              <a:rPr lang="de-DE" sz="1700" dirty="0">
                <a:latin typeface="Helvetica" pitchFamily="1" charset="0"/>
              </a:rPr>
              <a:t> </a:t>
            </a:r>
            <a:r>
              <a:rPr lang="de-DE" sz="1700" dirty="0" err="1">
                <a:latin typeface="Helvetica" pitchFamily="1" charset="0"/>
              </a:rPr>
              <a:t>skin</a:t>
            </a:r>
            <a:r>
              <a:rPr lang="de-DE" sz="1700" dirty="0">
                <a:latin typeface="Helvetica" pitchFamily="1" charset="0"/>
              </a:rPr>
              <a:t> </a:t>
            </a:r>
            <a:r>
              <a:rPr lang="de-DE" sz="1700" dirty="0" err="1">
                <a:latin typeface="Helvetica" pitchFamily="1" charset="0"/>
              </a:rPr>
              <a:t>depth</a:t>
            </a:r>
            <a:r>
              <a:rPr lang="de-DE" sz="1700" dirty="0">
                <a:latin typeface="Helvetica" pitchFamily="1" charset="0"/>
              </a:rPr>
              <a:t> and </a:t>
            </a:r>
            <a:r>
              <a:rPr lang="de-DE" sz="1700" dirty="0" err="1">
                <a:latin typeface="Helvetica" pitchFamily="1" charset="0"/>
              </a:rPr>
              <a:t>surface</a:t>
            </a:r>
            <a:r>
              <a:rPr lang="de-DE" sz="1700" dirty="0">
                <a:latin typeface="Helvetica" pitchFamily="1" charset="0"/>
              </a:rPr>
              <a:t> </a:t>
            </a:r>
            <a:r>
              <a:rPr lang="de-DE" sz="1700" dirty="0" err="1">
                <a:latin typeface="Helvetica" pitchFamily="1" charset="0"/>
              </a:rPr>
              <a:t>impedance</a:t>
            </a:r>
            <a:r>
              <a:rPr lang="de-DE" sz="1700" dirty="0">
                <a:latin typeface="Helvetica" pitchFamily="1" charset="0"/>
              </a:rPr>
              <a:t> in </a:t>
            </a:r>
            <a:r>
              <a:rPr lang="de-DE" sz="1700" dirty="0" err="1">
                <a:latin typeface="Helvetica" pitchFamily="1" charset="0"/>
              </a:rPr>
              <a:t>this</a:t>
            </a:r>
            <a:r>
              <a:rPr lang="de-DE" sz="1700" dirty="0">
                <a:latin typeface="Helvetica" pitchFamily="1" charset="0"/>
              </a:rPr>
              <a:t> and </a:t>
            </a:r>
            <a:r>
              <a:rPr lang="de-DE" sz="1700" dirty="0" err="1">
                <a:latin typeface="Helvetica" pitchFamily="1" charset="0"/>
              </a:rPr>
              <a:t>the</a:t>
            </a:r>
            <a:r>
              <a:rPr lang="de-DE" sz="1700" dirty="0">
                <a:latin typeface="Helvetica" pitchFamily="1" charset="0"/>
              </a:rPr>
              <a:t> </a:t>
            </a:r>
            <a:r>
              <a:rPr lang="de-DE" sz="1700" dirty="0" err="1">
                <a:latin typeface="Helvetica" pitchFamily="1" charset="0"/>
              </a:rPr>
              <a:t>following</a:t>
            </a:r>
            <a:r>
              <a:rPr lang="de-DE" sz="1700" dirty="0">
                <a:latin typeface="Helvetica" pitchFamily="1" charset="0"/>
              </a:rPr>
              <a:t> </a:t>
            </a:r>
            <a:r>
              <a:rPr lang="de-DE" sz="1700" dirty="0" err="1">
                <a:latin typeface="Helvetica" pitchFamily="1" charset="0"/>
              </a:rPr>
              <a:t>slide</a:t>
            </a:r>
            <a:r>
              <a:rPr lang="de-DE" sz="1700" dirty="0">
                <a:latin typeface="Helvetica" pitchFamily="1" charset="0"/>
              </a:rPr>
              <a:t>..</a:t>
            </a:r>
          </a:p>
        </p:txBody>
      </p:sp>
    </p:spTree>
    <p:extLst>
      <p:ext uri="{BB962C8B-B14F-4D97-AF65-F5344CB8AC3E}">
        <p14:creationId xmlns:p14="http://schemas.microsoft.com/office/powerpoint/2010/main" val="326691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3" name="Rounded Rectangle 12"/>
          <p:cNvSpPr/>
          <p:nvPr/>
        </p:nvSpPr>
        <p:spPr>
          <a:xfrm>
            <a:off x="65313" y="69755"/>
            <a:ext cx="9013372" cy="6692201"/>
          </a:xfrm>
          <a:prstGeom prst="roundRect">
            <a:avLst>
              <a:gd name="adj" fmla="val 4929"/>
            </a:avLst>
          </a:prstGeom>
          <a:solidFill>
            <a:srgbClr val="FFFFAA">
              <a:alpha val="51000"/>
            </a:srgbClr>
          </a:solidFill>
          <a:ln w="6350" cap="sq" cmpd="sng" algn="ctr">
            <a:no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9" name="Slide Number Placeholder 28"/>
          <p:cNvSpPr>
            <a:spLocks noGrp="1"/>
          </p:cNvSpPr>
          <p:nvPr>
            <p:ph type="sldNum" sz="quarter" idx="12"/>
          </p:nvPr>
        </p:nvSpPr>
        <p:spPr>
          <a:xfrm>
            <a:off x="195944" y="6278543"/>
            <a:ext cx="457200" cy="457200"/>
          </a:xfrm>
        </p:spPr>
        <p:txBody>
          <a:bodyPr lIns="0" tIns="0" rIns="0" bIns="0">
            <a:noAutofit/>
          </a:bodyPr>
          <a:lstStyle>
            <a:lvl1pPr>
              <a:defRPr sz="1400">
                <a:solidFill>
                  <a:srgbClr val="FFFFFF"/>
                </a:solidFill>
              </a:defRPr>
            </a:lvl1pPr>
          </a:lstStyle>
          <a:p>
            <a:fld id="{6ECABC72-D80C-4584-B325-A0C029A8E655}" type="slidenum">
              <a:rPr lang="en-GB" smtClean="0"/>
              <a:pPr/>
              <a:t>‹#›</a:t>
            </a:fld>
            <a:endParaRPr lang="en-GB"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
        <p:nvSpPr>
          <p:cNvPr id="14" name="Footer Placeholder 2"/>
          <p:cNvSpPr>
            <a:spLocks noGrp="1"/>
          </p:cNvSpPr>
          <p:nvPr>
            <p:ph type="ftr" sz="quarter" idx="11"/>
          </p:nvPr>
        </p:nvSpPr>
        <p:spPr>
          <a:xfrm>
            <a:off x="914400" y="6359686"/>
            <a:ext cx="4038600" cy="307814"/>
          </a:xfrm>
          <a:prstGeom prst="rect">
            <a:avLst/>
          </a:prstGeom>
        </p:spPr>
        <p:txBody>
          <a:bodyPr/>
          <a:lstStyle>
            <a:lvl1pPr>
              <a:defRPr sz="1400"/>
            </a:lvl1pPr>
          </a:lstStyle>
          <a:p>
            <a:r>
              <a:rPr lang="it-IT"/>
              <a:t>JUAS 2025: SRF Calatroni Caspers</a:t>
            </a:r>
            <a:endParaRPr lang="en-GB" sz="1400" dirty="0"/>
          </a:p>
        </p:txBody>
      </p:sp>
      <p:sp>
        <p:nvSpPr>
          <p:cNvPr id="15" name="Date Placeholder 1"/>
          <p:cNvSpPr>
            <a:spLocks noGrp="1"/>
          </p:cNvSpPr>
          <p:nvPr>
            <p:ph type="dt" sz="half" idx="10"/>
          </p:nvPr>
        </p:nvSpPr>
        <p:spPr>
          <a:xfrm>
            <a:off x="7848600" y="6346860"/>
            <a:ext cx="838200" cy="320640"/>
          </a:xfrm>
          <a:prstGeom prst="rect">
            <a:avLst/>
          </a:prstGeom>
        </p:spPr>
        <p:txBody>
          <a:bodyPr/>
          <a:lstStyle>
            <a:lvl1pPr algn="r">
              <a:defRPr sz="1400"/>
            </a:lvl1pPr>
          </a:lstStyle>
          <a:p>
            <a:r>
              <a:rPr lang="en-US"/>
              <a:t>Feb. 2025</a:t>
            </a:r>
            <a:endParaRPr lang="en-GB" sz="1400"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7" name="Slide Number Placeholder 6"/>
          <p:cNvSpPr>
            <a:spLocks noGrp="1"/>
          </p:cNvSpPr>
          <p:nvPr>
            <p:ph type="sldNum" sz="quarter" idx="12"/>
          </p:nvPr>
        </p:nvSpPr>
        <p:spPr>
          <a:xfrm>
            <a:off x="146304" y="6208776"/>
            <a:ext cx="457200" cy="457200"/>
          </a:xfrm>
        </p:spPr>
        <p:txBody>
          <a:bodyPr/>
          <a:lstStyle/>
          <a:p>
            <a:fld id="{6ECABC72-D80C-4584-B325-A0C029A8E655}" type="slidenum">
              <a:rPr lang="en-GB" smtClean="0"/>
              <a:pPr/>
              <a:t>‹#›</a:t>
            </a:fld>
            <a:endParaRPr lang="en-GB"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a:t>Click icon to add picture</a:t>
            </a:r>
          </a:p>
        </p:txBody>
      </p:sp>
      <p:sp>
        <p:nvSpPr>
          <p:cNvPr id="14" name="Footer Placeholder 2"/>
          <p:cNvSpPr>
            <a:spLocks noGrp="1"/>
          </p:cNvSpPr>
          <p:nvPr>
            <p:ph type="ftr" sz="quarter" idx="11"/>
          </p:nvPr>
        </p:nvSpPr>
        <p:spPr>
          <a:xfrm>
            <a:off x="914400" y="6359686"/>
            <a:ext cx="4724400" cy="307814"/>
          </a:xfrm>
          <a:prstGeom prst="rect">
            <a:avLst/>
          </a:prstGeom>
        </p:spPr>
        <p:txBody>
          <a:bodyPr/>
          <a:lstStyle/>
          <a:p>
            <a:r>
              <a:rPr lang="it-IT"/>
              <a:t>JUAS 2025: SRF Calatroni Caspers</a:t>
            </a:r>
            <a:endParaRPr lang="en-GB" dirty="0"/>
          </a:p>
        </p:txBody>
      </p:sp>
      <p:sp>
        <p:nvSpPr>
          <p:cNvPr id="15"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2025</a:t>
            </a:r>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7" name="Footer Placeholder 2"/>
          <p:cNvSpPr>
            <a:spLocks noGrp="1"/>
          </p:cNvSpPr>
          <p:nvPr>
            <p:ph type="ftr" sz="quarter" idx="11"/>
          </p:nvPr>
        </p:nvSpPr>
        <p:spPr>
          <a:xfrm>
            <a:off x="914400" y="6359686"/>
            <a:ext cx="4724400" cy="307814"/>
          </a:xfrm>
          <a:prstGeom prst="rect">
            <a:avLst/>
          </a:prstGeom>
        </p:spPr>
        <p:txBody>
          <a:bodyPr/>
          <a:lstStyle/>
          <a:p>
            <a:r>
              <a:rPr lang="it-IT"/>
              <a:t>JUAS 2025: SRF Calatroni Caspers</a:t>
            </a:r>
            <a:endParaRPr lang="en-GB" dirty="0"/>
          </a:p>
        </p:txBody>
      </p:sp>
      <p:sp>
        <p:nvSpPr>
          <p:cNvPr id="8"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2025</a:t>
            </a:r>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7" name="Footer Placeholder 2"/>
          <p:cNvSpPr>
            <a:spLocks noGrp="1"/>
          </p:cNvSpPr>
          <p:nvPr>
            <p:ph type="ftr" sz="quarter" idx="11"/>
          </p:nvPr>
        </p:nvSpPr>
        <p:spPr>
          <a:xfrm>
            <a:off x="914400" y="6359686"/>
            <a:ext cx="4724400" cy="307814"/>
          </a:xfrm>
          <a:prstGeom prst="rect">
            <a:avLst/>
          </a:prstGeom>
        </p:spPr>
        <p:txBody>
          <a:bodyPr/>
          <a:lstStyle/>
          <a:p>
            <a:r>
              <a:rPr lang="it-IT"/>
              <a:t>JUAS 2025: SRF Calatroni Caspers</a:t>
            </a:r>
            <a:endParaRPr lang="en-GB" dirty="0"/>
          </a:p>
        </p:txBody>
      </p:sp>
      <p:sp>
        <p:nvSpPr>
          <p:cNvPr id="8"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2025</a:t>
            </a:r>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848600" cy="4572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143000" y="838200"/>
            <a:ext cx="38481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51435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51435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8"/>
          <p:cNvSpPr>
            <a:spLocks noGrp="1" noChangeArrowheads="1"/>
          </p:cNvSpPr>
          <p:nvPr>
            <p:ph type="sldNum" sz="quarter" idx="12"/>
          </p:nvPr>
        </p:nvSpPr>
        <p:spPr>
          <a:xfrm>
            <a:off x="228600" y="6278580"/>
            <a:ext cx="457200" cy="457200"/>
          </a:xfrm>
          <a:ln/>
        </p:spPr>
        <p:txBody>
          <a:bodyPr/>
          <a:lstStyle>
            <a:lvl1pPr>
              <a:defRPr/>
            </a:lvl1pPr>
          </a:lstStyle>
          <a:p>
            <a:pPr>
              <a:defRPr/>
            </a:pPr>
            <a:fld id="{DDA4FCF5-FB70-4693-B11C-1CF167F4EC29}" type="slidenum">
              <a:rPr lang="en-US"/>
              <a:pPr>
                <a:defRPr/>
              </a:pPr>
              <a:t>‹#›</a:t>
            </a:fld>
            <a:endParaRPr lang="en-US" dirty="0"/>
          </a:p>
        </p:txBody>
      </p:sp>
      <p:sp>
        <p:nvSpPr>
          <p:cNvPr id="9" name="Footer Placeholder 2"/>
          <p:cNvSpPr>
            <a:spLocks noGrp="1"/>
          </p:cNvSpPr>
          <p:nvPr>
            <p:ph type="ftr" sz="quarter" idx="11"/>
          </p:nvPr>
        </p:nvSpPr>
        <p:spPr>
          <a:xfrm>
            <a:off x="914400" y="6359686"/>
            <a:ext cx="4724400" cy="307814"/>
          </a:xfrm>
          <a:prstGeom prst="rect">
            <a:avLst/>
          </a:prstGeom>
        </p:spPr>
        <p:txBody>
          <a:bodyPr/>
          <a:lstStyle/>
          <a:p>
            <a:r>
              <a:rPr lang="it-IT"/>
              <a:t>JUAS 2025: SRF Calatroni Caspers</a:t>
            </a:r>
            <a:endParaRPr lang="en-GB" dirty="0"/>
          </a:p>
        </p:txBody>
      </p:sp>
      <p:sp>
        <p:nvSpPr>
          <p:cNvPr id="10"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2025</a:t>
            </a:r>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990600" y="152400"/>
            <a:ext cx="7181800" cy="684312"/>
          </a:xfrm>
        </p:spPr>
        <p:txBody>
          <a:bodyPr/>
          <a:lstStyle>
            <a:lvl1pPr algn="ctr">
              <a:defRPr/>
            </a:lvl1pPr>
          </a:lstStyle>
          <a:p>
            <a:r>
              <a:rPr lang="fr-FR" dirty="0"/>
              <a:t>Modifiez le style du titre</a:t>
            </a:r>
            <a:endParaRPr lang="en-US" dirty="0"/>
          </a:p>
        </p:txBody>
      </p:sp>
      <p:sp>
        <p:nvSpPr>
          <p:cNvPr id="6" name="Espace réservé du pied de page 11"/>
          <p:cNvSpPr>
            <a:spLocks noGrp="1"/>
          </p:cNvSpPr>
          <p:nvPr>
            <p:ph type="ftr" sz="quarter" idx="13"/>
          </p:nvPr>
        </p:nvSpPr>
        <p:spPr>
          <a:xfrm>
            <a:off x="3133700" y="6324617"/>
            <a:ext cx="2895600" cy="365125"/>
          </a:xfrm>
        </p:spPr>
        <p:txBody>
          <a:bodyPr/>
          <a:lstStyle>
            <a:lvl1pPr>
              <a:defRPr sz="1400" u="none"/>
            </a:lvl1pPr>
          </a:lstStyle>
          <a:p>
            <a:r>
              <a:rPr lang="it-IT"/>
              <a:t>JUAS 2025: SRF Calatroni Caspers</a:t>
            </a:r>
            <a:endParaRPr lang="fr-FR" dirty="0"/>
          </a:p>
        </p:txBody>
      </p:sp>
      <p:sp>
        <p:nvSpPr>
          <p:cNvPr id="3" name="Date Placeholder 2">
            <a:extLst>
              <a:ext uri="{FF2B5EF4-FFF2-40B4-BE49-F238E27FC236}">
                <a16:creationId xmlns:a16="http://schemas.microsoft.com/office/drawing/2014/main" id="{E434E27E-4765-9077-483D-ED81980B19C7}"/>
              </a:ext>
            </a:extLst>
          </p:cNvPr>
          <p:cNvSpPr>
            <a:spLocks noGrp="1"/>
          </p:cNvSpPr>
          <p:nvPr>
            <p:ph type="dt" sz="half" idx="14"/>
          </p:nvPr>
        </p:nvSpPr>
        <p:spPr>
          <a:xfrm>
            <a:off x="8001000" y="6340254"/>
            <a:ext cx="838200" cy="320640"/>
          </a:xfrm>
        </p:spPr>
        <p:txBody>
          <a:bodyPr/>
          <a:lstStyle/>
          <a:p>
            <a:r>
              <a:rPr lang="en-US"/>
              <a:t>Feb. 2025</a:t>
            </a:r>
            <a:endParaRPr lang="en-GB" sz="1400" dirty="0"/>
          </a:p>
        </p:txBody>
      </p:sp>
      <p:sp>
        <p:nvSpPr>
          <p:cNvPr id="4" name="Slide Number Placeholder 3">
            <a:extLst>
              <a:ext uri="{FF2B5EF4-FFF2-40B4-BE49-F238E27FC236}">
                <a16:creationId xmlns:a16="http://schemas.microsoft.com/office/drawing/2014/main" id="{8897E00B-F984-4CC9-FAD7-2537A33FE19B}"/>
              </a:ext>
            </a:extLst>
          </p:cNvPr>
          <p:cNvSpPr>
            <a:spLocks noGrp="1"/>
          </p:cNvSpPr>
          <p:nvPr>
            <p:ph type="sldNum" sz="quarter" idx="15"/>
          </p:nvPr>
        </p:nvSpPr>
        <p:spPr>
          <a:xfrm>
            <a:off x="533400" y="6111654"/>
            <a:ext cx="457200" cy="457200"/>
          </a:xfrm>
        </p:spPr>
        <p:txBody>
          <a:bodyPr/>
          <a:lstStyle/>
          <a:p>
            <a:endParaRPr lang="en-GB" dirty="0"/>
          </a:p>
        </p:txBody>
      </p:sp>
    </p:spTree>
    <p:extLst>
      <p:ext uri="{BB962C8B-B14F-4D97-AF65-F5344CB8AC3E}">
        <p14:creationId xmlns:p14="http://schemas.microsoft.com/office/powerpoint/2010/main" val="268488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B51E-B033-1686-4283-D9F8D154232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8840C1-D168-1104-B2A6-0310A559FE4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B1A287C-F539-4EF4-668C-0A2098784FBD}"/>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862F49A3-47B8-F487-DFAA-467E36678AAA}"/>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A414C8AB-7E5E-B5C0-04CA-EF8DAC3D687C}"/>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3027577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8FCB6-3082-3E47-E474-97CF4891590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367AB6-50B4-ACC3-189D-4D99B1C916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49D154-27E9-6A9C-69D4-BAF184148397}"/>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D3C75325-EEA9-D6E8-42FC-EE89D8CC9CA0}"/>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CD1F0365-9C34-1972-ABEE-2B311D29A7E3}"/>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2107710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816DC-CE16-F99C-1509-59E57C02670C}"/>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3850FE-FF12-3A8E-6489-B41739C92C58}"/>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7D9BCD-CF35-560D-BF17-529F3FD8A94F}"/>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A75154DF-B86C-DCF3-F579-8996D10588F5}"/>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E8FFBC76-8548-ED32-A7E6-6A4926B46730}"/>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3566311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B981B-F919-443F-74CE-073784709E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7FE5324-4205-3F38-26B3-A9E61F397A51}"/>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320FA6E-52B3-C848-B188-9DE828BEE492}"/>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6ED1640-AB94-3700-FB18-C1C3F3CDC797}"/>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7A9CE0D5-F818-25CA-6B5F-9CCBA4D5E026}"/>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D7E2486D-9A99-8EB8-BF1C-7BB09CFD994D}"/>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9878786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19E9A-4284-A20D-DF36-5CAD9AE93113}"/>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4AFC9F6-7BFE-18B8-D0BD-B0CA996C754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E834BC-89CE-149F-E5C8-4A54C8E1133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E98757-A072-83AC-142B-290D7443AEB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1F90C2-EDB0-4AB9-D546-487E89DE5A4F}"/>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7DF8534-C6A9-6007-CBFC-9902D17F4874}"/>
              </a:ext>
            </a:extLst>
          </p:cNvPr>
          <p:cNvSpPr>
            <a:spLocks noGrp="1"/>
          </p:cNvSpPr>
          <p:nvPr>
            <p:ph type="dt" sz="half" idx="10"/>
          </p:nvPr>
        </p:nvSpPr>
        <p:spPr/>
        <p:txBody>
          <a:bodyPr/>
          <a:lstStyle/>
          <a:p>
            <a:r>
              <a:rPr lang="en-US"/>
              <a:t>Feb. 2025</a:t>
            </a:r>
            <a:endParaRPr lang="en-GB"/>
          </a:p>
        </p:txBody>
      </p:sp>
      <p:sp>
        <p:nvSpPr>
          <p:cNvPr id="8" name="Footer Placeholder 7">
            <a:extLst>
              <a:ext uri="{FF2B5EF4-FFF2-40B4-BE49-F238E27FC236}">
                <a16:creationId xmlns:a16="http://schemas.microsoft.com/office/drawing/2014/main" id="{043BE162-BE95-97A1-18A3-42F760423480}"/>
              </a:ext>
            </a:extLst>
          </p:cNvPr>
          <p:cNvSpPr>
            <a:spLocks noGrp="1"/>
          </p:cNvSpPr>
          <p:nvPr>
            <p:ph type="ftr" sz="quarter" idx="11"/>
          </p:nvPr>
        </p:nvSpPr>
        <p:spPr/>
        <p:txBody>
          <a:bodyPr/>
          <a:lstStyle/>
          <a:p>
            <a:r>
              <a:rPr lang="it-IT"/>
              <a:t>JUAS 2025: SRF Calatroni Caspers</a:t>
            </a:r>
            <a:endParaRPr lang="en-GB"/>
          </a:p>
        </p:txBody>
      </p:sp>
      <p:sp>
        <p:nvSpPr>
          <p:cNvPr id="9" name="Slide Number Placeholder 8">
            <a:extLst>
              <a:ext uri="{FF2B5EF4-FFF2-40B4-BE49-F238E27FC236}">
                <a16:creationId xmlns:a16="http://schemas.microsoft.com/office/drawing/2014/main" id="{396047C8-3499-84A0-94D4-075CE37A50C4}"/>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957669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Slide Number Placeholder 5"/>
          <p:cNvSpPr>
            <a:spLocks noGrp="1"/>
          </p:cNvSpPr>
          <p:nvPr>
            <p:ph type="sldNum" sz="quarter" idx="12"/>
          </p:nvPr>
        </p:nvSpPr>
        <p:spPr>
          <a:xfrm>
            <a:off x="304800" y="6284993"/>
            <a:ext cx="457200" cy="457200"/>
          </a:xfrm>
        </p:spPr>
        <p:txBody>
          <a:bodyPr/>
          <a:lstStyle/>
          <a:p>
            <a:fld id="{6ECABC72-D80C-4584-B325-A0C029A8E655}" type="slidenum">
              <a:rPr lang="en-GB" smtClean="0"/>
              <a:pPr/>
              <a:t>‹#›</a:t>
            </a:fld>
            <a:endParaRPr lang="en-GB"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Footer Placeholder 2"/>
          <p:cNvSpPr>
            <a:spLocks noGrp="1"/>
          </p:cNvSpPr>
          <p:nvPr>
            <p:ph type="ftr" sz="quarter" idx="11"/>
          </p:nvPr>
        </p:nvSpPr>
        <p:spPr>
          <a:xfrm>
            <a:off x="990600" y="6359686"/>
            <a:ext cx="4038600" cy="307814"/>
          </a:xfrm>
          <a:prstGeom prst="rect">
            <a:avLst/>
          </a:prstGeom>
        </p:spPr>
        <p:txBody>
          <a:bodyPr/>
          <a:lstStyle>
            <a:lvl1pPr>
              <a:defRPr sz="1400"/>
            </a:lvl1pPr>
          </a:lstStyle>
          <a:p>
            <a:r>
              <a:rPr lang="it-IT"/>
              <a:t>JUAS 2025: SRF Calatroni Caspers</a:t>
            </a:r>
            <a:endParaRPr lang="en-GB" sz="1400" dirty="0"/>
          </a:p>
        </p:txBody>
      </p:sp>
      <p:sp>
        <p:nvSpPr>
          <p:cNvPr id="9" name="Date Placeholder 1"/>
          <p:cNvSpPr>
            <a:spLocks noGrp="1"/>
          </p:cNvSpPr>
          <p:nvPr>
            <p:ph type="dt" sz="half" idx="10"/>
          </p:nvPr>
        </p:nvSpPr>
        <p:spPr>
          <a:xfrm>
            <a:off x="7696200" y="6346860"/>
            <a:ext cx="990600" cy="320640"/>
          </a:xfrm>
          <a:prstGeom prst="rect">
            <a:avLst/>
          </a:prstGeom>
        </p:spPr>
        <p:txBody>
          <a:bodyPr/>
          <a:lstStyle>
            <a:lvl1pPr algn="r">
              <a:defRPr sz="1400"/>
            </a:lvl1pPr>
          </a:lstStyle>
          <a:p>
            <a:r>
              <a:rPr lang="en-US"/>
              <a:t>Feb. 2025</a:t>
            </a:r>
            <a:endParaRPr lang="en-GB" sz="14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87EDE-FCAA-6724-28D5-F5A85A3C630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3A9C6CC-919C-A0B7-27B8-0C47C316350E}"/>
              </a:ext>
            </a:extLst>
          </p:cNvPr>
          <p:cNvSpPr>
            <a:spLocks noGrp="1"/>
          </p:cNvSpPr>
          <p:nvPr>
            <p:ph type="dt" sz="half" idx="10"/>
          </p:nvPr>
        </p:nvSpPr>
        <p:spPr/>
        <p:txBody>
          <a:bodyPr/>
          <a:lstStyle/>
          <a:p>
            <a:r>
              <a:rPr lang="en-US"/>
              <a:t>Feb. 2025</a:t>
            </a:r>
            <a:endParaRPr lang="en-GB"/>
          </a:p>
        </p:txBody>
      </p:sp>
      <p:sp>
        <p:nvSpPr>
          <p:cNvPr id="4" name="Footer Placeholder 3">
            <a:extLst>
              <a:ext uri="{FF2B5EF4-FFF2-40B4-BE49-F238E27FC236}">
                <a16:creationId xmlns:a16="http://schemas.microsoft.com/office/drawing/2014/main" id="{55C6B330-1825-5A1F-036C-AC4204F08855}"/>
              </a:ext>
            </a:extLst>
          </p:cNvPr>
          <p:cNvSpPr>
            <a:spLocks noGrp="1"/>
          </p:cNvSpPr>
          <p:nvPr>
            <p:ph type="ftr" sz="quarter" idx="11"/>
          </p:nvPr>
        </p:nvSpPr>
        <p:spPr/>
        <p:txBody>
          <a:bodyPr/>
          <a:lstStyle/>
          <a:p>
            <a:r>
              <a:rPr lang="it-IT"/>
              <a:t>JUAS 2025: SRF Calatroni Caspers</a:t>
            </a:r>
            <a:endParaRPr lang="en-GB"/>
          </a:p>
        </p:txBody>
      </p:sp>
      <p:sp>
        <p:nvSpPr>
          <p:cNvPr id="5" name="Slide Number Placeholder 4">
            <a:extLst>
              <a:ext uri="{FF2B5EF4-FFF2-40B4-BE49-F238E27FC236}">
                <a16:creationId xmlns:a16="http://schemas.microsoft.com/office/drawing/2014/main" id="{BB914B4D-C489-99A4-5AB5-C89C1AC5C3B7}"/>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513073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FBEBE7-5F86-D284-74D7-117E1B88BC0F}"/>
              </a:ext>
            </a:extLst>
          </p:cNvPr>
          <p:cNvSpPr>
            <a:spLocks noGrp="1"/>
          </p:cNvSpPr>
          <p:nvPr>
            <p:ph type="dt" sz="half" idx="10"/>
          </p:nvPr>
        </p:nvSpPr>
        <p:spPr/>
        <p:txBody>
          <a:bodyPr/>
          <a:lstStyle/>
          <a:p>
            <a:r>
              <a:rPr lang="en-US"/>
              <a:t>Feb. 2025</a:t>
            </a:r>
            <a:endParaRPr lang="en-GB"/>
          </a:p>
        </p:txBody>
      </p:sp>
      <p:sp>
        <p:nvSpPr>
          <p:cNvPr id="3" name="Footer Placeholder 2">
            <a:extLst>
              <a:ext uri="{FF2B5EF4-FFF2-40B4-BE49-F238E27FC236}">
                <a16:creationId xmlns:a16="http://schemas.microsoft.com/office/drawing/2014/main" id="{420791CF-3D06-BDD6-B5B0-ACA31A0D317D}"/>
              </a:ext>
            </a:extLst>
          </p:cNvPr>
          <p:cNvSpPr>
            <a:spLocks noGrp="1"/>
          </p:cNvSpPr>
          <p:nvPr>
            <p:ph type="ftr" sz="quarter" idx="11"/>
          </p:nvPr>
        </p:nvSpPr>
        <p:spPr/>
        <p:txBody>
          <a:bodyPr/>
          <a:lstStyle/>
          <a:p>
            <a:r>
              <a:rPr lang="it-IT"/>
              <a:t>JUAS 2025: SRF Calatroni Caspers</a:t>
            </a:r>
            <a:endParaRPr lang="en-GB"/>
          </a:p>
        </p:txBody>
      </p:sp>
      <p:sp>
        <p:nvSpPr>
          <p:cNvPr id="4" name="Slide Number Placeholder 3">
            <a:extLst>
              <a:ext uri="{FF2B5EF4-FFF2-40B4-BE49-F238E27FC236}">
                <a16:creationId xmlns:a16="http://schemas.microsoft.com/office/drawing/2014/main" id="{58CCF5FF-0F21-D8CE-A624-6956362681C0}"/>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1581797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99B5F-23C2-9259-6C48-095AA917A80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AB7208-296F-0C1E-9384-B53F0665251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5CD2637-1F05-89E3-05CA-92528699C49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12B51A-4FA8-B685-F462-D3EF6A68EE1C}"/>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E1961AE4-9F41-A3D6-0481-C71CC55D3760}"/>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0262D6D9-E8CA-C295-FF5C-C562D249671E}"/>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23717980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C5C7B-2740-5007-6276-0717D5FB804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7ADCEAA-7AB5-F2AE-FB32-417A241AAD4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6B5843B-D745-B8A5-9FF8-02F63C6C01F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811638-AB52-8C71-C867-07DF2365912A}"/>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DC1793E1-070B-67A6-BCC3-859B9FC0A548}"/>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BFF7A663-708A-CB0A-45C6-E6EAC65376F7}"/>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14689772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BBDAD-6905-699A-A5FF-56C4292185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FF3FE99-6C17-753F-77F5-4A270B97F4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E77298-451D-4969-6C49-ED4492867F90}"/>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7C323D86-4869-B748-0758-CB3EA42809E9}"/>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477625DA-EE88-98D8-6BFC-EB6BB816D698}"/>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13068685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F731A0-7B1B-FA19-D63B-0C99D7C9F69E}"/>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E1FE1F-A4F2-F069-A1A2-CA3555FDD1EE}"/>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DC81B5-C7FC-B1D3-0B55-A5186EE4DE98}"/>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6BFBDFC4-23B9-DD60-9DDE-E2375E827B31}"/>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4626AFEE-435C-5C99-1CEB-8DAC721B2FA5}"/>
              </a:ext>
            </a:extLst>
          </p:cNvPr>
          <p:cNvSpPr>
            <a:spLocks noGrp="1"/>
          </p:cNvSpPr>
          <p:nvPr>
            <p:ph type="sldNum" sz="quarter" idx="12"/>
          </p:nvPr>
        </p:nvSpPr>
        <p:spPr/>
        <p:txBody>
          <a:bodyPr/>
          <a:lstStyle/>
          <a:p>
            <a:fld id="{65CBE6D6-BBC6-4294-BFB3-FEACAF5C4CE9}" type="slidenum">
              <a:rPr lang="en-GB" smtClean="0"/>
              <a:t>‹#›</a:t>
            </a:fld>
            <a:endParaRPr lang="en-GB"/>
          </a:p>
        </p:txBody>
      </p:sp>
    </p:spTree>
    <p:extLst>
      <p:ext uri="{BB962C8B-B14F-4D97-AF65-F5344CB8AC3E}">
        <p14:creationId xmlns:p14="http://schemas.microsoft.com/office/powerpoint/2010/main" val="38000647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65204-717F-3316-7954-8FBFD6D3F67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6B0379E-0648-B200-5F1F-18531C104D7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87E9BB8-6DE8-5B28-116A-BA9C16E5BA49}"/>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1A38BB3E-0DBB-0B77-F6ED-CEC8A49E1BAF}"/>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5DA63F27-CC53-5BF8-03A8-684D61472301}"/>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3682410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CE9EC-F335-C760-2F40-5383A0ED02A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B25B41-93F2-9C32-9DA3-47691AB84B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AC402A-F8EE-798A-CFF8-6550B36CF836}"/>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B8C88D75-AE35-B69B-7DF9-B5ABFCB98A48}"/>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CC3DBCB5-217D-52B9-D474-5AE289D0DC1C}"/>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23903694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0751B-7D1B-010B-E5E7-44D87FEF2523}"/>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A8BF087-C4E2-81AB-410B-6EC78DA46985}"/>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952F85-1198-955E-4E00-70D9F67BDC72}"/>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6946C9E0-40DA-2D21-7643-F984AF32FE08}"/>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033C89A2-03CC-9B45-0DCE-DA7FE8DC9F95}"/>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2408329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598E6-5D2C-38B2-68C4-2D0B9DFA5EB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77A94B-611F-67C2-A3C5-71E3A269776D}"/>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4CABD2E-C77F-282C-20BB-B1A35357F6F0}"/>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B64909-3DCC-F187-1336-85D38364D1BA}"/>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5696E02F-F58A-2776-509B-E551BB4978E0}"/>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CFBE3BBF-A837-6747-D348-EE219CC02640}"/>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169808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Slide Number Placeholder 5"/>
          <p:cNvSpPr>
            <a:spLocks noGrp="1"/>
          </p:cNvSpPr>
          <p:nvPr>
            <p:ph type="sldNum" sz="quarter" idx="12"/>
          </p:nvPr>
        </p:nvSpPr>
        <p:spPr>
          <a:xfrm>
            <a:off x="304800" y="6284993"/>
            <a:ext cx="457200" cy="457200"/>
          </a:xfrm>
        </p:spPr>
        <p:txBody>
          <a:bodyPr/>
          <a:lstStyle/>
          <a:p>
            <a:fld id="{6ECABC72-D80C-4584-B325-A0C029A8E655}" type="slidenum">
              <a:rPr lang="en-GB" smtClean="0"/>
              <a:pPr/>
              <a:t>‹#›</a:t>
            </a:fld>
            <a:endParaRPr lang="en-GB"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Footer Placeholder 2"/>
          <p:cNvSpPr>
            <a:spLocks noGrp="1"/>
          </p:cNvSpPr>
          <p:nvPr>
            <p:ph type="ftr" sz="quarter" idx="11"/>
          </p:nvPr>
        </p:nvSpPr>
        <p:spPr>
          <a:xfrm>
            <a:off x="990600" y="6359686"/>
            <a:ext cx="4038600" cy="307814"/>
          </a:xfrm>
          <a:prstGeom prst="rect">
            <a:avLst/>
          </a:prstGeom>
        </p:spPr>
        <p:txBody>
          <a:bodyPr/>
          <a:lstStyle>
            <a:lvl1pPr>
              <a:defRPr sz="1400"/>
            </a:lvl1pPr>
          </a:lstStyle>
          <a:p>
            <a:r>
              <a:rPr lang="it-IT"/>
              <a:t>JUAS 2025: SRF Calatroni Caspers</a:t>
            </a:r>
            <a:endParaRPr lang="en-GB" sz="1400" dirty="0"/>
          </a:p>
        </p:txBody>
      </p:sp>
      <p:sp>
        <p:nvSpPr>
          <p:cNvPr id="9" name="Date Placeholder 1"/>
          <p:cNvSpPr>
            <a:spLocks noGrp="1"/>
          </p:cNvSpPr>
          <p:nvPr>
            <p:ph type="dt" sz="half" idx="10"/>
          </p:nvPr>
        </p:nvSpPr>
        <p:spPr>
          <a:xfrm>
            <a:off x="7696200" y="6346860"/>
            <a:ext cx="990600" cy="320640"/>
          </a:xfrm>
          <a:prstGeom prst="rect">
            <a:avLst/>
          </a:prstGeom>
        </p:spPr>
        <p:txBody>
          <a:bodyPr/>
          <a:lstStyle>
            <a:lvl1pPr algn="r">
              <a:defRPr sz="1400"/>
            </a:lvl1pPr>
          </a:lstStyle>
          <a:p>
            <a:r>
              <a:rPr lang="en-US"/>
              <a:t>Feb. 2025</a:t>
            </a:r>
            <a:endParaRPr lang="en-GB" sz="1400" dirty="0"/>
          </a:p>
        </p:txBody>
      </p:sp>
    </p:spTree>
    <p:extLst>
      <p:ext uri="{BB962C8B-B14F-4D97-AF65-F5344CB8AC3E}">
        <p14:creationId xmlns:p14="http://schemas.microsoft.com/office/powerpoint/2010/main" val="33044646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10F74-8207-2CB5-D71E-1F6A28459FEF}"/>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673BB1-FF41-A251-770E-AF733F53EBB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6AACBB-C4CB-3AD1-A584-C0381BBD9A12}"/>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FECCDB-816F-82A3-A94F-D3CE6AE42B2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7447BF-1759-202E-DACC-CBC3B9C4B3BB}"/>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0C6AA7D-3761-32A0-275B-1AF7E4785213}"/>
              </a:ext>
            </a:extLst>
          </p:cNvPr>
          <p:cNvSpPr>
            <a:spLocks noGrp="1"/>
          </p:cNvSpPr>
          <p:nvPr>
            <p:ph type="dt" sz="half" idx="10"/>
          </p:nvPr>
        </p:nvSpPr>
        <p:spPr/>
        <p:txBody>
          <a:bodyPr/>
          <a:lstStyle/>
          <a:p>
            <a:r>
              <a:rPr lang="en-US"/>
              <a:t>Feb. 2025</a:t>
            </a:r>
            <a:endParaRPr lang="en-GB"/>
          </a:p>
        </p:txBody>
      </p:sp>
      <p:sp>
        <p:nvSpPr>
          <p:cNvPr id="8" name="Footer Placeholder 7">
            <a:extLst>
              <a:ext uri="{FF2B5EF4-FFF2-40B4-BE49-F238E27FC236}">
                <a16:creationId xmlns:a16="http://schemas.microsoft.com/office/drawing/2014/main" id="{EBC266D2-1B6D-F0E7-BB3F-A8903A680CFE}"/>
              </a:ext>
            </a:extLst>
          </p:cNvPr>
          <p:cNvSpPr>
            <a:spLocks noGrp="1"/>
          </p:cNvSpPr>
          <p:nvPr>
            <p:ph type="ftr" sz="quarter" idx="11"/>
          </p:nvPr>
        </p:nvSpPr>
        <p:spPr/>
        <p:txBody>
          <a:bodyPr/>
          <a:lstStyle/>
          <a:p>
            <a:r>
              <a:rPr lang="it-IT"/>
              <a:t>JUAS 2025: SRF Calatroni Caspers</a:t>
            </a:r>
            <a:endParaRPr lang="en-GB"/>
          </a:p>
        </p:txBody>
      </p:sp>
      <p:sp>
        <p:nvSpPr>
          <p:cNvPr id="9" name="Slide Number Placeholder 8">
            <a:extLst>
              <a:ext uri="{FF2B5EF4-FFF2-40B4-BE49-F238E27FC236}">
                <a16:creationId xmlns:a16="http://schemas.microsoft.com/office/drawing/2014/main" id="{91D7CB80-AF42-F791-1A26-CB6037AB7778}"/>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7331699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2A05D-DFE7-95AE-A184-9F6589D43C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C4EDFEC-6F04-2F05-AA5F-32B556AA8A95}"/>
              </a:ext>
            </a:extLst>
          </p:cNvPr>
          <p:cNvSpPr>
            <a:spLocks noGrp="1"/>
          </p:cNvSpPr>
          <p:nvPr>
            <p:ph type="dt" sz="half" idx="10"/>
          </p:nvPr>
        </p:nvSpPr>
        <p:spPr/>
        <p:txBody>
          <a:bodyPr/>
          <a:lstStyle/>
          <a:p>
            <a:r>
              <a:rPr lang="en-US"/>
              <a:t>Feb. 2025</a:t>
            </a:r>
            <a:endParaRPr lang="en-GB"/>
          </a:p>
        </p:txBody>
      </p:sp>
      <p:sp>
        <p:nvSpPr>
          <p:cNvPr id="4" name="Footer Placeholder 3">
            <a:extLst>
              <a:ext uri="{FF2B5EF4-FFF2-40B4-BE49-F238E27FC236}">
                <a16:creationId xmlns:a16="http://schemas.microsoft.com/office/drawing/2014/main" id="{6CDB0E9C-03D8-519D-8B2B-5BCFFD500DD9}"/>
              </a:ext>
            </a:extLst>
          </p:cNvPr>
          <p:cNvSpPr>
            <a:spLocks noGrp="1"/>
          </p:cNvSpPr>
          <p:nvPr>
            <p:ph type="ftr" sz="quarter" idx="11"/>
          </p:nvPr>
        </p:nvSpPr>
        <p:spPr/>
        <p:txBody>
          <a:bodyPr/>
          <a:lstStyle/>
          <a:p>
            <a:r>
              <a:rPr lang="it-IT"/>
              <a:t>JUAS 2025: SRF Calatroni Caspers</a:t>
            </a:r>
            <a:endParaRPr lang="en-GB"/>
          </a:p>
        </p:txBody>
      </p:sp>
      <p:sp>
        <p:nvSpPr>
          <p:cNvPr id="5" name="Slide Number Placeholder 4">
            <a:extLst>
              <a:ext uri="{FF2B5EF4-FFF2-40B4-BE49-F238E27FC236}">
                <a16:creationId xmlns:a16="http://schemas.microsoft.com/office/drawing/2014/main" id="{FEFC0363-F99E-DE89-EE77-8539F6FC590D}"/>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37103970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87BD26-7F03-E1F3-90C0-2B240DC2751D}"/>
              </a:ext>
            </a:extLst>
          </p:cNvPr>
          <p:cNvSpPr>
            <a:spLocks noGrp="1"/>
          </p:cNvSpPr>
          <p:nvPr>
            <p:ph type="dt" sz="half" idx="10"/>
          </p:nvPr>
        </p:nvSpPr>
        <p:spPr/>
        <p:txBody>
          <a:bodyPr/>
          <a:lstStyle/>
          <a:p>
            <a:r>
              <a:rPr lang="en-US"/>
              <a:t>Feb. 2025</a:t>
            </a:r>
            <a:endParaRPr lang="en-GB"/>
          </a:p>
        </p:txBody>
      </p:sp>
      <p:sp>
        <p:nvSpPr>
          <p:cNvPr id="3" name="Footer Placeholder 2">
            <a:extLst>
              <a:ext uri="{FF2B5EF4-FFF2-40B4-BE49-F238E27FC236}">
                <a16:creationId xmlns:a16="http://schemas.microsoft.com/office/drawing/2014/main" id="{63460A88-B5BB-005D-1B96-64FF6278BF50}"/>
              </a:ext>
            </a:extLst>
          </p:cNvPr>
          <p:cNvSpPr>
            <a:spLocks noGrp="1"/>
          </p:cNvSpPr>
          <p:nvPr>
            <p:ph type="ftr" sz="quarter" idx="11"/>
          </p:nvPr>
        </p:nvSpPr>
        <p:spPr/>
        <p:txBody>
          <a:bodyPr/>
          <a:lstStyle/>
          <a:p>
            <a:r>
              <a:rPr lang="it-IT"/>
              <a:t>JUAS 2025: SRF Calatroni Caspers</a:t>
            </a:r>
            <a:endParaRPr lang="en-GB"/>
          </a:p>
        </p:txBody>
      </p:sp>
      <p:sp>
        <p:nvSpPr>
          <p:cNvPr id="4" name="Slide Number Placeholder 3">
            <a:extLst>
              <a:ext uri="{FF2B5EF4-FFF2-40B4-BE49-F238E27FC236}">
                <a16:creationId xmlns:a16="http://schemas.microsoft.com/office/drawing/2014/main" id="{C6C509D6-7EB1-D5D3-CFC6-24702A5B6CDE}"/>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24165435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9625-7DBC-1290-544F-D345C5CA193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D5B5D1-8AC8-FDE9-E8D6-3DEFC8FB5FF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DFF1269-4B94-26DB-8C98-B0930F553C6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072CC0-A30A-DCAE-3FC8-C5079E2BB3F3}"/>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456DAB2B-F3C4-F1A7-FA22-194331440FB9}"/>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E6C1523B-C75B-5300-70C7-78BACD9D6B32}"/>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17372530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E718B-2823-5C27-ABDF-9AC0CB86CB0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F8B23B9-3F81-68BD-5A4A-7459F589CBBB}"/>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BD0973E-BEBB-CAA1-CBE7-8550ECA9B86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884129-4EBC-51DC-6391-B7B3DB9B5442}"/>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333F389F-1611-6CDE-31A0-AEEF44501958}"/>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59C0A7A0-E087-AD05-D629-36AF134B1FC4}"/>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1193914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0A238-B129-8657-0E27-7C16D8D6AE6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C6D921-B32E-A05A-EE7D-89FB4D2148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0F2E6B-CB93-8649-29B2-1831E20E6ACC}"/>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5F5C23CD-CA09-0EB0-892C-F3EB7E897273}"/>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0C198F24-3D48-42B1-7A49-D3DCAC3F68F2}"/>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10633318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C4DBA2-CA48-8A81-C722-2D167E2B191C}"/>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DD9186-9C12-C461-9737-4A1AF136EBFC}"/>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160218-11D0-CA59-E01D-ABD61177A893}"/>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C2DE2693-BD39-E15B-1342-7284EDB0B311}"/>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4F74B3F8-12FD-BDF0-CD92-97F67AA56417}"/>
              </a:ext>
            </a:extLst>
          </p:cNvPr>
          <p:cNvSpPr>
            <a:spLocks noGrp="1"/>
          </p:cNvSpPr>
          <p:nvPr>
            <p:ph type="sldNum" sz="quarter" idx="12"/>
          </p:nvPr>
        </p:nvSpPr>
        <p:spPr/>
        <p:txBody>
          <a:bodyPr/>
          <a:lstStyle/>
          <a:p>
            <a:fld id="{2E6A0BA7-5003-4A4C-9D55-28C475745D7D}" type="slidenum">
              <a:rPr lang="en-GB" smtClean="0"/>
              <a:t>‹#›</a:t>
            </a:fld>
            <a:endParaRPr lang="en-GB"/>
          </a:p>
        </p:txBody>
      </p:sp>
    </p:spTree>
    <p:extLst>
      <p:ext uri="{BB962C8B-B14F-4D97-AF65-F5344CB8AC3E}">
        <p14:creationId xmlns:p14="http://schemas.microsoft.com/office/powerpoint/2010/main" val="41556121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B4D3B-7AE8-05A1-52D5-6965EFFC75D7}"/>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F35FF22-0519-0CAC-BCD9-C74231CDC37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B602FFB-794E-A621-1057-C899CC4B49E5}"/>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6702AB59-B1FB-9CEE-5F78-D0E23229C002}"/>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419CF9DD-BE17-4278-4C23-914A7D53B51B}"/>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40951300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107A2-BD0F-5FA4-BAFE-60CFC1D7031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F50DD7-ABD6-D3AF-0D6F-64C1061869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7A61EB-32E6-E795-DEFF-302283717B4A}"/>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F452EF6C-0148-B1E3-8F1E-2FEBF94612FF}"/>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DCB49293-AA06-2374-0DBF-B79E66D1CA36}"/>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41744475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488A4-5374-A7ED-377A-39C27E5EBB4A}"/>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D3D29CF-65D6-9382-1D8C-68133A887B7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F3079F-A77B-CFEE-E241-762C5445A855}"/>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A1498747-4F25-50A3-B425-FE04E0E06F15}"/>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A3D9CA45-2E35-1508-8DBC-771DBFE0D89A}"/>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3815262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dirty="0"/>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6ECABC72-D80C-4584-B325-A0C029A8E655}" type="slidenum">
              <a:rPr lang="en-GB" smtClean="0"/>
              <a:pPr/>
              <a:t>‹#›</a:t>
            </a:fld>
            <a:endParaRPr lang="en-GB" dirty="0"/>
          </a:p>
        </p:txBody>
      </p:sp>
      <p:sp>
        <p:nvSpPr>
          <p:cNvPr id="12" name="Footer Placeholder 2"/>
          <p:cNvSpPr>
            <a:spLocks noGrp="1"/>
          </p:cNvSpPr>
          <p:nvPr>
            <p:ph type="ftr" sz="quarter" idx="11"/>
          </p:nvPr>
        </p:nvSpPr>
        <p:spPr>
          <a:xfrm>
            <a:off x="914400" y="6359686"/>
            <a:ext cx="4724400" cy="307814"/>
          </a:xfrm>
          <a:prstGeom prst="rect">
            <a:avLst/>
          </a:prstGeom>
        </p:spPr>
        <p:txBody>
          <a:bodyPr/>
          <a:lstStyle/>
          <a:p>
            <a:r>
              <a:rPr lang="it-IT"/>
              <a:t>JUAS 2025: SRF Calatroni Caspers</a:t>
            </a:r>
            <a:endParaRPr lang="en-GB" dirty="0"/>
          </a:p>
        </p:txBody>
      </p:sp>
      <p:sp>
        <p:nvSpPr>
          <p:cNvPr id="13"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2025</a:t>
            </a:r>
            <a:endParaRPr lang="en-GB"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50C00-1692-FB52-A4B1-01BDCAEEAA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CDF6AB3-CC92-B805-ED66-B357E91C5E41}"/>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0127B0D-475F-2548-33B8-33BB21D9655B}"/>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E920485-753B-280A-25F6-31BACCFA5C04}"/>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412609EE-FB47-2109-33D1-DE2F180AE3D0}"/>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B6387565-51EB-ACF8-C6D3-D0E2E7548296}"/>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12036898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52CFB-4E67-F3F8-4BC8-CF2E1E63E563}"/>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1B9128B-0BF7-273B-643B-7F60616C52D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BA691A-C490-D933-9AEB-428019823B46}"/>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B13820B-B211-AEFB-5C63-21A89352B16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505065-EE7C-4557-F7C9-682A45337BD3}"/>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DD68901-31D5-402D-97D3-60483168E024}"/>
              </a:ext>
            </a:extLst>
          </p:cNvPr>
          <p:cNvSpPr>
            <a:spLocks noGrp="1"/>
          </p:cNvSpPr>
          <p:nvPr>
            <p:ph type="dt" sz="half" idx="10"/>
          </p:nvPr>
        </p:nvSpPr>
        <p:spPr/>
        <p:txBody>
          <a:bodyPr/>
          <a:lstStyle/>
          <a:p>
            <a:r>
              <a:rPr lang="en-US"/>
              <a:t>Feb. 2025</a:t>
            </a:r>
            <a:endParaRPr lang="en-GB"/>
          </a:p>
        </p:txBody>
      </p:sp>
      <p:sp>
        <p:nvSpPr>
          <p:cNvPr id="8" name="Footer Placeholder 7">
            <a:extLst>
              <a:ext uri="{FF2B5EF4-FFF2-40B4-BE49-F238E27FC236}">
                <a16:creationId xmlns:a16="http://schemas.microsoft.com/office/drawing/2014/main" id="{1309C17D-3BDF-A188-CB77-A6960D2A1717}"/>
              </a:ext>
            </a:extLst>
          </p:cNvPr>
          <p:cNvSpPr>
            <a:spLocks noGrp="1"/>
          </p:cNvSpPr>
          <p:nvPr>
            <p:ph type="ftr" sz="quarter" idx="11"/>
          </p:nvPr>
        </p:nvSpPr>
        <p:spPr/>
        <p:txBody>
          <a:bodyPr/>
          <a:lstStyle/>
          <a:p>
            <a:r>
              <a:rPr lang="it-IT"/>
              <a:t>JUAS 2025: SRF Calatroni Caspers</a:t>
            </a:r>
            <a:endParaRPr lang="en-GB"/>
          </a:p>
        </p:txBody>
      </p:sp>
      <p:sp>
        <p:nvSpPr>
          <p:cNvPr id="9" name="Slide Number Placeholder 8">
            <a:extLst>
              <a:ext uri="{FF2B5EF4-FFF2-40B4-BE49-F238E27FC236}">
                <a16:creationId xmlns:a16="http://schemas.microsoft.com/office/drawing/2014/main" id="{FCDE2ADE-C9E3-C260-D945-5D62FA1881FE}"/>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28723432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C6603-A3DC-FF1E-8C1C-94BF0EDAD1F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05AE5FA-E35F-3634-C0C5-257CE7D36B69}"/>
              </a:ext>
            </a:extLst>
          </p:cNvPr>
          <p:cNvSpPr>
            <a:spLocks noGrp="1"/>
          </p:cNvSpPr>
          <p:nvPr>
            <p:ph type="dt" sz="half" idx="10"/>
          </p:nvPr>
        </p:nvSpPr>
        <p:spPr/>
        <p:txBody>
          <a:bodyPr/>
          <a:lstStyle/>
          <a:p>
            <a:r>
              <a:rPr lang="en-US"/>
              <a:t>Feb. 2025</a:t>
            </a:r>
            <a:endParaRPr lang="en-GB"/>
          </a:p>
        </p:txBody>
      </p:sp>
      <p:sp>
        <p:nvSpPr>
          <p:cNvPr id="4" name="Footer Placeholder 3">
            <a:extLst>
              <a:ext uri="{FF2B5EF4-FFF2-40B4-BE49-F238E27FC236}">
                <a16:creationId xmlns:a16="http://schemas.microsoft.com/office/drawing/2014/main" id="{B953F5FA-7F18-27B9-9EBA-8AFBA35F2AB5}"/>
              </a:ext>
            </a:extLst>
          </p:cNvPr>
          <p:cNvSpPr>
            <a:spLocks noGrp="1"/>
          </p:cNvSpPr>
          <p:nvPr>
            <p:ph type="ftr" sz="quarter" idx="11"/>
          </p:nvPr>
        </p:nvSpPr>
        <p:spPr/>
        <p:txBody>
          <a:bodyPr/>
          <a:lstStyle/>
          <a:p>
            <a:r>
              <a:rPr lang="it-IT"/>
              <a:t>JUAS 2025: SRF Calatroni Caspers</a:t>
            </a:r>
            <a:endParaRPr lang="en-GB"/>
          </a:p>
        </p:txBody>
      </p:sp>
      <p:sp>
        <p:nvSpPr>
          <p:cNvPr id="5" name="Slide Number Placeholder 4">
            <a:extLst>
              <a:ext uri="{FF2B5EF4-FFF2-40B4-BE49-F238E27FC236}">
                <a16:creationId xmlns:a16="http://schemas.microsoft.com/office/drawing/2014/main" id="{AEC89BE3-B7BC-9BD7-CE80-AC12BDEC9A50}"/>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3687952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E5F844-FF7B-AB2D-A844-396EB092173B}"/>
              </a:ext>
            </a:extLst>
          </p:cNvPr>
          <p:cNvSpPr>
            <a:spLocks noGrp="1"/>
          </p:cNvSpPr>
          <p:nvPr>
            <p:ph type="dt" sz="half" idx="10"/>
          </p:nvPr>
        </p:nvSpPr>
        <p:spPr/>
        <p:txBody>
          <a:bodyPr/>
          <a:lstStyle/>
          <a:p>
            <a:r>
              <a:rPr lang="en-US"/>
              <a:t>Feb. 2025</a:t>
            </a:r>
            <a:endParaRPr lang="en-GB"/>
          </a:p>
        </p:txBody>
      </p:sp>
      <p:sp>
        <p:nvSpPr>
          <p:cNvPr id="3" name="Footer Placeholder 2">
            <a:extLst>
              <a:ext uri="{FF2B5EF4-FFF2-40B4-BE49-F238E27FC236}">
                <a16:creationId xmlns:a16="http://schemas.microsoft.com/office/drawing/2014/main" id="{78FD8E77-5DD9-B120-66C8-7821FF2CBDDE}"/>
              </a:ext>
            </a:extLst>
          </p:cNvPr>
          <p:cNvSpPr>
            <a:spLocks noGrp="1"/>
          </p:cNvSpPr>
          <p:nvPr>
            <p:ph type="ftr" sz="quarter" idx="11"/>
          </p:nvPr>
        </p:nvSpPr>
        <p:spPr/>
        <p:txBody>
          <a:bodyPr/>
          <a:lstStyle/>
          <a:p>
            <a:r>
              <a:rPr lang="it-IT"/>
              <a:t>JUAS 2025: SRF Calatroni Caspers</a:t>
            </a:r>
            <a:endParaRPr lang="en-GB"/>
          </a:p>
        </p:txBody>
      </p:sp>
      <p:sp>
        <p:nvSpPr>
          <p:cNvPr id="4" name="Slide Number Placeholder 3">
            <a:extLst>
              <a:ext uri="{FF2B5EF4-FFF2-40B4-BE49-F238E27FC236}">
                <a16:creationId xmlns:a16="http://schemas.microsoft.com/office/drawing/2014/main" id="{83D3C1C5-480F-8D2D-9725-697D83C738F6}"/>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22130781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799E2-A792-ACFE-701D-191058B1783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E082090-4125-16EF-CD09-91E0936F48C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96E9DC0-22E9-797D-5D86-008BDFA9E7E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9EEB53-66EB-B67C-BEBA-8EA42B77D81C}"/>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C8175FF7-5610-DFA7-3380-7AAF9427F31D}"/>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5E5925D1-3178-4911-39F9-83929DE8DC54}"/>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22533242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D7D-EE5F-49B9-6E51-2F722759203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429ADCD-4F90-174F-36E0-2C96F4CC834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D92554F-F4AE-5CC2-228F-8C107D91835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4416F4-779A-C8B5-EFD7-A09F6DFC607B}"/>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A655318D-AB91-5046-70D3-51C52885CB0E}"/>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D4057BA6-A608-52AC-C1D4-30B0DF4E012D}"/>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4899742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8581E-3B2A-AAF9-58FE-CE9B60FC130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EA40ADC-F04C-0532-3D50-75C1CCD3A9E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C6ECF9-31DC-A8BF-9851-08AE86DFC3EB}"/>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6B9BE54C-995F-4A05-2963-2A4E6950F318}"/>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EA3C77FC-3C75-EFF5-5092-F1873FC48A84}"/>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28347282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C2A146-074C-2DAD-38F2-6C75C2B689B1}"/>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9830549-4858-CF56-0EDE-282DA3A7D41F}"/>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6D4BC3-9660-4EFD-8742-7FB52322C9A8}"/>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8DF3D253-CE0B-50E1-45C5-00EBE46CFE2D}"/>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EA1321CE-D185-2EBD-DBD2-988B5E8E27DC}"/>
              </a:ext>
            </a:extLst>
          </p:cNvPr>
          <p:cNvSpPr>
            <a:spLocks noGrp="1"/>
          </p:cNvSpPr>
          <p:nvPr>
            <p:ph type="sldNum" sz="quarter" idx="12"/>
          </p:nvPr>
        </p:nvSpPr>
        <p:spPr/>
        <p:txBody>
          <a:bodyPr/>
          <a:lstStyle/>
          <a:p>
            <a:fld id="{53239323-C61C-494C-BCF4-14544E79E2AF}" type="slidenum">
              <a:rPr lang="en-GB" smtClean="0"/>
              <a:t>‹#›</a:t>
            </a:fld>
            <a:endParaRPr lang="en-GB"/>
          </a:p>
        </p:txBody>
      </p:sp>
    </p:spTree>
    <p:extLst>
      <p:ext uri="{BB962C8B-B14F-4D97-AF65-F5344CB8AC3E}">
        <p14:creationId xmlns:p14="http://schemas.microsoft.com/office/powerpoint/2010/main" val="2156369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D572C-C504-EA7F-6F6F-3C312DF1050F}"/>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910351-8028-1DF5-B9AC-CCF615FE44D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7CC253-DE9B-2327-EA0D-63311C781471}"/>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D2DFCD48-37E1-032D-5166-83DD7A91B206}"/>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C4ED0577-8A81-AD41-283F-6710EA25012B}"/>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2102565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88325-0DC6-BCC5-0A9D-FE92D98212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414A0FE-C284-D295-C5FB-B0EE20FD90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E3ADBC-9268-4506-BEB0-60943C945062}"/>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53DFB39B-3220-B23D-4429-AD74F65633DD}"/>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B2043C28-0838-98BC-8C2C-7F21BE6C4709}"/>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3705294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7" name="Slide Number Placeholder 6"/>
          <p:cNvSpPr>
            <a:spLocks noGrp="1"/>
          </p:cNvSpPr>
          <p:nvPr>
            <p:ph type="sldNum" sz="quarter" idx="12"/>
          </p:nvPr>
        </p:nvSpPr>
        <p:spPr>
          <a:xfrm>
            <a:off x="228600" y="6284993"/>
            <a:ext cx="457200" cy="457200"/>
          </a:xfrm>
        </p:spPr>
        <p:txBody>
          <a:bodyPr/>
          <a:lstStyle/>
          <a:p>
            <a:fld id="{6ECABC72-D80C-4584-B325-A0C029A8E655}" type="slidenum">
              <a:rPr lang="en-GB" smtClean="0"/>
              <a:pPr/>
              <a:t>‹#›</a:t>
            </a:fld>
            <a:endParaRPr lang="en-GB"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Footer Placeholder 2"/>
          <p:cNvSpPr>
            <a:spLocks noGrp="1"/>
          </p:cNvSpPr>
          <p:nvPr>
            <p:ph type="ftr" sz="quarter" idx="11"/>
          </p:nvPr>
        </p:nvSpPr>
        <p:spPr>
          <a:xfrm>
            <a:off x="917448" y="6353273"/>
            <a:ext cx="4724400" cy="307814"/>
          </a:xfrm>
          <a:prstGeom prst="rect">
            <a:avLst/>
          </a:prstGeom>
        </p:spPr>
        <p:txBody>
          <a:bodyPr/>
          <a:lstStyle/>
          <a:p>
            <a:r>
              <a:rPr lang="it-IT"/>
              <a:t>JUAS 2025: SRF Calatroni Caspers</a:t>
            </a:r>
            <a:endParaRPr lang="en-GB" dirty="0"/>
          </a:p>
        </p:txBody>
      </p:sp>
      <p:sp>
        <p:nvSpPr>
          <p:cNvPr id="10" name="Date Placeholder 1"/>
          <p:cNvSpPr>
            <a:spLocks noGrp="1"/>
          </p:cNvSpPr>
          <p:nvPr>
            <p:ph type="dt" sz="half" idx="10"/>
          </p:nvPr>
        </p:nvSpPr>
        <p:spPr>
          <a:xfrm>
            <a:off x="6467856" y="6371871"/>
            <a:ext cx="2476500" cy="320640"/>
          </a:xfrm>
          <a:prstGeom prst="rect">
            <a:avLst/>
          </a:prstGeom>
        </p:spPr>
        <p:txBody>
          <a:bodyPr/>
          <a:lstStyle>
            <a:lvl1pPr algn="r">
              <a:defRPr/>
            </a:lvl1pPr>
          </a:lstStyle>
          <a:p>
            <a:r>
              <a:rPr lang="en-US"/>
              <a:t>Feb. 2025</a:t>
            </a:r>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6B410-EF54-C13D-8B79-5AD4D4B1A40E}"/>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2E82CBD-BCD3-86AD-4492-BE957B14273E}"/>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D97195-E21C-F77B-CFCC-8FE61098747D}"/>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C1B06D43-D14D-3AA4-E385-C20F830981AE}"/>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412C3658-6AB0-3AE8-B6FA-2C04CE6F6F92}"/>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24368747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FCED9-2AD0-F503-378D-9A6F2FE1FF9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AB90ADB-C801-3C78-40BF-40CAF277DAD1}"/>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47D60D5-E80B-6D7E-081D-3B821EADBBB8}"/>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E12C4D6-F58E-00FB-393C-46B83D925E5F}"/>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D39FFD2F-36C2-81B5-90A8-B0143CB20DF4}"/>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CC9F4B2B-0BAC-B6D8-AED1-CD3C78D821AB}"/>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37226822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6C11D-51C3-F330-509B-EF6F325B92C9}"/>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29CF436-28A8-9830-BEBB-9AE6BB8C345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E4CB95-4C3E-0EDF-D36A-BD92361840CE}"/>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62F2D5-3B5E-AB5E-3E46-404F1C6E29B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695DEC-B526-FAA0-7A60-A67785C519BD}"/>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60AD300-CC00-6B5C-027E-533E4EA8631A}"/>
              </a:ext>
            </a:extLst>
          </p:cNvPr>
          <p:cNvSpPr>
            <a:spLocks noGrp="1"/>
          </p:cNvSpPr>
          <p:nvPr>
            <p:ph type="dt" sz="half" idx="10"/>
          </p:nvPr>
        </p:nvSpPr>
        <p:spPr/>
        <p:txBody>
          <a:bodyPr/>
          <a:lstStyle/>
          <a:p>
            <a:r>
              <a:rPr lang="en-US"/>
              <a:t>Feb. 2025</a:t>
            </a:r>
            <a:endParaRPr lang="en-GB"/>
          </a:p>
        </p:txBody>
      </p:sp>
      <p:sp>
        <p:nvSpPr>
          <p:cNvPr id="8" name="Footer Placeholder 7">
            <a:extLst>
              <a:ext uri="{FF2B5EF4-FFF2-40B4-BE49-F238E27FC236}">
                <a16:creationId xmlns:a16="http://schemas.microsoft.com/office/drawing/2014/main" id="{4B518C13-0680-4FD5-6C67-8E8D89FF4242}"/>
              </a:ext>
            </a:extLst>
          </p:cNvPr>
          <p:cNvSpPr>
            <a:spLocks noGrp="1"/>
          </p:cNvSpPr>
          <p:nvPr>
            <p:ph type="ftr" sz="quarter" idx="11"/>
          </p:nvPr>
        </p:nvSpPr>
        <p:spPr/>
        <p:txBody>
          <a:bodyPr/>
          <a:lstStyle/>
          <a:p>
            <a:r>
              <a:rPr lang="it-IT"/>
              <a:t>JUAS 2025: SRF Calatroni Caspers</a:t>
            </a:r>
            <a:endParaRPr lang="en-GB"/>
          </a:p>
        </p:txBody>
      </p:sp>
      <p:sp>
        <p:nvSpPr>
          <p:cNvPr id="9" name="Slide Number Placeholder 8">
            <a:extLst>
              <a:ext uri="{FF2B5EF4-FFF2-40B4-BE49-F238E27FC236}">
                <a16:creationId xmlns:a16="http://schemas.microsoft.com/office/drawing/2014/main" id="{B808D36B-243F-ACEC-1F99-4B76D2DCA7BA}"/>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9828141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032A5-6839-E58D-9377-A5915869ECA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CD80678-5F1D-A4EA-7F4B-8EC099D07B42}"/>
              </a:ext>
            </a:extLst>
          </p:cNvPr>
          <p:cNvSpPr>
            <a:spLocks noGrp="1"/>
          </p:cNvSpPr>
          <p:nvPr>
            <p:ph type="dt" sz="half" idx="10"/>
          </p:nvPr>
        </p:nvSpPr>
        <p:spPr/>
        <p:txBody>
          <a:bodyPr/>
          <a:lstStyle/>
          <a:p>
            <a:r>
              <a:rPr lang="en-US"/>
              <a:t>Feb. 2025</a:t>
            </a:r>
            <a:endParaRPr lang="en-GB"/>
          </a:p>
        </p:txBody>
      </p:sp>
      <p:sp>
        <p:nvSpPr>
          <p:cNvPr id="4" name="Footer Placeholder 3">
            <a:extLst>
              <a:ext uri="{FF2B5EF4-FFF2-40B4-BE49-F238E27FC236}">
                <a16:creationId xmlns:a16="http://schemas.microsoft.com/office/drawing/2014/main" id="{6CB71458-406D-885A-3FD3-DCA1F22B9A5A}"/>
              </a:ext>
            </a:extLst>
          </p:cNvPr>
          <p:cNvSpPr>
            <a:spLocks noGrp="1"/>
          </p:cNvSpPr>
          <p:nvPr>
            <p:ph type="ftr" sz="quarter" idx="11"/>
          </p:nvPr>
        </p:nvSpPr>
        <p:spPr/>
        <p:txBody>
          <a:bodyPr/>
          <a:lstStyle/>
          <a:p>
            <a:r>
              <a:rPr lang="it-IT"/>
              <a:t>JUAS 2025: SRF Calatroni Caspers</a:t>
            </a:r>
            <a:endParaRPr lang="en-GB"/>
          </a:p>
        </p:txBody>
      </p:sp>
      <p:sp>
        <p:nvSpPr>
          <p:cNvPr id="5" name="Slide Number Placeholder 4">
            <a:extLst>
              <a:ext uri="{FF2B5EF4-FFF2-40B4-BE49-F238E27FC236}">
                <a16:creationId xmlns:a16="http://schemas.microsoft.com/office/drawing/2014/main" id="{3EB7598F-93B1-78C5-30B3-F6347C9EDB0F}"/>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2358248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2106B8-4167-444A-93C1-D77591F54CBF}"/>
              </a:ext>
            </a:extLst>
          </p:cNvPr>
          <p:cNvSpPr>
            <a:spLocks noGrp="1"/>
          </p:cNvSpPr>
          <p:nvPr>
            <p:ph type="dt" sz="half" idx="10"/>
          </p:nvPr>
        </p:nvSpPr>
        <p:spPr/>
        <p:txBody>
          <a:bodyPr/>
          <a:lstStyle/>
          <a:p>
            <a:r>
              <a:rPr lang="en-US"/>
              <a:t>Feb. 2025</a:t>
            </a:r>
            <a:endParaRPr lang="en-GB"/>
          </a:p>
        </p:txBody>
      </p:sp>
      <p:sp>
        <p:nvSpPr>
          <p:cNvPr id="3" name="Footer Placeholder 2">
            <a:extLst>
              <a:ext uri="{FF2B5EF4-FFF2-40B4-BE49-F238E27FC236}">
                <a16:creationId xmlns:a16="http://schemas.microsoft.com/office/drawing/2014/main" id="{4161BCA2-D311-97EB-8CD6-C097110C55D2}"/>
              </a:ext>
            </a:extLst>
          </p:cNvPr>
          <p:cNvSpPr>
            <a:spLocks noGrp="1"/>
          </p:cNvSpPr>
          <p:nvPr>
            <p:ph type="ftr" sz="quarter" idx="11"/>
          </p:nvPr>
        </p:nvSpPr>
        <p:spPr/>
        <p:txBody>
          <a:bodyPr/>
          <a:lstStyle/>
          <a:p>
            <a:r>
              <a:rPr lang="it-IT"/>
              <a:t>JUAS 2025: SRF Calatroni Caspers</a:t>
            </a:r>
            <a:endParaRPr lang="en-GB"/>
          </a:p>
        </p:txBody>
      </p:sp>
      <p:sp>
        <p:nvSpPr>
          <p:cNvPr id="4" name="Slide Number Placeholder 3">
            <a:extLst>
              <a:ext uri="{FF2B5EF4-FFF2-40B4-BE49-F238E27FC236}">
                <a16:creationId xmlns:a16="http://schemas.microsoft.com/office/drawing/2014/main" id="{F259B603-A326-E4E7-5046-5407957ABE4F}"/>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9957397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AB002-EAE7-4DBA-5588-36B28264E39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C8A1F1-5FB0-D76B-5239-83271E58FCA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0E40EFC-C3CB-BB00-FF31-AD463488F09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FCE23C-1695-CE4E-1DAB-90509D5E8691}"/>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334EEAC6-951D-7C53-DE93-B10C86CBD8F8}"/>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A1DC3198-0F9D-572E-26EA-79008CD76305}"/>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2487229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F690-B7A9-89B1-F133-2F89CDD8B06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6E8829A-CABD-26D2-B76B-0D9192EC244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5074644-E7A6-8963-F7F2-34241A50548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C41006-3BB8-D9B9-B0E6-EED62626298D}"/>
              </a:ext>
            </a:extLst>
          </p:cNvPr>
          <p:cNvSpPr>
            <a:spLocks noGrp="1"/>
          </p:cNvSpPr>
          <p:nvPr>
            <p:ph type="dt" sz="half" idx="10"/>
          </p:nvPr>
        </p:nvSpPr>
        <p:spPr/>
        <p:txBody>
          <a:bodyPr/>
          <a:lstStyle/>
          <a:p>
            <a:r>
              <a:rPr lang="en-US"/>
              <a:t>Feb. 2025</a:t>
            </a:r>
            <a:endParaRPr lang="en-GB"/>
          </a:p>
        </p:txBody>
      </p:sp>
      <p:sp>
        <p:nvSpPr>
          <p:cNvPr id="6" name="Footer Placeholder 5">
            <a:extLst>
              <a:ext uri="{FF2B5EF4-FFF2-40B4-BE49-F238E27FC236}">
                <a16:creationId xmlns:a16="http://schemas.microsoft.com/office/drawing/2014/main" id="{C774B537-88FD-7632-DA44-A29C004007A2}"/>
              </a:ext>
            </a:extLst>
          </p:cNvPr>
          <p:cNvSpPr>
            <a:spLocks noGrp="1"/>
          </p:cNvSpPr>
          <p:nvPr>
            <p:ph type="ftr" sz="quarter" idx="11"/>
          </p:nvPr>
        </p:nvSpPr>
        <p:spPr/>
        <p:txBody>
          <a:bodyPr/>
          <a:lstStyle/>
          <a:p>
            <a:r>
              <a:rPr lang="it-IT"/>
              <a:t>JUAS 2025: SRF Calatroni Caspers</a:t>
            </a:r>
            <a:endParaRPr lang="en-GB"/>
          </a:p>
        </p:txBody>
      </p:sp>
      <p:sp>
        <p:nvSpPr>
          <p:cNvPr id="7" name="Slide Number Placeholder 6">
            <a:extLst>
              <a:ext uri="{FF2B5EF4-FFF2-40B4-BE49-F238E27FC236}">
                <a16:creationId xmlns:a16="http://schemas.microsoft.com/office/drawing/2014/main" id="{7850B528-4D69-3429-16D7-3C480120CE19}"/>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523893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EA1E8-01F9-E072-D77F-03678574B6C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0988A80-E4D4-7B70-F6CD-CB69C5135D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A81F89-297E-F7E0-3934-789A2310D101}"/>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1B0323C4-D232-4A60-5AD6-4151188C94B1}"/>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47A9055A-C25C-E3E7-9F79-F07F8F113548}"/>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16361175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C91719-FEF1-5990-C9A3-84884AD6D3EE}"/>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CC476F2-EBD4-ACF7-F039-E68ACED7E8BE}"/>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D04C00-6458-D145-85FB-11608A228A62}"/>
              </a:ext>
            </a:extLst>
          </p:cNvPr>
          <p:cNvSpPr>
            <a:spLocks noGrp="1"/>
          </p:cNvSpPr>
          <p:nvPr>
            <p:ph type="dt" sz="half" idx="10"/>
          </p:nvPr>
        </p:nvSpPr>
        <p:spPr/>
        <p:txBody>
          <a:bodyPr/>
          <a:lstStyle/>
          <a:p>
            <a:r>
              <a:rPr lang="en-US"/>
              <a:t>Feb. 2025</a:t>
            </a:r>
            <a:endParaRPr lang="en-GB"/>
          </a:p>
        </p:txBody>
      </p:sp>
      <p:sp>
        <p:nvSpPr>
          <p:cNvPr id="5" name="Footer Placeholder 4">
            <a:extLst>
              <a:ext uri="{FF2B5EF4-FFF2-40B4-BE49-F238E27FC236}">
                <a16:creationId xmlns:a16="http://schemas.microsoft.com/office/drawing/2014/main" id="{2686BE54-3EAA-E8AF-649A-34F75C522436}"/>
              </a:ext>
            </a:extLst>
          </p:cNvPr>
          <p:cNvSpPr>
            <a:spLocks noGrp="1"/>
          </p:cNvSpPr>
          <p:nvPr>
            <p:ph type="ftr" sz="quarter" idx="11"/>
          </p:nvPr>
        </p:nvSpPr>
        <p:spPr/>
        <p:txBody>
          <a:body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14864A86-837B-8A18-71D3-7901640FFCAB}"/>
              </a:ext>
            </a:extLst>
          </p:cNvPr>
          <p:cNvSpPr>
            <a:spLocks noGrp="1"/>
          </p:cNvSpPr>
          <p:nvPr>
            <p:ph type="sldNum" sz="quarter" idx="12"/>
          </p:nvPr>
        </p:nvSpPr>
        <p:spPr/>
        <p:txBody>
          <a:bodyPr/>
          <a:lstStyle/>
          <a:p>
            <a:fld id="{8105A101-9754-4A11-927E-6648308BF56C}" type="slidenum">
              <a:rPr lang="en-GB" smtClean="0"/>
              <a:t>‹#›</a:t>
            </a:fld>
            <a:endParaRPr lang="en-GB"/>
          </a:p>
        </p:txBody>
      </p:sp>
    </p:spTree>
    <p:extLst>
      <p:ext uri="{BB962C8B-B14F-4D97-AF65-F5344CB8AC3E}">
        <p14:creationId xmlns:p14="http://schemas.microsoft.com/office/powerpoint/2010/main" val="3959021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9" name="Slide Number Placeholder 8"/>
          <p:cNvSpPr>
            <a:spLocks noGrp="1"/>
          </p:cNvSpPr>
          <p:nvPr>
            <p:ph type="sldNum" sz="quarter" idx="12"/>
          </p:nvPr>
        </p:nvSpPr>
        <p:spPr/>
        <p:txBody>
          <a:bodyPr/>
          <a:lstStyle/>
          <a:p>
            <a:fld id="{6ECABC72-D80C-4584-B325-A0C029A8E655}" type="slidenum">
              <a:rPr lang="en-GB" smtClean="0"/>
              <a:pPr/>
              <a:t>‹#›</a:t>
            </a:fld>
            <a:endParaRPr lang="en-GB"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Footer Placeholder 2"/>
          <p:cNvSpPr>
            <a:spLocks noGrp="1"/>
          </p:cNvSpPr>
          <p:nvPr>
            <p:ph type="ftr" sz="quarter" idx="11"/>
          </p:nvPr>
        </p:nvSpPr>
        <p:spPr>
          <a:xfrm>
            <a:off x="914400" y="6359686"/>
            <a:ext cx="4724400" cy="307814"/>
          </a:xfrm>
          <a:prstGeom prst="rect">
            <a:avLst/>
          </a:prstGeom>
        </p:spPr>
        <p:txBody>
          <a:bodyPr/>
          <a:lstStyle/>
          <a:p>
            <a:r>
              <a:rPr lang="it-IT"/>
              <a:t>JUAS 2025: SRF Calatroni Caspers</a:t>
            </a:r>
            <a:endParaRPr lang="en-GB" dirty="0"/>
          </a:p>
        </p:txBody>
      </p:sp>
      <p:sp>
        <p:nvSpPr>
          <p:cNvPr id="12"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2025</a:t>
            </a:r>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a:t>Click to edit Master title style</a:t>
            </a:r>
          </a:p>
        </p:txBody>
      </p:sp>
      <p:sp>
        <p:nvSpPr>
          <p:cNvPr id="5" name="Slide Number Placeholder 4"/>
          <p:cNvSpPr>
            <a:spLocks noGrp="1"/>
          </p:cNvSpPr>
          <p:nvPr>
            <p:ph type="sldNum" sz="quarter" idx="12"/>
          </p:nvPr>
        </p:nvSpPr>
        <p:spPr>
          <a:xfrm>
            <a:off x="228600" y="6272167"/>
            <a:ext cx="457200" cy="457200"/>
          </a:xfrm>
        </p:spPr>
        <p:txBody>
          <a:bodyPr/>
          <a:lstStyle/>
          <a:p>
            <a:fld id="{6ECABC72-D80C-4584-B325-A0C029A8E655}" type="slidenum">
              <a:rPr lang="en-GB" smtClean="0"/>
              <a:pPr/>
              <a:t>‹#›</a:t>
            </a:fld>
            <a:endParaRPr lang="en-GB" dirty="0"/>
          </a:p>
        </p:txBody>
      </p:sp>
      <p:sp>
        <p:nvSpPr>
          <p:cNvPr id="6" name="Footer Placeholder 2"/>
          <p:cNvSpPr>
            <a:spLocks noGrp="1"/>
          </p:cNvSpPr>
          <p:nvPr>
            <p:ph type="ftr" sz="quarter" idx="11"/>
          </p:nvPr>
        </p:nvSpPr>
        <p:spPr>
          <a:xfrm>
            <a:off x="914400" y="6346860"/>
            <a:ext cx="4267200" cy="307814"/>
          </a:xfrm>
          <a:prstGeom prst="rect">
            <a:avLst/>
          </a:prstGeom>
        </p:spPr>
        <p:txBody>
          <a:bodyPr/>
          <a:lstStyle>
            <a:lvl1pPr>
              <a:defRPr sz="1400"/>
            </a:lvl1pPr>
          </a:lstStyle>
          <a:p>
            <a:r>
              <a:rPr lang="it-IT"/>
              <a:t>JUAS 2025: SRF Calatroni Caspers</a:t>
            </a:r>
            <a:endParaRPr lang="en-GB" sz="1400" dirty="0"/>
          </a:p>
        </p:txBody>
      </p:sp>
      <p:sp>
        <p:nvSpPr>
          <p:cNvPr id="7" name="Date Placeholder 1"/>
          <p:cNvSpPr>
            <a:spLocks noGrp="1"/>
          </p:cNvSpPr>
          <p:nvPr>
            <p:ph type="dt" sz="half" idx="10"/>
          </p:nvPr>
        </p:nvSpPr>
        <p:spPr>
          <a:xfrm>
            <a:off x="7696200" y="6346860"/>
            <a:ext cx="990600" cy="320640"/>
          </a:xfrm>
          <a:prstGeom prst="rect">
            <a:avLst/>
          </a:prstGeom>
        </p:spPr>
        <p:txBody>
          <a:bodyPr/>
          <a:lstStyle>
            <a:lvl1pPr algn="r">
              <a:defRPr sz="1400"/>
            </a:lvl1pPr>
          </a:lstStyle>
          <a:p>
            <a:r>
              <a:rPr lang="en-US"/>
              <a:t>Feb. 2025</a:t>
            </a:r>
            <a:endParaRPr lang="en-GB" sz="14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1" name="Date Placeholder 10">
            <a:extLst>
              <a:ext uri="{FF2B5EF4-FFF2-40B4-BE49-F238E27FC236}">
                <a16:creationId xmlns:a16="http://schemas.microsoft.com/office/drawing/2014/main" id="{DC5A9CFE-49A5-B7C0-8971-4B1EAF7F7EA3}"/>
              </a:ext>
            </a:extLst>
          </p:cNvPr>
          <p:cNvSpPr>
            <a:spLocks noGrp="1"/>
          </p:cNvSpPr>
          <p:nvPr>
            <p:ph type="dt" sz="half" idx="10"/>
          </p:nvPr>
        </p:nvSpPr>
        <p:spPr/>
        <p:txBody>
          <a:bodyPr/>
          <a:lstStyle/>
          <a:p>
            <a:r>
              <a:rPr lang="en-US"/>
              <a:t>Feb. 2025</a:t>
            </a:r>
            <a:endParaRPr lang="en-GB" sz="1400" dirty="0"/>
          </a:p>
        </p:txBody>
      </p:sp>
      <p:sp>
        <p:nvSpPr>
          <p:cNvPr id="12" name="Footer Placeholder 11">
            <a:extLst>
              <a:ext uri="{FF2B5EF4-FFF2-40B4-BE49-F238E27FC236}">
                <a16:creationId xmlns:a16="http://schemas.microsoft.com/office/drawing/2014/main" id="{7BA9E582-1C3E-E7E3-E539-2A736B262C19}"/>
              </a:ext>
            </a:extLst>
          </p:cNvPr>
          <p:cNvSpPr>
            <a:spLocks noGrp="1"/>
          </p:cNvSpPr>
          <p:nvPr>
            <p:ph type="ftr" sz="quarter" idx="11"/>
          </p:nvPr>
        </p:nvSpPr>
        <p:spPr>
          <a:xfrm>
            <a:off x="1453896" y="6300902"/>
            <a:ext cx="2660904" cy="307814"/>
          </a:xfrm>
        </p:spPr>
        <p:txBody>
          <a:bodyPr/>
          <a:lstStyle/>
          <a:p>
            <a:r>
              <a:rPr lang="it-IT"/>
              <a:t>JUAS 2025: SRF Calatroni Caspers</a:t>
            </a:r>
            <a:endParaRPr lang="en-GB" sz="1400" dirty="0"/>
          </a:p>
        </p:txBody>
      </p:sp>
      <p:sp>
        <p:nvSpPr>
          <p:cNvPr id="13" name="Slide Number Placeholder 12">
            <a:extLst>
              <a:ext uri="{FF2B5EF4-FFF2-40B4-BE49-F238E27FC236}">
                <a16:creationId xmlns:a16="http://schemas.microsoft.com/office/drawing/2014/main" id="{7C557F6A-8EB7-97CC-EE58-8AF3212A38B7}"/>
              </a:ext>
            </a:extLst>
          </p:cNvPr>
          <p:cNvSpPr>
            <a:spLocks noGrp="1"/>
          </p:cNvSpPr>
          <p:nvPr>
            <p:ph type="sldNum" sz="quarter" idx="12"/>
          </p:nvPr>
        </p:nvSpPr>
        <p:spPr>
          <a:xfrm>
            <a:off x="304800" y="6300902"/>
            <a:ext cx="457200" cy="395168"/>
          </a:xfrm>
        </p:spPr>
        <p:txBody>
          <a:bodyPr/>
          <a:lstStyle/>
          <a:p>
            <a:endParaRPr lang="en-GB"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7" name="Slide Number Placeholder 6"/>
          <p:cNvSpPr>
            <a:spLocks noGrp="1"/>
          </p:cNvSpPr>
          <p:nvPr>
            <p:ph type="sldNum" sz="quarter" idx="12"/>
          </p:nvPr>
        </p:nvSpPr>
        <p:spPr>
          <a:xfrm>
            <a:off x="152400" y="6223126"/>
            <a:ext cx="457200" cy="457200"/>
          </a:xfrm>
        </p:spPr>
        <p:txBody>
          <a:bodyPr/>
          <a:lstStyle/>
          <a:p>
            <a:fld id="{6ECABC72-D80C-4584-B325-A0C029A8E655}" type="slidenum">
              <a:rPr lang="en-GB" smtClean="0"/>
              <a:pPr/>
              <a:t>‹#›</a:t>
            </a:fld>
            <a:endParaRPr lang="en-GB"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Footer Placeholder 2"/>
          <p:cNvSpPr>
            <a:spLocks noGrp="1"/>
          </p:cNvSpPr>
          <p:nvPr>
            <p:ph type="ftr" sz="quarter" idx="11"/>
          </p:nvPr>
        </p:nvSpPr>
        <p:spPr>
          <a:xfrm>
            <a:off x="914400" y="6359686"/>
            <a:ext cx="3962400" cy="307814"/>
          </a:xfrm>
          <a:prstGeom prst="rect">
            <a:avLst/>
          </a:prstGeom>
        </p:spPr>
        <p:txBody>
          <a:bodyPr/>
          <a:lstStyle>
            <a:lvl1pPr>
              <a:defRPr sz="1400"/>
            </a:lvl1pPr>
          </a:lstStyle>
          <a:p>
            <a:r>
              <a:rPr lang="it-IT"/>
              <a:t>JUAS 2025: SRF Calatroni Caspers</a:t>
            </a:r>
            <a:endParaRPr lang="en-GB" sz="1400" dirty="0"/>
          </a:p>
        </p:txBody>
      </p:sp>
      <p:sp>
        <p:nvSpPr>
          <p:cNvPr id="12" name="Date Placeholder 1"/>
          <p:cNvSpPr>
            <a:spLocks noGrp="1"/>
          </p:cNvSpPr>
          <p:nvPr>
            <p:ph type="dt" sz="half" idx="10"/>
          </p:nvPr>
        </p:nvSpPr>
        <p:spPr>
          <a:xfrm>
            <a:off x="7620000" y="6359686"/>
            <a:ext cx="836066" cy="320640"/>
          </a:xfrm>
          <a:prstGeom prst="rect">
            <a:avLst/>
          </a:prstGeom>
        </p:spPr>
        <p:txBody>
          <a:bodyPr/>
          <a:lstStyle>
            <a:lvl1pPr algn="r">
              <a:defRPr sz="1400"/>
            </a:lvl1pPr>
          </a:lstStyle>
          <a:p>
            <a:r>
              <a:rPr lang="en-US"/>
              <a:t>Feb. 2025</a:t>
            </a:r>
            <a:endParaRPr lang="en-GB" sz="14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ounded Rectangle 7"/>
          <p:cNvSpPr/>
          <p:nvPr/>
        </p:nvSpPr>
        <p:spPr>
          <a:xfrm>
            <a:off x="146304" y="82296"/>
            <a:ext cx="9013372" cy="6693408"/>
          </a:xfrm>
          <a:prstGeom prst="roundRect">
            <a:avLst>
              <a:gd name="adj" fmla="val 0"/>
            </a:avLst>
          </a:prstGeom>
          <a:solidFill>
            <a:srgbClr val="FFFFAA">
              <a:alpha val="50000"/>
            </a:srgbClr>
          </a:solidFill>
          <a:ln w="6350" cap="sq" cmpd="sng" algn="ctr">
            <a:no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dirty="0"/>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23" name="Slide Number Placeholder 22"/>
          <p:cNvSpPr>
            <a:spLocks noGrp="1"/>
          </p:cNvSpPr>
          <p:nvPr>
            <p:ph type="sldNum" sz="quarter" idx="4"/>
          </p:nvPr>
        </p:nvSpPr>
        <p:spPr>
          <a:xfrm>
            <a:off x="8481714" y="6272332"/>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r>
              <a:rPr lang="en-GB" dirty="0"/>
              <a:t>W. Weingarten CERN</a:t>
            </a:r>
          </a:p>
        </p:txBody>
      </p:sp>
      <p:sp>
        <p:nvSpPr>
          <p:cNvPr id="10" name="Footer Placeholder 2"/>
          <p:cNvSpPr>
            <a:spLocks noGrp="1"/>
          </p:cNvSpPr>
          <p:nvPr>
            <p:ph type="ftr" sz="quarter" idx="3"/>
          </p:nvPr>
        </p:nvSpPr>
        <p:spPr>
          <a:xfrm>
            <a:off x="920496" y="6344579"/>
            <a:ext cx="4108704" cy="307814"/>
          </a:xfrm>
          <a:prstGeom prst="rect">
            <a:avLst/>
          </a:prstGeom>
        </p:spPr>
        <p:txBody>
          <a:bodyPr/>
          <a:lstStyle>
            <a:lvl1pPr>
              <a:defRPr sz="1400"/>
            </a:lvl1pPr>
          </a:lstStyle>
          <a:p>
            <a:r>
              <a:rPr lang="it-IT"/>
              <a:t>JUAS 2025: SRF Calatroni Caspers</a:t>
            </a:r>
            <a:endParaRPr lang="en-GB" sz="1400" dirty="0"/>
          </a:p>
        </p:txBody>
      </p:sp>
      <p:sp>
        <p:nvSpPr>
          <p:cNvPr id="11" name="Date Placeholder 1"/>
          <p:cNvSpPr>
            <a:spLocks noGrp="1"/>
          </p:cNvSpPr>
          <p:nvPr>
            <p:ph type="dt" sz="half" idx="2"/>
          </p:nvPr>
        </p:nvSpPr>
        <p:spPr>
          <a:xfrm>
            <a:off x="7467600" y="6346860"/>
            <a:ext cx="838200" cy="320640"/>
          </a:xfrm>
          <a:prstGeom prst="rect">
            <a:avLst/>
          </a:prstGeom>
        </p:spPr>
        <p:txBody>
          <a:bodyPr/>
          <a:lstStyle>
            <a:lvl1pPr algn="r">
              <a:defRPr sz="1400"/>
            </a:lvl1pPr>
          </a:lstStyle>
          <a:p>
            <a:r>
              <a:rPr lang="en-US"/>
              <a:t>Feb. 2025</a:t>
            </a:r>
            <a:endParaRPr lang="en-GB" sz="1400" dirty="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728"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7" r:id="rId13"/>
    <p:sldLayoutId id="2147483703" r:id="rId14"/>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p:txStyles>
    <p:title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8F298A-F835-335A-ADF7-BE6F11233BB4}"/>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BE501B-CA7A-9996-0C98-F9704793086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872AF2-7A96-8571-28C5-3D6B2593CDC4}"/>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Feb. 2025</a:t>
            </a:r>
            <a:endParaRPr lang="en-GB"/>
          </a:p>
        </p:txBody>
      </p:sp>
      <p:sp>
        <p:nvSpPr>
          <p:cNvPr id="5" name="Footer Placeholder 4">
            <a:extLst>
              <a:ext uri="{FF2B5EF4-FFF2-40B4-BE49-F238E27FC236}">
                <a16:creationId xmlns:a16="http://schemas.microsoft.com/office/drawing/2014/main" id="{1C978B0E-C352-F60C-CD1C-A3588C5FFA1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BDBF86D0-30E1-F0DB-91CF-69B620A1E4E2}"/>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CBE6D6-BBC6-4294-BFB3-FEACAF5C4CE9}" type="slidenum">
              <a:rPr lang="en-GB" smtClean="0"/>
              <a:t>‹#›</a:t>
            </a:fld>
            <a:endParaRPr lang="en-GB"/>
          </a:p>
        </p:txBody>
      </p:sp>
    </p:spTree>
    <p:extLst>
      <p:ext uri="{BB962C8B-B14F-4D97-AF65-F5344CB8AC3E}">
        <p14:creationId xmlns:p14="http://schemas.microsoft.com/office/powerpoint/2010/main" val="40401082"/>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BD5A91-C6EE-DBFC-5E00-AF007D6EEF34}"/>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BDB32C-A4ED-4C6E-56DD-640CBBB2017F}"/>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CC29C1-92E2-05E5-095C-5564FFCF058F}"/>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Feb. 2025</a:t>
            </a:r>
            <a:endParaRPr lang="en-GB"/>
          </a:p>
        </p:txBody>
      </p:sp>
      <p:sp>
        <p:nvSpPr>
          <p:cNvPr id="5" name="Footer Placeholder 4">
            <a:extLst>
              <a:ext uri="{FF2B5EF4-FFF2-40B4-BE49-F238E27FC236}">
                <a16:creationId xmlns:a16="http://schemas.microsoft.com/office/drawing/2014/main" id="{7925D041-D015-5E91-DA0C-EC3A5EC766BF}"/>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AFC5D710-F060-7041-1A07-F762B8720132}"/>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6A0BA7-5003-4A4C-9D55-28C475745D7D}" type="slidenum">
              <a:rPr lang="en-GB" smtClean="0"/>
              <a:t>‹#›</a:t>
            </a:fld>
            <a:endParaRPr lang="en-GB"/>
          </a:p>
        </p:txBody>
      </p:sp>
    </p:spTree>
    <p:extLst>
      <p:ext uri="{BB962C8B-B14F-4D97-AF65-F5344CB8AC3E}">
        <p14:creationId xmlns:p14="http://schemas.microsoft.com/office/powerpoint/2010/main" val="2694974769"/>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943CDF-D1B8-2D2A-2D18-0D69FCE88A12}"/>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462B50-F95E-3CD6-6E06-D91A65FE179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E52308-6849-2B10-6429-A73BE8C3A15E}"/>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Feb. 2025</a:t>
            </a:r>
            <a:endParaRPr lang="en-GB"/>
          </a:p>
        </p:txBody>
      </p:sp>
      <p:sp>
        <p:nvSpPr>
          <p:cNvPr id="5" name="Footer Placeholder 4">
            <a:extLst>
              <a:ext uri="{FF2B5EF4-FFF2-40B4-BE49-F238E27FC236}">
                <a16:creationId xmlns:a16="http://schemas.microsoft.com/office/drawing/2014/main" id="{8713AB21-9F42-6812-0742-F398A7724DC0}"/>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85580ACB-F79B-A0D5-31EE-B2BF115BB2AE}"/>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239323-C61C-494C-BCF4-14544E79E2AF}" type="slidenum">
              <a:rPr lang="en-GB" smtClean="0"/>
              <a:t>‹#›</a:t>
            </a:fld>
            <a:endParaRPr lang="en-GB"/>
          </a:p>
        </p:txBody>
      </p:sp>
    </p:spTree>
    <p:extLst>
      <p:ext uri="{BB962C8B-B14F-4D97-AF65-F5344CB8AC3E}">
        <p14:creationId xmlns:p14="http://schemas.microsoft.com/office/powerpoint/2010/main" val="953900957"/>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DC0909-3C1F-9408-4471-7A063CB1EC2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4930A26-E06D-82B1-804C-155C017C0B0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F12998-A839-7EDC-F7D9-43F60FEA9577}"/>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Feb. 2025</a:t>
            </a:r>
            <a:endParaRPr lang="en-GB"/>
          </a:p>
        </p:txBody>
      </p:sp>
      <p:sp>
        <p:nvSpPr>
          <p:cNvPr id="5" name="Footer Placeholder 4">
            <a:extLst>
              <a:ext uri="{FF2B5EF4-FFF2-40B4-BE49-F238E27FC236}">
                <a16:creationId xmlns:a16="http://schemas.microsoft.com/office/drawing/2014/main" id="{7FB4A595-EC3A-330D-EBE5-2AC1DCAB2F57}"/>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JUAS 2025: SRF Calatroni Caspers</a:t>
            </a:r>
            <a:endParaRPr lang="en-GB"/>
          </a:p>
        </p:txBody>
      </p:sp>
      <p:sp>
        <p:nvSpPr>
          <p:cNvPr id="6" name="Slide Number Placeholder 5">
            <a:extLst>
              <a:ext uri="{FF2B5EF4-FFF2-40B4-BE49-F238E27FC236}">
                <a16:creationId xmlns:a16="http://schemas.microsoft.com/office/drawing/2014/main" id="{B6303380-E04D-6FB0-54D9-AA413A7A2ECD}"/>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05A101-9754-4A11-927E-6648308BF56C}" type="slidenum">
              <a:rPr lang="en-GB" smtClean="0"/>
              <a:t>‹#›</a:t>
            </a:fld>
            <a:endParaRPr lang="en-GB"/>
          </a:p>
        </p:txBody>
      </p:sp>
    </p:spTree>
    <p:extLst>
      <p:ext uri="{BB962C8B-B14F-4D97-AF65-F5344CB8AC3E}">
        <p14:creationId xmlns:p14="http://schemas.microsoft.com/office/powerpoint/2010/main" val="3387940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10.emf"/><Relationship Id="rId7"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oleObject" Target="../embeddings/oleObject1.bin"/><Relationship Id="rId11" Type="http://schemas.openxmlformats.org/officeDocument/2006/relationships/image" Target="../media/image19.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19.wmf"/><Relationship Id="rId12"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oleObject" Target="../embeddings/oleObject2.bin"/><Relationship Id="rId11" Type="http://schemas.openxmlformats.org/officeDocument/2006/relationships/image" Target="../media/image21.wmf"/><Relationship Id="rId5" Type="http://schemas.openxmlformats.org/officeDocument/2006/relationships/image" Target="../media/image351.png"/><Relationship Id="rId10" Type="http://schemas.openxmlformats.org/officeDocument/2006/relationships/oleObject" Target="../embeddings/oleObject4.bin"/><Relationship Id="rId9" Type="http://schemas.openxmlformats.org/officeDocument/2006/relationships/image" Target="../media/image20.wmf"/></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10.bin"/><Relationship Id="rId18" Type="http://schemas.openxmlformats.org/officeDocument/2006/relationships/image" Target="../media/image36.wmf"/><Relationship Id="rId26" Type="http://schemas.openxmlformats.org/officeDocument/2006/relationships/oleObject" Target="../embeddings/oleObject16.bin"/><Relationship Id="rId3" Type="http://schemas.openxmlformats.org/officeDocument/2006/relationships/oleObject" Target="../embeddings/oleObject5.bin"/><Relationship Id="rId21" Type="http://schemas.openxmlformats.org/officeDocument/2006/relationships/oleObject" Target="../embeddings/oleObject14.bin"/><Relationship Id="rId7" Type="http://schemas.openxmlformats.org/officeDocument/2006/relationships/oleObject" Target="../embeddings/oleObject7.bin"/><Relationship Id="rId12" Type="http://schemas.openxmlformats.org/officeDocument/2006/relationships/image" Target="../media/image33.wmf"/><Relationship Id="rId17" Type="http://schemas.openxmlformats.org/officeDocument/2006/relationships/oleObject" Target="../embeddings/oleObject12.bin"/><Relationship Id="rId25" Type="http://schemas.openxmlformats.org/officeDocument/2006/relationships/image" Target="../media/image39.wmf"/><Relationship Id="rId2" Type="http://schemas.openxmlformats.org/officeDocument/2006/relationships/notesSlide" Target="../notesSlides/notesSlide17.xml"/><Relationship Id="rId16" Type="http://schemas.openxmlformats.org/officeDocument/2006/relationships/image" Target="../media/image35.wmf"/><Relationship Id="rId20" Type="http://schemas.openxmlformats.org/officeDocument/2006/relationships/image" Target="../media/image37.wmf"/><Relationship Id="rId29" Type="http://schemas.openxmlformats.org/officeDocument/2006/relationships/image" Target="../media/image41.wmf"/><Relationship Id="rId1" Type="http://schemas.openxmlformats.org/officeDocument/2006/relationships/slideLayout" Target="../slideLayouts/slideLayout7.xml"/><Relationship Id="rId6" Type="http://schemas.openxmlformats.org/officeDocument/2006/relationships/image" Target="../media/image30.wmf"/><Relationship Id="rId11" Type="http://schemas.openxmlformats.org/officeDocument/2006/relationships/oleObject" Target="../embeddings/oleObject9.bin"/><Relationship Id="rId24" Type="http://schemas.openxmlformats.org/officeDocument/2006/relationships/oleObject" Target="../embeddings/oleObject15.bin"/><Relationship Id="rId32" Type="http://schemas.openxmlformats.org/officeDocument/2006/relationships/image" Target="../media/image44.png"/><Relationship Id="rId5" Type="http://schemas.openxmlformats.org/officeDocument/2006/relationships/oleObject" Target="../embeddings/oleObject6.bin"/><Relationship Id="rId15" Type="http://schemas.openxmlformats.org/officeDocument/2006/relationships/oleObject" Target="../embeddings/oleObject11.bin"/><Relationship Id="rId23" Type="http://schemas.openxmlformats.org/officeDocument/2006/relationships/image" Target="../media/image39.png"/><Relationship Id="rId28" Type="http://schemas.openxmlformats.org/officeDocument/2006/relationships/oleObject" Target="../embeddings/oleObject17.bin"/><Relationship Id="rId10" Type="http://schemas.openxmlformats.org/officeDocument/2006/relationships/image" Target="../media/image32.wmf"/><Relationship Id="rId19" Type="http://schemas.openxmlformats.org/officeDocument/2006/relationships/oleObject" Target="../embeddings/oleObject13.bin"/><Relationship Id="rId31" Type="http://schemas.openxmlformats.org/officeDocument/2006/relationships/image" Target="../media/image43.png"/><Relationship Id="rId4" Type="http://schemas.openxmlformats.org/officeDocument/2006/relationships/image" Target="../media/image29.wmf"/><Relationship Id="rId9" Type="http://schemas.openxmlformats.org/officeDocument/2006/relationships/oleObject" Target="../embeddings/oleObject8.bin"/><Relationship Id="rId14" Type="http://schemas.openxmlformats.org/officeDocument/2006/relationships/image" Target="../media/image34.wmf"/><Relationship Id="rId22" Type="http://schemas.openxmlformats.org/officeDocument/2006/relationships/image" Target="../media/image38.wmf"/><Relationship Id="rId27" Type="http://schemas.openxmlformats.org/officeDocument/2006/relationships/image" Target="../media/image40.wmf"/><Relationship Id="rId30"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1400.pn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451.png"/><Relationship Id="rId4" Type="http://schemas.openxmlformats.org/officeDocument/2006/relationships/image" Target="../media/image8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8.xml"/><Relationship Id="rId5" Type="http://schemas.openxmlformats.org/officeDocument/2006/relationships/image" Target="../media/image59.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72.jpeg"/></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5.xml"/><Relationship Id="rId1" Type="http://schemas.openxmlformats.org/officeDocument/2006/relationships/slideLayout" Target="../slideLayouts/slideLayout8.xml"/><Relationship Id="rId5" Type="http://schemas.openxmlformats.org/officeDocument/2006/relationships/image" Target="../media/image84.png"/><Relationship Id="rId4" Type="http://schemas.openxmlformats.org/officeDocument/2006/relationships/image" Target="../media/image83.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notesSlide" Target="../notesSlides/notesSlide46.xml"/><Relationship Id="rId1" Type="http://schemas.openxmlformats.org/officeDocument/2006/relationships/slideLayout" Target="../slideLayouts/slideLayout8.xml"/><Relationship Id="rId5" Type="http://schemas.openxmlformats.org/officeDocument/2006/relationships/image" Target="../media/image86.png"/><Relationship Id="rId4" Type="http://schemas.openxmlformats.org/officeDocument/2006/relationships/image" Target="../media/image85.w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46.png"/><Relationship Id="rId4" Type="http://schemas.openxmlformats.org/officeDocument/2006/relationships/image" Target="../media/image30.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54.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notesSlide" Target="../notesSlides/notesSlide54.xml"/><Relationship Id="rId1" Type="http://schemas.openxmlformats.org/officeDocument/2006/relationships/slideLayout" Target="../slideLayouts/slideLayout13.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5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7.xml"/><Relationship Id="rId1" Type="http://schemas.openxmlformats.org/officeDocument/2006/relationships/slideLayout" Target="../slideLayouts/slideLayout8.xml"/><Relationship Id="rId5" Type="http://schemas.openxmlformats.org/officeDocument/2006/relationships/image" Target="../media/image105.png"/><Relationship Id="rId4" Type="http://schemas.openxmlformats.org/officeDocument/2006/relationships/image" Target="../media/image10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cds.cern.ch/record/402586/files/sl-99-061.pdf"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8.xml"/><Relationship Id="rId1" Type="http://schemas.openxmlformats.org/officeDocument/2006/relationships/slideLayout" Target="../slideLayouts/slideLayout8.xml"/><Relationship Id="rId4" Type="http://schemas.openxmlformats.org/officeDocument/2006/relationships/image" Target="../media/image107.jpeg"/></Relationships>
</file>

<file path=ppt/slides/_rels/slide6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200400"/>
            <a:ext cx="8077200" cy="1905000"/>
          </a:xfrm>
        </p:spPr>
        <p:txBody>
          <a:bodyPr>
            <a:normAutofit/>
          </a:bodyPr>
          <a:lstStyle/>
          <a:p>
            <a:r>
              <a:rPr lang="en-US" b="1" dirty="0"/>
              <a:t>Fritz Caspers, Sergio Calatroni</a:t>
            </a:r>
            <a:endParaRPr lang="en-US" dirty="0"/>
          </a:p>
          <a:p>
            <a:r>
              <a:rPr lang="en-US" dirty="0"/>
              <a:t>JUAS SC RF lecture 2024</a:t>
            </a:r>
          </a:p>
          <a:p>
            <a:endParaRPr lang="en-US" dirty="0"/>
          </a:p>
        </p:txBody>
      </p:sp>
      <p:sp>
        <p:nvSpPr>
          <p:cNvPr id="2" name="Title 1"/>
          <p:cNvSpPr>
            <a:spLocks noGrp="1"/>
          </p:cNvSpPr>
          <p:nvPr>
            <p:ph type="ctrTitle"/>
          </p:nvPr>
        </p:nvSpPr>
        <p:spPr/>
        <p:txBody>
          <a:bodyPr/>
          <a:lstStyle/>
          <a:p>
            <a:r>
              <a:rPr lang="en-US" dirty="0"/>
              <a:t>Superconducting RF cavities for accelerators</a:t>
            </a:r>
            <a:endParaRPr lang="en-GB" dirty="0"/>
          </a:p>
        </p:txBody>
      </p:sp>
      <p:sp>
        <p:nvSpPr>
          <p:cNvPr id="7" name="Date Placeholder 6">
            <a:extLst>
              <a:ext uri="{FF2B5EF4-FFF2-40B4-BE49-F238E27FC236}">
                <a16:creationId xmlns:a16="http://schemas.microsoft.com/office/drawing/2014/main" id="{88D65CFB-9879-41D1-85A2-935F707DA6BE}"/>
              </a:ext>
            </a:extLst>
          </p:cNvPr>
          <p:cNvSpPr>
            <a:spLocks noGrp="1"/>
          </p:cNvSpPr>
          <p:nvPr>
            <p:ph type="dt" sz="half" idx="10"/>
          </p:nvPr>
        </p:nvSpPr>
        <p:spPr/>
        <p:txBody>
          <a:bodyPr/>
          <a:lstStyle/>
          <a:p>
            <a:r>
              <a:rPr lang="en-US"/>
              <a:t>Feb. 2025</a:t>
            </a:r>
            <a:endParaRPr lang="en-GB" sz="1400" dirty="0"/>
          </a:p>
        </p:txBody>
      </p:sp>
      <p:sp>
        <p:nvSpPr>
          <p:cNvPr id="8" name="Footer Placeholder 7">
            <a:extLst>
              <a:ext uri="{FF2B5EF4-FFF2-40B4-BE49-F238E27FC236}">
                <a16:creationId xmlns:a16="http://schemas.microsoft.com/office/drawing/2014/main" id="{DCAD693F-AEAC-4E3B-9CF8-D35F26E3373E}"/>
              </a:ext>
            </a:extLst>
          </p:cNvPr>
          <p:cNvSpPr>
            <a:spLocks noGrp="1"/>
          </p:cNvSpPr>
          <p:nvPr>
            <p:ph type="ftr" sz="quarter" idx="11"/>
          </p:nvPr>
        </p:nvSpPr>
        <p:spPr/>
        <p:txBody>
          <a:bodyPr/>
          <a:lstStyle/>
          <a:p>
            <a:r>
              <a:rPr lang="it-IT"/>
              <a:t>JUAS 2025: SRF Calatroni Caspers</a:t>
            </a:r>
            <a:endParaRPr lang="en-GB" sz="1400" dirty="0"/>
          </a:p>
        </p:txBody>
      </p:sp>
      <p:sp>
        <p:nvSpPr>
          <p:cNvPr id="9" name="Slide Number Placeholder 8">
            <a:extLst>
              <a:ext uri="{FF2B5EF4-FFF2-40B4-BE49-F238E27FC236}">
                <a16:creationId xmlns:a16="http://schemas.microsoft.com/office/drawing/2014/main" id="{8E18A873-FE86-4D65-99DF-541BB143689F}"/>
              </a:ext>
            </a:extLst>
          </p:cNvPr>
          <p:cNvSpPr>
            <a:spLocks noGrp="1"/>
          </p:cNvSpPr>
          <p:nvPr>
            <p:ph type="sldNum" sz="quarter" idx="12"/>
          </p:nvPr>
        </p:nvSpPr>
        <p:spPr/>
        <p:txBody>
          <a:bodyPr/>
          <a:lstStyle/>
          <a:p>
            <a:fld id="{6ECABC72-D80C-4584-B325-A0C029A8E655}" type="slidenum">
              <a:rPr lang="en-GB" smtClean="0"/>
              <a:pPr/>
              <a:t>1</a:t>
            </a:fld>
            <a:endParaRPr lang="en-GB" dirty="0"/>
          </a:p>
        </p:txBody>
      </p:sp>
    </p:spTree>
    <p:extLst>
      <p:ext uri="{BB962C8B-B14F-4D97-AF65-F5344CB8AC3E}">
        <p14:creationId xmlns:p14="http://schemas.microsoft.com/office/powerpoint/2010/main" val="3908822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a:xfrm>
            <a:off x="146304" y="6265754"/>
            <a:ext cx="457200" cy="457200"/>
          </a:xfrm>
        </p:spPr>
        <p:txBody>
          <a:bodyPr/>
          <a:lstStyle/>
          <a:p>
            <a:pPr>
              <a:defRPr/>
            </a:pPr>
            <a:fld id="{DC20C39E-E1F4-466C-8291-ECE6644B71B4}" type="slidenum">
              <a:rPr lang="en-US"/>
              <a:pPr>
                <a:defRPr/>
              </a:pPr>
              <a:t>10</a:t>
            </a:fld>
            <a:endParaRPr lang="en-US" dirty="0"/>
          </a:p>
        </p:txBody>
      </p:sp>
      <p:sp>
        <p:nvSpPr>
          <p:cNvPr id="5127" name="Rectangle 2"/>
          <p:cNvSpPr>
            <a:spLocks noGrp="1" noChangeArrowheads="1"/>
          </p:cNvSpPr>
          <p:nvPr>
            <p:ph type="title" idx="4294967295"/>
          </p:nvPr>
        </p:nvSpPr>
        <p:spPr>
          <a:xfrm>
            <a:off x="146304" y="37707"/>
            <a:ext cx="8845296" cy="762000"/>
          </a:xfrm>
        </p:spPr>
        <p:txBody>
          <a:bodyPr>
            <a:normAutofit/>
          </a:bodyPr>
          <a:lstStyle/>
          <a:p>
            <a:pPr algn="ctr" eaLnBrk="1" hangingPunct="1"/>
            <a:r>
              <a:rPr lang="en-GB" sz="2000" dirty="0"/>
              <a:t>Surface Impedance ; recap on theory (II)</a:t>
            </a:r>
          </a:p>
        </p:txBody>
      </p:sp>
      <p:sp>
        <p:nvSpPr>
          <p:cNvPr id="74755" name="Rectangle 3"/>
          <p:cNvSpPr>
            <a:spLocks noGrp="1" noChangeArrowheads="1"/>
          </p:cNvSpPr>
          <p:nvPr>
            <p:ph type="body" idx="4294967295"/>
          </p:nvPr>
        </p:nvSpPr>
        <p:spPr>
          <a:xfrm>
            <a:off x="551183" y="1451328"/>
            <a:ext cx="4242795" cy="4644671"/>
          </a:xfrm>
        </p:spPr>
        <p:txBody>
          <a:bodyPr>
            <a:noAutofit/>
          </a:bodyPr>
          <a:lstStyle/>
          <a:p>
            <a:pPr>
              <a:lnSpc>
                <a:spcPct val="80000"/>
              </a:lnSpc>
              <a:defRPr/>
            </a:pPr>
            <a:r>
              <a:rPr lang="en-US" sz="2000" b="1" dirty="0">
                <a:solidFill>
                  <a:schemeClr val="bg1">
                    <a:lumMod val="50000"/>
                  </a:schemeClr>
                </a:solidFill>
              </a:rPr>
              <a:t>E</a:t>
            </a:r>
            <a:r>
              <a:rPr lang="en-US" sz="2000" dirty="0">
                <a:solidFill>
                  <a:schemeClr val="bg1">
                    <a:lumMod val="50000"/>
                  </a:schemeClr>
                </a:solidFill>
              </a:rPr>
              <a:t>, </a:t>
            </a:r>
            <a:r>
              <a:rPr lang="en-US" sz="2000" b="1" i="1" dirty="0">
                <a:solidFill>
                  <a:schemeClr val="bg1">
                    <a:lumMod val="50000"/>
                  </a:schemeClr>
                </a:solidFill>
              </a:rPr>
              <a:t>H</a:t>
            </a:r>
            <a:r>
              <a:rPr lang="en-US" sz="2000" dirty="0">
                <a:solidFill>
                  <a:schemeClr val="bg1">
                    <a:lumMod val="50000"/>
                  </a:schemeClr>
                </a:solidFill>
              </a:rPr>
              <a:t> always in complex notation</a:t>
            </a:r>
          </a:p>
          <a:p>
            <a:pPr>
              <a:lnSpc>
                <a:spcPct val="80000"/>
              </a:lnSpc>
              <a:defRPr/>
            </a:pPr>
            <a:r>
              <a:rPr lang="en-US" sz="2000" b="1" i="1" dirty="0">
                <a:solidFill>
                  <a:schemeClr val="bg1">
                    <a:lumMod val="50000"/>
                  </a:schemeClr>
                </a:solidFill>
              </a:rPr>
              <a:t>E</a:t>
            </a:r>
            <a:r>
              <a:rPr lang="en-US" sz="2000" dirty="0">
                <a:solidFill>
                  <a:schemeClr val="bg1">
                    <a:lumMod val="50000"/>
                  </a:schemeClr>
                </a:solidFill>
              </a:rPr>
              <a:t>, </a:t>
            </a:r>
            <a:r>
              <a:rPr lang="en-US" sz="2000" b="1" i="1" dirty="0">
                <a:solidFill>
                  <a:schemeClr val="bg1">
                    <a:lumMod val="50000"/>
                  </a:schemeClr>
                </a:solidFill>
              </a:rPr>
              <a:t>H</a:t>
            </a:r>
            <a:r>
              <a:rPr lang="en-US" sz="2000" dirty="0">
                <a:solidFill>
                  <a:schemeClr val="bg1">
                    <a:lumMod val="50000"/>
                  </a:schemeClr>
                </a:solidFill>
              </a:rPr>
              <a:t> parallel to the surface</a:t>
            </a:r>
          </a:p>
          <a:p>
            <a:pPr>
              <a:lnSpc>
                <a:spcPct val="80000"/>
              </a:lnSpc>
              <a:defRPr/>
            </a:pPr>
            <a:r>
              <a:rPr lang="en-US" sz="2000" dirty="0">
                <a:solidFill>
                  <a:schemeClr val="bg1">
                    <a:lumMod val="50000"/>
                  </a:schemeClr>
                </a:solidFill>
              </a:rPr>
              <a:t>R</a:t>
            </a:r>
            <a:r>
              <a:rPr lang="en-US" sz="2000" baseline="-25000" dirty="0">
                <a:solidFill>
                  <a:schemeClr val="bg1">
                    <a:lumMod val="50000"/>
                  </a:schemeClr>
                </a:solidFill>
              </a:rPr>
              <a:t>s</a:t>
            </a:r>
            <a:r>
              <a:rPr lang="en-US" sz="2000" dirty="0">
                <a:solidFill>
                  <a:schemeClr val="bg1">
                    <a:lumMod val="50000"/>
                  </a:schemeClr>
                </a:solidFill>
              </a:rPr>
              <a:t> and X</a:t>
            </a:r>
            <a:r>
              <a:rPr lang="en-US" sz="2000" baseline="-25000" dirty="0">
                <a:solidFill>
                  <a:schemeClr val="bg1">
                    <a:lumMod val="50000"/>
                  </a:schemeClr>
                </a:solidFill>
              </a:rPr>
              <a:t>s </a:t>
            </a:r>
            <a:r>
              <a:rPr lang="en-US" sz="2000" dirty="0">
                <a:solidFill>
                  <a:schemeClr val="bg1">
                    <a:lumMod val="50000"/>
                  </a:schemeClr>
                </a:solidFill>
              </a:rPr>
              <a:t> are real and imaginary part of the surface impedance respectively</a:t>
            </a:r>
          </a:p>
          <a:p>
            <a:pPr>
              <a:lnSpc>
                <a:spcPct val="80000"/>
              </a:lnSpc>
              <a:defRPr/>
            </a:pPr>
            <a:r>
              <a:rPr lang="en-US" sz="2000" dirty="0">
                <a:solidFill>
                  <a:schemeClr val="bg1">
                    <a:lumMod val="50000"/>
                  </a:schemeClr>
                </a:solidFill>
              </a:rPr>
              <a:t>The homogeneous plane wave propagates in z-direction i.e. normal incidence; since orthogonal incidence, no issue on polarization (why ..discussion !)</a:t>
            </a:r>
          </a:p>
          <a:p>
            <a:pPr marL="0" indent="0">
              <a:lnSpc>
                <a:spcPct val="80000"/>
              </a:lnSpc>
              <a:buNone/>
              <a:defRPr/>
            </a:pPr>
            <a:r>
              <a:rPr lang="en-US" sz="2000" dirty="0">
                <a:solidFill>
                  <a:schemeClr val="bg1">
                    <a:lumMod val="50000"/>
                  </a:schemeClr>
                </a:solidFill>
              </a:rPr>
              <a:t>Reference frame coordinates:</a:t>
            </a:r>
          </a:p>
          <a:p>
            <a:pPr>
              <a:lnSpc>
                <a:spcPct val="80000"/>
              </a:lnSpc>
              <a:defRPr/>
            </a:pPr>
            <a:r>
              <a:rPr lang="en-US" sz="2000" dirty="0">
                <a:solidFill>
                  <a:schemeClr val="bg1">
                    <a:lumMod val="50000"/>
                  </a:schemeClr>
                </a:solidFill>
              </a:rPr>
              <a:t>x, y parallel to the surface of the metal</a:t>
            </a:r>
          </a:p>
          <a:p>
            <a:pPr>
              <a:lnSpc>
                <a:spcPct val="80000"/>
              </a:lnSpc>
              <a:defRPr/>
            </a:pPr>
            <a:r>
              <a:rPr lang="en-US" sz="2000" dirty="0">
                <a:solidFill>
                  <a:schemeClr val="bg1">
                    <a:lumMod val="50000"/>
                  </a:schemeClr>
                </a:solidFill>
              </a:rPr>
              <a:t>z  perpendicular to the surface </a:t>
            </a:r>
          </a:p>
          <a:p>
            <a:pPr>
              <a:lnSpc>
                <a:spcPct val="80000"/>
              </a:lnSpc>
              <a:defRPr/>
            </a:pPr>
            <a:r>
              <a:rPr lang="en-US" sz="1800" dirty="0">
                <a:solidFill>
                  <a:schemeClr val="bg1">
                    <a:lumMod val="50000"/>
                  </a:schemeClr>
                </a:solidFill>
              </a:rPr>
              <a:t>z=0: on the surface</a:t>
            </a:r>
          </a:p>
          <a:p>
            <a:pPr>
              <a:lnSpc>
                <a:spcPct val="80000"/>
              </a:lnSpc>
              <a:defRPr/>
            </a:pPr>
            <a:r>
              <a:rPr lang="en-US" sz="1800" dirty="0">
                <a:solidFill>
                  <a:schemeClr val="bg1">
                    <a:lumMod val="50000"/>
                  </a:schemeClr>
                </a:solidFill>
              </a:rPr>
              <a:t>See also similar figures in the NC RF lecture at JUAS (NC=normal conducting)</a:t>
            </a:r>
          </a:p>
          <a:p>
            <a:pPr>
              <a:lnSpc>
                <a:spcPct val="80000"/>
              </a:lnSpc>
              <a:defRPr/>
            </a:pPr>
            <a:r>
              <a:rPr lang="en-US" sz="1800" dirty="0">
                <a:solidFill>
                  <a:schemeClr val="bg1">
                    <a:lumMod val="50000"/>
                  </a:schemeClr>
                </a:solidFill>
              </a:rPr>
              <a:t>Quiz: in which direction travels the surface current on the conductor surface in this case?</a:t>
            </a:r>
          </a:p>
          <a:p>
            <a:pPr marL="320040" lvl="1" indent="0">
              <a:lnSpc>
                <a:spcPct val="80000"/>
              </a:lnSpc>
              <a:buNone/>
              <a:defRPr/>
            </a:pPr>
            <a:endParaRPr lang="en-US" sz="1800" dirty="0">
              <a:solidFill>
                <a:schemeClr val="bg1">
                  <a:lumMod val="50000"/>
                </a:schemeClr>
              </a:solidFill>
            </a:endParaRPr>
          </a:p>
        </p:txBody>
      </p:sp>
      <p:sp>
        <p:nvSpPr>
          <p:cNvPr id="74756" name="Text Box 4"/>
          <p:cNvSpPr txBox="1">
            <a:spLocks noChangeArrowheads="1"/>
          </p:cNvSpPr>
          <p:nvPr/>
        </p:nvSpPr>
        <p:spPr bwMode="auto">
          <a:xfrm>
            <a:off x="374904" y="866352"/>
            <a:ext cx="8610600" cy="400110"/>
          </a:xfrm>
          <a:prstGeom prst="rect">
            <a:avLst/>
          </a:prstGeom>
          <a:noFill/>
          <a:ln w="9525">
            <a:noFill/>
            <a:miter lim="800000"/>
            <a:headEnd/>
            <a:tailEnd/>
          </a:ln>
          <a:effectLst/>
        </p:spPr>
        <p:txBody>
          <a:bodyPr wrap="square">
            <a:spAutoFit/>
          </a:bodyPr>
          <a:lstStyle/>
          <a:p>
            <a:pPr eaLnBrk="0" hangingPunct="0">
              <a:defRPr/>
            </a:pPr>
            <a:r>
              <a:rPr lang="en-US" sz="2000" b="1" dirty="0">
                <a:solidFill>
                  <a:schemeClr val="bg1">
                    <a:lumMod val="50000"/>
                  </a:schemeClr>
                </a:solidFill>
                <a:latin typeface="Arial" charset="0"/>
                <a:ea typeface="ＭＳ Ｐゴシック" pitchFamily="-48" charset="-128"/>
              </a:rPr>
              <a:t>For a plane EM wave incident on a semi-infinite flat metallic surface</a:t>
            </a:r>
            <a:r>
              <a:rPr lang="fr-CH" sz="2000" b="1" dirty="0">
                <a:solidFill>
                  <a:schemeClr val="bg1">
                    <a:lumMod val="50000"/>
                  </a:schemeClr>
                </a:solidFill>
                <a:latin typeface="Arial" charset="0"/>
                <a:ea typeface="ＭＳ Ｐゴシック" pitchFamily="-48" charset="-128"/>
              </a:rPr>
              <a:t>:</a:t>
            </a:r>
          </a:p>
        </p:txBody>
      </p:sp>
      <mc:AlternateContent xmlns:mc="http://schemas.openxmlformats.org/markup-compatibility/2006" xmlns:a14="http://schemas.microsoft.com/office/drawing/2010/main">
        <mc:Choice Requires="a14">
          <p:sp>
            <p:nvSpPr>
              <p:cNvPr id="20" name="Object 4"/>
              <p:cNvSpPr txBox="1"/>
              <p:nvPr/>
            </p:nvSpPr>
            <p:spPr bwMode="auto">
              <a:xfrm>
                <a:off x="5410200" y="1428469"/>
                <a:ext cx="3003277" cy="977912"/>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𝑍</m:t>
                          </m:r>
                        </m:e>
                        <m:sub>
                          <m:r>
                            <a:rPr lang="en-GB" i="1">
                              <a:solidFill>
                                <a:srgbClr val="000000"/>
                              </a:solidFill>
                              <a:latin typeface="Cambria Math" panose="02040503050406030204" pitchFamily="18" charset="0"/>
                            </a:rPr>
                            <m:t>𝑆</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𝑆</m:t>
                          </m:r>
                        </m:sub>
                      </m:sSub>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𝑗</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𝑋</m:t>
                          </m:r>
                        </m:e>
                        <m:sub>
                          <m:r>
                            <a:rPr lang="en-GB" i="1">
                              <a:solidFill>
                                <a:srgbClr val="000000"/>
                              </a:solidFill>
                              <a:latin typeface="Cambria Math" panose="02040503050406030204" pitchFamily="18" charset="0"/>
                            </a:rPr>
                            <m:t>𝑆</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𝐸</m:t>
                              </m:r>
                            </m:e>
                            <m:sub>
                              <m:r>
                                <a:rPr lang="en-GB" i="1">
                                  <a:solidFill>
                                    <a:srgbClr val="000000"/>
                                  </a:solidFill>
                                  <a:latin typeface="Cambria Math" panose="02040503050406030204" pitchFamily="18" charset="0"/>
                                </a:rPr>
                                <m:t>||</m:t>
                              </m:r>
                            </m:sub>
                          </m:sSub>
                          <m:r>
                            <a:rPr lang="en-GB" i="1">
                              <a:solidFill>
                                <a:srgbClr val="000000"/>
                              </a:solidFill>
                              <a:latin typeface="Cambria Math" panose="02040503050406030204" pitchFamily="18" charset="0"/>
                            </a:rPr>
                            <m:t>(0)</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𝐻</m:t>
                              </m:r>
                            </m:e>
                            <m:sub>
                              <m:r>
                                <a:rPr lang="en-GB" i="1">
                                  <a:solidFill>
                                    <a:srgbClr val="000000"/>
                                  </a:solidFill>
                                  <a:latin typeface="Cambria Math" panose="02040503050406030204" pitchFamily="18" charset="0"/>
                                </a:rPr>
                                <m:t>||</m:t>
                              </m:r>
                            </m:sub>
                          </m:sSub>
                          <m:r>
                            <a:rPr lang="en-GB" i="1">
                              <a:solidFill>
                                <a:srgbClr val="000000"/>
                              </a:solidFill>
                              <a:latin typeface="Cambria Math" panose="02040503050406030204" pitchFamily="18" charset="0"/>
                            </a:rPr>
                            <m:t>(0)</m:t>
                          </m:r>
                        </m:den>
                      </m:f>
                    </m:oMath>
                  </m:oMathPara>
                </a14:m>
                <a:endParaRPr lang="en-GB" dirty="0"/>
              </a:p>
            </p:txBody>
          </p:sp>
        </mc:Choice>
        <mc:Fallback xmlns="">
          <p:sp>
            <p:nvSpPr>
              <p:cNvPr id="20" name="Object 4"/>
              <p:cNvSpPr txBox="1">
                <a:spLocks noRot="1" noChangeAspect="1" noMove="1" noResize="1" noEditPoints="1" noAdjustHandles="1" noChangeArrowheads="1" noChangeShapeType="1" noTextEdit="1"/>
              </p:cNvSpPr>
              <p:nvPr/>
            </p:nvSpPr>
            <p:spPr bwMode="auto">
              <a:xfrm>
                <a:off x="5410200" y="1428469"/>
                <a:ext cx="3003277" cy="977912"/>
              </a:xfrm>
              <a:prstGeom prst="rect">
                <a:avLst/>
              </a:prstGeom>
              <a:blipFill>
                <a:blip r:embed="rId3"/>
                <a:stretch>
                  <a:fillRect/>
                </a:stretch>
              </a:blipFill>
            </p:spPr>
            <p:txBody>
              <a:bodyPr/>
              <a:lstStyle/>
              <a:p>
                <a:r>
                  <a:rPr lang="en-GB">
                    <a:noFill/>
                  </a:rPr>
                  <a:t> </a:t>
                </a:r>
              </a:p>
            </p:txBody>
          </p:sp>
        </mc:Fallback>
      </mc:AlternateContent>
      <p:sp>
        <p:nvSpPr>
          <p:cNvPr id="23" name="Rectangle 13" descr="Light upward diagonal"/>
          <p:cNvSpPr>
            <a:spLocks noChangeArrowheads="1"/>
          </p:cNvSpPr>
          <p:nvPr/>
        </p:nvSpPr>
        <p:spPr bwMode="auto">
          <a:xfrm>
            <a:off x="5940152" y="3730637"/>
            <a:ext cx="2160588" cy="1800225"/>
          </a:xfrm>
          <a:prstGeom prst="rect">
            <a:avLst/>
          </a:prstGeom>
          <a:pattFill prst="ltUpDiag">
            <a:fgClr>
              <a:schemeClr val="tx1"/>
            </a:fgClr>
            <a:bgClr>
              <a:schemeClr val="bg1"/>
            </a:bgClr>
          </a:pattFill>
          <a:ln w="12700">
            <a:noFill/>
            <a:miter lim="800000"/>
            <a:headEnd/>
            <a:tailEnd/>
          </a:ln>
          <a:effectLst/>
        </p:spPr>
        <p:txBody>
          <a:bodyPr wrap="none" anchor="ctr"/>
          <a:lstStyle/>
          <a:p>
            <a:endParaRPr lang="en-GB"/>
          </a:p>
        </p:txBody>
      </p:sp>
      <p:sp>
        <p:nvSpPr>
          <p:cNvPr id="24" name="Line 12"/>
          <p:cNvSpPr>
            <a:spLocks noChangeShapeType="1"/>
          </p:cNvSpPr>
          <p:nvPr/>
        </p:nvSpPr>
        <p:spPr bwMode="auto">
          <a:xfrm>
            <a:off x="5940152" y="3730637"/>
            <a:ext cx="0" cy="1800225"/>
          </a:xfrm>
          <a:prstGeom prst="line">
            <a:avLst/>
          </a:prstGeom>
          <a:noFill/>
          <a:ln w="12700">
            <a:solidFill>
              <a:schemeClr val="tx1"/>
            </a:solidFill>
            <a:round/>
            <a:headEnd/>
            <a:tailEnd/>
          </a:ln>
          <a:effectLst/>
        </p:spPr>
        <p:txBody>
          <a:bodyPr/>
          <a:lstStyle/>
          <a:p>
            <a:endParaRPr lang="en-GB"/>
          </a:p>
        </p:txBody>
      </p:sp>
      <p:sp>
        <p:nvSpPr>
          <p:cNvPr id="25" name="Text Box 14"/>
          <p:cNvSpPr txBox="1">
            <a:spLocks noChangeArrowheads="1"/>
          </p:cNvSpPr>
          <p:nvPr/>
        </p:nvSpPr>
        <p:spPr bwMode="auto">
          <a:xfrm>
            <a:off x="5154340" y="4089412"/>
            <a:ext cx="354012" cy="396875"/>
          </a:xfrm>
          <a:prstGeom prst="rect">
            <a:avLst/>
          </a:prstGeom>
          <a:noFill/>
          <a:ln w="12700">
            <a:noFill/>
            <a:miter lim="800000"/>
            <a:headEnd/>
            <a:tailEnd/>
          </a:ln>
          <a:effectLst/>
        </p:spPr>
        <p:txBody>
          <a:bodyPr wrap="none">
            <a:spAutoFit/>
          </a:bodyPr>
          <a:lstStyle/>
          <a:p>
            <a:r>
              <a:rPr lang="en-US" b="1">
                <a:solidFill>
                  <a:schemeClr val="tx1"/>
                </a:solidFill>
                <a:latin typeface="Times New Roman" pitchFamily="18" charset="0"/>
              </a:rPr>
              <a:t>E</a:t>
            </a:r>
          </a:p>
        </p:txBody>
      </p:sp>
      <p:sp>
        <p:nvSpPr>
          <p:cNvPr id="26" name="Line 15"/>
          <p:cNvSpPr>
            <a:spLocks noChangeShapeType="1"/>
          </p:cNvSpPr>
          <p:nvPr/>
        </p:nvSpPr>
        <p:spPr bwMode="auto">
          <a:xfrm>
            <a:off x="5257800" y="5530862"/>
            <a:ext cx="2842940" cy="0"/>
          </a:xfrm>
          <a:prstGeom prst="line">
            <a:avLst/>
          </a:prstGeom>
          <a:noFill/>
          <a:ln w="12700">
            <a:solidFill>
              <a:schemeClr val="tx1"/>
            </a:solidFill>
            <a:round/>
            <a:headEnd/>
            <a:tailEnd type="triangle" w="med" len="med"/>
          </a:ln>
          <a:effectLst/>
        </p:spPr>
        <p:txBody>
          <a:bodyPr/>
          <a:lstStyle/>
          <a:p>
            <a:endParaRPr lang="en-GB"/>
          </a:p>
        </p:txBody>
      </p:sp>
      <p:sp>
        <p:nvSpPr>
          <p:cNvPr id="27" name="Line 16"/>
          <p:cNvSpPr>
            <a:spLocks noChangeShapeType="1"/>
          </p:cNvSpPr>
          <p:nvPr/>
        </p:nvSpPr>
        <p:spPr bwMode="auto">
          <a:xfrm flipV="1">
            <a:off x="5635352" y="3894150"/>
            <a:ext cx="0" cy="720725"/>
          </a:xfrm>
          <a:prstGeom prst="line">
            <a:avLst/>
          </a:prstGeom>
          <a:noFill/>
          <a:ln w="12700">
            <a:solidFill>
              <a:schemeClr val="tx1"/>
            </a:solidFill>
            <a:round/>
            <a:headEnd/>
            <a:tailEnd type="triangle" w="med" len="med"/>
          </a:ln>
          <a:effectLst/>
        </p:spPr>
        <p:txBody>
          <a:bodyPr/>
          <a:lstStyle/>
          <a:p>
            <a:endParaRPr lang="en-GB"/>
          </a:p>
        </p:txBody>
      </p:sp>
      <p:sp>
        <p:nvSpPr>
          <p:cNvPr id="28" name="Text Box 17"/>
          <p:cNvSpPr txBox="1">
            <a:spLocks noChangeArrowheads="1"/>
          </p:cNvSpPr>
          <p:nvPr/>
        </p:nvSpPr>
        <p:spPr bwMode="auto">
          <a:xfrm>
            <a:off x="5154340" y="4614875"/>
            <a:ext cx="703262" cy="396875"/>
          </a:xfrm>
          <a:prstGeom prst="rect">
            <a:avLst/>
          </a:prstGeom>
          <a:noFill/>
          <a:ln w="12700">
            <a:noFill/>
            <a:miter lim="800000"/>
            <a:headEnd/>
            <a:tailEnd/>
          </a:ln>
          <a:effectLst/>
        </p:spPr>
        <p:txBody>
          <a:bodyPr wrap="none">
            <a:spAutoFit/>
          </a:bodyPr>
          <a:lstStyle/>
          <a:p>
            <a:pPr algn="l"/>
            <a:r>
              <a:rPr lang="en-US" b="1">
                <a:solidFill>
                  <a:schemeClr val="tx1"/>
                </a:solidFill>
                <a:latin typeface="Times New Roman" pitchFamily="18" charset="0"/>
                <a:sym typeface="Symbol" pitchFamily="18" charset="2"/>
              </a:rPr>
              <a:t>H  </a:t>
            </a:r>
            <a:endParaRPr lang="en-US" b="1">
              <a:solidFill>
                <a:schemeClr val="tx1"/>
              </a:solidFill>
              <a:latin typeface="Times New Roman" pitchFamily="18" charset="0"/>
            </a:endParaRPr>
          </a:p>
        </p:txBody>
      </p:sp>
      <p:sp>
        <p:nvSpPr>
          <p:cNvPr id="29" name="Text Box 18"/>
          <p:cNvSpPr txBox="1">
            <a:spLocks noChangeArrowheads="1"/>
          </p:cNvSpPr>
          <p:nvPr/>
        </p:nvSpPr>
        <p:spPr bwMode="auto">
          <a:xfrm>
            <a:off x="5655990" y="5530862"/>
            <a:ext cx="566737" cy="396875"/>
          </a:xfrm>
          <a:prstGeom prst="rect">
            <a:avLst/>
          </a:prstGeom>
          <a:noFill/>
          <a:ln w="12700">
            <a:noFill/>
            <a:miter lim="800000"/>
            <a:headEnd/>
            <a:tailEnd/>
          </a:ln>
          <a:effectLst/>
        </p:spPr>
        <p:txBody>
          <a:bodyPr wrap="none">
            <a:spAutoFit/>
          </a:bodyPr>
          <a:lstStyle/>
          <a:p>
            <a:r>
              <a:rPr lang="en-US">
                <a:solidFill>
                  <a:schemeClr val="tx1"/>
                </a:solidFill>
                <a:latin typeface="Times New Roman" pitchFamily="18" charset="0"/>
              </a:rPr>
              <a:t>z=0</a:t>
            </a:r>
          </a:p>
        </p:txBody>
      </p:sp>
      <p:sp>
        <p:nvSpPr>
          <p:cNvPr id="30" name="Text Box 19"/>
          <p:cNvSpPr txBox="1">
            <a:spLocks noChangeArrowheads="1"/>
          </p:cNvSpPr>
          <p:nvPr/>
        </p:nvSpPr>
        <p:spPr bwMode="auto">
          <a:xfrm>
            <a:off x="6660877" y="4310075"/>
            <a:ext cx="1198563" cy="701675"/>
          </a:xfrm>
          <a:prstGeom prst="rect">
            <a:avLst/>
          </a:prstGeom>
          <a:solidFill>
            <a:schemeClr val="bg2"/>
          </a:solidFill>
          <a:ln w="12700">
            <a:noFill/>
            <a:miter lim="800000"/>
            <a:headEnd/>
            <a:tailEnd/>
          </a:ln>
          <a:effectLst/>
        </p:spPr>
        <p:txBody>
          <a:bodyPr wrap="none">
            <a:spAutoFit/>
          </a:bodyPr>
          <a:lstStyle/>
          <a:p>
            <a:r>
              <a:rPr lang="en-US" dirty="0">
                <a:solidFill>
                  <a:schemeClr val="tx1"/>
                </a:solidFill>
                <a:latin typeface="Times New Roman" pitchFamily="18" charset="0"/>
              </a:rPr>
              <a:t>(super)</a:t>
            </a:r>
          </a:p>
          <a:p>
            <a:r>
              <a:rPr lang="en-US" dirty="0">
                <a:solidFill>
                  <a:schemeClr val="tx1"/>
                </a:solidFill>
                <a:latin typeface="Times New Roman" pitchFamily="18" charset="0"/>
              </a:rPr>
              <a:t>conductor</a:t>
            </a:r>
          </a:p>
        </p:txBody>
      </p:sp>
      <p:sp>
        <p:nvSpPr>
          <p:cNvPr id="31" name="Text Box 20"/>
          <p:cNvSpPr txBox="1">
            <a:spLocks noChangeArrowheads="1"/>
          </p:cNvSpPr>
          <p:nvPr/>
        </p:nvSpPr>
        <p:spPr bwMode="auto">
          <a:xfrm>
            <a:off x="4764087" y="4956381"/>
            <a:ext cx="987425" cy="396875"/>
          </a:xfrm>
          <a:prstGeom prst="rect">
            <a:avLst/>
          </a:prstGeom>
          <a:noFill/>
          <a:ln w="12700">
            <a:noFill/>
            <a:miter lim="800000"/>
            <a:headEnd/>
            <a:tailEnd/>
          </a:ln>
          <a:effectLst/>
        </p:spPr>
        <p:txBody>
          <a:bodyPr wrap="none">
            <a:spAutoFit/>
          </a:bodyPr>
          <a:lstStyle/>
          <a:p>
            <a:r>
              <a:rPr lang="en-US" dirty="0">
                <a:solidFill>
                  <a:schemeClr val="tx1"/>
                </a:solidFill>
                <a:latin typeface="Times New Roman" pitchFamily="18" charset="0"/>
              </a:rPr>
              <a:t>vacuum</a:t>
            </a:r>
          </a:p>
        </p:txBody>
      </p:sp>
      <p:sp>
        <p:nvSpPr>
          <p:cNvPr id="3" name="Footer Placeholder 2">
            <a:extLst>
              <a:ext uri="{FF2B5EF4-FFF2-40B4-BE49-F238E27FC236}">
                <a16:creationId xmlns:a16="http://schemas.microsoft.com/office/drawing/2014/main" id="{5DFEDA68-C1C4-412C-AE2E-A2AE49353346}"/>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2EB8DA82-FBFC-415A-8957-1C8C0B3CA91E}"/>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extLst>
      <p:ext uri="{BB962C8B-B14F-4D97-AF65-F5344CB8AC3E}">
        <p14:creationId xmlns:p14="http://schemas.microsoft.com/office/powerpoint/2010/main" val="776802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a:xfrm>
            <a:off x="146304" y="6265754"/>
            <a:ext cx="457200" cy="457200"/>
          </a:xfrm>
        </p:spPr>
        <p:txBody>
          <a:bodyPr/>
          <a:lstStyle/>
          <a:p>
            <a:pPr>
              <a:defRPr/>
            </a:pPr>
            <a:fld id="{DC20C39E-E1F4-466C-8291-ECE6644B71B4}" type="slidenum">
              <a:rPr lang="en-US"/>
              <a:pPr>
                <a:defRPr/>
              </a:pPr>
              <a:t>11</a:t>
            </a:fld>
            <a:endParaRPr lang="en-US" dirty="0"/>
          </a:p>
        </p:txBody>
      </p:sp>
      <p:sp>
        <p:nvSpPr>
          <p:cNvPr id="5127" name="Rectangle 2"/>
          <p:cNvSpPr>
            <a:spLocks noGrp="1" noChangeArrowheads="1"/>
          </p:cNvSpPr>
          <p:nvPr>
            <p:ph type="title" idx="4294967295"/>
          </p:nvPr>
        </p:nvSpPr>
        <p:spPr>
          <a:xfrm>
            <a:off x="28903" y="135046"/>
            <a:ext cx="9150096" cy="533400"/>
          </a:xfrm>
        </p:spPr>
        <p:txBody>
          <a:bodyPr>
            <a:normAutofit/>
          </a:bodyPr>
          <a:lstStyle/>
          <a:p>
            <a:pPr algn="ctr" eaLnBrk="1" hangingPunct="1"/>
            <a:r>
              <a:rPr lang="en-GB" sz="2000" dirty="0"/>
              <a:t>Surface Impedance in “normal” Metals; recap on theory of RF superconductivity (III)</a:t>
            </a:r>
          </a:p>
        </p:txBody>
      </p:sp>
      <p:sp>
        <p:nvSpPr>
          <p:cNvPr id="23" name="Rectangle 3"/>
          <p:cNvSpPr txBox="1">
            <a:spLocks noChangeArrowheads="1"/>
          </p:cNvSpPr>
          <p:nvPr/>
        </p:nvSpPr>
        <p:spPr>
          <a:xfrm>
            <a:off x="590440" y="1143000"/>
            <a:ext cx="8401159" cy="520386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363538" indent="-363538"/>
            <a:r>
              <a:rPr lang="en-US" sz="2000" dirty="0"/>
              <a:t>The </a:t>
            </a:r>
            <a:r>
              <a:rPr lang="en-US" sz="2000" dirty="0">
                <a:solidFill>
                  <a:schemeClr val="accent1"/>
                </a:solidFill>
              </a:rPr>
              <a:t>surface impedance</a:t>
            </a:r>
            <a:r>
              <a:rPr lang="en-US" sz="2000" i="1" dirty="0">
                <a:solidFill>
                  <a:schemeClr val="accent1"/>
                </a:solidFill>
              </a:rPr>
              <a:t> </a:t>
            </a:r>
            <a:r>
              <a:rPr lang="en-US" sz="2000" i="1" dirty="0" err="1">
                <a:solidFill>
                  <a:schemeClr val="accent1"/>
                </a:solidFill>
              </a:rPr>
              <a:t>Z</a:t>
            </a:r>
            <a:r>
              <a:rPr lang="en-US" sz="2000" i="1" baseline="-25000" dirty="0" err="1">
                <a:solidFill>
                  <a:schemeClr val="accent1"/>
                </a:solidFill>
              </a:rPr>
              <a:t>s</a:t>
            </a:r>
            <a:r>
              <a:rPr lang="en-US" sz="2000" i="1" dirty="0">
                <a:solidFill>
                  <a:schemeClr val="accent1"/>
                </a:solidFill>
              </a:rPr>
              <a:t> </a:t>
            </a:r>
            <a:r>
              <a:rPr lang="en-US" sz="2000" dirty="0"/>
              <a:t>is defined at the </a:t>
            </a:r>
            <a:r>
              <a:rPr lang="en-US" sz="2000" dirty="0">
                <a:solidFill>
                  <a:schemeClr val="accent1"/>
                </a:solidFill>
              </a:rPr>
              <a:t>interface</a:t>
            </a:r>
            <a:r>
              <a:rPr lang="en-US" sz="2000" dirty="0"/>
              <a:t> between two media. </a:t>
            </a:r>
            <a:br>
              <a:rPr lang="en-US" sz="2000" dirty="0"/>
            </a:br>
            <a:r>
              <a:rPr lang="en-US" sz="2000" dirty="0"/>
              <a:t>It can be calculated in a similar way as for continuous media. Skin depth :</a:t>
            </a:r>
            <a:r>
              <a:rPr lang="el-GR" sz="2000" dirty="0">
                <a:latin typeface="Cambria" panose="02040503050406030204" pitchFamily="18" charset="0"/>
                <a:ea typeface="Cambria" panose="02040503050406030204" pitchFamily="18" charset="0"/>
              </a:rPr>
              <a:t>δ</a:t>
            </a:r>
            <a:endParaRPr lang="en-US" sz="2000" dirty="0"/>
          </a:p>
          <a:p>
            <a:pPr marL="363538" indent="-363538"/>
            <a:r>
              <a:rPr lang="en-US" sz="2000" dirty="0"/>
              <a:t>We take Maxwell’s equation, set the appropriate </a:t>
            </a:r>
            <a:r>
              <a:rPr lang="en-US" sz="2000" dirty="0">
                <a:solidFill>
                  <a:schemeClr val="accent1"/>
                </a:solidFill>
              </a:rPr>
              <a:t>boundary conditions </a:t>
            </a:r>
            <a:br>
              <a:rPr lang="en-US" sz="2000" dirty="0">
                <a:solidFill>
                  <a:schemeClr val="accent1"/>
                </a:solidFill>
              </a:rPr>
            </a:br>
            <a:r>
              <a:rPr lang="en-US" sz="2000" dirty="0"/>
              <a:t>for the continuity of the waves (incident, reflected, transmitted), and we get:</a:t>
            </a:r>
          </a:p>
          <a:p>
            <a:pPr marL="363538" indent="-363538"/>
            <a:endParaRPr lang="en-US" sz="1800" dirty="0"/>
          </a:p>
          <a:p>
            <a:pPr marL="363538" indent="-363538"/>
            <a:endParaRPr lang="en-US" sz="1800" dirty="0"/>
          </a:p>
          <a:p>
            <a:pPr marL="363538" indent="-363538"/>
            <a:r>
              <a:rPr lang="en-US" sz="2000" dirty="0"/>
              <a:t>Introducing appropriate numbers, e.g. for copper at ambient  temp.  for  </a:t>
            </a:r>
            <a:r>
              <a:rPr lang="en-US" sz="2000" i="1" dirty="0"/>
              <a:t>f = 1 GHz</a:t>
            </a:r>
            <a:r>
              <a:rPr lang="en-US" sz="2000" dirty="0"/>
              <a:t>:</a:t>
            </a:r>
          </a:p>
        </p:txBody>
      </p:sp>
      <mc:AlternateContent xmlns:mc="http://schemas.openxmlformats.org/markup-compatibility/2006" xmlns:a14="http://schemas.microsoft.com/office/drawing/2010/main">
        <mc:Choice Requires="a14">
          <p:sp>
            <p:nvSpPr>
              <p:cNvPr id="32" name="Object 12"/>
              <p:cNvSpPr txBox="1"/>
              <p:nvPr/>
            </p:nvSpPr>
            <p:spPr bwMode="auto">
              <a:xfrm>
                <a:off x="887097" y="2516658"/>
                <a:ext cx="7696200" cy="685800"/>
              </a:xfrm>
              <a:prstGeom prst="rect">
                <a:avLst/>
              </a:prstGeom>
              <a:noFill/>
            </p:spPr>
            <p:txBody>
              <a:bodyPr>
                <a:normAutofit fontScale="92500"/>
              </a:bodyPr>
              <a:lstStyle/>
              <a:p>
                <a14:m>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𝑍</m:t>
                        </m:r>
                      </m:e>
                      <m:sub>
                        <m:r>
                          <a:rPr lang="en-GB" i="1">
                            <a:solidFill>
                              <a:srgbClr val="000000"/>
                            </a:solidFill>
                            <a:latin typeface="Cambria Math" panose="02040503050406030204" pitchFamily="18" charset="0"/>
                          </a:rPr>
                          <m:t>𝑆</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𝐸</m:t>
                            </m:r>
                          </m:e>
                          <m:sub>
                            <m:r>
                              <a:rPr lang="en-GB" i="1">
                                <a:solidFill>
                                  <a:srgbClr val="000000"/>
                                </a:solidFill>
                                <a:latin typeface="Cambria Math" panose="02040503050406030204" pitchFamily="18" charset="0"/>
                              </a:rPr>
                              <m:t>||</m:t>
                            </m:r>
                          </m:sub>
                        </m:sSub>
                        <m:r>
                          <a:rPr lang="en-GB" i="1">
                            <a:solidFill>
                              <a:srgbClr val="000000"/>
                            </a:solidFill>
                            <a:latin typeface="Cambria Math" panose="02040503050406030204" pitchFamily="18" charset="0"/>
                          </a:rPr>
                          <m:t>(0)</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𝐻</m:t>
                            </m:r>
                          </m:e>
                          <m:sub>
                            <m:r>
                              <a:rPr lang="en-GB" i="1">
                                <a:solidFill>
                                  <a:srgbClr val="000000"/>
                                </a:solidFill>
                                <a:latin typeface="Cambria Math" panose="02040503050406030204" pitchFamily="18" charset="0"/>
                              </a:rPr>
                              <m:t>||</m:t>
                            </m:r>
                          </m:sub>
                        </m:sSub>
                        <m:r>
                          <a:rPr lang="en-GB" i="1">
                            <a:solidFill>
                              <a:srgbClr val="000000"/>
                            </a:solidFill>
                            <a:latin typeface="Cambria Math" panose="02040503050406030204" pitchFamily="18" charset="0"/>
                          </a:rPr>
                          <m:t>(0)</m:t>
                        </m:r>
                      </m:den>
                    </m:f>
                    <m:r>
                      <a:rPr lang="en-GB" i="1">
                        <a:solidFill>
                          <a:srgbClr val="000000"/>
                        </a:solidFill>
                        <a:latin typeface="Cambria Math" panose="02040503050406030204" pitchFamily="18" charset="0"/>
                      </a:rPr>
                      <m:t>=</m:t>
                    </m:r>
                    <m:rad>
                      <m:radPr>
                        <m:degHide m:val="on"/>
                        <m:ctrlPr>
                          <a:rPr lang="en-GB" i="1">
                            <a:solidFill>
                              <a:srgbClr val="000000"/>
                            </a:solidFill>
                            <a:latin typeface="Cambria Math" panose="02040503050406030204" pitchFamily="18" charset="0"/>
                          </a:rPr>
                        </m:ctrlPr>
                      </m:radPr>
                      <m:deg/>
                      <m:e>
                        <m:f>
                          <m:fPr>
                            <m:ctrlPr>
                              <a:rPr lang="en-GB" i="1">
                                <a:solidFill>
                                  <a:srgbClr val="000000"/>
                                </a:solidFill>
                                <a:latin typeface="Cambria Math" panose="02040503050406030204" pitchFamily="18" charset="0"/>
                              </a:rPr>
                            </m:ctrlPr>
                          </m:fPr>
                          <m:num>
                            <m:r>
                              <a:rPr lang="en-US" b="0" i="1" smtClean="0">
                                <a:solidFill>
                                  <a:srgbClr val="000000"/>
                                </a:solidFill>
                                <a:latin typeface="Cambria Math" panose="02040503050406030204" pitchFamily="18" charset="0"/>
                              </a:rPr>
                              <m:t>𝑗</m:t>
                            </m:r>
                            <m:r>
                              <a:rPr lang="en-GB" i="1">
                                <a:solidFill>
                                  <a:srgbClr val="000000"/>
                                </a:solidFill>
                                <a:latin typeface="Cambria Math" panose="02040503050406030204" pitchFamily="18" charset="0"/>
                              </a:rPr>
                              <m:t>𝜔</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num>
                          <m:den>
                            <m:r>
                              <a:rPr lang="en-GB" i="1">
                                <a:solidFill>
                                  <a:srgbClr val="000000"/>
                                </a:solidFill>
                                <a:latin typeface="Cambria Math" panose="02040503050406030204" pitchFamily="18" charset="0"/>
                              </a:rPr>
                              <m:t>𝜎</m:t>
                            </m:r>
                          </m:den>
                        </m:f>
                      </m:e>
                    </m:rad>
                    <m:r>
                      <a:rPr lang="en-GB" i="1">
                        <a:solidFill>
                          <a:srgbClr val="000000"/>
                        </a:solidFill>
                        <a:latin typeface="Cambria Math" panose="02040503050406030204" pitchFamily="18" charset="0"/>
                      </a:rPr>
                      <m:t>=</m:t>
                    </m:r>
                    <m:rad>
                      <m:radPr>
                        <m:degHide m:val="on"/>
                        <m:ctrlPr>
                          <a:rPr lang="en-GB" i="1">
                            <a:solidFill>
                              <a:srgbClr val="000000"/>
                            </a:solidFill>
                            <a:latin typeface="Cambria Math" panose="02040503050406030204" pitchFamily="18" charset="0"/>
                          </a:rPr>
                        </m:ctrlPr>
                      </m:radPr>
                      <m:deg/>
                      <m:e>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𝜔</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𝜎</m:t>
                            </m:r>
                          </m:den>
                        </m:f>
                      </m:e>
                    </m:rad>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𝑗</m:t>
                    </m:r>
                    <m:rad>
                      <m:radPr>
                        <m:degHide m:val="on"/>
                        <m:ctrlPr>
                          <a:rPr lang="en-GB" i="1">
                            <a:solidFill>
                              <a:srgbClr val="000000"/>
                            </a:solidFill>
                            <a:latin typeface="Cambria Math" panose="02040503050406030204" pitchFamily="18" charset="0"/>
                          </a:rPr>
                        </m:ctrlPr>
                      </m:radPr>
                      <m:deg/>
                      <m:e>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𝜔</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𝜎</m:t>
                            </m:r>
                          </m:den>
                        </m:f>
                      </m:e>
                    </m:rad>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𝑆</m:t>
                        </m:r>
                      </m:sub>
                    </m:sSub>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𝑗</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𝑋</m:t>
                        </m:r>
                      </m:e>
                      <m:sub>
                        <m:r>
                          <a:rPr lang="en-GB" i="1">
                            <a:solidFill>
                              <a:srgbClr val="000000"/>
                            </a:solidFill>
                            <a:latin typeface="Cambria Math" panose="02040503050406030204" pitchFamily="18" charset="0"/>
                          </a:rPr>
                          <m:t>𝑆</m:t>
                        </m:r>
                      </m:sub>
                    </m:sSub>
                  </m:oMath>
                </a14:m>
                <a:r>
                  <a:rPr lang="en-GB" dirty="0"/>
                  <a:t> with </a:t>
                </a:r>
                <a14:m>
                  <m:oMath xmlns:m="http://schemas.openxmlformats.org/officeDocument/2006/math">
                    <m:sSub>
                      <m:sSubPr>
                        <m:ctrlPr>
                          <a:rPr lang="en-GB"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𝑆</m:t>
                        </m:r>
                      </m:sub>
                    </m:sSub>
                    <m:r>
                      <a:rPr lang="en-US" b="0" i="0" smtClean="0">
                        <a:solidFill>
                          <a:srgbClr val="000000"/>
                        </a:solidFill>
                        <a:latin typeface="Cambria Math" panose="02040503050406030204" pitchFamily="18" charset="0"/>
                      </a:rPr>
                      <m:t>=</m:t>
                    </m:r>
                    <m:f>
                      <m:fPr>
                        <m:ctrlPr>
                          <a:rPr lang="en-US" b="0" i="1" smtClean="0">
                            <a:solidFill>
                              <a:srgbClr val="000000"/>
                            </a:solidFill>
                            <a:latin typeface="Cambria Math" panose="02040503050406030204" pitchFamily="18" charset="0"/>
                          </a:rPr>
                        </m:ctrlPr>
                      </m:fPr>
                      <m:num>
                        <m:r>
                          <a:rPr lang="en-US" b="0" i="1" smtClean="0">
                            <a:solidFill>
                              <a:srgbClr val="000000"/>
                            </a:solidFill>
                            <a:latin typeface="Cambria Math" panose="02040503050406030204" pitchFamily="18" charset="0"/>
                          </a:rPr>
                          <m:t>1</m:t>
                        </m:r>
                      </m:num>
                      <m:den>
                        <m:r>
                          <a:rPr lang="en-US" b="0" i="1" smtClean="0">
                            <a:solidFill>
                              <a:srgbClr val="000000"/>
                            </a:solidFill>
                            <a:latin typeface="Cambria Math" panose="02040503050406030204" pitchFamily="18" charset="0"/>
                            <a:ea typeface="Cambria Math" panose="02040503050406030204" pitchFamily="18" charset="0"/>
                          </a:rPr>
                          <m:t>𝛿𝜎</m:t>
                        </m:r>
                      </m:den>
                    </m:f>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recall</m:t>
                    </m:r>
                    <m:r>
                      <a:rPr lang="en-US" b="0" i="0" smtClean="0">
                        <a:solidFill>
                          <a:srgbClr val="000000"/>
                        </a:solidFill>
                        <a:latin typeface="Cambria Math" panose="02040503050406030204" pitchFamily="18" charset="0"/>
                      </a:rPr>
                      <m:t>: </m:t>
                    </m:r>
                    <m:r>
                      <m:rPr>
                        <m:sty m:val="p"/>
                      </m:rPr>
                      <a:rPr lang="el-GR" b="0" i="1" smtClean="0">
                        <a:solidFill>
                          <a:srgbClr val="000000"/>
                        </a:solidFill>
                        <a:latin typeface="Cambria Math" panose="02040503050406030204" pitchFamily="18" charset="0"/>
                        <a:ea typeface="Cambria Math" panose="02040503050406030204" pitchFamily="18" charset="0"/>
                      </a:rPr>
                      <m:t>δ</m:t>
                    </m:r>
                    <m:r>
                      <a:rPr lang="en-US" b="0" i="1" smtClean="0">
                        <a:solidFill>
                          <a:srgbClr val="000000"/>
                        </a:solidFill>
                        <a:latin typeface="Cambria Math" panose="02040503050406030204" pitchFamily="18" charset="0"/>
                        <a:ea typeface="Cambria Math" panose="02040503050406030204" pitchFamily="18" charset="0"/>
                      </a:rPr>
                      <m:t>=</m:t>
                    </m:r>
                    <m:rad>
                      <m:radPr>
                        <m:degHide m:val="on"/>
                        <m:ctrlPr>
                          <a:rPr lang="en-US" b="0" i="1" smtClean="0">
                            <a:solidFill>
                              <a:srgbClr val="000000"/>
                            </a:solidFill>
                            <a:latin typeface="Cambria Math" panose="02040503050406030204" pitchFamily="18" charset="0"/>
                            <a:ea typeface="Cambria Math" panose="02040503050406030204" pitchFamily="18" charset="0"/>
                          </a:rPr>
                        </m:ctrlPr>
                      </m:radPr>
                      <m:deg/>
                      <m:e>
                        <m:f>
                          <m:fPr>
                            <m:ctrlPr>
                              <a:rPr lang="en-US" b="0" i="1" smtClean="0">
                                <a:solidFill>
                                  <a:srgbClr val="000000"/>
                                </a:solidFill>
                                <a:latin typeface="Cambria Math" panose="02040503050406030204" pitchFamily="18" charset="0"/>
                                <a:ea typeface="Cambria Math" panose="02040503050406030204" pitchFamily="18" charset="0"/>
                              </a:rPr>
                            </m:ctrlPr>
                          </m:fPr>
                          <m:num>
                            <m:r>
                              <a:rPr lang="en-US" b="0" i="1" smtClean="0">
                                <a:solidFill>
                                  <a:srgbClr val="000000"/>
                                </a:solidFill>
                                <a:latin typeface="Cambria Math" panose="02040503050406030204" pitchFamily="18" charset="0"/>
                                <a:ea typeface="Cambria Math" panose="02040503050406030204" pitchFamily="18" charset="0"/>
                              </a:rPr>
                              <m:t>2</m:t>
                            </m:r>
                          </m:num>
                          <m:den>
                            <m:r>
                              <a:rPr lang="en-US" b="0" i="1" smtClean="0">
                                <a:solidFill>
                                  <a:srgbClr val="000000"/>
                                </a:solidFill>
                                <a:latin typeface="Cambria Math" panose="02040503050406030204" pitchFamily="18" charset="0"/>
                                <a:ea typeface="Cambria Math" panose="02040503050406030204" pitchFamily="18" charset="0"/>
                              </a:rPr>
                              <m:t>𝜇</m:t>
                            </m:r>
                            <m:r>
                              <a:rPr lang="en-US" b="0" i="1" baseline="-25000" smtClean="0">
                                <a:solidFill>
                                  <a:srgbClr val="000000"/>
                                </a:solidFill>
                                <a:latin typeface="Cambria Math" panose="02040503050406030204" pitchFamily="18" charset="0"/>
                                <a:ea typeface="Cambria Math" panose="02040503050406030204" pitchFamily="18" charset="0"/>
                              </a:rPr>
                              <m:t>0</m:t>
                            </m:r>
                            <m:r>
                              <a:rPr lang="en-US" b="0" i="1" smtClean="0">
                                <a:solidFill>
                                  <a:srgbClr val="000000"/>
                                </a:solidFill>
                                <a:latin typeface="Cambria Math" panose="02040503050406030204" pitchFamily="18" charset="0"/>
                                <a:ea typeface="Cambria Math" panose="02040503050406030204" pitchFamily="18" charset="0"/>
                              </a:rPr>
                              <m:t> </m:t>
                            </m:r>
                            <m:r>
                              <a:rPr lang="en-US" b="0" i="1" smtClean="0">
                                <a:solidFill>
                                  <a:srgbClr val="000000"/>
                                </a:solidFill>
                                <a:latin typeface="Cambria Math" panose="02040503050406030204" pitchFamily="18" charset="0"/>
                                <a:ea typeface="Cambria Math" panose="02040503050406030204" pitchFamily="18" charset="0"/>
                              </a:rPr>
                              <m:t>𝜔𝜎</m:t>
                            </m:r>
                          </m:den>
                        </m:f>
                      </m:e>
                    </m:rad>
                    <m:r>
                      <a:rPr lang="en-US" b="0" i="0" smtClean="0">
                        <a:solidFill>
                          <a:srgbClr val="000000"/>
                        </a:solidFill>
                        <a:latin typeface="Cambria Math" panose="02040503050406030204" pitchFamily="18" charset="0"/>
                      </a:rPr>
                      <m:t>  </m:t>
                    </m:r>
                  </m:oMath>
                </a14:m>
                <a:r>
                  <a:rPr lang="en-GB" dirty="0"/>
                  <a:t> </a:t>
                </a:r>
              </a:p>
            </p:txBody>
          </p:sp>
        </mc:Choice>
        <mc:Fallback xmlns="">
          <p:sp>
            <p:nvSpPr>
              <p:cNvPr id="32" name="Object 12"/>
              <p:cNvSpPr txBox="1">
                <a:spLocks noRot="1" noChangeAspect="1" noMove="1" noResize="1" noEditPoints="1" noAdjustHandles="1" noChangeArrowheads="1" noChangeShapeType="1" noTextEdit="1"/>
              </p:cNvSpPr>
              <p:nvPr/>
            </p:nvSpPr>
            <p:spPr bwMode="auto">
              <a:xfrm>
                <a:off x="887097" y="2516658"/>
                <a:ext cx="7696200" cy="685800"/>
              </a:xfrm>
              <a:prstGeom prst="rect">
                <a:avLst/>
              </a:prstGeom>
              <a:blipFill>
                <a:blip r:embed="rId3"/>
                <a:stretch>
                  <a:fillRect/>
                </a:stretch>
              </a:blipFill>
            </p:spPr>
            <p:txBody>
              <a:bodyPr/>
              <a:lstStyle/>
              <a:p>
                <a:r>
                  <a:rPr lang="en-GB">
                    <a:noFill/>
                  </a:rPr>
                  <a:t> </a:t>
                </a:r>
              </a:p>
            </p:txBody>
          </p:sp>
        </mc:Fallback>
      </mc:AlternateContent>
      <p:sp>
        <p:nvSpPr>
          <p:cNvPr id="33" name="Rectangle 11"/>
          <p:cNvSpPr>
            <a:spLocks noChangeArrowheads="1"/>
          </p:cNvSpPr>
          <p:nvPr/>
        </p:nvSpPr>
        <p:spPr bwMode="auto">
          <a:xfrm>
            <a:off x="676219" y="3520268"/>
            <a:ext cx="8229600" cy="2813766"/>
          </a:xfrm>
          <a:prstGeom prst="rect">
            <a:avLst/>
          </a:prstGeom>
          <a:noFill/>
          <a:ln w="9525">
            <a:noFill/>
            <a:miter lim="800000"/>
            <a:headEnd/>
            <a:tailEnd/>
          </a:ln>
          <a:effectLst/>
        </p:spPr>
        <p:txBody>
          <a:bodyPr lIns="92075" tIns="46038" rIns="92075" bIns="46038"/>
          <a:lstStyle/>
          <a:p>
            <a:pPr>
              <a:spcBef>
                <a:spcPct val="20000"/>
              </a:spcBef>
            </a:pPr>
            <a:r>
              <a:rPr lang="en-US" sz="1600" i="1" dirty="0" err="1">
                <a:solidFill>
                  <a:schemeClr val="accent2"/>
                </a:solidFill>
                <a:latin typeface="Arial" pitchFamily="34" charset="0"/>
              </a:rPr>
              <a:t>σ</a:t>
            </a:r>
            <a:r>
              <a:rPr lang="en-US" sz="1600" i="1" baseline="-25000" dirty="0" err="1">
                <a:solidFill>
                  <a:schemeClr val="accent2"/>
                </a:solidFill>
                <a:latin typeface="Arial" pitchFamily="34" charset="0"/>
              </a:rPr>
              <a:t>Cu</a:t>
            </a:r>
            <a:r>
              <a:rPr lang="en-US" sz="1600" dirty="0">
                <a:solidFill>
                  <a:schemeClr val="accent2"/>
                </a:solidFill>
                <a:latin typeface="Arial" pitchFamily="34" charset="0"/>
              </a:rPr>
              <a:t> = 58.5 </a:t>
            </a:r>
            <a:r>
              <a:rPr lang="en-US" sz="1600" dirty="0">
                <a:solidFill>
                  <a:schemeClr val="accent2"/>
                </a:solidFill>
                <a:latin typeface="Cambria" panose="02040503050406030204" pitchFamily="18" charset="0"/>
                <a:ea typeface="Cambria" panose="02040503050406030204" pitchFamily="18" charset="0"/>
              </a:rPr>
              <a:t>·</a:t>
            </a:r>
            <a:r>
              <a:rPr lang="en-US" sz="1600" dirty="0">
                <a:solidFill>
                  <a:schemeClr val="accent2"/>
                </a:solidFill>
                <a:latin typeface="Arial" pitchFamily="34" charset="0"/>
              </a:rPr>
              <a:t>10</a:t>
            </a:r>
            <a:r>
              <a:rPr lang="en-US" sz="1600" baseline="30000" dirty="0">
                <a:solidFill>
                  <a:schemeClr val="accent2"/>
                </a:solidFill>
                <a:latin typeface="Arial" pitchFamily="34" charset="0"/>
              </a:rPr>
              <a:t>6</a:t>
            </a:r>
            <a:r>
              <a:rPr lang="en-US" sz="1600" dirty="0">
                <a:solidFill>
                  <a:schemeClr val="accent2"/>
                </a:solidFill>
                <a:latin typeface="Arial" pitchFamily="34" charset="0"/>
              </a:rPr>
              <a:t>  S/m  (for copper)     </a:t>
            </a:r>
            <a:r>
              <a:rPr lang="en-US" sz="1600" i="1" dirty="0">
                <a:solidFill>
                  <a:schemeClr val="accent2"/>
                </a:solidFill>
                <a:latin typeface="Arial" pitchFamily="34" charset="0"/>
              </a:rPr>
              <a:t>R</a:t>
            </a:r>
            <a:r>
              <a:rPr lang="en-US" sz="1600" i="1" baseline="-25000" dirty="0">
                <a:solidFill>
                  <a:schemeClr val="accent2"/>
                </a:solidFill>
                <a:latin typeface="Arial" pitchFamily="34" charset="0"/>
              </a:rPr>
              <a:t>s</a:t>
            </a:r>
            <a:r>
              <a:rPr lang="en-US" sz="1600" dirty="0">
                <a:solidFill>
                  <a:schemeClr val="accent2"/>
                </a:solidFill>
                <a:latin typeface="Arial" pitchFamily="34" charset="0"/>
              </a:rPr>
              <a:t> =  8.2 milli </a:t>
            </a:r>
            <a:r>
              <a:rPr lang="el-GR" sz="1600" dirty="0">
                <a:solidFill>
                  <a:schemeClr val="accent2"/>
                </a:solidFill>
                <a:latin typeface="Arial" pitchFamily="34" charset="0"/>
              </a:rPr>
              <a:t>Ω</a:t>
            </a:r>
            <a:r>
              <a:rPr lang="en-GB" sz="1600" dirty="0">
                <a:solidFill>
                  <a:schemeClr val="accent2"/>
                </a:solidFill>
                <a:latin typeface="Arial" pitchFamily="34" charset="0"/>
              </a:rPr>
              <a:t> per unit square</a:t>
            </a:r>
            <a:br>
              <a:rPr lang="en-US" sz="1600" dirty="0">
                <a:solidFill>
                  <a:schemeClr val="accent2"/>
                </a:solidFill>
                <a:latin typeface="Arial" pitchFamily="34" charset="0"/>
              </a:rPr>
            </a:br>
            <a:br>
              <a:rPr lang="en-US" sz="1600" dirty="0">
                <a:solidFill>
                  <a:schemeClr val="accent2"/>
                </a:solidFill>
                <a:latin typeface="Arial" pitchFamily="34" charset="0"/>
              </a:rPr>
            </a:br>
            <a:r>
              <a:rPr lang="en-US" sz="1600" dirty="0">
                <a:solidFill>
                  <a:schemeClr val="accent2"/>
                </a:solidFill>
                <a:latin typeface="Arial" pitchFamily="34" charset="0"/>
              </a:rPr>
              <a:t>S/m stands for Siemens /meter         What is the skin depth </a:t>
            </a:r>
            <a:r>
              <a:rPr lang="el-GR" sz="1600" dirty="0">
                <a:solidFill>
                  <a:schemeClr val="accent2"/>
                </a:solidFill>
                <a:latin typeface="Cambria" panose="02040503050406030204" pitchFamily="18" charset="0"/>
                <a:ea typeface="Cambria" panose="02040503050406030204" pitchFamily="18" charset="0"/>
              </a:rPr>
              <a:t>δ</a:t>
            </a:r>
            <a:r>
              <a:rPr lang="en-US" sz="1600" dirty="0">
                <a:solidFill>
                  <a:schemeClr val="accent2"/>
                </a:solidFill>
                <a:latin typeface="Cambria" panose="02040503050406030204" pitchFamily="18" charset="0"/>
                <a:ea typeface="Cambria" panose="02040503050406030204" pitchFamily="18" charset="0"/>
              </a:rPr>
              <a:t> @1 GHz for copper</a:t>
            </a:r>
            <a:r>
              <a:rPr lang="en-US" sz="1600" dirty="0">
                <a:solidFill>
                  <a:schemeClr val="accent2"/>
                </a:solidFill>
                <a:latin typeface="Arial" pitchFamily="34" charset="0"/>
              </a:rPr>
              <a:t>?                 </a:t>
            </a:r>
          </a:p>
          <a:p>
            <a:pPr>
              <a:spcBef>
                <a:spcPct val="20000"/>
              </a:spcBef>
            </a:pPr>
            <a:r>
              <a:rPr lang="en-US" sz="1600" dirty="0">
                <a:solidFill>
                  <a:schemeClr val="accent2"/>
                </a:solidFill>
                <a:latin typeface="Arial" pitchFamily="34" charset="0"/>
              </a:rPr>
              <a:t>Answer: about 2 micron (or micrometer)</a:t>
            </a:r>
          </a:p>
          <a:p>
            <a:pPr>
              <a:spcBef>
                <a:spcPct val="20000"/>
              </a:spcBef>
            </a:pPr>
            <a:r>
              <a:rPr lang="en-US" sz="1600" dirty="0">
                <a:solidFill>
                  <a:schemeClr val="accent2"/>
                </a:solidFill>
                <a:latin typeface="Arial" pitchFamily="34" charset="0"/>
              </a:rPr>
              <a:t>Short Quiz: What is the skin depth in copper at ambient temperature for 50 Hz and also for 1 MHz? hint: use scaling! How about stainless nonmagnetic steel with a 50 times lower conductivity than copper? What happens for magnetic steel?</a:t>
            </a:r>
          </a:p>
          <a:p>
            <a:pPr>
              <a:spcBef>
                <a:spcPct val="20000"/>
              </a:spcBef>
            </a:pPr>
            <a:r>
              <a:rPr lang="en-US" sz="1600" dirty="0">
                <a:solidFill>
                  <a:srgbClr val="00B0F0"/>
                </a:solidFill>
              </a:rPr>
              <a:t>please note that the real part and imaginary part of the surface impedance for metals are equal (i.e. phase =45 deg) only for the ideal case; with surface roughness the real part increases but in particular and much stronger the imaginary part for high frequencies. https://</a:t>
            </a:r>
            <a:r>
              <a:rPr lang="en-US" sz="1600" dirty="0" err="1">
                <a:solidFill>
                  <a:srgbClr val="00B0F0"/>
                </a:solidFill>
              </a:rPr>
              <a:t>ieeexplore.ieee.org</a:t>
            </a:r>
            <a:r>
              <a:rPr lang="en-US" sz="1600" dirty="0">
                <a:solidFill>
                  <a:srgbClr val="00B0F0"/>
                </a:solidFill>
              </a:rPr>
              <a:t>/stamp/</a:t>
            </a:r>
            <a:r>
              <a:rPr lang="en-US" sz="1600" dirty="0" err="1">
                <a:solidFill>
                  <a:srgbClr val="00B0F0"/>
                </a:solidFill>
              </a:rPr>
              <a:t>stamp.jsp?tp</a:t>
            </a:r>
            <a:r>
              <a:rPr lang="en-US" sz="1600" dirty="0">
                <a:solidFill>
                  <a:srgbClr val="00B0F0"/>
                </a:solidFill>
              </a:rPr>
              <a:t>=&amp;</a:t>
            </a:r>
            <a:r>
              <a:rPr lang="en-US" sz="1600" dirty="0" err="1">
                <a:solidFill>
                  <a:srgbClr val="00B0F0"/>
                </a:solidFill>
              </a:rPr>
              <a:t>arnumber</a:t>
            </a:r>
            <a:r>
              <a:rPr lang="en-US" sz="1600" dirty="0">
                <a:solidFill>
                  <a:srgbClr val="00B0F0"/>
                </a:solidFill>
              </a:rPr>
              <a:t>=7167013</a:t>
            </a:r>
          </a:p>
          <a:p>
            <a:pPr>
              <a:spcBef>
                <a:spcPct val="20000"/>
              </a:spcBef>
            </a:pPr>
            <a:endParaRPr lang="en-US" sz="1600" dirty="0">
              <a:solidFill>
                <a:schemeClr val="accent2"/>
              </a:solidFill>
              <a:latin typeface="Arial" pitchFamily="34" charset="0"/>
            </a:endParaRPr>
          </a:p>
        </p:txBody>
      </p:sp>
      <p:sp>
        <p:nvSpPr>
          <p:cNvPr id="3" name="Footer Placeholder 2">
            <a:extLst>
              <a:ext uri="{FF2B5EF4-FFF2-40B4-BE49-F238E27FC236}">
                <a16:creationId xmlns:a16="http://schemas.microsoft.com/office/drawing/2014/main" id="{046DCD0C-CBE2-4D1D-BED3-BB6CB3F118E1}"/>
              </a:ext>
            </a:extLst>
          </p:cNvPr>
          <p:cNvSpPr>
            <a:spLocks noGrp="1"/>
          </p:cNvSpPr>
          <p:nvPr>
            <p:ph type="ftr" sz="quarter" idx="11"/>
          </p:nvPr>
        </p:nvSpPr>
        <p:spPr>
          <a:xfrm>
            <a:off x="762000" y="6346860"/>
            <a:ext cx="4114800" cy="307814"/>
          </a:xfrm>
        </p:spPr>
        <p:txBody>
          <a:bodyPr/>
          <a:lstStyle/>
          <a:p>
            <a:r>
              <a:rPr lang="it-IT" dirty="0"/>
              <a:t>JUAS 2025: SRF Calatroni Caspers</a:t>
            </a:r>
            <a:endParaRPr lang="en-GB" dirty="0"/>
          </a:p>
        </p:txBody>
      </p:sp>
      <p:sp>
        <p:nvSpPr>
          <p:cNvPr id="2" name="Date Placeholder 1">
            <a:extLst>
              <a:ext uri="{FF2B5EF4-FFF2-40B4-BE49-F238E27FC236}">
                <a16:creationId xmlns:a16="http://schemas.microsoft.com/office/drawing/2014/main" id="{45E7DAE8-E796-47A8-B733-E5F5AB518064}"/>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extLst>
      <p:ext uri="{BB962C8B-B14F-4D97-AF65-F5344CB8AC3E}">
        <p14:creationId xmlns:p14="http://schemas.microsoft.com/office/powerpoint/2010/main" val="22779241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0A627F41-CAC4-E8FA-5691-9B511E5E19DA}"/>
              </a:ext>
            </a:extLst>
          </p:cNvPr>
          <p:cNvSpPr>
            <a:spLocks noGrp="1"/>
          </p:cNvSpPr>
          <p:nvPr>
            <p:ph type="dt" sz="half" idx="10"/>
          </p:nvPr>
        </p:nvSpPr>
        <p:spPr/>
        <p:txBody>
          <a:bodyPr/>
          <a:lstStyle/>
          <a:p>
            <a:r>
              <a:rPr lang="en-US"/>
              <a:t>Feb. 2025</a:t>
            </a:r>
            <a:endParaRPr lang="en-GB" sz="1400" dirty="0"/>
          </a:p>
        </p:txBody>
      </p:sp>
      <p:sp>
        <p:nvSpPr>
          <p:cNvPr id="10" name="Espace réservé du pied de page 9"/>
          <p:cNvSpPr>
            <a:spLocks noGrp="1"/>
          </p:cNvSpPr>
          <p:nvPr>
            <p:ph type="ftr"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it-IT" b="0" i="0" u="none" strike="noStrike" kern="1200" cap="none" spc="0" normalizeH="0" baseline="0" noProof="0">
                <a:ln>
                  <a:noFill/>
                </a:ln>
                <a:solidFill>
                  <a:srgbClr val="FFFFC9"/>
                </a:solidFill>
                <a:effectLst/>
                <a:uLnTx/>
                <a:uFillTx/>
                <a:latin typeface="Arial" pitchFamily="34" charset="0"/>
                <a:ea typeface="+mn-ea"/>
                <a:cs typeface="Arial" pitchFamily="34" charset="0"/>
              </a:rPr>
              <a:t>JUAS 2025: SRF Calatroni Caspers</a:t>
            </a:r>
            <a:endParaRPr kumimoji="0" lang="fr-FR" b="0" i="0" u="none" strike="noStrike" kern="1200" cap="none" spc="0" normalizeH="0" baseline="0" noProof="0" dirty="0">
              <a:ln>
                <a:noFill/>
              </a:ln>
              <a:solidFill>
                <a:srgbClr val="FFFFC9"/>
              </a:solidFill>
              <a:effectLst/>
              <a:uLnTx/>
              <a:uFillTx/>
              <a:latin typeface="Arial" pitchFamily="34" charset="0"/>
              <a:ea typeface="+mn-ea"/>
              <a:cs typeface="Arial" pitchFamily="34" charset="0"/>
            </a:endParaRPr>
          </a:p>
        </p:txBody>
      </p:sp>
      <p:sp>
        <p:nvSpPr>
          <p:cNvPr id="3" name="Espace réservé du contenu 2"/>
          <p:cNvSpPr>
            <a:spLocks noGrp="1"/>
          </p:cNvSpPr>
          <p:nvPr>
            <p:ph idx="4294967295"/>
          </p:nvPr>
        </p:nvSpPr>
        <p:spPr>
          <a:xfrm>
            <a:off x="0" y="1112838"/>
            <a:ext cx="5907088" cy="5299075"/>
          </a:xfrm>
        </p:spPr>
        <p:txBody>
          <a:bodyPr>
            <a:normAutofit fontScale="92500" lnSpcReduction="10000"/>
          </a:bodyPr>
          <a:lstStyle/>
          <a:p>
            <a:r>
              <a:rPr lang="en-US" dirty="0"/>
              <a:t>2 fluids model + cooper pair inertia</a:t>
            </a:r>
          </a:p>
          <a:p>
            <a:pPr lvl="1">
              <a:spcBef>
                <a:spcPts val="600"/>
              </a:spcBef>
            </a:pPr>
            <a:r>
              <a:rPr lang="en-US" dirty="0">
                <a:solidFill>
                  <a:srgbClr val="000000"/>
                </a:solidFill>
                <a:latin typeface="Arial" pitchFamily="34" charset="0"/>
                <a:cs typeface="Arial" pitchFamily="34" charset="0"/>
              </a:rPr>
              <a:t>In dynamic mode (AC, pulsed, RF)</a:t>
            </a:r>
            <a:endParaRPr lang="en-US" sz="1400" dirty="0">
              <a:solidFill>
                <a:srgbClr val="000000"/>
              </a:solidFill>
              <a:latin typeface="Arial" pitchFamily="34" charset="0"/>
              <a:cs typeface="Arial" pitchFamily="34" charset="0"/>
            </a:endParaRPr>
          </a:p>
          <a:p>
            <a:pPr marL="801688" lvl="3"/>
            <a:r>
              <a:rPr lang="en-US" sz="1400" dirty="0">
                <a:solidFill>
                  <a:srgbClr val="000000"/>
                </a:solidFill>
                <a:latin typeface="Arial" pitchFamily="34" charset="0"/>
                <a:cs typeface="Arial" pitchFamily="34" charset="0"/>
              </a:rPr>
              <a:t>Cooper pairs have some inertia </a:t>
            </a:r>
            <a:r>
              <a:rPr lang="en-US" sz="1000" i="1" dirty="0">
                <a:solidFill>
                  <a:srgbClr val="0070C0"/>
                </a:solidFill>
                <a:latin typeface="Arial" pitchFamily="34" charset="0"/>
                <a:cs typeface="Arial" pitchFamily="34" charset="0"/>
              </a:rPr>
              <a:t>H field is not fully  screened </a:t>
            </a:r>
          </a:p>
          <a:p>
            <a:pPr marL="801688" lvl="3">
              <a:lnSpc>
                <a:spcPct val="114000"/>
              </a:lnSpc>
            </a:pPr>
            <a:r>
              <a:rPr lang="en-US" sz="1400" dirty="0">
                <a:solidFill>
                  <a:srgbClr val="000000"/>
                </a:solidFill>
                <a:latin typeface="Arial" pitchFamily="34" charset="0"/>
                <a:cs typeface="Arial" pitchFamily="34" charset="0"/>
              </a:rPr>
              <a:t>Normal electrons also “feel” the field</a:t>
            </a:r>
          </a:p>
          <a:p>
            <a:pPr marL="801688" lvl="3">
              <a:lnSpc>
                <a:spcPct val="114000"/>
              </a:lnSpc>
            </a:pPr>
            <a:r>
              <a:rPr lang="en-US" sz="1400" dirty="0">
                <a:solidFill>
                  <a:srgbClr val="000000"/>
                </a:solidFill>
                <a:latin typeface="Arial" pitchFamily="34" charset="0"/>
                <a:cs typeface="Arial" pitchFamily="34" charset="0"/>
              </a:rPr>
              <a:t>Current is carried by both types of charge carriers (N and SC) </a:t>
            </a:r>
          </a:p>
          <a:p>
            <a:pPr marL="801688" lvl="3">
              <a:lnSpc>
                <a:spcPct val="114000"/>
              </a:lnSpc>
            </a:pPr>
            <a:r>
              <a:rPr lang="en-US" sz="1400" dirty="0">
                <a:solidFill>
                  <a:srgbClr val="000000"/>
                </a:solidFill>
                <a:latin typeface="Arial" pitchFamily="34" charset="0"/>
                <a:cs typeface="Arial" pitchFamily="34" charset="0"/>
              </a:rPr>
              <a:t>The process is dissipative</a:t>
            </a:r>
            <a:endParaRPr lang="en-US" sz="1400" dirty="0"/>
          </a:p>
          <a:p>
            <a:pPr lvl="1">
              <a:lnSpc>
                <a:spcPct val="170000"/>
              </a:lnSpc>
              <a:defRPr/>
            </a:pPr>
            <a:r>
              <a:rPr lang="en-US" sz="1400" i="1" dirty="0">
                <a:solidFill>
                  <a:prstClr val="black"/>
                </a:solidFill>
              </a:rPr>
              <a:t>R</a:t>
            </a:r>
            <a:r>
              <a:rPr lang="en-US" sz="1400" i="1" baseline="-25000" dirty="0">
                <a:solidFill>
                  <a:prstClr val="black"/>
                </a:solidFill>
              </a:rPr>
              <a:t>BCS</a:t>
            </a:r>
            <a:r>
              <a:rPr lang="en-US" sz="1400" i="1" dirty="0">
                <a:solidFill>
                  <a:prstClr val="black"/>
                </a:solidFill>
              </a:rPr>
              <a:t>: </a:t>
            </a:r>
            <a:r>
              <a:rPr lang="en-US" sz="1400" dirty="0">
                <a:solidFill>
                  <a:prstClr val="black"/>
                </a:solidFill>
              </a:rPr>
              <a:t>surface resistance as predicted by BCS</a:t>
            </a:r>
            <a:endParaRPr lang="en-US" sz="1400" dirty="0"/>
          </a:p>
          <a:p>
            <a:pPr marL="801688" lvl="3">
              <a:lnSpc>
                <a:spcPct val="100000"/>
              </a:lnSpc>
            </a:pPr>
            <a:endParaRPr lang="en-US" sz="1400" dirty="0"/>
          </a:p>
          <a:p>
            <a:pPr marL="801688" lvl="3">
              <a:lnSpc>
                <a:spcPct val="114000"/>
              </a:lnSpc>
            </a:pPr>
            <a:endParaRPr lang="en-US" sz="1400" dirty="0"/>
          </a:p>
          <a:p>
            <a:pPr marL="801688" lvl="3">
              <a:lnSpc>
                <a:spcPct val="100000"/>
              </a:lnSpc>
            </a:pPr>
            <a:endParaRPr lang="en-US" sz="1400" dirty="0"/>
          </a:p>
          <a:p>
            <a:pPr marL="801688" lvl="3" fontAlgn="auto">
              <a:lnSpc>
                <a:spcPct val="100000"/>
              </a:lnSpc>
              <a:spcBef>
                <a:spcPts val="0"/>
              </a:spcBef>
              <a:spcAft>
                <a:spcPts val="0"/>
              </a:spcAft>
            </a:pPr>
            <a:endParaRPr lang="en-US" sz="1400" dirty="0"/>
          </a:p>
          <a:p>
            <a:pPr marL="801688" lvl="3" fontAlgn="auto">
              <a:spcBef>
                <a:spcPts val="0"/>
              </a:spcBef>
              <a:spcAft>
                <a:spcPts val="0"/>
              </a:spcAft>
            </a:pPr>
            <a:r>
              <a:rPr lang="en-US" sz="1400" dirty="0"/>
              <a:t>In RF : skin depth becomes ~ </a:t>
            </a:r>
            <a:r>
              <a:rPr lang="en-US" sz="1400" dirty="0" err="1">
                <a:latin typeface="Symbol" panose="05050102010706020507" pitchFamily="18" charset="2"/>
              </a:rPr>
              <a:t>l</a:t>
            </a:r>
            <a:r>
              <a:rPr lang="en-US" sz="1400" baseline="-25000" dirty="0" err="1"/>
              <a:t>L</a:t>
            </a:r>
            <a:r>
              <a:rPr lang="en-US" sz="1400" dirty="0">
                <a:latin typeface="Symbol" panose="05050102010706020507" pitchFamily="18" charset="2"/>
              </a:rPr>
              <a:t>&lt;&lt; </a:t>
            </a:r>
            <a:r>
              <a:rPr lang="en-US" sz="1400" dirty="0" err="1">
                <a:latin typeface="Symbol" panose="05050102010706020507" pitchFamily="18" charset="2"/>
              </a:rPr>
              <a:t>d</a:t>
            </a:r>
            <a:r>
              <a:rPr lang="en-US" sz="1400" baseline="-25000" dirty="0" err="1"/>
              <a:t>RF</a:t>
            </a:r>
            <a:endParaRPr lang="en-US" sz="1400" baseline="-25000" dirty="0"/>
          </a:p>
          <a:p>
            <a:pPr marL="801688" lvl="3" fontAlgn="auto">
              <a:spcBef>
                <a:spcPts val="0"/>
              </a:spcBef>
              <a:spcAft>
                <a:spcPts val="0"/>
              </a:spcAft>
            </a:pPr>
            <a:r>
              <a:rPr lang="en-US" sz="1400" dirty="0"/>
              <a:t>High Tc = High </a:t>
            </a:r>
            <a:r>
              <a:rPr lang="en-US" sz="1400" dirty="0">
                <a:latin typeface="Symbol" panose="05050102010706020507" pitchFamily="18" charset="2"/>
              </a:rPr>
              <a:t>D</a:t>
            </a:r>
            <a:r>
              <a:rPr lang="en-US" sz="1400" dirty="0"/>
              <a:t> is better</a:t>
            </a:r>
          </a:p>
          <a:p>
            <a:pPr marL="801688" lvl="3" fontAlgn="auto">
              <a:spcBef>
                <a:spcPts val="0"/>
              </a:spcBef>
              <a:spcAft>
                <a:spcPts val="0"/>
              </a:spcAft>
            </a:pPr>
            <a:r>
              <a:rPr lang="en-US" sz="1400" dirty="0"/>
              <a:t>T&lt;&lt;T</a:t>
            </a:r>
            <a:r>
              <a:rPr lang="en-US" sz="1400" baseline="-25000" dirty="0"/>
              <a:t>C</a:t>
            </a:r>
            <a:r>
              <a:rPr lang="en-US" sz="1400" dirty="0"/>
              <a:t> is better </a:t>
            </a:r>
          </a:p>
          <a:p>
            <a:pPr marL="801688" lvl="3" fontAlgn="auto">
              <a:spcBef>
                <a:spcPts val="0"/>
              </a:spcBef>
              <a:spcAft>
                <a:spcPts val="0"/>
              </a:spcAft>
            </a:pPr>
            <a:r>
              <a:rPr lang="en-US" sz="1400" dirty="0"/>
              <a:t>Metallic character in NC state is better </a:t>
            </a:r>
          </a:p>
          <a:p>
            <a:pPr marL="801688" lvl="3" fontAlgn="auto">
              <a:spcBef>
                <a:spcPts val="0"/>
              </a:spcBef>
              <a:spcAft>
                <a:spcPts val="0"/>
              </a:spcAft>
            </a:pPr>
            <a:r>
              <a:rPr lang="en-US" sz="1400" dirty="0"/>
              <a:t>Small </a:t>
            </a:r>
            <a:r>
              <a:rPr lang="en-US" sz="1200" dirty="0">
                <a:cs typeface="Arial" pitchFamily="34" charset="0"/>
              </a:rPr>
              <a:t> </a:t>
            </a:r>
            <a:r>
              <a:rPr lang="en-US" sz="1400" dirty="0"/>
              <a:t>  (dirty) is better? </a:t>
            </a:r>
            <a:r>
              <a:rPr lang="en-US" sz="1050" i="1" dirty="0">
                <a:solidFill>
                  <a:srgbClr val="0070C0"/>
                </a:solidFill>
              </a:rPr>
              <a:t>(yes @ 1</a:t>
            </a:r>
            <a:r>
              <a:rPr lang="en-US" sz="1050" i="1" baseline="30000" dirty="0">
                <a:solidFill>
                  <a:srgbClr val="0070C0"/>
                </a:solidFill>
              </a:rPr>
              <a:t>rst</a:t>
            </a:r>
            <a:r>
              <a:rPr lang="en-US" sz="1050" i="1" dirty="0">
                <a:solidFill>
                  <a:srgbClr val="0070C0"/>
                </a:solidFill>
              </a:rPr>
              <a:t> order)</a:t>
            </a:r>
          </a:p>
          <a:p>
            <a:pPr lvl="1">
              <a:lnSpc>
                <a:spcPct val="150000"/>
              </a:lnSpc>
              <a:defRPr/>
            </a:pPr>
            <a:r>
              <a:rPr lang="en-US" sz="1400" dirty="0">
                <a:solidFill>
                  <a:prstClr val="black"/>
                </a:solidFill>
              </a:rPr>
              <a:t>Actual RF surface resistance </a:t>
            </a:r>
            <a:r>
              <a:rPr lang="en-US" sz="1400" b="1" i="1" dirty="0">
                <a:solidFill>
                  <a:srgbClr val="FF0000"/>
                </a:solidFill>
              </a:rPr>
              <a:t>R</a:t>
            </a:r>
            <a:r>
              <a:rPr lang="en-US" sz="1400" b="1" i="1" baseline="-25000" dirty="0">
                <a:solidFill>
                  <a:srgbClr val="FF0000"/>
                </a:solidFill>
              </a:rPr>
              <a:t>S </a:t>
            </a:r>
            <a:r>
              <a:rPr lang="en-US" sz="1400" b="1" i="1" dirty="0">
                <a:solidFill>
                  <a:srgbClr val="FF0000"/>
                </a:solidFill>
              </a:rPr>
              <a:t>= R</a:t>
            </a:r>
            <a:r>
              <a:rPr lang="en-US" sz="1400" b="1" i="1" baseline="-25000" dirty="0">
                <a:solidFill>
                  <a:srgbClr val="FF0000"/>
                </a:solidFill>
              </a:rPr>
              <a:t>BCS </a:t>
            </a:r>
            <a:r>
              <a:rPr lang="en-US" sz="1400" b="1" i="1" dirty="0">
                <a:solidFill>
                  <a:srgbClr val="FF0000"/>
                </a:solidFill>
              </a:rPr>
              <a:t>+ R</a:t>
            </a:r>
            <a:r>
              <a:rPr lang="en-US" sz="1400" b="1" i="1" baseline="-25000" dirty="0">
                <a:solidFill>
                  <a:srgbClr val="FF0000"/>
                </a:solidFill>
              </a:rPr>
              <a:t>0</a:t>
            </a:r>
            <a:endParaRPr lang="en-US" sz="1200" b="1" i="1" dirty="0">
              <a:solidFill>
                <a:srgbClr val="FF0000"/>
              </a:solidFill>
            </a:endParaRPr>
          </a:p>
          <a:p>
            <a:pPr marL="801688" lvl="3">
              <a:lnSpc>
                <a:spcPct val="114000"/>
              </a:lnSpc>
            </a:pPr>
            <a:r>
              <a:rPr lang="en-US" sz="1400" dirty="0"/>
              <a:t>Residual resistance : all the “unpredicted”:</a:t>
            </a:r>
          </a:p>
          <a:p>
            <a:pPr marL="985838" lvl="4" indent="-182563">
              <a:lnSpc>
                <a:spcPct val="114000"/>
              </a:lnSpc>
              <a:buFontTx/>
              <a:buChar char="-"/>
            </a:pPr>
            <a:r>
              <a:rPr lang="en-US" sz="1300" i="1" dirty="0"/>
              <a:t>Flux trapping during cooldown</a:t>
            </a:r>
          </a:p>
          <a:p>
            <a:pPr marL="985838" lvl="4" indent="-182563">
              <a:lnSpc>
                <a:spcPct val="114000"/>
              </a:lnSpc>
              <a:buFontTx/>
              <a:buChar char="-"/>
            </a:pPr>
            <a:r>
              <a:rPr lang="en-US" sz="1300" i="1" dirty="0"/>
              <a:t>Pair breaking mechanisms ≠ from thermal</a:t>
            </a:r>
          </a:p>
          <a:p>
            <a:pPr marL="985838" lvl="4" indent="-182563">
              <a:lnSpc>
                <a:spcPct val="114000"/>
              </a:lnSpc>
              <a:buFontTx/>
              <a:buChar char="-"/>
            </a:pPr>
            <a:r>
              <a:rPr lang="en-US" sz="1300" i="1" dirty="0"/>
              <a:t>Non linear effects… </a:t>
            </a:r>
          </a:p>
          <a:p>
            <a:pPr marL="801688" lvl="3">
              <a:lnSpc>
                <a:spcPct val="114000"/>
              </a:lnSpc>
            </a:pPr>
            <a:endParaRPr lang="en-US" sz="1400" dirty="0"/>
          </a:p>
        </p:txBody>
      </p:sp>
      <p:sp>
        <p:nvSpPr>
          <p:cNvPr id="2" name="Titre 1"/>
          <p:cNvSpPr>
            <a:spLocks noGrp="1"/>
          </p:cNvSpPr>
          <p:nvPr>
            <p:ph type="title" idx="4294967295"/>
          </p:nvPr>
        </p:nvSpPr>
        <p:spPr>
          <a:xfrm>
            <a:off x="1371600" y="157163"/>
            <a:ext cx="7772400" cy="887412"/>
          </a:xfrm>
        </p:spPr>
        <p:txBody>
          <a:bodyPr>
            <a:normAutofit fontScale="90000"/>
          </a:bodyPr>
          <a:lstStyle/>
          <a:p>
            <a:pPr algn="ctr"/>
            <a:r>
              <a:rPr lang="en-US" dirty="0"/>
              <a:t>Two fluid model </a:t>
            </a:r>
            <a:r>
              <a:rPr lang="en-US" sz="2200" dirty="0"/>
              <a:t>(slide by Claire #1 )</a:t>
            </a:r>
            <a:br>
              <a:rPr lang="en-US" sz="2200" dirty="0"/>
            </a:br>
            <a:r>
              <a:rPr lang="en-US" sz="2200" dirty="0"/>
              <a:t>recap on theory (IV)</a:t>
            </a:r>
            <a:endParaRPr lang="en-US" sz="2200" noProof="0" dirty="0"/>
          </a:p>
        </p:txBody>
      </p:sp>
      <p:grpSp>
        <p:nvGrpSpPr>
          <p:cNvPr id="68" name="Group 21"/>
          <p:cNvGrpSpPr>
            <a:grpSpLocks/>
          </p:cNvGrpSpPr>
          <p:nvPr/>
        </p:nvGrpSpPr>
        <p:grpSpPr bwMode="auto">
          <a:xfrm>
            <a:off x="2936875" y="-848388"/>
            <a:ext cx="2474913" cy="0"/>
            <a:chOff x="357" y="2415"/>
            <a:chExt cx="1559" cy="0"/>
          </a:xfrm>
        </p:grpSpPr>
        <p:sp>
          <p:nvSpPr>
            <p:cNvPr id="70" name="Line 23"/>
            <p:cNvSpPr>
              <a:spLocks noChangeShapeType="1"/>
            </p:cNvSpPr>
            <p:nvPr/>
          </p:nvSpPr>
          <p:spPr bwMode="auto">
            <a:xfrm>
              <a:off x="357" y="2415"/>
              <a:ext cx="170" cy="0"/>
            </a:xfrm>
            <a:prstGeom prst="line">
              <a:avLst/>
            </a:prstGeom>
            <a:noFill/>
            <a:ln w="28575">
              <a:solidFill>
                <a:schemeClr val="tx1"/>
              </a:solidFill>
              <a:round/>
              <a:headEnd/>
              <a:tailEnd type="triangl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
          <p:nvSpPr>
            <p:cNvPr id="71" name="Line 24"/>
            <p:cNvSpPr>
              <a:spLocks noChangeShapeType="1"/>
            </p:cNvSpPr>
            <p:nvPr/>
          </p:nvSpPr>
          <p:spPr bwMode="auto">
            <a:xfrm>
              <a:off x="1009" y="2415"/>
              <a:ext cx="170" cy="0"/>
            </a:xfrm>
            <a:prstGeom prst="line">
              <a:avLst/>
            </a:prstGeom>
            <a:noFill/>
            <a:ln w="28575">
              <a:solidFill>
                <a:srgbClr val="E80A0A"/>
              </a:solidFill>
              <a:round/>
              <a:headEnd/>
              <a:tailEnd type="triangl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
          <p:nvSpPr>
            <p:cNvPr id="72" name="Line 25"/>
            <p:cNvSpPr>
              <a:spLocks noChangeShapeType="1"/>
            </p:cNvSpPr>
            <p:nvPr/>
          </p:nvSpPr>
          <p:spPr bwMode="auto">
            <a:xfrm>
              <a:off x="1746" y="2415"/>
              <a:ext cx="170" cy="0"/>
            </a:xfrm>
            <a:prstGeom prst="line">
              <a:avLst/>
            </a:prstGeom>
            <a:noFill/>
            <a:ln w="28575">
              <a:solidFill>
                <a:schemeClr val="accent2"/>
              </a:solidFill>
              <a:round/>
              <a:headEnd/>
              <a:tailEnd type="triangl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grpSp>
      <p:grpSp>
        <p:nvGrpSpPr>
          <p:cNvPr id="51" name="Groupe 50"/>
          <p:cNvGrpSpPr/>
          <p:nvPr/>
        </p:nvGrpSpPr>
        <p:grpSpPr>
          <a:xfrm rot="5400000">
            <a:off x="6378949" y="2060233"/>
            <a:ext cx="2641754" cy="908306"/>
            <a:chOff x="5230987" y="3651447"/>
            <a:chExt cx="3435173" cy="908307"/>
          </a:xfrm>
        </p:grpSpPr>
        <p:sp>
          <p:nvSpPr>
            <p:cNvPr id="4" name="Ellipse 3"/>
            <p:cNvSpPr/>
            <p:nvPr/>
          </p:nvSpPr>
          <p:spPr>
            <a:xfrm>
              <a:off x="6479923"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32" name="Ellipse 31"/>
            <p:cNvSpPr/>
            <p:nvPr/>
          </p:nvSpPr>
          <p:spPr>
            <a:xfrm>
              <a:off x="6574125"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33" name="Ellipse 32"/>
            <p:cNvSpPr/>
            <p:nvPr/>
          </p:nvSpPr>
          <p:spPr>
            <a:xfrm>
              <a:off x="6668327"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34" name="Ellipse 33"/>
            <p:cNvSpPr/>
            <p:nvPr/>
          </p:nvSpPr>
          <p:spPr>
            <a:xfrm>
              <a:off x="6856731"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35" name="Ellipse 34"/>
            <p:cNvSpPr/>
            <p:nvPr/>
          </p:nvSpPr>
          <p:spPr>
            <a:xfrm>
              <a:off x="6762529" y="3651447"/>
              <a:ext cx="144016"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5" name="Rectangle 4"/>
            <p:cNvSpPr/>
            <p:nvPr/>
          </p:nvSpPr>
          <p:spPr>
            <a:xfrm>
              <a:off x="6479923" y="3918262"/>
              <a:ext cx="520824"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36" name="Rectangle 35"/>
            <p:cNvSpPr/>
            <p:nvPr/>
          </p:nvSpPr>
          <p:spPr>
            <a:xfrm>
              <a:off x="6399066" y="3821825"/>
              <a:ext cx="130206" cy="868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sp>
          <p:nvSpPr>
            <p:cNvPr id="37" name="Rectangle 36"/>
            <p:cNvSpPr/>
            <p:nvPr/>
          </p:nvSpPr>
          <p:spPr>
            <a:xfrm>
              <a:off x="6961812" y="3831460"/>
              <a:ext cx="130206" cy="868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sng" strike="noStrike" kern="1200" cap="none" spc="0" normalizeH="0" baseline="0" noProof="0">
                <a:ln>
                  <a:noFill/>
                </a:ln>
                <a:solidFill>
                  <a:prstClr val="white"/>
                </a:solidFill>
                <a:effectLst/>
                <a:uLnTx/>
                <a:uFillTx/>
                <a:latin typeface="Arial"/>
                <a:ea typeface="+mn-ea"/>
                <a:cs typeface="+mn-cs"/>
              </a:endParaRPr>
            </a:p>
          </p:txBody>
        </p:sp>
        <p:cxnSp>
          <p:nvCxnSpPr>
            <p:cNvPr id="14" name="Connecteur droit 13"/>
            <p:cNvCxnSpPr>
              <a:stCxn id="4" idx="2"/>
            </p:cNvCxnSpPr>
            <p:nvPr/>
          </p:nvCxnSpPr>
          <p:spPr>
            <a:xfrm flipH="1">
              <a:off x="5794367" y="3795463"/>
              <a:ext cx="685556"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9" name="Connecteur droit 38"/>
            <p:cNvCxnSpPr/>
            <p:nvPr/>
          </p:nvCxnSpPr>
          <p:spPr>
            <a:xfrm flipH="1">
              <a:off x="6988413" y="3815185"/>
              <a:ext cx="1116000"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Connecteur droit 39"/>
            <p:cNvCxnSpPr/>
            <p:nvPr/>
          </p:nvCxnSpPr>
          <p:spPr>
            <a:xfrm flipH="1">
              <a:off x="5785600" y="4497284"/>
              <a:ext cx="1008000"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Connecteur droit 40"/>
            <p:cNvCxnSpPr/>
            <p:nvPr/>
          </p:nvCxnSpPr>
          <p:spPr>
            <a:xfrm flipH="1">
              <a:off x="7346975" y="4497284"/>
              <a:ext cx="759559"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Connecteur droit 41"/>
            <p:cNvCxnSpPr/>
            <p:nvPr/>
          </p:nvCxnSpPr>
          <p:spPr>
            <a:xfrm flipH="1">
              <a:off x="5230987" y="4144900"/>
              <a:ext cx="561746"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Connecteur droit 42"/>
            <p:cNvCxnSpPr/>
            <p:nvPr/>
          </p:nvCxnSpPr>
          <p:spPr>
            <a:xfrm flipH="1">
              <a:off x="8104414" y="4144898"/>
              <a:ext cx="561746"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4" name="Connecteur droit 43"/>
            <p:cNvCxnSpPr/>
            <p:nvPr/>
          </p:nvCxnSpPr>
          <p:spPr>
            <a:xfrm flipV="1">
              <a:off x="8104413" y="3806308"/>
              <a:ext cx="0" cy="69840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Connecteur droit 44"/>
            <p:cNvCxnSpPr/>
            <p:nvPr/>
          </p:nvCxnSpPr>
          <p:spPr>
            <a:xfrm rot="5400000" flipH="1">
              <a:off x="5452072" y="4140717"/>
              <a:ext cx="690508"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Connecteur droit 48"/>
            <p:cNvCxnSpPr/>
            <p:nvPr/>
          </p:nvCxnSpPr>
          <p:spPr>
            <a:xfrm flipH="1">
              <a:off x="6780778" y="4432700"/>
              <a:ext cx="63130" cy="72008"/>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3" name="Connecteur droit 52"/>
            <p:cNvCxnSpPr/>
            <p:nvPr/>
          </p:nvCxnSpPr>
          <p:spPr>
            <a:xfrm flipH="1">
              <a:off x="7296667" y="4485971"/>
              <a:ext cx="63130" cy="72008"/>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4" name="Connecteur droit 53"/>
            <p:cNvCxnSpPr/>
            <p:nvPr/>
          </p:nvCxnSpPr>
          <p:spPr>
            <a:xfrm>
              <a:off x="7196245" y="4432700"/>
              <a:ext cx="114418"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6" name="Connecteur droit 55"/>
            <p:cNvCxnSpPr/>
            <p:nvPr/>
          </p:nvCxnSpPr>
          <p:spPr>
            <a:xfrm>
              <a:off x="6842958" y="4419289"/>
              <a:ext cx="114418" cy="140465"/>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7" name="Connecteur droit 56"/>
            <p:cNvCxnSpPr/>
            <p:nvPr/>
          </p:nvCxnSpPr>
          <p:spPr>
            <a:xfrm>
              <a:off x="7033754" y="4432700"/>
              <a:ext cx="93965"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8" name="Connecteur droit 57"/>
            <p:cNvCxnSpPr/>
            <p:nvPr/>
          </p:nvCxnSpPr>
          <p:spPr>
            <a:xfrm flipH="1">
              <a:off x="6940158" y="4432700"/>
              <a:ext cx="105039"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9" name="Connecteur droit 58"/>
            <p:cNvCxnSpPr/>
            <p:nvPr/>
          </p:nvCxnSpPr>
          <p:spPr>
            <a:xfrm flipH="1">
              <a:off x="7113723" y="4432700"/>
              <a:ext cx="93600" cy="127054"/>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mc:AlternateContent xmlns:mc="http://schemas.openxmlformats.org/markup-compatibility/2006" xmlns:a14="http://schemas.microsoft.com/office/drawing/2010/main">
        <mc:Choice Requires="a14">
          <p:sp>
            <p:nvSpPr>
              <p:cNvPr id="52" name="ZoneTexte 51"/>
              <p:cNvSpPr txBox="1"/>
              <p:nvPr/>
            </p:nvSpPr>
            <p:spPr>
              <a:xfrm>
                <a:off x="6413600" y="1197864"/>
                <a:ext cx="799889" cy="877163"/>
              </a:xfrm>
              <a:prstGeom prst="rect">
                <a:avLst/>
              </a:prstGeom>
              <a:noFill/>
            </p:spPr>
            <p:txBody>
              <a:bodyPr wrap="square" rtlCol="0">
                <a:spAutoFit/>
              </a:bodyPr>
              <a:lstStyle/>
              <a:p>
                <a:pPr defTabSz="914400" fontAlgn="base">
                  <a:lnSpc>
                    <a:spcPct val="150000"/>
                  </a:lnSpc>
                  <a:spcBef>
                    <a:spcPct val="0"/>
                  </a:spcBef>
                  <a:spcAft>
                    <a:spcPct val="0"/>
                  </a:spcAft>
                </a:pPr>
                <a:r>
                  <a:rPr kumimoji="0" lang="en-US" sz="1400" b="0" i="0" u="none" strike="noStrike" kern="1200" cap="none" spc="0" normalizeH="0" baseline="0" noProof="0" dirty="0" err="1">
                    <a:ln>
                      <a:noFill/>
                    </a:ln>
                    <a:solidFill>
                      <a:prstClr val="black"/>
                    </a:solidFill>
                    <a:effectLst/>
                    <a:uLnTx/>
                    <a:uFillTx/>
                    <a:latin typeface="Symbol" panose="05050102010706020507" pitchFamily="18" charset="2"/>
                    <a:ea typeface="+mn-ea"/>
                    <a:cs typeface="Arial" pitchFamily="34" charset="0"/>
                  </a:rPr>
                  <a:t>r</a:t>
                </a:r>
                <a:r>
                  <a:rPr kumimoji="0" lang="en-US" sz="1400" b="0" i="0" u="none" strike="noStrike" kern="1200" cap="none" spc="0" normalizeH="0" baseline="-25000" noProof="0" dirty="0" err="1">
                    <a:ln>
                      <a:noFill/>
                    </a:ln>
                    <a:solidFill>
                      <a:prstClr val="black"/>
                    </a:solidFill>
                    <a:effectLst/>
                    <a:uLnTx/>
                    <a:uFillTx/>
                    <a:latin typeface="Arial"/>
                    <a:ea typeface="+mn-ea"/>
                    <a:cs typeface="Arial" pitchFamily="34" charset="0"/>
                  </a:rPr>
                  <a:t>n</a:t>
                </a:r>
                <a:r>
                  <a:rPr kumimoji="0" lang="en-US" sz="1400" b="0" i="0" u="none" strike="noStrike" kern="1200" cap="none" spc="0" normalizeH="0" baseline="-25000" noProof="0" dirty="0">
                    <a:ln>
                      <a:noFill/>
                    </a:ln>
                    <a:solidFill>
                      <a:prstClr val="black"/>
                    </a:solidFill>
                    <a:effectLst/>
                    <a:uLnTx/>
                    <a:uFillTx/>
                    <a:latin typeface="Arial"/>
                    <a:ea typeface="+mn-ea"/>
                    <a:cs typeface="Arial" pitchFamily="34" charset="0"/>
                  </a:rPr>
                  <a:t>  </a:t>
                </a:r>
                <a:r>
                  <a:rPr lang="en-US" sz="1000" dirty="0">
                    <a:solidFill>
                      <a:prstClr val="black"/>
                    </a:solidFill>
                    <a:latin typeface="Symbol" panose="05050102010706020507" pitchFamily="18" charset="2"/>
                    <a:cs typeface="Arial" pitchFamily="34" charset="0"/>
                  </a:rPr>
                  <a:t>= </a:t>
                </a:r>
                <a14:m>
                  <m:oMath xmlns:m="http://schemas.openxmlformats.org/officeDocument/2006/math">
                    <m:f>
                      <m:fPr>
                        <m:ctrlPr>
                          <a:rPr lang="en-US" sz="1000" i="1">
                            <a:solidFill>
                              <a:prstClr val="black"/>
                            </a:solidFill>
                            <a:latin typeface="Cambria Math" panose="02040503050406030204" pitchFamily="18" charset="0"/>
                          </a:rPr>
                        </m:ctrlPr>
                      </m:fPr>
                      <m:num>
                        <m:r>
                          <a:rPr lang="fr-FR" sz="1000" i="1">
                            <a:solidFill>
                              <a:prstClr val="black"/>
                            </a:solidFill>
                            <a:latin typeface="Cambria Math" panose="02040503050406030204" pitchFamily="18" charset="0"/>
                          </a:rPr>
                          <m:t>𝑚</m:t>
                        </m:r>
                      </m:num>
                      <m:den>
                        <m:r>
                          <m:rPr>
                            <m:nor/>
                          </m:rPr>
                          <a:rPr lang="fr-FR" sz="1000" i="1" dirty="0">
                            <a:solidFill>
                              <a:prstClr val="black"/>
                            </a:solidFill>
                            <a:latin typeface="Arial" pitchFamily="34" charset="0"/>
                            <a:cs typeface="Arial" pitchFamily="34" charset="0"/>
                          </a:rPr>
                          <m:t>n</m:t>
                        </m:r>
                        <m:r>
                          <m:rPr>
                            <m:nor/>
                          </m:rPr>
                          <a:rPr lang="fr-FR" sz="1000" dirty="0">
                            <a:solidFill>
                              <a:prstClr val="black"/>
                            </a:solidFill>
                            <a:latin typeface="Arial" pitchFamily="34" charset="0"/>
                            <a:cs typeface="Arial" pitchFamily="34" charset="0"/>
                          </a:rPr>
                          <m:t>e</m:t>
                        </m:r>
                        <m:r>
                          <m:rPr>
                            <m:nor/>
                          </m:rPr>
                          <a:rPr lang="fr-FR" sz="1000" baseline="30000" dirty="0">
                            <a:solidFill>
                              <a:prstClr val="black"/>
                            </a:solidFill>
                            <a:latin typeface="Arial" pitchFamily="34" charset="0"/>
                            <a:cs typeface="Arial" pitchFamily="34" charset="0"/>
                          </a:rPr>
                          <m:t>2</m:t>
                        </m:r>
                        <m:r>
                          <m:rPr>
                            <m:sty m:val="p"/>
                          </m:rPr>
                          <a:rPr lang="el-GR" sz="1000" i="1" dirty="0">
                            <a:solidFill>
                              <a:prstClr val="black"/>
                            </a:solidFill>
                            <a:latin typeface="Cambria Math" panose="02040503050406030204" pitchFamily="18" charset="0"/>
                            <a:ea typeface="Cambria Math" panose="02040503050406030204" pitchFamily="18" charset="0"/>
                            <a:cs typeface="Arial" pitchFamily="34" charset="0"/>
                          </a:rPr>
                          <m:t>τ</m:t>
                        </m:r>
                      </m:den>
                    </m:f>
                  </m:oMath>
                </a14:m>
                <a:r>
                  <a:rPr lang="en-US" sz="1000" i="1" dirty="0">
                    <a:solidFill>
                      <a:prstClr val="black"/>
                    </a:solidFill>
                    <a:latin typeface="Arial"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Normal conducting resistivity </a:t>
                </a:r>
              </a:p>
            </p:txBody>
          </p:sp>
        </mc:Choice>
        <mc:Fallback xmlns="">
          <p:sp>
            <p:nvSpPr>
              <p:cNvPr id="52" name="ZoneTexte 51"/>
              <p:cNvSpPr txBox="1">
                <a:spLocks noRot="1" noChangeAspect="1" noMove="1" noResize="1" noEditPoints="1" noAdjustHandles="1" noChangeArrowheads="1" noChangeShapeType="1" noTextEdit="1"/>
              </p:cNvSpPr>
              <p:nvPr/>
            </p:nvSpPr>
            <p:spPr>
              <a:xfrm>
                <a:off x="6413600" y="1197864"/>
                <a:ext cx="799889" cy="877163"/>
              </a:xfrm>
              <a:prstGeom prst="rect">
                <a:avLst/>
              </a:prstGeom>
              <a:blipFill>
                <a:blip r:embed="rId4"/>
                <a:stretch>
                  <a:fillRect l="-2290" r="-1527" b="-27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ZoneTexte 65"/>
              <p:cNvSpPr txBox="1"/>
              <p:nvPr/>
            </p:nvSpPr>
            <p:spPr>
              <a:xfrm>
                <a:off x="8133848" y="1302315"/>
                <a:ext cx="933951" cy="6682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Symbol" panose="05050102010706020507" pitchFamily="18" charset="2"/>
                    <a:ea typeface="+mn-ea"/>
                    <a:cs typeface="Arial" pitchFamily="34" charset="0"/>
                  </a:rPr>
                  <a:t>L</a:t>
                </a:r>
                <a:r>
                  <a:rPr kumimoji="0" lang="en-US" sz="1400" b="0" i="0" u="none" strike="noStrike" kern="1200" cap="none" spc="0" normalizeH="0" baseline="-25000" noProof="0" dirty="0">
                    <a:ln>
                      <a:noFill/>
                    </a:ln>
                    <a:solidFill>
                      <a:prstClr val="black"/>
                    </a:solidFill>
                    <a:effectLst/>
                    <a:uLnTx/>
                    <a:uFillTx/>
                    <a:latin typeface="Arial"/>
                    <a:ea typeface="+mn-ea"/>
                    <a:cs typeface="Arial" pitchFamily="34" charset="0"/>
                  </a:rPr>
                  <a:t>  </a:t>
                </a:r>
                <a:r>
                  <a:rPr kumimoji="0" lang="en-US" sz="10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Specific inductance, </a:t>
                </a:r>
                <a:r>
                  <a:rPr kumimoji="0" lang="en-US" sz="1000" b="0" i="0" u="none" strike="noStrike" kern="1200" cap="none" spc="0" normalizeH="0" baseline="0" noProof="0" dirty="0">
                    <a:ln>
                      <a:noFill/>
                    </a:ln>
                    <a:solidFill>
                      <a:prstClr val="black"/>
                    </a:solidFill>
                    <a:effectLst/>
                    <a:uLnTx/>
                    <a:uFillTx/>
                    <a:latin typeface="Symbol" panose="05050102010706020507" pitchFamily="18" charset="2"/>
                    <a:ea typeface="+mn-ea"/>
                    <a:cs typeface="Arial" pitchFamily="34" charset="0"/>
                  </a:rPr>
                  <a:t>L = </a:t>
                </a:r>
                <a14:m>
                  <m:oMath xmlns:m="http://schemas.openxmlformats.org/officeDocument/2006/math">
                    <m:f>
                      <m:fPr>
                        <m:ctrlPr>
                          <a:rPr kumimoji="0" lang="en-US" sz="1000" b="0" i="1" u="none" strike="noStrike" kern="1200" cap="none" spc="0" normalizeH="0" baseline="0" noProof="0" smtClean="0">
                            <a:ln>
                              <a:noFill/>
                            </a:ln>
                            <a:solidFill>
                              <a:prstClr val="black"/>
                            </a:solidFill>
                            <a:effectLst/>
                            <a:uLnTx/>
                            <a:uFillTx/>
                            <a:latin typeface="Cambria Math" panose="02040503050406030204" pitchFamily="18" charset="0"/>
                            <a:ea typeface="+mn-ea"/>
                          </a:rPr>
                        </m:ctrlPr>
                      </m:fPr>
                      <m:num>
                        <m:r>
                          <a:rPr kumimoji="0" lang="fr-FR" sz="1000" b="0" i="1" u="none" strike="noStrike" kern="1200" cap="none" spc="0" normalizeH="0" baseline="0" noProof="0" smtClean="0">
                            <a:ln>
                              <a:noFill/>
                            </a:ln>
                            <a:solidFill>
                              <a:prstClr val="black"/>
                            </a:solidFill>
                            <a:effectLst/>
                            <a:uLnTx/>
                            <a:uFillTx/>
                            <a:latin typeface="Cambria Math" panose="02040503050406030204" pitchFamily="18" charset="0"/>
                            <a:ea typeface="+mn-ea"/>
                          </a:rPr>
                          <m:t>𝑚</m:t>
                        </m:r>
                      </m:num>
                      <m:den>
                        <m:r>
                          <m:rPr>
                            <m:nor/>
                          </m:rPr>
                          <a:rPr kumimoji="0" lang="fr-FR" sz="10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m:t>n</m:t>
                        </m:r>
                        <m:r>
                          <m:rPr>
                            <m:nor/>
                          </m:rPr>
                          <a:rPr kumimoji="0" lang="fr-FR" sz="10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m:t>e</m:t>
                        </m:r>
                        <m:r>
                          <m:rPr>
                            <m:nor/>
                          </m:rPr>
                          <a:rPr kumimoji="0" lang="fr-FR" sz="1000" b="0" i="0" u="none" strike="noStrike" kern="1200" cap="none" spc="0" normalizeH="0" baseline="30000" noProof="0" dirty="0">
                            <a:ln>
                              <a:noFill/>
                            </a:ln>
                            <a:solidFill>
                              <a:prstClr val="black"/>
                            </a:solidFill>
                            <a:effectLst/>
                            <a:uLnTx/>
                            <a:uFillTx/>
                            <a:latin typeface="Arial" pitchFamily="34" charset="0"/>
                            <a:ea typeface="+mn-ea"/>
                            <a:cs typeface="Arial" pitchFamily="34" charset="0"/>
                          </a:rPr>
                          <m:t>2</m:t>
                        </m:r>
                      </m:den>
                    </m:f>
                  </m:oMath>
                </a14:m>
                <a:r>
                  <a:rPr kumimoji="0" lang="en-US" sz="10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mc:Choice>
        <mc:Fallback xmlns="">
          <p:sp>
            <p:nvSpPr>
              <p:cNvPr id="66" name="ZoneTexte 65"/>
              <p:cNvSpPr txBox="1">
                <a:spLocks noRot="1" noChangeAspect="1" noMove="1" noResize="1" noEditPoints="1" noAdjustHandles="1" noChangeArrowheads="1" noChangeShapeType="1" noTextEdit="1"/>
              </p:cNvSpPr>
              <p:nvPr/>
            </p:nvSpPr>
            <p:spPr>
              <a:xfrm>
                <a:off x="8133848" y="1302315"/>
                <a:ext cx="933951" cy="668260"/>
              </a:xfrm>
              <a:prstGeom prst="rect">
                <a:avLst/>
              </a:prstGeom>
              <a:blipFill>
                <a:blip r:embed="rId5"/>
                <a:stretch>
                  <a:fillRect l="-1961" t="-1835"/>
                </a:stretch>
              </a:blipFill>
            </p:spPr>
            <p:txBody>
              <a:bodyPr/>
              <a:lstStyle/>
              <a:p>
                <a:r>
                  <a:rPr lang="en-US">
                    <a:noFill/>
                  </a:rPr>
                  <a:t> </a:t>
                </a:r>
              </a:p>
            </p:txBody>
          </p:sp>
        </mc:Fallback>
      </mc:AlternateContent>
      <p:graphicFrame>
        <p:nvGraphicFramePr>
          <p:cNvPr id="46" name="Objet 45"/>
          <p:cNvGraphicFramePr>
            <a:graphicFrameLocks noChangeAspect="1"/>
          </p:cNvGraphicFramePr>
          <p:nvPr>
            <p:extLst>
              <p:ext uri="{D42A27DB-BD31-4B8C-83A1-F6EECF244321}">
                <p14:modId xmlns:p14="http://schemas.microsoft.com/office/powerpoint/2010/main" val="2176711268"/>
              </p:ext>
            </p:extLst>
          </p:nvPr>
        </p:nvGraphicFramePr>
        <p:xfrm>
          <a:off x="723855" y="3349454"/>
          <a:ext cx="2750608" cy="513447"/>
        </p:xfrm>
        <a:graphic>
          <a:graphicData uri="http://schemas.openxmlformats.org/presentationml/2006/ole">
            <mc:AlternateContent xmlns:mc="http://schemas.openxmlformats.org/markup-compatibility/2006">
              <mc:Choice xmlns:v="urn:schemas-microsoft-com:vml" Requires="v">
                <p:oleObj name="Équation" r:id="rId6" imgW="2172097" imgH="419497" progId="Equation.3">
                  <p:embed/>
                </p:oleObj>
              </mc:Choice>
              <mc:Fallback>
                <p:oleObj name="Équation" r:id="rId6" imgW="2172097" imgH="419497" progId="Equation.3">
                  <p:embed/>
                  <p:pic>
                    <p:nvPicPr>
                      <p:cNvPr id="46" name="Objet 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855" y="3349454"/>
                        <a:ext cx="2750608" cy="513447"/>
                      </a:xfrm>
                      <a:prstGeom prst="rect">
                        <a:avLst/>
                      </a:prstGeom>
                      <a:noFill/>
                      <a:ln w="57150">
                        <a:solidFill>
                          <a:srgbClr val="FF0000"/>
                        </a:solidFill>
                      </a:ln>
                    </p:spPr>
                  </p:pic>
                </p:oleObj>
              </mc:Fallback>
            </mc:AlternateContent>
          </a:graphicData>
        </a:graphic>
      </p:graphicFrame>
      <p:sp>
        <p:nvSpPr>
          <p:cNvPr id="13" name="Rectangle 12"/>
          <p:cNvSpPr/>
          <p:nvPr/>
        </p:nvSpPr>
        <p:spPr>
          <a:xfrm>
            <a:off x="6502706" y="2764916"/>
            <a:ext cx="833186" cy="246221"/>
          </a:xfrm>
          <a:prstGeom prst="rect">
            <a:avLst/>
          </a:prstGeom>
        </p:spPr>
        <p:txBody>
          <a:bodyPr wrap="square">
            <a:spAutoFit/>
          </a:bodyPr>
          <a:lstStyle/>
          <a:p>
            <a:pPr marL="87313" lvl="3" algn="r"/>
            <a:r>
              <a:rPr lang="en-US" sz="1000" i="1" dirty="0">
                <a:solidFill>
                  <a:srgbClr val="0070C0"/>
                </a:solidFill>
                <a:latin typeface="Arial" pitchFamily="34" charset="0"/>
                <a:cs typeface="Arial" pitchFamily="34" charset="0"/>
              </a:rPr>
              <a:t>Normal e- </a:t>
            </a:r>
          </a:p>
        </p:txBody>
      </p:sp>
      <p:sp>
        <p:nvSpPr>
          <p:cNvPr id="55" name="Rectangle 54"/>
          <p:cNvSpPr/>
          <p:nvPr/>
        </p:nvSpPr>
        <p:spPr>
          <a:xfrm>
            <a:off x="7976176" y="2643029"/>
            <a:ext cx="706833" cy="400110"/>
          </a:xfrm>
          <a:prstGeom prst="rect">
            <a:avLst/>
          </a:prstGeom>
        </p:spPr>
        <p:txBody>
          <a:bodyPr wrap="square">
            <a:spAutoFit/>
          </a:bodyPr>
          <a:lstStyle/>
          <a:p>
            <a:pPr marL="87313" lvl="3"/>
            <a:r>
              <a:rPr lang="en-US" sz="1000" i="1" dirty="0">
                <a:solidFill>
                  <a:srgbClr val="0070C0"/>
                </a:solidFill>
                <a:latin typeface="Arial" pitchFamily="34" charset="0"/>
                <a:cs typeface="Arial" pitchFamily="34" charset="0"/>
              </a:rPr>
              <a:t>Cooper pairs</a:t>
            </a:r>
          </a:p>
        </p:txBody>
      </p:sp>
      <p:grpSp>
        <p:nvGrpSpPr>
          <p:cNvPr id="60" name="Groupe 59"/>
          <p:cNvGrpSpPr/>
          <p:nvPr/>
        </p:nvGrpSpPr>
        <p:grpSpPr>
          <a:xfrm>
            <a:off x="5766918" y="3930632"/>
            <a:ext cx="2634142" cy="1925055"/>
            <a:chOff x="5586157" y="3113855"/>
            <a:chExt cx="3865472" cy="3067520"/>
          </a:xfrm>
        </p:grpSpPr>
        <p:pic>
          <p:nvPicPr>
            <p:cNvPr id="61" name="Picture 2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86157" y="3113855"/>
              <a:ext cx="3757221" cy="3067520"/>
            </a:xfrm>
            <a:prstGeom prst="rect">
              <a:avLst/>
            </a:prstGeom>
            <a:noFill/>
            <a:extLst>
              <a:ext uri="{909E8E84-426E-40DD-AFC4-6F175D3DCCD1}">
                <a14:hiddenFill xmlns:a14="http://schemas.microsoft.com/office/drawing/2010/main">
                  <a:solidFill>
                    <a:srgbClr val="FFFFFF"/>
                  </a:solidFill>
                </a14:hiddenFill>
              </a:ext>
            </a:extLst>
          </p:spPr>
        </p:pic>
        <p:sp>
          <p:nvSpPr>
            <p:cNvPr id="62" name="ZoneTexte 61"/>
            <p:cNvSpPr txBox="1"/>
            <p:nvPr/>
          </p:nvSpPr>
          <p:spPr>
            <a:xfrm>
              <a:off x="8063305" y="5658125"/>
              <a:ext cx="1388324" cy="433527"/>
            </a:xfrm>
            <a:prstGeom prst="rect">
              <a:avLst/>
            </a:prstGeom>
            <a:noFill/>
          </p:spPr>
          <p:txBody>
            <a:bodyPr wrap="square" rtlCol="0">
              <a:spAutoFit/>
            </a:bodyPr>
            <a:lstStyle/>
            <a:p>
              <a:r>
                <a:rPr lang="en-US" sz="1100" u="none" dirty="0">
                  <a:latin typeface="Brush Script MT" pitchFamily="66" charset="0"/>
                </a:rPr>
                <a:t>(</a:t>
              </a:r>
              <a:r>
                <a:rPr lang="en-US" sz="1200" u="none" dirty="0">
                  <a:latin typeface="Brush Script MT" pitchFamily="66" charset="0"/>
                </a:rPr>
                <a:t>l</a:t>
              </a:r>
              <a:r>
                <a:rPr lang="en-US" sz="1200" u="none" dirty="0"/>
                <a:t> </a:t>
              </a:r>
              <a:r>
                <a:rPr lang="en-US" sz="1050" u="none" dirty="0">
                  <a:sym typeface="Symbol"/>
                </a:rPr>
                <a:t> RRR)</a:t>
              </a:r>
              <a:endParaRPr lang="en-US" sz="1050" u="none" dirty="0"/>
            </a:p>
          </p:txBody>
        </p:sp>
        <p:sp>
          <p:nvSpPr>
            <p:cNvPr id="63" name="ZoneTexte 62"/>
            <p:cNvSpPr txBox="1"/>
            <p:nvPr/>
          </p:nvSpPr>
          <p:spPr>
            <a:xfrm rot="18728527">
              <a:off x="7983435" y="4338229"/>
              <a:ext cx="679993" cy="261610"/>
            </a:xfrm>
            <a:prstGeom prst="rect">
              <a:avLst/>
            </a:prstGeom>
            <a:solidFill>
              <a:schemeClr val="bg1">
                <a:alpha val="75000"/>
              </a:schemeClr>
            </a:solidFill>
          </p:spPr>
          <p:txBody>
            <a:bodyPr wrap="none" rtlCol="0">
              <a:spAutoFit/>
            </a:bodyPr>
            <a:lstStyle/>
            <a:p>
              <a:r>
                <a:rPr lang="en-US" sz="1100" i="1" u="none" dirty="0"/>
                <a:t>Bulk Nb</a:t>
              </a:r>
            </a:p>
          </p:txBody>
        </p:sp>
        <p:sp>
          <p:nvSpPr>
            <p:cNvPr id="64" name="ZoneTexte 63"/>
            <p:cNvSpPr txBox="1"/>
            <p:nvPr/>
          </p:nvSpPr>
          <p:spPr>
            <a:xfrm rot="18728527">
              <a:off x="6732920" y="4503026"/>
              <a:ext cx="585418" cy="261610"/>
            </a:xfrm>
            <a:prstGeom prst="rect">
              <a:avLst/>
            </a:prstGeom>
            <a:solidFill>
              <a:schemeClr val="bg1">
                <a:alpha val="75000"/>
              </a:schemeClr>
            </a:solidFill>
          </p:spPr>
          <p:txBody>
            <a:bodyPr wrap="none" rtlCol="0">
              <a:spAutoFit/>
            </a:bodyPr>
            <a:lstStyle/>
            <a:p>
              <a:r>
                <a:rPr lang="en-US" sz="1100" i="1" u="none" dirty="0"/>
                <a:t>Nb/Cu</a:t>
              </a:r>
            </a:p>
          </p:txBody>
        </p:sp>
        <p:sp>
          <p:nvSpPr>
            <p:cNvPr id="65" name="Ellipse 64"/>
            <p:cNvSpPr/>
            <p:nvPr/>
          </p:nvSpPr>
          <p:spPr bwMode="auto">
            <a:xfrm>
              <a:off x="7008484" y="5052714"/>
              <a:ext cx="295003" cy="101943"/>
            </a:xfrm>
            <a:prstGeom prst="ellipse">
              <a:avLst/>
            </a:prstGeom>
            <a:solidFill>
              <a:schemeClr val="accent1">
                <a:alpha val="67000"/>
              </a:schemeClr>
            </a:solidFill>
            <a:ln w="28575"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2"/>
                </a:solidFill>
                <a:effectLst/>
                <a:latin typeface="Arial" charset="0"/>
              </a:endParaRPr>
            </a:p>
          </p:txBody>
        </p:sp>
      </p:grpSp>
      <p:sp>
        <p:nvSpPr>
          <p:cNvPr id="81" name="Forme libre 80"/>
          <p:cNvSpPr/>
          <p:nvPr/>
        </p:nvSpPr>
        <p:spPr>
          <a:xfrm rot="2851595">
            <a:off x="4893917" y="4445042"/>
            <a:ext cx="457731" cy="1270964"/>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Forme libre 81"/>
          <p:cNvSpPr/>
          <p:nvPr/>
        </p:nvSpPr>
        <p:spPr>
          <a:xfrm rot="5400000">
            <a:off x="6616601" y="2132168"/>
            <a:ext cx="457731" cy="478290"/>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3" name="Forme libre 82"/>
          <p:cNvSpPr/>
          <p:nvPr/>
        </p:nvSpPr>
        <p:spPr>
          <a:xfrm rot="16200000" flipH="1">
            <a:off x="8288144" y="1927197"/>
            <a:ext cx="457731" cy="478290"/>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p:cNvSpPr/>
          <p:nvPr/>
        </p:nvSpPr>
        <p:spPr>
          <a:xfrm>
            <a:off x="5876224" y="5838387"/>
            <a:ext cx="2277756" cy="553998"/>
          </a:xfrm>
          <a:prstGeom prst="rect">
            <a:avLst/>
          </a:prstGeom>
        </p:spPr>
        <p:txBody>
          <a:bodyPr wrap="square">
            <a:spAutoFit/>
          </a:bodyPr>
          <a:lstStyle/>
          <a:p>
            <a:pPr lvl="0" algn="just" defTabSz="914400" fontAlgn="base">
              <a:spcBef>
                <a:spcPct val="0"/>
              </a:spcBef>
              <a:spcAft>
                <a:spcPct val="0"/>
              </a:spcAft>
              <a:defRPr/>
            </a:pPr>
            <a:r>
              <a:rPr lang="en-US" sz="1000" i="1" dirty="0">
                <a:solidFill>
                  <a:srgbClr val="FF0000"/>
                </a:solidFill>
                <a:latin typeface="Arial" pitchFamily="34" charset="0"/>
                <a:cs typeface="Arial" pitchFamily="34" charset="0"/>
              </a:rPr>
              <a:t>Today’s SRF cavities are optimized for thermal conductivity (thermal stabilization), not for SC properties !!!</a:t>
            </a:r>
          </a:p>
        </p:txBody>
      </p:sp>
      <p:grpSp>
        <p:nvGrpSpPr>
          <p:cNvPr id="24" name="Groupe 23"/>
          <p:cNvGrpSpPr/>
          <p:nvPr/>
        </p:nvGrpSpPr>
        <p:grpSpPr>
          <a:xfrm>
            <a:off x="3474463" y="4372761"/>
            <a:ext cx="821504" cy="394973"/>
            <a:chOff x="3474463" y="4372761"/>
            <a:chExt cx="821504" cy="394973"/>
          </a:xfrm>
        </p:grpSpPr>
        <mc:AlternateContent xmlns:mc="http://schemas.openxmlformats.org/markup-compatibility/2006" xmlns:a14="http://schemas.microsoft.com/office/drawing/2010/main">
          <mc:Choice Requires="a14">
            <p:sp>
              <p:nvSpPr>
                <p:cNvPr id="22" name="ZoneTexte 21"/>
                <p:cNvSpPr txBox="1"/>
                <p:nvPr/>
              </p:nvSpPr>
              <p:spPr>
                <a:xfrm>
                  <a:off x="3758384" y="4424827"/>
                  <a:ext cx="537583" cy="27648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400" i="1">
                                <a:solidFill>
                                  <a:srgbClr val="0070C0"/>
                                </a:solidFill>
                                <a:latin typeface="Cambria Math" panose="02040503050406030204" pitchFamily="18" charset="0"/>
                              </a:rPr>
                            </m:ctrlPr>
                          </m:sSupPr>
                          <m:e>
                            <m:r>
                              <a:rPr lang="fr-FR" sz="1400" i="1">
                                <a:solidFill>
                                  <a:srgbClr val="0070C0"/>
                                </a:solidFill>
                                <a:latin typeface="Cambria Math" panose="02040503050406030204" pitchFamily="18" charset="0"/>
                              </a:rPr>
                              <m:t>𝑒</m:t>
                            </m:r>
                          </m:e>
                          <m:sup>
                            <m:f>
                              <m:fPr>
                                <m:type m:val="skw"/>
                                <m:ctrlPr>
                                  <a:rPr lang="en-US" sz="1400" i="1">
                                    <a:solidFill>
                                      <a:srgbClr val="0070C0"/>
                                    </a:solidFill>
                                    <a:latin typeface="Cambria Math" panose="02040503050406030204" pitchFamily="18" charset="0"/>
                                  </a:rPr>
                                </m:ctrlPr>
                              </m:fPr>
                              <m:num>
                                <m:r>
                                  <a:rPr lang="fr-FR" sz="1400" i="1">
                                    <a:solidFill>
                                      <a:srgbClr val="0070C0"/>
                                    </a:solidFill>
                                    <a:latin typeface="Cambria Math" panose="02040503050406030204" pitchFamily="18" charset="0"/>
                                  </a:rPr>
                                  <m:t>−∆</m:t>
                                </m:r>
                              </m:num>
                              <m:den>
                                <m:r>
                                  <a:rPr lang="fr-FR" sz="1400" i="1">
                                    <a:solidFill>
                                      <a:srgbClr val="0070C0"/>
                                    </a:solidFill>
                                    <a:latin typeface="Cambria Math" panose="02040503050406030204" pitchFamily="18" charset="0"/>
                                  </a:rPr>
                                  <m:t>𝑘𝑇</m:t>
                                </m:r>
                              </m:den>
                            </m:f>
                          </m:sup>
                        </m:sSup>
                      </m:oMath>
                    </m:oMathPara>
                  </a14:m>
                  <a:endParaRPr lang="en-US" sz="1050" i="1" dirty="0">
                    <a:solidFill>
                      <a:srgbClr val="0070C0"/>
                    </a:solidFill>
                  </a:endParaRPr>
                </a:p>
              </p:txBody>
            </p:sp>
          </mc:Choice>
          <mc:Fallback xmlns="">
            <p:sp>
              <p:nvSpPr>
                <p:cNvPr id="22" name="ZoneTexte 21"/>
                <p:cNvSpPr txBox="1">
                  <a:spLocks noRot="1" noChangeAspect="1" noMove="1" noResize="1" noEditPoints="1" noAdjustHandles="1" noChangeArrowheads="1" noChangeShapeType="1" noTextEdit="1"/>
                </p:cNvSpPr>
                <p:nvPr/>
              </p:nvSpPr>
              <p:spPr>
                <a:xfrm>
                  <a:off x="3758384" y="4424827"/>
                  <a:ext cx="537583" cy="276486"/>
                </a:xfrm>
                <a:prstGeom prst="rect">
                  <a:avLst/>
                </a:prstGeom>
                <a:blipFill>
                  <a:blip r:embed="rId11"/>
                  <a:stretch>
                    <a:fillRect l="-4545" t="-117778" r="-59091" b="-157778"/>
                  </a:stretch>
                </a:blipFill>
              </p:spPr>
              <p:txBody>
                <a:bodyPr/>
                <a:lstStyle/>
                <a:p>
                  <a:r>
                    <a:rPr lang="en-US">
                      <a:noFill/>
                    </a:rPr>
                    <a:t> </a:t>
                  </a:r>
                </a:p>
              </p:txBody>
            </p:sp>
          </mc:Fallback>
        </mc:AlternateContent>
        <p:sp>
          <p:nvSpPr>
            <p:cNvPr id="23" name="Accolade fermante 22"/>
            <p:cNvSpPr/>
            <p:nvPr/>
          </p:nvSpPr>
          <p:spPr>
            <a:xfrm>
              <a:off x="3474463" y="4372761"/>
              <a:ext cx="140187" cy="394973"/>
            </a:xfrm>
            <a:prstGeom prst="rightBrace">
              <a:avLst>
                <a:gd name="adj1" fmla="val 28590"/>
                <a:gd name="adj2" fmla="val 50000"/>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7" name="Slide Number Placeholder 3">
            <a:extLst>
              <a:ext uri="{FF2B5EF4-FFF2-40B4-BE49-F238E27FC236}">
                <a16:creationId xmlns:a16="http://schemas.microsoft.com/office/drawing/2014/main" id="{945EB552-7938-A13B-33F3-19385D33F187}"/>
              </a:ext>
            </a:extLst>
          </p:cNvPr>
          <p:cNvSpPr>
            <a:spLocks noGrp="1"/>
          </p:cNvSpPr>
          <p:nvPr>
            <p:ph type="sldNum" sz="quarter" idx="12"/>
          </p:nvPr>
        </p:nvSpPr>
        <p:spPr>
          <a:xfrm>
            <a:off x="146304" y="6265754"/>
            <a:ext cx="457200" cy="457200"/>
          </a:xfrm>
        </p:spPr>
        <p:txBody>
          <a:bodyPr/>
          <a:lstStyle/>
          <a:p>
            <a:pPr>
              <a:defRPr/>
            </a:pPr>
            <a:fld id="{DC20C39E-E1F4-466C-8291-ECE6644B71B4}" type="slidenum">
              <a:rPr lang="en-US"/>
              <a:pPr>
                <a:defRPr/>
              </a:pPr>
              <a:t>12</a:t>
            </a:fld>
            <a:endParaRPr lang="en-US" dirty="0"/>
          </a:p>
        </p:txBody>
      </p:sp>
      <p:sp>
        <p:nvSpPr>
          <p:cNvPr id="8" name="Footer Placeholder 2">
            <a:extLst>
              <a:ext uri="{FF2B5EF4-FFF2-40B4-BE49-F238E27FC236}">
                <a16:creationId xmlns:a16="http://schemas.microsoft.com/office/drawing/2014/main" id="{972AD2FE-3734-64BC-C194-C32074B4EE4E}"/>
              </a:ext>
            </a:extLst>
          </p:cNvPr>
          <p:cNvSpPr txBox="1">
            <a:spLocks/>
          </p:cNvSpPr>
          <p:nvPr/>
        </p:nvSpPr>
        <p:spPr>
          <a:xfrm>
            <a:off x="762000" y="6346860"/>
            <a:ext cx="4114800" cy="307814"/>
          </a:xfrm>
          <a:prstGeom prst="rect">
            <a:avLst/>
          </a:prstGeom>
        </p:spPr>
        <p:txBody>
          <a:bodyPr/>
          <a:lstStyle>
            <a:defPPr>
              <a:defRPr lang="en-US"/>
            </a:defPPr>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a:t>JUAS 2025: SRF Calatroni Caspers</a:t>
            </a:r>
            <a:endParaRPr lang="en-GB" dirty="0"/>
          </a:p>
        </p:txBody>
      </p:sp>
    </p:spTree>
    <p:extLst>
      <p:ext uri="{BB962C8B-B14F-4D97-AF65-F5344CB8AC3E}">
        <p14:creationId xmlns:p14="http://schemas.microsoft.com/office/powerpoint/2010/main" val="316732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0000">
            <a:alpha val="25000"/>
          </a:srgbClr>
        </a:solidFill>
        <a:effectLst/>
      </p:bgPr>
    </p:bg>
    <p:spTree>
      <p:nvGrpSpPr>
        <p:cNvPr id="1" name=""/>
        <p:cNvGrpSpPr/>
        <p:nvPr/>
      </p:nvGrpSpPr>
      <p:grpSpPr>
        <a:xfrm>
          <a:off x="0" y="0"/>
          <a:ext cx="0" cy="0"/>
          <a:chOff x="0" y="0"/>
          <a:chExt cx="0" cy="0"/>
        </a:xfrm>
      </p:grpSpPr>
      <p:sp>
        <p:nvSpPr>
          <p:cNvPr id="9224" name="Rectangle 2"/>
          <p:cNvSpPr>
            <a:spLocks noGrp="1" noChangeArrowheads="1"/>
          </p:cNvSpPr>
          <p:nvPr>
            <p:ph type="title" idx="4294967295"/>
          </p:nvPr>
        </p:nvSpPr>
        <p:spPr>
          <a:xfrm>
            <a:off x="11351" y="117458"/>
            <a:ext cx="8991600" cy="1015203"/>
          </a:xfrm>
        </p:spPr>
        <p:txBody>
          <a:bodyPr>
            <a:normAutofit fontScale="90000"/>
          </a:bodyPr>
          <a:lstStyle/>
          <a:p>
            <a:pPr algn="ctr" eaLnBrk="1" hangingPunct="1"/>
            <a:br>
              <a:rPr lang="en-GB" sz="3600" dirty="0"/>
            </a:br>
            <a:br>
              <a:rPr lang="en-GB" sz="3600" dirty="0"/>
            </a:br>
            <a:r>
              <a:rPr lang="en-GB" sz="3600" dirty="0"/>
              <a:t>BCS Surface Resistance (1/2) </a:t>
            </a:r>
            <a:br>
              <a:rPr lang="en-GB" sz="3600" dirty="0"/>
            </a:br>
            <a:r>
              <a:rPr lang="en-GB" sz="2200" dirty="0"/>
              <a:t>recap on theory (V)</a:t>
            </a:r>
            <a:r>
              <a:rPr lang="en-GB" sz="3600" dirty="0"/>
              <a:t> </a:t>
            </a:r>
            <a:endParaRPr lang="en-GB" sz="2000" dirty="0"/>
          </a:p>
        </p:txBody>
      </p:sp>
      <p:sp>
        <p:nvSpPr>
          <p:cNvPr id="4" name="Footer Placeholder 3">
            <a:extLst>
              <a:ext uri="{FF2B5EF4-FFF2-40B4-BE49-F238E27FC236}">
                <a16:creationId xmlns:a16="http://schemas.microsoft.com/office/drawing/2014/main" id="{0EB852EF-8093-4774-924F-52DBE7A539FE}"/>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468C1C07-9594-4B62-ABC8-E0236668AA97}"/>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5" name="Slide Number Placeholder 4">
            <a:extLst>
              <a:ext uri="{FF2B5EF4-FFF2-40B4-BE49-F238E27FC236}">
                <a16:creationId xmlns:a16="http://schemas.microsoft.com/office/drawing/2014/main" id="{8DDD4D72-22BE-4026-A917-848AA5AAB9F5}"/>
              </a:ext>
            </a:extLst>
          </p:cNvPr>
          <p:cNvSpPr>
            <a:spLocks noGrp="1"/>
          </p:cNvSpPr>
          <p:nvPr>
            <p:ph type="sldNum" sz="quarter" idx="12"/>
          </p:nvPr>
        </p:nvSpPr>
        <p:spPr>
          <a:xfrm>
            <a:off x="146304" y="6265754"/>
            <a:ext cx="457200" cy="457200"/>
          </a:xfrm>
        </p:spPr>
        <p:txBody>
          <a:bodyPr/>
          <a:lstStyle/>
          <a:p>
            <a:fld id="{6ECABC72-D80C-4584-B325-A0C029A8E655}" type="slidenum">
              <a:rPr lang="en-GB" smtClean="0"/>
              <a:pPr/>
              <a:t>13</a:t>
            </a:fld>
            <a:endParaRPr lang="en-GB" dirty="0"/>
          </a:p>
        </p:txBody>
      </p:sp>
      <mc:AlternateContent xmlns:mc="http://schemas.openxmlformats.org/markup-compatibility/2006" xmlns:a14="http://schemas.microsoft.com/office/drawing/2010/main">
        <mc:Choice Requires="a14">
          <p:sp>
            <p:nvSpPr>
              <p:cNvPr id="9" name="Object 8">
                <a:extLst>
                  <a:ext uri="{FF2B5EF4-FFF2-40B4-BE49-F238E27FC236}">
                    <a16:creationId xmlns:a16="http://schemas.microsoft.com/office/drawing/2014/main" id="{C8A2F791-0E75-4E82-8ED8-441E374593CD}"/>
                  </a:ext>
                </a:extLst>
              </p:cNvPr>
              <p:cNvSpPr txBox="1"/>
              <p:nvPr/>
            </p:nvSpPr>
            <p:spPr>
              <a:xfrm>
                <a:off x="6117242" y="1213175"/>
                <a:ext cx="2938089" cy="899108"/>
              </a:xfrm>
              <a:prstGeom prst="rect">
                <a:avLst/>
              </a:prstGeom>
            </p:spPr>
            <p:txBody>
              <a:bodyPr>
                <a:normAutofit fontScale="85000" lnSpcReduction="10000"/>
              </a:bodyPr>
              <a:lstStyle/>
              <a:p>
                <a:pPr/>
                <a14:m>
                  <m:oMathPara xmlns:m="http://schemas.openxmlformats.org/officeDocument/2006/math">
                    <m:oMathParaPr>
                      <m:jc m:val="left"/>
                    </m:oMathParaPr>
                    <m:oMath xmlns:m="http://schemas.openxmlformats.org/officeDocument/2006/math">
                      <m:sSubSup>
                        <m:sSubSupPr>
                          <m:ctrlPr>
                            <a:rPr lang="en-GB" sz="1900" i="1" smtClean="0">
                              <a:solidFill>
                                <a:srgbClr val="000000"/>
                              </a:solidFill>
                              <a:latin typeface="Cambria Math" panose="02040503050406030204" pitchFamily="18" charset="0"/>
                            </a:rPr>
                          </m:ctrlPr>
                        </m:sSubSupPr>
                        <m:e>
                          <m:r>
                            <a:rPr lang="en-GB" sz="1900" i="1">
                              <a:solidFill>
                                <a:srgbClr val="000000"/>
                              </a:solidFill>
                              <a:latin typeface="Cambria Math" panose="02040503050406030204" pitchFamily="18" charset="0"/>
                            </a:rPr>
                            <m:t>𝑅</m:t>
                          </m:r>
                        </m:e>
                        <m:sub>
                          <m:r>
                            <a:rPr lang="en-GB" sz="1900" i="1">
                              <a:solidFill>
                                <a:srgbClr val="000000"/>
                              </a:solidFill>
                              <a:latin typeface="Cambria Math" panose="02040503050406030204" pitchFamily="18" charset="0"/>
                            </a:rPr>
                            <m:t>𝑠</m:t>
                          </m:r>
                        </m:sub>
                        <m:sup>
                          <m:r>
                            <a:rPr lang="en-GB" sz="1900" i="1">
                              <a:solidFill>
                                <a:srgbClr val="000000"/>
                              </a:solidFill>
                              <a:latin typeface="Cambria Math" panose="02040503050406030204" pitchFamily="18" charset="0"/>
                            </a:rPr>
                            <m:t>𝐵𝐶𝑆</m:t>
                          </m:r>
                        </m:sup>
                      </m:sSubSup>
                      <m:d>
                        <m:dPr>
                          <m:ctrlPr>
                            <a:rPr lang="en-GB" sz="1900" i="1">
                              <a:solidFill>
                                <a:srgbClr val="000000"/>
                              </a:solidFill>
                              <a:latin typeface="Cambria Math" panose="02040503050406030204" pitchFamily="18" charset="0"/>
                            </a:rPr>
                          </m:ctrlPr>
                        </m:dPr>
                        <m:e>
                          <m:r>
                            <a:rPr lang="en-GB" sz="1900" i="1">
                              <a:solidFill>
                                <a:srgbClr val="000000"/>
                              </a:solidFill>
                              <a:latin typeface="Cambria Math" panose="02040503050406030204" pitchFamily="18" charset="0"/>
                            </a:rPr>
                            <m:t>𝜔</m:t>
                          </m:r>
                          <m:r>
                            <a:rPr lang="en-GB" sz="1900" i="1">
                              <a:solidFill>
                                <a:srgbClr val="000000"/>
                              </a:solidFill>
                              <a:latin typeface="Cambria Math" panose="02040503050406030204" pitchFamily="18" charset="0"/>
                            </a:rPr>
                            <m:t>,</m:t>
                          </m:r>
                          <m:r>
                            <a:rPr lang="en-GB" sz="1900" i="1">
                              <a:solidFill>
                                <a:srgbClr val="000000"/>
                              </a:solidFill>
                              <a:latin typeface="Cambria Math" panose="02040503050406030204" pitchFamily="18" charset="0"/>
                            </a:rPr>
                            <m:t>𝑇</m:t>
                          </m:r>
                        </m:e>
                      </m:d>
                      <m:r>
                        <a:rPr lang="en-GB" sz="1900" i="1">
                          <a:solidFill>
                            <a:srgbClr val="000000"/>
                          </a:solidFill>
                          <a:latin typeface="Cambria Math" panose="02040503050406030204" pitchFamily="18" charset="0"/>
                        </a:rPr>
                        <m:t>=</m:t>
                      </m:r>
                      <m:f>
                        <m:fPr>
                          <m:ctrlPr>
                            <a:rPr lang="en-GB" sz="1900" i="1">
                              <a:solidFill>
                                <a:srgbClr val="000000"/>
                              </a:solidFill>
                              <a:latin typeface="Cambria Math" panose="02040503050406030204" pitchFamily="18" charset="0"/>
                            </a:rPr>
                          </m:ctrlPr>
                        </m:fPr>
                        <m:num>
                          <m:r>
                            <a:rPr lang="en-GB" sz="1900" i="1">
                              <a:solidFill>
                                <a:srgbClr val="000000"/>
                              </a:solidFill>
                              <a:latin typeface="Cambria Math" panose="02040503050406030204" pitchFamily="18" charset="0"/>
                            </a:rPr>
                            <m:t>𝐴</m:t>
                          </m:r>
                        </m:num>
                        <m:den>
                          <m:r>
                            <a:rPr lang="en-GB" sz="1900" i="1">
                              <a:solidFill>
                                <a:srgbClr val="000000"/>
                              </a:solidFill>
                              <a:latin typeface="Cambria Math" panose="02040503050406030204" pitchFamily="18" charset="0"/>
                            </a:rPr>
                            <m:t>𝑇</m:t>
                          </m:r>
                        </m:den>
                      </m:f>
                      <m:sSup>
                        <m:sSupPr>
                          <m:ctrlPr>
                            <a:rPr lang="en-GB" sz="1900" i="1">
                              <a:solidFill>
                                <a:srgbClr val="000000"/>
                              </a:solidFill>
                              <a:latin typeface="Cambria Math" panose="02040503050406030204" pitchFamily="18" charset="0"/>
                            </a:rPr>
                          </m:ctrlPr>
                        </m:sSupPr>
                        <m:e>
                          <m:r>
                            <a:rPr lang="en-GB" sz="1900" i="1">
                              <a:solidFill>
                                <a:srgbClr val="000000"/>
                              </a:solidFill>
                              <a:latin typeface="Cambria Math" panose="02040503050406030204" pitchFamily="18" charset="0"/>
                            </a:rPr>
                            <m:t>𝜔</m:t>
                          </m:r>
                        </m:e>
                        <m:sup>
                          <m:r>
                            <a:rPr lang="en-GB" sz="1900" i="1">
                              <a:solidFill>
                                <a:srgbClr val="000000"/>
                              </a:solidFill>
                              <a:latin typeface="Cambria Math" panose="02040503050406030204" pitchFamily="18" charset="0"/>
                            </a:rPr>
                            <m:t>2</m:t>
                          </m:r>
                        </m:sup>
                      </m:sSup>
                      <m:func>
                        <m:funcPr>
                          <m:ctrlPr>
                            <a:rPr lang="en-GB" sz="1900" i="1">
                              <a:solidFill>
                                <a:srgbClr val="000000"/>
                              </a:solidFill>
                              <a:latin typeface="Cambria Math" panose="02040503050406030204" pitchFamily="18" charset="0"/>
                            </a:rPr>
                          </m:ctrlPr>
                        </m:funcPr>
                        <m:fName>
                          <m:r>
                            <m:rPr>
                              <m:sty m:val="p"/>
                            </m:rPr>
                            <a:rPr lang="en-GB" sz="1900" i="0">
                              <a:solidFill>
                                <a:srgbClr val="000000"/>
                              </a:solidFill>
                              <a:latin typeface="Cambria Math" panose="02040503050406030204" pitchFamily="18" charset="0"/>
                            </a:rPr>
                            <m:t>exp</m:t>
                          </m:r>
                        </m:fName>
                        <m:e>
                          <m:d>
                            <m:dPr>
                              <m:ctrlPr>
                                <a:rPr lang="en-GB" sz="1900" i="1">
                                  <a:solidFill>
                                    <a:srgbClr val="000000"/>
                                  </a:solidFill>
                                  <a:latin typeface="Cambria Math" panose="02040503050406030204" pitchFamily="18" charset="0"/>
                                </a:rPr>
                              </m:ctrlPr>
                            </m:dPr>
                            <m:e>
                              <m:r>
                                <a:rPr lang="en-GB" sz="1900" i="1">
                                  <a:solidFill>
                                    <a:srgbClr val="000000"/>
                                  </a:solidFill>
                                  <a:latin typeface="Cambria Math" panose="02040503050406030204" pitchFamily="18" charset="0"/>
                                </a:rPr>
                                <m:t>−</m:t>
                              </m:r>
                              <m:f>
                                <m:fPr>
                                  <m:ctrlPr>
                                    <a:rPr lang="en-GB" sz="1900" i="1">
                                      <a:solidFill>
                                        <a:srgbClr val="000000"/>
                                      </a:solidFill>
                                      <a:latin typeface="Cambria Math" panose="02040503050406030204" pitchFamily="18" charset="0"/>
                                    </a:rPr>
                                  </m:ctrlPr>
                                </m:fPr>
                                <m:num>
                                  <m:r>
                                    <m:rPr>
                                      <m:sty m:val="p"/>
                                    </m:rPr>
                                    <a:rPr lang="en-GB" sz="1900" i="1">
                                      <a:solidFill>
                                        <a:srgbClr val="000000"/>
                                      </a:solidFill>
                                      <a:latin typeface="Cambria Math" panose="02040503050406030204" pitchFamily="18" charset="0"/>
                                    </a:rPr>
                                    <m:t>Δ</m:t>
                                  </m:r>
                                </m:num>
                                <m:den>
                                  <m:r>
                                    <a:rPr lang="en-GB" sz="1900" i="1">
                                      <a:solidFill>
                                        <a:srgbClr val="000000"/>
                                      </a:solidFill>
                                      <a:latin typeface="Cambria Math" panose="02040503050406030204" pitchFamily="18" charset="0"/>
                                    </a:rPr>
                                    <m:t>𝑘𝑇</m:t>
                                  </m:r>
                                </m:den>
                              </m:f>
                            </m:e>
                          </m:d>
                        </m:e>
                      </m:func>
                    </m:oMath>
                  </m:oMathPara>
                </a14:m>
                <a:br>
                  <a:rPr lang="en-GB" sz="1600" i="1" dirty="0">
                    <a:solidFill>
                      <a:srgbClr val="000000"/>
                    </a:solidFill>
                    <a:latin typeface="Cambria Math" panose="02040503050406030204" pitchFamily="18" charset="0"/>
                  </a:rPr>
                </a:br>
                <a:endParaRPr lang="en-GB" sz="1600" dirty="0"/>
              </a:p>
            </p:txBody>
          </p:sp>
        </mc:Choice>
        <mc:Fallback xmlns="">
          <p:sp>
            <p:nvSpPr>
              <p:cNvPr id="9" name="Object 8">
                <a:extLst>
                  <a:ext uri="{FF2B5EF4-FFF2-40B4-BE49-F238E27FC236}">
                    <a16:creationId xmlns:a16="http://schemas.microsoft.com/office/drawing/2014/main" id="{C8A2F791-0E75-4E82-8ED8-441E374593CD}"/>
                  </a:ext>
                </a:extLst>
              </p:cNvPr>
              <p:cNvSpPr txBox="1">
                <a:spLocks noRot="1" noChangeAspect="1" noMove="1" noResize="1" noEditPoints="1" noAdjustHandles="1" noChangeArrowheads="1" noChangeShapeType="1" noTextEdit="1"/>
              </p:cNvSpPr>
              <p:nvPr/>
            </p:nvSpPr>
            <p:spPr>
              <a:xfrm>
                <a:off x="6117242" y="1213175"/>
                <a:ext cx="2938089" cy="89910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94DA29D-1B9B-4413-B87C-3C2D10092AA4}"/>
                  </a:ext>
                </a:extLst>
              </p:cNvPr>
              <p:cNvSpPr txBox="1"/>
              <p:nvPr/>
            </p:nvSpPr>
            <p:spPr>
              <a:xfrm>
                <a:off x="3418412" y="3052774"/>
                <a:ext cx="5122084" cy="5532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00" i="1" smtClean="0">
                              <a:latin typeface="Cambria Math" panose="02040503050406030204" pitchFamily="18" charset="0"/>
                            </a:rPr>
                          </m:ctrlPr>
                        </m:sSubSupPr>
                        <m:e>
                          <m:r>
                            <a:rPr lang="en-US" sz="1600" b="0" i="1" smtClean="0">
                              <a:latin typeface="Cambria Math" panose="02040503050406030204" pitchFamily="18" charset="0"/>
                            </a:rPr>
                            <m:t>𝑅</m:t>
                          </m:r>
                        </m:e>
                        <m:sub>
                          <m:r>
                            <a:rPr lang="en-US" sz="1600" b="0" i="1" smtClean="0">
                              <a:latin typeface="Cambria Math" panose="02040503050406030204" pitchFamily="18" charset="0"/>
                            </a:rPr>
                            <m:t>𝑠</m:t>
                          </m:r>
                        </m:sub>
                        <m:sup>
                          <m:r>
                            <a:rPr lang="en-US" sz="1600" b="0" i="1" smtClean="0">
                              <a:latin typeface="Cambria Math" panose="02040503050406030204" pitchFamily="18" charset="0"/>
                            </a:rPr>
                            <m:t>𝐵𝐶𝑆</m:t>
                          </m:r>
                        </m:sup>
                      </m:sSubSup>
                      <m:r>
                        <a:rPr lang="en-US" sz="1600" b="0" i="1" smtClean="0">
                          <a:latin typeface="Cambria Math" panose="02040503050406030204" pitchFamily="18" charset="0"/>
                        </a:rPr>
                        <m:t>=1.3</m:t>
                      </m:r>
                      <m:r>
                        <a:rPr lang="en-US" sz="1600" b="0" i="1" smtClean="0">
                          <a:latin typeface="Cambria Math" panose="02040503050406030204" pitchFamily="18" charset="0"/>
                          <a:ea typeface="Cambria Math" panose="02040503050406030204" pitchFamily="18" charset="0"/>
                        </a:rPr>
                        <m:t>∙</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−10</m:t>
                          </m:r>
                        </m:sup>
                      </m:sSup>
                      <m:r>
                        <m:rPr>
                          <m:sty m:val="p"/>
                        </m:rPr>
                        <a:rPr lang="el-GR" sz="1600" b="0" i="0" smtClean="0">
                          <a:latin typeface="Cambria Math" panose="02040503050406030204" pitchFamily="18" charset="0"/>
                          <a:ea typeface="Cambria Math" panose="02040503050406030204" pitchFamily="18" charset="0"/>
                        </a:rPr>
                        <m:t>Ω</m:t>
                      </m:r>
                      <m:r>
                        <a:rPr lang="el-GR" sz="1600" b="0" i="1" smtClean="0">
                          <a:latin typeface="Cambria Math" panose="02040503050406030204" pitchFamily="18" charset="0"/>
                          <a:ea typeface="Cambria Math" panose="02040503050406030204" pitchFamily="18" charset="0"/>
                        </a:rPr>
                        <m:t>∙</m:t>
                      </m:r>
                      <m:sSup>
                        <m:sSupPr>
                          <m:ctrlPr>
                            <a:rPr lang="el-GR" sz="1600" b="0" i="1" smtClean="0">
                              <a:latin typeface="Cambria Math" panose="02040503050406030204" pitchFamily="18" charset="0"/>
                              <a:ea typeface="Cambria Math" panose="02040503050406030204" pitchFamily="18" charset="0"/>
                            </a:rPr>
                          </m:ctrlPr>
                        </m:sSupPr>
                        <m:e>
                          <m:d>
                            <m:dPr>
                              <m:ctrlPr>
                                <a:rPr lang="el-GR" sz="1600" b="0" i="1" smtClean="0">
                                  <a:latin typeface="Cambria Math" panose="02040503050406030204" pitchFamily="18" charset="0"/>
                                  <a:ea typeface="Cambria Math" panose="02040503050406030204" pitchFamily="18" charset="0"/>
                                </a:rPr>
                              </m:ctrlPr>
                            </m:dPr>
                            <m:e>
                              <m:r>
                                <a:rPr lang="en-US" sz="1600" i="1">
                                  <a:latin typeface="Cambria Math" panose="02040503050406030204" pitchFamily="18" charset="0"/>
                                  <a:ea typeface="Cambria Math" panose="02040503050406030204" pitchFamily="18" charset="0"/>
                                </a:rPr>
                                <m:t>𝑓</m:t>
                              </m:r>
                              <m:d>
                                <m:dPr>
                                  <m:begChr m:val="["/>
                                  <m:endChr m:val="]"/>
                                  <m:ctrlPr>
                                    <a:rPr lang="en-US" sz="1600" i="1">
                                      <a:latin typeface="Cambria Math" panose="02040503050406030204" pitchFamily="18" charset="0"/>
                                      <a:ea typeface="Cambria Math" panose="02040503050406030204" pitchFamily="18" charset="0"/>
                                    </a:rPr>
                                  </m:ctrlPr>
                                </m:dPr>
                                <m:e>
                                  <m:r>
                                    <a:rPr lang="en-US" sz="1600" i="1">
                                      <a:latin typeface="Cambria Math" panose="02040503050406030204" pitchFamily="18" charset="0"/>
                                      <a:ea typeface="Cambria Math" panose="02040503050406030204" pitchFamily="18" charset="0"/>
                                    </a:rPr>
                                    <m:t>𝑀𝐻𝑧</m:t>
                                  </m:r>
                                </m:e>
                              </m:d>
                            </m:e>
                          </m:d>
                        </m:e>
                        <m:sup>
                          <m:r>
                            <a:rPr lang="en-US" sz="1600" b="0" i="1" smtClean="0">
                              <a:latin typeface="Cambria Math" panose="02040503050406030204" pitchFamily="18" charset="0"/>
                              <a:ea typeface="Cambria Math" panose="02040503050406030204" pitchFamily="18" charset="0"/>
                            </a:rPr>
                            <m:t>2</m:t>
                          </m:r>
                        </m:sup>
                      </m:sSup>
                      <m:r>
                        <a:rPr lang="el-GR" sz="1600" i="1">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r>
                            <a:rPr lang="en-GB" sz="1600" b="0" i="1" smtClean="0">
                              <a:latin typeface="Cambria Math" panose="02040503050406030204" pitchFamily="18" charset="0"/>
                              <a:ea typeface="Cambria Math" panose="02040503050406030204" pitchFamily="18" charset="0"/>
                            </a:rPr>
                            <m:t>𝑇</m:t>
                          </m:r>
                        </m:den>
                      </m:f>
                      <m:r>
                        <a:rPr lang="el-GR" sz="1600" b="0" i="1" smtClean="0">
                          <a:latin typeface="Cambria Math" panose="02040503050406030204" pitchFamily="18" charset="0"/>
                          <a:ea typeface="Cambria Math" panose="02040503050406030204" pitchFamily="18" charset="0"/>
                        </a:rPr>
                        <m:t>∙</m:t>
                      </m:r>
                      <m:func>
                        <m:funcPr>
                          <m:ctrlPr>
                            <a:rPr lang="en-US" sz="1600" b="0" i="1" smtClean="0">
                              <a:latin typeface="Cambria Math" panose="02040503050406030204" pitchFamily="18" charset="0"/>
                              <a:ea typeface="Cambria Math" panose="02040503050406030204" pitchFamily="18" charset="0"/>
                            </a:rPr>
                          </m:ctrlPr>
                        </m:funcPr>
                        <m:fName>
                          <m:r>
                            <m:rPr>
                              <m:sty m:val="p"/>
                            </m:rPr>
                            <a:rPr lang="en-US" sz="1600" b="0" i="0" smtClean="0">
                              <a:latin typeface="Cambria Math" panose="02040503050406030204" pitchFamily="18" charset="0"/>
                              <a:ea typeface="Cambria Math" panose="02040503050406030204" pitchFamily="18" charset="0"/>
                            </a:rPr>
                            <m:t>exp</m:t>
                          </m:r>
                        </m:fName>
                        <m:e>
                          <m:d>
                            <m:dPr>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m:t>
                              </m:r>
                              <m:f>
                                <m:fPr>
                                  <m:ctrlPr>
                                    <a:rPr lang="en-US" sz="1600" b="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17.67 </m:t>
                                  </m:r>
                                  <m:r>
                                    <a:rPr lang="en-US" sz="1600" b="0" i="1" smtClean="0">
                                      <a:latin typeface="Cambria Math" panose="02040503050406030204" pitchFamily="18" charset="0"/>
                                      <a:ea typeface="Cambria Math" panose="02040503050406030204" pitchFamily="18" charset="0"/>
                                    </a:rPr>
                                    <m:t>𝐾</m:t>
                                  </m:r>
                                </m:num>
                                <m:den>
                                  <m:r>
                                    <a:rPr lang="en-US" sz="1600" b="0" i="1" smtClean="0">
                                      <a:latin typeface="Cambria Math" panose="02040503050406030204" pitchFamily="18" charset="0"/>
                                      <a:ea typeface="Cambria Math" panose="02040503050406030204" pitchFamily="18" charset="0"/>
                                    </a:rPr>
                                    <m:t>𝑇</m:t>
                                  </m:r>
                                  <m:d>
                                    <m:dPr>
                                      <m:begChr m:val="["/>
                                      <m:endChr m:val="]"/>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𝐾</m:t>
                                      </m:r>
                                    </m:e>
                                  </m:d>
                                </m:den>
                              </m:f>
                            </m:e>
                          </m:d>
                        </m:e>
                      </m:func>
                    </m:oMath>
                  </m:oMathPara>
                </a14:m>
                <a:endParaRPr lang="en-US" sz="1600" dirty="0"/>
              </a:p>
            </p:txBody>
          </p:sp>
        </mc:Choice>
        <mc:Fallback xmlns="">
          <p:sp>
            <p:nvSpPr>
              <p:cNvPr id="20" name="TextBox 19">
                <a:extLst>
                  <a:ext uri="{FF2B5EF4-FFF2-40B4-BE49-F238E27FC236}">
                    <a16:creationId xmlns:a16="http://schemas.microsoft.com/office/drawing/2014/main" id="{E94DA29D-1B9B-4413-B87C-3C2D10092AA4}"/>
                  </a:ext>
                </a:extLst>
              </p:cNvPr>
              <p:cNvSpPr txBox="1">
                <a:spLocks noRot="1" noChangeAspect="1" noMove="1" noResize="1" noEditPoints="1" noAdjustHandles="1" noChangeArrowheads="1" noChangeShapeType="1" noTextEdit="1"/>
              </p:cNvSpPr>
              <p:nvPr/>
            </p:nvSpPr>
            <p:spPr>
              <a:xfrm>
                <a:off x="3418412" y="3052774"/>
                <a:ext cx="5122084" cy="553228"/>
              </a:xfrm>
              <a:prstGeom prst="rect">
                <a:avLst/>
              </a:prstGeom>
              <a:blipFill>
                <a:blip r:embed="rId4"/>
                <a:stretch>
                  <a:fillRect/>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93009131-79E4-42BB-A3C9-EF6B6631BCCE}"/>
              </a:ext>
            </a:extLst>
          </p:cNvPr>
          <p:cNvSpPr txBox="1"/>
          <p:nvPr/>
        </p:nvSpPr>
        <p:spPr>
          <a:xfrm>
            <a:off x="873913" y="4985441"/>
            <a:ext cx="7266476" cy="1107996"/>
          </a:xfrm>
          <a:prstGeom prst="rect">
            <a:avLst/>
          </a:prstGeom>
          <a:noFill/>
        </p:spPr>
        <p:txBody>
          <a:bodyPr wrap="none" rtlCol="0">
            <a:spAutoFit/>
          </a:bodyPr>
          <a:lstStyle/>
          <a:p>
            <a:r>
              <a:rPr lang="en-US" sz="1600" dirty="0"/>
              <a:t>Numerical example for comparison with the results from the graphic in the previous slide</a:t>
            </a:r>
          </a:p>
          <a:p>
            <a:r>
              <a:rPr lang="en-US" sz="1600" dirty="0"/>
              <a:t>For f=3 GHz  (</a:t>
            </a:r>
            <a:r>
              <a:rPr lang="el-GR" sz="1600" dirty="0">
                <a:latin typeface="Cambria" panose="02040503050406030204" pitchFamily="18" charset="0"/>
                <a:ea typeface="Cambria" panose="02040503050406030204" pitchFamily="18" charset="0"/>
              </a:rPr>
              <a:t>ω</a:t>
            </a:r>
            <a:r>
              <a:rPr lang="en-US" sz="1600" dirty="0">
                <a:latin typeface="Cambria" panose="02040503050406030204" pitchFamily="18" charset="0"/>
                <a:ea typeface="Cambria" panose="02040503050406030204" pitchFamily="18" charset="0"/>
              </a:rPr>
              <a:t>=2</a:t>
            </a:r>
            <a:r>
              <a:rPr lang="el-GR" sz="1600" dirty="0">
                <a:latin typeface="Cambria" panose="02040503050406030204" pitchFamily="18" charset="0"/>
                <a:ea typeface="Cambria" panose="02040503050406030204" pitchFamily="18" charset="0"/>
              </a:rPr>
              <a:t>π</a:t>
            </a:r>
            <a:r>
              <a:rPr lang="en-US" sz="1600" dirty="0">
                <a:latin typeface="Cambria" panose="02040503050406030204" pitchFamily="18" charset="0"/>
                <a:ea typeface="Cambria" panose="02040503050406030204" pitchFamily="18" charset="0"/>
              </a:rPr>
              <a:t>f)  </a:t>
            </a:r>
            <a:r>
              <a:rPr lang="en-US" sz="1600" dirty="0"/>
              <a:t> and T=2 K) Agreement is quite good for the 32nOhm trace, since this</a:t>
            </a:r>
          </a:p>
          <a:p>
            <a:r>
              <a:rPr lang="en-US" sz="1600" dirty="0"/>
              <a:t>formula is good for not too pure materials (rather low RRR values i.e. high residual resistance)</a:t>
            </a:r>
          </a:p>
          <a:p>
            <a:r>
              <a:rPr lang="en-US" sz="1600" dirty="0"/>
              <a:t>R</a:t>
            </a:r>
            <a:r>
              <a:rPr lang="en-US" sz="1600" baseline="-25000" dirty="0"/>
              <a:t>s </a:t>
            </a:r>
            <a:r>
              <a:rPr lang="en-US" sz="1600" dirty="0"/>
              <a:t>[Ohm] = 1.3</a:t>
            </a:r>
            <a:r>
              <a:rPr lang="en-US" sz="1600" dirty="0">
                <a:latin typeface="Cambria" panose="02040503050406030204" pitchFamily="18" charset="0"/>
                <a:ea typeface="Cambria" panose="02040503050406030204" pitchFamily="18" charset="0"/>
              </a:rPr>
              <a:t>·10</a:t>
            </a:r>
            <a:r>
              <a:rPr lang="en-US" sz="1600" baseline="30000" dirty="0">
                <a:latin typeface="Cambria" panose="02040503050406030204" pitchFamily="18" charset="0"/>
                <a:ea typeface="Cambria" panose="02040503050406030204" pitchFamily="18" charset="0"/>
              </a:rPr>
              <a:t>-10</a:t>
            </a:r>
            <a:r>
              <a:rPr lang="en-US" sz="1600" dirty="0">
                <a:latin typeface="Cambria" panose="02040503050406030204" pitchFamily="18" charset="0"/>
                <a:ea typeface="Cambria" panose="02040503050406030204" pitchFamily="18" charset="0"/>
              </a:rPr>
              <a:t>  (3000)</a:t>
            </a:r>
            <a:r>
              <a:rPr lang="en-US" sz="1600" baseline="30000" dirty="0">
                <a:latin typeface="Cambria" panose="02040503050406030204" pitchFamily="18" charset="0"/>
                <a:ea typeface="Cambria" panose="02040503050406030204" pitchFamily="18" charset="0"/>
              </a:rPr>
              <a:t>2 </a:t>
            </a:r>
            <a:r>
              <a:rPr lang="en-US" sz="1600" dirty="0">
                <a:latin typeface="Cambria" panose="02040503050406030204" pitchFamily="18" charset="0"/>
                <a:ea typeface="Cambria" panose="02040503050406030204" pitchFamily="18" charset="0"/>
              </a:rPr>
              <a:t>· ½ · e </a:t>
            </a:r>
            <a:r>
              <a:rPr lang="en-US" sz="1600" baseline="30000" dirty="0">
                <a:latin typeface="Cambria" panose="02040503050406030204" pitchFamily="18" charset="0"/>
                <a:ea typeface="Cambria" panose="02040503050406030204" pitchFamily="18" charset="0"/>
              </a:rPr>
              <a:t>(-8.83)</a:t>
            </a:r>
            <a:r>
              <a:rPr lang="en-US" sz="1600" dirty="0">
                <a:latin typeface="Cambria" panose="02040503050406030204" pitchFamily="18" charset="0"/>
                <a:ea typeface="Cambria" panose="02040503050406030204" pitchFamily="18" charset="0"/>
              </a:rPr>
              <a:t> </a:t>
            </a:r>
            <a:r>
              <a:rPr lang="en-US" sz="1600" dirty="0"/>
              <a:t>= 8.7</a:t>
            </a:r>
            <a:r>
              <a:rPr lang="en-US" sz="1600" dirty="0">
                <a:latin typeface="Cambria" panose="02040503050406030204" pitchFamily="18" charset="0"/>
                <a:ea typeface="Cambria" panose="02040503050406030204" pitchFamily="18" charset="0"/>
              </a:rPr>
              <a:t> ·</a:t>
            </a:r>
            <a:r>
              <a:rPr lang="en-US" sz="1600" dirty="0"/>
              <a:t> 10</a:t>
            </a:r>
            <a:r>
              <a:rPr lang="en-US" sz="1600" baseline="30000" dirty="0"/>
              <a:t>-8</a:t>
            </a:r>
            <a:r>
              <a:rPr lang="en-US" sz="1600" dirty="0">
                <a:latin typeface="Cambria" panose="02040503050406030204" pitchFamily="18" charset="0"/>
                <a:ea typeface="Cambria" panose="02040503050406030204" pitchFamily="18" charset="0"/>
              </a:rPr>
              <a:t> </a:t>
            </a:r>
            <a:r>
              <a:rPr lang="en-US" sz="1600" dirty="0"/>
              <a:t>[Ohm] </a:t>
            </a:r>
            <a:endParaRPr lang="en-GB" sz="1400" dirty="0"/>
          </a:p>
        </p:txBody>
      </p:sp>
      <p:pic>
        <p:nvPicPr>
          <p:cNvPr id="14" name="Image 2">
            <a:extLst>
              <a:ext uri="{FF2B5EF4-FFF2-40B4-BE49-F238E27FC236}">
                <a16:creationId xmlns:a16="http://schemas.microsoft.com/office/drawing/2014/main" id="{78ECB8F3-A93A-43C4-B93B-2661A55610A2}"/>
              </a:ext>
            </a:extLst>
          </p:cNvPr>
          <p:cNvPicPr>
            <a:picLocks noChangeAspect="1"/>
          </p:cNvPicPr>
          <p:nvPr/>
        </p:nvPicPr>
        <p:blipFill rotWithShape="1">
          <a:blip r:embed="rId5"/>
          <a:srcRect l="6292" t="-1861" r="-233" b="1861"/>
          <a:stretch/>
        </p:blipFill>
        <p:spPr>
          <a:xfrm>
            <a:off x="1066800" y="1107823"/>
            <a:ext cx="4267200" cy="853959"/>
          </a:xfrm>
          <a:prstGeom prst="rect">
            <a:avLst/>
          </a:prstGeom>
          <a:ln>
            <a:solidFill>
              <a:schemeClr val="accent1"/>
            </a:solidFill>
          </a:ln>
        </p:spPr>
      </p:pic>
      <p:sp>
        <p:nvSpPr>
          <p:cNvPr id="8" name="TextBox 7">
            <a:extLst>
              <a:ext uri="{FF2B5EF4-FFF2-40B4-BE49-F238E27FC236}">
                <a16:creationId xmlns:a16="http://schemas.microsoft.com/office/drawing/2014/main" id="{EED3FF9C-25AB-49B7-8E0F-DFFEDDA444DE}"/>
              </a:ext>
            </a:extLst>
          </p:cNvPr>
          <p:cNvSpPr txBox="1"/>
          <p:nvPr/>
        </p:nvSpPr>
        <p:spPr>
          <a:xfrm>
            <a:off x="5799011" y="1397848"/>
            <a:ext cx="311304" cy="369332"/>
          </a:xfrm>
          <a:prstGeom prst="rect">
            <a:avLst/>
          </a:prstGeom>
          <a:noFill/>
        </p:spPr>
        <p:txBody>
          <a:bodyPr wrap="none" rtlCol="0">
            <a:spAutoFit/>
          </a:bodyPr>
          <a:lstStyle/>
          <a:p>
            <a:r>
              <a:rPr lang="en-GB" dirty="0">
                <a:latin typeface="Cambria" panose="02040503050406030204" pitchFamily="18" charset="0"/>
                <a:ea typeface="Cambria" panose="02040503050406030204" pitchFamily="18" charset="0"/>
              </a:rPr>
              <a:t>≈</a:t>
            </a:r>
            <a:endParaRPr lang="en-GB" dirty="0"/>
          </a:p>
        </p:txBody>
      </p:sp>
      <p:sp>
        <p:nvSpPr>
          <p:cNvPr id="16" name="ZoneTexte 5">
            <a:extLst>
              <a:ext uri="{FF2B5EF4-FFF2-40B4-BE49-F238E27FC236}">
                <a16:creationId xmlns:a16="http://schemas.microsoft.com/office/drawing/2014/main" id="{FC33FA00-E3FD-4497-A7BD-B7DBA03FA4B3}"/>
              </a:ext>
            </a:extLst>
          </p:cNvPr>
          <p:cNvSpPr txBox="1"/>
          <p:nvPr/>
        </p:nvSpPr>
        <p:spPr>
          <a:xfrm>
            <a:off x="567482" y="2275435"/>
            <a:ext cx="2412071" cy="1600438"/>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buFont typeface="Symbol" panose="05050102010706020507" pitchFamily="18" charset="2"/>
              <a:buChar char="D"/>
            </a:pPr>
            <a:r>
              <a:rPr lang="en-US" sz="1400" dirty="0">
                <a:sym typeface="Symbol" panose="05050102010706020507" pitchFamily="18" charset="2"/>
              </a:rPr>
              <a:t>: </a:t>
            </a:r>
            <a:r>
              <a:rPr lang="en-US" sz="1400" dirty="0"/>
              <a:t>superconducting energy gap </a:t>
            </a:r>
          </a:p>
          <a:p>
            <a:r>
              <a:rPr lang="en-US" sz="1400" dirty="0"/>
              <a:t>(binding energy of Cooper pairs) </a:t>
            </a:r>
          </a:p>
          <a:p>
            <a:r>
              <a:rPr lang="en-US" sz="1400" dirty="0"/>
              <a:t> k</a:t>
            </a:r>
            <a:r>
              <a:rPr lang="en-US" sz="1400" baseline="-25000" dirty="0"/>
              <a:t>B</a:t>
            </a:r>
            <a:r>
              <a:rPr lang="en-US" sz="1400" dirty="0"/>
              <a:t> : Boltzmann constant</a:t>
            </a:r>
          </a:p>
          <a:p>
            <a:r>
              <a:rPr lang="en-US" sz="1400" dirty="0">
                <a:sym typeface="Symbol" panose="05050102010706020507" pitchFamily="18" charset="2"/>
              </a:rPr>
              <a:t>: frequency</a:t>
            </a:r>
          </a:p>
          <a:p>
            <a:r>
              <a:rPr lang="en-US" sz="1400" dirty="0">
                <a:sym typeface="Symbol" panose="05050102010706020507" pitchFamily="18" charset="2"/>
              </a:rPr>
              <a:t></a:t>
            </a:r>
            <a:r>
              <a:rPr lang="en-US" sz="1400" baseline="-25000" dirty="0">
                <a:sym typeface="Symbol" panose="05050102010706020507" pitchFamily="18" charset="2"/>
              </a:rPr>
              <a:t>n0</a:t>
            </a:r>
            <a:r>
              <a:rPr lang="en-US" sz="1400" dirty="0">
                <a:sym typeface="Symbol" panose="05050102010706020507" pitchFamily="18" charset="2"/>
              </a:rPr>
              <a:t> normal state conductivity</a:t>
            </a:r>
          </a:p>
          <a:p>
            <a:r>
              <a:rPr lang="en-US" sz="1400" dirty="0">
                <a:sym typeface="Symbol" panose="05050102010706020507" pitchFamily="18" charset="2"/>
              </a:rPr>
              <a:t>µ</a:t>
            </a:r>
            <a:r>
              <a:rPr lang="en-US" sz="1400" baseline="-25000" dirty="0">
                <a:sym typeface="Symbol" panose="05050102010706020507" pitchFamily="18" charset="2"/>
              </a:rPr>
              <a:t>0</a:t>
            </a:r>
            <a:r>
              <a:rPr lang="en-US" sz="1400" dirty="0">
                <a:sym typeface="Symbol" panose="05050102010706020507" pitchFamily="18" charset="2"/>
              </a:rPr>
              <a:t>= Vacuum permeability</a:t>
            </a:r>
          </a:p>
          <a:p>
            <a:r>
              <a:rPr lang="en-US" sz="1400" dirty="0">
                <a:sym typeface="Symbol" panose="05050102010706020507" pitchFamily="18" charset="2"/>
              </a:rPr>
              <a:t>=London penetration depth</a:t>
            </a:r>
            <a:endParaRPr lang="en-US" sz="1400" dirty="0"/>
          </a:p>
        </p:txBody>
      </p:sp>
      <p:sp>
        <p:nvSpPr>
          <p:cNvPr id="10" name="TextBox 9">
            <a:extLst>
              <a:ext uri="{FF2B5EF4-FFF2-40B4-BE49-F238E27FC236}">
                <a16:creationId xmlns:a16="http://schemas.microsoft.com/office/drawing/2014/main" id="{58C84432-C757-40DB-99DB-7CF8AF771F3F}"/>
              </a:ext>
            </a:extLst>
          </p:cNvPr>
          <p:cNvSpPr txBox="1"/>
          <p:nvPr/>
        </p:nvSpPr>
        <p:spPr>
          <a:xfrm>
            <a:off x="3124200" y="2297602"/>
            <a:ext cx="4074449" cy="276999"/>
          </a:xfrm>
          <a:prstGeom prst="rect">
            <a:avLst/>
          </a:prstGeom>
          <a:noFill/>
        </p:spPr>
        <p:txBody>
          <a:bodyPr wrap="none" rtlCol="0">
            <a:spAutoFit/>
          </a:bodyPr>
          <a:lstStyle/>
          <a:p>
            <a:r>
              <a:rPr lang="el-GR" sz="1200" dirty="0">
                <a:latin typeface="Cambria" panose="02040503050406030204" pitchFamily="18" charset="0"/>
                <a:ea typeface="Cambria" panose="02040503050406030204" pitchFamily="18" charset="0"/>
              </a:rPr>
              <a:t>Δ</a:t>
            </a:r>
            <a:r>
              <a:rPr lang="en-US" sz="1200" dirty="0">
                <a:latin typeface="Cambria" panose="02040503050406030204" pitchFamily="18" charset="0"/>
                <a:ea typeface="Cambria" panose="02040503050406030204" pitchFamily="18" charset="0"/>
              </a:rPr>
              <a:t> </a:t>
            </a:r>
            <a:r>
              <a:rPr lang="el-GR" sz="1200" dirty="0">
                <a:latin typeface="Cambria" panose="02040503050406030204" pitchFamily="18" charset="0"/>
                <a:ea typeface="Cambria" panose="02040503050406030204" pitchFamily="18" charset="0"/>
              </a:rPr>
              <a:t>≈</a:t>
            </a:r>
            <a:r>
              <a:rPr lang="en-US" sz="1200" dirty="0">
                <a:latin typeface="Cambria" panose="02040503050406030204" pitchFamily="18" charset="0"/>
                <a:ea typeface="Cambria" panose="02040503050406030204" pitchFamily="18" charset="0"/>
              </a:rPr>
              <a:t> </a:t>
            </a:r>
            <a:r>
              <a:rPr lang="el-GR" sz="1200" dirty="0">
                <a:latin typeface="Cambria" panose="02040503050406030204" pitchFamily="18" charset="0"/>
                <a:ea typeface="Cambria" panose="02040503050406030204" pitchFamily="18" charset="0"/>
              </a:rPr>
              <a:t>α</a:t>
            </a:r>
            <a:r>
              <a:rPr lang="en-US" sz="1200" dirty="0">
                <a:latin typeface="Cambria" panose="02040503050406030204" pitchFamily="18" charset="0"/>
                <a:ea typeface="Cambria" panose="02040503050406030204" pitchFamily="18" charset="0"/>
              </a:rPr>
              <a:t> · </a:t>
            </a:r>
            <a:r>
              <a:rPr lang="en-US" sz="1200" dirty="0" err="1">
                <a:latin typeface="Cambria" panose="02040503050406030204" pitchFamily="18" charset="0"/>
                <a:ea typeface="Cambria" panose="02040503050406030204" pitchFamily="18" charset="0"/>
              </a:rPr>
              <a:t>kT</a:t>
            </a:r>
            <a:r>
              <a:rPr lang="en-US" sz="1200" baseline="-25000" dirty="0" err="1">
                <a:latin typeface="Cambria" panose="02040503050406030204" pitchFamily="18" charset="0"/>
                <a:ea typeface="Cambria" panose="02040503050406030204" pitchFamily="18" charset="0"/>
              </a:rPr>
              <a:t>c</a:t>
            </a:r>
            <a:r>
              <a:rPr lang="en-US" sz="1200" baseline="-25000" dirty="0">
                <a:latin typeface="Cambria" panose="02040503050406030204" pitchFamily="18" charset="0"/>
                <a:ea typeface="Cambria" panose="02040503050406030204" pitchFamily="18" charset="0"/>
              </a:rPr>
              <a:t>      </a:t>
            </a:r>
            <a:r>
              <a:rPr lang="en-US" sz="1200" dirty="0">
                <a:latin typeface="Cambria" panose="02040503050406030204" pitchFamily="18" charset="0"/>
                <a:ea typeface="Cambria" panose="02040503050406030204" pitchFamily="18" charset="0"/>
              </a:rPr>
              <a:t>where</a:t>
            </a:r>
            <a:r>
              <a:rPr lang="el-GR" sz="1200" dirty="0">
                <a:latin typeface="Cambria" panose="02040503050406030204" pitchFamily="18" charset="0"/>
                <a:ea typeface="Cambria" panose="02040503050406030204" pitchFamily="18" charset="0"/>
              </a:rPr>
              <a:t> α</a:t>
            </a:r>
            <a:r>
              <a:rPr lang="en-US" sz="1200" dirty="0">
                <a:latin typeface="Cambria" panose="02040503050406030204" pitchFamily="18" charset="0"/>
                <a:ea typeface="Cambria" panose="02040503050406030204" pitchFamily="18" charset="0"/>
              </a:rPr>
              <a:t> for Nb amounts to 1.92  and T</a:t>
            </a:r>
            <a:r>
              <a:rPr lang="en-US" sz="1200" baseline="-25000" dirty="0">
                <a:latin typeface="Cambria" panose="02040503050406030204" pitchFamily="18" charset="0"/>
                <a:ea typeface="Cambria" panose="02040503050406030204" pitchFamily="18" charset="0"/>
              </a:rPr>
              <a:t>C</a:t>
            </a:r>
            <a:r>
              <a:rPr lang="en-US" sz="1200" dirty="0">
                <a:latin typeface="Cambria" panose="02040503050406030204" pitchFamily="18" charset="0"/>
                <a:ea typeface="Cambria" panose="02040503050406030204" pitchFamily="18" charset="0"/>
              </a:rPr>
              <a:t> is 9.2 K</a:t>
            </a:r>
            <a:endParaRPr lang="en-GB" sz="12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BA077DF-6742-DEC5-52AE-76E4506D6118}"/>
                  </a:ext>
                </a:extLst>
              </p:cNvPr>
              <p:cNvSpPr txBox="1"/>
              <p:nvPr/>
            </p:nvSpPr>
            <p:spPr>
              <a:xfrm>
                <a:off x="970689" y="4291645"/>
                <a:ext cx="5122084" cy="347659"/>
              </a:xfrm>
              <a:prstGeom prst="rect">
                <a:avLst/>
              </a:prstGeom>
              <a:noFill/>
            </p:spPr>
            <p:txBody>
              <a:bodyPr wrap="square" lIns="0" tIns="0" rIns="0" bIns="0" rtlCol="0">
                <a:spAutoFit/>
              </a:bodyPr>
              <a:lstStyle/>
              <a:p>
                <a:r>
                  <a:rPr lang="en-US" sz="1600" dirty="0"/>
                  <a:t>And remember:   </a:t>
                </a:r>
                <a14:m>
                  <m:oMath xmlns:m="http://schemas.openxmlformats.org/officeDocument/2006/math">
                    <m:r>
                      <a:rPr lang="en-GB" sz="1600" b="0" i="1" smtClean="0">
                        <a:latin typeface="Cambria Math" panose="02040503050406030204" pitchFamily="18" charset="0"/>
                      </a:rPr>
                      <m:t>𝑃</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1</m:t>
                        </m:r>
                      </m:num>
                      <m:den>
                        <m:r>
                          <a:rPr lang="en-GB" sz="1600" b="0" i="1" smtClean="0">
                            <a:latin typeface="Cambria Math" panose="02040503050406030204" pitchFamily="18" charset="0"/>
                          </a:rPr>
                          <m:t>2</m:t>
                        </m:r>
                      </m:den>
                    </m:f>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𝑅</m:t>
                        </m:r>
                      </m:e>
                      <m:sub>
                        <m:r>
                          <a:rPr lang="en-GB" sz="1600" b="0" i="1" smtClean="0">
                            <a:latin typeface="Cambria Math" panose="02040503050406030204" pitchFamily="18" charset="0"/>
                          </a:rPr>
                          <m:t>𝑠</m:t>
                        </m:r>
                      </m:sub>
                    </m:sSub>
                    <m:sSup>
                      <m:sSupPr>
                        <m:ctrlPr>
                          <a:rPr lang="en-US" sz="1600" b="0" i="1" smtClean="0">
                            <a:latin typeface="Cambria Math" panose="02040503050406030204" pitchFamily="18" charset="0"/>
                          </a:rPr>
                        </m:ctrlPr>
                      </m:sSupPr>
                      <m:e>
                        <m:r>
                          <a:rPr lang="en-GB" sz="1600" b="0" i="1" smtClean="0">
                            <a:latin typeface="Cambria Math" panose="02040503050406030204" pitchFamily="18" charset="0"/>
                          </a:rPr>
                          <m:t>𝐻</m:t>
                        </m:r>
                      </m:e>
                      <m:sup>
                        <m:r>
                          <a:rPr lang="en-GB" sz="1600" b="0" i="1" smtClean="0">
                            <a:latin typeface="Cambria Math" panose="02040503050406030204" pitchFamily="18" charset="0"/>
                          </a:rPr>
                          <m:t>2</m:t>
                        </m:r>
                      </m:sup>
                    </m:sSup>
                  </m:oMath>
                </a14:m>
                <a:endParaRPr lang="en-US" sz="1600" dirty="0"/>
              </a:p>
            </p:txBody>
          </p:sp>
        </mc:Choice>
        <mc:Fallback xmlns="">
          <p:sp>
            <p:nvSpPr>
              <p:cNvPr id="3" name="TextBox 2">
                <a:extLst>
                  <a:ext uri="{FF2B5EF4-FFF2-40B4-BE49-F238E27FC236}">
                    <a16:creationId xmlns:a16="http://schemas.microsoft.com/office/drawing/2014/main" id="{DBA077DF-6742-DEC5-52AE-76E4506D6118}"/>
                  </a:ext>
                </a:extLst>
              </p:cNvPr>
              <p:cNvSpPr txBox="1">
                <a:spLocks noRot="1" noChangeAspect="1" noMove="1" noResize="1" noEditPoints="1" noAdjustHandles="1" noChangeArrowheads="1" noChangeShapeType="1" noTextEdit="1"/>
              </p:cNvSpPr>
              <p:nvPr/>
            </p:nvSpPr>
            <p:spPr>
              <a:xfrm>
                <a:off x="970689" y="4291645"/>
                <a:ext cx="5122084" cy="347659"/>
              </a:xfrm>
              <a:prstGeom prst="rect">
                <a:avLst/>
              </a:prstGeom>
              <a:blipFill>
                <a:blip r:embed="rId6"/>
                <a:stretch>
                  <a:fillRect l="-2381" b="-28070"/>
                </a:stretch>
              </a:blipFill>
            </p:spPr>
            <p:txBody>
              <a:bodyPr/>
              <a:lstStyle/>
              <a:p>
                <a:r>
                  <a:rPr lang="en-GB">
                    <a:noFill/>
                  </a:rPr>
                  <a:t> </a:t>
                </a:r>
              </a:p>
            </p:txBody>
          </p:sp>
        </mc:Fallback>
      </mc:AlternateContent>
    </p:spTree>
    <p:extLst>
      <p:ext uri="{BB962C8B-B14F-4D97-AF65-F5344CB8AC3E}">
        <p14:creationId xmlns:p14="http://schemas.microsoft.com/office/powerpoint/2010/main" val="4089260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Rectangle 2"/>
          <p:cNvSpPr>
            <a:spLocks noGrp="1" noChangeArrowheads="1"/>
          </p:cNvSpPr>
          <p:nvPr>
            <p:ph type="title" idx="4294967295"/>
          </p:nvPr>
        </p:nvSpPr>
        <p:spPr>
          <a:xfrm>
            <a:off x="76200" y="63650"/>
            <a:ext cx="8991600" cy="762000"/>
          </a:xfrm>
        </p:spPr>
        <p:txBody>
          <a:bodyPr>
            <a:normAutofit fontScale="90000"/>
          </a:bodyPr>
          <a:lstStyle/>
          <a:p>
            <a:pPr algn="ctr" eaLnBrk="1" hangingPunct="1"/>
            <a:r>
              <a:rPr lang="en-GB" sz="3600" dirty="0"/>
              <a:t>BCS Surface Resistance (2/2)</a:t>
            </a:r>
            <a:br>
              <a:rPr lang="en-GB" sz="3600" dirty="0"/>
            </a:br>
            <a:r>
              <a:rPr lang="en-GB" sz="2200" dirty="0"/>
              <a:t>recap on theory (VI)</a:t>
            </a:r>
          </a:p>
        </p:txBody>
      </p:sp>
      <p:pic>
        <p:nvPicPr>
          <p:cNvPr id="9227" name="Picture 11"/>
          <p:cNvPicPr>
            <a:picLocks noChangeAspect="1" noChangeArrowheads="1"/>
          </p:cNvPicPr>
          <p:nvPr/>
        </p:nvPicPr>
        <p:blipFill>
          <a:blip r:embed="rId3" cstate="print"/>
          <a:srcRect/>
          <a:stretch>
            <a:fillRect/>
          </a:stretch>
        </p:blipFill>
        <p:spPr bwMode="auto">
          <a:xfrm>
            <a:off x="1295400" y="1295400"/>
            <a:ext cx="3214688" cy="4865688"/>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9219" name="Object 9"/>
              <p:cNvSpPr txBox="1"/>
              <p:nvPr/>
            </p:nvSpPr>
            <p:spPr bwMode="auto">
              <a:xfrm>
                <a:off x="5954508" y="1288675"/>
                <a:ext cx="2419350" cy="58405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GB" sz="2200" i="1">
                              <a:solidFill>
                                <a:srgbClr val="000000"/>
                              </a:solidFill>
                              <a:latin typeface="Cambria Math" panose="02040503050406030204" pitchFamily="18" charset="0"/>
                            </a:rPr>
                          </m:ctrlPr>
                        </m:sSubPr>
                        <m:e>
                          <m:r>
                            <a:rPr lang="en-GB" sz="2200" i="1">
                              <a:solidFill>
                                <a:srgbClr val="000000"/>
                              </a:solidFill>
                              <a:latin typeface="Cambria Math" panose="02040503050406030204" pitchFamily="18" charset="0"/>
                            </a:rPr>
                            <m:t>𝑅</m:t>
                          </m:r>
                        </m:e>
                        <m:sub>
                          <m:r>
                            <a:rPr lang="en-GB" sz="2200" i="1">
                              <a:solidFill>
                                <a:srgbClr val="000000"/>
                              </a:solidFill>
                              <a:latin typeface="Cambria Math" panose="02040503050406030204" pitchFamily="18" charset="0"/>
                            </a:rPr>
                            <m:t>𝑠</m:t>
                          </m:r>
                        </m:sub>
                      </m:sSub>
                      <m:r>
                        <a:rPr lang="en-GB" sz="2200" i="1">
                          <a:solidFill>
                            <a:srgbClr val="000000"/>
                          </a:solidFill>
                          <a:latin typeface="Cambria Math" panose="02040503050406030204" pitchFamily="18" charset="0"/>
                        </a:rPr>
                        <m:t>=</m:t>
                      </m:r>
                      <m:sSubSup>
                        <m:sSubSupPr>
                          <m:ctrlPr>
                            <a:rPr lang="en-GB" sz="2200" i="1">
                              <a:solidFill>
                                <a:srgbClr val="000000"/>
                              </a:solidFill>
                              <a:latin typeface="Cambria Math" panose="02040503050406030204" pitchFamily="18" charset="0"/>
                            </a:rPr>
                          </m:ctrlPr>
                        </m:sSubSupPr>
                        <m:e>
                          <m:r>
                            <a:rPr lang="en-GB" sz="2200" i="1">
                              <a:solidFill>
                                <a:srgbClr val="000000"/>
                              </a:solidFill>
                              <a:latin typeface="Cambria Math" panose="02040503050406030204" pitchFamily="18" charset="0"/>
                            </a:rPr>
                            <m:t>𝑅</m:t>
                          </m:r>
                        </m:e>
                        <m:sub>
                          <m:r>
                            <a:rPr lang="en-GB" sz="2200" i="1">
                              <a:solidFill>
                                <a:srgbClr val="000000"/>
                              </a:solidFill>
                              <a:latin typeface="Cambria Math" panose="02040503050406030204" pitchFamily="18" charset="0"/>
                            </a:rPr>
                            <m:t>𝑠</m:t>
                          </m:r>
                        </m:sub>
                        <m:sup>
                          <m:r>
                            <a:rPr lang="en-GB" sz="2200" i="1">
                              <a:solidFill>
                                <a:srgbClr val="000000"/>
                              </a:solidFill>
                              <a:latin typeface="Cambria Math" panose="02040503050406030204" pitchFamily="18" charset="0"/>
                            </a:rPr>
                            <m:t>𝐵𝐶𝑆</m:t>
                          </m:r>
                        </m:sup>
                      </m:sSubSup>
                      <m:r>
                        <a:rPr lang="en-GB" sz="2200" i="1">
                          <a:solidFill>
                            <a:srgbClr val="000000"/>
                          </a:solidFill>
                          <a:latin typeface="Cambria Math" panose="02040503050406030204" pitchFamily="18" charset="0"/>
                        </a:rPr>
                        <m:t>+</m:t>
                      </m:r>
                      <m:sSub>
                        <m:sSubPr>
                          <m:ctrlPr>
                            <a:rPr lang="en-GB" sz="2200" i="1">
                              <a:solidFill>
                                <a:srgbClr val="000000"/>
                              </a:solidFill>
                              <a:latin typeface="Cambria Math" panose="02040503050406030204" pitchFamily="18" charset="0"/>
                            </a:rPr>
                          </m:ctrlPr>
                        </m:sSubPr>
                        <m:e>
                          <m:r>
                            <a:rPr lang="en-GB" sz="2200" i="1">
                              <a:solidFill>
                                <a:srgbClr val="000000"/>
                              </a:solidFill>
                              <a:latin typeface="Cambria Math" panose="02040503050406030204" pitchFamily="18" charset="0"/>
                            </a:rPr>
                            <m:t>𝑅</m:t>
                          </m:r>
                        </m:e>
                        <m:sub>
                          <m:r>
                            <a:rPr lang="en-GB" sz="2200" i="1">
                              <a:solidFill>
                                <a:srgbClr val="000000"/>
                              </a:solidFill>
                              <a:latin typeface="Cambria Math" panose="02040503050406030204" pitchFamily="18" charset="0"/>
                            </a:rPr>
                            <m:t>𝑟𝑒𝑠</m:t>
                          </m:r>
                        </m:sub>
                      </m:sSub>
                    </m:oMath>
                  </m:oMathPara>
                </a14:m>
                <a:endParaRPr lang="en-GB" sz="2200" dirty="0"/>
              </a:p>
              <a:p>
                <a:endParaRPr lang="en-GB" sz="2200" dirty="0"/>
              </a:p>
            </p:txBody>
          </p:sp>
        </mc:Choice>
        <mc:Fallback xmlns="">
          <p:sp>
            <p:nvSpPr>
              <p:cNvPr id="9219" name="Object 9"/>
              <p:cNvSpPr txBox="1">
                <a:spLocks noRot="1" noChangeAspect="1" noMove="1" noResize="1" noEditPoints="1" noAdjustHandles="1" noChangeArrowheads="1" noChangeShapeType="1" noTextEdit="1"/>
              </p:cNvSpPr>
              <p:nvPr/>
            </p:nvSpPr>
            <p:spPr bwMode="auto">
              <a:xfrm>
                <a:off x="5954508" y="1288675"/>
                <a:ext cx="2419350" cy="584050"/>
              </a:xfrm>
              <a:prstGeom prst="rect">
                <a:avLst/>
              </a:prstGeom>
              <a:blipFill>
                <a:blip r:embed="rId5"/>
                <a:stretch>
                  <a:fillRect l="-252"/>
                </a:stretch>
              </a:blipFill>
              <a:ln>
                <a:noFill/>
              </a:ln>
              <a:effectLst/>
            </p:spPr>
            <p:txBody>
              <a:bodyPr/>
              <a:lstStyle/>
              <a:p>
                <a:r>
                  <a:rPr lang="en-GB">
                    <a:noFill/>
                  </a:rPr>
                  <a:t> </a:t>
                </a:r>
              </a:p>
            </p:txBody>
          </p:sp>
        </mc:Fallback>
      </mc:AlternateContent>
      <p:sp>
        <p:nvSpPr>
          <p:cNvPr id="12" name="Text Placeholder 11"/>
          <p:cNvSpPr>
            <a:spLocks noGrp="1"/>
          </p:cNvSpPr>
          <p:nvPr>
            <p:ph type="body" idx="4294967295"/>
          </p:nvPr>
        </p:nvSpPr>
        <p:spPr>
          <a:xfrm>
            <a:off x="457200" y="825650"/>
            <a:ext cx="7772400" cy="685800"/>
          </a:xfrm>
        </p:spPr>
        <p:txBody>
          <a:bodyPr/>
          <a:lstStyle/>
          <a:p>
            <a:pPr lvl="0"/>
            <a:r>
              <a:rPr lang="en-GB" sz="2800" dirty="0"/>
              <a:t>Material parameter dependence of </a:t>
            </a:r>
            <a:r>
              <a:rPr lang="en-GB" sz="2800" i="1" dirty="0"/>
              <a:t>R</a:t>
            </a:r>
            <a:r>
              <a:rPr lang="en-GB" sz="2800" baseline="-25000" dirty="0"/>
              <a:t>s</a:t>
            </a:r>
            <a:r>
              <a:rPr lang="en-GB" sz="2800" dirty="0"/>
              <a:t> (</a:t>
            </a:r>
            <a:r>
              <a:rPr lang="en-GB" sz="2800" i="1" dirty="0"/>
              <a:t>T</a:t>
            </a:r>
            <a:r>
              <a:rPr lang="en-GB" sz="2800" dirty="0"/>
              <a:t>, </a:t>
            </a:r>
            <a:r>
              <a:rPr lang="en-GB" sz="2800" i="1" dirty="0"/>
              <a:t>f </a:t>
            </a:r>
            <a:r>
              <a:rPr lang="en-GB" sz="2800" dirty="0"/>
              <a:t>)</a:t>
            </a:r>
            <a:endParaRPr lang="en-GB" dirty="0"/>
          </a:p>
        </p:txBody>
      </p:sp>
      <p:sp>
        <p:nvSpPr>
          <p:cNvPr id="13" name="TextBox 12"/>
          <p:cNvSpPr txBox="1"/>
          <p:nvPr/>
        </p:nvSpPr>
        <p:spPr>
          <a:xfrm>
            <a:off x="1848839" y="4332821"/>
            <a:ext cx="271784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RRR: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residual resistance ratio</a:t>
            </a:r>
          </a:p>
        </p:txBody>
      </p:sp>
      <p:graphicFrame>
        <p:nvGraphicFramePr>
          <p:cNvPr id="14" name="Object 9"/>
          <p:cNvGraphicFramePr>
            <a:graphicFrameLocks noChangeAspect="1"/>
          </p:cNvGraphicFramePr>
          <p:nvPr/>
        </p:nvGraphicFramePr>
        <p:xfrm>
          <a:off x="1961597" y="4794486"/>
          <a:ext cx="808037" cy="416243"/>
        </p:xfrm>
        <a:graphic>
          <a:graphicData uri="http://schemas.openxmlformats.org/presentationml/2006/ole">
            <mc:AlternateContent xmlns:mc="http://schemas.openxmlformats.org/markup-compatibility/2006">
              <mc:Choice xmlns:v="urn:schemas-microsoft-com:vml" Requires="v">
                <p:oleObj name="Equation" r:id="rId6" imgW="838080" imgH="431640" progId="Equation.3">
                  <p:embed/>
                </p:oleObj>
              </mc:Choice>
              <mc:Fallback>
                <p:oleObj name="Equation" r:id="rId6" imgW="838080" imgH="431640" progId="Equation.3">
                  <p:embed/>
                  <p:pic>
                    <p:nvPicPr>
                      <p:cNvPr id="14" name="Object 9"/>
                      <p:cNvPicPr>
                        <a:picLocks noChangeAspect="1" noChangeArrowheads="1"/>
                      </p:cNvPicPr>
                      <p:nvPr/>
                    </p:nvPicPr>
                    <p:blipFill>
                      <a:blip r:embed="rId7"/>
                      <a:srcRect/>
                      <a:stretch>
                        <a:fillRect/>
                      </a:stretch>
                    </p:blipFill>
                    <p:spPr bwMode="auto">
                      <a:xfrm>
                        <a:off x="1961597" y="4794486"/>
                        <a:ext cx="808037" cy="416243"/>
                      </a:xfrm>
                      <a:prstGeom prst="rect">
                        <a:avLst/>
                      </a:prstGeom>
                      <a:noFill/>
                      <a:ln>
                        <a:noFill/>
                      </a:ln>
                      <a:effectLst/>
                    </p:spPr>
                  </p:pic>
                </p:oleObj>
              </mc:Fallback>
            </mc:AlternateContent>
          </a:graphicData>
        </a:graphic>
      </p:graphicFrame>
      <p:sp>
        <p:nvSpPr>
          <p:cNvPr id="4" name="Footer Placeholder 3">
            <a:extLst>
              <a:ext uri="{FF2B5EF4-FFF2-40B4-BE49-F238E27FC236}">
                <a16:creationId xmlns:a16="http://schemas.microsoft.com/office/drawing/2014/main" id="{0EB852EF-8093-4774-924F-52DBE7A539FE}"/>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468C1C07-9594-4B62-ABC8-E0236668AA97}"/>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5" name="Slide Number Placeholder 4">
            <a:extLst>
              <a:ext uri="{FF2B5EF4-FFF2-40B4-BE49-F238E27FC236}">
                <a16:creationId xmlns:a16="http://schemas.microsoft.com/office/drawing/2014/main" id="{8DDD4D72-22BE-4026-A917-848AA5AAB9F5}"/>
              </a:ext>
            </a:extLst>
          </p:cNvPr>
          <p:cNvSpPr>
            <a:spLocks noGrp="1"/>
          </p:cNvSpPr>
          <p:nvPr>
            <p:ph type="sldNum" sz="quarter" idx="12"/>
          </p:nvPr>
        </p:nvSpPr>
        <p:spPr>
          <a:xfrm>
            <a:off x="146304" y="6265754"/>
            <a:ext cx="457200" cy="457200"/>
          </a:xfrm>
        </p:spPr>
        <p:txBody>
          <a:bodyPr/>
          <a:lstStyle/>
          <a:p>
            <a:fld id="{6ECABC72-D80C-4584-B325-A0C029A8E655}" type="slidenum">
              <a:rPr lang="en-GB" smtClean="0"/>
              <a:pPr/>
              <a:t>14</a:t>
            </a:fld>
            <a:endParaRPr lang="en-GB" dirty="0"/>
          </a:p>
        </p:txBody>
      </p:sp>
      <p:sp>
        <p:nvSpPr>
          <p:cNvPr id="8" name="TextBox 7">
            <a:extLst>
              <a:ext uri="{FF2B5EF4-FFF2-40B4-BE49-F238E27FC236}">
                <a16:creationId xmlns:a16="http://schemas.microsoft.com/office/drawing/2014/main" id="{B45BEEDF-9A95-4E47-939B-5524B0F18532}"/>
              </a:ext>
            </a:extLst>
          </p:cNvPr>
          <p:cNvSpPr txBox="1"/>
          <p:nvPr/>
        </p:nvSpPr>
        <p:spPr>
          <a:xfrm>
            <a:off x="2282509" y="1444373"/>
            <a:ext cx="1787669" cy="369332"/>
          </a:xfrm>
          <a:prstGeom prst="rect">
            <a:avLst/>
          </a:prstGeom>
          <a:solidFill>
            <a:srgbClr val="FFC000"/>
          </a:solidFill>
        </p:spPr>
        <p:txBody>
          <a:bodyPr wrap="none" rtlCol="0">
            <a:spAutoFit/>
          </a:bodyPr>
          <a:lstStyle/>
          <a:p>
            <a:r>
              <a:rPr lang="en-US" dirty="0"/>
              <a:t>Niobium @ 3 GHz</a:t>
            </a:r>
            <a:endParaRPr lang="en-GB" dirty="0"/>
          </a:p>
        </p:txBody>
      </p:sp>
      <p:cxnSp>
        <p:nvCxnSpPr>
          <p:cNvPr id="10" name="Straight Connector 9">
            <a:extLst>
              <a:ext uri="{FF2B5EF4-FFF2-40B4-BE49-F238E27FC236}">
                <a16:creationId xmlns:a16="http://schemas.microsoft.com/office/drawing/2014/main" id="{B017AC1A-0092-446E-A670-6829C4503E72}"/>
              </a:ext>
            </a:extLst>
          </p:cNvPr>
          <p:cNvCxnSpPr>
            <a:cxnSpLocks/>
          </p:cNvCxnSpPr>
          <p:nvPr/>
        </p:nvCxnSpPr>
        <p:spPr>
          <a:xfrm>
            <a:off x="3176343" y="3471411"/>
            <a:ext cx="22400" cy="191848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9" name="Straight Connector 28">
            <a:extLst>
              <a:ext uri="{FF2B5EF4-FFF2-40B4-BE49-F238E27FC236}">
                <a16:creationId xmlns:a16="http://schemas.microsoft.com/office/drawing/2014/main" id="{97FF4D23-10CD-496A-BF8E-5077412D64EE}"/>
              </a:ext>
            </a:extLst>
          </p:cNvPr>
          <p:cNvCxnSpPr>
            <a:cxnSpLocks/>
          </p:cNvCxnSpPr>
          <p:nvPr/>
        </p:nvCxnSpPr>
        <p:spPr>
          <a:xfrm flipH="1">
            <a:off x="1650875" y="3426936"/>
            <a:ext cx="152546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TextBox 27">
            <a:extLst>
              <a:ext uri="{FF2B5EF4-FFF2-40B4-BE49-F238E27FC236}">
                <a16:creationId xmlns:a16="http://schemas.microsoft.com/office/drawing/2014/main" id="{FA7618A4-F7CB-4F7E-9E0C-95AAC1FD78C2}"/>
              </a:ext>
            </a:extLst>
          </p:cNvPr>
          <p:cNvSpPr txBox="1"/>
          <p:nvPr/>
        </p:nvSpPr>
        <p:spPr>
          <a:xfrm>
            <a:off x="1635175" y="2859242"/>
            <a:ext cx="1194558" cy="523220"/>
          </a:xfrm>
          <a:prstGeom prst="rect">
            <a:avLst/>
          </a:prstGeom>
          <a:noFill/>
        </p:spPr>
        <p:txBody>
          <a:bodyPr wrap="none" rtlCol="0">
            <a:spAutoFit/>
          </a:bodyPr>
          <a:lstStyle/>
          <a:p>
            <a:r>
              <a:rPr lang="en-US" sz="1400" dirty="0"/>
              <a:t>example for 2K</a:t>
            </a:r>
          </a:p>
          <a:p>
            <a:r>
              <a:rPr lang="en-US" sz="1400" dirty="0"/>
              <a:t>this graphic</a:t>
            </a:r>
            <a:endParaRPr lang="en-GB" sz="1400" dirty="0"/>
          </a:p>
        </p:txBody>
      </p:sp>
      <p:graphicFrame>
        <p:nvGraphicFramePr>
          <p:cNvPr id="20" name="Object 9">
            <a:extLst>
              <a:ext uri="{FF2B5EF4-FFF2-40B4-BE49-F238E27FC236}">
                <a16:creationId xmlns:a16="http://schemas.microsoft.com/office/drawing/2014/main" id="{1EE8F31A-FF91-4D1F-8E6E-390FBC585E09}"/>
              </a:ext>
            </a:extLst>
          </p:cNvPr>
          <p:cNvGraphicFramePr>
            <a:graphicFrameLocks noChangeAspect="1"/>
          </p:cNvGraphicFramePr>
          <p:nvPr>
            <p:extLst>
              <p:ext uri="{D42A27DB-BD31-4B8C-83A1-F6EECF244321}">
                <p14:modId xmlns:p14="http://schemas.microsoft.com/office/powerpoint/2010/main" val="3339497817"/>
              </p:ext>
            </p:extLst>
          </p:nvPr>
        </p:nvGraphicFramePr>
        <p:xfrm>
          <a:off x="5120124" y="3792591"/>
          <a:ext cx="620712" cy="557212"/>
        </p:xfrm>
        <a:graphic>
          <a:graphicData uri="http://schemas.openxmlformats.org/presentationml/2006/ole">
            <mc:AlternateContent xmlns:mc="http://schemas.openxmlformats.org/markup-compatibility/2006">
              <mc:Choice xmlns:v="urn:schemas-microsoft-com:vml" Requires="v">
                <p:oleObj name="Equation" r:id="rId8" imgW="253800" imgH="228600" progId="Equation.DSMT4">
                  <p:embed/>
                </p:oleObj>
              </mc:Choice>
              <mc:Fallback>
                <p:oleObj name="Equation" r:id="rId8" imgW="253800" imgH="228600" progId="Equation.DSMT4">
                  <p:embed/>
                  <p:pic>
                    <p:nvPicPr>
                      <p:cNvPr id="20" name="Object 9">
                        <a:extLst>
                          <a:ext uri="{FF2B5EF4-FFF2-40B4-BE49-F238E27FC236}">
                            <a16:creationId xmlns:a16="http://schemas.microsoft.com/office/drawing/2014/main" id="{1EE8F31A-FF91-4D1F-8E6E-390FBC585E09}"/>
                          </a:ext>
                        </a:extLst>
                      </p:cNvPr>
                      <p:cNvPicPr>
                        <a:picLocks noChangeAspect="1" noChangeArrowheads="1"/>
                      </p:cNvPicPr>
                      <p:nvPr/>
                    </p:nvPicPr>
                    <p:blipFill>
                      <a:blip r:embed="rId9"/>
                      <a:srcRect/>
                      <a:stretch>
                        <a:fillRect/>
                      </a:stretch>
                    </p:blipFill>
                    <p:spPr bwMode="auto">
                      <a:xfrm>
                        <a:off x="5120124" y="3792591"/>
                        <a:ext cx="620712"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9">
            <a:extLst>
              <a:ext uri="{FF2B5EF4-FFF2-40B4-BE49-F238E27FC236}">
                <a16:creationId xmlns:a16="http://schemas.microsoft.com/office/drawing/2014/main" id="{94826B4E-1911-4D80-B3DD-B64102726275}"/>
              </a:ext>
            </a:extLst>
          </p:cNvPr>
          <p:cNvGraphicFramePr>
            <a:graphicFrameLocks noChangeAspect="1"/>
          </p:cNvGraphicFramePr>
          <p:nvPr>
            <p:extLst>
              <p:ext uri="{D42A27DB-BD31-4B8C-83A1-F6EECF244321}">
                <p14:modId xmlns:p14="http://schemas.microsoft.com/office/powerpoint/2010/main" val="3541473785"/>
              </p:ext>
            </p:extLst>
          </p:nvPr>
        </p:nvGraphicFramePr>
        <p:xfrm>
          <a:off x="4966136" y="2189991"/>
          <a:ext cx="774700" cy="588963"/>
        </p:xfrm>
        <a:graphic>
          <a:graphicData uri="http://schemas.openxmlformats.org/presentationml/2006/ole">
            <mc:AlternateContent xmlns:mc="http://schemas.openxmlformats.org/markup-compatibility/2006">
              <mc:Choice xmlns:v="urn:schemas-microsoft-com:vml" Requires="v">
                <p:oleObj name="Equation" r:id="rId10" imgW="317160" imgH="241200" progId="Equation.DSMT4">
                  <p:embed/>
                </p:oleObj>
              </mc:Choice>
              <mc:Fallback>
                <p:oleObj name="Equation" r:id="rId10" imgW="317160" imgH="241200" progId="Equation.DSMT4">
                  <p:embed/>
                  <p:pic>
                    <p:nvPicPr>
                      <p:cNvPr id="21" name="Object 9">
                        <a:extLst>
                          <a:ext uri="{FF2B5EF4-FFF2-40B4-BE49-F238E27FC236}">
                            <a16:creationId xmlns:a16="http://schemas.microsoft.com/office/drawing/2014/main" id="{94826B4E-1911-4D80-B3DD-B64102726275}"/>
                          </a:ext>
                        </a:extLst>
                      </p:cNvPr>
                      <p:cNvPicPr>
                        <a:picLocks noChangeAspect="1" noChangeArrowheads="1"/>
                      </p:cNvPicPr>
                      <p:nvPr/>
                    </p:nvPicPr>
                    <p:blipFill>
                      <a:blip r:embed="rId11"/>
                      <a:srcRect/>
                      <a:stretch>
                        <a:fillRect/>
                      </a:stretch>
                    </p:blipFill>
                    <p:spPr bwMode="auto">
                      <a:xfrm>
                        <a:off x="4966136" y="2189991"/>
                        <a:ext cx="774700" cy="58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Box 10">
            <a:extLst>
              <a:ext uri="{FF2B5EF4-FFF2-40B4-BE49-F238E27FC236}">
                <a16:creationId xmlns:a16="http://schemas.microsoft.com/office/drawing/2014/main" id="{BD0D0295-60EE-4768-9B71-00F3CFAD4492}"/>
              </a:ext>
            </a:extLst>
          </p:cNvPr>
          <p:cNvSpPr txBox="1"/>
          <p:nvPr/>
        </p:nvSpPr>
        <p:spPr>
          <a:xfrm>
            <a:off x="5906893" y="1681681"/>
            <a:ext cx="3111711" cy="1477328"/>
          </a:xfrm>
          <a:prstGeom prst="rect">
            <a:avLst/>
          </a:prstGeom>
          <a:noFill/>
        </p:spPr>
        <p:txBody>
          <a:bodyPr wrap="square" rtlCol="0">
            <a:spAutoFit/>
          </a:bodyPr>
          <a:lstStyle/>
          <a:p>
            <a:r>
              <a:rPr lang="en-US" dirty="0"/>
              <a:t>(BCS= Bardeen Cooper Schrieffer) can be calculated theoretically, from material parameters (resistivity, critical temperature); depends on temperature.</a:t>
            </a:r>
            <a:endParaRPr lang="en-GB" dirty="0"/>
          </a:p>
        </p:txBody>
      </p:sp>
      <p:sp>
        <p:nvSpPr>
          <p:cNvPr id="23" name="TextBox 22">
            <a:extLst>
              <a:ext uri="{FF2B5EF4-FFF2-40B4-BE49-F238E27FC236}">
                <a16:creationId xmlns:a16="http://schemas.microsoft.com/office/drawing/2014/main" id="{56C0B623-8F34-414B-BE85-78FDDAC24AA7}"/>
              </a:ext>
            </a:extLst>
          </p:cNvPr>
          <p:cNvSpPr txBox="1"/>
          <p:nvPr/>
        </p:nvSpPr>
        <p:spPr>
          <a:xfrm>
            <a:off x="5921251" y="3159009"/>
            <a:ext cx="3184762" cy="2031325"/>
          </a:xfrm>
          <a:prstGeom prst="rect">
            <a:avLst/>
          </a:prstGeom>
          <a:noFill/>
        </p:spPr>
        <p:txBody>
          <a:bodyPr wrap="square" rtlCol="0">
            <a:spAutoFit/>
          </a:bodyPr>
          <a:lstStyle/>
          <a:p>
            <a:r>
              <a:rPr lang="en-US" dirty="0"/>
              <a:t>The residual resistance  usually depends on defects, normal-conducting inclusions, surface contamination, crystalline state and flux trapping</a:t>
            </a:r>
          </a:p>
          <a:p>
            <a:r>
              <a:rPr lang="en-US" dirty="0"/>
              <a:t>At first </a:t>
            </a:r>
            <a:r>
              <a:rPr lang="en-US" dirty="0" err="1"/>
              <a:t>order:it</a:t>
            </a:r>
            <a:r>
              <a:rPr lang="en-US" dirty="0"/>
              <a:t> does not depend on temperature</a:t>
            </a:r>
            <a:endParaRPr lang="en-GB" dirty="0"/>
          </a:p>
        </p:txBody>
      </p:sp>
      <p:sp>
        <p:nvSpPr>
          <p:cNvPr id="3" name="TextBox 2">
            <a:extLst>
              <a:ext uri="{FF2B5EF4-FFF2-40B4-BE49-F238E27FC236}">
                <a16:creationId xmlns:a16="http://schemas.microsoft.com/office/drawing/2014/main" id="{D3F67929-3E24-49E5-BDB1-A16CEF37860F}"/>
              </a:ext>
            </a:extLst>
          </p:cNvPr>
          <p:cNvSpPr txBox="1"/>
          <p:nvPr/>
        </p:nvSpPr>
        <p:spPr>
          <a:xfrm>
            <a:off x="-7217" y="1695878"/>
            <a:ext cx="1302617" cy="1600438"/>
          </a:xfrm>
          <a:prstGeom prst="rect">
            <a:avLst/>
          </a:prstGeom>
          <a:noFill/>
        </p:spPr>
        <p:txBody>
          <a:bodyPr wrap="square" rtlCol="0">
            <a:spAutoFit/>
          </a:bodyPr>
          <a:lstStyle/>
          <a:p>
            <a:r>
              <a:rPr lang="en-US" sz="1400" dirty="0"/>
              <a:t>Here we assume a critical temperature for Nb  as 9.2 K, thus we obtain Tc/T</a:t>
            </a:r>
            <a:r>
              <a:rPr lang="en-US" sz="1400" dirty="0">
                <a:latin typeface="Cambria" panose="02040503050406030204" pitchFamily="18" charset="0"/>
                <a:ea typeface="Cambria" panose="02040503050406030204" pitchFamily="18" charset="0"/>
              </a:rPr>
              <a:t>≈ 4.5 (see </a:t>
            </a:r>
            <a:r>
              <a:rPr lang="en-US" sz="1400" dirty="0">
                <a:latin typeface="Perpetua" panose="02020502060401020303" pitchFamily="18" charset="0"/>
                <a:ea typeface="Cambria" panose="02040503050406030204" pitchFamily="18" charset="0"/>
              </a:rPr>
              <a:t>graphics)</a:t>
            </a:r>
          </a:p>
        </p:txBody>
      </p:sp>
      <p:sp>
        <p:nvSpPr>
          <p:cNvPr id="6" name="Rectangle 5">
            <a:extLst>
              <a:ext uri="{FF2B5EF4-FFF2-40B4-BE49-F238E27FC236}">
                <a16:creationId xmlns:a16="http://schemas.microsoft.com/office/drawing/2014/main" id="{86FDD8C2-32FF-4C5C-AFED-E11DF22B52B0}"/>
              </a:ext>
            </a:extLst>
          </p:cNvPr>
          <p:cNvSpPr/>
          <p:nvPr/>
        </p:nvSpPr>
        <p:spPr>
          <a:xfrm>
            <a:off x="3901989" y="3471411"/>
            <a:ext cx="336378" cy="1756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85BCF5C-4B8D-45D4-86D2-95D7433FAED5}"/>
              </a:ext>
            </a:extLst>
          </p:cNvPr>
          <p:cNvSpPr txBox="1"/>
          <p:nvPr/>
        </p:nvSpPr>
        <p:spPr>
          <a:xfrm>
            <a:off x="91467" y="5116133"/>
            <a:ext cx="1363143" cy="523220"/>
          </a:xfrm>
          <a:prstGeom prst="rect">
            <a:avLst/>
          </a:prstGeom>
          <a:noFill/>
        </p:spPr>
        <p:txBody>
          <a:bodyPr wrap="square" rtlCol="0">
            <a:spAutoFit/>
          </a:bodyPr>
          <a:lstStyle/>
          <a:p>
            <a:r>
              <a:rPr lang="en-US" sz="1400" dirty="0"/>
              <a:t>R</a:t>
            </a:r>
            <a:r>
              <a:rPr lang="en-US" sz="1400" baseline="-25000" dirty="0"/>
              <a:t>BCS</a:t>
            </a:r>
            <a:r>
              <a:rPr lang="en-US" sz="1400" dirty="0"/>
              <a:t>= Solid line in  the diagram</a:t>
            </a:r>
            <a:endParaRPr lang="en-GB" sz="1400" dirty="0"/>
          </a:p>
        </p:txBody>
      </p:sp>
      <p:sp>
        <p:nvSpPr>
          <p:cNvPr id="25" name="TextBox 24">
            <a:extLst>
              <a:ext uri="{FF2B5EF4-FFF2-40B4-BE49-F238E27FC236}">
                <a16:creationId xmlns:a16="http://schemas.microsoft.com/office/drawing/2014/main" id="{033F3B34-84AD-42DF-B734-B815980DAC92}"/>
              </a:ext>
            </a:extLst>
          </p:cNvPr>
          <p:cNvSpPr txBox="1"/>
          <p:nvPr/>
        </p:nvSpPr>
        <p:spPr>
          <a:xfrm>
            <a:off x="3643752" y="4256295"/>
            <a:ext cx="381627" cy="307777"/>
          </a:xfrm>
          <a:prstGeom prst="rect">
            <a:avLst/>
          </a:prstGeom>
          <a:noFill/>
        </p:spPr>
        <p:txBody>
          <a:bodyPr wrap="square">
            <a:spAutoFit/>
          </a:bodyPr>
          <a:lstStyle/>
          <a:p>
            <a:r>
              <a:rPr lang="en-US" sz="1400" dirty="0">
                <a:latin typeface="Century Schoolbook" panose="02040604050505020304" pitchFamily="18" charset="0"/>
              </a:rPr>
              <a:t>▲</a:t>
            </a:r>
            <a:endParaRPr lang="en-GB" sz="1400" dirty="0"/>
          </a:p>
        </p:txBody>
      </p:sp>
      <p:sp>
        <p:nvSpPr>
          <p:cNvPr id="27" name="TextBox 26">
            <a:extLst>
              <a:ext uri="{FF2B5EF4-FFF2-40B4-BE49-F238E27FC236}">
                <a16:creationId xmlns:a16="http://schemas.microsoft.com/office/drawing/2014/main" id="{949644E3-0DCB-4D12-A0CD-4BD48B8AE8EB}"/>
              </a:ext>
            </a:extLst>
          </p:cNvPr>
          <p:cNvSpPr txBox="1"/>
          <p:nvPr/>
        </p:nvSpPr>
        <p:spPr>
          <a:xfrm>
            <a:off x="3451350" y="3391240"/>
            <a:ext cx="308203" cy="369332"/>
          </a:xfrm>
          <a:prstGeom prst="rect">
            <a:avLst/>
          </a:prstGeom>
          <a:noFill/>
        </p:spPr>
        <p:txBody>
          <a:bodyPr wrap="square">
            <a:spAutoFit/>
          </a:bodyPr>
          <a:lstStyle/>
          <a:p>
            <a:r>
              <a:rPr lang="en-US" sz="1800" dirty="0">
                <a:latin typeface="Century Schoolbook" panose="02040604050505020304" pitchFamily="18" charset="0"/>
              </a:rPr>
              <a:t>■</a:t>
            </a:r>
            <a:endParaRPr lang="en-GB" dirty="0"/>
          </a:p>
        </p:txBody>
      </p:sp>
      <p:sp>
        <p:nvSpPr>
          <p:cNvPr id="24" name="TextBox 23">
            <a:extLst>
              <a:ext uri="{FF2B5EF4-FFF2-40B4-BE49-F238E27FC236}">
                <a16:creationId xmlns:a16="http://schemas.microsoft.com/office/drawing/2014/main" id="{26A658DA-4DF5-4E4F-8C3B-4E6445C6F8EF}"/>
              </a:ext>
            </a:extLst>
          </p:cNvPr>
          <p:cNvSpPr txBox="1"/>
          <p:nvPr/>
        </p:nvSpPr>
        <p:spPr>
          <a:xfrm>
            <a:off x="4903804" y="5687703"/>
            <a:ext cx="4114800" cy="646331"/>
          </a:xfrm>
          <a:prstGeom prst="rect">
            <a:avLst/>
          </a:prstGeom>
          <a:noFill/>
        </p:spPr>
        <p:txBody>
          <a:bodyPr wrap="square" rtlCol="0">
            <a:spAutoFit/>
          </a:bodyPr>
          <a:lstStyle/>
          <a:p>
            <a:r>
              <a:rPr lang="en-US" sz="1200" dirty="0"/>
              <a:t>Related Literature: W. Weingarten: Superconducting Cavity-basics; CAS (</a:t>
            </a:r>
            <a:r>
              <a:rPr lang="en-US" sz="1200" dirty="0" err="1"/>
              <a:t>cern</a:t>
            </a:r>
            <a:r>
              <a:rPr lang="en-US" sz="1200" dirty="0"/>
              <a:t> acc. school) Maui Nov 1994; free download via CDS CERN</a:t>
            </a:r>
          </a:p>
          <a:p>
            <a:r>
              <a:rPr lang="en-GB" sz="1200" dirty="0"/>
              <a:t>http://cds.cern.ch/record/308015/files/p167.pdf</a:t>
            </a:r>
          </a:p>
        </p:txBody>
      </p:sp>
      <p:pic>
        <p:nvPicPr>
          <p:cNvPr id="31" name="Picture 30">
            <a:extLst>
              <a:ext uri="{FF2B5EF4-FFF2-40B4-BE49-F238E27FC236}">
                <a16:creationId xmlns:a16="http://schemas.microsoft.com/office/drawing/2014/main" id="{9DC845E0-8EBF-443B-9BF8-2DCAB04393E0}"/>
              </a:ext>
            </a:extLst>
          </p:cNvPr>
          <p:cNvPicPr>
            <a:picLocks noChangeAspect="1"/>
          </p:cNvPicPr>
          <p:nvPr/>
        </p:nvPicPr>
        <p:blipFill>
          <a:blip r:embed="rId12"/>
          <a:stretch>
            <a:fillRect/>
          </a:stretch>
        </p:blipFill>
        <p:spPr>
          <a:xfrm>
            <a:off x="681262" y="6109710"/>
            <a:ext cx="3942536" cy="202374"/>
          </a:xfrm>
          <a:prstGeom prst="rect">
            <a:avLst/>
          </a:prstGeom>
        </p:spPr>
      </p:pic>
      <p:sp>
        <p:nvSpPr>
          <p:cNvPr id="30" name="TextBox 29">
            <a:extLst>
              <a:ext uri="{FF2B5EF4-FFF2-40B4-BE49-F238E27FC236}">
                <a16:creationId xmlns:a16="http://schemas.microsoft.com/office/drawing/2014/main" id="{6FCC4D49-E11C-46E1-9254-0BA7F7EFDAE5}"/>
              </a:ext>
            </a:extLst>
          </p:cNvPr>
          <p:cNvSpPr txBox="1"/>
          <p:nvPr/>
        </p:nvSpPr>
        <p:spPr>
          <a:xfrm>
            <a:off x="3001426" y="1921931"/>
            <a:ext cx="276524" cy="369332"/>
          </a:xfrm>
          <a:prstGeom prst="rect">
            <a:avLst/>
          </a:prstGeom>
          <a:noFill/>
        </p:spPr>
        <p:txBody>
          <a:bodyPr wrap="square">
            <a:spAutoFit/>
          </a:bodyPr>
          <a:lstStyle/>
          <a:p>
            <a:r>
              <a:rPr lang="en-US" sz="1800" dirty="0">
                <a:latin typeface="Century Schoolbook" panose="02040604050505020304" pitchFamily="18" charset="0"/>
              </a:rPr>
              <a:t>■</a:t>
            </a:r>
            <a:endParaRPr lang="en-GB" dirty="0"/>
          </a:p>
        </p:txBody>
      </p:sp>
      <p:sp>
        <p:nvSpPr>
          <p:cNvPr id="32" name="TextBox 31">
            <a:extLst>
              <a:ext uri="{FF2B5EF4-FFF2-40B4-BE49-F238E27FC236}">
                <a16:creationId xmlns:a16="http://schemas.microsoft.com/office/drawing/2014/main" id="{68558498-D866-4781-AB55-0C59005D6FA9}"/>
              </a:ext>
            </a:extLst>
          </p:cNvPr>
          <p:cNvSpPr txBox="1"/>
          <p:nvPr/>
        </p:nvSpPr>
        <p:spPr>
          <a:xfrm rot="10800000" flipH="1" flipV="1">
            <a:off x="2988497" y="1781432"/>
            <a:ext cx="308203" cy="307777"/>
          </a:xfrm>
          <a:prstGeom prst="rect">
            <a:avLst/>
          </a:prstGeom>
          <a:noFill/>
        </p:spPr>
        <p:txBody>
          <a:bodyPr wrap="square">
            <a:spAutoFit/>
          </a:bodyPr>
          <a:lstStyle/>
          <a:p>
            <a:r>
              <a:rPr lang="en-US" sz="1400" dirty="0">
                <a:latin typeface="Century Schoolbook" panose="02040604050505020304" pitchFamily="18" charset="0"/>
              </a:rPr>
              <a:t>▲</a:t>
            </a:r>
            <a:endParaRPr lang="en-GB" sz="1400" dirty="0"/>
          </a:p>
        </p:txBody>
      </p:sp>
      <p:sp>
        <p:nvSpPr>
          <p:cNvPr id="16" name="TextBox 15">
            <a:extLst>
              <a:ext uri="{FF2B5EF4-FFF2-40B4-BE49-F238E27FC236}">
                <a16:creationId xmlns:a16="http://schemas.microsoft.com/office/drawing/2014/main" id="{BEDB6B07-42D1-4AB0-BC84-B8E26410F09C}"/>
              </a:ext>
            </a:extLst>
          </p:cNvPr>
          <p:cNvSpPr txBox="1"/>
          <p:nvPr/>
        </p:nvSpPr>
        <p:spPr>
          <a:xfrm>
            <a:off x="5046586" y="5179872"/>
            <a:ext cx="4145943" cy="369332"/>
          </a:xfrm>
          <a:prstGeom prst="rect">
            <a:avLst/>
          </a:prstGeom>
          <a:noFill/>
        </p:spPr>
        <p:txBody>
          <a:bodyPr wrap="none" rtlCol="0">
            <a:spAutoFit/>
          </a:bodyPr>
          <a:lstStyle/>
          <a:p>
            <a:r>
              <a:rPr lang="en-US" dirty="0" err="1"/>
              <a:t>R</a:t>
            </a:r>
            <a:r>
              <a:rPr lang="en-US" i="1" baseline="-25000" dirty="0" err="1"/>
              <a:t>res</a:t>
            </a:r>
            <a:r>
              <a:rPr lang="en-US" dirty="0"/>
              <a:t> cannot be predicted from (</a:t>
            </a:r>
            <a:r>
              <a:rPr lang="en-US" dirty="0" err="1"/>
              <a:t>im</a:t>
            </a:r>
            <a:r>
              <a:rPr lang="en-US" dirty="0"/>
              <a:t>)purity (RRR)</a:t>
            </a:r>
            <a:endParaRPr lang="en-GB" dirty="0"/>
          </a:p>
        </p:txBody>
      </p:sp>
      <p:sp>
        <p:nvSpPr>
          <p:cNvPr id="9" name="TextBox 8">
            <a:extLst>
              <a:ext uri="{FF2B5EF4-FFF2-40B4-BE49-F238E27FC236}">
                <a16:creationId xmlns:a16="http://schemas.microsoft.com/office/drawing/2014/main" id="{2951AA5D-D8C2-1CEB-6122-C4B8C66E97E4}"/>
              </a:ext>
            </a:extLst>
          </p:cNvPr>
          <p:cNvSpPr txBox="1"/>
          <p:nvPr/>
        </p:nvSpPr>
        <p:spPr>
          <a:xfrm>
            <a:off x="2856933" y="2209951"/>
            <a:ext cx="1504514" cy="923330"/>
          </a:xfrm>
          <a:prstGeom prst="rect">
            <a:avLst/>
          </a:prstGeom>
          <a:noFill/>
        </p:spPr>
        <p:txBody>
          <a:bodyPr wrap="none" rtlCol="0">
            <a:spAutoFit/>
          </a:bodyPr>
          <a:lstStyle/>
          <a:p>
            <a:r>
              <a:rPr lang="en-US" dirty="0"/>
              <a:t>Caveat:</a:t>
            </a:r>
          </a:p>
          <a:p>
            <a:r>
              <a:rPr lang="en-US" dirty="0"/>
              <a:t>Typo in original</a:t>
            </a:r>
          </a:p>
          <a:p>
            <a:r>
              <a:rPr lang="en-US" dirty="0"/>
              <a:t>Corrected here</a:t>
            </a:r>
            <a:endParaRPr lang="en-GB" dirty="0"/>
          </a:p>
        </p:txBody>
      </p:sp>
      <p:pic>
        <p:nvPicPr>
          <p:cNvPr id="15" name="Picture 14">
            <a:extLst>
              <a:ext uri="{FF2B5EF4-FFF2-40B4-BE49-F238E27FC236}">
                <a16:creationId xmlns:a16="http://schemas.microsoft.com/office/drawing/2014/main" id="{5ECD86FE-8886-C483-4300-5367D15CB6E4}"/>
              </a:ext>
            </a:extLst>
          </p:cNvPr>
          <p:cNvPicPr>
            <a:picLocks noChangeAspect="1"/>
          </p:cNvPicPr>
          <p:nvPr/>
        </p:nvPicPr>
        <p:blipFill>
          <a:blip r:embed="rId13"/>
          <a:stretch>
            <a:fillRect/>
          </a:stretch>
        </p:blipFill>
        <p:spPr>
          <a:xfrm>
            <a:off x="3446757" y="2225663"/>
            <a:ext cx="396274" cy="369332"/>
          </a:xfrm>
          <a:prstGeom prst="rect">
            <a:avLst/>
          </a:prstGeom>
        </p:spPr>
      </p:pic>
      <p:sp>
        <p:nvSpPr>
          <p:cNvPr id="17" name="TextBox 16">
            <a:extLst>
              <a:ext uri="{FF2B5EF4-FFF2-40B4-BE49-F238E27FC236}">
                <a16:creationId xmlns:a16="http://schemas.microsoft.com/office/drawing/2014/main" id="{9BB91C0A-596F-A380-10F7-97E29B35E5D8}"/>
              </a:ext>
            </a:extLst>
          </p:cNvPr>
          <p:cNvSpPr txBox="1"/>
          <p:nvPr/>
        </p:nvSpPr>
        <p:spPr>
          <a:xfrm>
            <a:off x="3794625" y="2197250"/>
            <a:ext cx="276524" cy="369332"/>
          </a:xfrm>
          <a:prstGeom prst="rect">
            <a:avLst/>
          </a:prstGeom>
          <a:noFill/>
        </p:spPr>
        <p:txBody>
          <a:bodyPr wrap="square">
            <a:spAutoFit/>
          </a:bodyPr>
          <a:lstStyle/>
          <a:p>
            <a:r>
              <a:rPr lang="en-US" sz="1800" dirty="0">
                <a:latin typeface="Century Schoolbook" panose="02040604050505020304" pitchFamily="18" charset="0"/>
              </a:rPr>
              <a:t>■</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stretch>
            <a:fillRect/>
          </a:stretch>
        </p:blipFill>
        <p:spPr>
          <a:xfrm>
            <a:off x="5109959" y="1848340"/>
            <a:ext cx="3692870" cy="3286406"/>
          </a:xfrm>
          <a:prstGeom prst="rect">
            <a:avLst/>
          </a:prstGeom>
        </p:spPr>
      </p:pic>
      <p:sp>
        <p:nvSpPr>
          <p:cNvPr id="2" name="Titre 1"/>
          <p:cNvSpPr>
            <a:spLocks noGrp="1"/>
          </p:cNvSpPr>
          <p:nvPr>
            <p:ph type="title"/>
          </p:nvPr>
        </p:nvSpPr>
        <p:spPr>
          <a:xfrm>
            <a:off x="161074" y="0"/>
            <a:ext cx="8821851" cy="803446"/>
          </a:xfrm>
        </p:spPr>
        <p:txBody>
          <a:bodyPr>
            <a:noAutofit/>
          </a:bodyPr>
          <a:lstStyle/>
          <a:p>
            <a:r>
              <a:rPr lang="en-US" sz="3200" dirty="0"/>
              <a:t>RF Residual resistance or… </a:t>
            </a:r>
            <a:r>
              <a:rPr lang="en-US" sz="1800" dirty="0"/>
              <a:t>(Slide by Claire #2)</a:t>
            </a:r>
            <a:br>
              <a:rPr lang="en-US" sz="1800" dirty="0"/>
            </a:br>
            <a:r>
              <a:rPr lang="en-US" sz="1800" dirty="0"/>
              <a:t>recap on theory (VII)</a:t>
            </a:r>
            <a:endParaRPr lang="en-US" sz="3200" dirty="0"/>
          </a:p>
        </p:txBody>
      </p:sp>
      <p:sp>
        <p:nvSpPr>
          <p:cNvPr id="4" name="Espace réservé du pied de page 3"/>
          <p:cNvSpPr>
            <a:spLocks noGrp="1"/>
          </p:cNvSpPr>
          <p:nvPr>
            <p:ph type="ftr" sz="quarter" idx="13"/>
          </p:nvPr>
        </p:nvSpPr>
        <p:spPr>
          <a:xfrm>
            <a:off x="2286000" y="6424840"/>
            <a:ext cx="3968080" cy="365125"/>
          </a:xfrm>
        </p:spPr>
        <p:txBody>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it-IT" b="0" i="0" u="none" strike="noStrike" kern="1200" cap="none" spc="0" normalizeH="0" baseline="0" noProof="0">
                <a:ln>
                  <a:noFill/>
                </a:ln>
                <a:solidFill>
                  <a:srgbClr val="666666"/>
                </a:solidFill>
                <a:effectLst/>
                <a:uLnTx/>
                <a:uFillTx/>
                <a:latin typeface="Arial" pitchFamily="34" charset="0"/>
                <a:ea typeface="+mn-ea"/>
                <a:cs typeface="Arial" pitchFamily="34" charset="0"/>
              </a:rPr>
              <a:t>JUAS 2025: SRF Calatroni Caspers</a:t>
            </a:r>
            <a:endParaRPr kumimoji="0" lang="fr-FR" b="0" i="0" u="none" strike="noStrike" kern="1200" cap="none" spc="0" normalizeH="0" baseline="0" noProof="0" dirty="0">
              <a:ln>
                <a:noFill/>
              </a:ln>
              <a:solidFill>
                <a:srgbClr val="666666"/>
              </a:solidFill>
              <a:effectLst/>
              <a:uLnTx/>
              <a:uFillTx/>
              <a:latin typeface="Arial" pitchFamily="34" charset="0"/>
              <a:ea typeface="+mn-ea"/>
              <a:cs typeface="Arial" pitchFamily="34" charset="0"/>
            </a:endParaRPr>
          </a:p>
        </p:txBody>
      </p:sp>
      <p:sp>
        <p:nvSpPr>
          <p:cNvPr id="5" name="Espace réservé du contenu 2"/>
          <p:cNvSpPr txBox="1">
            <a:spLocks/>
          </p:cNvSpPr>
          <p:nvPr/>
        </p:nvSpPr>
        <p:spPr>
          <a:xfrm>
            <a:off x="603504" y="809005"/>
            <a:ext cx="7596399" cy="1057871"/>
          </a:xfrm>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4"/>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0" fontAlgn="base" latinLnBrk="0" hangingPunct="0">
              <a:lnSpc>
                <a:spcPts val="2000"/>
              </a:lnSpc>
              <a:spcBef>
                <a:spcPct val="0"/>
              </a:spcBef>
              <a:spcAft>
                <a:spcPct val="0"/>
              </a:spcAft>
              <a:buClr>
                <a:srgbClr val="666666"/>
              </a:buClr>
              <a:buSzPct val="36000"/>
              <a:buFontTx/>
              <a:buBlip>
                <a:blip r:embed="rId5"/>
              </a:buBlip>
              <a:defRPr sz="1600" kern="1200">
                <a:solidFill>
                  <a:srgbClr val="666666"/>
                </a:solidFill>
                <a:latin typeface="+mn-lt"/>
                <a:ea typeface="+mn-ea"/>
                <a:cs typeface="+mn-cs"/>
              </a:defRPr>
            </a:lvl4pPr>
            <a:lvl5pPr marL="1019175" indent="0" algn="l" defTabSz="914400" rtl="0" eaLnBrk="0" fontAlgn="base" latinLnBrk="0" hangingPunct="0">
              <a:lnSpc>
                <a:spcPts val="2000"/>
              </a:lnSpc>
              <a:spcBef>
                <a:spcPct val="0"/>
              </a:spcBef>
              <a:spcAft>
                <a:spcPct val="0"/>
              </a:spcAft>
              <a:buClr>
                <a:srgbClr val="666666"/>
              </a:buClr>
              <a:buFont typeface="Arial" charset="0"/>
              <a:buNone/>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3925" marR="0" lvl="0" indent="0" algn="l" defTabSz="914400" rtl="0" eaLnBrk="1" fontAlgn="auto" latinLnBrk="0" hangingPunct="1">
              <a:lnSpc>
                <a:spcPct val="100000"/>
              </a:lnSpc>
              <a:spcBef>
                <a:spcPts val="0"/>
              </a:spcBef>
              <a:spcAft>
                <a:spcPts val="400"/>
              </a:spcAft>
              <a:buClrTx/>
              <a:buSzTx/>
              <a:buFont typeface="Arial" pitchFamily="34" charset="0"/>
              <a:buNone/>
              <a:tabLst/>
              <a:defRPr/>
            </a:pPr>
            <a:r>
              <a:rPr kumimoji="0" lang="en-US" sz="2400" b="0" i="0" u="none" strike="noStrike" kern="1200" cap="none" spc="0" normalizeH="0" baseline="0" noProof="0" dirty="0">
                <a:ln>
                  <a:noFill/>
                </a:ln>
                <a:solidFill>
                  <a:srgbClr val="DC0528"/>
                </a:solidFill>
                <a:effectLst/>
                <a:uLnTx/>
                <a:uFillTx/>
                <a:latin typeface="Arial"/>
                <a:ea typeface="+mn-ea"/>
                <a:cs typeface="+mn-cs"/>
              </a:rPr>
              <a:t>… the limits of predictive theories </a:t>
            </a:r>
          </a:p>
          <a:p>
            <a:pPr marL="360363" marR="0" lvl="1" indent="-360363" algn="l" defTabSz="914400" rtl="0" eaLnBrk="1" fontAlgn="auto" latinLnBrk="0" hangingPunct="1">
              <a:lnSpc>
                <a:spcPts val="2000"/>
              </a:lnSpc>
              <a:spcBef>
                <a:spcPts val="600"/>
              </a:spcBef>
              <a:spcAft>
                <a:spcPts val="0"/>
              </a:spcAft>
              <a:buClrTx/>
              <a:buSzPct val="90000"/>
              <a:buFontTx/>
              <a:buBlip>
                <a:blip r:embed="rId4"/>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R</a:t>
            </a:r>
            <a:r>
              <a:rPr kumimoji="0" lang="en-US" sz="1800" b="0" i="0" u="none" strike="noStrike" kern="1200" cap="none" spc="0" normalizeH="0" baseline="-25000" noProof="0" dirty="0">
                <a:ln>
                  <a:noFill/>
                </a:ln>
                <a:solidFill>
                  <a:prstClr val="black"/>
                </a:solidFill>
                <a:effectLst/>
                <a:uLnTx/>
                <a:uFillTx/>
                <a:latin typeface="Arial"/>
                <a:ea typeface="+mn-ea"/>
                <a:cs typeface="+mn-cs"/>
              </a:rPr>
              <a:t>s</a:t>
            </a:r>
            <a:r>
              <a:rPr kumimoji="0" lang="en-US" sz="1800" b="0" i="0" u="none" strike="noStrike" kern="1200" cap="none" spc="0" normalizeH="0" baseline="0" noProof="0" dirty="0">
                <a:ln>
                  <a:noFill/>
                </a:ln>
                <a:solidFill>
                  <a:prstClr val="black"/>
                </a:solidFill>
                <a:effectLst/>
                <a:uLnTx/>
                <a:uFillTx/>
                <a:latin typeface="Arial"/>
                <a:ea typeface="+mn-ea"/>
                <a:cs typeface="+mn-cs"/>
              </a:rPr>
              <a:t> (sometimes quoted R</a:t>
            </a:r>
            <a:r>
              <a:rPr kumimoji="0" lang="en-US" sz="1800" b="0" i="0" u="none" strike="noStrike" kern="1200" cap="none" spc="0" normalizeH="0" baseline="-25000" noProof="0" dirty="0">
                <a:ln>
                  <a:noFill/>
                </a:ln>
                <a:solidFill>
                  <a:prstClr val="black"/>
                </a:solidFill>
                <a:effectLst/>
                <a:uLnTx/>
                <a:uFillTx/>
                <a:latin typeface="Arial"/>
                <a:ea typeface="+mn-ea"/>
                <a:cs typeface="+mn-cs"/>
              </a:rPr>
              <a:t>0</a:t>
            </a:r>
            <a:r>
              <a:rPr kumimoji="0" lang="en-US" sz="1800" b="0" i="0" u="none" strike="noStrike" kern="1200" cap="none" spc="0" normalizeH="0" baseline="0" noProof="0" dirty="0">
                <a:ln>
                  <a:noFill/>
                </a:ln>
                <a:solidFill>
                  <a:prstClr val="black"/>
                </a:solidFill>
                <a:effectLst/>
                <a:uLnTx/>
                <a:uFillTx/>
                <a:latin typeface="Arial"/>
                <a:ea typeface="+mn-ea"/>
                <a:cs typeface="+mn-cs"/>
              </a:rPr>
              <a:t>): Not predicted by BCS!</a:t>
            </a:r>
          </a:p>
        </p:txBody>
      </p:sp>
      <p:sp>
        <p:nvSpPr>
          <p:cNvPr id="8" name="Espace réservé du contenu 2"/>
          <p:cNvSpPr txBox="1">
            <a:spLocks/>
          </p:cNvSpPr>
          <p:nvPr/>
        </p:nvSpPr>
        <p:spPr>
          <a:xfrm>
            <a:off x="584919" y="1807923"/>
            <a:ext cx="4701027" cy="3183202"/>
          </a:xfrm>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4"/>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0" fontAlgn="base" latinLnBrk="0" hangingPunct="0">
              <a:lnSpc>
                <a:spcPts val="2000"/>
              </a:lnSpc>
              <a:spcBef>
                <a:spcPct val="0"/>
              </a:spcBef>
              <a:spcAft>
                <a:spcPct val="0"/>
              </a:spcAft>
              <a:buClr>
                <a:srgbClr val="666666"/>
              </a:buClr>
              <a:buSzPct val="36000"/>
              <a:buFontTx/>
              <a:buBlip>
                <a:blip r:embed="rId5"/>
              </a:buBlip>
              <a:defRPr sz="1600" kern="1200">
                <a:solidFill>
                  <a:srgbClr val="666666"/>
                </a:solidFill>
                <a:latin typeface="+mn-lt"/>
                <a:ea typeface="+mn-ea"/>
                <a:cs typeface="+mn-cs"/>
              </a:defRPr>
            </a:lvl4pPr>
            <a:lvl5pPr marL="1019175" indent="0" algn="l" defTabSz="914400" rtl="0" eaLnBrk="0" fontAlgn="base" latinLnBrk="0" hangingPunct="0">
              <a:lnSpc>
                <a:spcPts val="2000"/>
              </a:lnSpc>
              <a:spcBef>
                <a:spcPct val="0"/>
              </a:spcBef>
              <a:spcAft>
                <a:spcPct val="0"/>
              </a:spcAft>
              <a:buClr>
                <a:srgbClr val="666666"/>
              </a:buClr>
              <a:buFont typeface="Arial" charset="0"/>
              <a:buNone/>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0363" marR="0" lvl="1" indent="-360363" algn="l" defTabSz="914400" rtl="0" eaLnBrk="1" fontAlgn="auto" latinLnBrk="0" hangingPunct="1">
              <a:lnSpc>
                <a:spcPts val="2000"/>
              </a:lnSpc>
              <a:spcBef>
                <a:spcPts val="600"/>
              </a:spcBef>
              <a:spcAft>
                <a:spcPts val="0"/>
              </a:spcAft>
              <a:buClrTx/>
              <a:buSzPct val="90000"/>
              <a:buFontTx/>
              <a:buBlip>
                <a:blip r:embed="rId4"/>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Contains the  (initially) “unknown”:</a:t>
            </a:r>
          </a:p>
          <a:p>
            <a:pPr marL="360363" marR="0" lvl="1" indent="-360363" algn="l" defTabSz="914400" rtl="0" eaLnBrk="1" fontAlgn="auto" latinLnBrk="0" hangingPunct="1">
              <a:lnSpc>
                <a:spcPts val="2000"/>
              </a:lnSpc>
              <a:spcBef>
                <a:spcPts val="600"/>
              </a:spcBef>
              <a:spcAft>
                <a:spcPts val="0"/>
              </a:spcAft>
              <a:buClrTx/>
              <a:buSzPct val="90000"/>
              <a:buFontTx/>
              <a:buBlip>
                <a:blip r:embed="rId4"/>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Flux trapped during cooldown:</a:t>
            </a:r>
          </a:p>
          <a:p>
            <a:pPr marL="444500" marR="0" lvl="3" indent="-174625" algn="l" defTabSz="914400" rtl="0" eaLnBrk="0" fontAlgn="base" latinLnBrk="0" hangingPunct="0">
              <a:lnSpc>
                <a:spcPts val="1800"/>
              </a:lnSpc>
              <a:spcBef>
                <a:spcPts val="300"/>
              </a:spcBef>
              <a:spcAft>
                <a:spcPct val="0"/>
              </a:spcAft>
              <a:buClr>
                <a:srgbClr val="666666"/>
              </a:buClr>
              <a:buSzPct val="36000"/>
              <a:buFontTx/>
              <a:buBlip>
                <a:blip r:embed="rId5"/>
              </a:buBlip>
              <a:tabLst/>
              <a:defRPr/>
            </a:pPr>
            <a:r>
              <a:rPr kumimoji="0" lang="en-US" sz="1600" b="0" i="0" u="none" strike="noStrike" kern="1200" cap="none" spc="0" normalizeH="0" baseline="0" noProof="0" dirty="0">
                <a:ln>
                  <a:noFill/>
                </a:ln>
                <a:solidFill>
                  <a:srgbClr val="666666"/>
                </a:solidFill>
                <a:effectLst/>
                <a:uLnTx/>
                <a:uFillTx/>
                <a:latin typeface="Arial"/>
                <a:ea typeface="+mn-ea"/>
                <a:cs typeface="+mn-cs"/>
              </a:rPr>
              <a:t> Existence of pinning center </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(e.g. remnant of damage layer, thermal strain, poor recrystallization…)</a:t>
            </a:r>
          </a:p>
          <a:p>
            <a:pPr marL="444500" marR="0" lvl="3" indent="-174625" algn="l" defTabSz="914400" rtl="0" eaLnBrk="0" fontAlgn="base" latinLnBrk="0" hangingPunct="0">
              <a:lnSpc>
                <a:spcPts val="1800"/>
              </a:lnSpc>
              <a:spcBef>
                <a:spcPts val="300"/>
              </a:spcBef>
              <a:spcAft>
                <a:spcPct val="0"/>
              </a:spcAft>
              <a:buClr>
                <a:srgbClr val="666666"/>
              </a:buClr>
              <a:buSzPct val="36000"/>
              <a:buFontTx/>
              <a:buBlip>
                <a:blip r:embed="rId5"/>
              </a:buBlip>
              <a:tabLst/>
              <a:defRPr/>
            </a:pPr>
            <a:r>
              <a:rPr kumimoji="0" lang="en-US" sz="1600" b="0" i="1" u="none" strike="noStrike" kern="1200" cap="none" spc="0" normalizeH="0" baseline="0" noProof="0" dirty="0">
                <a:ln>
                  <a:noFill/>
                </a:ln>
                <a:solidFill>
                  <a:srgbClr val="0091C3">
                    <a:lumMod val="75000"/>
                  </a:srgbClr>
                </a:solidFill>
                <a:effectLst/>
                <a:uLnTx/>
                <a:uFillTx/>
                <a:latin typeface="Cambria Math" panose="02040503050406030204" pitchFamily="18" charset="0"/>
                <a:ea typeface="Cambria Math" panose="02040503050406030204" pitchFamily="18" charset="0"/>
                <a:cs typeface="+mn-cs"/>
              </a:rPr>
              <a:t> </a:t>
            </a:r>
            <a:r>
              <a:rPr kumimoji="0" lang="en-US" sz="1600" b="0" i="0" u="none" strike="noStrike" kern="1200" cap="none" spc="0" normalizeH="0" baseline="0" noProof="0" dirty="0">
                <a:ln>
                  <a:noFill/>
                </a:ln>
                <a:solidFill>
                  <a:srgbClr val="666666"/>
                </a:solidFill>
                <a:effectLst/>
                <a:uLnTx/>
                <a:uFillTx/>
                <a:latin typeface="Arial"/>
                <a:ea typeface="+mn-ea"/>
                <a:cs typeface="+mn-cs"/>
              </a:rPr>
              <a:t>Mitigation: Magnetic hygiene</a:t>
            </a:r>
            <a:r>
              <a:rPr kumimoji="0" 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(non magnetic steel for nuts and bolt. Active and passive magnetic shielding of the cryostat .Cooldown procedures. </a:t>
            </a:r>
            <a:r>
              <a:rPr kumimoji="0" lang="en-US" sz="1600" b="0" i="0" u="none" strike="noStrike" kern="1200" cap="none" spc="0" normalizeH="0" baseline="0" noProof="0" dirty="0">
                <a:ln>
                  <a:noFill/>
                </a:ln>
                <a:solidFill>
                  <a:srgbClr val="666666"/>
                </a:solidFill>
                <a:effectLst/>
                <a:uLnTx/>
                <a:uFillTx/>
                <a:latin typeface="Arial"/>
                <a:ea typeface="+mn-ea"/>
                <a:cs typeface="+mn-cs"/>
              </a:rPr>
              <a:t>=&gt; </a:t>
            </a:r>
            <a:r>
              <a:rPr kumimoji="0" lang="en-US" sz="1600" b="0" i="0" u="none" strike="noStrike" kern="1200" cap="none" spc="0" normalizeH="0" baseline="0" noProof="0" dirty="0" err="1">
                <a:ln>
                  <a:noFill/>
                </a:ln>
                <a:solidFill>
                  <a:srgbClr val="666666"/>
                </a:solidFill>
                <a:effectLst/>
                <a:uLnTx/>
                <a:uFillTx/>
                <a:latin typeface="Arial"/>
                <a:ea typeface="+mn-ea"/>
                <a:cs typeface="+mn-cs"/>
              </a:rPr>
              <a:t>Q</a:t>
            </a:r>
            <a:r>
              <a:rPr kumimoji="0" lang="en-US" sz="1600" b="0" i="0" u="none" strike="noStrike" kern="1200" cap="none" spc="0" normalizeH="0" baseline="-25000" noProof="0" dirty="0" err="1">
                <a:ln>
                  <a:noFill/>
                </a:ln>
                <a:solidFill>
                  <a:srgbClr val="666666"/>
                </a:solidFill>
                <a:effectLst/>
                <a:uLnTx/>
                <a:uFillTx/>
                <a:latin typeface="Arial"/>
                <a:ea typeface="+mn-ea"/>
                <a:cs typeface="+mn-cs"/>
              </a:rPr>
              <a:t>0</a:t>
            </a:r>
            <a:r>
              <a:rPr kumimoji="0" lang="en-US" sz="1600" b="0" i="0" u="none" strike="noStrike" kern="1200" cap="none" spc="0" normalizeH="0" baseline="0" noProof="0" dirty="0">
                <a:ln>
                  <a:noFill/>
                </a:ln>
                <a:solidFill>
                  <a:srgbClr val="666666"/>
                </a:solidFill>
                <a:effectLst/>
                <a:uLnTx/>
                <a:uFillTx/>
                <a:latin typeface="Arial"/>
                <a:ea typeface="+mn-ea"/>
                <a:cs typeface="+mn-cs"/>
              </a:rPr>
              <a:t> </a:t>
            </a:r>
            <a:r>
              <a:rPr kumimoji="0" lang="en-US" sz="1600" b="0" i="0" u="none" strike="noStrike" kern="1200" cap="none" spc="0" normalizeH="0" baseline="0" noProof="0" dirty="0" err="1">
                <a:ln>
                  <a:noFill/>
                </a:ln>
                <a:solidFill>
                  <a:srgbClr val="666666"/>
                </a:solidFill>
                <a:effectLst/>
                <a:uLnTx/>
                <a:uFillTx/>
                <a:latin typeface="Arial"/>
                <a:ea typeface="+mn-ea"/>
                <a:cs typeface="+mn-cs"/>
              </a:rPr>
              <a:t>x10</a:t>
            </a:r>
            <a:r>
              <a:rPr kumimoji="0" lang="en-US" sz="1600" b="0" i="0" u="none" strike="noStrike" kern="1200" cap="none" spc="0" normalizeH="0" baseline="0" noProof="0" dirty="0">
                <a:ln>
                  <a:noFill/>
                </a:ln>
                <a:solidFill>
                  <a:srgbClr val="666666"/>
                </a:solidFill>
                <a:effectLst/>
                <a:uLnTx/>
                <a:uFillTx/>
                <a:latin typeface="Arial"/>
                <a:ea typeface="+mn-ea"/>
                <a:cs typeface="+mn-cs"/>
              </a:rPr>
              <a:t> </a:t>
            </a:r>
            <a:r>
              <a:rPr kumimoji="0" lang="en-US" sz="1600" b="0" i="0" u="none" strike="noStrike" kern="1200" cap="none" spc="0" normalizeH="0" baseline="0" noProof="0" dirty="0" err="1">
                <a:ln>
                  <a:noFill/>
                </a:ln>
                <a:solidFill>
                  <a:srgbClr val="666666"/>
                </a:solidFill>
                <a:effectLst/>
                <a:uLnTx/>
                <a:uFillTx/>
                <a:latin typeface="Arial"/>
                <a:ea typeface="+mn-ea"/>
                <a:cs typeface="+mn-cs"/>
              </a:rPr>
              <a:t>improvment</a:t>
            </a:r>
            <a:r>
              <a:rPr kumimoji="0" lang="en-US" sz="1600" b="0" i="0" u="none" strike="noStrike" kern="1200" cap="none" spc="0" normalizeH="0" baseline="0" noProof="0" dirty="0">
                <a:ln>
                  <a:noFill/>
                </a:ln>
                <a:solidFill>
                  <a:srgbClr val="666666"/>
                </a:solidFill>
                <a:effectLst/>
                <a:uLnTx/>
                <a:uFillTx/>
                <a:latin typeface="Arial"/>
                <a:ea typeface="+mn-ea"/>
                <a:cs typeface="+mn-cs"/>
              </a:rPr>
              <a:t> !</a:t>
            </a:r>
          </a:p>
          <a:p>
            <a:pPr marL="360363" marR="0" lvl="1" indent="-360363" algn="l" defTabSz="914400" rtl="0" eaLnBrk="1" fontAlgn="auto" latinLnBrk="0" hangingPunct="1">
              <a:lnSpc>
                <a:spcPts val="2000"/>
              </a:lnSpc>
              <a:spcBef>
                <a:spcPts val="600"/>
              </a:spcBef>
              <a:spcAft>
                <a:spcPts val="0"/>
              </a:spcAft>
              <a:buClrTx/>
              <a:buSzPct val="90000"/>
              <a:buFontTx/>
              <a:buBlip>
                <a:blip r:embed="rId4"/>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Other pair breaking mechanism:</a:t>
            </a:r>
          </a:p>
          <a:p>
            <a:pPr marL="444500" marR="0" lvl="3" indent="-174625" algn="l" defTabSz="914400" rtl="0" eaLnBrk="0" fontAlgn="base" latinLnBrk="0" hangingPunct="0">
              <a:lnSpc>
                <a:spcPts val="1800"/>
              </a:lnSpc>
              <a:spcBef>
                <a:spcPts val="300"/>
              </a:spcBef>
              <a:spcAft>
                <a:spcPct val="0"/>
              </a:spcAft>
              <a:buClr>
                <a:srgbClr val="666666"/>
              </a:buClr>
              <a:buSzPct val="36000"/>
              <a:buFontTx/>
              <a:buBlip>
                <a:blip r:embed="rId5"/>
              </a:buBlip>
              <a:tabLst/>
              <a:defRPr/>
            </a:pPr>
            <a:r>
              <a:rPr kumimoji="0" lang="en-US" sz="1600" b="0" i="0" u="none" strike="noStrike" kern="1200" cap="none" spc="0" normalizeH="0" baseline="0" noProof="0" dirty="0">
                <a:ln>
                  <a:noFill/>
                </a:ln>
                <a:solidFill>
                  <a:srgbClr val="666666"/>
                </a:solidFill>
                <a:effectLst/>
                <a:uLnTx/>
                <a:uFillTx/>
                <a:latin typeface="Arial"/>
                <a:ea typeface="+mn-ea"/>
                <a:cs typeface="+mn-cs"/>
              </a:rPr>
              <a:t> Existence of magnetic impurity </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(e.g. vacancies in the oxide layer)</a:t>
            </a:r>
          </a:p>
          <a:p>
            <a:pPr marL="444500" marR="0" lvl="3" indent="-174625" algn="l" defTabSz="914400" rtl="0" eaLnBrk="0" fontAlgn="base" latinLnBrk="0" hangingPunct="0">
              <a:lnSpc>
                <a:spcPts val="1800"/>
              </a:lnSpc>
              <a:spcBef>
                <a:spcPts val="300"/>
              </a:spcBef>
              <a:spcAft>
                <a:spcPct val="0"/>
              </a:spcAft>
              <a:buClr>
                <a:srgbClr val="666666"/>
              </a:buClr>
              <a:buSzPct val="36000"/>
              <a:buFontTx/>
              <a:buBlip>
                <a:blip r:embed="rId5"/>
              </a:buBlip>
              <a:tabLst/>
              <a:defRPr/>
            </a:pPr>
            <a:r>
              <a:rPr kumimoji="0" lang="en-US" sz="1600" b="0" i="0" u="none" strike="noStrike" kern="1200" cap="none" spc="0" normalizeH="0" baseline="0" noProof="0" dirty="0">
                <a:ln>
                  <a:noFill/>
                </a:ln>
                <a:solidFill>
                  <a:srgbClr val="666666"/>
                </a:solidFill>
                <a:effectLst/>
                <a:uLnTx/>
                <a:uFillTx/>
                <a:latin typeface="Arial"/>
                <a:ea typeface="+mn-ea"/>
                <a:cs typeface="+mn-cs"/>
              </a:rPr>
              <a:t> Proximity effect </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sym typeface="Symbol" panose="05050102010706020507" pitchFamily="18" charset="2"/>
              </a:rPr>
              <a:t> a metallic layer at the metal oxide interface: </a:t>
            </a:r>
            <a:r>
              <a:rPr kumimoji="0" lang="en-US" sz="1100" b="0" i="1" u="none" strike="noStrike" kern="1200" cap="none" spc="0" normalizeH="0" baseline="0" noProof="0" dirty="0" err="1">
                <a:ln>
                  <a:noFill/>
                </a:ln>
                <a:solidFill>
                  <a:srgbClr val="0070C0"/>
                </a:solidFill>
                <a:effectLst/>
                <a:uLnTx/>
                <a:uFillTx/>
                <a:latin typeface="Arial" pitchFamily="34" charset="0"/>
                <a:ea typeface="+mn-ea"/>
                <a:cs typeface="Arial" pitchFamily="34" charset="0"/>
                <a:sym typeface="Symbol" panose="05050102010706020507" pitchFamily="18" charset="2"/>
              </a:rPr>
              <a:t>NbO</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sym typeface="Symbol" panose="05050102010706020507" pitchFamily="18" charset="2"/>
              </a:rPr>
              <a:t> =&gt; SC by proximity effect but affects the gap</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a:t>
            </a:r>
          </a:p>
          <a:p>
            <a:pPr marL="444500" marR="0" lvl="3" indent="-174625" algn="l" defTabSz="914400" rtl="0" eaLnBrk="0" fontAlgn="base" latinLnBrk="0" hangingPunct="0">
              <a:lnSpc>
                <a:spcPts val="2000"/>
              </a:lnSpc>
              <a:spcBef>
                <a:spcPts val="300"/>
              </a:spcBef>
              <a:spcAft>
                <a:spcPct val="0"/>
              </a:spcAft>
              <a:buClr>
                <a:srgbClr val="666666"/>
              </a:buClr>
              <a:buSzPct val="36000"/>
              <a:buFontTx/>
              <a:buBlip>
                <a:blip r:embed="rId5"/>
              </a:buBlip>
              <a:tabLst/>
              <a:defRPr/>
            </a:pPr>
            <a:r>
              <a:rPr kumimoji="0" lang="en-US" sz="1600" b="0" i="0" u="none" strike="noStrike" kern="1200" cap="none" spc="0" normalizeH="0" baseline="0" noProof="0" dirty="0">
                <a:ln>
                  <a:noFill/>
                </a:ln>
                <a:solidFill>
                  <a:srgbClr val="666666"/>
                </a:solidFill>
                <a:effectLst/>
                <a:uLnTx/>
                <a:uFillTx/>
                <a:latin typeface="Arial"/>
                <a:ea typeface="+mn-ea"/>
                <a:cs typeface="+mn-cs"/>
              </a:rPr>
              <a:t> Other suspects </a:t>
            </a: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a:t>
            </a:r>
            <a:r>
              <a:rPr kumimoji="0" lang="en-US" sz="1100" b="0" i="0" u="none" strike="noStrike" kern="1200" cap="none" spc="0" normalizeH="0" baseline="0" noProof="0" dirty="0">
                <a:ln>
                  <a:noFill/>
                </a:ln>
                <a:solidFill>
                  <a:srgbClr val="0070C0"/>
                </a:solidFill>
                <a:effectLst/>
                <a:uLnTx/>
                <a:uFillTx/>
                <a:latin typeface="Arial" pitchFamily="34" charset="0"/>
                <a:ea typeface="+mn-ea"/>
                <a:cs typeface="Arial" pitchFamily="34" charset="0"/>
              </a:rPr>
              <a:t>not  yet identified)</a:t>
            </a:r>
            <a:endParaRPr kumimoji="0" lang="en-US" sz="1100" b="0" i="0" u="none" strike="noStrike" kern="1200" cap="none" spc="0" normalizeH="0" baseline="0" noProof="0" dirty="0">
              <a:ln>
                <a:noFill/>
              </a:ln>
              <a:solidFill>
                <a:srgbClr val="666666"/>
              </a:solidFill>
              <a:effectLst/>
              <a:uLnTx/>
              <a:uFillTx/>
              <a:latin typeface="Arial"/>
              <a:ea typeface="+mn-ea"/>
              <a:cs typeface="+mn-cs"/>
            </a:endParaRPr>
          </a:p>
          <a:p>
            <a:pPr marL="444500" marR="0" lvl="3" indent="-174625" algn="l" defTabSz="914400" rtl="0" eaLnBrk="0" fontAlgn="base" latinLnBrk="0" hangingPunct="0">
              <a:lnSpc>
                <a:spcPts val="2000"/>
              </a:lnSpc>
              <a:spcBef>
                <a:spcPts val="300"/>
              </a:spcBef>
              <a:spcAft>
                <a:spcPct val="0"/>
              </a:spcAft>
              <a:buClr>
                <a:srgbClr val="666666"/>
              </a:buClr>
              <a:buSzPct val="36000"/>
              <a:buFontTx/>
              <a:buBlip>
                <a:blip r:embed="rId5"/>
              </a:buBlip>
              <a:tabLst/>
              <a:defRPr/>
            </a:pPr>
            <a:endParaRPr kumimoji="0" lang="en-US" sz="1100" b="0" i="0" u="none" strike="noStrike" kern="1200" cap="none" spc="0" normalizeH="0" baseline="0" noProof="0" dirty="0">
              <a:ln>
                <a:noFill/>
              </a:ln>
              <a:solidFill>
                <a:srgbClr val="666666"/>
              </a:solidFill>
              <a:effectLst/>
              <a:uLnTx/>
              <a:uFillTx/>
              <a:latin typeface="Arial"/>
              <a:ea typeface="+mn-ea"/>
              <a:cs typeface="+mn-cs"/>
            </a:endParaRPr>
          </a:p>
          <a:p>
            <a:pPr marL="269875" marR="0" lvl="3" indent="0" algn="l" defTabSz="914400" rtl="0" eaLnBrk="0" fontAlgn="base" latinLnBrk="0" hangingPunct="0">
              <a:lnSpc>
                <a:spcPts val="2000"/>
              </a:lnSpc>
              <a:spcBef>
                <a:spcPts val="300"/>
              </a:spcBef>
              <a:spcAft>
                <a:spcPct val="0"/>
              </a:spcAft>
              <a:buClr>
                <a:srgbClr val="666666"/>
              </a:buClr>
              <a:buSzPct val="36000"/>
              <a:buFontTx/>
              <a:buNone/>
              <a:tabLst/>
              <a:defRPr/>
            </a:pPr>
            <a:r>
              <a:rPr kumimoji="0" lang="en-US" sz="1400" b="0" i="0" u="none" strike="noStrike" kern="1200" cap="none" spc="0" normalizeH="0" baseline="0" noProof="0" dirty="0">
                <a:ln>
                  <a:noFill/>
                </a:ln>
                <a:solidFill>
                  <a:srgbClr val="666666"/>
                </a:solidFill>
                <a:effectLst/>
                <a:uLnTx/>
                <a:uFillTx/>
                <a:latin typeface="Arial"/>
                <a:ea typeface="+mn-ea"/>
                <a:cs typeface="+mn-cs"/>
              </a:rPr>
              <a:t>	</a:t>
            </a:r>
          </a:p>
          <a:p>
            <a:pPr marL="444500" marR="0" lvl="3" indent="-174625" algn="l" defTabSz="914400" rtl="0" eaLnBrk="0" fontAlgn="base" latinLnBrk="0" hangingPunct="0">
              <a:lnSpc>
                <a:spcPts val="2000"/>
              </a:lnSpc>
              <a:spcBef>
                <a:spcPct val="0"/>
              </a:spcBef>
              <a:spcAft>
                <a:spcPct val="0"/>
              </a:spcAft>
              <a:buClr>
                <a:srgbClr val="666666"/>
              </a:buClr>
              <a:buSzPct val="36000"/>
              <a:buFontTx/>
              <a:buBlip>
                <a:blip r:embed="rId5"/>
              </a:buBlip>
              <a:tabLst/>
              <a:defRPr/>
            </a:pPr>
            <a:endParaRPr kumimoji="0" lang="en-US" sz="1800" b="0" i="1"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cs typeface="+mn-cs"/>
            </a:endParaRPr>
          </a:p>
        </p:txBody>
      </p:sp>
      <p:sp>
        <p:nvSpPr>
          <p:cNvPr id="9" name="ZoneTexte 8"/>
          <p:cNvSpPr txBox="1"/>
          <p:nvPr/>
        </p:nvSpPr>
        <p:spPr>
          <a:xfrm>
            <a:off x="1267234" y="5638999"/>
            <a:ext cx="6840760" cy="738664"/>
          </a:xfrm>
          <a:prstGeom prst="rect">
            <a:avLst/>
          </a:prstGeom>
          <a:noFill/>
          <a:ln>
            <a:solidFill>
              <a:srgbClr val="C0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The metal – (natural) oxide interface not easily modeled : lattice mismatch =&gt; stress =&gt;  dislocations, impurities segregation… What are the exact SC parameters there ? Difficult to include in simple model</a:t>
            </a:r>
          </a:p>
        </p:txBody>
      </p:sp>
      <p:sp>
        <p:nvSpPr>
          <p:cNvPr id="10" name="Rectangle 9"/>
          <p:cNvSpPr/>
          <p:nvPr/>
        </p:nvSpPr>
        <p:spPr>
          <a:xfrm rot="20467219">
            <a:off x="6680579" y="1260223"/>
            <a:ext cx="2066591" cy="469359"/>
          </a:xfrm>
          <a:prstGeom prst="rect">
            <a:avLst/>
          </a:prstGeom>
        </p:spPr>
        <p:txBody>
          <a:bodyPr wrap="none">
            <a:spAutoFit/>
          </a:bodyPr>
          <a:lstStyle/>
          <a:p>
            <a:pPr marL="444500" marR="0" lvl="3" indent="-174625" algn="l" defTabSz="914400" rtl="0" eaLnBrk="1" fontAlgn="base" latinLnBrk="0" hangingPunct="1">
              <a:lnSpc>
                <a:spcPct val="100000"/>
              </a:lnSpc>
              <a:spcBef>
                <a:spcPts val="300"/>
              </a:spcBef>
              <a:spcAft>
                <a:spcPct val="0"/>
              </a:spcAft>
              <a:buClrTx/>
              <a:buSzTx/>
              <a:buFontTx/>
              <a:buNone/>
              <a:tabLst/>
              <a:defRPr/>
            </a:pP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Vacancies, dislocations…</a:t>
            </a:r>
          </a:p>
          <a:p>
            <a:pPr marL="444500" marR="0" lvl="3" indent="-174625" algn="l" defTabSz="914400" rtl="0" eaLnBrk="1" fontAlgn="base" latinLnBrk="0" hangingPunct="1">
              <a:lnSpc>
                <a:spcPct val="100000"/>
              </a:lnSpc>
              <a:spcBef>
                <a:spcPts val="300"/>
              </a:spcBef>
              <a:spcAft>
                <a:spcPct val="0"/>
              </a:spcAft>
              <a:buClrTx/>
              <a:buSzTx/>
              <a:buFontTx/>
              <a:buNone/>
              <a:tabLst/>
              <a:defRPr/>
            </a:pPr>
            <a:r>
              <a:rPr kumimoji="0" lang="en-US" sz="11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Explained in part II</a:t>
            </a:r>
            <a:endParaRPr kumimoji="0" lang="en-US" sz="1100" b="0" i="1"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3" name="Date Placeholder 2">
            <a:extLst>
              <a:ext uri="{FF2B5EF4-FFF2-40B4-BE49-F238E27FC236}">
                <a16:creationId xmlns:a16="http://schemas.microsoft.com/office/drawing/2014/main" id="{3DFD9BCF-E943-B7F8-7709-E846BC32ED27}"/>
              </a:ext>
            </a:extLst>
          </p:cNvPr>
          <p:cNvSpPr>
            <a:spLocks noGrp="1"/>
          </p:cNvSpPr>
          <p:nvPr>
            <p:ph type="dt" sz="half" idx="14"/>
          </p:nvPr>
        </p:nvSpPr>
        <p:spPr/>
        <p:txBody>
          <a:bodyPr/>
          <a:lstStyle/>
          <a:p>
            <a:r>
              <a:rPr lang="en-US"/>
              <a:t>Feb. 2025</a:t>
            </a:r>
            <a:endParaRPr lang="en-GB" sz="1400" dirty="0"/>
          </a:p>
        </p:txBody>
      </p:sp>
      <p:sp>
        <p:nvSpPr>
          <p:cNvPr id="7" name="Slide Number Placeholder 6">
            <a:extLst>
              <a:ext uri="{FF2B5EF4-FFF2-40B4-BE49-F238E27FC236}">
                <a16:creationId xmlns:a16="http://schemas.microsoft.com/office/drawing/2014/main" id="{D7182D27-3093-EB69-02D1-B688F6FFEA07}"/>
              </a:ext>
            </a:extLst>
          </p:cNvPr>
          <p:cNvSpPr>
            <a:spLocks noGrp="1"/>
          </p:cNvSpPr>
          <p:nvPr>
            <p:ph type="sldNum" sz="quarter" idx="15"/>
          </p:nvPr>
        </p:nvSpPr>
        <p:spPr>
          <a:xfrm>
            <a:off x="356319" y="6223471"/>
            <a:ext cx="457200" cy="457200"/>
          </a:xfrm>
        </p:spPr>
        <p:txBody>
          <a:bodyPr/>
          <a:lstStyle/>
          <a:p>
            <a:r>
              <a:rPr lang="en-US" dirty="0"/>
              <a:t>15</a:t>
            </a:r>
            <a:endParaRPr lang="en-GB" dirty="0"/>
          </a:p>
        </p:txBody>
      </p:sp>
    </p:spTree>
    <p:extLst>
      <p:ext uri="{BB962C8B-B14F-4D97-AF65-F5344CB8AC3E}">
        <p14:creationId xmlns:p14="http://schemas.microsoft.com/office/powerpoint/2010/main" val="3306003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Rectangle 2"/>
          <p:cNvSpPr>
            <a:spLocks noGrp="1" noChangeArrowheads="1"/>
          </p:cNvSpPr>
          <p:nvPr>
            <p:ph type="title" idx="4294967295"/>
          </p:nvPr>
        </p:nvSpPr>
        <p:spPr>
          <a:xfrm>
            <a:off x="76200" y="63650"/>
            <a:ext cx="8991600" cy="645298"/>
          </a:xfrm>
        </p:spPr>
        <p:txBody>
          <a:bodyPr>
            <a:normAutofit/>
          </a:bodyPr>
          <a:lstStyle/>
          <a:p>
            <a:pPr algn="ctr" eaLnBrk="1" hangingPunct="1"/>
            <a:r>
              <a:rPr lang="en-GB" sz="3200" dirty="0"/>
              <a:t>A short quiz (Multiple choice)</a:t>
            </a:r>
          </a:p>
        </p:txBody>
      </p:sp>
      <mc:AlternateContent xmlns:mc="http://schemas.openxmlformats.org/markup-compatibility/2006" xmlns:a14="http://schemas.microsoft.com/office/drawing/2010/main">
        <mc:Choice Requires="a14">
          <p:sp>
            <p:nvSpPr>
              <p:cNvPr id="12" name="Text Placeholder 11"/>
              <p:cNvSpPr>
                <a:spLocks noGrp="1"/>
              </p:cNvSpPr>
              <p:nvPr>
                <p:ph type="body" idx="4294967295"/>
              </p:nvPr>
            </p:nvSpPr>
            <p:spPr>
              <a:xfrm>
                <a:off x="419100" y="665244"/>
                <a:ext cx="8305800" cy="5637912"/>
              </a:xfrm>
            </p:spPr>
            <p:txBody>
              <a:bodyPr>
                <a:noAutofit/>
              </a:bodyPr>
              <a:lstStyle/>
              <a:p>
                <a:pPr lvl="0"/>
                <a:r>
                  <a:rPr lang="en-US" sz="1800" dirty="0">
                    <a:latin typeface="Perpetua" panose="02020502060401020303" pitchFamily="18" charset="0"/>
                  </a:rPr>
                  <a:t>What is the ratio in surface impedance around 1 GHz between copper at ambient temperature and niobium at 2 K (A= nearly equal; B=10</a:t>
                </a:r>
                <a:r>
                  <a:rPr lang="en-US" sz="1800" baseline="30000" dirty="0">
                    <a:latin typeface="Perpetua" panose="02020502060401020303" pitchFamily="18" charset="0"/>
                  </a:rPr>
                  <a:t>5</a:t>
                </a:r>
                <a:r>
                  <a:rPr lang="en-US" sz="1800" dirty="0">
                    <a:latin typeface="Perpetua" panose="02020502060401020303" pitchFamily="18" charset="0"/>
                  </a:rPr>
                  <a:t> ;C=10</a:t>
                </a:r>
                <a:r>
                  <a:rPr lang="en-US" sz="1800" baseline="30000" dirty="0">
                    <a:latin typeface="Perpetua" panose="02020502060401020303" pitchFamily="18" charset="0"/>
                  </a:rPr>
                  <a:t>-3</a:t>
                </a:r>
                <a:r>
                  <a:rPr lang="en-US" sz="1800" dirty="0">
                    <a:latin typeface="Perpetua" panose="02020502060401020303" pitchFamily="18" charset="0"/>
                  </a:rPr>
                  <a:t>)</a:t>
                </a:r>
              </a:p>
              <a:p>
                <a:pPr lvl="0"/>
                <a:r>
                  <a:rPr lang="en-US" sz="1800" dirty="0">
                    <a:latin typeface="Perpetua" panose="02020502060401020303" pitchFamily="18" charset="0"/>
                  </a:rPr>
                  <a:t>Cooling a superconductor down to a  few K requires a </a:t>
                </a:r>
                <a:r>
                  <a:rPr lang="en-US" sz="1800" dirty="0" err="1">
                    <a:latin typeface="Perpetua" panose="02020502060401020303" pitchFamily="18" charset="0"/>
                  </a:rPr>
                  <a:t>cryo</a:t>
                </a:r>
                <a:r>
                  <a:rPr lang="en-US" sz="1800" dirty="0">
                    <a:latin typeface="Perpetua" panose="02020502060401020303" pitchFamily="18" charset="0"/>
                  </a:rPr>
                  <a:t> plant; what is the ratio for one Watt dissipated at </a:t>
                </a:r>
                <a:r>
                  <a:rPr lang="en-US" sz="1800" dirty="0" err="1">
                    <a:latin typeface="Perpetua" panose="02020502060401020303" pitchFamily="18" charset="0"/>
                  </a:rPr>
                  <a:t>cryo</a:t>
                </a:r>
                <a:r>
                  <a:rPr lang="en-US" sz="1800" dirty="0">
                    <a:latin typeface="Perpetua" panose="02020502060401020303" pitchFamily="18" charset="0"/>
                  </a:rPr>
                  <a:t> level (4.2K; LEP case ) and the related compressor power on the surface? (A= 3, B=10, C</a:t>
                </a:r>
                <a14:m>
                  <m:oMath xmlns:m="http://schemas.openxmlformats.org/officeDocument/2006/math">
                    <m:r>
                      <a:rPr lang="en-US" sz="1800" i="1" smtClean="0">
                        <a:latin typeface="Cambria Math" panose="02040503050406030204" pitchFamily="18" charset="0"/>
                        <a:ea typeface="Cambria Math" panose="02040503050406030204" pitchFamily="18" charset="0"/>
                      </a:rPr>
                      <m:t>≈</m:t>
                    </m:r>
                  </m:oMath>
                </a14:m>
                <a:r>
                  <a:rPr lang="en-US" sz="1800" dirty="0">
                    <a:latin typeface="Perpetua" panose="02020502060401020303" pitchFamily="18" charset="0"/>
                  </a:rPr>
                  <a:t> 250)</a:t>
                </a:r>
              </a:p>
              <a:p>
                <a:pPr lvl="0"/>
                <a:r>
                  <a:rPr lang="en-US" sz="1800" dirty="0">
                    <a:latin typeface="Perpetua" panose="02020502060401020303" pitchFamily="18" charset="0"/>
                  </a:rPr>
                  <a:t>There was a hypothetical scenario for LEP using copper cavities with 5 </a:t>
                </a:r>
                <a:r>
                  <a:rPr lang="en-US" sz="1800" dirty="0" err="1">
                    <a:latin typeface="Perpetua" panose="02020502060401020303" pitchFamily="18" charset="0"/>
                  </a:rPr>
                  <a:t>MegaVolt</a:t>
                </a:r>
                <a:r>
                  <a:rPr lang="en-US" sz="1800" dirty="0">
                    <a:latin typeface="Perpetua" panose="02020502060401020303" pitchFamily="18" charset="0"/>
                  </a:rPr>
                  <a:t>/meter accelerating field; the required power would have been: A= 100kWatt/meter; B=10kWatt/meter; C=3 </a:t>
                </a:r>
                <a:r>
                  <a:rPr lang="en-US" sz="1800" dirty="0" err="1">
                    <a:latin typeface="Perpetua" panose="02020502060401020303" pitchFamily="18" charset="0"/>
                  </a:rPr>
                  <a:t>MegaWatt</a:t>
                </a:r>
                <a:r>
                  <a:rPr lang="en-US" sz="1800" dirty="0">
                    <a:latin typeface="Perpetua" panose="02020502060401020303" pitchFamily="18" charset="0"/>
                  </a:rPr>
                  <a:t>/meter</a:t>
                </a:r>
              </a:p>
              <a:p>
                <a:pPr lvl="0"/>
                <a:r>
                  <a:rPr lang="en-US" sz="1800" dirty="0">
                    <a:latin typeface="Perpetua" panose="02020502060401020303" pitchFamily="18" charset="0"/>
                  </a:rPr>
                  <a:t>For LEP the SC cavity scenario (Nb  case) for 5 </a:t>
                </a:r>
                <a:r>
                  <a:rPr lang="en-US" sz="1800" dirty="0" err="1">
                    <a:latin typeface="Perpetua" panose="02020502060401020303" pitchFamily="18" charset="0"/>
                  </a:rPr>
                  <a:t>MVolt</a:t>
                </a:r>
                <a:r>
                  <a:rPr lang="en-US" sz="1800" dirty="0">
                    <a:latin typeface="Perpetua" panose="02020502060401020303" pitchFamily="18" charset="0"/>
                  </a:rPr>
                  <a:t> /m accelerating field returned cavity losses at the </a:t>
                </a:r>
                <a:r>
                  <a:rPr lang="en-US" sz="1800" dirty="0" err="1">
                    <a:latin typeface="Perpetua" panose="02020502060401020303" pitchFamily="18" charset="0"/>
                  </a:rPr>
                  <a:t>cryo</a:t>
                </a:r>
                <a:r>
                  <a:rPr lang="en-US" sz="1800" dirty="0">
                    <a:latin typeface="Perpetua" panose="02020502060401020303" pitchFamily="18" charset="0"/>
                  </a:rPr>
                  <a:t> level of  A=1 </a:t>
                </a:r>
                <a:r>
                  <a:rPr lang="en-US" sz="1800" dirty="0" err="1">
                    <a:latin typeface="Perpetua" panose="02020502060401020303" pitchFamily="18" charset="0"/>
                  </a:rPr>
                  <a:t>kWatt</a:t>
                </a:r>
                <a:r>
                  <a:rPr lang="en-US" sz="1800" dirty="0">
                    <a:latin typeface="Perpetua" panose="02020502060401020303" pitchFamily="18" charset="0"/>
                  </a:rPr>
                  <a:t>/</a:t>
                </a:r>
                <a:r>
                  <a:rPr lang="en-US" sz="1800" dirty="0" err="1">
                    <a:latin typeface="Perpetua" panose="02020502060401020303" pitchFamily="18" charset="0"/>
                  </a:rPr>
                  <a:t>m;B</a:t>
                </a:r>
                <a:r>
                  <a:rPr lang="en-US" sz="1800" dirty="0">
                    <a:latin typeface="Perpetua" panose="02020502060401020303" pitchFamily="18" charset="0"/>
                  </a:rPr>
                  <a:t>=30 Watt/meter, C=7 kW/meter</a:t>
                </a:r>
              </a:p>
              <a:p>
                <a:pPr lvl="0"/>
                <a:r>
                  <a:rPr lang="en-US" sz="1800" dirty="0">
                    <a:latin typeface="Perpetua" panose="02020502060401020303" pitchFamily="18" charset="0"/>
                  </a:rPr>
                  <a:t>For LEP  the total loss including </a:t>
                </a:r>
                <a:r>
                  <a:rPr lang="en-US" sz="1800" dirty="0" err="1">
                    <a:latin typeface="Perpetua" panose="02020502060401020303" pitchFamily="18" charset="0"/>
                  </a:rPr>
                  <a:t>cryo</a:t>
                </a:r>
                <a:r>
                  <a:rPr lang="en-US" sz="1800" dirty="0">
                    <a:latin typeface="Perpetua" panose="02020502060401020303" pitchFamily="18" charset="0"/>
                  </a:rPr>
                  <a:t> plant and 5 MV/m were: A= 7 kW/meter, B=1MW/m; C= 50 Watt/meter</a:t>
                </a:r>
              </a:p>
              <a:p>
                <a:pPr lvl="0"/>
                <a:r>
                  <a:rPr lang="en-US" sz="1800" dirty="0">
                    <a:latin typeface="Perpetua" panose="02020502060401020303" pitchFamily="18" charset="0"/>
                  </a:rPr>
                  <a:t>What is the technical efficiency of a  modern </a:t>
                </a:r>
                <a:r>
                  <a:rPr lang="en-US" sz="1800" dirty="0" err="1">
                    <a:latin typeface="Perpetua" panose="02020502060401020303" pitchFamily="18" charset="0"/>
                  </a:rPr>
                  <a:t>cryo</a:t>
                </a:r>
                <a:r>
                  <a:rPr lang="en-US" sz="1800" dirty="0">
                    <a:latin typeface="Perpetua" panose="02020502060401020303" pitchFamily="18" charset="0"/>
                  </a:rPr>
                  <a:t> plant compared to the theoretical value (Carnot efficiency) A= 3%; B=90%, C=30%</a:t>
                </a:r>
              </a:p>
              <a:p>
                <a:pPr lvl="0"/>
                <a:r>
                  <a:rPr lang="en-US" sz="1800" dirty="0">
                    <a:latin typeface="Perpetua" panose="02020502060401020303" pitchFamily="18" charset="0"/>
                  </a:rPr>
                  <a:t>In an electron machine like LEP the RF power required to compensate synchrotron radiation losses ( 2 kW/meter) scales with particle energy E (momentum) as : A </a:t>
                </a:r>
                <a:r>
                  <a:rPr lang="en-US" sz="1800" dirty="0">
                    <a:latin typeface="Century Schoolbook" panose="02040604050505020304" pitchFamily="18" charset="0"/>
                  </a:rPr>
                  <a:t>~</a:t>
                </a:r>
                <a:r>
                  <a:rPr lang="en-US" sz="1800" dirty="0">
                    <a:latin typeface="Perpetua" panose="02020502060401020303" pitchFamily="18" charset="0"/>
                  </a:rPr>
                  <a:t> E</a:t>
                </a:r>
                <a:r>
                  <a:rPr lang="en-US" sz="1800" baseline="30000" dirty="0">
                    <a:latin typeface="Perpetua" panose="02020502060401020303" pitchFamily="18" charset="0"/>
                  </a:rPr>
                  <a:t>2 </a:t>
                </a:r>
                <a:r>
                  <a:rPr lang="en-US" sz="1800" dirty="0">
                    <a:latin typeface="Perpetua" panose="02020502060401020303" pitchFamily="18" charset="0"/>
                  </a:rPr>
                  <a:t>; B</a:t>
                </a:r>
                <a:r>
                  <a:rPr lang="en-US" sz="1800" dirty="0">
                    <a:latin typeface="Century Schoolbook" panose="02040604050505020304" pitchFamily="18" charset="0"/>
                  </a:rPr>
                  <a:t> ~ </a:t>
                </a:r>
                <a:r>
                  <a:rPr lang="en-US" sz="1800" dirty="0">
                    <a:latin typeface="Perpetua" panose="02020502060401020303" pitchFamily="18" charset="0"/>
                  </a:rPr>
                  <a:t>E</a:t>
                </a:r>
                <a:r>
                  <a:rPr lang="en-US" sz="1800" baseline="30000" dirty="0">
                    <a:latin typeface="Perpetua" panose="02020502060401020303" pitchFamily="18" charset="0"/>
                  </a:rPr>
                  <a:t>4</a:t>
                </a:r>
                <a:r>
                  <a:rPr lang="en-US" sz="1800" dirty="0">
                    <a:latin typeface="Perpetua" panose="02020502060401020303" pitchFamily="18" charset="0"/>
                  </a:rPr>
                  <a:t>; C</a:t>
                </a:r>
                <a:r>
                  <a:rPr lang="en-US" sz="1800" dirty="0">
                    <a:latin typeface="Century Schoolbook" panose="02040604050505020304" pitchFamily="18" charset="0"/>
                  </a:rPr>
                  <a:t>~ </a:t>
                </a:r>
                <a:r>
                  <a:rPr lang="en-US" sz="1800" dirty="0">
                    <a:latin typeface="Perpetua" panose="02020502060401020303" pitchFamily="18" charset="0"/>
                  </a:rPr>
                  <a:t>E</a:t>
                </a:r>
                <a:r>
                  <a:rPr lang="en-US" sz="1800" baseline="30000" dirty="0">
                    <a:latin typeface="Perpetua" panose="02020502060401020303" pitchFamily="18" charset="0"/>
                  </a:rPr>
                  <a:t>8</a:t>
                </a:r>
              </a:p>
              <a:p>
                <a:pPr lvl="0"/>
                <a:r>
                  <a:rPr lang="en-US" sz="1800" dirty="0">
                    <a:latin typeface="Perpetua" panose="02020502060401020303" pitchFamily="18" charset="0"/>
                  </a:rPr>
                  <a:t>Comparing copper and SC cavities the power requirements  vs accelerating voltage would scale as  A: </a:t>
                </a:r>
                <a:r>
                  <a:rPr lang="en-US" sz="1800" dirty="0" err="1">
                    <a:latin typeface="Perpetua" panose="02020502060401020303" pitchFamily="18" charset="0"/>
                  </a:rPr>
                  <a:t>P</a:t>
                </a:r>
                <a:r>
                  <a:rPr lang="en-US" sz="1800" baseline="-25000" dirty="0" err="1">
                    <a:latin typeface="Perpetua" panose="02020502060401020303" pitchFamily="18" charset="0"/>
                  </a:rPr>
                  <a:t>cu</a:t>
                </a:r>
                <a:r>
                  <a:rPr lang="en-US" sz="1800" dirty="0">
                    <a:latin typeface="Perpetua" panose="02020502060401020303" pitchFamily="18" charset="0"/>
                  </a:rPr>
                  <a:t>~ E</a:t>
                </a:r>
                <a:r>
                  <a:rPr lang="en-US" sz="1800" baseline="30000" dirty="0">
                    <a:latin typeface="Perpetua" panose="02020502060401020303" pitchFamily="18" charset="0"/>
                  </a:rPr>
                  <a:t>8</a:t>
                </a:r>
                <a:r>
                  <a:rPr lang="en-US" sz="1800" dirty="0">
                    <a:latin typeface="Perpetua" panose="02020502060401020303" pitchFamily="18" charset="0"/>
                  </a:rPr>
                  <a:t> and </a:t>
                </a:r>
                <a:r>
                  <a:rPr lang="en-US" sz="1800" dirty="0" err="1">
                    <a:latin typeface="Perpetua" panose="02020502060401020303" pitchFamily="18" charset="0"/>
                  </a:rPr>
                  <a:t>P</a:t>
                </a:r>
                <a:r>
                  <a:rPr lang="en-US" sz="1800" baseline="-25000" dirty="0" err="1">
                    <a:latin typeface="Perpetua" panose="02020502060401020303" pitchFamily="18" charset="0"/>
                  </a:rPr>
                  <a:t>sc</a:t>
                </a:r>
                <a:r>
                  <a:rPr lang="en-US" sz="1800" dirty="0">
                    <a:latin typeface="Perpetua" panose="02020502060401020303" pitchFamily="18" charset="0"/>
                  </a:rPr>
                  <a:t> ~ E</a:t>
                </a:r>
                <a:r>
                  <a:rPr lang="en-US" sz="1800" baseline="30000" dirty="0">
                    <a:latin typeface="Perpetua" panose="02020502060401020303" pitchFamily="18" charset="0"/>
                  </a:rPr>
                  <a:t>4</a:t>
                </a:r>
                <a:r>
                  <a:rPr lang="en-US" sz="1800" dirty="0">
                    <a:latin typeface="Perpetua" panose="02020502060401020303" pitchFamily="18" charset="0"/>
                  </a:rPr>
                  <a:t>; B: </a:t>
                </a:r>
                <a:r>
                  <a:rPr lang="en-US" sz="1800" dirty="0" err="1">
                    <a:latin typeface="Perpetua" panose="02020502060401020303" pitchFamily="18" charset="0"/>
                  </a:rPr>
                  <a:t>P</a:t>
                </a:r>
                <a:r>
                  <a:rPr lang="en-US" sz="1800" baseline="-25000" dirty="0" err="1">
                    <a:latin typeface="Perpetua" panose="02020502060401020303" pitchFamily="18" charset="0"/>
                  </a:rPr>
                  <a:t>cu</a:t>
                </a:r>
                <a:r>
                  <a:rPr lang="en-US" sz="1800" dirty="0">
                    <a:latin typeface="Perpetua" panose="02020502060401020303" pitchFamily="18" charset="0"/>
                  </a:rPr>
                  <a:t>~ E</a:t>
                </a:r>
                <a:r>
                  <a:rPr lang="en-US" sz="1800" baseline="30000" dirty="0">
                    <a:latin typeface="Perpetua" panose="02020502060401020303" pitchFamily="18" charset="0"/>
                  </a:rPr>
                  <a:t>4</a:t>
                </a:r>
                <a:r>
                  <a:rPr lang="en-US" sz="1800" dirty="0">
                    <a:latin typeface="Perpetua" panose="02020502060401020303" pitchFamily="18" charset="0"/>
                  </a:rPr>
                  <a:t> and </a:t>
                </a:r>
                <a:r>
                  <a:rPr lang="en-US" sz="1800" dirty="0" err="1">
                    <a:latin typeface="Perpetua" panose="02020502060401020303" pitchFamily="18" charset="0"/>
                  </a:rPr>
                  <a:t>P</a:t>
                </a:r>
                <a:r>
                  <a:rPr lang="en-US" sz="1800" baseline="-25000" dirty="0" err="1">
                    <a:latin typeface="Perpetua" panose="02020502060401020303" pitchFamily="18" charset="0"/>
                  </a:rPr>
                  <a:t>sc</a:t>
                </a:r>
                <a:r>
                  <a:rPr lang="en-US" sz="1800" dirty="0">
                    <a:latin typeface="Perpetua" panose="02020502060401020303" pitchFamily="18" charset="0"/>
                  </a:rPr>
                  <a:t> ~ E</a:t>
                </a:r>
                <a:r>
                  <a:rPr lang="en-US" sz="1800" baseline="30000" dirty="0">
                    <a:latin typeface="Perpetua" panose="02020502060401020303" pitchFamily="18" charset="0"/>
                  </a:rPr>
                  <a:t>8</a:t>
                </a:r>
                <a:r>
                  <a:rPr lang="en-US" sz="1800" dirty="0">
                    <a:latin typeface="Perpetua" panose="02020502060401020303" pitchFamily="18" charset="0"/>
                  </a:rPr>
                  <a:t>;C: </a:t>
                </a:r>
                <a:r>
                  <a:rPr lang="en-US" sz="1800" dirty="0" err="1">
                    <a:latin typeface="Perpetua" panose="02020502060401020303" pitchFamily="18" charset="0"/>
                  </a:rPr>
                  <a:t>P</a:t>
                </a:r>
                <a:r>
                  <a:rPr lang="en-US" sz="1800" baseline="-25000" dirty="0" err="1">
                    <a:latin typeface="Perpetua" panose="02020502060401020303" pitchFamily="18" charset="0"/>
                  </a:rPr>
                  <a:t>cu</a:t>
                </a:r>
                <a:r>
                  <a:rPr lang="en-US" sz="1800" dirty="0">
                    <a:latin typeface="Perpetua" panose="02020502060401020303" pitchFamily="18" charset="0"/>
                  </a:rPr>
                  <a:t>~ E</a:t>
                </a:r>
                <a:r>
                  <a:rPr lang="en-US" sz="1800" baseline="30000" dirty="0">
                    <a:latin typeface="Perpetua" panose="02020502060401020303" pitchFamily="18" charset="0"/>
                  </a:rPr>
                  <a:t>6</a:t>
                </a:r>
                <a:r>
                  <a:rPr lang="en-US" sz="1800" dirty="0">
                    <a:latin typeface="Perpetua" panose="02020502060401020303" pitchFamily="18" charset="0"/>
                  </a:rPr>
                  <a:t> and </a:t>
                </a:r>
                <a:r>
                  <a:rPr lang="en-US" sz="1800" dirty="0" err="1">
                    <a:latin typeface="Perpetua" panose="02020502060401020303" pitchFamily="18" charset="0"/>
                  </a:rPr>
                  <a:t>P</a:t>
                </a:r>
                <a:r>
                  <a:rPr lang="en-US" sz="1800" baseline="-25000" dirty="0" err="1">
                    <a:latin typeface="Perpetua" panose="02020502060401020303" pitchFamily="18" charset="0"/>
                  </a:rPr>
                  <a:t>sc</a:t>
                </a:r>
                <a:r>
                  <a:rPr lang="en-US" sz="1800" dirty="0">
                    <a:latin typeface="Perpetua" panose="02020502060401020303" pitchFamily="18" charset="0"/>
                  </a:rPr>
                  <a:t> ~ E</a:t>
                </a:r>
                <a:r>
                  <a:rPr lang="en-US" sz="1800" baseline="30000" dirty="0">
                    <a:latin typeface="Perpetua" panose="02020502060401020303" pitchFamily="18" charset="0"/>
                  </a:rPr>
                  <a:t>3</a:t>
                </a:r>
              </a:p>
              <a:p>
                <a:pPr lvl="0"/>
                <a:endParaRPr lang="en-US" sz="1800" dirty="0">
                  <a:latin typeface="Perpetua" panose="02020502060401020303" pitchFamily="18" charset="0"/>
                </a:endParaRPr>
              </a:p>
              <a:p>
                <a:pPr lvl="0"/>
                <a:endParaRPr lang="en-US" sz="1800" dirty="0">
                  <a:latin typeface="Perpetua" panose="02020502060401020303" pitchFamily="18" charset="0"/>
                </a:endParaRPr>
              </a:p>
              <a:p>
                <a:pPr marL="0" lvl="0" indent="0">
                  <a:buNone/>
                </a:pPr>
                <a:endParaRPr lang="en-US" sz="1800" dirty="0">
                  <a:latin typeface="Perpetua" panose="02020502060401020303" pitchFamily="18" charset="0"/>
                </a:endParaRPr>
              </a:p>
              <a:p>
                <a:pPr lvl="0"/>
                <a:endParaRPr lang="en-US" sz="2000" dirty="0"/>
              </a:p>
              <a:p>
                <a:pPr lvl="0"/>
                <a:endParaRPr lang="en-GB" sz="2000" dirty="0"/>
              </a:p>
            </p:txBody>
          </p:sp>
        </mc:Choice>
        <mc:Fallback xmlns="">
          <p:sp>
            <p:nvSpPr>
              <p:cNvPr id="12" name="Text Placeholder 11"/>
              <p:cNvSpPr>
                <a:spLocks noGrp="1" noRot="1" noChangeAspect="1" noMove="1" noResize="1" noEditPoints="1" noAdjustHandles="1" noChangeArrowheads="1" noChangeShapeType="1" noTextEdit="1"/>
              </p:cNvSpPr>
              <p:nvPr>
                <p:ph type="body" idx="4294967295"/>
              </p:nvPr>
            </p:nvSpPr>
            <p:spPr>
              <a:xfrm>
                <a:off x="419100" y="665244"/>
                <a:ext cx="8305800" cy="5637912"/>
              </a:xfrm>
              <a:blipFill>
                <a:blip r:embed="rId3"/>
                <a:stretch>
                  <a:fillRect l="-220" t="-541" r="-1101" b="-432"/>
                </a:stretch>
              </a:blipFill>
            </p:spPr>
            <p:txBody>
              <a:bodyPr/>
              <a:lstStyle/>
              <a:p>
                <a:r>
                  <a:rPr lang="en-GB">
                    <a:noFill/>
                  </a:rPr>
                  <a:t> </a:t>
                </a:r>
              </a:p>
            </p:txBody>
          </p:sp>
        </mc:Fallback>
      </mc:AlternateContent>
      <p:sp>
        <p:nvSpPr>
          <p:cNvPr id="4" name="Footer Placeholder 3">
            <a:extLst>
              <a:ext uri="{FF2B5EF4-FFF2-40B4-BE49-F238E27FC236}">
                <a16:creationId xmlns:a16="http://schemas.microsoft.com/office/drawing/2014/main" id="{0EB852EF-8093-4774-924F-52DBE7A539FE}"/>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468C1C07-9594-4B62-ABC8-E0236668AA97}"/>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5" name="Slide Number Placeholder 4">
            <a:extLst>
              <a:ext uri="{FF2B5EF4-FFF2-40B4-BE49-F238E27FC236}">
                <a16:creationId xmlns:a16="http://schemas.microsoft.com/office/drawing/2014/main" id="{8DDD4D72-22BE-4026-A917-848AA5AAB9F5}"/>
              </a:ext>
            </a:extLst>
          </p:cNvPr>
          <p:cNvSpPr>
            <a:spLocks noGrp="1"/>
          </p:cNvSpPr>
          <p:nvPr>
            <p:ph type="sldNum" sz="quarter" idx="12"/>
          </p:nvPr>
        </p:nvSpPr>
        <p:spPr>
          <a:xfrm>
            <a:off x="146304" y="6265754"/>
            <a:ext cx="457200" cy="457200"/>
          </a:xfrm>
        </p:spPr>
        <p:txBody>
          <a:bodyPr/>
          <a:lstStyle/>
          <a:p>
            <a:fld id="{6ECABC72-D80C-4584-B325-A0C029A8E655}" type="slidenum">
              <a:rPr lang="en-GB" smtClean="0"/>
              <a:pPr/>
              <a:t>16</a:t>
            </a:fld>
            <a:endParaRPr lang="en-GB" dirty="0"/>
          </a:p>
        </p:txBody>
      </p:sp>
    </p:spTree>
    <p:extLst>
      <p:ext uri="{BB962C8B-B14F-4D97-AF65-F5344CB8AC3E}">
        <p14:creationId xmlns:p14="http://schemas.microsoft.com/office/powerpoint/2010/main" val="3664293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41BEAA-8493-49FA-86BE-7CA9C1BDBE94}"/>
              </a:ext>
            </a:extLst>
          </p:cNvPr>
          <p:cNvSpPr>
            <a:spLocks noGrp="1"/>
          </p:cNvSpPr>
          <p:nvPr>
            <p:ph type="title"/>
          </p:nvPr>
        </p:nvSpPr>
        <p:spPr>
          <a:xfrm>
            <a:off x="914400" y="274638"/>
            <a:ext cx="7772400" cy="442991"/>
          </a:xfrm>
        </p:spPr>
        <p:txBody>
          <a:bodyPr>
            <a:normAutofit/>
          </a:bodyPr>
          <a:lstStyle/>
          <a:p>
            <a:pPr algn="ctr"/>
            <a:r>
              <a:rPr lang="en-US" sz="2000" dirty="0"/>
              <a:t>Equivalent circuit; RF cavity theory (I)</a:t>
            </a:r>
            <a:endParaRPr lang="en-GB" sz="2000" dirty="0"/>
          </a:p>
        </p:txBody>
      </p:sp>
      <p:sp>
        <p:nvSpPr>
          <p:cNvPr id="3" name="Slide Number Placeholder 2">
            <a:extLst>
              <a:ext uri="{FF2B5EF4-FFF2-40B4-BE49-F238E27FC236}">
                <a16:creationId xmlns:a16="http://schemas.microsoft.com/office/drawing/2014/main" id="{3EAF1FDB-9F51-4BCD-8938-C544F9B7E1C3}"/>
              </a:ext>
            </a:extLst>
          </p:cNvPr>
          <p:cNvSpPr>
            <a:spLocks noGrp="1"/>
          </p:cNvSpPr>
          <p:nvPr>
            <p:ph type="sldNum" sz="quarter" idx="12"/>
          </p:nvPr>
        </p:nvSpPr>
        <p:spPr/>
        <p:txBody>
          <a:bodyPr/>
          <a:lstStyle/>
          <a:p>
            <a:fld id="{6ECABC72-D80C-4584-B325-A0C029A8E655}" type="slidenum">
              <a:rPr lang="en-GB" smtClean="0"/>
              <a:pPr/>
              <a:t>17</a:t>
            </a:fld>
            <a:endParaRPr lang="en-GB" dirty="0"/>
          </a:p>
        </p:txBody>
      </p:sp>
      <p:sp>
        <p:nvSpPr>
          <p:cNvPr id="5" name="Footer Placeholder 4">
            <a:extLst>
              <a:ext uri="{FF2B5EF4-FFF2-40B4-BE49-F238E27FC236}">
                <a16:creationId xmlns:a16="http://schemas.microsoft.com/office/drawing/2014/main" id="{8A8F36B9-16AF-47D4-BD59-8D10F618E62B}"/>
              </a:ext>
            </a:extLst>
          </p:cNvPr>
          <p:cNvSpPr>
            <a:spLocks noGrp="1"/>
          </p:cNvSpPr>
          <p:nvPr>
            <p:ph type="ftr" sz="quarter" idx="11"/>
          </p:nvPr>
        </p:nvSpPr>
        <p:spPr/>
        <p:txBody>
          <a:bodyPr/>
          <a:lstStyle/>
          <a:p>
            <a:r>
              <a:rPr lang="it-IT"/>
              <a:t>JUAS 2025: SRF Calatroni Caspers</a:t>
            </a:r>
            <a:endParaRPr lang="en-GB" sz="1400" dirty="0"/>
          </a:p>
        </p:txBody>
      </p:sp>
      <p:sp>
        <p:nvSpPr>
          <p:cNvPr id="6" name="Date Placeholder 5">
            <a:extLst>
              <a:ext uri="{FF2B5EF4-FFF2-40B4-BE49-F238E27FC236}">
                <a16:creationId xmlns:a16="http://schemas.microsoft.com/office/drawing/2014/main" id="{E2C4BBFC-E1CB-4110-999C-277E923181AF}"/>
              </a:ext>
            </a:extLst>
          </p:cNvPr>
          <p:cNvSpPr>
            <a:spLocks noGrp="1"/>
          </p:cNvSpPr>
          <p:nvPr>
            <p:ph type="dt" sz="half" idx="10"/>
          </p:nvPr>
        </p:nvSpPr>
        <p:spPr/>
        <p:txBody>
          <a:bodyPr/>
          <a:lstStyle/>
          <a:p>
            <a:r>
              <a:rPr lang="en-US"/>
              <a:t>Feb. 2025</a:t>
            </a:r>
            <a:endParaRPr lang="en-GB" sz="1400" dirty="0"/>
          </a:p>
        </p:txBody>
      </p:sp>
      <p:sp>
        <p:nvSpPr>
          <p:cNvPr id="8" name="Rectangle 7">
            <a:extLst>
              <a:ext uri="{FF2B5EF4-FFF2-40B4-BE49-F238E27FC236}">
                <a16:creationId xmlns:a16="http://schemas.microsoft.com/office/drawing/2014/main" id="{EA337669-71D6-4362-9B6A-35389F167DFF}"/>
              </a:ext>
            </a:extLst>
          </p:cNvPr>
          <p:cNvSpPr/>
          <p:nvPr/>
        </p:nvSpPr>
        <p:spPr bwMode="auto">
          <a:xfrm>
            <a:off x="1919288" y="2101890"/>
            <a:ext cx="382587"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 name="Rectangle 8">
            <a:extLst>
              <a:ext uri="{FF2B5EF4-FFF2-40B4-BE49-F238E27FC236}">
                <a16:creationId xmlns:a16="http://schemas.microsoft.com/office/drawing/2014/main" id="{ED754949-BD07-411B-BEBD-B8F5C979AE94}"/>
              </a:ext>
            </a:extLst>
          </p:cNvPr>
          <p:cNvSpPr/>
          <p:nvPr/>
        </p:nvSpPr>
        <p:spPr bwMode="auto">
          <a:xfrm>
            <a:off x="1909763" y="2695615"/>
            <a:ext cx="384175"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0" name="Rectangle 9">
            <a:extLst>
              <a:ext uri="{FF2B5EF4-FFF2-40B4-BE49-F238E27FC236}">
                <a16:creationId xmlns:a16="http://schemas.microsoft.com/office/drawing/2014/main" id="{0814CC1E-4662-4E76-8EB0-DFAB20DA91EC}"/>
              </a:ext>
            </a:extLst>
          </p:cNvPr>
          <p:cNvSpPr/>
          <p:nvPr/>
        </p:nvSpPr>
        <p:spPr bwMode="auto">
          <a:xfrm>
            <a:off x="1882775" y="1452602"/>
            <a:ext cx="382588"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1" name="Rectangle 10">
            <a:extLst>
              <a:ext uri="{FF2B5EF4-FFF2-40B4-BE49-F238E27FC236}">
                <a16:creationId xmlns:a16="http://schemas.microsoft.com/office/drawing/2014/main" id="{F451977C-0D38-4FC0-8E65-E40CF9062C25}"/>
              </a:ext>
            </a:extLst>
          </p:cNvPr>
          <p:cNvSpPr/>
          <p:nvPr/>
        </p:nvSpPr>
        <p:spPr bwMode="auto">
          <a:xfrm>
            <a:off x="3125788" y="1700252"/>
            <a:ext cx="384175"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 name="Rectangle 11">
            <a:extLst>
              <a:ext uri="{FF2B5EF4-FFF2-40B4-BE49-F238E27FC236}">
                <a16:creationId xmlns:a16="http://schemas.microsoft.com/office/drawing/2014/main" id="{3AFB4E59-EF47-4451-A8E7-5CF4E2406F83}"/>
              </a:ext>
            </a:extLst>
          </p:cNvPr>
          <p:cNvSpPr/>
          <p:nvPr/>
        </p:nvSpPr>
        <p:spPr bwMode="auto">
          <a:xfrm>
            <a:off x="3271838" y="2367002"/>
            <a:ext cx="384175"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 name="Rectangle 12">
            <a:extLst>
              <a:ext uri="{FF2B5EF4-FFF2-40B4-BE49-F238E27FC236}">
                <a16:creationId xmlns:a16="http://schemas.microsoft.com/office/drawing/2014/main" id="{003F63A3-DFAE-4AAD-A79A-1CFB377D1CBB}"/>
              </a:ext>
            </a:extLst>
          </p:cNvPr>
          <p:cNvSpPr/>
          <p:nvPr/>
        </p:nvSpPr>
        <p:spPr bwMode="auto">
          <a:xfrm>
            <a:off x="4168775" y="2376527"/>
            <a:ext cx="382588"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4" name="Rectangle 13">
            <a:extLst>
              <a:ext uri="{FF2B5EF4-FFF2-40B4-BE49-F238E27FC236}">
                <a16:creationId xmlns:a16="http://schemas.microsoft.com/office/drawing/2014/main" id="{03BF5FB4-0726-4B0F-A09D-2B53C9B67E9A}"/>
              </a:ext>
            </a:extLst>
          </p:cNvPr>
          <p:cNvSpPr/>
          <p:nvPr/>
        </p:nvSpPr>
        <p:spPr bwMode="auto">
          <a:xfrm>
            <a:off x="5219700" y="2055852"/>
            <a:ext cx="384175" cy="457200"/>
          </a:xfrm>
          <a:prstGeom prst="rect">
            <a:avLst/>
          </a:prstGeom>
          <a:solidFill>
            <a:srgbClr val="FFFFEB"/>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aphicFrame>
        <p:nvGraphicFramePr>
          <p:cNvPr id="15" name="Object 30">
            <a:extLst>
              <a:ext uri="{FF2B5EF4-FFF2-40B4-BE49-F238E27FC236}">
                <a16:creationId xmlns:a16="http://schemas.microsoft.com/office/drawing/2014/main" id="{4CFEC313-614E-4A9F-AF18-1E8369753E8D}"/>
              </a:ext>
            </a:extLst>
          </p:cNvPr>
          <p:cNvGraphicFramePr>
            <a:graphicFrameLocks noChangeAspect="1"/>
          </p:cNvGraphicFramePr>
          <p:nvPr>
            <p:extLst>
              <p:ext uri="{D42A27DB-BD31-4B8C-83A1-F6EECF244321}">
                <p14:modId xmlns:p14="http://schemas.microsoft.com/office/powerpoint/2010/main" val="4087107014"/>
              </p:ext>
            </p:extLst>
          </p:nvPr>
        </p:nvGraphicFramePr>
        <p:xfrm>
          <a:off x="3653243" y="1912977"/>
          <a:ext cx="250825" cy="330200"/>
        </p:xfrm>
        <a:graphic>
          <a:graphicData uri="http://schemas.openxmlformats.org/presentationml/2006/ole">
            <mc:AlternateContent xmlns:mc="http://schemas.openxmlformats.org/markup-compatibility/2006">
              <mc:Choice xmlns:v="urn:schemas-microsoft-com:vml" Requires="v">
                <p:oleObj name="Equation" r:id="rId3" imgW="164885" imgH="215619" progId="Equation.3">
                  <p:embed/>
                </p:oleObj>
              </mc:Choice>
              <mc:Fallback>
                <p:oleObj name="Equation" r:id="rId3" imgW="164885" imgH="215619" progId="Equation.3">
                  <p:embed/>
                  <p:pic>
                    <p:nvPicPr>
                      <p:cNvPr id="15" name="Object 30">
                        <a:extLst>
                          <a:ext uri="{FF2B5EF4-FFF2-40B4-BE49-F238E27FC236}">
                            <a16:creationId xmlns:a16="http://schemas.microsoft.com/office/drawing/2014/main" id="{4CFEC313-614E-4A9F-AF18-1E8369753E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3243" y="1912977"/>
                        <a:ext cx="250825" cy="3302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6" name="Object 30">
            <a:extLst>
              <a:ext uri="{FF2B5EF4-FFF2-40B4-BE49-F238E27FC236}">
                <a16:creationId xmlns:a16="http://schemas.microsoft.com/office/drawing/2014/main" id="{8DA6CA05-4E9D-45A3-A56F-FCDA7A0E20AE}"/>
              </a:ext>
            </a:extLst>
          </p:cNvPr>
          <p:cNvGraphicFramePr>
            <a:graphicFrameLocks noChangeAspect="1"/>
          </p:cNvGraphicFramePr>
          <p:nvPr>
            <p:extLst>
              <p:ext uri="{D42A27DB-BD31-4B8C-83A1-F6EECF244321}">
                <p14:modId xmlns:p14="http://schemas.microsoft.com/office/powerpoint/2010/main" val="6349797"/>
              </p:ext>
            </p:extLst>
          </p:nvPr>
        </p:nvGraphicFramePr>
        <p:xfrm>
          <a:off x="3671143" y="2524165"/>
          <a:ext cx="212725" cy="252412"/>
        </p:xfrm>
        <a:graphic>
          <a:graphicData uri="http://schemas.openxmlformats.org/presentationml/2006/ole">
            <mc:AlternateContent xmlns:mc="http://schemas.openxmlformats.org/markup-compatibility/2006">
              <mc:Choice xmlns:v="urn:schemas-microsoft-com:vml" Requires="v">
                <p:oleObj name="Equation" r:id="rId5" imgW="139579" imgH="164957" progId="Equation.3">
                  <p:embed/>
                </p:oleObj>
              </mc:Choice>
              <mc:Fallback>
                <p:oleObj name="Equation" r:id="rId5" imgW="139579" imgH="164957" progId="Equation.3">
                  <p:embed/>
                  <p:pic>
                    <p:nvPicPr>
                      <p:cNvPr id="16" name="Object 30">
                        <a:extLst>
                          <a:ext uri="{FF2B5EF4-FFF2-40B4-BE49-F238E27FC236}">
                            <a16:creationId xmlns:a16="http://schemas.microsoft.com/office/drawing/2014/main" id="{8DA6CA05-4E9D-45A3-A56F-FCDA7A0E20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1143" y="2524165"/>
                        <a:ext cx="212725" cy="2524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7" name="Object 30">
            <a:extLst>
              <a:ext uri="{FF2B5EF4-FFF2-40B4-BE49-F238E27FC236}">
                <a16:creationId xmlns:a16="http://schemas.microsoft.com/office/drawing/2014/main" id="{B7DCC0C7-283D-4EE5-927E-F4CEE386E4A1}"/>
              </a:ext>
            </a:extLst>
          </p:cNvPr>
          <p:cNvGraphicFramePr>
            <a:graphicFrameLocks noChangeAspect="1"/>
          </p:cNvGraphicFramePr>
          <p:nvPr>
            <p:extLst>
              <p:ext uri="{D42A27DB-BD31-4B8C-83A1-F6EECF244321}">
                <p14:modId xmlns:p14="http://schemas.microsoft.com/office/powerpoint/2010/main" val="373832307"/>
              </p:ext>
            </p:extLst>
          </p:nvPr>
        </p:nvGraphicFramePr>
        <p:xfrm>
          <a:off x="4539309" y="2231830"/>
          <a:ext cx="231775" cy="271462"/>
        </p:xfrm>
        <a:graphic>
          <a:graphicData uri="http://schemas.openxmlformats.org/presentationml/2006/ole">
            <mc:AlternateContent xmlns:mc="http://schemas.openxmlformats.org/markup-compatibility/2006">
              <mc:Choice xmlns:v="urn:schemas-microsoft-com:vml" Requires="v">
                <p:oleObj name="Equation" r:id="rId7" imgW="152202" imgH="177569" progId="Equation.3">
                  <p:embed/>
                </p:oleObj>
              </mc:Choice>
              <mc:Fallback>
                <p:oleObj name="Equation" r:id="rId7" imgW="152202" imgH="177569" progId="Equation.3">
                  <p:embed/>
                  <p:pic>
                    <p:nvPicPr>
                      <p:cNvPr id="17" name="Object 30">
                        <a:extLst>
                          <a:ext uri="{FF2B5EF4-FFF2-40B4-BE49-F238E27FC236}">
                            <a16:creationId xmlns:a16="http://schemas.microsoft.com/office/drawing/2014/main" id="{B7DCC0C7-283D-4EE5-927E-F4CEE386E4A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39309" y="2231830"/>
                        <a:ext cx="231775" cy="27146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8" name="Object 30">
            <a:extLst>
              <a:ext uri="{FF2B5EF4-FFF2-40B4-BE49-F238E27FC236}">
                <a16:creationId xmlns:a16="http://schemas.microsoft.com/office/drawing/2014/main" id="{D1975BE4-F495-4D30-AD1C-8F1DCD1B0704}"/>
              </a:ext>
            </a:extLst>
          </p:cNvPr>
          <p:cNvGraphicFramePr>
            <a:graphicFrameLocks noChangeAspect="1"/>
          </p:cNvGraphicFramePr>
          <p:nvPr>
            <p:extLst>
              <p:ext uri="{D42A27DB-BD31-4B8C-83A1-F6EECF244321}">
                <p14:modId xmlns:p14="http://schemas.microsoft.com/office/powerpoint/2010/main" val="3285433684"/>
              </p:ext>
            </p:extLst>
          </p:nvPr>
        </p:nvGraphicFramePr>
        <p:xfrm>
          <a:off x="5312658" y="2211735"/>
          <a:ext cx="309563" cy="368300"/>
        </p:xfrm>
        <a:graphic>
          <a:graphicData uri="http://schemas.openxmlformats.org/presentationml/2006/ole">
            <mc:AlternateContent xmlns:mc="http://schemas.openxmlformats.org/markup-compatibility/2006">
              <mc:Choice xmlns:v="urn:schemas-microsoft-com:vml" Requires="v">
                <p:oleObj name="Equation" r:id="rId9" imgW="203112" imgH="241195" progId="Equation.3">
                  <p:embed/>
                </p:oleObj>
              </mc:Choice>
              <mc:Fallback>
                <p:oleObj name="Equation" r:id="rId9" imgW="203112" imgH="241195" progId="Equation.3">
                  <p:embed/>
                  <p:pic>
                    <p:nvPicPr>
                      <p:cNvPr id="18" name="Object 30">
                        <a:extLst>
                          <a:ext uri="{FF2B5EF4-FFF2-40B4-BE49-F238E27FC236}">
                            <a16:creationId xmlns:a16="http://schemas.microsoft.com/office/drawing/2014/main" id="{D1975BE4-F495-4D30-AD1C-8F1DCD1B070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12658" y="2211735"/>
                        <a:ext cx="309563" cy="368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9" name="Rectangle 18">
            <a:extLst>
              <a:ext uri="{FF2B5EF4-FFF2-40B4-BE49-F238E27FC236}">
                <a16:creationId xmlns:a16="http://schemas.microsoft.com/office/drawing/2014/main" id="{44C8115E-7CAC-4B97-93B5-5E76084C538C}"/>
              </a:ext>
            </a:extLst>
          </p:cNvPr>
          <p:cNvSpPr/>
          <p:nvPr/>
        </p:nvSpPr>
        <p:spPr bwMode="auto">
          <a:xfrm>
            <a:off x="1690688" y="1195427"/>
            <a:ext cx="741362" cy="2187575"/>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0" name="Straight Arrow Connector 35">
            <a:extLst>
              <a:ext uri="{FF2B5EF4-FFF2-40B4-BE49-F238E27FC236}">
                <a16:creationId xmlns:a16="http://schemas.microsoft.com/office/drawing/2014/main" id="{CEDE6429-FA84-4866-AA3F-77845DB20401}"/>
              </a:ext>
            </a:extLst>
          </p:cNvPr>
          <p:cNvCxnSpPr>
            <a:cxnSpLocks noChangeShapeType="1"/>
          </p:cNvCxnSpPr>
          <p:nvPr/>
        </p:nvCxnSpPr>
        <p:spPr bwMode="auto">
          <a:xfrm rot="5400000">
            <a:off x="5681663" y="2288619"/>
            <a:ext cx="1454150" cy="0"/>
          </a:xfrm>
          <a:prstGeom prst="straightConnector1">
            <a:avLst/>
          </a:prstGeom>
          <a:noFill/>
          <a:ln w="25400" algn="ctr">
            <a:solidFill>
              <a:schemeClr val="tx1"/>
            </a:solidFill>
            <a:round/>
            <a:headEnd/>
            <a:tailEnd type="arrow" w="med" len="med"/>
          </a:ln>
        </p:spPr>
      </p:cxnSp>
      <p:graphicFrame>
        <p:nvGraphicFramePr>
          <p:cNvPr id="21" name="Object 30">
            <a:extLst>
              <a:ext uri="{FF2B5EF4-FFF2-40B4-BE49-F238E27FC236}">
                <a16:creationId xmlns:a16="http://schemas.microsoft.com/office/drawing/2014/main" id="{E33B3A7A-6C94-4334-95FB-BD833258DD60}"/>
              </a:ext>
            </a:extLst>
          </p:cNvPr>
          <p:cNvGraphicFramePr>
            <a:graphicFrameLocks noChangeAspect="1"/>
          </p:cNvGraphicFramePr>
          <p:nvPr>
            <p:extLst>
              <p:ext uri="{D42A27DB-BD31-4B8C-83A1-F6EECF244321}">
                <p14:modId xmlns:p14="http://schemas.microsoft.com/office/powerpoint/2010/main" val="4071720995"/>
              </p:ext>
            </p:extLst>
          </p:nvPr>
        </p:nvGraphicFramePr>
        <p:xfrm>
          <a:off x="6482840" y="2498707"/>
          <a:ext cx="476250" cy="347662"/>
        </p:xfrm>
        <a:graphic>
          <a:graphicData uri="http://schemas.openxmlformats.org/presentationml/2006/ole">
            <mc:AlternateContent xmlns:mc="http://schemas.openxmlformats.org/markup-compatibility/2006">
              <mc:Choice xmlns:v="urn:schemas-microsoft-com:vml" Requires="v">
                <p:oleObj name="Equation" r:id="rId11" imgW="317362" imgH="228501" progId="Equation.3">
                  <p:embed/>
                </p:oleObj>
              </mc:Choice>
              <mc:Fallback>
                <p:oleObj name="Equation" r:id="rId11" imgW="317362" imgH="228501" progId="Equation.3">
                  <p:embed/>
                  <p:pic>
                    <p:nvPicPr>
                      <p:cNvPr id="21" name="Object 30">
                        <a:extLst>
                          <a:ext uri="{FF2B5EF4-FFF2-40B4-BE49-F238E27FC236}">
                            <a16:creationId xmlns:a16="http://schemas.microsoft.com/office/drawing/2014/main" id="{E33B3A7A-6C94-4334-95FB-BD833258DD6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82840" y="2498707"/>
                        <a:ext cx="476250" cy="34766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2" name="Rectangle 21">
            <a:extLst>
              <a:ext uri="{FF2B5EF4-FFF2-40B4-BE49-F238E27FC236}">
                <a16:creationId xmlns:a16="http://schemas.microsoft.com/office/drawing/2014/main" id="{EF559722-E434-4592-952E-F8CA40594D34}"/>
              </a:ext>
            </a:extLst>
          </p:cNvPr>
          <p:cNvSpPr/>
          <p:nvPr/>
        </p:nvSpPr>
        <p:spPr bwMode="auto">
          <a:xfrm>
            <a:off x="1892300" y="1755815"/>
            <a:ext cx="163513" cy="493712"/>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a:extLst>
              <a:ext uri="{FF2B5EF4-FFF2-40B4-BE49-F238E27FC236}">
                <a16:creationId xmlns:a16="http://schemas.microsoft.com/office/drawing/2014/main" id="{5BFDBEF0-86A2-40D3-B3C0-8346FFFAE745}"/>
              </a:ext>
            </a:extLst>
          </p:cNvPr>
          <p:cNvSpPr/>
          <p:nvPr/>
        </p:nvSpPr>
        <p:spPr bwMode="auto">
          <a:xfrm>
            <a:off x="2101850" y="1782802"/>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4" name="Straight Connector 62">
            <a:extLst>
              <a:ext uri="{FF2B5EF4-FFF2-40B4-BE49-F238E27FC236}">
                <a16:creationId xmlns:a16="http://schemas.microsoft.com/office/drawing/2014/main" id="{99CB423F-51FC-4370-AFF0-A8EB31FB19A9}"/>
              </a:ext>
            </a:extLst>
          </p:cNvPr>
          <p:cNvCxnSpPr>
            <a:cxnSpLocks noChangeShapeType="1"/>
            <a:stCxn id="23" idx="2"/>
          </p:cNvCxnSpPr>
          <p:nvPr/>
        </p:nvCxnSpPr>
        <p:spPr bwMode="auto">
          <a:xfrm rot="5400000">
            <a:off x="1996282" y="2294771"/>
            <a:ext cx="330200" cy="1587"/>
          </a:xfrm>
          <a:prstGeom prst="line">
            <a:avLst/>
          </a:prstGeom>
          <a:noFill/>
          <a:ln w="15875" algn="ctr">
            <a:solidFill>
              <a:schemeClr val="tx1"/>
            </a:solidFill>
            <a:round/>
            <a:headEnd/>
            <a:tailEnd type="none" w="lg" len="lg"/>
          </a:ln>
        </p:spPr>
      </p:cxnSp>
      <p:graphicFrame>
        <p:nvGraphicFramePr>
          <p:cNvPr id="25" name="Object 30">
            <a:extLst>
              <a:ext uri="{FF2B5EF4-FFF2-40B4-BE49-F238E27FC236}">
                <a16:creationId xmlns:a16="http://schemas.microsoft.com/office/drawing/2014/main" id="{71F15F0E-6C38-48F7-A6B8-BBF329B970CD}"/>
              </a:ext>
            </a:extLst>
          </p:cNvPr>
          <p:cNvGraphicFramePr>
            <a:graphicFrameLocks noChangeAspect="1"/>
          </p:cNvGraphicFramePr>
          <p:nvPr>
            <p:extLst>
              <p:ext uri="{D42A27DB-BD31-4B8C-83A1-F6EECF244321}">
                <p14:modId xmlns:p14="http://schemas.microsoft.com/office/powerpoint/2010/main" val="2640751975"/>
              </p:ext>
            </p:extLst>
          </p:nvPr>
        </p:nvGraphicFramePr>
        <p:xfrm>
          <a:off x="1574800" y="2465427"/>
          <a:ext cx="247650" cy="346075"/>
        </p:xfrm>
        <a:graphic>
          <a:graphicData uri="http://schemas.openxmlformats.org/presentationml/2006/ole">
            <mc:AlternateContent xmlns:mc="http://schemas.openxmlformats.org/markup-compatibility/2006">
              <mc:Choice xmlns:v="urn:schemas-microsoft-com:vml" Requires="v">
                <p:oleObj name="Equation" r:id="rId13" imgW="165028" imgH="228501" progId="Equation.3">
                  <p:embed/>
                </p:oleObj>
              </mc:Choice>
              <mc:Fallback>
                <p:oleObj name="Equation" r:id="rId13" imgW="165028" imgH="228501" progId="Equation.3">
                  <p:embed/>
                  <p:pic>
                    <p:nvPicPr>
                      <p:cNvPr id="25" name="Object 30">
                        <a:extLst>
                          <a:ext uri="{FF2B5EF4-FFF2-40B4-BE49-F238E27FC236}">
                            <a16:creationId xmlns:a16="http://schemas.microsoft.com/office/drawing/2014/main" id="{71F15F0E-6C38-48F7-A6B8-BBF329B970C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74800" y="2465427"/>
                        <a:ext cx="247650" cy="3460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26" name="Straight Arrow Connector 31">
            <a:extLst>
              <a:ext uri="{FF2B5EF4-FFF2-40B4-BE49-F238E27FC236}">
                <a16:creationId xmlns:a16="http://schemas.microsoft.com/office/drawing/2014/main" id="{3D3BFCFF-F9E5-42E3-85F4-B60FDF4134CD}"/>
              </a:ext>
            </a:extLst>
          </p:cNvPr>
          <p:cNvCxnSpPr>
            <a:cxnSpLocks noChangeShapeType="1"/>
          </p:cNvCxnSpPr>
          <p:nvPr/>
        </p:nvCxnSpPr>
        <p:spPr bwMode="auto">
          <a:xfrm rot="5400000">
            <a:off x="1470819" y="2659896"/>
            <a:ext cx="822325" cy="1587"/>
          </a:xfrm>
          <a:prstGeom prst="straightConnector1">
            <a:avLst/>
          </a:prstGeom>
          <a:noFill/>
          <a:ln w="25400" algn="ctr">
            <a:solidFill>
              <a:schemeClr val="tx1"/>
            </a:solidFill>
            <a:round/>
            <a:headEnd/>
            <a:tailEnd type="arrow" w="med" len="med"/>
          </a:ln>
        </p:spPr>
      </p:cxnSp>
      <p:graphicFrame>
        <p:nvGraphicFramePr>
          <p:cNvPr id="27" name="Object 30">
            <a:extLst>
              <a:ext uri="{FF2B5EF4-FFF2-40B4-BE49-F238E27FC236}">
                <a16:creationId xmlns:a16="http://schemas.microsoft.com/office/drawing/2014/main" id="{2D2AAF20-2A7E-4D7C-8799-3ED539A54BAC}"/>
              </a:ext>
            </a:extLst>
          </p:cNvPr>
          <p:cNvGraphicFramePr>
            <a:graphicFrameLocks noChangeAspect="1"/>
          </p:cNvGraphicFramePr>
          <p:nvPr>
            <p:extLst>
              <p:ext uri="{D42A27DB-BD31-4B8C-83A1-F6EECF244321}">
                <p14:modId xmlns:p14="http://schemas.microsoft.com/office/powerpoint/2010/main" val="2892570127"/>
              </p:ext>
            </p:extLst>
          </p:nvPr>
        </p:nvGraphicFramePr>
        <p:xfrm>
          <a:off x="1289050" y="1717715"/>
          <a:ext cx="793750" cy="368300"/>
        </p:xfrm>
        <a:graphic>
          <a:graphicData uri="http://schemas.openxmlformats.org/presentationml/2006/ole">
            <mc:AlternateContent xmlns:mc="http://schemas.openxmlformats.org/markup-compatibility/2006">
              <mc:Choice xmlns:v="urn:schemas-microsoft-com:vml" Requires="v">
                <p:oleObj name="Equation" r:id="rId15" imgW="520474" imgH="241195" progId="Equation.3">
                  <p:embed/>
                </p:oleObj>
              </mc:Choice>
              <mc:Fallback>
                <p:oleObj name="Equation" r:id="rId15" imgW="520474" imgH="241195" progId="Equation.3">
                  <p:embed/>
                  <p:pic>
                    <p:nvPicPr>
                      <p:cNvPr id="27" name="Object 30">
                        <a:extLst>
                          <a:ext uri="{FF2B5EF4-FFF2-40B4-BE49-F238E27FC236}">
                            <a16:creationId xmlns:a16="http://schemas.microsoft.com/office/drawing/2014/main" id="{2D2AAF20-2A7E-4D7C-8799-3ED539A54BA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89050" y="1717715"/>
                        <a:ext cx="793750" cy="368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8" name="Object 30">
            <a:extLst>
              <a:ext uri="{FF2B5EF4-FFF2-40B4-BE49-F238E27FC236}">
                <a16:creationId xmlns:a16="http://schemas.microsoft.com/office/drawing/2014/main" id="{1FD9C752-9BA2-406E-B164-BABEAF7573E9}"/>
              </a:ext>
            </a:extLst>
          </p:cNvPr>
          <p:cNvGraphicFramePr>
            <a:graphicFrameLocks noChangeAspect="1"/>
          </p:cNvGraphicFramePr>
          <p:nvPr>
            <p:extLst>
              <p:ext uri="{D42A27DB-BD31-4B8C-83A1-F6EECF244321}">
                <p14:modId xmlns:p14="http://schemas.microsoft.com/office/powerpoint/2010/main" val="1012442943"/>
              </p:ext>
            </p:extLst>
          </p:nvPr>
        </p:nvGraphicFramePr>
        <p:xfrm>
          <a:off x="2836863" y="4976813"/>
          <a:ext cx="2255837" cy="658812"/>
        </p:xfrm>
        <a:graphic>
          <a:graphicData uri="http://schemas.openxmlformats.org/presentationml/2006/ole">
            <mc:AlternateContent xmlns:mc="http://schemas.openxmlformats.org/markup-compatibility/2006">
              <mc:Choice xmlns:v="urn:schemas-microsoft-com:vml" Requires="v">
                <p:oleObj name="Equation" r:id="rId17" imgW="1435100" imgH="419100" progId="Equation.3">
                  <p:embed/>
                </p:oleObj>
              </mc:Choice>
              <mc:Fallback>
                <p:oleObj name="Equation" r:id="rId17" imgW="1435100" imgH="419100" progId="Equation.3">
                  <p:embed/>
                  <p:pic>
                    <p:nvPicPr>
                      <p:cNvPr id="28" name="Object 30">
                        <a:extLst>
                          <a:ext uri="{FF2B5EF4-FFF2-40B4-BE49-F238E27FC236}">
                            <a16:creationId xmlns:a16="http://schemas.microsoft.com/office/drawing/2014/main" id="{1FD9C752-9BA2-406E-B164-BABEAF7573E9}"/>
                          </a:ext>
                        </a:extLst>
                      </p:cNvPr>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36863" y="4976813"/>
                        <a:ext cx="2255837" cy="6588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9" name="Rectangle 27">
            <a:extLst>
              <a:ext uri="{FF2B5EF4-FFF2-40B4-BE49-F238E27FC236}">
                <a16:creationId xmlns:a16="http://schemas.microsoft.com/office/drawing/2014/main" id="{730D5F6B-E64B-4255-8BD8-5CB0D82FB384}"/>
              </a:ext>
            </a:extLst>
          </p:cNvPr>
          <p:cNvSpPr>
            <a:spLocks noChangeArrowheads="1"/>
          </p:cNvSpPr>
          <p:nvPr/>
        </p:nvSpPr>
        <p:spPr bwMode="auto">
          <a:xfrm>
            <a:off x="100013" y="2398752"/>
            <a:ext cx="1165225" cy="415925"/>
          </a:xfrm>
          <a:prstGeom prst="rect">
            <a:avLst/>
          </a:prstGeom>
          <a:noFill/>
          <a:ln w="9525">
            <a:noFill/>
            <a:miter lim="800000"/>
            <a:headEnd/>
            <a:tailEnd/>
          </a:ln>
        </p:spPr>
        <p:txBody>
          <a:bodyPr lIns="0" tIns="0" rIns="0" bIns="0"/>
          <a:lstStyle/>
          <a:p>
            <a:pPr algn="ctr">
              <a:spcBef>
                <a:spcPct val="0"/>
              </a:spcBef>
              <a:buClrTx/>
              <a:buSzTx/>
              <a:buFontTx/>
              <a:buNone/>
            </a:pPr>
            <a:r>
              <a:rPr lang="en-US" sz="1800" dirty="0"/>
              <a:t>Generator</a:t>
            </a:r>
          </a:p>
        </p:txBody>
      </p:sp>
      <p:sp>
        <p:nvSpPr>
          <p:cNvPr id="30" name="Rectangle 29">
            <a:extLst>
              <a:ext uri="{FF2B5EF4-FFF2-40B4-BE49-F238E27FC236}">
                <a16:creationId xmlns:a16="http://schemas.microsoft.com/office/drawing/2014/main" id="{9FCFECD5-060F-4B55-9775-1907741A5BC0}"/>
              </a:ext>
            </a:extLst>
          </p:cNvPr>
          <p:cNvSpPr>
            <a:spLocks noChangeArrowheads="1"/>
          </p:cNvSpPr>
          <p:nvPr/>
        </p:nvSpPr>
        <p:spPr bwMode="auto">
          <a:xfrm>
            <a:off x="619126" y="4445000"/>
            <a:ext cx="2925018"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t>We have resonance condition, when </a:t>
            </a:r>
            <a:r>
              <a:rPr lang="en-US" sz="2000" dirty="0"/>
              <a:t> </a:t>
            </a:r>
          </a:p>
        </p:txBody>
      </p:sp>
      <p:graphicFrame>
        <p:nvGraphicFramePr>
          <p:cNvPr id="31" name="Object 35">
            <a:extLst>
              <a:ext uri="{FF2B5EF4-FFF2-40B4-BE49-F238E27FC236}">
                <a16:creationId xmlns:a16="http://schemas.microsoft.com/office/drawing/2014/main" id="{502CE4F4-7586-4840-B327-9A9FC9938C17}"/>
              </a:ext>
            </a:extLst>
          </p:cNvPr>
          <p:cNvGraphicFramePr>
            <a:graphicFrameLocks noChangeAspect="1"/>
          </p:cNvGraphicFramePr>
          <p:nvPr>
            <p:extLst>
              <p:ext uri="{D42A27DB-BD31-4B8C-83A1-F6EECF244321}">
                <p14:modId xmlns:p14="http://schemas.microsoft.com/office/powerpoint/2010/main" val="4167044145"/>
              </p:ext>
            </p:extLst>
          </p:nvPr>
        </p:nvGraphicFramePr>
        <p:xfrm>
          <a:off x="5153026" y="4900613"/>
          <a:ext cx="1692538" cy="735012"/>
        </p:xfrm>
        <a:graphic>
          <a:graphicData uri="http://schemas.openxmlformats.org/presentationml/2006/ole">
            <mc:AlternateContent xmlns:mc="http://schemas.openxmlformats.org/markup-compatibility/2006">
              <mc:Choice xmlns:v="urn:schemas-microsoft-com:vml" Requires="v">
                <p:oleObj name="Equation" r:id="rId19" imgW="965200" imgH="419100" progId="Equation.3">
                  <p:embed/>
                </p:oleObj>
              </mc:Choice>
              <mc:Fallback>
                <p:oleObj name="Equation" r:id="rId19" imgW="965200" imgH="419100" progId="Equation.3">
                  <p:embed/>
                  <p:pic>
                    <p:nvPicPr>
                      <p:cNvPr id="31" name="Object 35">
                        <a:extLst>
                          <a:ext uri="{FF2B5EF4-FFF2-40B4-BE49-F238E27FC236}">
                            <a16:creationId xmlns:a16="http://schemas.microsoft.com/office/drawing/2014/main" id="{502CE4F4-7586-4840-B327-9A9FC9938C17}"/>
                          </a:ext>
                        </a:extLst>
                      </p:cNvPr>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153026" y="4900613"/>
                        <a:ext cx="1692538" cy="735012"/>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2" name="Rectangle 43">
            <a:extLst>
              <a:ext uri="{FF2B5EF4-FFF2-40B4-BE49-F238E27FC236}">
                <a16:creationId xmlns:a16="http://schemas.microsoft.com/office/drawing/2014/main" id="{5B207CEA-1046-451D-BBB5-6AB24742FA2C}"/>
              </a:ext>
            </a:extLst>
          </p:cNvPr>
          <p:cNvSpPr>
            <a:spLocks noChangeArrowheads="1"/>
          </p:cNvSpPr>
          <p:nvPr/>
        </p:nvSpPr>
        <p:spPr bwMode="auto">
          <a:xfrm>
            <a:off x="6322718" y="3273729"/>
            <a:ext cx="941388" cy="362383"/>
          </a:xfrm>
          <a:prstGeom prst="rect">
            <a:avLst/>
          </a:prstGeom>
          <a:noFill/>
          <a:ln w="9525">
            <a:noFill/>
            <a:miter lim="800000"/>
            <a:headEnd/>
            <a:tailEnd/>
          </a:ln>
        </p:spPr>
        <p:txBody>
          <a:bodyPr lIns="0" tIns="0" rIns="0" bIns="0"/>
          <a:lstStyle/>
          <a:p>
            <a:pPr algn="ctr">
              <a:spcBef>
                <a:spcPct val="0"/>
              </a:spcBef>
              <a:buClrTx/>
              <a:buSzTx/>
              <a:buFontTx/>
              <a:buNone/>
            </a:pPr>
            <a:r>
              <a:rPr lang="en-US" sz="1800" dirty="0"/>
              <a:t>Beam</a:t>
            </a:r>
          </a:p>
        </p:txBody>
      </p:sp>
      <p:cxnSp>
        <p:nvCxnSpPr>
          <p:cNvPr id="33" name="Straight Connector 77">
            <a:extLst>
              <a:ext uri="{FF2B5EF4-FFF2-40B4-BE49-F238E27FC236}">
                <a16:creationId xmlns:a16="http://schemas.microsoft.com/office/drawing/2014/main" id="{8AC8942B-7C29-4969-9693-16CD6017CC18}"/>
              </a:ext>
            </a:extLst>
          </p:cNvPr>
          <p:cNvCxnSpPr>
            <a:cxnSpLocks noChangeShapeType="1"/>
          </p:cNvCxnSpPr>
          <p:nvPr/>
        </p:nvCxnSpPr>
        <p:spPr bwMode="auto">
          <a:xfrm rot="5400000">
            <a:off x="1606266" y="2336046"/>
            <a:ext cx="2606675" cy="1587"/>
          </a:xfrm>
          <a:prstGeom prst="line">
            <a:avLst/>
          </a:prstGeom>
          <a:noFill/>
          <a:ln w="19050" algn="ctr">
            <a:solidFill>
              <a:srgbClr val="00CC00"/>
            </a:solidFill>
            <a:prstDash val="sysDash"/>
            <a:round/>
            <a:headEnd/>
            <a:tailEnd type="none" w="lg" len="lg"/>
          </a:ln>
        </p:spPr>
      </p:cxnSp>
      <p:cxnSp>
        <p:nvCxnSpPr>
          <p:cNvPr id="34" name="Straight Connector 80">
            <a:extLst>
              <a:ext uri="{FF2B5EF4-FFF2-40B4-BE49-F238E27FC236}">
                <a16:creationId xmlns:a16="http://schemas.microsoft.com/office/drawing/2014/main" id="{325F213C-591E-45DF-9534-06261F469F6E}"/>
              </a:ext>
            </a:extLst>
          </p:cNvPr>
          <p:cNvCxnSpPr>
            <a:cxnSpLocks noChangeShapeType="1"/>
          </p:cNvCxnSpPr>
          <p:nvPr/>
        </p:nvCxnSpPr>
        <p:spPr bwMode="auto">
          <a:xfrm rot="5400000">
            <a:off x="4968081" y="2336046"/>
            <a:ext cx="2606675" cy="1588"/>
          </a:xfrm>
          <a:prstGeom prst="line">
            <a:avLst/>
          </a:prstGeom>
          <a:noFill/>
          <a:ln w="19050" algn="ctr">
            <a:solidFill>
              <a:srgbClr val="00CC00"/>
            </a:solidFill>
            <a:prstDash val="sysDash"/>
            <a:round/>
            <a:headEnd/>
            <a:tailEnd type="none" w="lg" len="lg"/>
          </a:ln>
        </p:spPr>
      </p:cxnSp>
      <p:graphicFrame>
        <p:nvGraphicFramePr>
          <p:cNvPr id="35" name="Object 30">
            <a:extLst>
              <a:ext uri="{FF2B5EF4-FFF2-40B4-BE49-F238E27FC236}">
                <a16:creationId xmlns:a16="http://schemas.microsoft.com/office/drawing/2014/main" id="{1E5F7A41-D7CB-497B-ADEA-0B56FC7CE24E}"/>
              </a:ext>
            </a:extLst>
          </p:cNvPr>
          <p:cNvGraphicFramePr>
            <a:graphicFrameLocks noChangeAspect="1"/>
          </p:cNvGraphicFramePr>
          <p:nvPr>
            <p:extLst>
              <p:ext uri="{D42A27DB-BD31-4B8C-83A1-F6EECF244321}">
                <p14:modId xmlns:p14="http://schemas.microsoft.com/office/powerpoint/2010/main" val="3403743991"/>
              </p:ext>
            </p:extLst>
          </p:nvPr>
        </p:nvGraphicFramePr>
        <p:xfrm>
          <a:off x="1103822" y="941427"/>
          <a:ext cx="1739900" cy="366713"/>
        </p:xfrm>
        <a:graphic>
          <a:graphicData uri="http://schemas.openxmlformats.org/presentationml/2006/ole">
            <mc:AlternateContent xmlns:mc="http://schemas.openxmlformats.org/markup-compatibility/2006">
              <mc:Choice xmlns:v="urn:schemas-microsoft-com:vml" Requires="v">
                <p:oleObj name="Equation" r:id="rId21" imgW="1143000" imgH="241300" progId="Equation.3">
                  <p:embed/>
                </p:oleObj>
              </mc:Choice>
              <mc:Fallback>
                <p:oleObj name="Equation" r:id="rId21" imgW="1143000" imgH="241300" progId="Equation.3">
                  <p:embed/>
                  <p:pic>
                    <p:nvPicPr>
                      <p:cNvPr id="35" name="Object 30">
                        <a:extLst>
                          <a:ext uri="{FF2B5EF4-FFF2-40B4-BE49-F238E27FC236}">
                            <a16:creationId xmlns:a16="http://schemas.microsoft.com/office/drawing/2014/main" id="{1E5F7A41-D7CB-497B-ADEA-0B56FC7CE24E}"/>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103822" y="941427"/>
                        <a:ext cx="1739900" cy="3667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36" name="Object 30">
                <a:extLst>
                  <a:ext uri="{FF2B5EF4-FFF2-40B4-BE49-F238E27FC236}">
                    <a16:creationId xmlns:a16="http://schemas.microsoft.com/office/drawing/2014/main" id="{2E0D3620-FDE7-4E7F-80A0-915270E92700}"/>
                  </a:ext>
                </a:extLst>
              </p:cNvPr>
              <p:cNvSpPr txBox="1"/>
              <p:nvPr/>
            </p:nvSpPr>
            <p:spPr bwMode="auto">
              <a:xfrm>
                <a:off x="1036184" y="3950268"/>
                <a:ext cx="7855056" cy="368300"/>
              </a:xfrm>
              <a:prstGeom prst="rect">
                <a:avLst/>
              </a:prstGeom>
              <a:noFill/>
              <a:extLst>
                <a:ext uri="{909E8E84-426E-40dd-AFC4-6F175D3DCCD1}">
                  <a14:hiddenFill xmlns="">
                    <a:solidFill>
                      <a:srgbClr val="FFFFFF"/>
                    </a:solidFill>
                  </a14:hiddenFill>
                </a:ext>
              </a:ex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𝑝</m:t>
                          </m:r>
                        </m:sub>
                      </m:sSub>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resistor</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representing</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the</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losses</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of</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the</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parallel</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RLC</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equivalent</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circuit</m:t>
                      </m:r>
                      <m:r>
                        <m:rPr>
                          <m:nor/>
                        </m:rP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resonator</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losses</m:t>
                      </m:r>
                      <m:r>
                        <a:rPr lang="en-GB" i="1">
                          <a:solidFill>
                            <a:srgbClr val="000000"/>
                          </a:solidFill>
                          <a:latin typeface="Cambria Math" panose="02040503050406030204" pitchFamily="18" charset="0"/>
                        </a:rPr>
                        <m:t>)</m:t>
                      </m:r>
                    </m:oMath>
                  </m:oMathPara>
                </a14:m>
                <a:endParaRPr lang="en-GB" dirty="0"/>
              </a:p>
            </p:txBody>
          </p:sp>
        </mc:Choice>
        <mc:Fallback xmlns="">
          <p:sp>
            <p:nvSpPr>
              <p:cNvPr id="36" name="Object 30">
                <a:extLst>
                  <a:ext uri="{FF2B5EF4-FFF2-40B4-BE49-F238E27FC236}">
                    <a16:creationId xmlns:a16="http://schemas.microsoft.com/office/drawing/2014/main" id="{2E0D3620-FDE7-4E7F-80A0-915270E92700}"/>
                  </a:ext>
                </a:extLst>
              </p:cNvPr>
              <p:cNvSpPr txBox="1">
                <a:spLocks noRot="1" noChangeAspect="1" noMove="1" noResize="1" noEditPoints="1" noAdjustHandles="1" noChangeArrowheads="1" noChangeShapeType="1" noTextEdit="1"/>
              </p:cNvSpPr>
              <p:nvPr/>
            </p:nvSpPr>
            <p:spPr bwMode="auto">
              <a:xfrm>
                <a:off x="1036184" y="3950268"/>
                <a:ext cx="7855056" cy="368300"/>
              </a:xfrm>
              <a:prstGeom prst="rect">
                <a:avLst/>
              </a:prstGeom>
              <a:blipFill>
                <a:blip r:embed="rId23"/>
                <a:stretch>
                  <a:fillRect/>
                </a:stretch>
              </a:blipFill>
              <a:extLst>
                <a:ext uri="{909E8E84-426E-40dd-AFC4-6F175D3DCCD1}">
                  <a14:hiddenFill xmlns="" xmlns:a14="http://schemas.microsoft.com/office/drawing/2010/main">
                    <a:solidFill>
                      <a:srgbClr val="FFFFFF"/>
                    </a:solidFill>
                  </a14:hiddenFill>
                </a:ext>
              </a:extLst>
            </p:spPr>
            <p:txBody>
              <a:bodyPr/>
              <a:lstStyle/>
              <a:p>
                <a:r>
                  <a:rPr lang="en-US">
                    <a:noFill/>
                  </a:rPr>
                  <a:t> </a:t>
                </a:r>
              </a:p>
            </p:txBody>
          </p:sp>
        </mc:Fallback>
      </mc:AlternateContent>
      <p:graphicFrame>
        <p:nvGraphicFramePr>
          <p:cNvPr id="37" name="Object 30">
            <a:extLst>
              <a:ext uri="{FF2B5EF4-FFF2-40B4-BE49-F238E27FC236}">
                <a16:creationId xmlns:a16="http://schemas.microsoft.com/office/drawing/2014/main" id="{3B8C3DB2-429E-4205-A568-D2AD72756A12}"/>
              </a:ext>
            </a:extLst>
          </p:cNvPr>
          <p:cNvGraphicFramePr>
            <a:graphicFrameLocks noChangeAspect="1"/>
          </p:cNvGraphicFramePr>
          <p:nvPr>
            <p:extLst>
              <p:ext uri="{D42A27DB-BD31-4B8C-83A1-F6EECF244321}">
                <p14:modId xmlns:p14="http://schemas.microsoft.com/office/powerpoint/2010/main" val="4221016655"/>
              </p:ext>
            </p:extLst>
          </p:nvPr>
        </p:nvGraphicFramePr>
        <p:xfrm>
          <a:off x="3816350" y="4310063"/>
          <a:ext cx="958850" cy="619125"/>
        </p:xfrm>
        <a:graphic>
          <a:graphicData uri="http://schemas.openxmlformats.org/presentationml/2006/ole">
            <mc:AlternateContent xmlns:mc="http://schemas.openxmlformats.org/markup-compatibility/2006">
              <mc:Choice xmlns:v="urn:schemas-microsoft-com:vml" Requires="v">
                <p:oleObj name="Equation" r:id="rId24" imgW="609336" imgH="393529" progId="Equation.3">
                  <p:embed/>
                </p:oleObj>
              </mc:Choice>
              <mc:Fallback>
                <p:oleObj name="Equation" r:id="rId24" imgW="609336" imgH="393529" progId="Equation.3">
                  <p:embed/>
                  <p:pic>
                    <p:nvPicPr>
                      <p:cNvPr id="37" name="Object 30">
                        <a:extLst>
                          <a:ext uri="{FF2B5EF4-FFF2-40B4-BE49-F238E27FC236}">
                            <a16:creationId xmlns:a16="http://schemas.microsoft.com/office/drawing/2014/main" id="{3B8C3DB2-429E-4205-A568-D2AD72756A12}"/>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816350" y="4310063"/>
                        <a:ext cx="958850" cy="6191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8" name="Object 30">
            <a:extLst>
              <a:ext uri="{FF2B5EF4-FFF2-40B4-BE49-F238E27FC236}">
                <a16:creationId xmlns:a16="http://schemas.microsoft.com/office/drawing/2014/main" id="{7FE1801A-33EB-4AB3-B24B-7C335E6CAAF4}"/>
              </a:ext>
            </a:extLst>
          </p:cNvPr>
          <p:cNvGraphicFramePr>
            <a:graphicFrameLocks noChangeAspect="1"/>
          </p:cNvGraphicFramePr>
          <p:nvPr>
            <p:extLst>
              <p:ext uri="{D42A27DB-BD31-4B8C-83A1-F6EECF244321}">
                <p14:modId xmlns:p14="http://schemas.microsoft.com/office/powerpoint/2010/main" val="1150188489"/>
              </p:ext>
            </p:extLst>
          </p:nvPr>
        </p:nvGraphicFramePr>
        <p:xfrm>
          <a:off x="6396038" y="950952"/>
          <a:ext cx="811212" cy="347663"/>
        </p:xfrm>
        <a:graphic>
          <a:graphicData uri="http://schemas.openxmlformats.org/presentationml/2006/ole">
            <mc:AlternateContent xmlns:mc="http://schemas.openxmlformats.org/markup-compatibility/2006">
              <mc:Choice xmlns:v="urn:schemas-microsoft-com:vml" Requires="v">
                <p:oleObj name="Equation" r:id="rId26" imgW="533169" imgH="228501" progId="Equation.3">
                  <p:embed/>
                </p:oleObj>
              </mc:Choice>
              <mc:Fallback>
                <p:oleObj name="Equation" r:id="rId26" imgW="533169" imgH="228501" progId="Equation.3">
                  <p:embed/>
                  <p:pic>
                    <p:nvPicPr>
                      <p:cNvPr id="38" name="Object 30">
                        <a:extLst>
                          <a:ext uri="{FF2B5EF4-FFF2-40B4-BE49-F238E27FC236}">
                            <a16:creationId xmlns:a16="http://schemas.microsoft.com/office/drawing/2014/main" id="{7FE1801A-33EB-4AB3-B24B-7C335E6CAAF4}"/>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396038" y="950952"/>
                        <a:ext cx="811212" cy="3476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9" name="Rectangle 29">
            <a:extLst>
              <a:ext uri="{FF2B5EF4-FFF2-40B4-BE49-F238E27FC236}">
                <a16:creationId xmlns:a16="http://schemas.microsoft.com/office/drawing/2014/main" id="{408F6691-C9C9-4CC8-87D0-3331C4D59903}"/>
              </a:ext>
            </a:extLst>
          </p:cNvPr>
          <p:cNvSpPr>
            <a:spLocks noChangeArrowheads="1"/>
          </p:cNvSpPr>
          <p:nvPr/>
        </p:nvSpPr>
        <p:spPr bwMode="auto">
          <a:xfrm>
            <a:off x="619125" y="5146675"/>
            <a:ext cx="3648075"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sym typeface="Wingdings" pitchFamily="2" charset="2"/>
              </a:rPr>
              <a:t> </a:t>
            </a:r>
            <a:r>
              <a:rPr lang="en-US" sz="2000" baseline="30000" dirty="0"/>
              <a:t>Resonance frequency:</a:t>
            </a:r>
            <a:endParaRPr lang="en-US" sz="2000" dirty="0"/>
          </a:p>
        </p:txBody>
      </p:sp>
      <p:sp>
        <p:nvSpPr>
          <p:cNvPr id="40" name="TextBox 63">
            <a:extLst>
              <a:ext uri="{FF2B5EF4-FFF2-40B4-BE49-F238E27FC236}">
                <a16:creationId xmlns:a16="http://schemas.microsoft.com/office/drawing/2014/main" id="{9F6F22EB-FE26-4754-A625-6FE6A6C85ACA}"/>
              </a:ext>
            </a:extLst>
          </p:cNvPr>
          <p:cNvSpPr txBox="1">
            <a:spLocks noChangeArrowheads="1"/>
          </p:cNvSpPr>
          <p:nvPr/>
        </p:nvSpPr>
        <p:spPr bwMode="auto">
          <a:xfrm>
            <a:off x="7446622" y="2673429"/>
            <a:ext cx="1595438" cy="923925"/>
          </a:xfrm>
          <a:prstGeom prst="rect">
            <a:avLst/>
          </a:prstGeom>
          <a:noFill/>
          <a:ln w="9525">
            <a:noFill/>
            <a:miter lim="800000"/>
            <a:headEnd/>
            <a:tailEnd/>
          </a:ln>
        </p:spPr>
        <p:txBody>
          <a:bodyPr wrap="square">
            <a:spAutoFit/>
          </a:bodyPr>
          <a:lstStyle/>
          <a:p>
            <a:pPr>
              <a:buFont typeface="Wingdings" pitchFamily="2" charset="2"/>
              <a:buNone/>
            </a:pPr>
            <a:r>
              <a:rPr lang="en-US" sz="1200" b="0" dirty="0"/>
              <a:t>The beam is usually considered as a current source with infinite source impedance.</a:t>
            </a:r>
            <a:endParaRPr lang="en-GB" sz="1200" b="0" dirty="0"/>
          </a:p>
        </p:txBody>
      </p:sp>
      <p:sp>
        <p:nvSpPr>
          <p:cNvPr id="41" name="TextBox 63">
            <a:extLst>
              <a:ext uri="{FF2B5EF4-FFF2-40B4-BE49-F238E27FC236}">
                <a16:creationId xmlns:a16="http://schemas.microsoft.com/office/drawing/2014/main" id="{90BD7DBB-7E65-43FC-8BF0-46E5C876F69C}"/>
              </a:ext>
            </a:extLst>
          </p:cNvPr>
          <p:cNvSpPr txBox="1">
            <a:spLocks noChangeArrowheads="1"/>
          </p:cNvSpPr>
          <p:nvPr/>
        </p:nvSpPr>
        <p:spPr bwMode="auto">
          <a:xfrm>
            <a:off x="7416800" y="838200"/>
            <a:ext cx="1655083" cy="1089025"/>
          </a:xfrm>
          <a:prstGeom prst="rect">
            <a:avLst/>
          </a:prstGeom>
          <a:noFill/>
          <a:ln w="9525">
            <a:noFill/>
            <a:miter lim="800000"/>
            <a:headEnd/>
            <a:tailEnd/>
          </a:ln>
        </p:spPr>
        <p:txBody>
          <a:bodyPr wrap="square">
            <a:spAutoFit/>
          </a:bodyPr>
          <a:lstStyle/>
          <a:p>
            <a:pPr>
              <a:buFont typeface="Wingdings" pitchFamily="2" charset="2"/>
              <a:buNone/>
            </a:pPr>
            <a:r>
              <a:rPr lang="en-US" sz="1200" b="0" dirty="0"/>
              <a:t>The generator may deliver power to R</a:t>
            </a:r>
            <a:r>
              <a:rPr lang="en-US" sz="1200" b="0" baseline="-25000" dirty="0"/>
              <a:t>p</a:t>
            </a:r>
            <a:r>
              <a:rPr lang="en-US" sz="1200" b="0" dirty="0"/>
              <a:t> and to the beam, but also the beam can deliver power to R</a:t>
            </a:r>
            <a:r>
              <a:rPr lang="en-US" sz="1200" b="0" baseline="-25000" dirty="0"/>
              <a:t>p</a:t>
            </a:r>
            <a:r>
              <a:rPr lang="en-US" sz="1200" b="0" dirty="0"/>
              <a:t> and Rg!</a:t>
            </a:r>
            <a:endParaRPr lang="en-GB" sz="1200" b="0" baseline="-25000" dirty="0"/>
          </a:p>
        </p:txBody>
      </p:sp>
      <p:grpSp>
        <p:nvGrpSpPr>
          <p:cNvPr id="42" name="Group 63">
            <a:extLst>
              <a:ext uri="{FF2B5EF4-FFF2-40B4-BE49-F238E27FC236}">
                <a16:creationId xmlns:a16="http://schemas.microsoft.com/office/drawing/2014/main" id="{D7853148-851D-49E6-B9C3-9098DCCF9B77}"/>
              </a:ext>
            </a:extLst>
          </p:cNvPr>
          <p:cNvGrpSpPr>
            <a:grpSpLocks/>
          </p:cNvGrpSpPr>
          <p:nvPr/>
        </p:nvGrpSpPr>
        <p:grpSpPr bwMode="auto">
          <a:xfrm>
            <a:off x="3494930" y="2441615"/>
            <a:ext cx="149225" cy="444500"/>
            <a:chOff x="1115060" y="665480"/>
            <a:chExt cx="148590" cy="443865"/>
          </a:xfrm>
        </p:grpSpPr>
        <p:sp>
          <p:nvSpPr>
            <p:cNvPr id="43" name="Arc 42">
              <a:extLst>
                <a:ext uri="{FF2B5EF4-FFF2-40B4-BE49-F238E27FC236}">
                  <a16:creationId xmlns:a16="http://schemas.microsoft.com/office/drawing/2014/main" id="{B429EA94-E2DD-4DE1-8971-B4AF627A3B29}"/>
                </a:ext>
              </a:extLst>
            </p:cNvPr>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44" name="Arc 43">
              <a:extLst>
                <a:ext uri="{FF2B5EF4-FFF2-40B4-BE49-F238E27FC236}">
                  <a16:creationId xmlns:a16="http://schemas.microsoft.com/office/drawing/2014/main" id="{A7BCCD22-3AC1-4829-AAEA-911FBA1E4BAF}"/>
                </a:ext>
              </a:extLst>
            </p:cNvPr>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45" name="Arc 44">
              <a:extLst>
                <a:ext uri="{FF2B5EF4-FFF2-40B4-BE49-F238E27FC236}">
                  <a16:creationId xmlns:a16="http://schemas.microsoft.com/office/drawing/2014/main" id="{31A2D2F9-63BB-44EB-8943-13C4280B3645}"/>
                </a:ext>
              </a:extLst>
            </p:cNvPr>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sp>
        <p:nvSpPr>
          <p:cNvPr id="46" name="Oval 45">
            <a:extLst>
              <a:ext uri="{FF2B5EF4-FFF2-40B4-BE49-F238E27FC236}">
                <a16:creationId xmlns:a16="http://schemas.microsoft.com/office/drawing/2014/main" id="{63BA840A-B09E-49C7-8798-231DC57B19B5}"/>
              </a:ext>
            </a:extLst>
          </p:cNvPr>
          <p:cNvSpPr/>
          <p:nvPr/>
        </p:nvSpPr>
        <p:spPr bwMode="auto">
          <a:xfrm flipV="1">
            <a:off x="4335463" y="146054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47" name="Group 84">
            <a:extLst>
              <a:ext uri="{FF2B5EF4-FFF2-40B4-BE49-F238E27FC236}">
                <a16:creationId xmlns:a16="http://schemas.microsoft.com/office/drawing/2014/main" id="{F3FA5482-D9BB-4140-9817-2B784CA5CE62}"/>
              </a:ext>
            </a:extLst>
          </p:cNvPr>
          <p:cNvGrpSpPr>
            <a:grpSpLocks/>
          </p:cNvGrpSpPr>
          <p:nvPr/>
        </p:nvGrpSpPr>
        <p:grpSpPr bwMode="auto">
          <a:xfrm>
            <a:off x="4228159" y="2300092"/>
            <a:ext cx="234950" cy="103188"/>
            <a:chOff x="4019550" y="3168650"/>
            <a:chExt cx="234950" cy="103188"/>
          </a:xfrm>
        </p:grpSpPr>
        <p:cxnSp>
          <p:nvCxnSpPr>
            <p:cNvPr id="48" name="Straight Connector 68">
              <a:extLst>
                <a:ext uri="{FF2B5EF4-FFF2-40B4-BE49-F238E27FC236}">
                  <a16:creationId xmlns:a16="http://schemas.microsoft.com/office/drawing/2014/main" id="{CF49F0A9-CF0E-4848-AEEA-FDB8F828BA89}"/>
                </a:ext>
              </a:extLst>
            </p:cNvPr>
            <p:cNvCxnSpPr>
              <a:cxnSpLocks noChangeShapeType="1"/>
            </p:cNvCxnSpPr>
            <p:nvPr/>
          </p:nvCxnSpPr>
          <p:spPr bwMode="auto">
            <a:xfrm>
              <a:off x="4019550" y="3168650"/>
              <a:ext cx="234950" cy="1588"/>
            </a:xfrm>
            <a:prstGeom prst="line">
              <a:avLst/>
            </a:prstGeom>
            <a:noFill/>
            <a:ln w="63500" algn="ctr">
              <a:solidFill>
                <a:schemeClr val="tx1"/>
              </a:solidFill>
              <a:round/>
              <a:headEnd/>
              <a:tailEnd type="none" w="lg" len="lg"/>
            </a:ln>
          </p:spPr>
        </p:cxnSp>
        <p:cxnSp>
          <p:nvCxnSpPr>
            <p:cNvPr id="49" name="Straight Connector 69">
              <a:extLst>
                <a:ext uri="{FF2B5EF4-FFF2-40B4-BE49-F238E27FC236}">
                  <a16:creationId xmlns:a16="http://schemas.microsoft.com/office/drawing/2014/main" id="{388DC167-2B85-4116-AB34-44080AEB344D}"/>
                </a:ext>
              </a:extLst>
            </p:cNvPr>
            <p:cNvCxnSpPr>
              <a:cxnSpLocks noChangeShapeType="1"/>
            </p:cNvCxnSpPr>
            <p:nvPr/>
          </p:nvCxnSpPr>
          <p:spPr bwMode="auto">
            <a:xfrm>
              <a:off x="4019550" y="3270250"/>
              <a:ext cx="234950" cy="1588"/>
            </a:xfrm>
            <a:prstGeom prst="line">
              <a:avLst/>
            </a:prstGeom>
            <a:noFill/>
            <a:ln w="63500" algn="ctr">
              <a:solidFill>
                <a:schemeClr val="tx1"/>
              </a:solidFill>
              <a:round/>
              <a:headEnd/>
              <a:tailEnd type="none" w="lg" len="lg"/>
            </a:ln>
          </p:spPr>
        </p:cxnSp>
      </p:grpSp>
      <p:cxnSp>
        <p:nvCxnSpPr>
          <p:cNvPr id="50" name="Straight Connector 83">
            <a:extLst>
              <a:ext uri="{FF2B5EF4-FFF2-40B4-BE49-F238E27FC236}">
                <a16:creationId xmlns:a16="http://schemas.microsoft.com/office/drawing/2014/main" id="{C27E5EAB-92D2-43FB-B3EF-A30BBEB40F1B}"/>
              </a:ext>
            </a:extLst>
          </p:cNvPr>
          <p:cNvCxnSpPr>
            <a:cxnSpLocks noChangeShapeType="1"/>
          </p:cNvCxnSpPr>
          <p:nvPr/>
        </p:nvCxnSpPr>
        <p:spPr bwMode="auto">
          <a:xfrm>
            <a:off x="5032375" y="3344902"/>
            <a:ext cx="234950" cy="1588"/>
          </a:xfrm>
          <a:prstGeom prst="line">
            <a:avLst/>
          </a:prstGeom>
          <a:noFill/>
          <a:ln w="63500" algn="ctr">
            <a:solidFill>
              <a:schemeClr val="tx1"/>
            </a:solidFill>
            <a:round/>
            <a:headEnd/>
            <a:tailEnd type="none" w="lg" len="lg"/>
          </a:ln>
        </p:spPr>
      </p:cxnSp>
      <p:sp>
        <p:nvSpPr>
          <p:cNvPr id="51" name="Rectangle 50">
            <a:extLst>
              <a:ext uri="{FF2B5EF4-FFF2-40B4-BE49-F238E27FC236}">
                <a16:creationId xmlns:a16="http://schemas.microsoft.com/office/drawing/2014/main" id="{3D7D4AFE-B2F2-4A5E-A80A-7632639C7A21}"/>
              </a:ext>
            </a:extLst>
          </p:cNvPr>
          <p:cNvSpPr/>
          <p:nvPr/>
        </p:nvSpPr>
        <p:spPr bwMode="auto">
          <a:xfrm>
            <a:off x="5086350" y="2182852"/>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2" name="Oval 51">
            <a:extLst>
              <a:ext uri="{FF2B5EF4-FFF2-40B4-BE49-F238E27FC236}">
                <a16:creationId xmlns:a16="http://schemas.microsoft.com/office/drawing/2014/main" id="{AA6319D0-C1CC-4448-83CB-9A632FC750CD}"/>
              </a:ext>
            </a:extLst>
          </p:cNvPr>
          <p:cNvSpPr/>
          <p:nvPr/>
        </p:nvSpPr>
        <p:spPr bwMode="auto">
          <a:xfrm flipV="1">
            <a:off x="4340774" y="307344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3" name="Oval 52">
            <a:extLst>
              <a:ext uri="{FF2B5EF4-FFF2-40B4-BE49-F238E27FC236}">
                <a16:creationId xmlns:a16="http://schemas.microsoft.com/office/drawing/2014/main" id="{C7694151-64F7-4B6C-915D-23AB757A0006}"/>
              </a:ext>
            </a:extLst>
          </p:cNvPr>
          <p:cNvSpPr/>
          <p:nvPr/>
        </p:nvSpPr>
        <p:spPr bwMode="auto">
          <a:xfrm flipV="1">
            <a:off x="3544143" y="307344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4" name="Oval 53">
            <a:extLst>
              <a:ext uri="{FF2B5EF4-FFF2-40B4-BE49-F238E27FC236}">
                <a16:creationId xmlns:a16="http://schemas.microsoft.com/office/drawing/2014/main" id="{51C9499A-C49C-4D03-9436-FF2030A91B92}"/>
              </a:ext>
            </a:extLst>
          </p:cNvPr>
          <p:cNvSpPr/>
          <p:nvPr/>
        </p:nvSpPr>
        <p:spPr bwMode="auto">
          <a:xfrm flipV="1">
            <a:off x="5122863" y="307344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55" name="Straight Connector 93">
            <a:extLst>
              <a:ext uri="{FF2B5EF4-FFF2-40B4-BE49-F238E27FC236}">
                <a16:creationId xmlns:a16="http://schemas.microsoft.com/office/drawing/2014/main" id="{BC33E4C9-1621-45A3-84A7-E7A74DC8ABD5}"/>
              </a:ext>
            </a:extLst>
          </p:cNvPr>
          <p:cNvCxnSpPr>
            <a:cxnSpLocks noChangeShapeType="1"/>
          </p:cNvCxnSpPr>
          <p:nvPr/>
        </p:nvCxnSpPr>
        <p:spPr bwMode="auto">
          <a:xfrm rot="10800000" flipV="1">
            <a:off x="3567955" y="2886115"/>
            <a:ext cx="0" cy="187325"/>
          </a:xfrm>
          <a:prstGeom prst="line">
            <a:avLst/>
          </a:prstGeom>
          <a:noFill/>
          <a:ln w="15875" algn="ctr">
            <a:solidFill>
              <a:schemeClr val="tx1"/>
            </a:solidFill>
            <a:round/>
            <a:headEnd/>
            <a:tailEnd type="none" w="lg" len="lg"/>
          </a:ln>
        </p:spPr>
      </p:cxnSp>
      <p:cxnSp>
        <p:nvCxnSpPr>
          <p:cNvPr id="56" name="Straight Connector 94">
            <a:extLst>
              <a:ext uri="{FF2B5EF4-FFF2-40B4-BE49-F238E27FC236}">
                <a16:creationId xmlns:a16="http://schemas.microsoft.com/office/drawing/2014/main" id="{7EDE0BD0-B519-43A4-B350-0E4C144E5863}"/>
              </a:ext>
            </a:extLst>
          </p:cNvPr>
          <p:cNvCxnSpPr>
            <a:cxnSpLocks noChangeShapeType="1"/>
          </p:cNvCxnSpPr>
          <p:nvPr/>
        </p:nvCxnSpPr>
        <p:spPr bwMode="auto">
          <a:xfrm rot="16200000" flipH="1">
            <a:off x="3446413" y="2298241"/>
            <a:ext cx="261938" cy="0"/>
          </a:xfrm>
          <a:prstGeom prst="line">
            <a:avLst/>
          </a:prstGeom>
          <a:noFill/>
          <a:ln w="15875" algn="ctr">
            <a:solidFill>
              <a:schemeClr val="tx1"/>
            </a:solidFill>
            <a:round/>
            <a:headEnd/>
            <a:tailEnd type="none" w="lg" len="lg"/>
          </a:ln>
        </p:spPr>
      </p:cxnSp>
      <p:cxnSp>
        <p:nvCxnSpPr>
          <p:cNvPr id="57" name="Elbow Connector 103">
            <a:extLst>
              <a:ext uri="{FF2B5EF4-FFF2-40B4-BE49-F238E27FC236}">
                <a16:creationId xmlns:a16="http://schemas.microsoft.com/office/drawing/2014/main" id="{10E967EC-C0FB-4A57-87AF-66545F649209}"/>
              </a:ext>
            </a:extLst>
          </p:cNvPr>
          <p:cNvCxnSpPr>
            <a:cxnSpLocks noChangeShapeType="1"/>
            <a:stCxn id="51" idx="2"/>
          </p:cNvCxnSpPr>
          <p:nvPr/>
        </p:nvCxnSpPr>
        <p:spPr bwMode="auto">
          <a:xfrm rot="16200000" flipH="1">
            <a:off x="4749006" y="2928184"/>
            <a:ext cx="795337" cy="0"/>
          </a:xfrm>
          <a:prstGeom prst="bentConnector3">
            <a:avLst>
              <a:gd name="adj1" fmla="val 50000"/>
            </a:avLst>
          </a:prstGeom>
          <a:noFill/>
          <a:ln w="15875" algn="ctr">
            <a:solidFill>
              <a:schemeClr val="tx1"/>
            </a:solidFill>
            <a:round/>
            <a:headEnd/>
            <a:tailEnd type="none" w="lg" len="lg"/>
          </a:ln>
        </p:spPr>
      </p:cxnSp>
      <p:cxnSp>
        <p:nvCxnSpPr>
          <p:cNvPr id="58" name="Straight Connector 105">
            <a:extLst>
              <a:ext uri="{FF2B5EF4-FFF2-40B4-BE49-F238E27FC236}">
                <a16:creationId xmlns:a16="http://schemas.microsoft.com/office/drawing/2014/main" id="{0D703240-36F0-4100-BE7A-9A7A663A46B8}"/>
              </a:ext>
            </a:extLst>
          </p:cNvPr>
          <p:cNvCxnSpPr>
            <a:cxnSpLocks noChangeShapeType="1"/>
          </p:cNvCxnSpPr>
          <p:nvPr/>
        </p:nvCxnSpPr>
        <p:spPr bwMode="auto">
          <a:xfrm rot="5400000">
            <a:off x="3968841" y="1887978"/>
            <a:ext cx="782850" cy="1195"/>
          </a:xfrm>
          <a:prstGeom prst="line">
            <a:avLst/>
          </a:prstGeom>
          <a:noFill/>
          <a:ln w="15875" algn="ctr">
            <a:solidFill>
              <a:schemeClr val="tx1"/>
            </a:solidFill>
            <a:round/>
            <a:headEnd/>
            <a:tailEnd type="none" w="lg" len="lg"/>
          </a:ln>
        </p:spPr>
      </p:cxnSp>
      <p:cxnSp>
        <p:nvCxnSpPr>
          <p:cNvPr id="59" name="Straight Connector 113">
            <a:extLst>
              <a:ext uri="{FF2B5EF4-FFF2-40B4-BE49-F238E27FC236}">
                <a16:creationId xmlns:a16="http://schemas.microsoft.com/office/drawing/2014/main" id="{1D88DB54-C37D-4419-B5DA-68580FED772B}"/>
              </a:ext>
            </a:extLst>
          </p:cNvPr>
          <p:cNvCxnSpPr>
            <a:cxnSpLocks noChangeShapeType="1"/>
          </p:cNvCxnSpPr>
          <p:nvPr/>
        </p:nvCxnSpPr>
        <p:spPr bwMode="auto">
          <a:xfrm rot="16200000" flipV="1">
            <a:off x="4009831" y="2759721"/>
            <a:ext cx="695167" cy="4509"/>
          </a:xfrm>
          <a:prstGeom prst="line">
            <a:avLst/>
          </a:prstGeom>
          <a:noFill/>
          <a:ln w="15875" algn="ctr">
            <a:solidFill>
              <a:schemeClr val="tx1"/>
            </a:solidFill>
            <a:round/>
            <a:headEnd/>
            <a:tailEnd type="none" w="lg" len="lg"/>
          </a:ln>
        </p:spPr>
      </p:cxnSp>
      <p:cxnSp>
        <p:nvCxnSpPr>
          <p:cNvPr id="60" name="Straight Arrow Connector 120">
            <a:extLst>
              <a:ext uri="{FF2B5EF4-FFF2-40B4-BE49-F238E27FC236}">
                <a16:creationId xmlns:a16="http://schemas.microsoft.com/office/drawing/2014/main" id="{6F7065AB-DC41-4FCB-B7EF-482F8A351761}"/>
              </a:ext>
            </a:extLst>
          </p:cNvPr>
          <p:cNvCxnSpPr>
            <a:cxnSpLocks noChangeShapeType="1"/>
          </p:cNvCxnSpPr>
          <p:nvPr/>
        </p:nvCxnSpPr>
        <p:spPr bwMode="auto">
          <a:xfrm rot="16200000" flipH="1">
            <a:off x="3157022" y="1889522"/>
            <a:ext cx="842073" cy="1624"/>
          </a:xfrm>
          <a:prstGeom prst="straightConnector1">
            <a:avLst/>
          </a:prstGeom>
          <a:noFill/>
          <a:ln w="15875" algn="ctr">
            <a:solidFill>
              <a:schemeClr val="tx1"/>
            </a:solidFill>
            <a:round/>
            <a:headEnd/>
            <a:tailEnd type="triangle" w="lg" len="lg"/>
          </a:ln>
        </p:spPr>
      </p:cxnSp>
      <p:cxnSp>
        <p:nvCxnSpPr>
          <p:cNvPr id="61" name="Straight Arrow Connector 120">
            <a:extLst>
              <a:ext uri="{FF2B5EF4-FFF2-40B4-BE49-F238E27FC236}">
                <a16:creationId xmlns:a16="http://schemas.microsoft.com/office/drawing/2014/main" id="{C621EC9D-48F8-4083-84CE-50FF19730F58}"/>
              </a:ext>
            </a:extLst>
          </p:cNvPr>
          <p:cNvCxnSpPr>
            <a:cxnSpLocks noChangeShapeType="1"/>
            <a:endCxn id="51" idx="0"/>
          </p:cNvCxnSpPr>
          <p:nvPr/>
        </p:nvCxnSpPr>
        <p:spPr bwMode="auto">
          <a:xfrm rot="16200000" flipH="1">
            <a:off x="4788779" y="1825749"/>
            <a:ext cx="711992" cy="2213"/>
          </a:xfrm>
          <a:prstGeom prst="straightConnector1">
            <a:avLst/>
          </a:prstGeom>
          <a:noFill/>
          <a:ln w="15875" algn="ctr">
            <a:solidFill>
              <a:schemeClr val="tx1"/>
            </a:solidFill>
            <a:round/>
            <a:headEnd/>
            <a:tailEnd type="none" w="lg" len="lg"/>
          </a:ln>
        </p:spPr>
      </p:cxnSp>
      <p:sp>
        <p:nvSpPr>
          <p:cNvPr id="62" name="Oval 61">
            <a:extLst>
              <a:ext uri="{FF2B5EF4-FFF2-40B4-BE49-F238E27FC236}">
                <a16:creationId xmlns:a16="http://schemas.microsoft.com/office/drawing/2014/main" id="{72A385D8-4479-49A4-9E4C-61760D4EC2A7}"/>
              </a:ext>
            </a:extLst>
          </p:cNvPr>
          <p:cNvSpPr/>
          <p:nvPr/>
        </p:nvSpPr>
        <p:spPr bwMode="auto">
          <a:xfrm flipV="1">
            <a:off x="5110045" y="146210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3" name="Oval 62">
            <a:extLst>
              <a:ext uri="{FF2B5EF4-FFF2-40B4-BE49-F238E27FC236}">
                <a16:creationId xmlns:a16="http://schemas.microsoft.com/office/drawing/2014/main" id="{DA8B84FD-0A17-425E-98C4-B32191ECAC1E}"/>
              </a:ext>
            </a:extLst>
          </p:cNvPr>
          <p:cNvSpPr/>
          <p:nvPr/>
        </p:nvSpPr>
        <p:spPr bwMode="auto">
          <a:xfrm flipV="1">
            <a:off x="3554590" y="146210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64" name="Straight Connector 63">
            <a:extLst>
              <a:ext uri="{FF2B5EF4-FFF2-40B4-BE49-F238E27FC236}">
                <a16:creationId xmlns:a16="http://schemas.microsoft.com/office/drawing/2014/main" id="{6691FA5B-8452-4B65-8A0C-9A5DB7BE2EDB}"/>
              </a:ext>
            </a:extLst>
          </p:cNvPr>
          <p:cNvCxnSpPr/>
          <p:nvPr/>
        </p:nvCxnSpPr>
        <p:spPr bwMode="auto">
          <a:xfrm>
            <a:off x="3030488" y="1478728"/>
            <a:ext cx="4140000" cy="0"/>
          </a:xfrm>
          <a:prstGeom prst="line">
            <a:avLst/>
          </a:prstGeom>
          <a:noFill/>
          <a:ln w="15875" cap="flat" cmpd="sng" algn="ctr">
            <a:solidFill>
              <a:schemeClr val="tx1"/>
            </a:solidFill>
            <a:prstDash val="solid"/>
            <a:round/>
            <a:headEnd type="none" w="med" len="med"/>
            <a:tailEnd type="none" w="lg" len="lg"/>
          </a:ln>
          <a:effectLst/>
        </p:spPr>
      </p:cxnSp>
      <p:cxnSp>
        <p:nvCxnSpPr>
          <p:cNvPr id="65" name="Straight Connector 64">
            <a:extLst>
              <a:ext uri="{FF2B5EF4-FFF2-40B4-BE49-F238E27FC236}">
                <a16:creationId xmlns:a16="http://schemas.microsoft.com/office/drawing/2014/main" id="{937D3005-DF5B-48D8-B912-1B792D03B1B3}"/>
              </a:ext>
            </a:extLst>
          </p:cNvPr>
          <p:cNvCxnSpPr/>
          <p:nvPr/>
        </p:nvCxnSpPr>
        <p:spPr bwMode="auto">
          <a:xfrm flipV="1">
            <a:off x="3041481" y="3089315"/>
            <a:ext cx="4129007" cy="12423"/>
          </a:xfrm>
          <a:prstGeom prst="line">
            <a:avLst/>
          </a:prstGeom>
          <a:noFill/>
          <a:ln w="15875" cap="flat" cmpd="sng" algn="ctr">
            <a:solidFill>
              <a:schemeClr val="tx1"/>
            </a:solidFill>
            <a:prstDash val="solid"/>
            <a:round/>
            <a:headEnd type="none" w="med" len="med"/>
            <a:tailEnd type="none" w="lg" len="lg"/>
          </a:ln>
          <a:effectLst/>
        </p:spPr>
      </p:cxnSp>
      <p:grpSp>
        <p:nvGrpSpPr>
          <p:cNvPr id="66" name="Group 63">
            <a:extLst>
              <a:ext uri="{FF2B5EF4-FFF2-40B4-BE49-F238E27FC236}">
                <a16:creationId xmlns:a16="http://schemas.microsoft.com/office/drawing/2014/main" id="{8706601E-EADA-4F0E-B768-E0AD4C527D71}"/>
              </a:ext>
            </a:extLst>
          </p:cNvPr>
          <p:cNvGrpSpPr>
            <a:grpSpLocks/>
          </p:cNvGrpSpPr>
          <p:nvPr/>
        </p:nvGrpSpPr>
        <p:grpSpPr bwMode="auto">
          <a:xfrm>
            <a:off x="2912024" y="2107339"/>
            <a:ext cx="149225" cy="444500"/>
            <a:chOff x="1115060" y="665480"/>
            <a:chExt cx="148590" cy="443865"/>
          </a:xfrm>
          <a:scene3d>
            <a:camera prst="orthographicFront">
              <a:rot lat="0" lon="0" rev="10800000"/>
            </a:camera>
            <a:lightRig rig="threePt" dir="t"/>
          </a:scene3d>
        </p:grpSpPr>
        <p:sp>
          <p:nvSpPr>
            <p:cNvPr id="67" name="Arc 66">
              <a:extLst>
                <a:ext uri="{FF2B5EF4-FFF2-40B4-BE49-F238E27FC236}">
                  <a16:creationId xmlns:a16="http://schemas.microsoft.com/office/drawing/2014/main" id="{59507F47-C5DE-49DC-BDD5-3FE6E0513DE4}"/>
                </a:ext>
              </a:extLst>
            </p:cNvPr>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8" name="Arc 67">
              <a:extLst>
                <a:ext uri="{FF2B5EF4-FFF2-40B4-BE49-F238E27FC236}">
                  <a16:creationId xmlns:a16="http://schemas.microsoft.com/office/drawing/2014/main" id="{65D2F393-0AE4-4A4D-BE3D-7ADF810EA986}"/>
                </a:ext>
              </a:extLst>
            </p:cNvPr>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9" name="Arc 68">
              <a:extLst>
                <a:ext uri="{FF2B5EF4-FFF2-40B4-BE49-F238E27FC236}">
                  <a16:creationId xmlns:a16="http://schemas.microsoft.com/office/drawing/2014/main" id="{0242F584-2C6F-4D87-A8CD-609CB2D61CA1}"/>
                </a:ext>
              </a:extLst>
            </p:cNvPr>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grpSp>
        <p:nvGrpSpPr>
          <p:cNvPr id="70" name="Group 63">
            <a:extLst>
              <a:ext uri="{FF2B5EF4-FFF2-40B4-BE49-F238E27FC236}">
                <a16:creationId xmlns:a16="http://schemas.microsoft.com/office/drawing/2014/main" id="{88101B49-32F2-47D6-A5F9-0245D63907BB}"/>
              </a:ext>
            </a:extLst>
          </p:cNvPr>
          <p:cNvGrpSpPr>
            <a:grpSpLocks/>
          </p:cNvGrpSpPr>
          <p:nvPr/>
        </p:nvGrpSpPr>
        <p:grpSpPr bwMode="auto">
          <a:xfrm>
            <a:off x="2695203" y="2103811"/>
            <a:ext cx="149225" cy="444500"/>
            <a:chOff x="1115060" y="665480"/>
            <a:chExt cx="148590" cy="443865"/>
          </a:xfrm>
        </p:grpSpPr>
        <p:sp>
          <p:nvSpPr>
            <p:cNvPr id="71" name="Arc 70">
              <a:extLst>
                <a:ext uri="{FF2B5EF4-FFF2-40B4-BE49-F238E27FC236}">
                  <a16:creationId xmlns:a16="http://schemas.microsoft.com/office/drawing/2014/main" id="{D46B70B2-D943-4802-8BAE-1FC51DEBF871}"/>
                </a:ext>
              </a:extLst>
            </p:cNvPr>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72" name="Arc 71">
              <a:extLst>
                <a:ext uri="{FF2B5EF4-FFF2-40B4-BE49-F238E27FC236}">
                  <a16:creationId xmlns:a16="http://schemas.microsoft.com/office/drawing/2014/main" id="{F75AE6CA-6336-484B-A580-EC784C3F65E2}"/>
                </a:ext>
              </a:extLst>
            </p:cNvPr>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73" name="Arc 72">
              <a:extLst>
                <a:ext uri="{FF2B5EF4-FFF2-40B4-BE49-F238E27FC236}">
                  <a16:creationId xmlns:a16="http://schemas.microsoft.com/office/drawing/2014/main" id="{E5D06205-2508-436E-A1DE-087E68281DE9}"/>
                </a:ext>
              </a:extLst>
            </p:cNvPr>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cxnSp>
        <p:nvCxnSpPr>
          <p:cNvPr id="74" name="Straight Connector 73">
            <a:extLst>
              <a:ext uri="{FF2B5EF4-FFF2-40B4-BE49-F238E27FC236}">
                <a16:creationId xmlns:a16="http://schemas.microsoft.com/office/drawing/2014/main" id="{11676E9F-95C4-4FB0-91DB-D2338668195C}"/>
              </a:ext>
            </a:extLst>
          </p:cNvPr>
          <p:cNvCxnSpPr/>
          <p:nvPr/>
        </p:nvCxnSpPr>
        <p:spPr bwMode="auto">
          <a:xfrm rot="5400000">
            <a:off x="2725694" y="1785089"/>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75" name="Straight Connector 74">
            <a:extLst>
              <a:ext uri="{FF2B5EF4-FFF2-40B4-BE49-F238E27FC236}">
                <a16:creationId xmlns:a16="http://schemas.microsoft.com/office/drawing/2014/main" id="{74F219D7-BB11-4B9B-B0CB-E2F0B7990F24}"/>
              </a:ext>
            </a:extLst>
          </p:cNvPr>
          <p:cNvCxnSpPr/>
          <p:nvPr/>
        </p:nvCxnSpPr>
        <p:spPr bwMode="auto">
          <a:xfrm rot="5400000">
            <a:off x="2779116" y="2817336"/>
            <a:ext cx="543598" cy="3152"/>
          </a:xfrm>
          <a:prstGeom prst="line">
            <a:avLst/>
          </a:prstGeom>
          <a:noFill/>
          <a:ln w="15875" cap="flat" cmpd="sng" algn="ctr">
            <a:solidFill>
              <a:schemeClr val="tx1"/>
            </a:solidFill>
            <a:prstDash val="solid"/>
            <a:round/>
            <a:headEnd type="none" w="med" len="med"/>
            <a:tailEnd type="none" w="lg" len="lg"/>
          </a:ln>
          <a:effectLst/>
        </p:spPr>
      </p:cxnSp>
      <p:cxnSp>
        <p:nvCxnSpPr>
          <p:cNvPr id="76" name="Straight Connector 75">
            <a:extLst>
              <a:ext uri="{FF2B5EF4-FFF2-40B4-BE49-F238E27FC236}">
                <a16:creationId xmlns:a16="http://schemas.microsoft.com/office/drawing/2014/main" id="{BC7B2936-3761-49D2-8AB6-D9064DD26BD9}"/>
              </a:ext>
            </a:extLst>
          </p:cNvPr>
          <p:cNvCxnSpPr/>
          <p:nvPr/>
        </p:nvCxnSpPr>
        <p:spPr bwMode="auto">
          <a:xfrm rot="5400000">
            <a:off x="2463306" y="1786657"/>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77" name="Straight Connector 76">
            <a:extLst>
              <a:ext uri="{FF2B5EF4-FFF2-40B4-BE49-F238E27FC236}">
                <a16:creationId xmlns:a16="http://schemas.microsoft.com/office/drawing/2014/main" id="{CA1A8B28-0F69-481D-8B70-99EC5E8024BA}"/>
              </a:ext>
            </a:extLst>
          </p:cNvPr>
          <p:cNvCxnSpPr/>
          <p:nvPr/>
        </p:nvCxnSpPr>
        <p:spPr bwMode="auto">
          <a:xfrm rot="5400000">
            <a:off x="2497874" y="2809477"/>
            <a:ext cx="543598" cy="3152"/>
          </a:xfrm>
          <a:prstGeom prst="line">
            <a:avLst/>
          </a:prstGeom>
          <a:noFill/>
          <a:ln w="15875" cap="flat" cmpd="sng" algn="ctr">
            <a:solidFill>
              <a:schemeClr val="tx1"/>
            </a:solidFill>
            <a:prstDash val="solid"/>
            <a:round/>
            <a:headEnd type="none" w="med" len="med"/>
            <a:tailEnd type="none" w="lg" len="lg"/>
          </a:ln>
          <a:effectLst/>
        </p:spPr>
      </p:cxnSp>
      <p:cxnSp>
        <p:nvCxnSpPr>
          <p:cNvPr id="78" name="Straight Connector 77">
            <a:extLst>
              <a:ext uri="{FF2B5EF4-FFF2-40B4-BE49-F238E27FC236}">
                <a16:creationId xmlns:a16="http://schemas.microsoft.com/office/drawing/2014/main" id="{73A949DC-11CF-4559-B058-737F1AAA33B6}"/>
              </a:ext>
            </a:extLst>
          </p:cNvPr>
          <p:cNvCxnSpPr/>
          <p:nvPr/>
        </p:nvCxnSpPr>
        <p:spPr bwMode="auto">
          <a:xfrm rot="5400000">
            <a:off x="1852119" y="1788225"/>
            <a:ext cx="630024" cy="1580"/>
          </a:xfrm>
          <a:prstGeom prst="line">
            <a:avLst/>
          </a:prstGeom>
          <a:noFill/>
          <a:ln w="15875" cap="flat" cmpd="sng" algn="ctr">
            <a:solidFill>
              <a:schemeClr val="tx1"/>
            </a:solidFill>
            <a:prstDash val="solid"/>
            <a:round/>
            <a:headEnd type="none" w="med" len="med"/>
            <a:tailEnd type="none" w="lg" len="lg"/>
          </a:ln>
          <a:effectLst/>
        </p:spPr>
      </p:cxnSp>
      <p:sp>
        <p:nvSpPr>
          <p:cNvPr id="79" name="Rectangle 78">
            <a:extLst>
              <a:ext uri="{FF2B5EF4-FFF2-40B4-BE49-F238E27FC236}">
                <a16:creationId xmlns:a16="http://schemas.microsoft.com/office/drawing/2014/main" id="{AE002CAD-B69D-46DB-A2C6-44A2A9EAE68B}"/>
              </a:ext>
            </a:extLst>
          </p:cNvPr>
          <p:cNvSpPr/>
          <p:nvPr/>
        </p:nvSpPr>
        <p:spPr bwMode="auto">
          <a:xfrm>
            <a:off x="2103418" y="1784370"/>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0" name="Oval 79">
            <a:extLst>
              <a:ext uri="{FF2B5EF4-FFF2-40B4-BE49-F238E27FC236}">
                <a16:creationId xmlns:a16="http://schemas.microsoft.com/office/drawing/2014/main" id="{30A1CE3F-485E-4139-908D-0BC9544ADFEF}"/>
              </a:ext>
            </a:extLst>
          </p:cNvPr>
          <p:cNvSpPr/>
          <p:nvPr/>
        </p:nvSpPr>
        <p:spPr bwMode="auto">
          <a:xfrm>
            <a:off x="1976418" y="2243824"/>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1" name="Freeform 70">
            <a:extLst>
              <a:ext uri="{FF2B5EF4-FFF2-40B4-BE49-F238E27FC236}">
                <a16:creationId xmlns:a16="http://schemas.microsoft.com/office/drawing/2014/main" id="{2E77820D-48C7-489A-8AF4-3185C7578555}"/>
              </a:ext>
            </a:extLst>
          </p:cNvPr>
          <p:cNvSpPr>
            <a:spLocks noChangeArrowheads="1"/>
          </p:cNvSpPr>
          <p:nvPr/>
        </p:nvSpPr>
        <p:spPr bwMode="auto">
          <a:xfrm rot="17501934">
            <a:off x="2092306" y="2331137"/>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cxnSp>
        <p:nvCxnSpPr>
          <p:cNvPr id="82" name="Straight Connector 81">
            <a:extLst>
              <a:ext uri="{FF2B5EF4-FFF2-40B4-BE49-F238E27FC236}">
                <a16:creationId xmlns:a16="http://schemas.microsoft.com/office/drawing/2014/main" id="{18F86275-7F38-4850-A52E-6BBD9A5BBD53}"/>
              </a:ext>
            </a:extLst>
          </p:cNvPr>
          <p:cNvCxnSpPr/>
          <p:nvPr/>
        </p:nvCxnSpPr>
        <p:spPr bwMode="auto">
          <a:xfrm rot="5400000">
            <a:off x="1896114" y="2801618"/>
            <a:ext cx="543598" cy="3152"/>
          </a:xfrm>
          <a:prstGeom prst="line">
            <a:avLst/>
          </a:prstGeom>
          <a:noFill/>
          <a:ln w="15875" cap="flat" cmpd="sng" algn="ctr">
            <a:solidFill>
              <a:schemeClr val="tx1"/>
            </a:solidFill>
            <a:prstDash val="solid"/>
            <a:round/>
            <a:headEnd type="none" w="med" len="med"/>
            <a:tailEnd type="none" w="lg" len="lg"/>
          </a:ln>
          <a:effectLst/>
        </p:spPr>
      </p:cxnSp>
      <p:sp>
        <p:nvSpPr>
          <p:cNvPr id="83" name="Oval 82">
            <a:extLst>
              <a:ext uri="{FF2B5EF4-FFF2-40B4-BE49-F238E27FC236}">
                <a16:creationId xmlns:a16="http://schemas.microsoft.com/office/drawing/2014/main" id="{B0E393C4-C774-413D-AB26-53C91EC44691}"/>
              </a:ext>
            </a:extLst>
          </p:cNvPr>
          <p:cNvSpPr/>
          <p:nvPr/>
        </p:nvSpPr>
        <p:spPr bwMode="auto">
          <a:xfrm>
            <a:off x="1977986" y="2245392"/>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4" name="Freeform 70">
            <a:extLst>
              <a:ext uri="{FF2B5EF4-FFF2-40B4-BE49-F238E27FC236}">
                <a16:creationId xmlns:a16="http://schemas.microsoft.com/office/drawing/2014/main" id="{294E6FC2-BC4A-43AB-BC5C-39836D7A1146}"/>
              </a:ext>
            </a:extLst>
          </p:cNvPr>
          <p:cNvSpPr>
            <a:spLocks noChangeArrowheads="1"/>
          </p:cNvSpPr>
          <p:nvPr/>
        </p:nvSpPr>
        <p:spPr bwMode="auto">
          <a:xfrm rot="17501934">
            <a:off x="2093874" y="2332705"/>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cxnSp>
        <p:nvCxnSpPr>
          <p:cNvPr id="85" name="Straight Connector 84">
            <a:extLst>
              <a:ext uri="{FF2B5EF4-FFF2-40B4-BE49-F238E27FC236}">
                <a16:creationId xmlns:a16="http://schemas.microsoft.com/office/drawing/2014/main" id="{B0EA816F-B1D5-46ED-8FA9-9BE2AB74137C}"/>
              </a:ext>
            </a:extLst>
          </p:cNvPr>
          <p:cNvCxnSpPr/>
          <p:nvPr/>
        </p:nvCxnSpPr>
        <p:spPr bwMode="auto">
          <a:xfrm>
            <a:off x="2163222" y="1469295"/>
            <a:ext cx="612743" cy="0"/>
          </a:xfrm>
          <a:prstGeom prst="line">
            <a:avLst/>
          </a:prstGeom>
          <a:noFill/>
          <a:ln w="15875" cap="flat" cmpd="sng" algn="ctr">
            <a:solidFill>
              <a:schemeClr val="tx1"/>
            </a:solidFill>
            <a:prstDash val="solid"/>
            <a:round/>
            <a:headEnd type="none" w="med" len="med"/>
            <a:tailEnd type="none" w="lg" len="lg"/>
          </a:ln>
          <a:effectLst/>
        </p:spPr>
      </p:cxnSp>
      <p:cxnSp>
        <p:nvCxnSpPr>
          <p:cNvPr id="86" name="Straight Connector 85">
            <a:extLst>
              <a:ext uri="{FF2B5EF4-FFF2-40B4-BE49-F238E27FC236}">
                <a16:creationId xmlns:a16="http://schemas.microsoft.com/office/drawing/2014/main" id="{45FF100F-22B7-436F-A68B-1695E5EA6D65}"/>
              </a:ext>
            </a:extLst>
          </p:cNvPr>
          <p:cNvCxnSpPr/>
          <p:nvPr/>
        </p:nvCxnSpPr>
        <p:spPr bwMode="auto">
          <a:xfrm>
            <a:off x="2164793" y="3092276"/>
            <a:ext cx="612743" cy="0"/>
          </a:xfrm>
          <a:prstGeom prst="line">
            <a:avLst/>
          </a:prstGeom>
          <a:noFill/>
          <a:ln w="15875" cap="flat" cmpd="sng" algn="ctr">
            <a:solidFill>
              <a:schemeClr val="tx1"/>
            </a:solidFill>
            <a:prstDash val="solid"/>
            <a:round/>
            <a:headEnd type="none" w="med" len="med"/>
            <a:tailEnd type="none" w="lg" len="lg"/>
          </a:ln>
          <a:effectLst/>
        </p:spPr>
      </p:cxnSp>
      <p:sp>
        <p:nvSpPr>
          <p:cNvPr id="87" name="TextBox 86">
            <a:extLst>
              <a:ext uri="{FF2B5EF4-FFF2-40B4-BE49-F238E27FC236}">
                <a16:creationId xmlns:a16="http://schemas.microsoft.com/office/drawing/2014/main" id="{F9015FCE-8923-4FCE-B8F8-A0A261D869B8}"/>
              </a:ext>
            </a:extLst>
          </p:cNvPr>
          <p:cNvSpPr txBox="1"/>
          <p:nvPr/>
        </p:nvSpPr>
        <p:spPr>
          <a:xfrm>
            <a:off x="949325" y="3149640"/>
            <a:ext cx="2421781" cy="738664"/>
          </a:xfrm>
          <a:prstGeom prst="rect">
            <a:avLst/>
          </a:prstGeom>
          <a:noFill/>
        </p:spPr>
        <p:txBody>
          <a:bodyPr wrap="square" rtlCol="0">
            <a:spAutoFit/>
          </a:bodyPr>
          <a:lstStyle/>
          <a:p>
            <a:pPr>
              <a:buNone/>
            </a:pPr>
            <a:r>
              <a:rPr lang="en-GB" sz="1400" b="0" dirty="0"/>
              <a:t>Ideal transformer</a:t>
            </a:r>
          </a:p>
          <a:p>
            <a:pPr>
              <a:buNone/>
            </a:pPr>
            <a:r>
              <a:rPr lang="en-GB" sz="1400" b="0" dirty="0"/>
              <a:t>(no parasitic elements hidden in the coupling loop)</a:t>
            </a:r>
          </a:p>
        </p:txBody>
      </p:sp>
      <p:cxnSp>
        <p:nvCxnSpPr>
          <p:cNvPr id="88" name="Straight Arrow Connector 87">
            <a:extLst>
              <a:ext uri="{FF2B5EF4-FFF2-40B4-BE49-F238E27FC236}">
                <a16:creationId xmlns:a16="http://schemas.microsoft.com/office/drawing/2014/main" id="{0FD57677-AE3A-4193-8308-734267CB085F}"/>
              </a:ext>
            </a:extLst>
          </p:cNvPr>
          <p:cNvCxnSpPr>
            <a:cxnSpLocks/>
          </p:cNvCxnSpPr>
          <p:nvPr/>
        </p:nvCxnSpPr>
        <p:spPr bwMode="auto">
          <a:xfrm flipV="1">
            <a:off x="2301875" y="2530515"/>
            <a:ext cx="610149" cy="852487"/>
          </a:xfrm>
          <a:prstGeom prst="straightConnector1">
            <a:avLst/>
          </a:prstGeom>
          <a:noFill/>
          <a:ln w="15875" cap="flat" cmpd="sng" algn="ctr">
            <a:solidFill>
              <a:schemeClr val="tx1"/>
            </a:solidFill>
            <a:prstDash val="solid"/>
            <a:round/>
            <a:headEnd type="none" w="med" len="med"/>
            <a:tailEnd type="arrow"/>
          </a:ln>
          <a:effectLst/>
        </p:spPr>
      </p:cxnSp>
      <p:sp>
        <p:nvSpPr>
          <p:cNvPr id="89" name="Left Brace 88">
            <a:extLst>
              <a:ext uri="{FF2B5EF4-FFF2-40B4-BE49-F238E27FC236}">
                <a16:creationId xmlns:a16="http://schemas.microsoft.com/office/drawing/2014/main" id="{F2837D13-0A9F-43BE-BFE5-7C0AD980FEEF}"/>
              </a:ext>
            </a:extLst>
          </p:cNvPr>
          <p:cNvSpPr/>
          <p:nvPr/>
        </p:nvSpPr>
        <p:spPr bwMode="auto">
          <a:xfrm rot="16200000">
            <a:off x="3599854" y="2561120"/>
            <a:ext cx="206376" cy="1323092"/>
          </a:xfrm>
          <a:prstGeom prst="leftBrace">
            <a:avLst>
              <a:gd name="adj1" fmla="val 46069"/>
              <a:gd name="adj2" fmla="val 53839"/>
            </a:avLst>
          </a:prstGeom>
          <a:noFill/>
          <a:ln w="15875" cap="flat" cmpd="sng" algn="ctr">
            <a:solidFill>
              <a:srgbClr val="0000FF"/>
            </a:solidFill>
            <a:prstDash val="solid"/>
            <a:round/>
            <a:headEnd type="none" w="med" len="med"/>
            <a:tailEnd type="none" w="lg" len="lg"/>
          </a:ln>
          <a:effectLst/>
        </p:spPr>
        <p:txBody>
          <a:bodyPr rtlCol="0" anchor="ctr"/>
          <a:lstStyle/>
          <a:p>
            <a:pPr algn="ctr"/>
            <a:endParaRPr lang="en-GB" dirty="0"/>
          </a:p>
        </p:txBody>
      </p:sp>
      <p:cxnSp>
        <p:nvCxnSpPr>
          <p:cNvPr id="90" name="Straight Arrow Connector 120">
            <a:extLst>
              <a:ext uri="{FF2B5EF4-FFF2-40B4-BE49-F238E27FC236}">
                <a16:creationId xmlns:a16="http://schemas.microsoft.com/office/drawing/2014/main" id="{A7CD6114-3FDD-4B7A-8780-F8CF14FA3828}"/>
              </a:ext>
            </a:extLst>
          </p:cNvPr>
          <p:cNvCxnSpPr>
            <a:cxnSpLocks noChangeShapeType="1"/>
            <a:endCxn id="91" idx="0"/>
          </p:cNvCxnSpPr>
          <p:nvPr/>
        </p:nvCxnSpPr>
        <p:spPr bwMode="auto">
          <a:xfrm>
            <a:off x="7174990" y="1478418"/>
            <a:ext cx="0" cy="624041"/>
          </a:xfrm>
          <a:prstGeom prst="straightConnector1">
            <a:avLst/>
          </a:prstGeom>
          <a:noFill/>
          <a:ln w="15875" algn="ctr">
            <a:solidFill>
              <a:schemeClr val="tx1"/>
            </a:solidFill>
            <a:round/>
            <a:headEnd/>
            <a:tailEnd type="none" w="lg" len="lg"/>
          </a:ln>
        </p:spPr>
      </p:cxnSp>
      <p:sp>
        <p:nvSpPr>
          <p:cNvPr id="91" name="Oval 90">
            <a:extLst>
              <a:ext uri="{FF2B5EF4-FFF2-40B4-BE49-F238E27FC236}">
                <a16:creationId xmlns:a16="http://schemas.microsoft.com/office/drawing/2014/main" id="{3333F7F1-8599-4C7A-9E5F-58DB26180F1A}"/>
              </a:ext>
            </a:extLst>
          </p:cNvPr>
          <p:cNvSpPr/>
          <p:nvPr/>
        </p:nvSpPr>
        <p:spPr bwMode="auto">
          <a:xfrm>
            <a:off x="7065452" y="210245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92" name="Oval 91">
            <a:extLst>
              <a:ext uri="{FF2B5EF4-FFF2-40B4-BE49-F238E27FC236}">
                <a16:creationId xmlns:a16="http://schemas.microsoft.com/office/drawing/2014/main" id="{6CB90630-EEA4-4DE8-A499-AF59A1D07648}"/>
              </a:ext>
            </a:extLst>
          </p:cNvPr>
          <p:cNvSpPr/>
          <p:nvPr/>
        </p:nvSpPr>
        <p:spPr bwMode="auto">
          <a:xfrm>
            <a:off x="7065452" y="224483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93" name="Straight Arrow Connector 120">
            <a:extLst>
              <a:ext uri="{FF2B5EF4-FFF2-40B4-BE49-F238E27FC236}">
                <a16:creationId xmlns:a16="http://schemas.microsoft.com/office/drawing/2014/main" id="{5332FA2F-7F64-47EE-92E6-4DF3CE797563}"/>
              </a:ext>
            </a:extLst>
          </p:cNvPr>
          <p:cNvCxnSpPr>
            <a:cxnSpLocks noChangeShapeType="1"/>
            <a:stCxn id="92" idx="4"/>
          </p:cNvCxnSpPr>
          <p:nvPr/>
        </p:nvCxnSpPr>
        <p:spPr bwMode="auto">
          <a:xfrm flipH="1">
            <a:off x="7174989" y="2471250"/>
            <a:ext cx="1" cy="627776"/>
          </a:xfrm>
          <a:prstGeom prst="straightConnector1">
            <a:avLst/>
          </a:prstGeom>
          <a:noFill/>
          <a:ln w="15875" algn="ctr">
            <a:solidFill>
              <a:schemeClr val="tx1"/>
            </a:solidFill>
            <a:round/>
            <a:headEnd/>
            <a:tailEnd type="none" w="lg" len="lg"/>
          </a:ln>
        </p:spPr>
      </p:cxnSp>
      <p:cxnSp>
        <p:nvCxnSpPr>
          <p:cNvPr id="94" name="Straight Arrow Connector 35">
            <a:extLst>
              <a:ext uri="{FF2B5EF4-FFF2-40B4-BE49-F238E27FC236}">
                <a16:creationId xmlns:a16="http://schemas.microsoft.com/office/drawing/2014/main" id="{3188B6CD-CD7B-483B-A545-D69784DB2827}"/>
              </a:ext>
            </a:extLst>
          </p:cNvPr>
          <p:cNvCxnSpPr>
            <a:cxnSpLocks noChangeShapeType="1"/>
          </p:cNvCxnSpPr>
          <p:nvPr/>
        </p:nvCxnSpPr>
        <p:spPr bwMode="auto">
          <a:xfrm flipH="1">
            <a:off x="7391772" y="2086987"/>
            <a:ext cx="1" cy="394639"/>
          </a:xfrm>
          <a:prstGeom prst="straightConnector1">
            <a:avLst/>
          </a:prstGeom>
          <a:noFill/>
          <a:ln w="25400" algn="ctr">
            <a:solidFill>
              <a:schemeClr val="tx1"/>
            </a:solidFill>
            <a:round/>
            <a:headEnd type="arrow"/>
            <a:tailEnd type="none" w="med" len="med"/>
          </a:ln>
        </p:spPr>
      </p:cxnSp>
      <p:graphicFrame>
        <p:nvGraphicFramePr>
          <p:cNvPr id="95" name="Object 30">
            <a:extLst>
              <a:ext uri="{FF2B5EF4-FFF2-40B4-BE49-F238E27FC236}">
                <a16:creationId xmlns:a16="http://schemas.microsoft.com/office/drawing/2014/main" id="{F869B416-101F-45C3-BA7D-2B4B9BB7F3F9}"/>
              </a:ext>
            </a:extLst>
          </p:cNvPr>
          <p:cNvGraphicFramePr>
            <a:graphicFrameLocks noChangeAspect="1"/>
          </p:cNvGraphicFramePr>
          <p:nvPr>
            <p:extLst>
              <p:ext uri="{D42A27DB-BD31-4B8C-83A1-F6EECF244321}">
                <p14:modId xmlns:p14="http://schemas.microsoft.com/office/powerpoint/2010/main" val="1052766482"/>
              </p:ext>
            </p:extLst>
          </p:nvPr>
        </p:nvGraphicFramePr>
        <p:xfrm>
          <a:off x="7448549" y="2153816"/>
          <a:ext cx="457200" cy="347663"/>
        </p:xfrm>
        <a:graphic>
          <a:graphicData uri="http://schemas.openxmlformats.org/presentationml/2006/ole">
            <mc:AlternateContent xmlns:mc="http://schemas.openxmlformats.org/markup-compatibility/2006">
              <mc:Choice xmlns:v="urn:schemas-microsoft-com:vml" Requires="v">
                <p:oleObj name="Equation" r:id="rId28" imgW="304560" imgH="228600" progId="Equation.3">
                  <p:embed/>
                </p:oleObj>
              </mc:Choice>
              <mc:Fallback>
                <p:oleObj name="Equation" r:id="rId28" imgW="304560" imgH="228600" progId="Equation.3">
                  <p:embed/>
                  <p:pic>
                    <p:nvPicPr>
                      <p:cNvPr id="95" name="Object 30">
                        <a:extLst>
                          <a:ext uri="{FF2B5EF4-FFF2-40B4-BE49-F238E27FC236}">
                            <a16:creationId xmlns:a16="http://schemas.microsoft.com/office/drawing/2014/main" id="{F869B416-101F-45C3-BA7D-2B4B9BB7F3F9}"/>
                          </a:ext>
                        </a:extLst>
                      </p:cNvPr>
                      <p:cNvPicPr>
                        <a:picLocks noChangeAspect="1" noChangeArrowheads="1"/>
                      </p:cNvPicPr>
                      <p:nvPr/>
                    </p:nvPicPr>
                    <p:blipFill>
                      <a:blip r:embed="rId29"/>
                      <a:srcRect/>
                      <a:stretch>
                        <a:fillRect/>
                      </a:stretch>
                    </p:blipFill>
                    <p:spPr bwMode="auto">
                      <a:xfrm>
                        <a:off x="7448549" y="2153816"/>
                        <a:ext cx="457200" cy="3476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96" name="Picture 95">
            <a:extLst>
              <a:ext uri="{FF2B5EF4-FFF2-40B4-BE49-F238E27FC236}">
                <a16:creationId xmlns:a16="http://schemas.microsoft.com/office/drawing/2014/main" id="{D76DF56C-C44C-D6E9-C00E-B0B7E31A7583}"/>
              </a:ext>
            </a:extLst>
          </p:cNvPr>
          <p:cNvPicPr>
            <a:picLocks noChangeAspect="1"/>
          </p:cNvPicPr>
          <p:nvPr/>
        </p:nvPicPr>
        <p:blipFill>
          <a:blip r:embed="rId30"/>
          <a:stretch>
            <a:fillRect/>
          </a:stretch>
        </p:blipFill>
        <p:spPr>
          <a:xfrm>
            <a:off x="152400" y="1263650"/>
            <a:ext cx="1892645" cy="2340000"/>
          </a:xfrm>
          <a:prstGeom prst="rect">
            <a:avLst/>
          </a:prstGeom>
        </p:spPr>
      </p:pic>
      <p:pic>
        <p:nvPicPr>
          <p:cNvPr id="97" name="Picture 96">
            <a:extLst>
              <a:ext uri="{FF2B5EF4-FFF2-40B4-BE49-F238E27FC236}">
                <a16:creationId xmlns:a16="http://schemas.microsoft.com/office/drawing/2014/main" id="{95E2219B-8DC9-BE29-E114-11BA96C7E268}"/>
              </a:ext>
            </a:extLst>
          </p:cNvPr>
          <p:cNvPicPr>
            <a:picLocks noChangeAspect="1"/>
          </p:cNvPicPr>
          <p:nvPr/>
        </p:nvPicPr>
        <p:blipFill>
          <a:blip r:embed="rId31"/>
          <a:stretch>
            <a:fillRect/>
          </a:stretch>
        </p:blipFill>
        <p:spPr>
          <a:xfrm>
            <a:off x="2043065" y="1263650"/>
            <a:ext cx="6973086" cy="2340000"/>
          </a:xfrm>
          <a:prstGeom prst="rect">
            <a:avLst/>
          </a:prstGeom>
        </p:spPr>
      </p:pic>
      <p:sp>
        <p:nvSpPr>
          <p:cNvPr id="2" name="Rectangle 1">
            <a:extLst>
              <a:ext uri="{FF2B5EF4-FFF2-40B4-BE49-F238E27FC236}">
                <a16:creationId xmlns:a16="http://schemas.microsoft.com/office/drawing/2014/main" id="{9F891D0C-9B53-758C-3E01-54DAB8E6D370}"/>
              </a:ext>
            </a:extLst>
          </p:cNvPr>
          <p:cNvSpPr>
            <a:spLocks noChangeArrowheads="1"/>
          </p:cNvSpPr>
          <p:nvPr/>
        </p:nvSpPr>
        <p:spPr bwMode="auto">
          <a:xfrm>
            <a:off x="593304" y="5763507"/>
            <a:ext cx="1757764"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t>Quality factor</a:t>
            </a:r>
            <a:endParaRPr lang="en-US" sz="2000" dirty="0"/>
          </a:p>
        </p:txBody>
      </p:sp>
      <p:pic>
        <p:nvPicPr>
          <p:cNvPr id="4" name="Picture 3">
            <a:extLst>
              <a:ext uri="{FF2B5EF4-FFF2-40B4-BE49-F238E27FC236}">
                <a16:creationId xmlns:a16="http://schemas.microsoft.com/office/drawing/2014/main" id="{6E6F6EAA-7D59-8BFC-2863-A4A0317166EA}"/>
              </a:ext>
            </a:extLst>
          </p:cNvPr>
          <p:cNvPicPr>
            <a:picLocks noChangeAspect="1"/>
          </p:cNvPicPr>
          <p:nvPr/>
        </p:nvPicPr>
        <p:blipFill>
          <a:blip r:embed="rId32">
            <a:clrChange>
              <a:clrFrom>
                <a:srgbClr val="FFFFFF"/>
              </a:clrFrom>
              <a:clrTo>
                <a:srgbClr val="FFFFFF">
                  <a:alpha val="0"/>
                </a:srgbClr>
              </a:clrTo>
            </a:clrChange>
          </a:blip>
          <a:stretch>
            <a:fillRect/>
          </a:stretch>
        </p:blipFill>
        <p:spPr>
          <a:xfrm>
            <a:off x="2765920" y="5603527"/>
            <a:ext cx="3055844" cy="866781"/>
          </a:xfrm>
          <a:prstGeom prst="rect">
            <a:avLst/>
          </a:prstGeom>
        </p:spPr>
      </p:pic>
    </p:spTree>
    <p:extLst>
      <p:ext uri="{BB962C8B-B14F-4D97-AF65-F5344CB8AC3E}">
        <p14:creationId xmlns:p14="http://schemas.microsoft.com/office/powerpoint/2010/main" val="3727659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a:xfrm>
            <a:off x="146304" y="6265754"/>
            <a:ext cx="457200" cy="457200"/>
          </a:xfrm>
        </p:spPr>
        <p:txBody>
          <a:bodyPr/>
          <a:lstStyle/>
          <a:p>
            <a:pPr>
              <a:defRPr/>
            </a:pPr>
            <a:fld id="{2E3C9665-4498-4491-A855-E0C23AB8B3E8}" type="slidenum">
              <a:rPr lang="en-US" smtClean="0"/>
              <a:pPr>
                <a:defRPr/>
              </a:pPr>
              <a:t>18</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431926"/>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sz="2000" dirty="0"/>
              <a:t>Resonators; RF cavity theory (II)</a:t>
            </a:r>
          </a:p>
        </p:txBody>
      </p:sp>
      <p:sp>
        <p:nvSpPr>
          <p:cNvPr id="13" name="Rectangle 3">
            <a:extLst>
              <a:ext uri="{FF2B5EF4-FFF2-40B4-BE49-F238E27FC236}">
                <a16:creationId xmlns:a16="http://schemas.microsoft.com/office/drawing/2014/main" id="{4D0D9AD1-96DC-479D-A5F8-A512ABDF2D02}"/>
              </a:ext>
            </a:extLst>
          </p:cNvPr>
          <p:cNvSpPr txBox="1">
            <a:spLocks noChangeArrowheads="1"/>
          </p:cNvSpPr>
          <p:nvPr/>
        </p:nvSpPr>
        <p:spPr>
          <a:xfrm>
            <a:off x="169863" y="762000"/>
            <a:ext cx="8821737" cy="56388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sz="2000" dirty="0"/>
              <a:t>As we said at the beginning, an accelerating RF cavity is indeed a resonator for an electromagnetic wave. We already mentioned the idea of comparing an RF cavity to an </a:t>
            </a:r>
            <a:r>
              <a:rPr lang="en-GB" sz="2000" dirty="0" err="1"/>
              <a:t>RLC</a:t>
            </a:r>
            <a:r>
              <a:rPr lang="en-GB" sz="2000" dirty="0"/>
              <a:t> circuit.</a:t>
            </a:r>
          </a:p>
          <a:p>
            <a:r>
              <a:rPr lang="en-GB" sz="2000" dirty="0"/>
              <a:t>Two important quantities characterise a resonator (remember your first physics course..): the resonance frequency </a:t>
            </a:r>
            <a:r>
              <a:rPr lang="en-GB" sz="2000" dirty="0" err="1"/>
              <a:t>f</a:t>
            </a:r>
            <a:r>
              <a:rPr lang="en-GB" sz="2000" baseline="-25000" dirty="0" err="1"/>
              <a:t>0</a:t>
            </a:r>
            <a:r>
              <a:rPr lang="en-GB" sz="2000" dirty="0"/>
              <a:t> and the quality factor </a:t>
            </a:r>
            <a:r>
              <a:rPr lang="en-GB" sz="2000" dirty="0" err="1"/>
              <a:t>Q</a:t>
            </a:r>
            <a:r>
              <a:rPr lang="en-GB" sz="2000" baseline="-25000" dirty="0" err="1"/>
              <a:t>0</a:t>
            </a:r>
            <a:endParaRPr lang="en-GB" sz="2000" baseline="-25000" dirty="0"/>
          </a:p>
        </p:txBody>
      </p:sp>
      <p:pic>
        <p:nvPicPr>
          <p:cNvPr id="14" name="Picture 5" descr="hasan2BW">
            <a:extLst>
              <a:ext uri="{FF2B5EF4-FFF2-40B4-BE49-F238E27FC236}">
                <a16:creationId xmlns:a16="http://schemas.microsoft.com/office/drawing/2014/main" id="{B56127C5-8D3C-48E4-A94C-33553CA38430}"/>
              </a:ext>
            </a:extLst>
          </p:cNvPr>
          <p:cNvPicPr>
            <a:picLocks noChangeAspect="1" noChangeArrowheads="1"/>
          </p:cNvPicPr>
          <p:nvPr/>
        </p:nvPicPr>
        <p:blipFill>
          <a:blip r:embed="rId3"/>
          <a:srcRect/>
          <a:stretch>
            <a:fillRect/>
          </a:stretch>
        </p:blipFill>
        <p:spPr bwMode="auto">
          <a:xfrm>
            <a:off x="711200" y="2401887"/>
            <a:ext cx="4841875" cy="3303588"/>
          </a:xfrm>
          <a:prstGeom prst="rect">
            <a:avLst/>
          </a:prstGeom>
          <a:noFill/>
        </p:spPr>
      </p:pic>
      <mc:AlternateContent xmlns:mc="http://schemas.openxmlformats.org/markup-compatibility/2006" xmlns:a14="http://schemas.microsoft.com/office/drawing/2010/main">
        <mc:Choice Requires="a14">
          <p:sp>
            <p:nvSpPr>
              <p:cNvPr id="15" name="Object 6">
                <a:extLst>
                  <a:ext uri="{FF2B5EF4-FFF2-40B4-BE49-F238E27FC236}">
                    <a16:creationId xmlns:a16="http://schemas.microsoft.com/office/drawing/2014/main" id="{3F20AFDD-903A-4B8D-8217-AC7DB2E6B7A8}"/>
                  </a:ext>
                </a:extLst>
              </p:cNvPr>
              <p:cNvSpPr txBox="1"/>
              <p:nvPr/>
            </p:nvSpPr>
            <p:spPr bwMode="auto">
              <a:xfrm>
                <a:off x="6094412" y="2656802"/>
                <a:ext cx="1881187" cy="8064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𝑄</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𝑓</m:t>
                              </m:r>
                            </m:e>
                            <m:sub>
                              <m:r>
                                <a:rPr lang="en-GB" i="1">
                                  <a:solidFill>
                                    <a:srgbClr val="000000"/>
                                  </a:solidFill>
                                  <a:latin typeface="Cambria Math" panose="02040503050406030204" pitchFamily="18" charset="0"/>
                                </a:rPr>
                                <m:t>0</m:t>
                              </m:r>
                            </m:sub>
                          </m:sSub>
                        </m:num>
                        <m:den>
                          <m:r>
                            <m:rPr>
                              <m:sty m:val="p"/>
                            </m:rPr>
                            <a:rPr lang="en-GB" i="1">
                              <a:solidFill>
                                <a:srgbClr val="000000"/>
                              </a:solidFill>
                              <a:latin typeface="Cambria Math" panose="02040503050406030204" pitchFamily="18" charset="0"/>
                            </a:rPr>
                            <m:t>Δ</m:t>
                          </m:r>
                          <m:r>
                            <a:rPr lang="en-GB" i="1">
                              <a:solidFill>
                                <a:srgbClr val="000000"/>
                              </a:solidFill>
                              <a:latin typeface="Cambria Math" panose="02040503050406030204" pitchFamily="18" charset="0"/>
                            </a:rPr>
                            <m:t>𝑓</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r>
                            <a:rPr lang="en-US" b="1" i="1" smtClean="0">
                              <a:solidFill>
                                <a:srgbClr val="000000"/>
                              </a:solidFill>
                              <a:latin typeface="Cambria Math" panose="02040503050406030204" pitchFamily="18" charset="0"/>
                            </a:rPr>
                            <m:t>𝑾</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𝑃</m:t>
                              </m:r>
                            </m:e>
                            <m:sub>
                              <m:r>
                                <a:rPr lang="en-GB" i="1">
                                  <a:solidFill>
                                    <a:srgbClr val="000000"/>
                                  </a:solidFill>
                                  <a:latin typeface="Cambria Math" panose="02040503050406030204" pitchFamily="18" charset="0"/>
                                </a:rPr>
                                <m:t>𝑐</m:t>
                              </m:r>
                            </m:sub>
                          </m:sSub>
                        </m:den>
                      </m:f>
                    </m:oMath>
                  </m:oMathPara>
                </a14:m>
                <a:endParaRPr lang="en-GB" dirty="0"/>
              </a:p>
            </p:txBody>
          </p:sp>
        </mc:Choice>
        <mc:Fallback xmlns="">
          <p:sp>
            <p:nvSpPr>
              <p:cNvPr id="15" name="Object 6">
                <a:extLst>
                  <a:ext uri="{FF2B5EF4-FFF2-40B4-BE49-F238E27FC236}">
                    <a16:creationId xmlns:a16="http://schemas.microsoft.com/office/drawing/2014/main" id="{3F20AFDD-903A-4B8D-8217-AC7DB2E6B7A8}"/>
                  </a:ext>
                </a:extLst>
              </p:cNvPr>
              <p:cNvSpPr txBox="1">
                <a:spLocks noRot="1" noChangeAspect="1" noMove="1" noResize="1" noEditPoints="1" noAdjustHandles="1" noChangeArrowheads="1" noChangeShapeType="1" noTextEdit="1"/>
              </p:cNvSpPr>
              <p:nvPr/>
            </p:nvSpPr>
            <p:spPr bwMode="auto">
              <a:xfrm>
                <a:off x="6094412" y="2656802"/>
                <a:ext cx="1881187" cy="806450"/>
              </a:xfrm>
              <a:prstGeom prst="rect">
                <a:avLst/>
              </a:prstGeom>
              <a:blipFill>
                <a:blip r:embed="rId4"/>
                <a:stretch>
                  <a:fillRect/>
                </a:stretch>
              </a:blipFill>
            </p:spPr>
            <p:txBody>
              <a:bodyPr/>
              <a:lstStyle/>
              <a:p>
                <a:r>
                  <a:rPr lang="en-US">
                    <a:noFill/>
                  </a:rPr>
                  <a:t> </a:t>
                </a:r>
              </a:p>
            </p:txBody>
          </p:sp>
        </mc:Fallback>
      </mc:AlternateContent>
      <p:sp>
        <p:nvSpPr>
          <p:cNvPr id="16" name="Rectangle 8">
            <a:extLst>
              <a:ext uri="{FF2B5EF4-FFF2-40B4-BE49-F238E27FC236}">
                <a16:creationId xmlns:a16="http://schemas.microsoft.com/office/drawing/2014/main" id="{3CF3F554-016A-4FB2-AC98-F64983419328}"/>
              </a:ext>
            </a:extLst>
          </p:cNvPr>
          <p:cNvSpPr>
            <a:spLocks noChangeArrowheads="1"/>
          </p:cNvSpPr>
          <p:nvPr/>
        </p:nvSpPr>
        <p:spPr bwMode="auto">
          <a:xfrm>
            <a:off x="250825" y="5705475"/>
            <a:ext cx="8602663" cy="535531"/>
          </a:xfrm>
          <a:prstGeom prst="rect">
            <a:avLst/>
          </a:prstGeom>
          <a:noFill/>
          <a:ln w="12700">
            <a:noFill/>
            <a:miter lim="800000"/>
            <a:headEnd/>
            <a:tailEnd/>
          </a:ln>
          <a:effectLst/>
        </p:spPr>
        <p:txBody>
          <a:bodyPr>
            <a:spAutoFit/>
          </a:bodyPr>
          <a:lstStyle/>
          <a:p>
            <a:pPr marL="363538" indent="-363538" algn="l">
              <a:lnSpc>
                <a:spcPct val="90000"/>
              </a:lnSpc>
              <a:spcBef>
                <a:spcPct val="20000"/>
              </a:spcBef>
              <a:buFontTx/>
              <a:buChar char="•"/>
            </a:pPr>
            <a:r>
              <a:rPr lang="en-GB" sz="1400" dirty="0">
                <a:solidFill>
                  <a:schemeClr val="accent2"/>
                </a:solidFill>
                <a:latin typeface="Arial" pitchFamily="34" charset="0"/>
              </a:rPr>
              <a:t>Where </a:t>
            </a:r>
            <a:r>
              <a:rPr lang="en-GB" sz="1600" i="1" dirty="0">
                <a:latin typeface="Times New Roman" pitchFamily="18" charset="0"/>
              </a:rPr>
              <a:t>W</a:t>
            </a:r>
            <a:r>
              <a:rPr lang="en-GB" sz="1400" dirty="0">
                <a:solidFill>
                  <a:schemeClr val="accent2"/>
                </a:solidFill>
                <a:latin typeface="Arial" pitchFamily="34" charset="0"/>
              </a:rPr>
              <a:t> is the energy stored in the cavity volume and </a:t>
            </a:r>
            <a:r>
              <a:rPr lang="en-GB" i="1" dirty="0">
                <a:solidFill>
                  <a:schemeClr val="tx1"/>
                </a:solidFill>
                <a:latin typeface="Times New Roman" pitchFamily="18" charset="0"/>
              </a:rPr>
              <a:t>P</a:t>
            </a:r>
            <a:r>
              <a:rPr lang="en-GB" i="1" baseline="-25000" dirty="0">
                <a:solidFill>
                  <a:schemeClr val="tx1"/>
                </a:solidFill>
                <a:latin typeface="Times New Roman" pitchFamily="18" charset="0"/>
              </a:rPr>
              <a:t>c </a:t>
            </a:r>
            <a:r>
              <a:rPr lang="en-GB" i="1" dirty="0">
                <a:solidFill>
                  <a:schemeClr val="tx1"/>
                </a:solidFill>
                <a:latin typeface="Times New Roman" pitchFamily="18" charset="0"/>
              </a:rPr>
              <a:t>/</a:t>
            </a:r>
            <a:r>
              <a:rPr lang="en-GB" i="1" dirty="0">
                <a:solidFill>
                  <a:schemeClr val="tx1"/>
                </a:solidFill>
                <a:latin typeface="Times New Roman" pitchFamily="18" charset="0"/>
                <a:sym typeface="Symbol" pitchFamily="18" charset="2"/>
              </a:rPr>
              <a:t></a:t>
            </a:r>
            <a:r>
              <a:rPr lang="en-GB" i="1" baseline="-25000" dirty="0">
                <a:solidFill>
                  <a:schemeClr val="tx1"/>
                </a:solidFill>
                <a:latin typeface="Times New Roman" pitchFamily="18" charset="0"/>
                <a:sym typeface="Symbol" pitchFamily="18" charset="2"/>
              </a:rPr>
              <a:t>0</a:t>
            </a:r>
            <a:r>
              <a:rPr lang="en-GB" sz="1400" dirty="0">
                <a:solidFill>
                  <a:schemeClr val="accent2"/>
                </a:solidFill>
                <a:latin typeface="Arial" pitchFamily="34" charset="0"/>
                <a:sym typeface="Symbol" pitchFamily="18" charset="2"/>
              </a:rPr>
              <a:t> is the energy lost per RF period by the induced surface currents, not from external loading </a:t>
            </a:r>
          </a:p>
        </p:txBody>
      </p:sp>
      <mc:AlternateContent xmlns:mc="http://schemas.openxmlformats.org/markup-compatibility/2006" xmlns:a14="http://schemas.microsoft.com/office/drawing/2010/main">
        <mc:Choice Requires="a14">
          <p:sp>
            <p:nvSpPr>
              <p:cNvPr id="17" name="Object 9">
                <a:extLst>
                  <a:ext uri="{FF2B5EF4-FFF2-40B4-BE49-F238E27FC236}">
                    <a16:creationId xmlns:a16="http://schemas.microsoft.com/office/drawing/2014/main" id="{E82BF3D8-D2E5-4EA7-8DFB-4F9416C69815}"/>
                  </a:ext>
                </a:extLst>
              </p:cNvPr>
              <p:cNvSpPr txBox="1"/>
              <p:nvPr/>
            </p:nvSpPr>
            <p:spPr bwMode="auto">
              <a:xfrm>
                <a:off x="6094412" y="3922040"/>
                <a:ext cx="1979612" cy="371475"/>
              </a:xfrm>
              <a:prstGeom prst="rect">
                <a:avLst/>
              </a:prstGeom>
              <a:noFill/>
            </p:spPr>
            <p:txBody>
              <a:bodyPr>
                <a:normAutofit fontScale="85000" lnSpcReduction="10000"/>
              </a:bodyPr>
              <a:lstStyle/>
              <a:p>
                <a:r>
                  <a:rPr lang="en-GB" sz="1900" dirty="0">
                    <a:solidFill>
                      <a:srgbClr val="000000"/>
                    </a:solidFill>
                  </a:rPr>
                  <a:t>E(t)</a:t>
                </a:r>
                <a14:m>
                  <m:oMath xmlns:m="http://schemas.openxmlformats.org/officeDocument/2006/math">
                    <m:r>
                      <a:rPr lang="en-GB" i="1" smtClean="0">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𝐸</m:t>
                        </m:r>
                      </m:e>
                      <m:sub>
                        <m:r>
                          <a:rPr lang="en-GB" i="1">
                            <a:solidFill>
                              <a:srgbClr val="000000"/>
                            </a:solidFill>
                            <a:latin typeface="Cambria Math" panose="02040503050406030204" pitchFamily="18" charset="0"/>
                          </a:rPr>
                          <m:t>0</m:t>
                        </m:r>
                      </m:sub>
                    </m:sSub>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exp</m:t>
                        </m:r>
                      </m:fName>
                      <m:e>
                        <m:r>
                          <a:rPr lang="en-GB" i="1">
                            <a:solidFill>
                              <a:srgbClr val="000000"/>
                            </a:solidFill>
                            <a:latin typeface="Cambria Math" panose="02040503050406030204" pitchFamily="18" charset="0"/>
                          </a:rPr>
                          <m:t>(</m:t>
                        </m:r>
                      </m:e>
                    </m:func>
                    <m:r>
                      <a:rPr lang="en-GB" i="1">
                        <a:solidFill>
                          <a:srgbClr val="000000"/>
                        </a:solidFill>
                        <a:latin typeface="Cambria Math" panose="02040503050406030204" pitchFamily="18" charset="0"/>
                      </a:rPr>
                      <m:t>−</m:t>
                    </m:r>
                    <m:f>
                      <m:fPr>
                        <m:type m:val="lin"/>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𝑡</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𝜏</m:t>
                            </m:r>
                          </m:e>
                          <m:sub>
                            <m:r>
                              <a:rPr lang="en-US" b="0" i="1" smtClean="0">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den>
                    </m:f>
                  </m:oMath>
                </a14:m>
                <a:endParaRPr lang="en-GB" dirty="0"/>
              </a:p>
            </p:txBody>
          </p:sp>
        </mc:Choice>
        <mc:Fallback xmlns="">
          <p:sp>
            <p:nvSpPr>
              <p:cNvPr id="17" name="Object 9">
                <a:extLst>
                  <a:ext uri="{FF2B5EF4-FFF2-40B4-BE49-F238E27FC236}">
                    <a16:creationId xmlns:a16="http://schemas.microsoft.com/office/drawing/2014/main" id="{E82BF3D8-D2E5-4EA7-8DFB-4F9416C69815}"/>
                  </a:ext>
                </a:extLst>
              </p:cNvPr>
              <p:cNvSpPr txBox="1">
                <a:spLocks noRot="1" noChangeAspect="1" noMove="1" noResize="1" noEditPoints="1" noAdjustHandles="1" noChangeArrowheads="1" noChangeShapeType="1" noTextEdit="1"/>
              </p:cNvSpPr>
              <p:nvPr/>
            </p:nvSpPr>
            <p:spPr bwMode="auto">
              <a:xfrm>
                <a:off x="6094412" y="3922040"/>
                <a:ext cx="1979612" cy="371475"/>
              </a:xfrm>
              <a:prstGeom prst="rect">
                <a:avLst/>
              </a:prstGeom>
              <a:blipFill>
                <a:blip r:embed="rId5"/>
                <a:stretch>
                  <a:fillRect l="-1852" t="-98361" r="-10802" b="-124590"/>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B4650199-A5C6-4F9A-A6B6-9546D0526A10}"/>
              </a:ext>
            </a:extLst>
          </p:cNvPr>
          <p:cNvSpPr txBox="1"/>
          <p:nvPr/>
        </p:nvSpPr>
        <p:spPr>
          <a:xfrm>
            <a:off x="5591563" y="4399002"/>
            <a:ext cx="3485634" cy="553998"/>
          </a:xfrm>
          <a:prstGeom prst="rect">
            <a:avLst/>
          </a:prstGeom>
          <a:noFill/>
        </p:spPr>
        <p:txBody>
          <a:bodyPr wrap="none" rtlCol="0">
            <a:spAutoFit/>
          </a:bodyPr>
          <a:lstStyle/>
          <a:p>
            <a:r>
              <a:rPr lang="el-GR" dirty="0">
                <a:latin typeface="Cambria" panose="02040503050406030204" pitchFamily="18" charset="0"/>
                <a:ea typeface="Cambria" panose="02040503050406030204" pitchFamily="18" charset="0"/>
              </a:rPr>
              <a:t>τ</a:t>
            </a:r>
            <a:r>
              <a:rPr lang="en-US" baseline="-25000" dirty="0">
                <a:latin typeface="Cambria" panose="02040503050406030204" pitchFamily="18" charset="0"/>
                <a:ea typeface="Cambria" panose="02040503050406030204" pitchFamily="18" charset="0"/>
              </a:rPr>
              <a:t>O</a:t>
            </a:r>
            <a:r>
              <a:rPr lang="en-US" dirty="0">
                <a:latin typeface="Cambria" panose="02040503050406030204" pitchFamily="18" charset="0"/>
                <a:ea typeface="Cambria" panose="02040503050406030204" pitchFamily="18" charset="0"/>
              </a:rPr>
              <a:t> = time constant for unloaded Q</a:t>
            </a:r>
          </a:p>
          <a:p>
            <a:r>
              <a:rPr lang="en-US" sz="1200" dirty="0">
                <a:latin typeface="Cambria" panose="02040503050406030204" pitchFamily="18" charset="0"/>
                <a:ea typeface="Cambria" panose="02040503050406030204" pitchFamily="18" charset="0"/>
              </a:rPr>
              <a:t>Since we are only talking about losses in the cavity</a:t>
            </a:r>
            <a:endParaRPr lang="en-GB" sz="1200" dirty="0"/>
          </a:p>
        </p:txBody>
      </p:sp>
      <p:sp>
        <p:nvSpPr>
          <p:cNvPr id="6" name="TextBox 5">
            <a:extLst>
              <a:ext uri="{FF2B5EF4-FFF2-40B4-BE49-F238E27FC236}">
                <a16:creationId xmlns:a16="http://schemas.microsoft.com/office/drawing/2014/main" id="{26A0D185-5F90-44AC-8D54-998F924183BA}"/>
              </a:ext>
            </a:extLst>
          </p:cNvPr>
          <p:cNvSpPr txBox="1"/>
          <p:nvPr/>
        </p:nvSpPr>
        <p:spPr>
          <a:xfrm>
            <a:off x="608493" y="3733800"/>
            <a:ext cx="580771" cy="276999"/>
          </a:xfrm>
          <a:prstGeom prst="rect">
            <a:avLst/>
          </a:prstGeom>
          <a:solidFill>
            <a:schemeClr val="bg1"/>
          </a:solidFill>
        </p:spPr>
        <p:txBody>
          <a:bodyPr wrap="square" rtlCol="0">
            <a:spAutoFit/>
          </a:bodyPr>
          <a:lstStyle/>
          <a:p>
            <a:r>
              <a:rPr lang="en-US" sz="1200" dirty="0"/>
              <a:t>E</a:t>
            </a:r>
            <a:r>
              <a:rPr lang="en-US" sz="1000" baseline="30000" dirty="0"/>
              <a:t>2</a:t>
            </a:r>
            <a:r>
              <a:rPr lang="en-US" sz="1000" dirty="0">
                <a:latin typeface="Cambria" panose="02040503050406030204" pitchFamily="18" charset="0"/>
                <a:ea typeface="Cambria" panose="02040503050406030204" pitchFamily="18" charset="0"/>
              </a:rPr>
              <a:t>=0.5</a:t>
            </a:r>
            <a:endParaRPr lang="en-GB" sz="1000" dirty="0"/>
          </a:p>
        </p:txBody>
      </p:sp>
      <p:sp>
        <p:nvSpPr>
          <p:cNvPr id="8" name="TextBox 7">
            <a:extLst>
              <a:ext uri="{FF2B5EF4-FFF2-40B4-BE49-F238E27FC236}">
                <a16:creationId xmlns:a16="http://schemas.microsoft.com/office/drawing/2014/main" id="{58CDFA86-FDAD-4279-8C80-DA38DCB4CA39}"/>
              </a:ext>
            </a:extLst>
          </p:cNvPr>
          <p:cNvSpPr txBox="1"/>
          <p:nvPr/>
        </p:nvSpPr>
        <p:spPr>
          <a:xfrm>
            <a:off x="2273608" y="4154488"/>
            <a:ext cx="1853584" cy="923330"/>
          </a:xfrm>
          <a:prstGeom prst="rect">
            <a:avLst/>
          </a:prstGeom>
          <a:noFill/>
        </p:spPr>
        <p:txBody>
          <a:bodyPr wrap="none" rtlCol="0">
            <a:spAutoFit/>
          </a:bodyPr>
          <a:lstStyle/>
          <a:p>
            <a:r>
              <a:rPr lang="en-US" dirty="0"/>
              <a:t>3 dB bandwidth=</a:t>
            </a:r>
            <a:r>
              <a:rPr lang="el-GR" dirty="0">
                <a:latin typeface="Cambria" panose="02040503050406030204" pitchFamily="18" charset="0"/>
                <a:ea typeface="Cambria" panose="02040503050406030204" pitchFamily="18" charset="0"/>
              </a:rPr>
              <a:t>Δ</a:t>
            </a:r>
            <a:r>
              <a:rPr lang="en-US" dirty="0">
                <a:latin typeface="Cambria" panose="02040503050406030204" pitchFamily="18" charset="0"/>
                <a:ea typeface="Cambria" panose="02040503050406030204" pitchFamily="18" charset="0"/>
              </a:rPr>
              <a:t>f</a:t>
            </a:r>
            <a:endParaRPr lang="en-US" dirty="0"/>
          </a:p>
          <a:p>
            <a:r>
              <a:rPr lang="en-US" dirty="0"/>
              <a:t>0.71 in voltage or</a:t>
            </a:r>
          </a:p>
          <a:p>
            <a:r>
              <a:rPr lang="en-US" dirty="0"/>
              <a:t>0.5 in power</a:t>
            </a:r>
            <a:endParaRPr lang="en-GB" dirty="0"/>
          </a:p>
        </p:txBody>
      </p:sp>
      <p:sp>
        <p:nvSpPr>
          <p:cNvPr id="9" name="TextBox 8">
            <a:extLst>
              <a:ext uri="{FF2B5EF4-FFF2-40B4-BE49-F238E27FC236}">
                <a16:creationId xmlns:a16="http://schemas.microsoft.com/office/drawing/2014/main" id="{BF9426D9-D0C5-4244-985D-F086E1495BAF}"/>
              </a:ext>
            </a:extLst>
          </p:cNvPr>
          <p:cNvSpPr txBox="1"/>
          <p:nvPr/>
        </p:nvSpPr>
        <p:spPr>
          <a:xfrm>
            <a:off x="1189264" y="2539762"/>
            <a:ext cx="824265" cy="369332"/>
          </a:xfrm>
          <a:prstGeom prst="rect">
            <a:avLst/>
          </a:prstGeom>
          <a:noFill/>
        </p:spPr>
        <p:txBody>
          <a:bodyPr wrap="none" rtlCol="0">
            <a:spAutoFit/>
          </a:bodyPr>
          <a:lstStyle/>
          <a:p>
            <a:r>
              <a:rPr lang="en-US" dirty="0">
                <a:solidFill>
                  <a:srgbClr val="FF0000"/>
                </a:solidFill>
              </a:rPr>
              <a:t>E</a:t>
            </a:r>
            <a:r>
              <a:rPr lang="en-US" baseline="30000" dirty="0">
                <a:solidFill>
                  <a:srgbClr val="FF0000"/>
                </a:solidFill>
              </a:rPr>
              <a:t>2 </a:t>
            </a:r>
            <a:r>
              <a:rPr lang="en-US" dirty="0">
                <a:solidFill>
                  <a:srgbClr val="FF0000"/>
                </a:solidFill>
              </a:rPr>
              <a:t>or V</a:t>
            </a:r>
            <a:r>
              <a:rPr lang="en-US" baseline="30000" dirty="0">
                <a:solidFill>
                  <a:srgbClr val="FF0000"/>
                </a:solidFill>
              </a:rPr>
              <a:t>2</a:t>
            </a:r>
            <a:endParaRPr lang="en-GB" baseline="30000" dirty="0">
              <a:solidFill>
                <a:srgbClr val="FF0000"/>
              </a:solidFill>
            </a:endParaRPr>
          </a:p>
        </p:txBody>
      </p:sp>
      <p:sp>
        <p:nvSpPr>
          <p:cNvPr id="12" name="TextBox 11">
            <a:extLst>
              <a:ext uri="{FF2B5EF4-FFF2-40B4-BE49-F238E27FC236}">
                <a16:creationId xmlns:a16="http://schemas.microsoft.com/office/drawing/2014/main" id="{32F7E20D-8E9C-4455-8E05-9C0CF0200724}"/>
              </a:ext>
            </a:extLst>
          </p:cNvPr>
          <p:cNvSpPr txBox="1"/>
          <p:nvPr/>
        </p:nvSpPr>
        <p:spPr>
          <a:xfrm>
            <a:off x="5797549" y="3501352"/>
            <a:ext cx="3126112" cy="369332"/>
          </a:xfrm>
          <a:prstGeom prst="rect">
            <a:avLst/>
          </a:prstGeom>
          <a:noFill/>
        </p:spPr>
        <p:txBody>
          <a:bodyPr wrap="none" rtlCol="0">
            <a:spAutoFit/>
          </a:bodyPr>
          <a:lstStyle/>
          <a:p>
            <a:r>
              <a:rPr lang="en-US" dirty="0"/>
              <a:t>P</a:t>
            </a:r>
            <a:r>
              <a:rPr lang="en-US" baseline="-25000" dirty="0"/>
              <a:t>C</a:t>
            </a:r>
            <a:r>
              <a:rPr lang="en-US" dirty="0"/>
              <a:t> = wall current losses per period</a:t>
            </a:r>
            <a:endParaRPr lang="en-GB" dirty="0"/>
          </a:p>
        </p:txBody>
      </p:sp>
      <p:sp>
        <p:nvSpPr>
          <p:cNvPr id="19" name="TextBox 18">
            <a:extLst>
              <a:ext uri="{FF2B5EF4-FFF2-40B4-BE49-F238E27FC236}">
                <a16:creationId xmlns:a16="http://schemas.microsoft.com/office/drawing/2014/main" id="{109059AC-DAC7-4D62-98E9-D895863B2DBC}"/>
              </a:ext>
            </a:extLst>
          </p:cNvPr>
          <p:cNvSpPr txBox="1"/>
          <p:nvPr/>
        </p:nvSpPr>
        <p:spPr>
          <a:xfrm>
            <a:off x="2886792" y="3738990"/>
            <a:ext cx="847007" cy="415498"/>
          </a:xfrm>
          <a:prstGeom prst="rect">
            <a:avLst/>
          </a:prstGeom>
          <a:solidFill>
            <a:schemeClr val="bg1"/>
          </a:solidFill>
        </p:spPr>
        <p:txBody>
          <a:bodyPr wrap="square" rtlCol="0">
            <a:spAutoFit/>
          </a:bodyPr>
          <a:lstStyle/>
          <a:p>
            <a:r>
              <a:rPr lang="en-US" sz="2100" dirty="0"/>
              <a:t>1/</a:t>
            </a:r>
            <a:r>
              <a:rPr lang="el-GR" sz="2100" dirty="0">
                <a:latin typeface="Cambria" panose="02040503050406030204" pitchFamily="18" charset="0"/>
                <a:ea typeface="Cambria" panose="02040503050406030204" pitchFamily="18" charset="0"/>
              </a:rPr>
              <a:t>πτ</a:t>
            </a:r>
            <a:r>
              <a:rPr lang="en-US" sz="2100" baseline="-25000" dirty="0">
                <a:latin typeface="Cambria" panose="02040503050406030204" pitchFamily="18" charset="0"/>
                <a:ea typeface="Cambria" panose="02040503050406030204" pitchFamily="18" charset="0"/>
              </a:rPr>
              <a:t>0</a:t>
            </a:r>
            <a:endParaRPr lang="en-GB" sz="2100" baseline="-25000" dirty="0"/>
          </a:p>
        </p:txBody>
      </p:sp>
    </p:spTree>
    <p:extLst>
      <p:ext uri="{BB962C8B-B14F-4D97-AF65-F5344CB8AC3E}">
        <p14:creationId xmlns:p14="http://schemas.microsoft.com/office/powerpoint/2010/main" val="217291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a:xfrm>
            <a:off x="146304" y="6265754"/>
            <a:ext cx="457200" cy="457200"/>
          </a:xfrm>
        </p:spPr>
        <p:txBody>
          <a:bodyPr/>
          <a:lstStyle/>
          <a:p>
            <a:pPr>
              <a:defRPr/>
            </a:pPr>
            <a:fld id="{2E3C9665-4498-4491-A855-E0C23AB8B3E8}" type="slidenum">
              <a:rPr lang="en-US" smtClean="0"/>
              <a:pPr>
                <a:defRPr/>
              </a:pPr>
              <a:t>19</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4445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sz="2000" dirty="0"/>
              <a:t>The quality- and geometry factors; RF cavity theory (III)</a:t>
            </a:r>
          </a:p>
        </p:txBody>
      </p:sp>
      <p:sp>
        <p:nvSpPr>
          <p:cNvPr id="13" name="Rectangle 3">
            <a:extLst>
              <a:ext uri="{FF2B5EF4-FFF2-40B4-BE49-F238E27FC236}">
                <a16:creationId xmlns:a16="http://schemas.microsoft.com/office/drawing/2014/main" id="{BFC08C53-DE65-40DF-986A-84B229B99AF7}"/>
              </a:ext>
            </a:extLst>
          </p:cNvPr>
          <p:cNvSpPr txBox="1">
            <a:spLocks noChangeArrowheads="1"/>
          </p:cNvSpPr>
          <p:nvPr/>
        </p:nvSpPr>
        <p:spPr>
          <a:xfrm>
            <a:off x="169863" y="762000"/>
            <a:ext cx="8821737" cy="57912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sz="1800" dirty="0">
                <a:sym typeface="Symbol" pitchFamily="18" charset="2"/>
              </a:rPr>
              <a:t>Let’s expand on the latter definition: with </a:t>
            </a:r>
            <a:r>
              <a:rPr lang="en-GB" sz="1800" b="1" dirty="0">
                <a:sym typeface="Symbol" pitchFamily="18" charset="2"/>
              </a:rPr>
              <a:t>W</a:t>
            </a:r>
            <a:r>
              <a:rPr lang="en-GB" sz="1800" dirty="0">
                <a:sym typeface="Symbol" pitchFamily="18" charset="2"/>
              </a:rPr>
              <a:t>= stored energy in cavity; P</a:t>
            </a:r>
            <a:r>
              <a:rPr lang="en-GB" sz="1800" baseline="-25000" dirty="0">
                <a:sym typeface="Symbol" pitchFamily="18" charset="2"/>
              </a:rPr>
              <a:t>c</a:t>
            </a:r>
            <a:r>
              <a:rPr lang="en-GB" sz="1800" dirty="0">
                <a:sym typeface="Symbol" pitchFamily="18" charset="2"/>
              </a:rPr>
              <a:t> loss per period in the cavity</a:t>
            </a:r>
          </a:p>
          <a:p>
            <a:endParaRPr lang="en-GB" sz="1800" dirty="0">
              <a:sym typeface="Symbol" pitchFamily="18" charset="2"/>
            </a:endParaRPr>
          </a:p>
          <a:p>
            <a:endParaRPr lang="en-GB" sz="1800" dirty="0">
              <a:sym typeface="Symbol" pitchFamily="18" charset="2"/>
            </a:endParaRPr>
          </a:p>
          <a:p>
            <a:endParaRPr lang="en-GB" sz="1800" dirty="0">
              <a:sym typeface="Symbol" pitchFamily="18" charset="2"/>
            </a:endParaRPr>
          </a:p>
          <a:p>
            <a:r>
              <a:rPr lang="en-GB" sz="1800" dirty="0">
                <a:sym typeface="Symbol" pitchFamily="18" charset="2"/>
              </a:rPr>
              <a:t>Thus:</a:t>
            </a:r>
          </a:p>
          <a:p>
            <a:endParaRPr lang="en-GB" sz="1800" baseline="-25000" dirty="0">
              <a:sym typeface="Symbol" pitchFamily="18" charset="2"/>
            </a:endParaRPr>
          </a:p>
          <a:p>
            <a:r>
              <a:rPr lang="en-GB" sz="1800" baseline="-25000" dirty="0">
                <a:sym typeface="Symbol" pitchFamily="18" charset="2"/>
              </a:rPr>
              <a:t> </a:t>
            </a:r>
          </a:p>
          <a:p>
            <a:endParaRPr lang="en-GB" sz="1800" baseline="-25000" dirty="0">
              <a:sym typeface="Symbol" pitchFamily="18" charset="2"/>
            </a:endParaRPr>
          </a:p>
          <a:p>
            <a:endParaRPr lang="en-GB" sz="1800" baseline="-25000" dirty="0">
              <a:sym typeface="Symbol" pitchFamily="18" charset="2"/>
            </a:endParaRPr>
          </a:p>
          <a:p>
            <a:endParaRPr lang="en-GB" sz="1800" baseline="-25000" dirty="0">
              <a:sym typeface="Symbol" pitchFamily="18" charset="2"/>
            </a:endParaRPr>
          </a:p>
          <a:p>
            <a:endParaRPr lang="en-GB" sz="1800" baseline="-25000" dirty="0">
              <a:sym typeface="Symbol" pitchFamily="18" charset="2"/>
            </a:endParaRPr>
          </a:p>
          <a:p>
            <a:r>
              <a:rPr lang="en-GB" sz="1800" dirty="0">
                <a:latin typeface="Times New Roman" pitchFamily="18" charset="0"/>
                <a:sym typeface="Symbol" panose="05050102010706020507" pitchFamily="18" charset="2"/>
              </a:rPr>
              <a:t></a:t>
            </a:r>
            <a:r>
              <a:rPr lang="en-GB" sz="1800" i="1" dirty="0">
                <a:latin typeface="Times New Roman" pitchFamily="18" charset="0"/>
                <a:sym typeface="Symbol" pitchFamily="18" charset="2"/>
              </a:rPr>
              <a:t> </a:t>
            </a:r>
            <a:r>
              <a:rPr lang="en-GB" sz="1800" dirty="0"/>
              <a:t>depends only on the shape of the cavity, and is generally calculated numerically with computer codes (MAFIA, URMEL, HFSS...)</a:t>
            </a:r>
          </a:p>
          <a:p>
            <a:r>
              <a:rPr lang="en-GB" sz="1800" dirty="0"/>
              <a:t>For an ideal “pillbox” cavity </a:t>
            </a:r>
            <a:r>
              <a:rPr lang="en-GB" sz="1800" dirty="0">
                <a:latin typeface="Times New Roman" pitchFamily="18" charset="0"/>
                <a:sym typeface="Symbol" panose="05050102010706020507" pitchFamily="18" charset="2"/>
              </a:rPr>
              <a:t></a:t>
            </a:r>
            <a:r>
              <a:rPr lang="en-GB" sz="1800" dirty="0"/>
              <a:t> is e.g. 257 </a:t>
            </a:r>
            <a:r>
              <a:rPr lang="en-GB" sz="1800" dirty="0">
                <a:sym typeface="Symbol" pitchFamily="18" charset="2"/>
              </a:rPr>
              <a:t>. For an accelerating cavity for relativistic particles (=1) like those used at CERN; </a:t>
            </a:r>
            <a:r>
              <a:rPr lang="en-GB" sz="1800" dirty="0">
                <a:latin typeface="Times New Roman" pitchFamily="18" charset="0"/>
                <a:sym typeface="Symbol" panose="05050102010706020507" pitchFamily="18" charset="2"/>
              </a:rPr>
              <a:t></a:t>
            </a:r>
            <a:r>
              <a:rPr lang="en-GB" sz="1800" dirty="0"/>
              <a:t> ranges in 270÷295 </a:t>
            </a:r>
            <a:r>
              <a:rPr lang="en-GB" sz="1800" dirty="0">
                <a:sym typeface="Symbol" pitchFamily="18" charset="2"/>
              </a:rPr>
              <a:t>.</a:t>
            </a:r>
          </a:p>
          <a:p>
            <a:r>
              <a:rPr lang="en-GB" sz="1800" dirty="0">
                <a:sym typeface="Symbol" pitchFamily="18" charset="2"/>
              </a:rPr>
              <a:t>The </a:t>
            </a:r>
            <a:r>
              <a:rPr lang="en-GB" sz="1600" i="1" dirty="0" err="1">
                <a:latin typeface="Times New Roman" pitchFamily="18" charset="0"/>
                <a:sym typeface="Symbol" pitchFamily="18" charset="2"/>
              </a:rPr>
              <a:t>Q</a:t>
            </a:r>
            <a:r>
              <a:rPr lang="en-GB" sz="1600" i="1" baseline="-25000" dirty="0" err="1">
                <a:latin typeface="Times New Roman" pitchFamily="18" charset="0"/>
                <a:sym typeface="Symbol" pitchFamily="18" charset="2"/>
              </a:rPr>
              <a:t>0</a:t>
            </a:r>
            <a:r>
              <a:rPr lang="en-GB" sz="1800" dirty="0">
                <a:sym typeface="Symbol" pitchFamily="18" charset="2"/>
              </a:rPr>
              <a:t> factor of a SC cavity is in the 10</a:t>
            </a:r>
            <a:r>
              <a:rPr lang="en-GB" sz="1800" baseline="30000" dirty="0">
                <a:sym typeface="Symbol" pitchFamily="18" charset="2"/>
              </a:rPr>
              <a:t>9</a:t>
            </a:r>
            <a:r>
              <a:rPr lang="en-GB" sz="1800" dirty="0">
                <a:sym typeface="Symbol" pitchFamily="18" charset="2"/>
              </a:rPr>
              <a:t>÷10</a:t>
            </a:r>
            <a:r>
              <a:rPr lang="en-GB" sz="1800" baseline="30000" dirty="0">
                <a:sym typeface="Symbol" pitchFamily="18" charset="2"/>
              </a:rPr>
              <a:t>10</a:t>
            </a:r>
            <a:r>
              <a:rPr lang="en-GB" sz="1800" dirty="0">
                <a:sym typeface="Symbol" pitchFamily="18" charset="2"/>
              </a:rPr>
              <a:t> range!</a:t>
            </a:r>
          </a:p>
        </p:txBody>
      </p:sp>
      <mc:AlternateContent xmlns:mc="http://schemas.openxmlformats.org/markup-compatibility/2006" xmlns:a14="http://schemas.microsoft.com/office/drawing/2010/main">
        <mc:Choice Requires="a14">
          <p:sp>
            <p:nvSpPr>
              <p:cNvPr id="14" name="Object 4">
                <a:extLst>
                  <a:ext uri="{FF2B5EF4-FFF2-40B4-BE49-F238E27FC236}">
                    <a16:creationId xmlns:a16="http://schemas.microsoft.com/office/drawing/2014/main" id="{42EC5D6E-612C-47D1-8CFE-63AE5101CAAF}"/>
                  </a:ext>
                </a:extLst>
              </p:cNvPr>
              <p:cNvSpPr txBox="1"/>
              <p:nvPr/>
            </p:nvSpPr>
            <p:spPr bwMode="auto">
              <a:xfrm>
                <a:off x="630238" y="1268413"/>
                <a:ext cx="1236662" cy="8064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𝑄</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r>
                            <a:rPr lang="en-US" b="1" i="1" smtClean="0">
                              <a:solidFill>
                                <a:srgbClr val="000000"/>
                              </a:solidFill>
                              <a:latin typeface="Cambria Math" panose="02040503050406030204" pitchFamily="18" charset="0"/>
                            </a:rPr>
                            <m:t>𝑾</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𝑃</m:t>
                              </m:r>
                            </m:e>
                            <m:sub>
                              <m:r>
                                <a:rPr lang="en-GB" i="1">
                                  <a:solidFill>
                                    <a:srgbClr val="000000"/>
                                  </a:solidFill>
                                  <a:latin typeface="Cambria Math" panose="02040503050406030204" pitchFamily="18" charset="0"/>
                                </a:rPr>
                                <m:t>𝑐</m:t>
                              </m:r>
                            </m:sub>
                          </m:sSub>
                        </m:den>
                      </m:f>
                    </m:oMath>
                  </m:oMathPara>
                </a14:m>
                <a:endParaRPr lang="en-GB" dirty="0"/>
              </a:p>
            </p:txBody>
          </p:sp>
        </mc:Choice>
        <mc:Fallback xmlns="">
          <p:sp>
            <p:nvSpPr>
              <p:cNvPr id="14" name="Object 4">
                <a:extLst>
                  <a:ext uri="{FF2B5EF4-FFF2-40B4-BE49-F238E27FC236}">
                    <a16:creationId xmlns:a16="http://schemas.microsoft.com/office/drawing/2014/main" id="{42EC5D6E-612C-47D1-8CFE-63AE5101CAAF}"/>
                  </a:ext>
                </a:extLst>
              </p:cNvPr>
              <p:cNvSpPr txBox="1">
                <a:spLocks noRot="1" noChangeAspect="1" noMove="1" noResize="1" noEditPoints="1" noAdjustHandles="1" noChangeArrowheads="1" noChangeShapeType="1" noTextEdit="1"/>
              </p:cNvSpPr>
              <p:nvPr/>
            </p:nvSpPr>
            <p:spPr bwMode="auto">
              <a:xfrm>
                <a:off x="630238" y="1268413"/>
                <a:ext cx="1236662" cy="80645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Object 5">
                <a:extLst>
                  <a:ext uri="{FF2B5EF4-FFF2-40B4-BE49-F238E27FC236}">
                    <a16:creationId xmlns:a16="http://schemas.microsoft.com/office/drawing/2014/main" id="{9E447CC0-0634-4D38-A679-39D85E155943}"/>
                  </a:ext>
                </a:extLst>
              </p:cNvPr>
              <p:cNvSpPr txBox="1"/>
              <p:nvPr/>
            </p:nvSpPr>
            <p:spPr bwMode="auto">
              <a:xfrm>
                <a:off x="2951163" y="1268413"/>
                <a:ext cx="5278437" cy="852487"/>
              </a:xfrm>
              <a:prstGeom prst="rect">
                <a:avLst/>
              </a:prstGeom>
              <a:noFill/>
            </p:spPr>
            <p:txBody>
              <a:bodyPr>
                <a:normAutofit fontScale="92500"/>
              </a:bodyPr>
              <a:lstStyle/>
              <a:p>
                <a:r>
                  <a:rPr lang="en-GB" sz="2000" b="1" dirty="0">
                    <a:solidFill>
                      <a:srgbClr val="000000"/>
                    </a:solidFill>
                  </a:rPr>
                  <a:t>W</a:t>
                </a:r>
                <a:r>
                  <a:rPr lang="en-GB" sz="2000" dirty="0">
                    <a:solidFill>
                      <a:srgbClr val="000000"/>
                    </a:solidFill>
                  </a:rPr>
                  <a:t> </a:t>
                </a:r>
                <a14:m>
                  <m:oMath xmlns:m="http://schemas.openxmlformats.org/officeDocument/2006/math">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num>
                      <m:den>
                        <m:r>
                          <a:rPr lang="en-GB" sz="2000" i="1">
                            <a:solidFill>
                              <a:srgbClr val="000000"/>
                            </a:solidFill>
                            <a:latin typeface="Cambria Math" panose="02040503050406030204" pitchFamily="18" charset="0"/>
                          </a:rPr>
                          <m:t>2</m:t>
                        </m:r>
                      </m:den>
                    </m:f>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𝜇</m:t>
                        </m:r>
                      </m:e>
                      <m:sub>
                        <m:r>
                          <a:rPr lang="en-GB" sz="2000" i="1">
                            <a:solidFill>
                              <a:srgbClr val="000000"/>
                            </a:solidFill>
                            <a:latin typeface="Cambria Math" panose="02040503050406030204" pitchFamily="18" charset="0"/>
                          </a:rPr>
                          <m:t>0</m:t>
                        </m:r>
                      </m:sub>
                    </m:sSub>
                    <m:sSup>
                      <m:sSupPr>
                        <m:ctrlPr>
                          <a:rPr lang="en-GB" sz="2000" i="1">
                            <a:solidFill>
                              <a:srgbClr val="000000"/>
                            </a:solidFill>
                            <a:latin typeface="Cambria Math" panose="02040503050406030204" pitchFamily="18" charset="0"/>
                          </a:rPr>
                        </m:ctrlPr>
                      </m:sSupPr>
                      <m:e>
                        <m:nary>
                          <m:naryPr>
                            <m:limLoc m:val="undOvr"/>
                            <m:supHide m:val="on"/>
                            <m:ctrlPr>
                              <a:rPr lang="en-GB" sz="2000" i="1">
                                <a:solidFill>
                                  <a:srgbClr val="000000"/>
                                </a:solidFill>
                                <a:latin typeface="Cambria Math" panose="02040503050406030204" pitchFamily="18" charset="0"/>
                              </a:rPr>
                            </m:ctrlPr>
                          </m:naryPr>
                          <m:sub>
                            <m:r>
                              <a:rPr lang="en-GB" sz="2000" i="1">
                                <a:solidFill>
                                  <a:srgbClr val="000000"/>
                                </a:solidFill>
                                <a:latin typeface="Cambria Math" panose="02040503050406030204" pitchFamily="18" charset="0"/>
                              </a:rPr>
                              <m:t>𝑉</m:t>
                            </m:r>
                          </m:sub>
                          <m:sup/>
                          <m:e>
                            <m:d>
                              <m:dPr>
                                <m:begChr m:val="|"/>
                                <m:endChr m:val="|"/>
                                <m:ctrlPr>
                                  <a:rPr lang="en-GB" sz="2000" i="1">
                                    <a:solidFill>
                                      <a:srgbClr val="000000"/>
                                    </a:solidFill>
                                    <a:latin typeface="Cambria Math" panose="02040503050406030204" pitchFamily="18" charset="0"/>
                                  </a:rPr>
                                </m:ctrlPr>
                              </m:dPr>
                              <m:e>
                                <m:r>
                                  <a:rPr lang="en-GB" sz="2000" i="1">
                                    <a:solidFill>
                                      <a:srgbClr val="000000"/>
                                    </a:solidFill>
                                    <a:latin typeface="Cambria Math" panose="02040503050406030204" pitchFamily="18" charset="0"/>
                                  </a:rPr>
                                  <m:t>𝐇</m:t>
                                </m:r>
                              </m:e>
                            </m:d>
                          </m:e>
                        </m:nary>
                      </m:e>
                      <m:sup>
                        <m:r>
                          <a:rPr lang="en-GB" sz="2000" i="1">
                            <a:solidFill>
                              <a:srgbClr val="000000"/>
                            </a:solidFill>
                            <a:latin typeface="Cambria Math" panose="02040503050406030204" pitchFamily="18" charset="0"/>
                          </a:rPr>
                          <m:t>2</m:t>
                        </m:r>
                      </m:sup>
                    </m:sSup>
                    <m:func>
                      <m:funcPr>
                        <m:ctrlPr>
                          <a:rPr lang="en-GB" sz="2000" i="1">
                            <a:solidFill>
                              <a:srgbClr val="000000"/>
                            </a:solidFill>
                            <a:latin typeface="Cambria Math" panose="02040503050406030204" pitchFamily="18" charset="0"/>
                          </a:rPr>
                        </m:ctrlPr>
                      </m:funcPr>
                      <m:fName>
                        <m:r>
                          <m:rPr>
                            <m:sty m:val="p"/>
                          </m:rPr>
                          <a:rPr lang="en-GB" sz="2000" i="0">
                            <a:solidFill>
                              <a:srgbClr val="000000"/>
                            </a:solidFill>
                            <a:latin typeface="Cambria Math" panose="02040503050406030204" pitchFamily="18" charset="0"/>
                          </a:rPr>
                          <m:t>d</m:t>
                        </m:r>
                      </m:fName>
                      <m:e>
                        <m:r>
                          <a:rPr lang="en-US" sz="2000" b="0" i="1" smtClean="0">
                            <a:solidFill>
                              <a:srgbClr val="000000"/>
                            </a:solidFill>
                            <a:latin typeface="Cambria Math" panose="02040503050406030204" pitchFamily="18" charset="0"/>
                          </a:rPr>
                          <m:t>𝑉</m:t>
                        </m:r>
                      </m:e>
                    </m:func>
                    <m:r>
                      <m:rPr>
                        <m:nor/>
                      </m:rP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𝑃</m:t>
                        </m:r>
                      </m:e>
                      <m:sub>
                        <m:r>
                          <a:rPr lang="en-GB" sz="2000" i="1" smtClean="0">
                            <a:solidFill>
                              <a:srgbClr val="000000"/>
                            </a:solidFill>
                            <a:latin typeface="Cambria Math" panose="02040503050406030204" pitchFamily="18" charset="0"/>
                          </a:rPr>
                          <m:t>𝑐</m:t>
                        </m:r>
                      </m:sub>
                    </m:sSub>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num>
                      <m:den>
                        <m:r>
                          <a:rPr lang="en-GB" sz="2000" i="1">
                            <a:solidFill>
                              <a:srgbClr val="000000"/>
                            </a:solidFill>
                            <a:latin typeface="Cambria Math" panose="02040503050406030204" pitchFamily="18" charset="0"/>
                          </a:rPr>
                          <m:t>2</m:t>
                        </m:r>
                      </m:den>
                    </m:f>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𝑅</m:t>
                        </m:r>
                      </m:e>
                      <m:sub>
                        <m:r>
                          <a:rPr lang="en-GB" sz="2000" i="1">
                            <a:solidFill>
                              <a:srgbClr val="000000"/>
                            </a:solidFill>
                            <a:latin typeface="Cambria Math" panose="02040503050406030204" pitchFamily="18" charset="0"/>
                          </a:rPr>
                          <m:t>𝑠</m:t>
                        </m:r>
                      </m:sub>
                    </m:sSub>
                    <m:sSup>
                      <m:sSupPr>
                        <m:ctrlPr>
                          <a:rPr lang="en-GB" sz="2000" i="1">
                            <a:solidFill>
                              <a:srgbClr val="000000"/>
                            </a:solidFill>
                            <a:latin typeface="Cambria Math" panose="02040503050406030204" pitchFamily="18" charset="0"/>
                          </a:rPr>
                        </m:ctrlPr>
                      </m:sSupPr>
                      <m:e>
                        <m:nary>
                          <m:naryPr>
                            <m:limLoc m:val="undOvr"/>
                            <m:supHide m:val="on"/>
                            <m:ctrlPr>
                              <a:rPr lang="en-GB" sz="2000" i="1">
                                <a:solidFill>
                                  <a:srgbClr val="000000"/>
                                </a:solidFill>
                                <a:latin typeface="Cambria Math" panose="02040503050406030204" pitchFamily="18" charset="0"/>
                              </a:rPr>
                            </m:ctrlPr>
                          </m:naryPr>
                          <m:sub>
                            <m:r>
                              <a:rPr lang="en-GB" sz="2000" i="1">
                                <a:solidFill>
                                  <a:srgbClr val="000000"/>
                                </a:solidFill>
                                <a:latin typeface="Cambria Math" panose="02040503050406030204" pitchFamily="18" charset="0"/>
                              </a:rPr>
                              <m:t>𝑆</m:t>
                            </m:r>
                          </m:sub>
                          <m:sup/>
                          <m:e>
                            <m:d>
                              <m:dPr>
                                <m:begChr m:val="|"/>
                                <m:endChr m:val="|"/>
                                <m:ctrlPr>
                                  <a:rPr lang="en-GB" sz="2000" i="1">
                                    <a:solidFill>
                                      <a:srgbClr val="000000"/>
                                    </a:solidFill>
                                    <a:latin typeface="Cambria Math" panose="02040503050406030204" pitchFamily="18" charset="0"/>
                                  </a:rPr>
                                </m:ctrlPr>
                              </m:dPr>
                              <m:e>
                                <m:r>
                                  <a:rPr lang="en-GB" sz="2000" i="1">
                                    <a:solidFill>
                                      <a:srgbClr val="000000"/>
                                    </a:solidFill>
                                    <a:latin typeface="Cambria Math" panose="02040503050406030204" pitchFamily="18" charset="0"/>
                                  </a:rPr>
                                  <m:t>𝐇</m:t>
                                </m:r>
                              </m:e>
                            </m:d>
                          </m:e>
                        </m:nary>
                      </m:e>
                      <m:sup>
                        <m:r>
                          <a:rPr lang="en-GB" sz="2000" i="1">
                            <a:solidFill>
                              <a:srgbClr val="000000"/>
                            </a:solidFill>
                            <a:latin typeface="Cambria Math" panose="02040503050406030204" pitchFamily="18" charset="0"/>
                          </a:rPr>
                          <m:t>2</m:t>
                        </m:r>
                      </m:sup>
                    </m:sSup>
                    <m:func>
                      <m:funcPr>
                        <m:ctrlPr>
                          <a:rPr lang="en-GB" sz="2000" i="1">
                            <a:solidFill>
                              <a:srgbClr val="000000"/>
                            </a:solidFill>
                            <a:latin typeface="Cambria Math" panose="02040503050406030204" pitchFamily="18" charset="0"/>
                          </a:rPr>
                        </m:ctrlPr>
                      </m:funcPr>
                      <m:fName>
                        <m:r>
                          <m:rPr>
                            <m:sty m:val="p"/>
                          </m:rPr>
                          <a:rPr lang="en-GB" sz="2000" i="0">
                            <a:solidFill>
                              <a:srgbClr val="000000"/>
                            </a:solidFill>
                            <a:latin typeface="Cambria Math" panose="02040503050406030204" pitchFamily="18" charset="0"/>
                          </a:rPr>
                          <m:t>d</m:t>
                        </m:r>
                      </m:fName>
                      <m:e>
                        <m:r>
                          <a:rPr lang="en-GB" sz="2000" i="1">
                            <a:solidFill>
                              <a:srgbClr val="000000"/>
                            </a:solidFill>
                            <a:latin typeface="Cambria Math" panose="02040503050406030204" pitchFamily="18" charset="0"/>
                          </a:rPr>
                          <m:t>𝑠</m:t>
                        </m:r>
                      </m:e>
                    </m:func>
                  </m:oMath>
                </a14:m>
                <a:endParaRPr lang="en-GB" sz="2000" dirty="0"/>
              </a:p>
            </p:txBody>
          </p:sp>
        </mc:Choice>
        <mc:Fallback xmlns="">
          <p:sp>
            <p:nvSpPr>
              <p:cNvPr id="15" name="Object 5">
                <a:extLst>
                  <a:ext uri="{FF2B5EF4-FFF2-40B4-BE49-F238E27FC236}">
                    <a16:creationId xmlns:a16="http://schemas.microsoft.com/office/drawing/2014/main" id="{9E447CC0-0634-4D38-A679-39D85E155943}"/>
                  </a:ext>
                </a:extLst>
              </p:cNvPr>
              <p:cNvSpPr txBox="1">
                <a:spLocks noRot="1" noChangeAspect="1" noMove="1" noResize="1" noEditPoints="1" noAdjustHandles="1" noChangeArrowheads="1" noChangeShapeType="1" noTextEdit="1"/>
              </p:cNvSpPr>
              <p:nvPr/>
            </p:nvSpPr>
            <p:spPr bwMode="auto">
              <a:xfrm>
                <a:off x="2951163" y="1268413"/>
                <a:ext cx="5278437" cy="852487"/>
              </a:xfrm>
              <a:prstGeom prst="rect">
                <a:avLst/>
              </a:prstGeom>
              <a:blipFill>
                <a:blip r:embed="rId4"/>
                <a:stretch>
                  <a:fillRect l="-1039" t="-60000" b="-5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Object 6">
                <a:extLst>
                  <a:ext uri="{FF2B5EF4-FFF2-40B4-BE49-F238E27FC236}">
                    <a16:creationId xmlns:a16="http://schemas.microsoft.com/office/drawing/2014/main" id="{22F1DE7B-7353-4D2B-AA45-0827E1DD133D}"/>
                  </a:ext>
                </a:extLst>
              </p:cNvPr>
              <p:cNvSpPr txBox="1"/>
              <p:nvPr/>
            </p:nvSpPr>
            <p:spPr bwMode="auto">
              <a:xfrm>
                <a:off x="2667000" y="2395268"/>
                <a:ext cx="3392487" cy="114300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𝑄</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𝑠</m:t>
                              </m:r>
                            </m:sub>
                          </m:sSub>
                        </m:den>
                      </m:f>
                      <m:f>
                        <m:fPr>
                          <m:ctrlPr>
                            <a:rPr lang="en-GB" i="1">
                              <a:solidFill>
                                <a:srgbClr val="000000"/>
                              </a:solidFill>
                              <a:latin typeface="Cambria Math" panose="02040503050406030204" pitchFamily="18" charset="0"/>
                            </a:rPr>
                          </m:ctrlPr>
                        </m:fPr>
                        <m:num>
                          <m:sSup>
                            <m:sSupPr>
                              <m:ctrlPr>
                                <a:rPr lang="en-GB" i="1">
                                  <a:solidFill>
                                    <a:srgbClr val="000000"/>
                                  </a:solidFill>
                                  <a:latin typeface="Cambria Math" panose="02040503050406030204" pitchFamily="18" charset="0"/>
                                </a:rPr>
                              </m:ctrlPr>
                            </m:sSupPr>
                            <m:e>
                              <m:nary>
                                <m:naryPr>
                                  <m:limLoc m:val="undOvr"/>
                                  <m:supHide m:val="on"/>
                                  <m:ctrlPr>
                                    <a:rPr lang="en-GB" i="1">
                                      <a:solidFill>
                                        <a:srgbClr val="000000"/>
                                      </a:solidFill>
                                      <a:latin typeface="Cambria Math" panose="02040503050406030204" pitchFamily="18" charset="0"/>
                                    </a:rPr>
                                  </m:ctrlPr>
                                </m:naryPr>
                                <m:sub>
                                  <m:r>
                                    <a:rPr lang="en-GB" i="1">
                                      <a:solidFill>
                                        <a:srgbClr val="000000"/>
                                      </a:solidFill>
                                      <a:latin typeface="Cambria Math" panose="02040503050406030204" pitchFamily="18" charset="0"/>
                                    </a:rPr>
                                    <m:t>𝑉</m:t>
                                  </m:r>
                                </m:sub>
                                <m:sup/>
                                <m:e>
                                  <m:d>
                                    <m:dPr>
                                      <m:begChr m:val="|"/>
                                      <m:endChr m:val="|"/>
                                      <m:ctrlPr>
                                        <a:rPr lang="en-GB" i="1">
                                          <a:solidFill>
                                            <a:srgbClr val="000000"/>
                                          </a:solidFill>
                                          <a:latin typeface="Cambria Math" panose="02040503050406030204" pitchFamily="18" charset="0"/>
                                        </a:rPr>
                                      </m:ctrlPr>
                                    </m:dPr>
                                    <m:e>
                                      <m:r>
                                        <a:rPr lang="en-GB" i="1">
                                          <a:solidFill>
                                            <a:srgbClr val="000000"/>
                                          </a:solidFill>
                                          <a:latin typeface="Cambria Math" panose="02040503050406030204" pitchFamily="18" charset="0"/>
                                        </a:rPr>
                                        <m:t>𝐇</m:t>
                                      </m:r>
                                    </m:e>
                                  </m:d>
                                </m:e>
                              </m:nary>
                            </m:e>
                            <m:sup>
                              <m:r>
                                <a:rPr lang="en-GB" i="1">
                                  <a:solidFill>
                                    <a:srgbClr val="000000"/>
                                  </a:solidFill>
                                  <a:latin typeface="Cambria Math" panose="02040503050406030204" pitchFamily="18" charset="0"/>
                                </a:rPr>
                                <m:t>2</m:t>
                              </m:r>
                            </m:sup>
                          </m:sSup>
                          <m:r>
                            <a:rPr lang="en-US" b="0" i="1" smtClean="0">
                              <a:solidFill>
                                <a:srgbClr val="000000"/>
                              </a:solidFill>
                              <a:latin typeface="Cambria Math" panose="02040503050406030204" pitchFamily="18" charset="0"/>
                            </a:rPr>
                            <m:t>𝑑𝑉</m:t>
                          </m:r>
                        </m:num>
                        <m:den>
                          <m:sSup>
                            <m:sSupPr>
                              <m:ctrlPr>
                                <a:rPr lang="en-GB" i="1">
                                  <a:solidFill>
                                    <a:srgbClr val="000000"/>
                                  </a:solidFill>
                                  <a:latin typeface="Cambria Math" panose="02040503050406030204" pitchFamily="18" charset="0"/>
                                </a:rPr>
                              </m:ctrlPr>
                            </m:sSupPr>
                            <m:e>
                              <m:nary>
                                <m:naryPr>
                                  <m:limLoc m:val="undOvr"/>
                                  <m:supHide m:val="on"/>
                                  <m:ctrlPr>
                                    <a:rPr lang="en-GB" i="1">
                                      <a:solidFill>
                                        <a:srgbClr val="000000"/>
                                      </a:solidFill>
                                      <a:latin typeface="Cambria Math" panose="02040503050406030204" pitchFamily="18" charset="0"/>
                                    </a:rPr>
                                  </m:ctrlPr>
                                </m:naryPr>
                                <m:sub>
                                  <m:r>
                                    <a:rPr lang="en-GB" i="1">
                                      <a:solidFill>
                                        <a:srgbClr val="000000"/>
                                      </a:solidFill>
                                      <a:latin typeface="Cambria Math" panose="02040503050406030204" pitchFamily="18" charset="0"/>
                                    </a:rPr>
                                    <m:t>𝑆</m:t>
                                  </m:r>
                                </m:sub>
                                <m:sup/>
                                <m:e>
                                  <m:d>
                                    <m:dPr>
                                      <m:begChr m:val="|"/>
                                      <m:endChr m:val="|"/>
                                      <m:ctrlPr>
                                        <a:rPr lang="en-GB" i="1">
                                          <a:solidFill>
                                            <a:srgbClr val="000000"/>
                                          </a:solidFill>
                                          <a:latin typeface="Cambria Math" panose="02040503050406030204" pitchFamily="18" charset="0"/>
                                        </a:rPr>
                                      </m:ctrlPr>
                                    </m:dPr>
                                    <m:e>
                                      <m:r>
                                        <a:rPr lang="en-GB" i="1">
                                          <a:solidFill>
                                            <a:srgbClr val="000000"/>
                                          </a:solidFill>
                                          <a:latin typeface="Cambria Math" panose="02040503050406030204" pitchFamily="18" charset="0"/>
                                        </a:rPr>
                                        <m:t>𝐇</m:t>
                                      </m:r>
                                    </m:e>
                                  </m:d>
                                </m:e>
                              </m:nary>
                            </m:e>
                            <m:sup>
                              <m:r>
                                <a:rPr lang="en-GB" i="1">
                                  <a:solidFill>
                                    <a:srgbClr val="000000"/>
                                  </a:solidFill>
                                  <a:latin typeface="Cambria Math" panose="02040503050406030204" pitchFamily="18" charset="0"/>
                                </a:rPr>
                                <m:t>2</m:t>
                              </m:r>
                            </m:sup>
                          </m:sSup>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d</m:t>
                              </m:r>
                            </m:fName>
                            <m:e>
                              <m:r>
                                <a:rPr lang="en-US" b="0" i="1" smtClean="0">
                                  <a:solidFill>
                                    <a:srgbClr val="000000"/>
                                  </a:solidFill>
                                  <a:latin typeface="Cambria Math" panose="02040503050406030204" pitchFamily="18" charset="0"/>
                                </a:rPr>
                                <m:t>𝑠</m:t>
                              </m:r>
                            </m:e>
                          </m:func>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m:rPr>
                              <m:sty m:val="p"/>
                            </m:rPr>
                            <a:rPr lang="el-GR" i="1" smtClean="0">
                              <a:solidFill>
                                <a:srgbClr val="000000"/>
                              </a:solidFill>
                              <a:latin typeface="Cambria Math" panose="02040503050406030204" pitchFamily="18" charset="0"/>
                              <a:ea typeface="Cambria Math" panose="02040503050406030204" pitchFamily="18" charset="0"/>
                            </a:rPr>
                            <m:t>Γ</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𝑠</m:t>
                              </m:r>
                            </m:sub>
                          </m:sSub>
                        </m:den>
                      </m:f>
                    </m:oMath>
                  </m:oMathPara>
                </a14:m>
                <a:endParaRPr lang="en-GB" dirty="0"/>
              </a:p>
            </p:txBody>
          </p:sp>
        </mc:Choice>
        <mc:Fallback xmlns="">
          <p:sp>
            <p:nvSpPr>
              <p:cNvPr id="16" name="Object 6">
                <a:extLst>
                  <a:ext uri="{FF2B5EF4-FFF2-40B4-BE49-F238E27FC236}">
                    <a16:creationId xmlns:a16="http://schemas.microsoft.com/office/drawing/2014/main" id="{22F1DE7B-7353-4D2B-AA45-0827E1DD133D}"/>
                  </a:ext>
                </a:extLst>
              </p:cNvPr>
              <p:cNvSpPr txBox="1">
                <a:spLocks noRot="1" noChangeAspect="1" noMove="1" noResize="1" noEditPoints="1" noAdjustHandles="1" noChangeArrowheads="1" noChangeShapeType="1" noTextEdit="1"/>
              </p:cNvSpPr>
              <p:nvPr/>
            </p:nvSpPr>
            <p:spPr bwMode="auto">
              <a:xfrm>
                <a:off x="2667000" y="2395268"/>
                <a:ext cx="3392487" cy="114300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327647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xfrm>
            <a:off x="146304" y="6265754"/>
            <a:ext cx="457200" cy="457200"/>
          </a:xfrm>
        </p:spPr>
        <p:txBody>
          <a:bodyPr/>
          <a:lstStyle/>
          <a:p>
            <a:fld id="{6ECABC72-D80C-4584-B325-A0C029A8E655}" type="slidenum">
              <a:rPr lang="en-GB" smtClean="0"/>
              <a:pPr/>
              <a:t>2</a:t>
            </a:fld>
            <a:endParaRPr lang="en-GB" dirty="0"/>
          </a:p>
        </p:txBody>
      </p:sp>
      <p:sp>
        <p:nvSpPr>
          <p:cNvPr id="13318" name="Rectangle 2"/>
          <p:cNvSpPr>
            <a:spLocks noGrp="1" noChangeArrowheads="1"/>
          </p:cNvSpPr>
          <p:nvPr>
            <p:ph type="title" idx="4294967295"/>
          </p:nvPr>
        </p:nvSpPr>
        <p:spPr>
          <a:xfrm>
            <a:off x="603504" y="304800"/>
            <a:ext cx="8540496" cy="457200"/>
          </a:xfrm>
        </p:spPr>
        <p:txBody>
          <a:bodyPr>
            <a:normAutofit fontScale="90000"/>
          </a:bodyPr>
          <a:lstStyle/>
          <a:p>
            <a:pPr algn="ctr" eaLnBrk="1" hangingPunct="1"/>
            <a:r>
              <a:rPr lang="en-GB" dirty="0"/>
              <a:t>OUTLINE OF THE LECTURE</a:t>
            </a:r>
          </a:p>
        </p:txBody>
      </p:sp>
      <p:sp>
        <p:nvSpPr>
          <p:cNvPr id="13319" name="Rectangle 3"/>
          <p:cNvSpPr>
            <a:spLocks noGrp="1" noChangeArrowheads="1"/>
          </p:cNvSpPr>
          <p:nvPr>
            <p:ph type="body" idx="4294967295"/>
          </p:nvPr>
        </p:nvSpPr>
        <p:spPr>
          <a:xfrm>
            <a:off x="685800" y="990600"/>
            <a:ext cx="7620000" cy="5105400"/>
          </a:xfrm>
        </p:spPr>
        <p:txBody>
          <a:bodyPr>
            <a:normAutofit/>
          </a:bodyPr>
          <a:lstStyle/>
          <a:p>
            <a:pPr eaLnBrk="1" hangingPunct="1"/>
            <a:r>
              <a:rPr lang="en-GB" sz="2000" dirty="0"/>
              <a:t>Motivation for using RF superconducting technology (LEP example) in comparison with normal conducting cavities and some history incl. other applications of RF superconductivity (slide 2-8)</a:t>
            </a:r>
          </a:p>
          <a:p>
            <a:pPr eaLnBrk="1" hangingPunct="1"/>
            <a:r>
              <a:rPr lang="en-GB" sz="2000" dirty="0"/>
              <a:t>A short recap on the theory of RF superconductivity (slide 9-16)</a:t>
            </a:r>
          </a:p>
          <a:p>
            <a:r>
              <a:rPr lang="en-GB" sz="2000" dirty="0"/>
              <a:t>Short recap on RF cavity theory; a few “new” terms like the G-factor (slide 17-26)</a:t>
            </a:r>
          </a:p>
          <a:p>
            <a:pPr eaLnBrk="1" hangingPunct="1"/>
            <a:r>
              <a:rPr lang="en-GB" sz="2000" dirty="0"/>
              <a:t>Examples of SC cavity implementation also for low beta (slide 27-43)</a:t>
            </a:r>
          </a:p>
          <a:p>
            <a:r>
              <a:rPr lang="en-GB" sz="2000" dirty="0"/>
              <a:t>Interactions of the beam with the cavity; Lorentz forces (slide 44-49)</a:t>
            </a:r>
          </a:p>
          <a:p>
            <a:r>
              <a:rPr lang="en-GB" sz="2000" dirty="0"/>
              <a:t>Special diagnostics (slide 50-53) </a:t>
            </a:r>
          </a:p>
          <a:p>
            <a:r>
              <a:rPr lang="en-GB" sz="2000" dirty="0"/>
              <a:t>Fabrication technology (slide 54-64)</a:t>
            </a:r>
          </a:p>
          <a:p>
            <a:r>
              <a:rPr lang="en-GB" sz="2000" dirty="0"/>
              <a:t>Summary (slide 65)</a:t>
            </a:r>
          </a:p>
          <a:p>
            <a:endParaRPr lang="en-GB" sz="2200" dirty="0"/>
          </a:p>
          <a:p>
            <a:pPr marL="0" indent="0" eaLnBrk="1" hangingPunct="1">
              <a:buNone/>
            </a:pPr>
            <a:endParaRPr lang="en-GB" sz="4000" dirty="0"/>
          </a:p>
          <a:p>
            <a:pPr eaLnBrk="1" hangingPunct="1">
              <a:buFont typeface="Wingdings" pitchFamily="2" charset="2"/>
              <a:buNone/>
            </a:pPr>
            <a:endParaRPr lang="en-GB" sz="4000" dirty="0"/>
          </a:p>
        </p:txBody>
      </p:sp>
      <p:sp>
        <p:nvSpPr>
          <p:cNvPr id="3" name="Footer Placeholder 2">
            <a:extLst>
              <a:ext uri="{FF2B5EF4-FFF2-40B4-BE49-F238E27FC236}">
                <a16:creationId xmlns:a16="http://schemas.microsoft.com/office/drawing/2014/main" id="{9DC2636C-717C-4505-8E1F-A7A62C088AD5}"/>
              </a:ext>
            </a:extLst>
          </p:cNvPr>
          <p:cNvSpPr>
            <a:spLocks noGrp="1"/>
          </p:cNvSpPr>
          <p:nvPr>
            <p:ph type="ftr" sz="quarter" idx="11"/>
          </p:nvPr>
        </p:nvSpPr>
        <p:spPr>
          <a:xfrm>
            <a:off x="914400" y="6359686"/>
            <a:ext cx="51816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A6F53715-5776-46C1-915E-F72A3250496F}"/>
              </a:ext>
            </a:extLst>
          </p:cNvPr>
          <p:cNvSpPr>
            <a:spLocks noGrp="1"/>
          </p:cNvSpPr>
          <p:nvPr>
            <p:ph type="dt" sz="half" idx="10"/>
          </p:nvPr>
        </p:nvSpPr>
        <p:spPr>
          <a:xfrm>
            <a:off x="7848600" y="6334034"/>
            <a:ext cx="1066800" cy="320640"/>
          </a:xfrm>
        </p:spPr>
        <p:txBody>
          <a:bodyPr/>
          <a:lstStyle/>
          <a:p>
            <a:pPr algn="l"/>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65"/>
          <p:cNvSpPr>
            <a:spLocks noGrp="1"/>
          </p:cNvSpPr>
          <p:nvPr>
            <p:ph type="sldNum" sz="quarter" idx="12"/>
          </p:nvPr>
        </p:nvSpPr>
        <p:spPr>
          <a:xfrm>
            <a:off x="146304" y="6265754"/>
            <a:ext cx="457200" cy="457200"/>
          </a:xfrm>
        </p:spPr>
        <p:txBody>
          <a:bodyPr/>
          <a:lstStyle/>
          <a:p>
            <a:pPr>
              <a:defRPr/>
            </a:pPr>
            <a:fld id="{12AFD93B-A824-4813-8D27-21A05895D601}" type="slidenum">
              <a:rPr lang="en-US" smtClean="0"/>
              <a:pPr>
                <a:defRPr/>
              </a:pPr>
              <a:t>20</a:t>
            </a:fld>
            <a:endParaRPr lang="en-US" dirty="0"/>
          </a:p>
        </p:txBody>
      </p:sp>
      <p:sp>
        <p:nvSpPr>
          <p:cNvPr id="1030" name="Rectangle 2"/>
          <p:cNvSpPr>
            <a:spLocks noGrp="1" noChangeArrowheads="1"/>
          </p:cNvSpPr>
          <p:nvPr>
            <p:ph type="title" idx="4294967295"/>
          </p:nvPr>
        </p:nvSpPr>
        <p:spPr>
          <a:xfrm>
            <a:off x="685800" y="76200"/>
            <a:ext cx="7858125" cy="533400"/>
          </a:xfrm>
        </p:spPr>
        <p:txBody>
          <a:bodyPr>
            <a:normAutofit/>
          </a:bodyPr>
          <a:lstStyle/>
          <a:p>
            <a:pPr algn="ctr" eaLnBrk="1" hangingPunct="1"/>
            <a:r>
              <a:rPr lang="en-GB" sz="2000" dirty="0"/>
              <a:t>R/Q of a Pill box resonator;  </a:t>
            </a:r>
            <a:r>
              <a:rPr lang="en-US" sz="2000" dirty="0"/>
              <a:t>RF cavity theory (IV)</a:t>
            </a:r>
            <a:endParaRPr lang="en-GB" sz="2000" dirty="0"/>
          </a:p>
        </p:txBody>
      </p:sp>
      <p:sp>
        <p:nvSpPr>
          <p:cNvPr id="6" name="Footer Placeholder 5">
            <a:extLst>
              <a:ext uri="{FF2B5EF4-FFF2-40B4-BE49-F238E27FC236}">
                <a16:creationId xmlns:a16="http://schemas.microsoft.com/office/drawing/2014/main" id="{3DF86E08-CB22-497D-8CE7-8E0D28D67329}"/>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670C0C9F-1FD8-4F7C-9029-548ABEDDC4DE}"/>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11" name="TextBox 10">
            <a:extLst>
              <a:ext uri="{FF2B5EF4-FFF2-40B4-BE49-F238E27FC236}">
                <a16:creationId xmlns:a16="http://schemas.microsoft.com/office/drawing/2014/main" id="{A489BC3C-B65C-4A5B-9665-3FD8970B65D3}"/>
              </a:ext>
            </a:extLst>
          </p:cNvPr>
          <p:cNvSpPr txBox="1"/>
          <p:nvPr/>
        </p:nvSpPr>
        <p:spPr>
          <a:xfrm rot="16200000">
            <a:off x="-690218" y="2520538"/>
            <a:ext cx="3172505" cy="646331"/>
          </a:xfrm>
          <a:prstGeom prst="rect">
            <a:avLst/>
          </a:prstGeom>
          <a:noFill/>
        </p:spPr>
        <p:txBody>
          <a:bodyPr wrap="square" rtlCol="0">
            <a:spAutoFit/>
          </a:bodyPr>
          <a:lstStyle/>
          <a:p>
            <a:r>
              <a:rPr lang="en-US" dirty="0"/>
              <a:t>Plot by A. Mostacci JUAS lecture and also private communication </a:t>
            </a:r>
            <a:endParaRPr lang="en-GB" dirty="0"/>
          </a:p>
        </p:txBody>
      </p:sp>
      <p:sp>
        <p:nvSpPr>
          <p:cNvPr id="12" name="TextBox 11">
            <a:extLst>
              <a:ext uri="{FF2B5EF4-FFF2-40B4-BE49-F238E27FC236}">
                <a16:creationId xmlns:a16="http://schemas.microsoft.com/office/drawing/2014/main" id="{FEAB6BB9-DC48-44C1-A66E-A5BEC6768E3C}"/>
              </a:ext>
            </a:extLst>
          </p:cNvPr>
          <p:cNvSpPr txBox="1"/>
          <p:nvPr/>
        </p:nvSpPr>
        <p:spPr>
          <a:xfrm>
            <a:off x="304800" y="4881867"/>
            <a:ext cx="8763000" cy="1477328"/>
          </a:xfrm>
          <a:prstGeom prst="rect">
            <a:avLst/>
          </a:prstGeom>
          <a:noFill/>
        </p:spPr>
        <p:txBody>
          <a:bodyPr wrap="square" rtlCol="0">
            <a:spAutoFit/>
          </a:bodyPr>
          <a:lstStyle/>
          <a:p>
            <a:r>
              <a:rPr lang="en-US" dirty="0"/>
              <a:t>Thus we see for a relativistic beam (this plot is for v/c=1) an optimum for  R/L ratio around 1.</a:t>
            </a:r>
          </a:p>
          <a:p>
            <a:r>
              <a:rPr lang="en-US"/>
              <a:t>Transit time factor !</a:t>
            </a:r>
            <a:endParaRPr lang="en-US" dirty="0"/>
          </a:p>
          <a:p>
            <a:r>
              <a:rPr lang="en-US" dirty="0"/>
              <a:t>For slow beams the gap must become shorter such that the beam sees not more than half a RF period</a:t>
            </a:r>
          </a:p>
          <a:p>
            <a:r>
              <a:rPr lang="en-US" dirty="0"/>
              <a:t>For very long cavities with this mode “nothing “ happens and very short cavities (R/L </a:t>
            </a:r>
            <a:r>
              <a:rPr lang="en-US" dirty="0">
                <a:latin typeface="Cambria" panose="02040503050406030204" pitchFamily="18" charset="0"/>
                <a:ea typeface="Cambria" panose="02040503050406030204" pitchFamily="18" charset="0"/>
              </a:rPr>
              <a:t>« </a:t>
            </a:r>
            <a:r>
              <a:rPr lang="en-US" dirty="0"/>
              <a:t>0.5) </a:t>
            </a:r>
          </a:p>
          <a:p>
            <a:r>
              <a:rPr lang="en-US" dirty="0"/>
              <a:t>are not so efficient; remember: the resonant frequency of this mode (E</a:t>
            </a:r>
            <a:r>
              <a:rPr lang="en-US" baseline="-25000" dirty="0"/>
              <a:t>010</a:t>
            </a:r>
            <a:r>
              <a:rPr lang="en-US" dirty="0"/>
              <a:t>) </a:t>
            </a:r>
            <a:r>
              <a:rPr lang="en-US" dirty="0">
                <a:solidFill>
                  <a:srgbClr val="FF0000"/>
                </a:solidFill>
              </a:rPr>
              <a:t>only</a:t>
            </a:r>
            <a:r>
              <a:rPr lang="en-US" dirty="0"/>
              <a:t> depends on the radius R</a:t>
            </a:r>
            <a:endParaRPr lang="en-GB" dirty="0"/>
          </a:p>
        </p:txBody>
      </p:sp>
      <p:pic>
        <p:nvPicPr>
          <p:cNvPr id="3" name="Picture 2">
            <a:extLst>
              <a:ext uri="{FF2B5EF4-FFF2-40B4-BE49-F238E27FC236}">
                <a16:creationId xmlns:a16="http://schemas.microsoft.com/office/drawing/2014/main" id="{88BB5C15-B90C-4DCE-AB4A-B5C6931BEE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834082"/>
            <a:ext cx="5362575" cy="401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6849A6D0-9089-4E72-8C15-869AC9493B1F}"/>
              </a:ext>
            </a:extLst>
          </p:cNvPr>
          <p:cNvSpPr txBox="1"/>
          <p:nvPr/>
        </p:nvSpPr>
        <p:spPr>
          <a:xfrm>
            <a:off x="6858001" y="1411416"/>
            <a:ext cx="2139696" cy="2585323"/>
          </a:xfrm>
          <a:prstGeom prst="rect">
            <a:avLst/>
          </a:prstGeom>
          <a:solidFill>
            <a:srgbClr val="00B0F0"/>
          </a:solidFill>
        </p:spPr>
        <p:txBody>
          <a:bodyPr wrap="square" rtlCol="0">
            <a:spAutoFit/>
          </a:bodyPr>
          <a:lstStyle/>
          <a:p>
            <a:r>
              <a:rPr lang="en-US" dirty="0"/>
              <a:t>Short Quiz: Where is the frequency hidden in this plot?</a:t>
            </a:r>
          </a:p>
          <a:p>
            <a:r>
              <a:rPr lang="en-US" dirty="0"/>
              <a:t>Use the relation </a:t>
            </a:r>
          </a:p>
          <a:p>
            <a:r>
              <a:rPr lang="en-US" dirty="0"/>
              <a:t>Radius=1.53 </a:t>
            </a:r>
            <a:r>
              <a:rPr lang="el-GR" dirty="0">
                <a:latin typeface="Cambria" panose="02040503050406030204" pitchFamily="18" charset="0"/>
                <a:ea typeface="Cambria" panose="02040503050406030204" pitchFamily="18" charset="0"/>
              </a:rPr>
              <a:t>λ</a:t>
            </a:r>
            <a:r>
              <a:rPr lang="en-US" baseline="-25000" dirty="0">
                <a:latin typeface="Cambria" panose="02040503050406030204" pitchFamily="18" charset="0"/>
                <a:ea typeface="Cambria" panose="02040503050406030204" pitchFamily="18" charset="0"/>
              </a:rPr>
              <a:t>0 </a:t>
            </a:r>
            <a:r>
              <a:rPr lang="en-US" dirty="0">
                <a:latin typeface="Cambria" panose="02040503050406030204" pitchFamily="18" charset="0"/>
                <a:ea typeface="Cambria" panose="02040503050406030204" pitchFamily="18" charset="0"/>
              </a:rPr>
              <a:t>/4</a:t>
            </a:r>
          </a:p>
          <a:p>
            <a:r>
              <a:rPr lang="en-US" dirty="0">
                <a:latin typeface="Cambria" panose="02040503050406030204" pitchFamily="18" charset="0"/>
                <a:ea typeface="Cambria" panose="02040503050406030204" pitchFamily="18" charset="0"/>
              </a:rPr>
              <a:t>Resonance condition for the </a:t>
            </a:r>
            <a:r>
              <a:rPr lang="en-US" dirty="0" err="1">
                <a:latin typeface="Cambria" panose="02040503050406030204" pitchFamily="18" charset="0"/>
                <a:ea typeface="Cambria" panose="02040503050406030204" pitchFamily="18" charset="0"/>
              </a:rPr>
              <a:t>E</a:t>
            </a:r>
            <a:r>
              <a:rPr lang="en-US" baseline="-25000" dirty="0" err="1">
                <a:latin typeface="Cambria" panose="02040503050406030204" pitchFamily="18" charset="0"/>
                <a:ea typeface="Cambria" panose="02040503050406030204" pitchFamily="18" charset="0"/>
              </a:rPr>
              <a:t>010</a:t>
            </a:r>
            <a:r>
              <a:rPr lang="en-US" dirty="0">
                <a:latin typeface="Cambria" panose="02040503050406030204" pitchFamily="18" charset="0"/>
                <a:ea typeface="Cambria" panose="02040503050406030204" pitchFamily="18" charset="0"/>
              </a:rPr>
              <a:t> mode</a:t>
            </a:r>
            <a:endParaRPr lang="en-US" dirty="0"/>
          </a:p>
          <a:p>
            <a:endParaRPr lang="en-GB" dirty="0"/>
          </a:p>
        </p:txBody>
      </p:sp>
    </p:spTree>
    <p:extLst>
      <p:ext uri="{BB962C8B-B14F-4D97-AF65-F5344CB8AC3E}">
        <p14:creationId xmlns:p14="http://schemas.microsoft.com/office/powerpoint/2010/main" val="3711139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a:xfrm>
            <a:off x="146304" y="6265754"/>
            <a:ext cx="457200" cy="457200"/>
          </a:xfrm>
        </p:spPr>
        <p:txBody>
          <a:bodyPr/>
          <a:lstStyle/>
          <a:p>
            <a:pPr>
              <a:defRPr/>
            </a:pPr>
            <a:fld id="{2E3C9665-4498-4491-A855-E0C23AB8B3E8}" type="slidenum">
              <a:rPr lang="en-US" smtClean="0"/>
              <a:pPr>
                <a:defRPr/>
              </a:pPr>
              <a:t>21</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381000" y="76200"/>
            <a:ext cx="8616696" cy="5334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sz="2000" dirty="0"/>
              <a:t>The geometry factor G for cavities , RF cavity theory (V)</a:t>
            </a:r>
          </a:p>
        </p:txBody>
      </p:sp>
      <p:sp>
        <p:nvSpPr>
          <p:cNvPr id="46" name="Content Placeholder 2">
            <a:extLst>
              <a:ext uri="{FF2B5EF4-FFF2-40B4-BE49-F238E27FC236}">
                <a16:creationId xmlns:a16="http://schemas.microsoft.com/office/drawing/2014/main" id="{BCAE5D05-6490-44D2-9C6F-F6198438748B}"/>
              </a:ext>
            </a:extLst>
          </p:cNvPr>
          <p:cNvSpPr txBox="1">
            <a:spLocks/>
          </p:cNvSpPr>
          <p:nvPr/>
        </p:nvSpPr>
        <p:spPr>
          <a:xfrm>
            <a:off x="0" y="788854"/>
            <a:ext cx="9144000" cy="5907775"/>
          </a:xfrm>
          <a:prstGeom prst="rect">
            <a:avLst/>
          </a:prstGeom>
        </p:spPr>
        <p:txBody>
          <a:bodyPr>
            <a:normAutofit lnSpcReduction="10000"/>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2"/>
              <a:buNone/>
            </a:pPr>
            <a:r>
              <a:rPr lang="en-US" dirty="0"/>
              <a:t>	</a:t>
            </a:r>
          </a:p>
          <a:p>
            <a:pPr>
              <a:buFont typeface="Wingdings 2"/>
              <a:buNone/>
            </a:pPr>
            <a:r>
              <a:rPr lang="en-US" dirty="0"/>
              <a:t>	The geometry factor is together with the Q-value an important figure of merit for cavities; this is in particular relevant for superconducting cavities. Lets take the surface resistance R</a:t>
            </a:r>
            <a:r>
              <a:rPr lang="en-US" baseline="-25000" dirty="0"/>
              <a:t>s</a:t>
            </a:r>
            <a:r>
              <a:rPr lang="en-US" dirty="0"/>
              <a:t> and we obtain a very simple formula  </a:t>
            </a:r>
          </a:p>
          <a:p>
            <a:pPr>
              <a:buFont typeface="Wingdings 2"/>
              <a:buNone/>
            </a:pPr>
            <a:endParaRPr lang="en-US" sz="1800" dirty="0"/>
          </a:p>
          <a:p>
            <a:pPr algn="ctr">
              <a:buFont typeface="Wingdings 2"/>
              <a:buNone/>
            </a:pPr>
            <a:r>
              <a:rPr lang="en-US" sz="1800" dirty="0"/>
              <a:t>	  		          </a:t>
            </a:r>
          </a:p>
          <a:p>
            <a:pPr>
              <a:buFont typeface="Wingdings 2"/>
              <a:buNone/>
            </a:pPr>
            <a:r>
              <a:rPr lang="en-US" sz="1800" dirty="0"/>
              <a:t>	W=Stored energy in the cavity and P</a:t>
            </a:r>
            <a:r>
              <a:rPr lang="en-US" sz="1800" baseline="-25000" dirty="0"/>
              <a:t>c </a:t>
            </a:r>
            <a:r>
              <a:rPr lang="en-US" sz="1800" dirty="0"/>
              <a:t>= current losses in the wall per period</a:t>
            </a:r>
          </a:p>
          <a:p>
            <a:pPr>
              <a:buFont typeface="Wingdings 2"/>
              <a:buNone/>
            </a:pPr>
            <a:r>
              <a:rPr lang="en-US" dirty="0"/>
              <a:t>	</a:t>
            </a:r>
            <a:r>
              <a:rPr lang="en-US" sz="2000" dirty="0"/>
              <a:t>R</a:t>
            </a:r>
            <a:r>
              <a:rPr lang="en-US" sz="2000" baseline="-25000" dirty="0"/>
              <a:t>s </a:t>
            </a:r>
            <a:r>
              <a:rPr lang="en-US" sz="2000" dirty="0"/>
              <a:t> is a function of many parameters like surface roughness, material and also treatment of the surface inside the cavity and normally assumed constant over the entire surface.</a:t>
            </a:r>
          </a:p>
          <a:p>
            <a:pPr>
              <a:buFont typeface="Wingdings 2"/>
              <a:buNone/>
            </a:pPr>
            <a:r>
              <a:rPr lang="en-US" sz="2000" dirty="0"/>
              <a:t>	Typical values for G are around 270 Ohm for pillbox like cavities used for highly relativistic beams and as low as 20 Ohm for cavities used for slow beams.</a:t>
            </a:r>
          </a:p>
          <a:p>
            <a:pPr>
              <a:buFont typeface="Wingdings 2"/>
              <a:buNone/>
            </a:pPr>
            <a:r>
              <a:rPr lang="en-US" sz="2000" dirty="0"/>
              <a:t>	One may calculate G also with the knowledge of Q in a similar way as the calculation of Q is done via the stored energy in a cavity and the power dissipated per period.</a:t>
            </a:r>
          </a:p>
          <a:p>
            <a:pPr>
              <a:buFont typeface="Wingdings 2"/>
              <a:buNone/>
            </a:pPr>
            <a:r>
              <a:rPr lang="en-US" sz="2000" dirty="0"/>
              <a:t>	</a:t>
            </a:r>
          </a:p>
          <a:p>
            <a:pPr>
              <a:buFont typeface="Wingdings 2"/>
              <a:buNone/>
            </a:pPr>
            <a:r>
              <a:rPr lang="en-US" dirty="0"/>
              <a:t>	</a:t>
            </a:r>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14A913B0-E81D-4289-BA2B-AFE21E972B72}"/>
                  </a:ext>
                </a:extLst>
              </p:cNvPr>
              <p:cNvSpPr txBox="1">
                <a:spLocks/>
              </p:cNvSpPr>
              <p:nvPr/>
            </p:nvSpPr>
            <p:spPr>
              <a:xfrm>
                <a:off x="5410200" y="2819400"/>
                <a:ext cx="3204000" cy="466218"/>
              </a:xfrm>
              <a:custGeom>
                <a:avLst/>
                <a:gdLst>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73529"/>
                  <a:gd name="connsiteX1" fmla="*/ 3520830 w 3520830"/>
                  <a:gd name="connsiteY1" fmla="*/ 0 h 473529"/>
                  <a:gd name="connsiteX2" fmla="*/ 3520830 w 3520830"/>
                  <a:gd name="connsiteY2" fmla="*/ 466731 h 473529"/>
                  <a:gd name="connsiteX3" fmla="*/ 2141763 w 3520830"/>
                  <a:gd name="connsiteY3" fmla="*/ 473529 h 473529"/>
                  <a:gd name="connsiteX4" fmla="*/ 0 w 3520830"/>
                  <a:gd name="connsiteY4" fmla="*/ 466731 h 473529"/>
                  <a:gd name="connsiteX5" fmla="*/ 0 w 3520830"/>
                  <a:gd name="connsiteY5" fmla="*/ 0 h 473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830" h="473529">
                    <a:moveTo>
                      <a:pt x="0" y="0"/>
                    </a:moveTo>
                    <a:lnTo>
                      <a:pt x="3520830" y="0"/>
                    </a:lnTo>
                    <a:lnTo>
                      <a:pt x="3520830" y="466731"/>
                    </a:lnTo>
                    <a:lnTo>
                      <a:pt x="2141763" y="473529"/>
                    </a:lnTo>
                    <a:lnTo>
                      <a:pt x="0" y="466731"/>
                    </a:lnTo>
                    <a:lnTo>
                      <a:pt x="0" y="0"/>
                    </a:lnTo>
                    <a:close/>
                  </a:path>
                </a:pathLst>
              </a:custGeom>
              <a:solidFill>
                <a:schemeClr val="bg1"/>
              </a:solidFill>
            </p:spPr>
            <p:txBody>
              <a:bodyPr wrap="square" lIns="0" tIns="0" rIns="0" bIns="0" rtlCol="0">
                <a:spAutoFit/>
              </a:bodyPr>
              <a:lstStyle/>
              <a:p>
                <a:pPr lvl="0" eaLnBrk="0" fontAlgn="base" hangingPunct="0">
                  <a:lnSpc>
                    <a:spcPct val="90000"/>
                  </a:lnSpc>
                  <a:spcBef>
                    <a:spcPct val="30000"/>
                  </a:spcBef>
                  <a:spcAft>
                    <a:spcPct val="0"/>
                  </a:spcAft>
                  <a:buClr>
                    <a:srgbClr val="FC0128"/>
                  </a:buClr>
                  <a:buSzPct val="70000"/>
                  <a:defRPr/>
                </a:pPr>
                <a14:m>
                  <m:oMathPara xmlns:m="http://schemas.openxmlformats.org/officeDocument/2006/math">
                    <m:oMathParaPr>
                      <m:jc m:val="centerGroup"/>
                    </m:oMathParaPr>
                    <m:oMath xmlns:m="http://schemas.openxmlformats.org/officeDocument/2006/math">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𝑄</m:t>
                      </m:r>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=2</m:t>
                      </m:r>
                      <m:r>
                        <m:rPr>
                          <m:sty m:val="p"/>
                        </m:rPr>
                        <a:rPr kumimoji="0" lang="el-GR"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π</m:t>
                      </m:r>
                      <m:sSub>
                        <m:sSubPr>
                          <m:ctrlPr>
                            <a:rPr lang="de-CH" i="1">
                              <a:solidFill>
                                <a:srgbClr val="618FFD">
                                  <a:lumMod val="75000"/>
                                </a:srgbClr>
                              </a:solidFill>
                              <a:latin typeface="Cambria Math" panose="02040503050406030204" pitchFamily="18" charset="0"/>
                            </a:rPr>
                          </m:ctrlPr>
                        </m:sSubPr>
                        <m:e>
                          <m:r>
                            <a:rPr lang="de-CH" i="1">
                              <a:solidFill>
                                <a:srgbClr val="618FFD">
                                  <a:lumMod val="75000"/>
                                </a:srgbClr>
                              </a:solidFill>
                              <a:latin typeface="Cambria Math" panose="02040503050406030204" pitchFamily="18" charset="0"/>
                            </a:rPr>
                            <m:t>𝑓</m:t>
                          </m:r>
                        </m:e>
                        <m:sub>
                          <m:r>
                            <a:rPr lang="de-CH" i="1">
                              <a:solidFill>
                                <a:srgbClr val="618FFD">
                                  <a:lumMod val="75000"/>
                                </a:srgbClr>
                              </a:solidFill>
                              <a:latin typeface="Cambria Math" panose="02040503050406030204" pitchFamily="18" charset="0"/>
                            </a:rPr>
                            <m:t>𝑅𝐸𝑆</m:t>
                          </m:r>
                        </m:sub>
                      </m:sSub>
                      <m:f>
                        <m:f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𝑊</m:t>
                          </m:r>
                        </m:num>
                        <m:den>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𝑃</m:t>
                          </m:r>
                          <m:r>
                            <a:rPr kumimoji="0" lang="en-US" sz="1800" b="0" i="1" u="none" strike="noStrike" kern="1200" cap="none" spc="0" normalizeH="0" baseline="-25000" noProof="0" smtClean="0">
                              <a:ln>
                                <a:noFill/>
                              </a:ln>
                              <a:solidFill>
                                <a:srgbClr val="618FFD">
                                  <a:lumMod val="75000"/>
                                </a:srgbClr>
                              </a:solidFill>
                              <a:effectLst/>
                              <a:uLnTx/>
                              <a:uFillTx/>
                              <a:latin typeface="Cambria Math" panose="02040503050406030204" pitchFamily="18" charset="0"/>
                              <a:ea typeface="+mn-ea"/>
                              <a:cs typeface="+mn-cs"/>
                            </a:rPr>
                            <m:t>𝑐</m:t>
                          </m:r>
                        </m:den>
                      </m:f>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m:t>
                      </m:r>
                      <m:f>
                        <m:f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ctrlPr>
                            </m:sSubPr>
                            <m:e>
                              <m:r>
                                <m:rPr>
                                  <m:sty m:val="p"/>
                                </m:rPr>
                                <a:rPr kumimoji="0" lang="el-GR"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ω</m:t>
                              </m:r>
                            </m:e>
                            <m:sub>
                              <m: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𝑅𝐸𝑆</m:t>
                              </m:r>
                            </m:sub>
                          </m:sSub>
                          <m: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𝑊</m:t>
                          </m:r>
                        </m:num>
                        <m:den>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𝑃</m:t>
                          </m:r>
                          <m:r>
                            <a:rPr kumimoji="0" lang="en-US" sz="1800" b="0" i="1" u="none" strike="noStrike" kern="1200" cap="none" spc="0" normalizeH="0" baseline="-25000" noProof="0" smtClean="0">
                              <a:ln>
                                <a:noFill/>
                              </a:ln>
                              <a:solidFill>
                                <a:srgbClr val="618FFD">
                                  <a:lumMod val="75000"/>
                                </a:srgbClr>
                              </a:solidFill>
                              <a:effectLst/>
                              <a:uLnTx/>
                              <a:uFillTx/>
                              <a:latin typeface="Cambria Math" panose="02040503050406030204" pitchFamily="18" charset="0"/>
                              <a:ea typeface="+mn-ea"/>
                              <a:cs typeface="+mn-cs"/>
                            </a:rPr>
                            <m:t>𝑐</m:t>
                          </m:r>
                        </m:den>
                      </m:f>
                    </m:oMath>
                  </m:oMathPara>
                </a14:m>
                <a:endParaRPr kumimoji="0" lang="en-GB" sz="1800" b="0" i="0" u="none" strike="noStrike" kern="1200" cap="none" spc="0" normalizeH="0" baseline="0" noProof="0" dirty="0">
                  <a:ln>
                    <a:noFill/>
                  </a:ln>
                  <a:solidFill>
                    <a:srgbClr val="0000FF"/>
                  </a:solidFill>
                  <a:effectLst/>
                  <a:uLnTx/>
                  <a:uFillTx/>
                  <a:latin typeface="Arial" charset="0"/>
                  <a:ea typeface="+mn-ea"/>
                  <a:cs typeface="+mn-cs"/>
                </a:endParaRPr>
              </a:p>
            </p:txBody>
          </p:sp>
        </mc:Choice>
        <mc:Fallback xmlns="">
          <p:sp>
            <p:nvSpPr>
              <p:cNvPr id="48" name="TextBox 47">
                <a:extLst>
                  <a:ext uri="{FF2B5EF4-FFF2-40B4-BE49-F238E27FC236}">
                    <a16:creationId xmlns:a16="http://schemas.microsoft.com/office/drawing/2014/main" id="{14A913B0-E81D-4289-BA2B-AFE21E972B72}"/>
                  </a:ext>
                </a:extLst>
              </p:cNvPr>
              <p:cNvSpPr txBox="1">
                <a:spLocks noRot="1" noChangeAspect="1" noMove="1" noResize="1" noEditPoints="1" noAdjustHandles="1" noChangeArrowheads="1" noChangeShapeType="1" noTextEdit="1"/>
              </p:cNvSpPr>
              <p:nvPr/>
            </p:nvSpPr>
            <p:spPr>
              <a:xfrm>
                <a:off x="5410200" y="2819400"/>
                <a:ext cx="3204000" cy="466218"/>
              </a:xfrm>
              <a:custGeom>
                <a:avLst/>
                <a:gdLst>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73529"/>
                  <a:gd name="connsiteX1" fmla="*/ 3520830 w 3520830"/>
                  <a:gd name="connsiteY1" fmla="*/ 0 h 473529"/>
                  <a:gd name="connsiteX2" fmla="*/ 3520830 w 3520830"/>
                  <a:gd name="connsiteY2" fmla="*/ 466731 h 473529"/>
                  <a:gd name="connsiteX3" fmla="*/ 2141763 w 3520830"/>
                  <a:gd name="connsiteY3" fmla="*/ 473529 h 473529"/>
                  <a:gd name="connsiteX4" fmla="*/ 0 w 3520830"/>
                  <a:gd name="connsiteY4" fmla="*/ 466731 h 473529"/>
                  <a:gd name="connsiteX5" fmla="*/ 0 w 3520830"/>
                  <a:gd name="connsiteY5" fmla="*/ 0 h 473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830" h="473529">
                    <a:moveTo>
                      <a:pt x="0" y="0"/>
                    </a:moveTo>
                    <a:lnTo>
                      <a:pt x="3520830" y="0"/>
                    </a:lnTo>
                    <a:lnTo>
                      <a:pt x="3520830" y="466731"/>
                    </a:lnTo>
                    <a:lnTo>
                      <a:pt x="2141763" y="473529"/>
                    </a:lnTo>
                    <a:lnTo>
                      <a:pt x="0" y="466731"/>
                    </a:lnTo>
                    <a:lnTo>
                      <a:pt x="0" y="0"/>
                    </a:lnTo>
                    <a:close/>
                  </a:path>
                </a:pathLst>
              </a:custGeom>
              <a:blipFill>
                <a:blip r:embed="rId3"/>
                <a:stretch>
                  <a:fillRect t="-2632" b="-13158"/>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C3E447EB-7B72-4D5C-9ACF-AA29CB0AFF01}"/>
              </a:ext>
            </a:extLst>
          </p:cNvPr>
          <p:cNvSpPr txBox="1"/>
          <p:nvPr/>
        </p:nvSpPr>
        <p:spPr>
          <a:xfrm>
            <a:off x="283507" y="2902679"/>
            <a:ext cx="4909934" cy="369332"/>
          </a:xfrm>
          <a:prstGeom prst="rect">
            <a:avLst/>
          </a:prstGeom>
          <a:noFill/>
        </p:spPr>
        <p:txBody>
          <a:bodyPr wrap="none" rtlCol="0">
            <a:spAutoFit/>
          </a:bodyPr>
          <a:lstStyle/>
          <a:p>
            <a:r>
              <a:rPr lang="en-GB" sz="1800" dirty="0">
                <a:solidFill>
                  <a:srgbClr val="FF0000"/>
                </a:solidFill>
                <a:effectLst/>
                <a:latin typeface="Bell MT" panose="02020503060305020303" pitchFamily="18" charset="0"/>
                <a:ea typeface="Calibri" panose="020F0502020204030204" pitchFamily="34" charset="0"/>
              </a:rPr>
              <a:t>G=453/(1+radius/length</a:t>
            </a:r>
            <a:r>
              <a:rPr lang="en-GB" sz="1800" dirty="0">
                <a:solidFill>
                  <a:srgbClr val="FF0000"/>
                </a:solidFill>
                <a:effectLst/>
                <a:latin typeface="Calibri" panose="020F0502020204030204" pitchFamily="34" charset="0"/>
                <a:ea typeface="Calibri" panose="020F0502020204030204" pitchFamily="34" charset="0"/>
              </a:rPr>
              <a:t>)    and   also      </a:t>
            </a:r>
            <a:r>
              <a:rPr lang="en-US" sz="1800" dirty="0">
                <a:solidFill>
                  <a:srgbClr val="FF0000"/>
                </a:solidFill>
              </a:rPr>
              <a:t>G = R</a:t>
            </a:r>
            <a:r>
              <a:rPr lang="en-US" sz="1800" baseline="-25000" dirty="0">
                <a:solidFill>
                  <a:srgbClr val="FF0000"/>
                </a:solidFill>
              </a:rPr>
              <a:t>s </a:t>
            </a:r>
            <a:r>
              <a:rPr lang="en-US" sz="1800" dirty="0">
                <a:solidFill>
                  <a:srgbClr val="FF0000"/>
                </a:solidFill>
              </a:rPr>
              <a:t>Q</a:t>
            </a:r>
            <a:endParaRPr lang="en-GB" sz="1800" dirty="0">
              <a:solidFill>
                <a:srgbClr val="FF0000"/>
              </a:solidFill>
              <a:effectLst/>
              <a:latin typeface="Calibri" panose="020F0502020204030204" pitchFamily="34" charset="0"/>
              <a:ea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a:xfrm>
            <a:off x="146304" y="6265754"/>
            <a:ext cx="457200" cy="457200"/>
          </a:xfrm>
        </p:spPr>
        <p:txBody>
          <a:bodyPr/>
          <a:lstStyle/>
          <a:p>
            <a:pPr>
              <a:defRPr/>
            </a:pPr>
            <a:fld id="{2E3C9665-4498-4491-A855-E0C23AB8B3E8}" type="slidenum">
              <a:rPr lang="en-US" smtClean="0"/>
              <a:pPr>
                <a:defRPr/>
              </a:pPr>
              <a:t>22</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523865" y="135046"/>
            <a:ext cx="8473831" cy="404469"/>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sz="2000" dirty="0"/>
              <a:t>The geometry factor G for cavities ; RF cavity theory (VI)</a:t>
            </a:r>
          </a:p>
        </p:txBody>
      </p:sp>
      <p:sp>
        <p:nvSpPr>
          <p:cNvPr id="46" name="Content Placeholder 2">
            <a:extLst>
              <a:ext uri="{FF2B5EF4-FFF2-40B4-BE49-F238E27FC236}">
                <a16:creationId xmlns:a16="http://schemas.microsoft.com/office/drawing/2014/main" id="{BCAE5D05-6490-44D2-9C6F-F6198438748B}"/>
              </a:ext>
            </a:extLst>
          </p:cNvPr>
          <p:cNvSpPr txBox="1">
            <a:spLocks/>
          </p:cNvSpPr>
          <p:nvPr/>
        </p:nvSpPr>
        <p:spPr>
          <a:xfrm>
            <a:off x="0" y="788854"/>
            <a:ext cx="9144000" cy="5907775"/>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2"/>
              <a:buNone/>
            </a:pPr>
            <a:r>
              <a:rPr lang="en-US" sz="2000" dirty="0"/>
              <a:t>	at resonance: R=0.383</a:t>
            </a:r>
            <a:r>
              <a:rPr lang="el-GR" sz="2000" dirty="0">
                <a:ea typeface="Cambria" panose="02040503050406030204" pitchFamily="18" charset="0"/>
              </a:rPr>
              <a:t>λ</a:t>
            </a:r>
            <a:r>
              <a:rPr lang="en-US" sz="2000" dirty="0">
                <a:ea typeface="Cambria" panose="02040503050406030204" pitchFamily="18" charset="0"/>
              </a:rPr>
              <a:t> and if L=</a:t>
            </a:r>
            <a:r>
              <a:rPr lang="el-GR" sz="2000" dirty="0">
                <a:ea typeface="Cambria" panose="02040503050406030204" pitchFamily="18" charset="0"/>
              </a:rPr>
              <a:t>λ</a:t>
            </a:r>
            <a:r>
              <a:rPr lang="en-US" sz="2000" dirty="0">
                <a:ea typeface="Cambria" panose="02040503050406030204" pitchFamily="18" charset="0"/>
              </a:rPr>
              <a:t>/2 we get G=453/1.776=255</a:t>
            </a:r>
            <a:endParaRPr lang="en-US" sz="2000" dirty="0"/>
          </a:p>
          <a:p>
            <a:pPr>
              <a:buFont typeface="Wingdings 2"/>
              <a:buNone/>
            </a:pPr>
            <a:r>
              <a:rPr lang="en-US" sz="2000" dirty="0"/>
              <a:t>		</a:t>
            </a:r>
          </a:p>
          <a:p>
            <a:pPr>
              <a:buFont typeface="Wingdings 2"/>
              <a:buNone/>
            </a:pPr>
            <a:r>
              <a:rPr lang="en-US" sz="2000" dirty="0"/>
              <a:t>	</a:t>
            </a:r>
          </a:p>
        </p:txBody>
      </p:sp>
      <p:pic>
        <p:nvPicPr>
          <p:cNvPr id="2050" name="Picture 2">
            <a:extLst>
              <a:ext uri="{FF2B5EF4-FFF2-40B4-BE49-F238E27FC236}">
                <a16:creationId xmlns:a16="http://schemas.microsoft.com/office/drawing/2014/main" id="{46985537-AEC2-4888-8FD7-878E93C1A75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791" y="1483289"/>
            <a:ext cx="4244209" cy="317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B0A42BCC-0C5E-4B24-994A-B1FDAD643F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084" y="1540917"/>
            <a:ext cx="4244210" cy="317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193DDC5F-DCFF-4722-9D80-3BB31D836B97}"/>
              </a:ext>
            </a:extLst>
          </p:cNvPr>
          <p:cNvSpPr txBox="1"/>
          <p:nvPr/>
        </p:nvSpPr>
        <p:spPr>
          <a:xfrm>
            <a:off x="457200" y="5181600"/>
            <a:ext cx="8481424" cy="646331"/>
          </a:xfrm>
          <a:prstGeom prst="rect">
            <a:avLst/>
          </a:prstGeom>
          <a:noFill/>
        </p:spPr>
        <p:txBody>
          <a:bodyPr wrap="none" rtlCol="0">
            <a:spAutoFit/>
          </a:bodyPr>
          <a:lstStyle/>
          <a:p>
            <a:r>
              <a:rPr lang="en-US" dirty="0"/>
              <a:t>And now we have a nice plot for The G-factor as well as for the Q factor as a functions of R/L</a:t>
            </a:r>
          </a:p>
          <a:p>
            <a:r>
              <a:rPr lang="en-US" dirty="0"/>
              <a:t>Just keep in mind that for SC cavities the Unloaded Q is quasi infinite…compared to the loaded one</a:t>
            </a:r>
            <a:endParaRPr lang="en-GB" dirty="0"/>
          </a:p>
        </p:txBody>
      </p:sp>
      <p:sp>
        <p:nvSpPr>
          <p:cNvPr id="18" name="TextBox 17">
            <a:extLst>
              <a:ext uri="{FF2B5EF4-FFF2-40B4-BE49-F238E27FC236}">
                <a16:creationId xmlns:a16="http://schemas.microsoft.com/office/drawing/2014/main" id="{34E30699-1345-4E41-A1CF-BC58DB894F8F}"/>
              </a:ext>
            </a:extLst>
          </p:cNvPr>
          <p:cNvSpPr txBox="1"/>
          <p:nvPr/>
        </p:nvSpPr>
        <p:spPr>
          <a:xfrm>
            <a:off x="3801256" y="4788684"/>
            <a:ext cx="1793311" cy="369332"/>
          </a:xfrm>
          <a:prstGeom prst="rect">
            <a:avLst/>
          </a:prstGeom>
          <a:noFill/>
        </p:spPr>
        <p:txBody>
          <a:bodyPr wrap="none" rtlCol="0">
            <a:spAutoFit/>
          </a:bodyPr>
          <a:lstStyle/>
          <a:p>
            <a:r>
              <a:rPr lang="en-US" dirty="0"/>
              <a:t>Plot by A. Mostacci</a:t>
            </a:r>
            <a:endParaRPr lang="en-GB" dirty="0"/>
          </a:p>
        </p:txBody>
      </p:sp>
      <p:sp>
        <p:nvSpPr>
          <p:cNvPr id="2" name="TextBox 1">
            <a:extLst>
              <a:ext uri="{FF2B5EF4-FFF2-40B4-BE49-F238E27FC236}">
                <a16:creationId xmlns:a16="http://schemas.microsoft.com/office/drawing/2014/main" id="{3AA5AF8C-B73B-8630-6BC1-EDA5F5795B2B}"/>
              </a:ext>
            </a:extLst>
          </p:cNvPr>
          <p:cNvSpPr txBox="1"/>
          <p:nvPr/>
        </p:nvSpPr>
        <p:spPr>
          <a:xfrm>
            <a:off x="1521192" y="2514600"/>
            <a:ext cx="2596416" cy="369332"/>
          </a:xfrm>
          <a:prstGeom prst="rect">
            <a:avLst/>
          </a:prstGeom>
          <a:noFill/>
        </p:spPr>
        <p:txBody>
          <a:bodyPr wrap="none" rtlCol="0">
            <a:spAutoFit/>
          </a:bodyPr>
          <a:lstStyle/>
          <a:p>
            <a:r>
              <a:rPr lang="en-US" dirty="0"/>
              <a:t>G-factor vs pillbox geometry</a:t>
            </a:r>
            <a:endParaRPr lang="en-GB" dirty="0"/>
          </a:p>
        </p:txBody>
      </p:sp>
      <p:sp>
        <p:nvSpPr>
          <p:cNvPr id="6" name="TextBox 5">
            <a:extLst>
              <a:ext uri="{FF2B5EF4-FFF2-40B4-BE49-F238E27FC236}">
                <a16:creationId xmlns:a16="http://schemas.microsoft.com/office/drawing/2014/main" id="{0E491D02-BFB3-D538-6075-001A1654FE0B}"/>
              </a:ext>
            </a:extLst>
          </p:cNvPr>
          <p:cNvSpPr txBox="1"/>
          <p:nvPr/>
        </p:nvSpPr>
        <p:spPr>
          <a:xfrm>
            <a:off x="1676400" y="2763939"/>
            <a:ext cx="4579620" cy="369332"/>
          </a:xfrm>
          <a:prstGeom prst="rect">
            <a:avLst/>
          </a:prstGeom>
          <a:noFill/>
        </p:spPr>
        <p:txBody>
          <a:bodyPr wrap="square">
            <a:spAutoFit/>
          </a:bodyPr>
          <a:lstStyle/>
          <a:p>
            <a:r>
              <a:rPr lang="en-GB" sz="1800" dirty="0">
                <a:solidFill>
                  <a:srgbClr val="FF0000"/>
                </a:solidFill>
                <a:effectLst/>
                <a:latin typeface="Calibri" panose="020F0502020204030204" pitchFamily="34" charset="0"/>
                <a:ea typeface="Calibri" panose="020F0502020204030204" pitchFamily="34" charset="0"/>
              </a:rPr>
              <a:t>G=453/(</a:t>
            </a:r>
            <a:r>
              <a:rPr lang="en-GB" sz="1800" dirty="0" err="1">
                <a:solidFill>
                  <a:srgbClr val="FF0000"/>
                </a:solidFill>
                <a:effectLst/>
                <a:latin typeface="Calibri" panose="020F0502020204030204" pitchFamily="34" charset="0"/>
                <a:ea typeface="Calibri" panose="020F0502020204030204" pitchFamily="34" charset="0"/>
              </a:rPr>
              <a:t>1+radius</a:t>
            </a:r>
            <a:r>
              <a:rPr lang="en-GB" sz="1800" dirty="0">
                <a:solidFill>
                  <a:srgbClr val="FF0000"/>
                </a:solidFill>
                <a:effectLst/>
                <a:latin typeface="Calibri" panose="020F0502020204030204" pitchFamily="34" charset="0"/>
                <a:ea typeface="Calibri" panose="020F0502020204030204" pitchFamily="34" charset="0"/>
              </a:rPr>
              <a:t>/length)</a:t>
            </a:r>
          </a:p>
        </p:txBody>
      </p:sp>
      <p:cxnSp>
        <p:nvCxnSpPr>
          <p:cNvPr id="8" name="Straight Arrow Connector 7">
            <a:extLst>
              <a:ext uri="{FF2B5EF4-FFF2-40B4-BE49-F238E27FC236}">
                <a16:creationId xmlns:a16="http://schemas.microsoft.com/office/drawing/2014/main" id="{4EAD8200-0378-F8AD-F10A-B8A8947CD236}"/>
              </a:ext>
            </a:extLst>
          </p:cNvPr>
          <p:cNvCxnSpPr>
            <a:cxnSpLocks/>
          </p:cNvCxnSpPr>
          <p:nvPr/>
        </p:nvCxnSpPr>
        <p:spPr>
          <a:xfrm>
            <a:off x="2133600" y="3308401"/>
            <a:ext cx="0" cy="8686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5E6E8BA-87DE-EF05-6F5F-C3AF2C78EEA6}"/>
              </a:ext>
            </a:extLst>
          </p:cNvPr>
          <p:cNvSpPr txBox="1"/>
          <p:nvPr/>
        </p:nvSpPr>
        <p:spPr>
          <a:xfrm>
            <a:off x="1938216" y="3887583"/>
            <a:ext cx="511679" cy="276999"/>
          </a:xfrm>
          <a:prstGeom prst="rect">
            <a:avLst/>
          </a:prstGeom>
          <a:noFill/>
        </p:spPr>
        <p:txBody>
          <a:bodyPr wrap="none" rtlCol="0">
            <a:spAutoFit/>
          </a:bodyPr>
          <a:lstStyle/>
          <a:p>
            <a:r>
              <a:rPr lang="en-US" sz="1200" dirty="0"/>
              <a:t>0.766</a:t>
            </a:r>
            <a:endParaRPr lang="en-GB" sz="1200" dirty="0"/>
          </a:p>
        </p:txBody>
      </p:sp>
      <p:sp>
        <p:nvSpPr>
          <p:cNvPr id="11" name="TextBox 10">
            <a:extLst>
              <a:ext uri="{FF2B5EF4-FFF2-40B4-BE49-F238E27FC236}">
                <a16:creationId xmlns:a16="http://schemas.microsoft.com/office/drawing/2014/main" id="{5F1F683F-A691-874D-5584-395A0826AD89}"/>
              </a:ext>
            </a:extLst>
          </p:cNvPr>
          <p:cNvSpPr txBox="1"/>
          <p:nvPr/>
        </p:nvSpPr>
        <p:spPr>
          <a:xfrm>
            <a:off x="2133600" y="3187454"/>
            <a:ext cx="396262" cy="276999"/>
          </a:xfrm>
          <a:prstGeom prst="rect">
            <a:avLst/>
          </a:prstGeom>
          <a:noFill/>
        </p:spPr>
        <p:txBody>
          <a:bodyPr wrap="none" rtlCol="0">
            <a:spAutoFit/>
          </a:bodyPr>
          <a:lstStyle/>
          <a:p>
            <a:r>
              <a:rPr lang="en-US" sz="1200" dirty="0"/>
              <a:t>255</a:t>
            </a:r>
            <a:endParaRPr lang="en-GB" sz="1200" dirty="0"/>
          </a:p>
        </p:txBody>
      </p:sp>
    </p:spTree>
    <p:extLst>
      <p:ext uri="{BB962C8B-B14F-4D97-AF65-F5344CB8AC3E}">
        <p14:creationId xmlns:p14="http://schemas.microsoft.com/office/powerpoint/2010/main" val="39941471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Date Placeholder 40"/>
          <p:cNvSpPr>
            <a:spLocks noGrp="1"/>
          </p:cNvSpPr>
          <p:nvPr>
            <p:ph type="dt" sz="half" idx="10"/>
          </p:nvPr>
        </p:nvSpPr>
        <p:spPr/>
        <p:txBody>
          <a:bodyPr/>
          <a:lstStyle/>
          <a:p>
            <a:pPr>
              <a:defRPr/>
            </a:pPr>
            <a:r>
              <a:rPr lang="en-US"/>
              <a:t>Feb. 2025</a:t>
            </a:r>
            <a:endParaRPr lang="en-US" dirty="0"/>
          </a:p>
        </p:txBody>
      </p:sp>
      <p:sp>
        <p:nvSpPr>
          <p:cNvPr id="43" name="Footer Placeholder 42"/>
          <p:cNvSpPr>
            <a:spLocks noGrp="1"/>
          </p:cNvSpPr>
          <p:nvPr>
            <p:ph type="ftr" sz="quarter" idx="11"/>
          </p:nvPr>
        </p:nvSpPr>
        <p:spPr/>
        <p:txBody>
          <a:bodyPr/>
          <a:lstStyle/>
          <a:p>
            <a:pPr>
              <a:defRPr/>
            </a:pPr>
            <a:r>
              <a:rPr lang="it-IT"/>
              <a:t>JUAS 2025: SRF Calatroni Caspers</a:t>
            </a:r>
            <a:endParaRPr lang="en-US" dirty="0"/>
          </a:p>
        </p:txBody>
      </p:sp>
      <p:sp>
        <p:nvSpPr>
          <p:cNvPr id="42" name="Slide Number Placeholder 41"/>
          <p:cNvSpPr>
            <a:spLocks noGrp="1"/>
          </p:cNvSpPr>
          <p:nvPr>
            <p:ph type="sldNum" sz="quarter" idx="12"/>
          </p:nvPr>
        </p:nvSpPr>
        <p:spPr>
          <a:xfrm>
            <a:off x="304800" y="6300902"/>
            <a:ext cx="457200" cy="441126"/>
          </a:xfrm>
        </p:spPr>
        <p:txBody>
          <a:bodyPr/>
          <a:lstStyle/>
          <a:p>
            <a:pPr>
              <a:defRPr/>
            </a:pPr>
            <a:fld id="{6C8FC075-6975-447B-988C-2C802A28F14E}" type="slidenum">
              <a:rPr lang="en-US" smtClean="0"/>
              <a:pPr>
                <a:defRPr/>
              </a:pPr>
              <a:t>23</a:t>
            </a:fld>
            <a:endParaRPr lang="en-US" dirty="0"/>
          </a:p>
        </p:txBody>
      </p:sp>
      <p:sp>
        <p:nvSpPr>
          <p:cNvPr id="10244" name="Rectangle 2"/>
          <p:cNvSpPr>
            <a:spLocks noGrp="1" noChangeArrowheads="1"/>
          </p:cNvSpPr>
          <p:nvPr>
            <p:ph type="title" idx="4294967295"/>
          </p:nvPr>
        </p:nvSpPr>
        <p:spPr>
          <a:xfrm>
            <a:off x="1476746" y="166396"/>
            <a:ext cx="6230340" cy="762000"/>
          </a:xfrm>
        </p:spPr>
        <p:txBody>
          <a:bodyPr>
            <a:normAutofit/>
          </a:bodyPr>
          <a:lstStyle/>
          <a:p>
            <a:pPr algn="ctr" eaLnBrk="1" hangingPunct="1"/>
            <a:r>
              <a:rPr lang="en-GB" sz="2400" dirty="0"/>
              <a:t>An exercise: power dissipation in SRF cavities</a:t>
            </a:r>
          </a:p>
        </p:txBody>
      </p:sp>
      <p:sp>
        <p:nvSpPr>
          <p:cNvPr id="3" name="TextBox 2">
            <a:extLst>
              <a:ext uri="{FF2B5EF4-FFF2-40B4-BE49-F238E27FC236}">
                <a16:creationId xmlns:a16="http://schemas.microsoft.com/office/drawing/2014/main" id="{C5D42589-B1D6-EF1F-E22F-4EFF6960D52C}"/>
              </a:ext>
            </a:extLst>
          </p:cNvPr>
          <p:cNvSpPr txBox="1"/>
          <p:nvPr/>
        </p:nvSpPr>
        <p:spPr>
          <a:xfrm>
            <a:off x="5472302" y="1290945"/>
            <a:ext cx="2651688" cy="1431161"/>
          </a:xfrm>
          <a:prstGeom prst="rect">
            <a:avLst/>
          </a:prstGeom>
          <a:noFill/>
        </p:spPr>
        <p:txBody>
          <a:bodyPr wrap="none" rtlCol="0">
            <a:spAutoFit/>
          </a:bodyPr>
          <a:lstStyle/>
          <a:p>
            <a:pPr>
              <a:spcAft>
                <a:spcPts val="600"/>
              </a:spcAft>
            </a:pPr>
            <a:r>
              <a:rPr lang="en-US" i="1" dirty="0" err="1">
                <a:latin typeface="Times New Roman" panose="02020603050405020304" pitchFamily="18" charset="0"/>
                <a:cs typeface="Times New Roman" panose="02020603050405020304" pitchFamily="18" charset="0"/>
              </a:rPr>
              <a:t>E</a:t>
            </a:r>
            <a:r>
              <a:rPr lang="en-US" i="1" baseline="-25000" dirty="0" err="1">
                <a:latin typeface="Times New Roman" panose="02020603050405020304" pitchFamily="18" charset="0"/>
                <a:cs typeface="Times New Roman" panose="02020603050405020304" pitchFamily="18" charset="0"/>
              </a:rPr>
              <a:t>acc</a:t>
            </a:r>
            <a:r>
              <a:rPr lang="en-US" dirty="0"/>
              <a:t> </a:t>
            </a:r>
            <a:r>
              <a:rPr lang="en-US" sz="1600" dirty="0"/>
              <a:t>= 25 MV/m @ Q</a:t>
            </a:r>
            <a:r>
              <a:rPr lang="en-US" sz="1600" baseline="-25000" dirty="0"/>
              <a:t>0 </a:t>
            </a:r>
            <a:r>
              <a:rPr lang="en-US" sz="1600" dirty="0"/>
              <a:t> 2x10</a:t>
            </a:r>
            <a:r>
              <a:rPr lang="en-US" sz="1600" baseline="30000" dirty="0"/>
              <a:t>10</a:t>
            </a:r>
          </a:p>
          <a:p>
            <a:pPr>
              <a:spcAft>
                <a:spcPts val="600"/>
              </a:spcAft>
            </a:pPr>
            <a:r>
              <a:rPr lang="en-US" i="1" dirty="0" err="1">
                <a:latin typeface="Times New Roman" panose="02020603050405020304" pitchFamily="18" charset="0"/>
                <a:cs typeface="Times New Roman" panose="02020603050405020304" pitchFamily="18" charset="0"/>
              </a:rPr>
              <a:t>B</a:t>
            </a:r>
            <a:r>
              <a:rPr lang="en-US" i="1" baseline="-25000" dirty="0" err="1">
                <a:latin typeface="Times New Roman" panose="02020603050405020304" pitchFamily="18" charset="0"/>
                <a:cs typeface="Times New Roman" panose="02020603050405020304" pitchFamily="18" charset="0"/>
              </a:rPr>
              <a:t>surf</a:t>
            </a:r>
            <a:r>
              <a:rPr lang="en-US" i="1" baseline="-25000"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a:t>
            </a:r>
            <a:r>
              <a:rPr lang="en-US" i="1" dirty="0" err="1">
                <a:latin typeface="Times New Roman" panose="02020603050405020304" pitchFamily="18" charset="0"/>
                <a:cs typeface="Times New Roman" panose="02020603050405020304" pitchFamily="18" charset="0"/>
              </a:rPr>
              <a:t>E</a:t>
            </a:r>
            <a:r>
              <a:rPr lang="en-US" i="1" baseline="-25000" dirty="0" err="1">
                <a:latin typeface="Times New Roman" panose="02020603050405020304" pitchFamily="18" charset="0"/>
                <a:cs typeface="Times New Roman" panose="02020603050405020304" pitchFamily="18" charset="0"/>
              </a:rPr>
              <a:t>acc</a:t>
            </a:r>
            <a:r>
              <a:rPr lang="en-US" i="1" dirty="0">
                <a:latin typeface="Times New Roman" panose="02020603050405020304" pitchFamily="18" charset="0"/>
                <a:cs typeface="Times New Roman" panose="02020603050405020304" pitchFamily="18" charset="0"/>
              </a:rPr>
              <a:t> </a:t>
            </a:r>
            <a:r>
              <a:rPr lang="en-US" sz="1600" dirty="0">
                <a:sym typeface="Symbol" panose="05050102010706020507" pitchFamily="18" charset="2"/>
              </a:rPr>
              <a:t></a:t>
            </a:r>
            <a:r>
              <a:rPr lang="en-US" sz="1600" dirty="0"/>
              <a:t> 4.5 </a:t>
            </a:r>
            <a:r>
              <a:rPr lang="en-US" sz="1600" dirty="0" err="1"/>
              <a:t>mT</a:t>
            </a:r>
            <a:r>
              <a:rPr lang="en-US" sz="1600" dirty="0"/>
              <a:t> / (MV/m)</a:t>
            </a:r>
          </a:p>
          <a:p>
            <a:pPr>
              <a:spcAft>
                <a:spcPts val="600"/>
              </a:spcAft>
            </a:pPr>
            <a:r>
              <a:rPr lang="en-GB" i="1" dirty="0">
                <a:latin typeface="Times New Roman" panose="02020603050405020304" pitchFamily="18" charset="0"/>
                <a:cs typeface="Times New Roman" panose="02020603050405020304" pitchFamily="18" charset="0"/>
                <a:sym typeface="Symbol" panose="05050102010706020507" pitchFamily="18" charset="2"/>
              </a:rPr>
              <a:t></a:t>
            </a:r>
            <a:r>
              <a:rPr lang="en-GB" dirty="0">
                <a:latin typeface="Times New Roman" panose="02020603050405020304" pitchFamily="18" charset="0"/>
                <a:cs typeface="Times New Roman" panose="02020603050405020304" pitchFamily="18" charset="0"/>
                <a:sym typeface="Symbol" panose="05050102010706020507" pitchFamily="18" charset="2"/>
              </a:rPr>
              <a:t> = </a:t>
            </a:r>
            <a:r>
              <a:rPr lang="en-GB" i="1" dirty="0">
                <a:latin typeface="Times New Roman" panose="02020603050405020304" pitchFamily="18" charset="0"/>
                <a:cs typeface="Times New Roman" panose="02020603050405020304" pitchFamily="18" charset="0"/>
                <a:sym typeface="Symbol" panose="05050102010706020507" pitchFamily="18" charset="2"/>
              </a:rPr>
              <a:t>Q</a:t>
            </a:r>
            <a:r>
              <a:rPr lang="en-GB" i="1" baseline="-25000" dirty="0">
                <a:latin typeface="Times New Roman" panose="02020603050405020304" pitchFamily="18" charset="0"/>
                <a:cs typeface="Times New Roman" panose="02020603050405020304" pitchFamily="18" charset="0"/>
                <a:sym typeface="Symbol" panose="05050102010706020507" pitchFamily="18" charset="2"/>
              </a:rPr>
              <a:t>0</a:t>
            </a:r>
            <a:r>
              <a:rPr lang="en-GB" i="1" dirty="0">
                <a:latin typeface="Times New Roman" panose="02020603050405020304" pitchFamily="18" charset="0"/>
                <a:cs typeface="Times New Roman" panose="02020603050405020304" pitchFamily="18" charset="0"/>
                <a:sym typeface="Symbol" panose="05050102010706020507" pitchFamily="18" charset="2"/>
              </a:rPr>
              <a:t>R</a:t>
            </a:r>
            <a:r>
              <a:rPr lang="en-GB" i="1" baseline="-25000" dirty="0">
                <a:latin typeface="Times New Roman" panose="02020603050405020304" pitchFamily="18" charset="0"/>
                <a:cs typeface="Times New Roman" panose="02020603050405020304" pitchFamily="18" charset="0"/>
                <a:sym typeface="Symbol" panose="05050102010706020507" pitchFamily="18" charset="2"/>
              </a:rPr>
              <a:t>s</a:t>
            </a:r>
            <a:r>
              <a:rPr lang="en-GB" i="1" dirty="0">
                <a:latin typeface="Times New Roman" panose="02020603050405020304" pitchFamily="18" charset="0"/>
                <a:cs typeface="Times New Roman" panose="02020603050405020304" pitchFamily="18" charset="0"/>
                <a:sym typeface="Symbol" panose="05050102010706020507" pitchFamily="18" charset="2"/>
              </a:rPr>
              <a:t> </a:t>
            </a:r>
            <a:r>
              <a:rPr lang="en-GB" sz="1600" dirty="0">
                <a:sym typeface="Symbol" panose="05050102010706020507" pitchFamily="18" charset="2"/>
              </a:rPr>
              <a:t> 295</a:t>
            </a:r>
          </a:p>
          <a:p>
            <a:pPr>
              <a:spcAft>
                <a:spcPts val="600"/>
              </a:spcAft>
            </a:pPr>
            <a:r>
              <a:rPr lang="en-GB" i="1" dirty="0">
                <a:latin typeface="Times New Roman" panose="02020603050405020304" pitchFamily="18" charset="0"/>
                <a:cs typeface="Times New Roman" panose="02020603050405020304" pitchFamily="18" charset="0"/>
                <a:sym typeface="Symbol" panose="05050102010706020507" pitchFamily="18" charset="2"/>
              </a:rPr>
              <a:t>Total area </a:t>
            </a:r>
            <a:r>
              <a:rPr lang="en-GB" sz="1600" dirty="0">
                <a:sym typeface="Symbol" panose="05050102010706020507" pitchFamily="18" charset="2"/>
              </a:rPr>
              <a:t> 0.88 m</a:t>
            </a:r>
            <a:r>
              <a:rPr lang="en-GB" sz="1600" baseline="30000" dirty="0">
                <a:sym typeface="Symbol" panose="05050102010706020507" pitchFamily="18" charset="2"/>
              </a:rPr>
              <a:t>2</a:t>
            </a:r>
            <a:endParaRPr lang="en-GB" sz="1600" baseline="30000" dirty="0"/>
          </a:p>
        </p:txBody>
      </p:sp>
      <p:pic>
        <p:nvPicPr>
          <p:cNvPr id="4" name="Picture 3">
            <a:extLst>
              <a:ext uri="{FF2B5EF4-FFF2-40B4-BE49-F238E27FC236}">
                <a16:creationId xmlns:a16="http://schemas.microsoft.com/office/drawing/2014/main" id="{3EC0D0D1-F14F-9423-1141-4C6C696DF63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33400" y="1513062"/>
            <a:ext cx="4349797" cy="986928"/>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73EE9BE0-029B-767A-CE36-9393AC49C5C6}"/>
                  </a:ext>
                </a:extLst>
              </p:cNvPr>
              <p:cNvSpPr txBox="1"/>
              <p:nvPr/>
            </p:nvSpPr>
            <p:spPr>
              <a:xfrm>
                <a:off x="533400" y="3429000"/>
                <a:ext cx="6264696" cy="1252907"/>
              </a:xfrm>
              <a:prstGeom prst="rect">
                <a:avLst/>
              </a:prstGeom>
              <a:noFill/>
              <a:ln>
                <a:noFill/>
              </a:ln>
            </p:spPr>
            <p:txBody>
              <a:bodyPr wrap="square" lIns="0" tIns="0" rIns="0" bIns="0" rtlCol="0">
                <a:spAutoFit/>
              </a:bodyPr>
              <a:lstStyle/>
              <a:p>
                <a:pPr>
                  <a:spcAft>
                    <a:spcPts val="1200"/>
                  </a:spcAft>
                </a:pPr>
                <a14:m>
                  <m:oMath xmlns:m="http://schemas.openxmlformats.org/officeDocument/2006/math">
                    <m:r>
                      <a:rPr lang="en-GB" i="1" smtClean="0">
                        <a:latin typeface="Cambria Math" panose="02040503050406030204" pitchFamily="18" charset="0"/>
                      </a:rPr>
                      <m:t>𝑃</m:t>
                    </m:r>
                    <m:r>
                      <a:rPr lang="en-GB" i="0">
                        <a:latin typeface="Cambria Math" panose="02040503050406030204" pitchFamily="18" charset="0"/>
                      </a:rPr>
                      <m:t>=</m:t>
                    </m:r>
                    <m:sSub>
                      <m:sSubPr>
                        <m:ctrlPr>
                          <a:rPr lang="en-GB" i="1">
                            <a:latin typeface="Cambria Math" panose="02040503050406030204" pitchFamily="18" charset="0"/>
                          </a:rPr>
                        </m:ctrlPr>
                      </m:sSubPr>
                      <m:e>
                        <m:f>
                          <m:fPr>
                            <m:ctrlPr>
                              <a:rPr lang="en-GB"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GB" i="1">
                            <a:latin typeface="Cambria Math" panose="02040503050406030204" pitchFamily="18" charset="0"/>
                          </a:rPr>
                          <m:t>𝑅</m:t>
                        </m:r>
                      </m:e>
                      <m:sub>
                        <m:r>
                          <a:rPr lang="en-GB" i="1">
                            <a:latin typeface="Cambria Math" panose="02040503050406030204" pitchFamily="18" charset="0"/>
                          </a:rPr>
                          <m:t>𝑠</m:t>
                        </m:r>
                      </m:sub>
                    </m:sSub>
                    <m:sSubSup>
                      <m:sSubSupPr>
                        <m:ctrlPr>
                          <a:rPr lang="en-GB" i="1" smtClean="0">
                            <a:latin typeface="Cambria Math" panose="02040503050406030204" pitchFamily="18" charset="0"/>
                          </a:rPr>
                        </m:ctrlPr>
                      </m:sSubSupPr>
                      <m:e>
                        <m:r>
                          <a:rPr lang="en-US" b="0" i="1" smtClean="0">
                            <a:latin typeface="Cambria Math" panose="02040503050406030204" pitchFamily="18" charset="0"/>
                          </a:rPr>
                          <m:t>𝐻</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oMath>
                </a14:m>
                <a:r>
                  <a:rPr lang="en-GB" dirty="0"/>
                  <a:t>             </a:t>
                </a:r>
                <a14:m>
                  <m:oMath xmlns:m="http://schemas.openxmlformats.org/officeDocument/2006/math">
                    <m:r>
                      <a:rPr lang="en-US" b="0" i="1" dirty="0" smtClean="0">
                        <a:latin typeface="Cambria Math" panose="02040503050406030204" pitchFamily="18" charset="0"/>
                      </a:rPr>
                      <m:t>𝐵</m:t>
                    </m:r>
                    <m:r>
                      <a:rPr lang="en-US" b="0" i="1" dirty="0" smtClean="0">
                        <a:latin typeface="Cambria Math" panose="02040503050406030204" pitchFamily="18" charset="0"/>
                      </a:rPr>
                      <m:t>=</m:t>
                    </m:r>
                    <m:sSub>
                      <m:sSubPr>
                        <m:ctrlPr>
                          <a:rPr lang="en-US" b="0" i="1" dirty="0" smtClean="0">
                            <a:latin typeface="Cambria Math" panose="02040503050406030204" pitchFamily="18" charset="0"/>
                            <a:ea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𝜇</m:t>
                        </m:r>
                      </m:e>
                      <m:sub>
                        <m:r>
                          <a:rPr lang="en-US" b="0" i="1" dirty="0" smtClean="0">
                            <a:latin typeface="Cambria Math" panose="02040503050406030204" pitchFamily="18" charset="0"/>
                            <a:ea typeface="Cambria Math" panose="02040503050406030204" pitchFamily="18" charset="0"/>
                          </a:rPr>
                          <m:t>0</m:t>
                        </m:r>
                      </m:sub>
                    </m:sSub>
                    <m:r>
                      <a:rPr lang="en-US" b="0" i="1" dirty="0" smtClean="0">
                        <a:latin typeface="Cambria Math" panose="02040503050406030204" pitchFamily="18" charset="0"/>
                        <a:ea typeface="Cambria Math" panose="02040503050406030204" pitchFamily="18" charset="0"/>
                      </a:rPr>
                      <m:t>𝐻</m:t>
                    </m:r>
                  </m:oMath>
                </a14:m>
                <a:endParaRPr lang="en-US" b="0" i="1" dirty="0">
                  <a:latin typeface="Cambria Math" panose="02040503050406030204" pitchFamily="18" charset="0"/>
                  <a:ea typeface="Cambria Math" panose="02040503050406030204" pitchFamily="18" charset="0"/>
                </a:endParaRPr>
              </a:p>
              <a:p>
                <a:pPr>
                  <a:spcAft>
                    <a:spcPts val="1200"/>
                  </a:spcAft>
                </a:pPr>
                <a:r>
                  <a:rPr lang="en-US" i="1" dirty="0" err="1">
                    <a:latin typeface="Times New Roman" panose="02020603050405020304" pitchFamily="18" charset="0"/>
                    <a:cs typeface="Times New Roman" panose="02020603050405020304" pitchFamily="18" charset="0"/>
                  </a:rPr>
                  <a:t>E</a:t>
                </a:r>
                <a:r>
                  <a:rPr lang="en-US" i="1" baseline="-25000" dirty="0" err="1">
                    <a:latin typeface="Times New Roman" panose="02020603050405020304" pitchFamily="18" charset="0"/>
                    <a:cs typeface="Times New Roman" panose="02020603050405020304" pitchFamily="18" charset="0"/>
                  </a:rPr>
                  <a:t>acc</a:t>
                </a:r>
                <a:r>
                  <a:rPr lang="en-US" baseline="-25000" dirty="0">
                    <a:latin typeface="Times New Roman" panose="02020603050405020304" pitchFamily="18" charset="0"/>
                    <a:cs typeface="Times New Roman" panose="02020603050405020304" pitchFamily="18" charset="0"/>
                  </a:rPr>
                  <a:t> </a:t>
                </a:r>
                <a:r>
                  <a:rPr lang="en-US" baseline="-25000" dirty="0"/>
                  <a:t> </a:t>
                </a:r>
                <a:r>
                  <a:rPr lang="en-US" dirty="0"/>
                  <a:t>= </a:t>
                </a:r>
                <a:r>
                  <a:rPr lang="en-GB" dirty="0"/>
                  <a:t>25 MV/m </a:t>
                </a:r>
                <a:r>
                  <a:rPr lang="en-GB" dirty="0">
                    <a:sym typeface="Symbol" panose="05050102010706020507" pitchFamily="18" charset="2"/>
                  </a:rPr>
                  <a:t></a:t>
                </a:r>
                <a:r>
                  <a:rPr lang="en-GB" dirty="0"/>
                  <a:t> </a:t>
                </a:r>
                <a:r>
                  <a:rPr lang="en-US" i="1" dirty="0" err="1">
                    <a:latin typeface="Times New Roman" panose="02020603050405020304" pitchFamily="18" charset="0"/>
                    <a:cs typeface="Times New Roman" panose="02020603050405020304" pitchFamily="18" charset="0"/>
                  </a:rPr>
                  <a:t>B</a:t>
                </a:r>
                <a:r>
                  <a:rPr lang="en-US" i="1" baseline="-25000" dirty="0" err="1">
                    <a:latin typeface="Times New Roman" panose="02020603050405020304" pitchFamily="18" charset="0"/>
                    <a:cs typeface="Times New Roman" panose="02020603050405020304" pitchFamily="18" charset="0"/>
                  </a:rPr>
                  <a:t>surf</a:t>
                </a:r>
                <a:r>
                  <a:rPr lang="en-US" baseline="-25000" dirty="0">
                    <a:latin typeface="Times New Roman" panose="02020603050405020304" pitchFamily="18" charset="0"/>
                    <a:cs typeface="Times New Roman" panose="02020603050405020304" pitchFamily="18" charset="0"/>
                  </a:rPr>
                  <a:t> </a:t>
                </a:r>
                <a:r>
                  <a:rPr lang="en-US" dirty="0"/>
                  <a:t>= </a:t>
                </a:r>
                <a:r>
                  <a:rPr lang="en-GB" dirty="0"/>
                  <a:t>112.5 </a:t>
                </a:r>
                <a:r>
                  <a:rPr lang="en-GB" dirty="0" err="1"/>
                  <a:t>mT</a:t>
                </a:r>
                <a:r>
                  <a:rPr lang="en-GB" dirty="0"/>
                  <a:t> </a:t>
                </a:r>
                <a:r>
                  <a:rPr lang="en-GB" dirty="0">
                    <a:sym typeface="Symbol" panose="05050102010706020507" pitchFamily="18" charset="2"/>
                  </a:rPr>
                  <a:t>  </a:t>
                </a:r>
                <a:r>
                  <a:rPr lang="en-US" i="1" dirty="0">
                    <a:latin typeface="Times New Roman" panose="02020603050405020304" pitchFamily="18" charset="0"/>
                    <a:cs typeface="Times New Roman" panose="02020603050405020304" pitchFamily="18" charset="0"/>
                  </a:rPr>
                  <a:t>H</a:t>
                </a:r>
                <a:r>
                  <a:rPr lang="en-US" i="1" baseline="-25000" dirty="0">
                    <a:latin typeface="Times New Roman" panose="02020603050405020304" pitchFamily="18" charset="0"/>
                    <a:cs typeface="Times New Roman" panose="02020603050405020304" pitchFamily="18" charset="0"/>
                  </a:rPr>
                  <a:t>s</a:t>
                </a:r>
                <a:r>
                  <a:rPr lang="en-US" baseline="-25000" dirty="0">
                    <a:latin typeface="Times New Roman" panose="02020603050405020304" pitchFamily="18" charset="0"/>
                    <a:cs typeface="Times New Roman" panose="02020603050405020304" pitchFamily="18" charset="0"/>
                  </a:rPr>
                  <a:t> </a:t>
                </a:r>
                <a:r>
                  <a:rPr lang="en-US" dirty="0"/>
                  <a:t>= </a:t>
                </a:r>
                <a:r>
                  <a:rPr lang="en-GB" dirty="0">
                    <a:sym typeface="Symbol" panose="05050102010706020507" pitchFamily="18" charset="2"/>
                  </a:rPr>
                  <a:t>9x10</a:t>
                </a:r>
                <a:r>
                  <a:rPr lang="en-GB" baseline="30000" dirty="0">
                    <a:sym typeface="Symbol" panose="05050102010706020507" pitchFamily="18" charset="2"/>
                  </a:rPr>
                  <a:t>4</a:t>
                </a:r>
                <a:r>
                  <a:rPr lang="en-GB" dirty="0">
                    <a:sym typeface="Symbol" panose="05050102010706020507" pitchFamily="18" charset="2"/>
                  </a:rPr>
                  <a:t> A/m</a:t>
                </a:r>
              </a:p>
              <a:p>
                <a:pPr>
                  <a:spcAft>
                    <a:spcPts val="1200"/>
                  </a:spcAft>
                </a:pPr>
                <a:r>
                  <a:rPr lang="en-GB" dirty="0">
                    <a:latin typeface="Times New Roman" panose="02020603050405020304" pitchFamily="18" charset="0"/>
                    <a:cs typeface="Times New Roman" panose="02020603050405020304" pitchFamily="18" charset="0"/>
                    <a:sym typeface="Symbol" panose="05050102010706020507" pitchFamily="18" charset="2"/>
                  </a:rPr>
                  <a:t>P</a:t>
                </a:r>
                <a:r>
                  <a:rPr lang="en-GB" dirty="0">
                    <a:sym typeface="Symbol" panose="05050102010706020507" pitchFamily="18" charset="2"/>
                  </a:rPr>
                  <a:t>  0.5  </a:t>
                </a:r>
                <a:r>
                  <a:rPr lang="en-GB" dirty="0"/>
                  <a:t> 15 n</a:t>
                </a:r>
                <a:r>
                  <a:rPr lang="en-GB" dirty="0">
                    <a:sym typeface="Symbol" panose="05050102010706020507" pitchFamily="18" charset="2"/>
                  </a:rPr>
                  <a:t></a:t>
                </a:r>
                <a:r>
                  <a:rPr lang="en-GB" dirty="0"/>
                  <a:t> </a:t>
                </a:r>
                <a:r>
                  <a:rPr lang="en-GB" dirty="0">
                    <a:sym typeface="Symbol" panose="05050102010706020507" pitchFamily="18" charset="2"/>
                  </a:rPr>
                  <a:t>  8x10</a:t>
                </a:r>
                <a:r>
                  <a:rPr lang="en-GB" baseline="30000" dirty="0">
                    <a:sym typeface="Symbol" panose="05050102010706020507" pitchFamily="18" charset="2"/>
                  </a:rPr>
                  <a:t>9</a:t>
                </a:r>
                <a:r>
                  <a:rPr lang="en-GB" dirty="0">
                    <a:sym typeface="Symbol" panose="05050102010706020507" pitchFamily="18" charset="2"/>
                  </a:rPr>
                  <a:t>  </a:t>
                </a:r>
                <a:r>
                  <a:rPr lang="en-GB" dirty="0">
                    <a:solidFill>
                      <a:srgbClr val="FF0000"/>
                    </a:solidFill>
                    <a:sym typeface="Symbol" panose="05050102010706020507" pitchFamily="18" charset="2"/>
                  </a:rPr>
                  <a:t>60 W/m</a:t>
                </a:r>
                <a:r>
                  <a:rPr lang="en-GB" baseline="30000" dirty="0">
                    <a:solidFill>
                      <a:srgbClr val="FF0000"/>
                    </a:solidFill>
                    <a:sym typeface="Symbol" panose="05050102010706020507" pitchFamily="18" charset="2"/>
                  </a:rPr>
                  <a:t>2</a:t>
                </a:r>
                <a:endParaRPr lang="en-GB" baseline="30000" dirty="0">
                  <a:solidFill>
                    <a:srgbClr val="FF0000"/>
                  </a:solidFill>
                </a:endParaRPr>
              </a:p>
            </p:txBody>
          </p:sp>
        </mc:Choice>
        <mc:Fallback>
          <p:sp>
            <p:nvSpPr>
              <p:cNvPr id="6" name="TextBox 5">
                <a:extLst>
                  <a:ext uri="{FF2B5EF4-FFF2-40B4-BE49-F238E27FC236}">
                    <a16:creationId xmlns:a16="http://schemas.microsoft.com/office/drawing/2014/main" id="{73EE9BE0-029B-767A-CE36-9393AC49C5C6}"/>
                  </a:ext>
                </a:extLst>
              </p:cNvPr>
              <p:cNvSpPr txBox="1">
                <a:spLocks noRot="1" noChangeAspect="1" noMove="1" noResize="1" noEditPoints="1" noAdjustHandles="1" noChangeArrowheads="1" noChangeShapeType="1" noTextEdit="1"/>
              </p:cNvSpPr>
              <p:nvPr/>
            </p:nvSpPr>
            <p:spPr>
              <a:xfrm>
                <a:off x="533400" y="3429000"/>
                <a:ext cx="6264696" cy="1252907"/>
              </a:xfrm>
              <a:prstGeom prst="rect">
                <a:avLst/>
              </a:prstGeom>
              <a:blipFill>
                <a:blip r:embed="rId4"/>
                <a:stretch>
                  <a:fillRect l="-2337" b="-11220"/>
                </a:stretch>
              </a:blipFill>
              <a:ln>
                <a:noFill/>
              </a:ln>
            </p:spPr>
            <p:txBody>
              <a:bodyPr/>
              <a:lstStyle/>
              <a:p>
                <a:r>
                  <a:rPr lang="en-GB">
                    <a:noFill/>
                  </a:rPr>
                  <a:t> </a:t>
                </a:r>
              </a:p>
            </p:txBody>
          </p:sp>
        </mc:Fallback>
      </mc:AlternateContent>
      <p:sp>
        <p:nvSpPr>
          <p:cNvPr id="7" name="TextBox 6">
            <a:extLst>
              <a:ext uri="{FF2B5EF4-FFF2-40B4-BE49-F238E27FC236}">
                <a16:creationId xmlns:a16="http://schemas.microsoft.com/office/drawing/2014/main" id="{A8103375-A72C-8CD8-CD12-051F345EFEA3}"/>
              </a:ext>
            </a:extLst>
          </p:cNvPr>
          <p:cNvSpPr txBox="1"/>
          <p:nvPr/>
        </p:nvSpPr>
        <p:spPr>
          <a:xfrm>
            <a:off x="1080492" y="2330713"/>
            <a:ext cx="3384376" cy="338554"/>
          </a:xfrm>
          <a:prstGeom prst="rect">
            <a:avLst/>
          </a:prstGeom>
          <a:noFill/>
        </p:spPr>
        <p:txBody>
          <a:bodyPr wrap="square">
            <a:spAutoFit/>
          </a:bodyPr>
          <a:lstStyle/>
          <a:p>
            <a:pPr>
              <a:spcAft>
                <a:spcPts val="600"/>
              </a:spcAft>
            </a:pPr>
            <a:r>
              <a:rPr lang="en-US" sz="1600" dirty="0">
                <a:solidFill>
                  <a:srgbClr val="000000"/>
                </a:solidFill>
              </a:rPr>
              <a:t>”TESLA shape” (ILC / LCLS-II / …)</a:t>
            </a:r>
          </a:p>
        </p:txBody>
      </p:sp>
      <p:sp>
        <p:nvSpPr>
          <p:cNvPr id="8" name="TextBox 7">
            <a:extLst>
              <a:ext uri="{FF2B5EF4-FFF2-40B4-BE49-F238E27FC236}">
                <a16:creationId xmlns:a16="http://schemas.microsoft.com/office/drawing/2014/main" id="{075F25F6-344D-C9A8-4F4A-6CB343090DD7}"/>
              </a:ext>
            </a:extLst>
          </p:cNvPr>
          <p:cNvSpPr txBox="1"/>
          <p:nvPr/>
        </p:nvSpPr>
        <p:spPr>
          <a:xfrm>
            <a:off x="471324" y="5010492"/>
            <a:ext cx="6596678" cy="369332"/>
          </a:xfrm>
          <a:prstGeom prst="rect">
            <a:avLst/>
          </a:prstGeom>
          <a:noFill/>
        </p:spPr>
        <p:txBody>
          <a:bodyPr wrap="none" rtlCol="0">
            <a:spAutoFit/>
          </a:bodyPr>
          <a:lstStyle/>
          <a:p>
            <a:r>
              <a:rPr lang="en-US" dirty="0"/>
              <a:t>This has consequences for the design of a circular accelerator</a:t>
            </a:r>
            <a:endParaRPr lang="en-GB" dirty="0"/>
          </a:p>
        </p:txBody>
      </p:sp>
    </p:spTree>
    <p:extLst>
      <p:ext uri="{BB962C8B-B14F-4D97-AF65-F5344CB8AC3E}">
        <p14:creationId xmlns:p14="http://schemas.microsoft.com/office/powerpoint/2010/main" val="602848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a:xfrm>
            <a:off x="146304" y="6265754"/>
            <a:ext cx="457200" cy="457200"/>
          </a:xfrm>
        </p:spPr>
        <p:txBody>
          <a:bodyPr/>
          <a:lstStyle/>
          <a:p>
            <a:pPr>
              <a:defRPr/>
            </a:pPr>
            <a:fld id="{2E3C9665-4498-4491-A855-E0C23AB8B3E8}" type="slidenum">
              <a:rPr lang="en-US" smtClean="0"/>
              <a:pPr>
                <a:defRPr/>
              </a:pPr>
              <a:t>24</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sz="2000" dirty="0"/>
              <a:t>Fields and  the G-factor ; RF cavity theory (VIII)</a:t>
            </a:r>
          </a:p>
        </p:txBody>
      </p:sp>
      <p:sp>
        <p:nvSpPr>
          <p:cNvPr id="8" name="Rectangle 3">
            <a:extLst>
              <a:ext uri="{FF2B5EF4-FFF2-40B4-BE49-F238E27FC236}">
                <a16:creationId xmlns:a16="http://schemas.microsoft.com/office/drawing/2014/main" id="{10732B49-87A7-450A-8D28-33AD67F1D43D}"/>
              </a:ext>
            </a:extLst>
          </p:cNvPr>
          <p:cNvSpPr txBox="1">
            <a:spLocks noChangeArrowheads="1"/>
          </p:cNvSpPr>
          <p:nvPr/>
        </p:nvSpPr>
        <p:spPr>
          <a:xfrm>
            <a:off x="169863" y="762000"/>
            <a:ext cx="8821737" cy="56388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dirty="0"/>
              <a:t>Our cavities are meant to accelerate particles, and the accelerating electric field on axis is of basic importance.</a:t>
            </a:r>
          </a:p>
          <a:p>
            <a:r>
              <a:rPr lang="en-GB" dirty="0"/>
              <a:t>However most of the considerations on the surface impedance are based on the surface magnetic field and on the induced currents.</a:t>
            </a:r>
          </a:p>
          <a:p>
            <a:r>
              <a:rPr lang="en-GB" dirty="0"/>
              <a:t>For a given geometry, there exists a  fixed proportionality between </a:t>
            </a:r>
            <a:r>
              <a:rPr lang="en-GB" dirty="0" err="1"/>
              <a:t>B</a:t>
            </a:r>
            <a:r>
              <a:rPr lang="en-GB" baseline="-25000" dirty="0" err="1"/>
              <a:t>0</a:t>
            </a:r>
            <a:r>
              <a:rPr lang="en-GB" dirty="0"/>
              <a:t>, E</a:t>
            </a:r>
            <a:r>
              <a:rPr lang="en-GB" baseline="-25000" dirty="0"/>
              <a:t>0</a:t>
            </a:r>
            <a:r>
              <a:rPr lang="en-GB" dirty="0"/>
              <a:t> and </a:t>
            </a:r>
            <a:r>
              <a:rPr lang="en-GB" dirty="0" err="1"/>
              <a:t>E</a:t>
            </a:r>
            <a:r>
              <a:rPr lang="en-GB" baseline="-25000" dirty="0" err="1"/>
              <a:t>acc</a:t>
            </a:r>
            <a:r>
              <a:rPr lang="en-GB" dirty="0"/>
              <a:t>. </a:t>
            </a:r>
          </a:p>
        </p:txBody>
      </p:sp>
      <mc:AlternateContent xmlns:mc="http://schemas.openxmlformats.org/markup-compatibility/2006" xmlns:a14="http://schemas.microsoft.com/office/drawing/2010/main">
        <mc:Choice Requires="a14">
          <p:graphicFrame>
            <p:nvGraphicFramePr>
              <p:cNvPr id="9" name="Group 34">
                <a:extLst>
                  <a:ext uri="{FF2B5EF4-FFF2-40B4-BE49-F238E27FC236}">
                    <a16:creationId xmlns:a16="http://schemas.microsoft.com/office/drawing/2014/main" id="{F8EAD96F-C65D-432A-AD16-2E054B4907FF}"/>
                  </a:ext>
                </a:extLst>
              </p:cNvPr>
              <p:cNvGraphicFramePr>
                <a:graphicFrameLocks noGrp="1"/>
              </p:cNvGraphicFramePr>
              <p:nvPr>
                <p:extLst>
                  <p:ext uri="{D42A27DB-BD31-4B8C-83A1-F6EECF244321}">
                    <p14:modId xmlns:p14="http://schemas.microsoft.com/office/powerpoint/2010/main" val="2177309692"/>
                  </p:ext>
                </p:extLst>
              </p:nvPr>
            </p:nvGraphicFramePr>
            <p:xfrm>
              <a:off x="603503" y="3608388"/>
              <a:ext cx="8098927" cy="2192592"/>
            </p:xfrm>
            <a:graphic>
              <a:graphicData uri="http://schemas.openxmlformats.org/drawingml/2006/table">
                <a:tbl>
                  <a:tblPr/>
                  <a:tblGrid>
                    <a:gridCol w="2292097">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gridCol w="2377830">
                      <a:extLst>
                        <a:ext uri="{9D8B030D-6E8A-4147-A177-3AD203B41FA5}">
                          <a16:colId xmlns:a16="http://schemas.microsoft.com/office/drawing/2014/main" val="20002"/>
                        </a:ext>
                      </a:extLst>
                    </a:gridCol>
                  </a:tblGrid>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800" b="0" i="0" u="none" strike="noStrike" cap="none" normalizeH="0" baseline="0" dirty="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“Pillbox”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Elliptical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8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accent2"/>
                              </a:solidFill>
                              <a:effectLst/>
                              <a:latin typeface="Arial" pitchFamily="34" charset="0"/>
                            </a:rPr>
                            <a:t>B</a:t>
                          </a:r>
                          <a:r>
                            <a:rPr kumimoji="0" lang="en-GB" sz="1800" b="0" i="0" u="none" strike="noStrike" cap="none" normalizeH="0" baseline="-25000" dirty="0" err="1">
                              <a:ln>
                                <a:noFill/>
                              </a:ln>
                              <a:solidFill>
                                <a:schemeClr val="accent2"/>
                              </a:solidFill>
                              <a:effectLst/>
                              <a:latin typeface="Arial" pitchFamily="34" charset="0"/>
                            </a:rPr>
                            <a:t>0</a:t>
                          </a:r>
                          <a:r>
                            <a:rPr kumimoji="0" lang="en-GB" sz="1800" b="0" i="0" u="none" strike="noStrike" cap="none" normalizeH="0" baseline="0" dirty="0">
                              <a:ln>
                                <a:noFill/>
                              </a:ln>
                              <a:solidFill>
                                <a:schemeClr val="accent2"/>
                              </a:solidFill>
                              <a:effectLst/>
                              <a:latin typeface="Arial" pitchFamily="34" charset="0"/>
                            </a:rPr>
                            <a:t>/</a:t>
                          </a:r>
                          <a:r>
                            <a:rPr kumimoji="0" lang="en-GB" sz="1800" b="0" i="0" u="none" strike="noStrike" cap="none" normalizeH="0" baseline="0" dirty="0" err="1">
                              <a:ln>
                                <a:noFill/>
                              </a:ln>
                              <a:solidFill>
                                <a:schemeClr val="accent2"/>
                              </a:solidFill>
                              <a:effectLst/>
                              <a:latin typeface="Arial" pitchFamily="34" charset="0"/>
                            </a:rPr>
                            <a:t>E</a:t>
                          </a:r>
                          <a:r>
                            <a:rPr kumimoji="0" lang="en-GB" sz="1800" b="0" i="0" u="none" strike="noStrike" cap="none" normalizeH="0" baseline="-25000" dirty="0" err="1">
                              <a:ln>
                                <a:noFill/>
                              </a:ln>
                              <a:solidFill>
                                <a:schemeClr val="accent2"/>
                              </a:solidFill>
                              <a:effectLst/>
                              <a:latin typeface="Arial" pitchFamily="34" charset="0"/>
                            </a:rPr>
                            <a:t>acc</a:t>
                          </a:r>
                          <a:r>
                            <a:rPr kumimoji="0" lang="en-GB" sz="1800" b="0" i="0" u="none" strike="noStrike" cap="none" normalizeH="0" baseline="0" dirty="0">
                              <a:ln>
                                <a:noFill/>
                              </a:ln>
                              <a:solidFill>
                                <a:schemeClr val="accent2"/>
                              </a:solidFill>
                              <a:effectLst/>
                              <a:latin typeface="Arial" pitchFamily="34" charset="0"/>
                            </a:rPr>
                            <a:t> [</a:t>
                          </a:r>
                          <a:r>
                            <a:rPr kumimoji="0" lang="en-GB" sz="1800" b="0" i="0" u="none" strike="noStrike" cap="none" normalizeH="0" baseline="0" dirty="0" err="1">
                              <a:ln>
                                <a:noFill/>
                              </a:ln>
                              <a:solidFill>
                                <a:schemeClr val="accent2"/>
                              </a:solidFill>
                              <a:effectLst/>
                              <a:latin typeface="Arial" pitchFamily="34" charset="0"/>
                            </a:rPr>
                            <a:t>mT</a:t>
                          </a:r>
                          <a:r>
                            <a:rPr kumimoji="0" lang="en-GB" sz="1800" b="0" i="0" u="none" strike="noStrike" cap="none" normalizeH="0" baseline="0" dirty="0">
                              <a:ln>
                                <a:noFill/>
                              </a:ln>
                              <a:solidFill>
                                <a:schemeClr val="accent2"/>
                              </a:solidFill>
                              <a:effectLst/>
                              <a:latin typeface="Arial" pitchFamily="34" charset="0"/>
                            </a:rPr>
                            <a:t>/(MV/m)]</a:t>
                          </a:r>
                          <a:endParaRPr kumimoji="0" lang="en-GB" sz="1800" b="0" i="0" u="none" strike="noStrike" cap="none" normalizeH="0" baseline="-25000" dirty="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3.68=5.78 </a:t>
                          </a:r>
                          <a14:m>
                            <m:oMath xmlns:m="http://schemas.openxmlformats.org/officeDocument/2006/math">
                              <m:r>
                                <a:rPr kumimoji="0" lang="en-GB" sz="1800" b="0" i="1" u="none" strike="noStrike" cap="none" normalizeH="0" baseline="0" smtClean="0">
                                  <a:ln>
                                    <a:noFill/>
                                  </a:ln>
                                  <a:solidFill>
                                    <a:schemeClr val="accent2"/>
                                  </a:solidFill>
                                  <a:effectLst/>
                                  <a:latin typeface="Cambria Math" panose="02040503050406030204" pitchFamily="18" charset="0"/>
                                  <a:ea typeface="Cambria Math" panose="02040503050406030204" pitchFamily="18" charset="0"/>
                                </a:rPr>
                                <m:t>∙</m:t>
                              </m:r>
                            </m:oMath>
                          </a14:m>
                          <a:r>
                            <a:rPr kumimoji="0" lang="en-GB" sz="1800" b="0" i="0" u="none" strike="noStrike" cap="none" normalizeH="0" baseline="0" dirty="0">
                              <a:ln>
                                <a:noFill/>
                              </a:ln>
                              <a:solidFill>
                                <a:schemeClr val="accent2"/>
                              </a:solidFill>
                              <a:effectLst/>
                              <a:latin typeface="Arial" pitchFamily="34" charset="0"/>
                            </a:rPr>
                            <a:t>2/</a:t>
                          </a:r>
                          <a:r>
                            <a:rPr kumimoji="0" lang="en-GB" sz="1800" b="0" i="0" u="none" strike="noStrike" cap="none" normalizeH="0" baseline="0" dirty="0">
                              <a:ln>
                                <a:noFill/>
                              </a:ln>
                              <a:solidFill>
                                <a:schemeClr val="accent2"/>
                              </a:solidFill>
                              <a:effectLst/>
                              <a:latin typeface="Arial" pitchFamily="34" charset="0"/>
                              <a:sym typeface="Symbol" panose="05050102010706020507" pitchFamily="18" charset="2"/>
                            </a:rPr>
                            <a:t></a:t>
                          </a:r>
                          <a:r>
                            <a:rPr kumimoji="0" lang="en-GB" sz="1800" b="0" i="0" u="none" strike="noStrike" cap="none" normalizeH="0" baseline="0" dirty="0">
                              <a:ln>
                                <a:noFill/>
                              </a:ln>
                              <a:solidFill>
                                <a:schemeClr val="accent2"/>
                              </a:solidFill>
                              <a:effectLst/>
                              <a:latin typeface="Arial" pitchFamily="34" charset="0"/>
                            </a:rPr>
                            <a:t>  for an ideal E</a:t>
                          </a:r>
                          <a:r>
                            <a:rPr kumimoji="0" lang="en-GB" sz="1800" b="0" i="0" u="none" strike="noStrike" cap="none" normalizeH="0" baseline="-25000" dirty="0">
                              <a:ln>
                                <a:noFill/>
                              </a:ln>
                              <a:solidFill>
                                <a:schemeClr val="accent2"/>
                              </a:solidFill>
                              <a:effectLst/>
                              <a:latin typeface="Arial" pitchFamily="34" charset="0"/>
                            </a:rPr>
                            <a:t>010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pillbox with T.T. factor included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4.55 (example)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51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accent2"/>
                              </a:solidFill>
                              <a:effectLst/>
                              <a:latin typeface="Arial" pitchFamily="34" charset="0"/>
                            </a:rPr>
                            <a:t>E</a:t>
                          </a:r>
                          <a:r>
                            <a:rPr kumimoji="0" lang="en-GB" sz="1800" b="0" i="0" u="none" strike="noStrike" cap="none" normalizeH="0" baseline="-25000" dirty="0" err="1">
                              <a:ln>
                                <a:noFill/>
                              </a:ln>
                              <a:solidFill>
                                <a:schemeClr val="accent2"/>
                              </a:solidFill>
                              <a:effectLst/>
                              <a:latin typeface="Arial" pitchFamily="34" charset="0"/>
                            </a:rPr>
                            <a:t>0</a:t>
                          </a:r>
                          <a:r>
                            <a:rPr kumimoji="0" lang="en-GB" sz="1800" b="0" i="0" u="none" strike="noStrike" cap="none" normalizeH="0" baseline="0" dirty="0">
                              <a:ln>
                                <a:noFill/>
                              </a:ln>
                              <a:solidFill>
                                <a:schemeClr val="accent2"/>
                              </a:solidFill>
                              <a:effectLst/>
                              <a:latin typeface="Arial" pitchFamily="34" charset="0"/>
                            </a:rPr>
                            <a:t>/</a:t>
                          </a:r>
                          <a:r>
                            <a:rPr kumimoji="0" lang="en-GB" sz="1800" b="0" i="0" u="none" strike="noStrike" cap="none" normalizeH="0" baseline="0" dirty="0" err="1">
                              <a:ln>
                                <a:noFill/>
                              </a:ln>
                              <a:solidFill>
                                <a:schemeClr val="accent2"/>
                              </a:solidFill>
                              <a:effectLst/>
                              <a:latin typeface="Arial" pitchFamily="34" charset="0"/>
                            </a:rPr>
                            <a:t>E</a:t>
                          </a:r>
                          <a:r>
                            <a:rPr kumimoji="0" lang="en-GB" sz="1800" b="0" i="0" u="none" strike="noStrike" cap="none" normalizeH="0" baseline="-25000" dirty="0" err="1">
                              <a:ln>
                                <a:noFill/>
                              </a:ln>
                              <a:solidFill>
                                <a:schemeClr val="accent2"/>
                              </a:solidFill>
                              <a:effectLst/>
                              <a:latin typeface="Arial" pitchFamily="34" charset="0"/>
                            </a:rPr>
                            <a:t>acc</a:t>
                          </a:r>
                          <a:endParaRPr kumimoji="0" lang="en-GB" sz="1200" b="0" i="0" u="none" strike="noStrike" cap="none" normalizeH="0" baseline="-25000" dirty="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/2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2.3 (example)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67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257 (ideal pillbox with L=</a:t>
                          </a:r>
                          <a:r>
                            <a:rPr kumimoji="0" lang="en-GB" sz="1800" b="0" i="0" u="none" strike="noStrike" cap="none" normalizeH="0" baseline="0" dirty="0">
                              <a:ln>
                                <a:noFill/>
                              </a:ln>
                              <a:solidFill>
                                <a:schemeClr val="accent2"/>
                              </a:solidFill>
                              <a:effectLst/>
                              <a:latin typeface="Arial" pitchFamily="34" charset="0"/>
                              <a:sym typeface="Symbol" panose="05050102010706020507" pitchFamily="18" charset="2"/>
                            </a:rPr>
                            <a:t></a:t>
                          </a:r>
                          <a:r>
                            <a:rPr kumimoji="0" lang="en-GB" sz="1800" b="0" i="0" u="none" strike="noStrike" cap="none" normalizeH="0" baseline="0" dirty="0">
                              <a:ln>
                                <a:noFill/>
                              </a:ln>
                              <a:solidFill>
                                <a:schemeClr val="accent2"/>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295 (example)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mc:Choice>
        <mc:Fallback xmlns="">
          <p:graphicFrame>
            <p:nvGraphicFramePr>
              <p:cNvPr id="9" name="Group 34">
                <a:extLst>
                  <a:ext uri="{FF2B5EF4-FFF2-40B4-BE49-F238E27FC236}">
                    <a16:creationId xmlns:a16="http://schemas.microsoft.com/office/drawing/2014/main" id="{F8EAD96F-C65D-432A-AD16-2E054B4907FF}"/>
                  </a:ext>
                </a:extLst>
              </p:cNvPr>
              <p:cNvGraphicFramePr>
                <a:graphicFrameLocks noGrp="1"/>
              </p:cNvGraphicFramePr>
              <p:nvPr>
                <p:extLst>
                  <p:ext uri="{D42A27DB-BD31-4B8C-83A1-F6EECF244321}">
                    <p14:modId xmlns:p14="http://schemas.microsoft.com/office/powerpoint/2010/main" val="2177309692"/>
                  </p:ext>
                </p:extLst>
              </p:nvPr>
            </p:nvGraphicFramePr>
            <p:xfrm>
              <a:off x="603503" y="3608388"/>
              <a:ext cx="8098927" cy="2192592"/>
            </p:xfrm>
            <a:graphic>
              <a:graphicData uri="http://schemas.openxmlformats.org/drawingml/2006/table">
                <a:tbl>
                  <a:tblPr/>
                  <a:tblGrid>
                    <a:gridCol w="2292097">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gridCol w="2377830">
                      <a:extLst>
                        <a:ext uri="{9D8B030D-6E8A-4147-A177-3AD203B41FA5}">
                          <a16:colId xmlns:a16="http://schemas.microsoft.com/office/drawing/2014/main" val="20002"/>
                        </a:ext>
                      </a:extLst>
                    </a:gridCol>
                  </a:tblGrid>
                  <a:tr h="36576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800" b="0" i="0" u="none" strike="noStrike" cap="none" normalizeH="0" baseline="0" dirty="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“Pillbox”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Elliptical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494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accent2"/>
                              </a:solidFill>
                              <a:effectLst/>
                              <a:latin typeface="Arial" pitchFamily="34" charset="0"/>
                            </a:rPr>
                            <a:t>B</a:t>
                          </a:r>
                          <a:r>
                            <a:rPr kumimoji="0" lang="en-GB" sz="1800" b="0" i="0" u="none" strike="noStrike" cap="none" normalizeH="0" baseline="-25000" dirty="0" err="1">
                              <a:ln>
                                <a:noFill/>
                              </a:ln>
                              <a:solidFill>
                                <a:schemeClr val="accent2"/>
                              </a:solidFill>
                              <a:effectLst/>
                              <a:latin typeface="Arial" pitchFamily="34" charset="0"/>
                            </a:rPr>
                            <a:t>0</a:t>
                          </a:r>
                          <a:r>
                            <a:rPr kumimoji="0" lang="en-GB" sz="1800" b="0" i="0" u="none" strike="noStrike" cap="none" normalizeH="0" baseline="0" dirty="0">
                              <a:ln>
                                <a:noFill/>
                              </a:ln>
                              <a:solidFill>
                                <a:schemeClr val="accent2"/>
                              </a:solidFill>
                              <a:effectLst/>
                              <a:latin typeface="Arial" pitchFamily="34" charset="0"/>
                            </a:rPr>
                            <a:t>/</a:t>
                          </a:r>
                          <a:r>
                            <a:rPr kumimoji="0" lang="en-GB" sz="1800" b="0" i="0" u="none" strike="noStrike" cap="none" normalizeH="0" baseline="0" dirty="0" err="1">
                              <a:ln>
                                <a:noFill/>
                              </a:ln>
                              <a:solidFill>
                                <a:schemeClr val="accent2"/>
                              </a:solidFill>
                              <a:effectLst/>
                              <a:latin typeface="Arial" pitchFamily="34" charset="0"/>
                            </a:rPr>
                            <a:t>E</a:t>
                          </a:r>
                          <a:r>
                            <a:rPr kumimoji="0" lang="en-GB" sz="1800" b="0" i="0" u="none" strike="noStrike" cap="none" normalizeH="0" baseline="-25000" dirty="0" err="1">
                              <a:ln>
                                <a:noFill/>
                              </a:ln>
                              <a:solidFill>
                                <a:schemeClr val="accent2"/>
                              </a:solidFill>
                              <a:effectLst/>
                              <a:latin typeface="Arial" pitchFamily="34" charset="0"/>
                            </a:rPr>
                            <a:t>acc</a:t>
                          </a:r>
                          <a:r>
                            <a:rPr kumimoji="0" lang="en-GB" sz="1800" b="0" i="0" u="none" strike="noStrike" cap="none" normalizeH="0" baseline="0" dirty="0">
                              <a:ln>
                                <a:noFill/>
                              </a:ln>
                              <a:solidFill>
                                <a:schemeClr val="accent2"/>
                              </a:solidFill>
                              <a:effectLst/>
                              <a:latin typeface="Arial" pitchFamily="34" charset="0"/>
                            </a:rPr>
                            <a:t> [</a:t>
                          </a:r>
                          <a:r>
                            <a:rPr kumimoji="0" lang="en-GB" sz="1800" b="0" i="0" u="none" strike="noStrike" cap="none" normalizeH="0" baseline="0" dirty="0" err="1">
                              <a:ln>
                                <a:noFill/>
                              </a:ln>
                              <a:solidFill>
                                <a:schemeClr val="accent2"/>
                              </a:solidFill>
                              <a:effectLst/>
                              <a:latin typeface="Arial" pitchFamily="34" charset="0"/>
                            </a:rPr>
                            <a:t>mT</a:t>
                          </a:r>
                          <a:r>
                            <a:rPr kumimoji="0" lang="en-GB" sz="1800" b="0" i="0" u="none" strike="noStrike" cap="none" normalizeH="0" baseline="0" dirty="0">
                              <a:ln>
                                <a:noFill/>
                              </a:ln>
                              <a:solidFill>
                                <a:schemeClr val="accent2"/>
                              </a:solidFill>
                              <a:effectLst/>
                              <a:latin typeface="Arial" pitchFamily="34" charset="0"/>
                            </a:rPr>
                            <a:t>/(MV/m)]</a:t>
                          </a:r>
                          <a:endParaRPr kumimoji="0" lang="en-GB" sz="1800" b="0" i="0" u="none" strike="noStrike" cap="none" normalizeH="0" baseline="-25000" dirty="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stretch>
                            <a:fillRect l="-67908" t="-56522" r="-70035" b="-166087"/>
                          </a:stretch>
                        </a:blip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4.55 (example)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51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accent2"/>
                              </a:solidFill>
                              <a:effectLst/>
                              <a:latin typeface="Arial" pitchFamily="34" charset="0"/>
                            </a:rPr>
                            <a:t>E</a:t>
                          </a:r>
                          <a:r>
                            <a:rPr kumimoji="0" lang="en-GB" sz="1800" b="0" i="0" u="none" strike="noStrike" cap="none" normalizeH="0" baseline="-25000" dirty="0" err="1">
                              <a:ln>
                                <a:noFill/>
                              </a:ln>
                              <a:solidFill>
                                <a:schemeClr val="accent2"/>
                              </a:solidFill>
                              <a:effectLst/>
                              <a:latin typeface="Arial" pitchFamily="34" charset="0"/>
                            </a:rPr>
                            <a:t>0</a:t>
                          </a:r>
                          <a:r>
                            <a:rPr kumimoji="0" lang="en-GB" sz="1800" b="0" i="0" u="none" strike="noStrike" cap="none" normalizeH="0" baseline="0" dirty="0">
                              <a:ln>
                                <a:noFill/>
                              </a:ln>
                              <a:solidFill>
                                <a:schemeClr val="accent2"/>
                              </a:solidFill>
                              <a:effectLst/>
                              <a:latin typeface="Arial" pitchFamily="34" charset="0"/>
                            </a:rPr>
                            <a:t>/</a:t>
                          </a:r>
                          <a:r>
                            <a:rPr kumimoji="0" lang="en-GB" sz="1800" b="0" i="0" u="none" strike="noStrike" cap="none" normalizeH="0" baseline="0" dirty="0" err="1">
                              <a:ln>
                                <a:noFill/>
                              </a:ln>
                              <a:solidFill>
                                <a:schemeClr val="accent2"/>
                              </a:solidFill>
                              <a:effectLst/>
                              <a:latin typeface="Arial" pitchFamily="34" charset="0"/>
                            </a:rPr>
                            <a:t>E</a:t>
                          </a:r>
                          <a:r>
                            <a:rPr kumimoji="0" lang="en-GB" sz="1800" b="0" i="0" u="none" strike="noStrike" cap="none" normalizeH="0" baseline="-25000" dirty="0" err="1">
                              <a:ln>
                                <a:noFill/>
                              </a:ln>
                              <a:solidFill>
                                <a:schemeClr val="accent2"/>
                              </a:solidFill>
                              <a:effectLst/>
                              <a:latin typeface="Arial" pitchFamily="34" charset="0"/>
                            </a:rPr>
                            <a:t>acc</a:t>
                          </a:r>
                          <a:endParaRPr kumimoji="0" lang="en-GB" sz="1200" b="0" i="0" u="none" strike="noStrike" cap="none" normalizeH="0" baseline="-25000" dirty="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/2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2.3 (example)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67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257 (ideal pillbox with L=</a:t>
                          </a:r>
                          <a:r>
                            <a:rPr kumimoji="0" lang="en-GB" sz="1800" b="0" i="0" u="none" strike="noStrike" cap="none" normalizeH="0" baseline="0" dirty="0">
                              <a:ln>
                                <a:noFill/>
                              </a:ln>
                              <a:solidFill>
                                <a:schemeClr val="accent2"/>
                              </a:solidFill>
                              <a:effectLst/>
                              <a:latin typeface="Arial" pitchFamily="34" charset="0"/>
                              <a:sym typeface="Symbol" panose="05050102010706020507" pitchFamily="18" charset="2"/>
                            </a:rPr>
                            <a:t></a:t>
                          </a:r>
                          <a:r>
                            <a:rPr kumimoji="0" lang="en-GB" sz="1800" b="0" i="0" u="none" strike="noStrike" cap="none" normalizeH="0" baseline="0" dirty="0">
                              <a:ln>
                                <a:noFill/>
                              </a:ln>
                              <a:solidFill>
                                <a:schemeClr val="accent2"/>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295 (example)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mc:Fallback>
      </mc:AlternateContent>
    </p:spTree>
    <p:extLst>
      <p:ext uri="{BB962C8B-B14F-4D97-AF65-F5344CB8AC3E}">
        <p14:creationId xmlns:p14="http://schemas.microsoft.com/office/powerpoint/2010/main" val="4060281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38200" y="190500"/>
            <a:ext cx="7010400" cy="363653"/>
          </a:xfrm>
        </p:spPr>
        <p:txBody>
          <a:bodyPr>
            <a:normAutofit fontScale="90000"/>
          </a:bodyPr>
          <a:lstStyle/>
          <a:p>
            <a:pPr algn="ctr" eaLnBrk="1" hangingPunct="1"/>
            <a:r>
              <a:rPr lang="en-GB" sz="2000" dirty="0"/>
              <a:t>Summary for cavity basics and learning targets; </a:t>
            </a:r>
            <a:r>
              <a:rPr lang="en-US" sz="2000" dirty="0"/>
              <a:t>RF cavity theory (IX)</a:t>
            </a:r>
            <a:r>
              <a:rPr lang="en-GB" sz="2000" dirty="0"/>
              <a:t> </a:t>
            </a:r>
          </a:p>
        </p:txBody>
      </p:sp>
      <p:sp>
        <p:nvSpPr>
          <p:cNvPr id="9" name="Slide Number Placeholder 8"/>
          <p:cNvSpPr>
            <a:spLocks noGrp="1"/>
          </p:cNvSpPr>
          <p:nvPr>
            <p:ph type="sldNum" sz="quarter" idx="12"/>
          </p:nvPr>
        </p:nvSpPr>
        <p:spPr/>
        <p:txBody>
          <a:bodyPr/>
          <a:lstStyle/>
          <a:p>
            <a:pPr>
              <a:defRPr/>
            </a:pPr>
            <a:fld id="{1BFE8A60-20E9-4089-B6D5-EC4B2FB82540}" type="slidenum">
              <a:rPr lang="en-US" smtClean="0"/>
              <a:pPr>
                <a:defRPr/>
              </a:pPr>
              <a:t>25</a:t>
            </a:fld>
            <a:endParaRPr lang="en-US" dirty="0"/>
          </a:p>
        </p:txBody>
      </p:sp>
      <p:sp>
        <p:nvSpPr>
          <p:cNvPr id="28675" name="Rectangle 3"/>
          <p:cNvSpPr>
            <a:spLocks noGrp="1" noChangeArrowheads="1"/>
          </p:cNvSpPr>
          <p:nvPr>
            <p:ph sz="quarter" idx="1"/>
          </p:nvPr>
        </p:nvSpPr>
        <p:spPr>
          <a:xfrm>
            <a:off x="381000" y="669960"/>
            <a:ext cx="8534400" cy="5502240"/>
          </a:xfrm>
        </p:spPr>
        <p:txBody>
          <a:bodyPr>
            <a:noAutofit/>
          </a:bodyPr>
          <a:lstStyle/>
          <a:p>
            <a:pPr marL="571500" indent="-571500" eaLnBrk="1" hangingPunct="1">
              <a:lnSpc>
                <a:spcPct val="125000"/>
              </a:lnSpc>
            </a:pPr>
            <a:r>
              <a:rPr lang="en-GB" sz="2000" dirty="0"/>
              <a:t>The pillbox resonator (TM</a:t>
            </a:r>
            <a:r>
              <a:rPr lang="en-GB" sz="2000" baseline="-25000" dirty="0"/>
              <a:t>010</a:t>
            </a:r>
            <a:r>
              <a:rPr lang="en-GB" sz="2000" dirty="0"/>
              <a:t> mode) allows – as a paradigm - the analytical description of typical accelerator parameters, such as peak surface fields (E and H), power loss and Q-value, shunt impedance, geometry factor, etc.</a:t>
            </a:r>
          </a:p>
          <a:p>
            <a:pPr marL="571500" indent="-571500" eaLnBrk="1" hangingPunct="1">
              <a:lnSpc>
                <a:spcPct val="125000"/>
              </a:lnSpc>
            </a:pPr>
            <a:r>
              <a:rPr lang="en-GB" sz="2000" dirty="0"/>
              <a:t>« Real » accelerator cavities are designed by making use of computer codes such as Microwave Studio, HFSS, </a:t>
            </a:r>
            <a:r>
              <a:rPr lang="en-GB" sz="2000" dirty="0" err="1"/>
              <a:t>Comsol</a:t>
            </a:r>
            <a:r>
              <a:rPr lang="en-GB" sz="2000" dirty="0"/>
              <a:t>, MAFIA, SUPERFISH, etc.</a:t>
            </a:r>
          </a:p>
          <a:p>
            <a:pPr marL="571500" indent="-571500" eaLnBrk="1" hangingPunct="1">
              <a:lnSpc>
                <a:spcPct val="125000"/>
              </a:lnSpc>
            </a:pPr>
            <a:r>
              <a:rPr lang="en-GB" sz="2000" dirty="0"/>
              <a:t>The response of a cavity to an RF signal (CW or pulsed) from a generator is well described by lumped circuit networks, in particular for the transmission and reflection of an electromagnetic wave on this device</a:t>
            </a:r>
          </a:p>
          <a:p>
            <a:pPr marL="571500" indent="-571500" eaLnBrk="1" hangingPunct="1">
              <a:lnSpc>
                <a:spcPct val="125000"/>
              </a:lnSpc>
            </a:pPr>
            <a:r>
              <a:rPr lang="en-GB" sz="2000" dirty="0"/>
              <a:t>A relation between the surface magnetic field on the equator of an ideal pillbox and the electric field on axis is derived and discussed; This ratio tells us how much accelerating field we get until we hit the B-field limit in SC cavities </a:t>
            </a:r>
          </a:p>
          <a:p>
            <a:pPr marL="571500" indent="-571500" eaLnBrk="1" hangingPunct="1">
              <a:lnSpc>
                <a:spcPct val="125000"/>
              </a:lnSpc>
            </a:pPr>
            <a:r>
              <a:rPr lang="en-GB" sz="2000" dirty="0"/>
              <a:t>We also introduce and use the geometry G here which is less important and less used for NC cavities.</a:t>
            </a:r>
          </a:p>
        </p:txBody>
      </p:sp>
      <p:sp>
        <p:nvSpPr>
          <p:cNvPr id="3" name="Footer Placeholder 2">
            <a:extLst>
              <a:ext uri="{FF2B5EF4-FFF2-40B4-BE49-F238E27FC236}">
                <a16:creationId xmlns:a16="http://schemas.microsoft.com/office/drawing/2014/main" id="{E027E3B7-8AA0-4403-8151-6D72CC8D1AC3}"/>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2C3638D0-29E7-41CE-A248-C82B61AE5F99}"/>
              </a:ext>
            </a:extLst>
          </p:cNvPr>
          <p:cNvSpPr>
            <a:spLocks noGrp="1"/>
          </p:cNvSpPr>
          <p:nvPr>
            <p:ph type="dt" sz="half" idx="10"/>
          </p:nvPr>
        </p:nvSpPr>
        <p:spPr/>
        <p:txBody>
          <a:bodyPr/>
          <a:lstStyle/>
          <a:p>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a:defRPr/>
            </a:pPr>
            <a:fld id="{AD570F7D-F263-4835-9151-0C0E51C7A58C}" type="slidenum">
              <a:rPr lang="en-US"/>
              <a:pPr>
                <a:defRPr/>
              </a:pPr>
              <a:t>26</a:t>
            </a:fld>
            <a:endParaRPr lang="en-US" dirty="0"/>
          </a:p>
        </p:txBody>
      </p:sp>
      <p:sp>
        <p:nvSpPr>
          <p:cNvPr id="33798" name="Rectangle 2"/>
          <p:cNvSpPr>
            <a:spLocks noGrp="1" noChangeArrowheads="1"/>
          </p:cNvSpPr>
          <p:nvPr>
            <p:ph type="title" idx="4294967295"/>
          </p:nvPr>
        </p:nvSpPr>
        <p:spPr>
          <a:xfrm>
            <a:off x="2590800" y="244160"/>
            <a:ext cx="4343400" cy="441640"/>
          </a:xfrm>
        </p:spPr>
        <p:txBody>
          <a:bodyPr>
            <a:normAutofit fontScale="90000"/>
          </a:bodyPr>
          <a:lstStyle/>
          <a:p>
            <a:pPr algn="ctr" eaLnBrk="1" hangingPunct="1"/>
            <a:r>
              <a:rPr lang="en-GB" sz="2000" dirty="0"/>
              <a:t>Learning targets </a:t>
            </a:r>
          </a:p>
        </p:txBody>
      </p:sp>
      <p:sp>
        <p:nvSpPr>
          <p:cNvPr id="93187" name="Rectangle 3"/>
          <p:cNvSpPr>
            <a:spLocks noGrp="1" noChangeArrowheads="1"/>
          </p:cNvSpPr>
          <p:nvPr>
            <p:ph type="body" idx="4294967295"/>
          </p:nvPr>
        </p:nvSpPr>
        <p:spPr>
          <a:xfrm>
            <a:off x="304800" y="838200"/>
            <a:ext cx="8382000" cy="5105400"/>
          </a:xfrm>
        </p:spPr>
        <p:txBody>
          <a:bodyPr>
            <a:noAutofit/>
          </a:bodyPr>
          <a:lstStyle/>
          <a:p>
            <a:pPr marL="571500" indent="-571500" eaLnBrk="1" hangingPunct="1">
              <a:lnSpc>
                <a:spcPct val="80000"/>
              </a:lnSpc>
              <a:buFont typeface="Wingdings" pitchFamily="-48" charset="2"/>
              <a:buNone/>
              <a:defRPr/>
            </a:pPr>
            <a:endParaRPr lang="fr-CH" sz="2800" dirty="0">
              <a:solidFill>
                <a:schemeClr val="bg1">
                  <a:lumMod val="50000"/>
                </a:schemeClr>
              </a:solidFill>
            </a:endParaRPr>
          </a:p>
          <a:p>
            <a:pPr marL="571500" indent="-571500" eaLnBrk="1" hangingPunct="1">
              <a:lnSpc>
                <a:spcPct val="80000"/>
              </a:lnSpc>
              <a:buFont typeface="Wingdings" pitchFamily="-48" charset="2"/>
              <a:buNone/>
              <a:defRPr/>
            </a:pPr>
            <a:r>
              <a:rPr lang="fr-CH" sz="1800" dirty="0" err="1">
                <a:solidFill>
                  <a:schemeClr val="bg1">
                    <a:lumMod val="50000"/>
                  </a:schemeClr>
                </a:solidFill>
              </a:rPr>
              <a:t>After</a:t>
            </a:r>
            <a:r>
              <a:rPr lang="fr-CH" sz="1800" dirty="0">
                <a:solidFill>
                  <a:schemeClr val="bg1">
                    <a:lumMod val="50000"/>
                  </a:schemeClr>
                </a:solidFill>
              </a:rPr>
              <a:t>  </a:t>
            </a:r>
            <a:r>
              <a:rPr lang="fr-CH" sz="1800" dirty="0" err="1">
                <a:solidFill>
                  <a:schemeClr val="bg1">
                    <a:lumMod val="50000"/>
                  </a:schemeClr>
                </a:solidFill>
              </a:rPr>
              <a:t>having</a:t>
            </a:r>
            <a:r>
              <a:rPr lang="fr-CH" sz="1800" dirty="0">
                <a:solidFill>
                  <a:schemeClr val="bg1">
                    <a:lumMod val="50000"/>
                  </a:schemeClr>
                </a:solidFill>
              </a:rPr>
              <a:t> </a:t>
            </a:r>
            <a:r>
              <a:rPr lang="fr-CH" sz="1800" dirty="0" err="1">
                <a:solidFill>
                  <a:schemeClr val="bg1">
                    <a:lumMod val="50000"/>
                  </a:schemeClr>
                </a:solidFill>
              </a:rPr>
              <a:t>worked</a:t>
            </a:r>
            <a:r>
              <a:rPr lang="fr-CH" sz="1800" dirty="0">
                <a:solidFill>
                  <a:schemeClr val="bg1">
                    <a:lumMod val="50000"/>
                  </a:schemeClr>
                </a:solidFill>
              </a:rPr>
              <a:t> </a:t>
            </a:r>
            <a:r>
              <a:rPr lang="fr-CH" sz="1800" dirty="0" err="1">
                <a:solidFill>
                  <a:schemeClr val="bg1">
                    <a:lumMod val="50000"/>
                  </a:schemeClr>
                </a:solidFill>
              </a:rPr>
              <a:t>though</a:t>
            </a:r>
            <a:r>
              <a:rPr lang="fr-CH" sz="1800" dirty="0">
                <a:solidFill>
                  <a:schemeClr val="bg1">
                    <a:lumMod val="50000"/>
                  </a:schemeClr>
                </a:solidFill>
              </a:rPr>
              <a:t> </a:t>
            </a:r>
            <a:r>
              <a:rPr lang="fr-CH" sz="1800" dirty="0" err="1">
                <a:solidFill>
                  <a:schemeClr val="bg1">
                    <a:lumMod val="50000"/>
                  </a:schemeClr>
                </a:solidFill>
              </a:rPr>
              <a:t>this</a:t>
            </a:r>
            <a:r>
              <a:rPr lang="fr-CH" sz="1800" dirty="0">
                <a:solidFill>
                  <a:schemeClr val="bg1">
                    <a:lumMod val="50000"/>
                  </a:schemeClr>
                </a:solidFill>
              </a:rPr>
              <a:t> </a:t>
            </a:r>
            <a:r>
              <a:rPr lang="fr-CH" sz="1800" dirty="0" err="1">
                <a:solidFill>
                  <a:schemeClr val="bg1">
                    <a:lumMod val="50000"/>
                  </a:schemeClr>
                </a:solidFill>
              </a:rPr>
              <a:t>chapter</a:t>
            </a:r>
            <a:r>
              <a:rPr lang="fr-CH" sz="1800" dirty="0">
                <a:solidFill>
                  <a:schemeClr val="bg1">
                    <a:lumMod val="50000"/>
                  </a:schemeClr>
                </a:solidFill>
              </a:rPr>
              <a:t> and the lectures on basic SC  </a:t>
            </a:r>
            <a:r>
              <a:rPr lang="fr-CH" sz="1800" dirty="0" err="1">
                <a:solidFill>
                  <a:schemeClr val="bg1">
                    <a:lumMod val="50000"/>
                  </a:schemeClr>
                </a:solidFill>
              </a:rPr>
              <a:t>it</a:t>
            </a:r>
            <a:r>
              <a:rPr lang="fr-CH" sz="1800" dirty="0">
                <a:solidFill>
                  <a:schemeClr val="bg1">
                    <a:lumMod val="50000"/>
                  </a:schemeClr>
                </a:solidFill>
              </a:rPr>
              <a:t> </a:t>
            </a:r>
            <a:r>
              <a:rPr lang="fr-CH" sz="1800" dirty="0" err="1">
                <a:solidFill>
                  <a:schemeClr val="bg1">
                    <a:lumMod val="50000"/>
                  </a:schemeClr>
                </a:solidFill>
              </a:rPr>
              <a:t>would</a:t>
            </a:r>
            <a:r>
              <a:rPr lang="fr-CH" sz="1800" dirty="0">
                <a:solidFill>
                  <a:schemeClr val="bg1">
                    <a:lumMod val="50000"/>
                  </a:schemeClr>
                </a:solidFill>
              </a:rPr>
              <a:t> </a:t>
            </a:r>
            <a:r>
              <a:rPr lang="fr-CH" sz="1800" dirty="0" err="1">
                <a:solidFill>
                  <a:schemeClr val="bg1">
                    <a:lumMod val="50000"/>
                  </a:schemeClr>
                </a:solidFill>
              </a:rPr>
              <a:t>be</a:t>
            </a:r>
            <a:r>
              <a:rPr lang="fr-CH" sz="1800" dirty="0">
                <a:solidFill>
                  <a:schemeClr val="bg1">
                    <a:lumMod val="50000"/>
                  </a:schemeClr>
                </a:solidFill>
              </a:rPr>
              <a:t> </a:t>
            </a:r>
            <a:r>
              <a:rPr lang="fr-CH" sz="1800" dirty="0" err="1">
                <a:solidFill>
                  <a:schemeClr val="bg1">
                    <a:lumMod val="50000"/>
                  </a:schemeClr>
                </a:solidFill>
              </a:rPr>
              <a:t>nice</a:t>
            </a:r>
            <a:r>
              <a:rPr lang="fr-CH" sz="1800" dirty="0">
                <a:solidFill>
                  <a:schemeClr val="bg1">
                    <a:lumMod val="50000"/>
                  </a:schemeClr>
                </a:solidFill>
              </a:rPr>
              <a:t> if </a:t>
            </a:r>
            <a:r>
              <a:rPr lang="fr-CH" sz="1800" dirty="0" err="1">
                <a:solidFill>
                  <a:schemeClr val="bg1">
                    <a:lumMod val="50000"/>
                  </a:schemeClr>
                </a:solidFill>
              </a:rPr>
              <a:t>you</a:t>
            </a:r>
            <a:r>
              <a:rPr lang="fr-CH" sz="1800" dirty="0">
                <a:solidFill>
                  <a:schemeClr val="bg1">
                    <a:lumMod val="50000"/>
                  </a:schemeClr>
                </a:solidFill>
              </a:rPr>
              <a:t> </a:t>
            </a:r>
            <a:r>
              <a:rPr lang="fr-CH" sz="1800" dirty="0" err="1">
                <a:solidFill>
                  <a:schemeClr val="bg1">
                    <a:lumMod val="50000"/>
                  </a:schemeClr>
                </a:solidFill>
              </a:rPr>
              <a:t>could</a:t>
            </a:r>
            <a:r>
              <a:rPr lang="fr-CH" sz="1800" dirty="0">
                <a:solidFill>
                  <a:schemeClr val="bg1">
                    <a:lumMod val="50000"/>
                  </a:schemeClr>
                </a:solidFill>
              </a:rPr>
              <a:t> </a:t>
            </a: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t>
            </a:r>
            <a:r>
              <a:rPr lang="fr-CH" sz="1800" dirty="0" err="1">
                <a:solidFill>
                  <a:schemeClr val="bg1">
                    <a:lumMod val="50000"/>
                  </a:schemeClr>
                </a:solidFill>
              </a:rPr>
              <a:t>familiar</a:t>
            </a:r>
            <a:r>
              <a:rPr lang="fr-CH" sz="1800" dirty="0">
                <a:solidFill>
                  <a:schemeClr val="bg1">
                    <a:lumMod val="50000"/>
                  </a:schemeClr>
                </a:solidFill>
              </a:rPr>
              <a:t> </a:t>
            </a:r>
            <a:r>
              <a:rPr lang="fr-CH" sz="1800" dirty="0" err="1">
                <a:solidFill>
                  <a:schemeClr val="bg1">
                    <a:lumMod val="50000"/>
                  </a:schemeClr>
                </a:solidFill>
              </a:rPr>
              <a:t>with</a:t>
            </a:r>
            <a:r>
              <a:rPr lang="fr-CH" sz="1800" dirty="0">
                <a:solidFill>
                  <a:schemeClr val="bg1">
                    <a:lumMod val="50000"/>
                  </a:schemeClr>
                </a:solidFill>
              </a:rPr>
              <a:t> the motivation for </a:t>
            </a:r>
            <a:r>
              <a:rPr lang="fr-CH" sz="1800" dirty="0" err="1">
                <a:solidFill>
                  <a:schemeClr val="bg1">
                    <a:lumMod val="50000"/>
                  </a:schemeClr>
                </a:solidFill>
              </a:rPr>
              <a:t>using</a:t>
            </a:r>
            <a:r>
              <a:rPr lang="fr-CH" sz="1800" dirty="0">
                <a:solidFill>
                  <a:schemeClr val="bg1">
                    <a:lumMod val="50000"/>
                  </a:schemeClr>
                </a:solidFill>
              </a:rPr>
              <a:t> RF </a:t>
            </a:r>
            <a:r>
              <a:rPr lang="fr-CH" sz="1800" dirty="0" err="1">
                <a:solidFill>
                  <a:schemeClr val="bg1">
                    <a:lumMod val="50000"/>
                  </a:schemeClr>
                </a:solidFill>
              </a:rPr>
              <a:t>superconducting</a:t>
            </a:r>
            <a:r>
              <a:rPr lang="fr-CH" sz="1800" dirty="0">
                <a:solidFill>
                  <a:schemeClr val="bg1">
                    <a:lumMod val="50000"/>
                  </a:schemeClr>
                </a:solidFill>
              </a:rPr>
              <a:t> </a:t>
            </a:r>
            <a:r>
              <a:rPr lang="fr-CH" sz="1800" dirty="0" err="1">
                <a:solidFill>
                  <a:schemeClr val="bg1">
                    <a:lumMod val="50000"/>
                  </a:schemeClr>
                </a:solidFill>
              </a:rPr>
              <a:t>cavities</a:t>
            </a:r>
            <a:r>
              <a:rPr lang="fr-CH" sz="1800" dirty="0">
                <a:solidFill>
                  <a:schemeClr val="bg1">
                    <a:lumMod val="50000"/>
                  </a:schemeClr>
                </a:solidFill>
              </a:rPr>
              <a:t> in </a:t>
            </a:r>
            <a:r>
              <a:rPr lang="fr-CH" sz="1800" dirty="0" err="1">
                <a:solidFill>
                  <a:schemeClr val="bg1">
                    <a:lumMod val="50000"/>
                  </a:schemeClr>
                </a:solidFill>
              </a:rPr>
              <a:t>accelerators</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dicuss</a:t>
            </a:r>
            <a:r>
              <a:rPr lang="fr-CH" sz="1800" dirty="0">
                <a:solidFill>
                  <a:schemeClr val="bg1">
                    <a:lumMod val="50000"/>
                  </a:schemeClr>
                </a:solidFill>
              </a:rPr>
              <a:t> </a:t>
            </a:r>
            <a:r>
              <a:rPr lang="fr-CH" sz="1800" dirty="0" err="1">
                <a:solidFill>
                  <a:schemeClr val="bg1">
                    <a:lumMod val="50000"/>
                  </a:schemeClr>
                </a:solidFill>
              </a:rPr>
              <a:t>why</a:t>
            </a:r>
            <a:r>
              <a:rPr lang="fr-CH" sz="1800" dirty="0">
                <a:solidFill>
                  <a:schemeClr val="bg1">
                    <a:lumMod val="50000"/>
                  </a:schemeClr>
                </a:solidFill>
              </a:rPr>
              <a:t> SC RF </a:t>
            </a:r>
            <a:r>
              <a:rPr lang="fr-CH" sz="1800" dirty="0" err="1">
                <a:solidFill>
                  <a:schemeClr val="bg1">
                    <a:lumMod val="50000"/>
                  </a:schemeClr>
                </a:solidFill>
              </a:rPr>
              <a:t>cavity</a:t>
            </a:r>
            <a:r>
              <a:rPr lang="fr-CH" sz="1800" dirty="0">
                <a:solidFill>
                  <a:schemeClr val="bg1">
                    <a:lumMod val="50000"/>
                  </a:schemeClr>
                </a:solidFill>
              </a:rPr>
              <a:t> </a:t>
            </a:r>
            <a:r>
              <a:rPr lang="fr-CH" sz="1800" dirty="0" err="1">
                <a:solidFill>
                  <a:schemeClr val="bg1">
                    <a:lumMod val="50000"/>
                  </a:schemeClr>
                </a:solidFill>
              </a:rPr>
              <a:t>technology</a:t>
            </a:r>
            <a:r>
              <a:rPr lang="fr-CH" sz="1800" dirty="0">
                <a:solidFill>
                  <a:schemeClr val="bg1">
                    <a:lumMod val="50000"/>
                  </a:schemeClr>
                </a:solidFill>
              </a:rPr>
              <a:t> </a:t>
            </a:r>
            <a:r>
              <a:rPr lang="fr-CH" sz="1800" dirty="0" err="1">
                <a:solidFill>
                  <a:schemeClr val="bg1">
                    <a:lumMod val="50000"/>
                  </a:schemeClr>
                </a:solidFill>
              </a:rPr>
              <a:t>is</a:t>
            </a:r>
            <a:r>
              <a:rPr lang="fr-CH" sz="1800" dirty="0">
                <a:solidFill>
                  <a:schemeClr val="bg1">
                    <a:lumMod val="50000"/>
                  </a:schemeClr>
                </a:solidFill>
              </a:rPr>
              <a:t> </a:t>
            </a:r>
            <a:r>
              <a:rPr lang="fr-CH" sz="1800" dirty="0" err="1">
                <a:solidFill>
                  <a:schemeClr val="bg1">
                    <a:lumMod val="50000"/>
                  </a:schemeClr>
                </a:solidFill>
              </a:rPr>
              <a:t>barely</a:t>
            </a:r>
            <a:r>
              <a:rPr lang="fr-CH" sz="1800" dirty="0">
                <a:solidFill>
                  <a:schemeClr val="bg1">
                    <a:lumMod val="50000"/>
                  </a:schemeClr>
                </a:solidFill>
              </a:rPr>
              <a:t> </a:t>
            </a:r>
            <a:r>
              <a:rPr lang="fr-CH" sz="1800" dirty="0" err="1">
                <a:solidFill>
                  <a:schemeClr val="bg1">
                    <a:lumMod val="50000"/>
                  </a:schemeClr>
                </a:solidFill>
              </a:rPr>
              <a:t>used</a:t>
            </a:r>
            <a:r>
              <a:rPr lang="fr-CH" sz="1800" dirty="0">
                <a:solidFill>
                  <a:schemeClr val="bg1">
                    <a:lumMod val="50000"/>
                  </a:schemeClr>
                </a:solidFill>
              </a:rPr>
              <a:t> </a:t>
            </a:r>
            <a:r>
              <a:rPr lang="fr-CH" sz="1800" dirty="0" err="1">
                <a:solidFill>
                  <a:schemeClr val="bg1">
                    <a:lumMod val="50000"/>
                  </a:schemeClr>
                </a:solidFill>
              </a:rPr>
              <a:t>outside</a:t>
            </a:r>
            <a:r>
              <a:rPr lang="fr-CH" sz="1800" dirty="0">
                <a:solidFill>
                  <a:schemeClr val="bg1">
                    <a:lumMod val="50000"/>
                  </a:schemeClr>
                </a:solidFill>
              </a:rPr>
              <a:t> the </a:t>
            </a:r>
            <a:r>
              <a:rPr lang="fr-CH" sz="1800" dirty="0" err="1">
                <a:solidFill>
                  <a:schemeClr val="bg1">
                    <a:lumMod val="50000"/>
                  </a:schemeClr>
                </a:solidFill>
              </a:rPr>
              <a:t>accelerator</a:t>
            </a:r>
            <a:r>
              <a:rPr lang="fr-CH" sz="1800" dirty="0">
                <a:solidFill>
                  <a:schemeClr val="bg1">
                    <a:lumMod val="50000"/>
                  </a:schemeClr>
                </a:solidFill>
              </a:rPr>
              <a:t> </a:t>
            </a:r>
            <a:r>
              <a:rPr lang="fr-CH" sz="1800" dirty="0" err="1">
                <a:solidFill>
                  <a:schemeClr val="bg1">
                    <a:lumMod val="50000"/>
                  </a:schemeClr>
                </a:solidFill>
              </a:rPr>
              <a:t>field</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see</a:t>
            </a:r>
            <a:r>
              <a:rPr lang="fr-CH" sz="1800" dirty="0">
                <a:solidFill>
                  <a:schemeClr val="bg1">
                    <a:lumMod val="50000"/>
                  </a:schemeClr>
                </a:solidFill>
              </a:rPr>
              <a:t> the </a:t>
            </a:r>
            <a:r>
              <a:rPr lang="fr-CH" sz="1800" dirty="0" err="1">
                <a:solidFill>
                  <a:schemeClr val="bg1">
                    <a:lumMod val="50000"/>
                  </a:schemeClr>
                </a:solidFill>
              </a:rPr>
              <a:t>benefits</a:t>
            </a:r>
            <a:r>
              <a:rPr lang="fr-CH" sz="1800" dirty="0">
                <a:solidFill>
                  <a:schemeClr val="bg1">
                    <a:lumMod val="50000"/>
                  </a:schemeClr>
                </a:solidFill>
              </a:rPr>
              <a:t> but </a:t>
            </a:r>
            <a:r>
              <a:rPr lang="fr-CH" sz="1800" dirty="0" err="1">
                <a:solidFill>
                  <a:schemeClr val="bg1">
                    <a:lumMod val="50000"/>
                  </a:schemeClr>
                </a:solidFill>
              </a:rPr>
              <a:t>also</a:t>
            </a:r>
            <a:r>
              <a:rPr lang="fr-CH" sz="1800" dirty="0">
                <a:solidFill>
                  <a:schemeClr val="bg1">
                    <a:lumMod val="50000"/>
                  </a:schemeClr>
                </a:solidFill>
              </a:rPr>
              <a:t> the </a:t>
            </a:r>
            <a:r>
              <a:rPr lang="fr-CH" sz="1800" dirty="0" err="1">
                <a:solidFill>
                  <a:schemeClr val="bg1">
                    <a:lumMod val="50000"/>
                  </a:schemeClr>
                </a:solidFill>
              </a:rPr>
              <a:t>problems</a:t>
            </a:r>
            <a:r>
              <a:rPr lang="fr-CH" sz="1800" dirty="0">
                <a:solidFill>
                  <a:schemeClr val="bg1">
                    <a:lumMod val="50000"/>
                  </a:schemeClr>
                </a:solidFill>
              </a:rPr>
              <a:t> </a:t>
            </a:r>
            <a:r>
              <a:rPr lang="fr-CH" sz="1800" dirty="0" err="1">
                <a:solidFill>
                  <a:schemeClr val="bg1">
                    <a:lumMod val="50000"/>
                  </a:schemeClr>
                </a:solidFill>
              </a:rPr>
              <a:t>related</a:t>
            </a:r>
            <a:r>
              <a:rPr lang="fr-CH" sz="1800" dirty="0">
                <a:solidFill>
                  <a:schemeClr val="bg1">
                    <a:lumMod val="50000"/>
                  </a:schemeClr>
                </a:solidFill>
              </a:rPr>
              <a:t> to RF SC </a:t>
            </a:r>
            <a:r>
              <a:rPr lang="fr-CH" sz="1800" dirty="0" err="1">
                <a:solidFill>
                  <a:schemeClr val="bg1">
                    <a:lumMod val="50000"/>
                  </a:schemeClr>
                </a:solidFill>
              </a:rPr>
              <a:t>technology</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understood</a:t>
            </a:r>
            <a:r>
              <a:rPr lang="fr-CH" sz="1800" dirty="0">
                <a:solidFill>
                  <a:schemeClr val="bg1">
                    <a:lumMod val="50000"/>
                  </a:schemeClr>
                </a:solidFill>
              </a:rPr>
              <a:t> the main </a:t>
            </a:r>
            <a:r>
              <a:rPr lang="fr-CH" sz="1800" dirty="0" err="1">
                <a:solidFill>
                  <a:schemeClr val="bg1">
                    <a:lumMod val="50000"/>
                  </a:schemeClr>
                </a:solidFill>
              </a:rPr>
              <a:t>difference</a:t>
            </a:r>
            <a:r>
              <a:rPr lang="fr-CH" sz="1800" dirty="0">
                <a:solidFill>
                  <a:schemeClr val="bg1">
                    <a:lumMod val="50000"/>
                  </a:schemeClr>
                </a:solidFill>
              </a:rPr>
              <a:t> </a:t>
            </a:r>
            <a:r>
              <a:rPr lang="fr-CH" sz="1800" dirty="0" err="1">
                <a:solidFill>
                  <a:schemeClr val="bg1">
                    <a:lumMod val="50000"/>
                  </a:schemeClr>
                </a:solidFill>
              </a:rPr>
              <a:t>between</a:t>
            </a:r>
            <a:r>
              <a:rPr lang="fr-CH" sz="1800" dirty="0">
                <a:solidFill>
                  <a:schemeClr val="bg1">
                    <a:lumMod val="50000"/>
                  </a:schemeClr>
                </a:solidFill>
              </a:rPr>
              <a:t> DC and RF </a:t>
            </a:r>
            <a:r>
              <a:rPr lang="fr-CH" sz="1800" dirty="0" err="1">
                <a:solidFill>
                  <a:schemeClr val="bg1">
                    <a:lumMod val="50000"/>
                  </a:schemeClr>
                </a:solidFill>
              </a:rPr>
              <a:t>superconductivity</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calculate</a:t>
            </a:r>
            <a:r>
              <a:rPr lang="fr-CH" sz="1800" dirty="0">
                <a:solidFill>
                  <a:schemeClr val="bg1">
                    <a:lumMod val="50000"/>
                  </a:schemeClr>
                </a:solidFill>
              </a:rPr>
              <a:t> the RF surface </a:t>
            </a:r>
            <a:r>
              <a:rPr lang="fr-CH" sz="1800" dirty="0" err="1">
                <a:solidFill>
                  <a:schemeClr val="bg1">
                    <a:lumMod val="50000"/>
                  </a:schemeClr>
                </a:solidFill>
              </a:rPr>
              <a:t>impedance</a:t>
            </a:r>
            <a:r>
              <a:rPr lang="fr-CH" sz="1800" dirty="0">
                <a:solidFill>
                  <a:schemeClr val="bg1">
                    <a:lumMod val="50000"/>
                  </a:schemeClr>
                </a:solidFill>
              </a:rPr>
              <a:t> of a </a:t>
            </a:r>
            <a:r>
              <a:rPr lang="fr-CH" sz="1800" dirty="0" err="1">
                <a:solidFill>
                  <a:schemeClr val="bg1">
                    <a:lumMod val="50000"/>
                  </a:schemeClr>
                </a:solidFill>
              </a:rPr>
              <a:t>given</a:t>
            </a:r>
            <a:r>
              <a:rPr lang="fr-CH" sz="1800" dirty="0">
                <a:solidFill>
                  <a:schemeClr val="bg1">
                    <a:lumMod val="50000"/>
                  </a:schemeClr>
                </a:solidFill>
              </a:rPr>
              <a:t> </a:t>
            </a:r>
            <a:r>
              <a:rPr lang="fr-CH" sz="1800" dirty="0" err="1">
                <a:solidFill>
                  <a:schemeClr val="bg1">
                    <a:lumMod val="50000"/>
                  </a:schemeClr>
                </a:solidFill>
              </a:rPr>
              <a:t>material</a:t>
            </a:r>
            <a:r>
              <a:rPr lang="fr-CH" sz="1800" dirty="0">
                <a:solidFill>
                  <a:schemeClr val="bg1">
                    <a:lumMod val="50000"/>
                  </a:schemeClr>
                </a:solidFill>
              </a:rPr>
              <a:t> (NC and SC) vs </a:t>
            </a:r>
            <a:r>
              <a:rPr lang="fr-CH" sz="1800" dirty="0" err="1">
                <a:solidFill>
                  <a:schemeClr val="bg1">
                    <a:lumMod val="50000"/>
                  </a:schemeClr>
                </a:solidFill>
              </a:rPr>
              <a:t>frequency</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understood</a:t>
            </a:r>
            <a:r>
              <a:rPr lang="fr-CH" sz="1800" dirty="0">
                <a:solidFill>
                  <a:schemeClr val="bg1">
                    <a:lumMod val="50000"/>
                  </a:schemeClr>
                </a:solidFill>
              </a:rPr>
              <a:t> the concept of the </a:t>
            </a:r>
            <a:r>
              <a:rPr lang="fr-CH" sz="1800" dirty="0" err="1">
                <a:solidFill>
                  <a:schemeClr val="bg1">
                    <a:lumMod val="50000"/>
                  </a:schemeClr>
                </a:solidFill>
              </a:rPr>
              <a:t>resistance</a:t>
            </a:r>
            <a:r>
              <a:rPr lang="fr-CH" sz="1800" dirty="0">
                <a:solidFill>
                  <a:schemeClr val="bg1">
                    <a:lumMod val="50000"/>
                  </a:schemeClr>
                </a:solidFill>
              </a:rPr>
              <a:t> and </a:t>
            </a:r>
            <a:r>
              <a:rPr lang="fr-CH" sz="1800" dirty="0" err="1">
                <a:solidFill>
                  <a:schemeClr val="bg1">
                    <a:lumMod val="50000"/>
                  </a:schemeClr>
                </a:solidFill>
              </a:rPr>
              <a:t>impedance</a:t>
            </a:r>
            <a:r>
              <a:rPr lang="fr-CH" sz="1800" dirty="0">
                <a:solidFill>
                  <a:schemeClr val="bg1">
                    <a:lumMod val="50000"/>
                  </a:schemeClr>
                </a:solidFill>
              </a:rPr>
              <a:t> per unit square</a:t>
            </a: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name</a:t>
            </a:r>
            <a:r>
              <a:rPr lang="fr-CH" sz="1800" dirty="0">
                <a:solidFill>
                  <a:schemeClr val="bg1">
                    <a:lumMod val="50000"/>
                  </a:schemeClr>
                </a:solidFill>
              </a:rPr>
              <a:t> </a:t>
            </a:r>
            <a:r>
              <a:rPr lang="fr-CH" sz="1800" dirty="0" err="1">
                <a:solidFill>
                  <a:schemeClr val="bg1">
                    <a:lumMod val="50000"/>
                  </a:schemeClr>
                </a:solidFill>
              </a:rPr>
              <a:t>some</a:t>
            </a:r>
            <a:r>
              <a:rPr lang="fr-CH" sz="1800" dirty="0">
                <a:solidFill>
                  <a:schemeClr val="bg1">
                    <a:lumMod val="50000"/>
                  </a:schemeClr>
                </a:solidFill>
              </a:rPr>
              <a:t> of the </a:t>
            </a:r>
            <a:r>
              <a:rPr lang="fr-CH" sz="1800" dirty="0" err="1">
                <a:solidFill>
                  <a:schemeClr val="bg1">
                    <a:lumMod val="50000"/>
                  </a:schemeClr>
                </a:solidFill>
              </a:rPr>
              <a:t>materials</a:t>
            </a:r>
            <a:r>
              <a:rPr lang="fr-CH" sz="1800" dirty="0">
                <a:solidFill>
                  <a:schemeClr val="bg1">
                    <a:lumMod val="50000"/>
                  </a:schemeClr>
                </a:solidFill>
              </a:rPr>
              <a:t> </a:t>
            </a:r>
            <a:r>
              <a:rPr lang="fr-CH" sz="1800" dirty="0" err="1">
                <a:solidFill>
                  <a:schemeClr val="bg1">
                    <a:lumMod val="50000"/>
                  </a:schemeClr>
                </a:solidFill>
              </a:rPr>
              <a:t>used</a:t>
            </a:r>
            <a:r>
              <a:rPr lang="fr-CH" sz="1800" dirty="0">
                <a:solidFill>
                  <a:schemeClr val="bg1">
                    <a:lumMod val="50000"/>
                  </a:schemeClr>
                </a:solidFill>
              </a:rPr>
              <a:t> for RF SC applications</a:t>
            </a: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t>
            </a:r>
            <a:r>
              <a:rPr lang="fr-CH" sz="1800" dirty="0" err="1">
                <a:solidFill>
                  <a:schemeClr val="bg1">
                    <a:lumMod val="50000"/>
                  </a:schemeClr>
                </a:solidFill>
              </a:rPr>
              <a:t>familiar</a:t>
            </a:r>
            <a:r>
              <a:rPr lang="fr-CH" sz="1800" dirty="0">
                <a:solidFill>
                  <a:schemeClr val="bg1">
                    <a:lumMod val="50000"/>
                  </a:schemeClr>
                </a:solidFill>
              </a:rPr>
              <a:t> </a:t>
            </a:r>
            <a:r>
              <a:rPr lang="fr-CH" sz="1800" dirty="0" err="1">
                <a:solidFill>
                  <a:schemeClr val="bg1">
                    <a:lumMod val="50000"/>
                  </a:schemeClr>
                </a:solidFill>
              </a:rPr>
              <a:t>with</a:t>
            </a:r>
            <a:r>
              <a:rPr lang="fr-CH" sz="1800" dirty="0">
                <a:solidFill>
                  <a:schemeClr val="bg1">
                    <a:lumMod val="50000"/>
                  </a:schemeClr>
                </a:solidFill>
              </a:rPr>
              <a:t>  the basics, </a:t>
            </a:r>
            <a:r>
              <a:rPr lang="fr-CH" sz="1800" dirty="0" err="1">
                <a:solidFill>
                  <a:schemeClr val="bg1">
                    <a:lumMod val="50000"/>
                  </a:schemeClr>
                </a:solidFill>
              </a:rPr>
              <a:t>history</a:t>
            </a:r>
            <a:r>
              <a:rPr lang="fr-CH" sz="1800" dirty="0">
                <a:solidFill>
                  <a:schemeClr val="bg1">
                    <a:lumMod val="50000"/>
                  </a:schemeClr>
                </a:solidFill>
              </a:rPr>
              <a:t> and </a:t>
            </a:r>
            <a:r>
              <a:rPr lang="fr-CH" sz="1800" dirty="0" err="1">
                <a:solidFill>
                  <a:schemeClr val="bg1">
                    <a:lumMod val="50000"/>
                  </a:schemeClr>
                </a:solidFill>
              </a:rPr>
              <a:t>some</a:t>
            </a:r>
            <a:r>
              <a:rPr lang="fr-CH" sz="1800" dirty="0">
                <a:solidFill>
                  <a:schemeClr val="bg1">
                    <a:lumMod val="50000"/>
                  </a:schemeClr>
                </a:solidFill>
              </a:rPr>
              <a:t> important </a:t>
            </a:r>
            <a:r>
              <a:rPr lang="fr-CH" sz="1800" dirty="0" err="1">
                <a:solidFill>
                  <a:schemeClr val="bg1">
                    <a:lumMod val="50000"/>
                  </a:schemeClr>
                </a:solidFill>
              </a:rPr>
              <a:t>milestones</a:t>
            </a:r>
            <a:r>
              <a:rPr lang="fr-CH" sz="1800" dirty="0">
                <a:solidFill>
                  <a:schemeClr val="bg1">
                    <a:lumMod val="50000"/>
                  </a:schemeClr>
                </a:solidFill>
              </a:rPr>
              <a:t> of </a:t>
            </a:r>
            <a:r>
              <a:rPr lang="fr-CH" sz="1800" dirty="0" err="1">
                <a:solidFill>
                  <a:schemeClr val="bg1">
                    <a:lumMod val="50000"/>
                  </a:schemeClr>
                </a:solidFill>
              </a:rPr>
              <a:t>superconducting</a:t>
            </a:r>
            <a:r>
              <a:rPr lang="fr-CH" sz="1800" dirty="0">
                <a:solidFill>
                  <a:schemeClr val="bg1">
                    <a:lumMod val="50000"/>
                  </a:schemeClr>
                </a:solidFill>
              </a:rPr>
              <a:t> RF </a:t>
            </a:r>
            <a:r>
              <a:rPr lang="fr-CH" sz="1800" dirty="0" err="1">
                <a:solidFill>
                  <a:schemeClr val="bg1">
                    <a:lumMod val="50000"/>
                  </a:schemeClr>
                </a:solidFill>
              </a:rPr>
              <a:t>technology</a:t>
            </a:r>
            <a:r>
              <a:rPr lang="fr-CH" sz="1800" dirty="0">
                <a:solidFill>
                  <a:schemeClr val="bg1">
                    <a:lumMod val="50000"/>
                  </a:schemeClr>
                </a:solidFill>
              </a:rPr>
              <a:t> in </a:t>
            </a:r>
            <a:r>
              <a:rPr lang="fr-CH" sz="1800" dirty="0" err="1">
                <a:solidFill>
                  <a:schemeClr val="bg1">
                    <a:lumMod val="50000"/>
                  </a:schemeClr>
                </a:solidFill>
              </a:rPr>
              <a:t>general</a:t>
            </a:r>
            <a:r>
              <a:rPr lang="fr-CH" sz="1800" dirty="0">
                <a:solidFill>
                  <a:schemeClr val="bg1">
                    <a:lumMod val="50000"/>
                  </a:schemeClr>
                </a:solidFill>
              </a:rPr>
              <a:t> (</a:t>
            </a:r>
            <a:r>
              <a:rPr lang="fr-CH" sz="1800" dirty="0" err="1">
                <a:solidFill>
                  <a:schemeClr val="bg1">
                    <a:lumMod val="50000"/>
                  </a:schemeClr>
                </a:solidFill>
              </a:rPr>
              <a:t>see</a:t>
            </a:r>
            <a:r>
              <a:rPr lang="fr-CH" sz="1800" dirty="0">
                <a:solidFill>
                  <a:schemeClr val="bg1">
                    <a:lumMod val="50000"/>
                  </a:schemeClr>
                </a:solidFill>
              </a:rPr>
              <a:t> slide  by ANLAGE in the </a:t>
            </a:r>
            <a:r>
              <a:rPr lang="fr-CH" sz="1800" dirty="0" err="1">
                <a:solidFill>
                  <a:schemeClr val="bg1">
                    <a:lumMod val="50000"/>
                  </a:schemeClr>
                </a:solidFill>
              </a:rPr>
              <a:t>beginning</a:t>
            </a:r>
            <a:r>
              <a:rPr lang="fr-CH" sz="1800" dirty="0">
                <a:solidFill>
                  <a:schemeClr val="bg1">
                    <a:lumMod val="50000"/>
                  </a:schemeClr>
                </a:solidFill>
              </a:rPr>
              <a:t> </a:t>
            </a:r>
            <a:r>
              <a:rPr lang="fr-CH" sz="1800" dirty="0" err="1">
                <a:solidFill>
                  <a:schemeClr val="bg1">
                    <a:lumMod val="50000"/>
                  </a:schemeClr>
                </a:solidFill>
              </a:rPr>
              <a:t>this</a:t>
            </a:r>
            <a:r>
              <a:rPr lang="fr-CH" sz="1800" dirty="0">
                <a:solidFill>
                  <a:schemeClr val="bg1">
                    <a:lumMod val="50000"/>
                  </a:schemeClr>
                </a:solidFill>
              </a:rPr>
              <a:t> talk)</a:t>
            </a: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some</a:t>
            </a:r>
            <a:r>
              <a:rPr lang="fr-CH" sz="1800" dirty="0">
                <a:solidFill>
                  <a:schemeClr val="bg1">
                    <a:lumMod val="50000"/>
                  </a:schemeClr>
                </a:solidFill>
              </a:rPr>
              <a:t> </a:t>
            </a:r>
            <a:r>
              <a:rPr lang="fr-CH" sz="1800" dirty="0" err="1">
                <a:solidFill>
                  <a:schemeClr val="bg1">
                    <a:lumMod val="50000"/>
                  </a:schemeClr>
                </a:solidFill>
              </a:rPr>
              <a:t>ideas</a:t>
            </a:r>
            <a:r>
              <a:rPr lang="fr-CH" sz="1800" dirty="0">
                <a:solidFill>
                  <a:schemeClr val="bg1">
                    <a:lumMod val="50000"/>
                  </a:schemeClr>
                </a:solidFill>
              </a:rPr>
              <a:t> how to </a:t>
            </a:r>
            <a:r>
              <a:rPr lang="fr-CH" sz="1800" dirty="0" err="1">
                <a:solidFill>
                  <a:schemeClr val="bg1">
                    <a:lumMod val="50000"/>
                  </a:schemeClr>
                </a:solidFill>
              </a:rPr>
              <a:t>measure</a:t>
            </a:r>
            <a:r>
              <a:rPr lang="fr-CH" sz="1800" dirty="0">
                <a:solidFill>
                  <a:schemeClr val="bg1">
                    <a:lumMod val="50000"/>
                  </a:schemeClr>
                </a:solidFill>
              </a:rPr>
              <a:t> the surface </a:t>
            </a:r>
            <a:r>
              <a:rPr lang="fr-CH" sz="1800" dirty="0" err="1">
                <a:solidFill>
                  <a:schemeClr val="bg1">
                    <a:lumMod val="50000"/>
                  </a:schemeClr>
                </a:solidFill>
              </a:rPr>
              <a:t>impedance</a:t>
            </a:r>
            <a:r>
              <a:rPr lang="fr-CH" sz="1800" dirty="0">
                <a:solidFill>
                  <a:schemeClr val="bg1">
                    <a:lumMod val="50000"/>
                  </a:schemeClr>
                </a:solidFill>
              </a:rPr>
              <a:t> of RF </a:t>
            </a:r>
            <a:r>
              <a:rPr lang="fr-CH" sz="1800" dirty="0" err="1">
                <a:solidFill>
                  <a:schemeClr val="bg1">
                    <a:lumMod val="50000"/>
                  </a:schemeClr>
                </a:solidFill>
              </a:rPr>
              <a:t>superconductivity</a:t>
            </a: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marL="571500" indent="-571500" eaLnBrk="1" hangingPunct="1">
              <a:lnSpc>
                <a:spcPct val="80000"/>
              </a:lnSpc>
              <a:buFont typeface="Wingdings" pitchFamily="-48" charset="2"/>
              <a:buNone/>
              <a:defRPr/>
            </a:pPr>
            <a:r>
              <a:rPr lang="fr-CH" sz="1800" dirty="0">
                <a:solidFill>
                  <a:schemeClr val="bg1">
                    <a:lumMod val="50000"/>
                  </a:schemeClr>
                </a:solidFill>
              </a:rPr>
              <a:t>- </a:t>
            </a:r>
          </a:p>
        </p:txBody>
      </p:sp>
      <p:sp>
        <p:nvSpPr>
          <p:cNvPr id="3" name="Footer Placeholder 2">
            <a:extLst>
              <a:ext uri="{FF2B5EF4-FFF2-40B4-BE49-F238E27FC236}">
                <a16:creationId xmlns:a16="http://schemas.microsoft.com/office/drawing/2014/main" id="{2E57C104-1DA2-4F98-9593-5D09FC7793D7}"/>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14EA6C59-5726-40F9-A53F-18BC8953AF5E}"/>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extLst>
      <p:ext uri="{BB962C8B-B14F-4D97-AF65-F5344CB8AC3E}">
        <p14:creationId xmlns:p14="http://schemas.microsoft.com/office/powerpoint/2010/main" val="985340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a:xfrm>
            <a:off x="146304" y="6265754"/>
            <a:ext cx="457200" cy="457200"/>
          </a:xfrm>
        </p:spPr>
        <p:txBody>
          <a:bodyPr/>
          <a:lstStyle/>
          <a:p>
            <a:pPr>
              <a:defRPr/>
            </a:pPr>
            <a:fld id="{BB661E91-B5FB-48B0-853A-F9EC45CCC87D}" type="slidenum">
              <a:rPr lang="en-US" smtClean="0"/>
              <a:pPr>
                <a:defRPr/>
              </a:pPr>
              <a:t>27</a:t>
            </a:fld>
            <a:endParaRPr lang="en-US" dirty="0"/>
          </a:p>
        </p:txBody>
      </p:sp>
      <p:sp>
        <p:nvSpPr>
          <p:cNvPr id="18434" name="Rectangle 2"/>
          <p:cNvSpPr>
            <a:spLocks noGrp="1" noChangeArrowheads="1"/>
          </p:cNvSpPr>
          <p:nvPr>
            <p:ph type="title" idx="4294967295"/>
          </p:nvPr>
        </p:nvSpPr>
        <p:spPr>
          <a:xfrm>
            <a:off x="1671638" y="304800"/>
            <a:ext cx="7472362" cy="457200"/>
          </a:xfrm>
        </p:spPr>
        <p:txBody>
          <a:bodyPr>
            <a:normAutofit/>
          </a:bodyPr>
          <a:lstStyle/>
          <a:p>
            <a:pPr eaLnBrk="1" hangingPunct="1"/>
            <a:r>
              <a:rPr lang="en-GB" sz="2000" dirty="0"/>
              <a:t>Examples real of RF cavities; SC-cavity implementation (I)</a:t>
            </a:r>
          </a:p>
        </p:txBody>
      </p:sp>
      <p:pic>
        <p:nvPicPr>
          <p:cNvPr id="18435" name="Picture 3"/>
          <p:cNvPicPr>
            <a:picLocks noGrp="1" noChangeAspect="1" noChangeArrowheads="1"/>
          </p:cNvPicPr>
          <p:nvPr>
            <p:ph idx="4294967295"/>
          </p:nvPr>
        </p:nvPicPr>
        <p:blipFill>
          <a:blip r:embed="rId3" cstate="print"/>
          <a:srcRect/>
          <a:stretch>
            <a:fillRect/>
          </a:stretch>
        </p:blipFill>
        <p:spPr>
          <a:xfrm>
            <a:off x="1219200" y="1143777"/>
            <a:ext cx="4635500" cy="4224337"/>
          </a:xfrm>
        </p:spPr>
      </p:pic>
      <p:sp>
        <p:nvSpPr>
          <p:cNvPr id="18436" name="Text Box 4"/>
          <p:cNvSpPr txBox="1">
            <a:spLocks noChangeArrowheads="1"/>
          </p:cNvSpPr>
          <p:nvPr/>
        </p:nvSpPr>
        <p:spPr bwMode="auto">
          <a:xfrm>
            <a:off x="1462881" y="5490773"/>
            <a:ext cx="4148138" cy="366713"/>
          </a:xfrm>
          <a:prstGeom prst="rect">
            <a:avLst/>
          </a:prstGeom>
          <a:noFill/>
          <a:ln w="9525">
            <a:noFill/>
            <a:miter lim="800000"/>
            <a:headEnd/>
            <a:tailEnd/>
          </a:ln>
        </p:spPr>
        <p:txBody>
          <a:bodyPr wrap="none">
            <a:spAutoFit/>
          </a:bodyPr>
          <a:lstStyle/>
          <a:p>
            <a:pPr eaLnBrk="0" hangingPunct="0"/>
            <a:r>
              <a:rPr lang="fr-CH" dirty="0">
                <a:latin typeface="Arial" charset="0"/>
                <a:ea typeface="ＭＳ Ｐゴシック" pitchFamily="1" charset="-128"/>
              </a:rPr>
              <a:t>(from H. Padamsee, CERN-2004-008</a:t>
            </a:r>
            <a:r>
              <a:rPr lang="fr-CH" b="1" dirty="0">
                <a:latin typeface="Arial" charset="0"/>
                <a:ea typeface="ＭＳ Ｐゴシック" pitchFamily="1" charset="-128"/>
              </a:rPr>
              <a:t>)</a:t>
            </a:r>
            <a:endParaRPr lang="en-US" b="1" dirty="0">
              <a:latin typeface="Arial" charset="0"/>
              <a:ea typeface="ＭＳ Ｐゴシック" pitchFamily="1" charset="-128"/>
            </a:endParaRPr>
          </a:p>
        </p:txBody>
      </p:sp>
      <p:sp>
        <p:nvSpPr>
          <p:cNvPr id="3" name="Footer Placeholder 2">
            <a:extLst>
              <a:ext uri="{FF2B5EF4-FFF2-40B4-BE49-F238E27FC236}">
                <a16:creationId xmlns:a16="http://schemas.microsoft.com/office/drawing/2014/main" id="{60C54E11-25E9-4A9D-98F0-D1B8D1945E0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F8F8BE97-704F-416D-B180-97801A19C8FD}"/>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 name="TextBox 3">
            <a:extLst>
              <a:ext uri="{FF2B5EF4-FFF2-40B4-BE49-F238E27FC236}">
                <a16:creationId xmlns:a16="http://schemas.microsoft.com/office/drawing/2014/main" id="{C6FB5BB5-FA79-4F52-B3D6-888A7CDD309C}"/>
              </a:ext>
            </a:extLst>
          </p:cNvPr>
          <p:cNvSpPr txBox="1"/>
          <p:nvPr/>
        </p:nvSpPr>
        <p:spPr>
          <a:xfrm>
            <a:off x="6096000" y="1143777"/>
            <a:ext cx="2901696" cy="5078313"/>
          </a:xfrm>
          <a:prstGeom prst="rect">
            <a:avLst/>
          </a:prstGeom>
          <a:noFill/>
        </p:spPr>
        <p:txBody>
          <a:bodyPr wrap="square" rtlCol="0">
            <a:spAutoFit/>
          </a:bodyPr>
          <a:lstStyle/>
          <a:p>
            <a:r>
              <a:rPr lang="en-US" dirty="0"/>
              <a:t>The big object is a single</a:t>
            </a:r>
          </a:p>
          <a:p>
            <a:r>
              <a:rPr lang="en-US" dirty="0"/>
              <a:t>cell copper cavity niobium</a:t>
            </a:r>
          </a:p>
          <a:p>
            <a:r>
              <a:rPr lang="en-US" dirty="0"/>
              <a:t>coated inside;</a:t>
            </a:r>
          </a:p>
          <a:p>
            <a:r>
              <a:rPr lang="en-US" dirty="0"/>
              <a:t>In the foreground some</a:t>
            </a:r>
          </a:p>
          <a:p>
            <a:r>
              <a:rPr lang="en-US" dirty="0"/>
              <a:t>smaller multiple and single</a:t>
            </a:r>
          </a:p>
          <a:p>
            <a:r>
              <a:rPr lang="en-US" dirty="0"/>
              <a:t>cell cavities</a:t>
            </a:r>
          </a:p>
          <a:p>
            <a:r>
              <a:rPr lang="en-US" dirty="0"/>
              <a:t>different </a:t>
            </a:r>
            <a:r>
              <a:rPr lang="en-US" dirty="0" err="1"/>
              <a:t>frequencies..different</a:t>
            </a:r>
            <a:r>
              <a:rPr lang="en-US" dirty="0"/>
              <a:t> sizes .. In this photo from 200 MHz up to 3 GHz</a:t>
            </a:r>
            <a:endParaRPr lang="en-GB" dirty="0"/>
          </a:p>
          <a:p>
            <a:endParaRPr lang="en-US" dirty="0"/>
          </a:p>
          <a:p>
            <a:r>
              <a:rPr lang="en-US" dirty="0"/>
              <a:t>often one talks about “elliptical” cavities; BUT this does not mean that those cavities have an elliptical cross section (although this exists); explanation next slide</a:t>
            </a:r>
          </a:p>
          <a:p>
            <a:endParaRPr lang="en-US" dirty="0"/>
          </a:p>
          <a:p>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a:xfrm>
            <a:off x="146304" y="6265754"/>
            <a:ext cx="457200" cy="457200"/>
          </a:xfrm>
        </p:spPr>
        <p:txBody>
          <a:bodyPr/>
          <a:lstStyle/>
          <a:p>
            <a:pPr>
              <a:defRPr/>
            </a:pPr>
            <a:fld id="{BB661E91-B5FB-48B0-853A-F9EC45CCC87D}" type="slidenum">
              <a:rPr lang="en-US" smtClean="0"/>
              <a:pPr>
                <a:defRPr/>
              </a:pPr>
              <a:t>28</a:t>
            </a:fld>
            <a:endParaRPr lang="en-US" dirty="0"/>
          </a:p>
        </p:txBody>
      </p:sp>
      <p:sp>
        <p:nvSpPr>
          <p:cNvPr id="18434" name="Rectangle 2"/>
          <p:cNvSpPr>
            <a:spLocks noGrp="1" noChangeArrowheads="1"/>
          </p:cNvSpPr>
          <p:nvPr>
            <p:ph type="title" idx="4294967295"/>
          </p:nvPr>
        </p:nvSpPr>
        <p:spPr>
          <a:xfrm>
            <a:off x="1671638" y="203326"/>
            <a:ext cx="5872162" cy="558674"/>
          </a:xfrm>
        </p:spPr>
        <p:txBody>
          <a:bodyPr>
            <a:normAutofit fontScale="90000"/>
          </a:bodyPr>
          <a:lstStyle/>
          <a:p>
            <a:pPr eaLnBrk="1" hangingPunct="1"/>
            <a:r>
              <a:rPr lang="en-US" sz="2000" dirty="0"/>
              <a:t>W</a:t>
            </a:r>
            <a:r>
              <a:rPr lang="en-GB" sz="2000" dirty="0"/>
              <a:t>hat are elliptical cavities? ; SC-cavity implementation (II)</a:t>
            </a:r>
          </a:p>
        </p:txBody>
      </p:sp>
      <p:sp>
        <p:nvSpPr>
          <p:cNvPr id="18436" name="Text Box 4"/>
          <p:cNvSpPr txBox="1">
            <a:spLocks noChangeArrowheads="1"/>
          </p:cNvSpPr>
          <p:nvPr/>
        </p:nvSpPr>
        <p:spPr bwMode="auto">
          <a:xfrm>
            <a:off x="571999" y="5348870"/>
            <a:ext cx="7202613" cy="338554"/>
          </a:xfrm>
          <a:prstGeom prst="rect">
            <a:avLst/>
          </a:prstGeom>
          <a:noFill/>
          <a:ln w="9525">
            <a:noFill/>
            <a:miter lim="800000"/>
            <a:headEnd/>
            <a:tailEnd/>
          </a:ln>
        </p:spPr>
        <p:txBody>
          <a:bodyPr wrap="none">
            <a:spAutoFit/>
          </a:bodyPr>
          <a:lstStyle/>
          <a:p>
            <a:pPr eaLnBrk="0" hangingPunct="0"/>
            <a:r>
              <a:rPr lang="en-US" sz="1600" dirty="0">
                <a:latin typeface="Arial" charset="0"/>
                <a:ea typeface="ＭＳ Ｐゴシック" pitchFamily="1" charset="-128"/>
              </a:rPr>
              <a:t>D. </a:t>
            </a:r>
            <a:r>
              <a:rPr lang="en-US" sz="1600" dirty="0" err="1">
                <a:latin typeface="Arial" charset="0"/>
                <a:ea typeface="ＭＳ Ｐゴシック" pitchFamily="1" charset="-128"/>
              </a:rPr>
              <a:t>Proch</a:t>
            </a:r>
            <a:r>
              <a:rPr lang="en-US" sz="1600" dirty="0">
                <a:latin typeface="Arial" charset="0"/>
                <a:ea typeface="ＭＳ Ｐゴシック" pitchFamily="1" charset="-128"/>
              </a:rPr>
              <a:t>, http://</a:t>
            </a:r>
            <a:r>
              <a:rPr lang="en-US" sz="1600" dirty="0" err="1">
                <a:latin typeface="Arial" charset="0"/>
                <a:ea typeface="ＭＳ Ｐゴシック" pitchFamily="1" charset="-128"/>
              </a:rPr>
              <a:t>accelconf.web.cern.ch</a:t>
            </a:r>
            <a:r>
              <a:rPr lang="en-US" sz="1600" dirty="0">
                <a:latin typeface="Arial" charset="0"/>
                <a:ea typeface="ＭＳ Ｐゴシック" pitchFamily="1" charset="-128"/>
              </a:rPr>
              <a:t>/</a:t>
            </a:r>
            <a:r>
              <a:rPr lang="en-US" sz="1600" dirty="0" err="1">
                <a:latin typeface="Arial" charset="0"/>
                <a:ea typeface="ＭＳ Ｐゴシック" pitchFamily="1" charset="-128"/>
              </a:rPr>
              <a:t>accelconf</a:t>
            </a:r>
            <a:r>
              <a:rPr lang="en-US" sz="1600" dirty="0">
                <a:latin typeface="Arial" charset="0"/>
                <a:ea typeface="ＭＳ Ｐゴシック" pitchFamily="1" charset="-128"/>
              </a:rPr>
              <a:t>/</a:t>
            </a:r>
            <a:r>
              <a:rPr lang="en-US" sz="1600" dirty="0" err="1">
                <a:latin typeface="Arial" charset="0"/>
                <a:ea typeface="ＭＳ Ｐゴシック" pitchFamily="1" charset="-128"/>
              </a:rPr>
              <a:t>SRF93</a:t>
            </a:r>
            <a:r>
              <a:rPr lang="en-US" sz="1600" dirty="0">
                <a:latin typeface="Arial" charset="0"/>
                <a:ea typeface="ＭＳ Ｐゴシック" pitchFamily="1" charset="-128"/>
              </a:rPr>
              <a:t>/papers/</a:t>
            </a:r>
            <a:r>
              <a:rPr lang="en-US" sz="1600" dirty="0" err="1">
                <a:latin typeface="Arial" charset="0"/>
                <a:ea typeface="ＭＳ Ｐゴシック" pitchFamily="1" charset="-128"/>
              </a:rPr>
              <a:t>srf93g01.pdf</a:t>
            </a:r>
            <a:r>
              <a:rPr lang="en-US" sz="1600" dirty="0">
                <a:latin typeface="Arial" charset="0"/>
                <a:ea typeface="ＭＳ Ｐゴシック" pitchFamily="1" charset="-128"/>
              </a:rPr>
              <a:t> </a:t>
            </a:r>
          </a:p>
        </p:txBody>
      </p:sp>
      <p:sp>
        <p:nvSpPr>
          <p:cNvPr id="3" name="Footer Placeholder 2">
            <a:extLst>
              <a:ext uri="{FF2B5EF4-FFF2-40B4-BE49-F238E27FC236}">
                <a16:creationId xmlns:a16="http://schemas.microsoft.com/office/drawing/2014/main" id="{60C54E11-25E9-4A9D-98F0-D1B8D1945E0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F8F8BE97-704F-416D-B180-97801A19C8FD}"/>
              </a:ext>
            </a:extLst>
          </p:cNvPr>
          <p:cNvSpPr>
            <a:spLocks noGrp="1"/>
          </p:cNvSpPr>
          <p:nvPr>
            <p:ph type="dt" sz="half" idx="10"/>
          </p:nvPr>
        </p:nvSpPr>
        <p:spPr>
          <a:xfrm>
            <a:off x="8083296" y="6334034"/>
            <a:ext cx="914400" cy="320640"/>
          </a:xfrm>
        </p:spPr>
        <p:txBody>
          <a:bodyPr/>
          <a:lstStyle/>
          <a:p>
            <a:r>
              <a:rPr lang="en-US"/>
              <a:t>Feb. 2025</a:t>
            </a:r>
            <a:endParaRPr lang="en-GB" dirty="0"/>
          </a:p>
        </p:txBody>
      </p:sp>
      <p:pic>
        <p:nvPicPr>
          <p:cNvPr id="6" name="Picture 5">
            <a:extLst>
              <a:ext uri="{FF2B5EF4-FFF2-40B4-BE49-F238E27FC236}">
                <a16:creationId xmlns:a16="http://schemas.microsoft.com/office/drawing/2014/main" id="{A1CF2105-DA1A-77B8-1BBF-523DF522A0B0}"/>
              </a:ext>
            </a:extLst>
          </p:cNvPr>
          <p:cNvPicPr>
            <a:picLocks noChangeAspect="1"/>
          </p:cNvPicPr>
          <p:nvPr/>
        </p:nvPicPr>
        <p:blipFill rotWithShape="1">
          <a:blip r:embed="rId3"/>
          <a:srcRect r="53509"/>
          <a:stretch/>
        </p:blipFill>
        <p:spPr>
          <a:xfrm>
            <a:off x="2001605" y="794551"/>
            <a:ext cx="4343400" cy="3277866"/>
          </a:xfrm>
          <a:prstGeom prst="rect">
            <a:avLst/>
          </a:prstGeom>
        </p:spPr>
      </p:pic>
      <p:sp>
        <p:nvSpPr>
          <p:cNvPr id="7" name="TextBox 6">
            <a:extLst>
              <a:ext uri="{FF2B5EF4-FFF2-40B4-BE49-F238E27FC236}">
                <a16:creationId xmlns:a16="http://schemas.microsoft.com/office/drawing/2014/main" id="{9BA74EE3-F8BF-A9D4-35A9-A0EA52FA2AE1}"/>
              </a:ext>
            </a:extLst>
          </p:cNvPr>
          <p:cNvSpPr txBox="1"/>
          <p:nvPr/>
        </p:nvSpPr>
        <p:spPr>
          <a:xfrm>
            <a:off x="762000" y="4038600"/>
            <a:ext cx="8544583" cy="1200329"/>
          </a:xfrm>
          <a:prstGeom prst="rect">
            <a:avLst/>
          </a:prstGeom>
          <a:noFill/>
        </p:spPr>
        <p:txBody>
          <a:bodyPr wrap="none" rtlCol="0">
            <a:spAutoFit/>
          </a:bodyPr>
          <a:lstStyle/>
          <a:p>
            <a:r>
              <a:rPr lang="en-US" dirty="0"/>
              <a:t>The term  “elliptical” refers to the the particular shape in the longitudinal cut of such a cavity</a:t>
            </a:r>
          </a:p>
          <a:p>
            <a:r>
              <a:rPr lang="en-US" dirty="0"/>
              <a:t>which had been found over MANY years of optimization in order to mitigate two point </a:t>
            </a:r>
            <a:r>
              <a:rPr lang="en-US" dirty="0" err="1"/>
              <a:t>multipactor</a:t>
            </a:r>
            <a:r>
              <a:rPr lang="en-US" dirty="0"/>
              <a:t> </a:t>
            </a:r>
          </a:p>
          <a:p>
            <a:r>
              <a:rPr lang="en-US" dirty="0"/>
              <a:t>inside such type of cavities; the shape (longitudinal cut) is characterized by the asymptotic ellipse</a:t>
            </a:r>
          </a:p>
          <a:p>
            <a:r>
              <a:rPr lang="en-US" dirty="0"/>
              <a:t>in the transition region from the beampipe to bell shaped cavity form and also near the equator</a:t>
            </a:r>
            <a:endParaRPr lang="en-GB" dirty="0"/>
          </a:p>
        </p:txBody>
      </p:sp>
      <p:cxnSp>
        <p:nvCxnSpPr>
          <p:cNvPr id="9" name="Straight Arrow Connector 8">
            <a:extLst>
              <a:ext uri="{FF2B5EF4-FFF2-40B4-BE49-F238E27FC236}">
                <a16:creationId xmlns:a16="http://schemas.microsoft.com/office/drawing/2014/main" id="{57E709B7-3E53-42C7-7736-2C182959633F}"/>
              </a:ext>
            </a:extLst>
          </p:cNvPr>
          <p:cNvCxnSpPr>
            <a:cxnSpLocks/>
          </p:cNvCxnSpPr>
          <p:nvPr/>
        </p:nvCxnSpPr>
        <p:spPr>
          <a:xfrm flipH="1" flipV="1">
            <a:off x="4389122" y="1286433"/>
            <a:ext cx="2324098" cy="13576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BBDE4A5-E684-B481-A2E8-8AED3FEDD8C2}"/>
              </a:ext>
            </a:extLst>
          </p:cNvPr>
          <p:cNvSpPr txBox="1"/>
          <p:nvPr/>
        </p:nvSpPr>
        <p:spPr>
          <a:xfrm>
            <a:off x="603504" y="5667978"/>
            <a:ext cx="8392169" cy="646331"/>
          </a:xfrm>
          <a:prstGeom prst="rect">
            <a:avLst/>
          </a:prstGeom>
          <a:noFill/>
        </p:spPr>
        <p:txBody>
          <a:bodyPr wrap="none" rtlCol="0">
            <a:spAutoFit/>
          </a:bodyPr>
          <a:lstStyle/>
          <a:p>
            <a:r>
              <a:rPr lang="en-US" dirty="0"/>
              <a:t>E</a:t>
            </a:r>
            <a:r>
              <a:rPr lang="en-GB" dirty="0"/>
              <a:t>.Jensen RF Cavity design, Fig 22 ;Proceedings of the CAS-CERN Accelerator School: Advanced</a:t>
            </a:r>
          </a:p>
          <a:p>
            <a:r>
              <a:rPr lang="en-GB" dirty="0"/>
              <a:t>Accelerator Physics, </a:t>
            </a:r>
            <a:r>
              <a:rPr lang="en-GB" dirty="0" err="1"/>
              <a:t>Trondheim,Norway</a:t>
            </a:r>
            <a:r>
              <a:rPr lang="en-GB" dirty="0"/>
              <a:t>, 19–29 August 2013, edited by W. Herr, CERN-2014-009</a:t>
            </a:r>
          </a:p>
        </p:txBody>
      </p:sp>
      <p:sp>
        <p:nvSpPr>
          <p:cNvPr id="4" name="Oval 3">
            <a:extLst>
              <a:ext uri="{FF2B5EF4-FFF2-40B4-BE49-F238E27FC236}">
                <a16:creationId xmlns:a16="http://schemas.microsoft.com/office/drawing/2014/main" id="{C6900BE1-C072-E52D-274F-8851E0655769}"/>
              </a:ext>
            </a:extLst>
          </p:cNvPr>
          <p:cNvSpPr/>
          <p:nvPr/>
        </p:nvSpPr>
        <p:spPr>
          <a:xfrm>
            <a:off x="3352800" y="1170576"/>
            <a:ext cx="1066800" cy="44849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Arrow Connector 4">
            <a:extLst>
              <a:ext uri="{FF2B5EF4-FFF2-40B4-BE49-F238E27FC236}">
                <a16:creationId xmlns:a16="http://schemas.microsoft.com/office/drawing/2014/main" id="{2E55500D-AB72-D271-9D99-3CF6DEA5255E}"/>
              </a:ext>
            </a:extLst>
          </p:cNvPr>
          <p:cNvCxnSpPr>
            <a:cxnSpLocks/>
          </p:cNvCxnSpPr>
          <p:nvPr/>
        </p:nvCxnSpPr>
        <p:spPr>
          <a:xfrm flipH="1">
            <a:off x="5410200" y="1532137"/>
            <a:ext cx="1303020" cy="52526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F118295-A832-D499-7BB3-6DA8E178785D}"/>
              </a:ext>
            </a:extLst>
          </p:cNvPr>
          <p:cNvSpPr txBox="1"/>
          <p:nvPr/>
        </p:nvSpPr>
        <p:spPr>
          <a:xfrm>
            <a:off x="6528734" y="1593971"/>
            <a:ext cx="3109123" cy="1200329"/>
          </a:xfrm>
          <a:prstGeom prst="rect">
            <a:avLst/>
          </a:prstGeom>
          <a:noFill/>
        </p:spPr>
        <p:txBody>
          <a:bodyPr wrap="square" rtlCol="0">
            <a:spAutoFit/>
          </a:bodyPr>
          <a:lstStyle/>
          <a:p>
            <a:r>
              <a:rPr lang="en-US" dirty="0"/>
              <a:t>The asymptotic ellipse</a:t>
            </a:r>
          </a:p>
          <a:p>
            <a:r>
              <a:rPr lang="en-US" dirty="0"/>
              <a:t>Quiz: Why don’t we find </a:t>
            </a:r>
          </a:p>
          <a:p>
            <a:r>
              <a:rPr lang="en-US" dirty="0"/>
              <a:t>elliptical cavities for low beta cavities? </a:t>
            </a:r>
            <a:endParaRPr lang="en-GB" dirty="0"/>
          </a:p>
        </p:txBody>
      </p:sp>
    </p:spTree>
    <p:extLst>
      <p:ext uri="{BB962C8B-B14F-4D97-AF65-F5344CB8AC3E}">
        <p14:creationId xmlns:p14="http://schemas.microsoft.com/office/powerpoint/2010/main" val="31084147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a:xfrm>
            <a:off x="146304" y="6265754"/>
            <a:ext cx="457200" cy="457200"/>
          </a:xfrm>
        </p:spPr>
        <p:txBody>
          <a:bodyPr/>
          <a:lstStyle/>
          <a:p>
            <a:pPr>
              <a:defRPr/>
            </a:pPr>
            <a:fld id="{BB661E91-B5FB-48B0-853A-F9EC45CCC87D}" type="slidenum">
              <a:rPr lang="en-US" smtClean="0"/>
              <a:pPr>
                <a:defRPr/>
              </a:pPr>
              <a:t>29</a:t>
            </a:fld>
            <a:endParaRPr lang="en-US" dirty="0"/>
          </a:p>
        </p:txBody>
      </p:sp>
      <p:sp>
        <p:nvSpPr>
          <p:cNvPr id="18434" name="Rectangle 2"/>
          <p:cNvSpPr>
            <a:spLocks noGrp="1" noChangeArrowheads="1"/>
          </p:cNvSpPr>
          <p:nvPr>
            <p:ph type="title" idx="4294967295"/>
          </p:nvPr>
        </p:nvSpPr>
        <p:spPr>
          <a:xfrm>
            <a:off x="304800" y="203326"/>
            <a:ext cx="8610600" cy="558674"/>
          </a:xfrm>
        </p:spPr>
        <p:txBody>
          <a:bodyPr>
            <a:normAutofit/>
          </a:bodyPr>
          <a:lstStyle/>
          <a:p>
            <a:pPr eaLnBrk="1" hangingPunct="1"/>
            <a:r>
              <a:rPr lang="en-US" sz="2000" dirty="0"/>
              <a:t>Finding the right cavity </a:t>
            </a:r>
            <a:r>
              <a:rPr lang="en-US" sz="2000" dirty="0" err="1"/>
              <a:t>shape..learning</a:t>
            </a:r>
            <a:r>
              <a:rPr lang="en-US" sz="2000" dirty="0"/>
              <a:t> by doing;</a:t>
            </a:r>
            <a:r>
              <a:rPr lang="en-GB" sz="2000" dirty="0"/>
              <a:t> SC-cavity implementation (III)</a:t>
            </a:r>
          </a:p>
        </p:txBody>
      </p:sp>
      <p:sp>
        <p:nvSpPr>
          <p:cNvPr id="3" name="Footer Placeholder 2">
            <a:extLst>
              <a:ext uri="{FF2B5EF4-FFF2-40B4-BE49-F238E27FC236}">
                <a16:creationId xmlns:a16="http://schemas.microsoft.com/office/drawing/2014/main" id="{60C54E11-25E9-4A9D-98F0-D1B8D1945E0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F8F8BE97-704F-416D-B180-97801A19C8FD}"/>
              </a:ext>
            </a:extLst>
          </p:cNvPr>
          <p:cNvSpPr>
            <a:spLocks noGrp="1"/>
          </p:cNvSpPr>
          <p:nvPr>
            <p:ph type="dt" sz="half" idx="10"/>
          </p:nvPr>
        </p:nvSpPr>
        <p:spPr>
          <a:xfrm>
            <a:off x="8083296" y="6334034"/>
            <a:ext cx="914400" cy="320640"/>
          </a:xfrm>
        </p:spPr>
        <p:txBody>
          <a:bodyPr/>
          <a:lstStyle/>
          <a:p>
            <a:r>
              <a:rPr lang="en-US"/>
              <a:t>Feb. 2025</a:t>
            </a:r>
            <a:endParaRPr lang="en-GB" dirty="0"/>
          </a:p>
        </p:txBody>
      </p:sp>
      <p:pic>
        <p:nvPicPr>
          <p:cNvPr id="4" name="Picture 2">
            <a:extLst>
              <a:ext uri="{FF2B5EF4-FFF2-40B4-BE49-F238E27FC236}">
                <a16:creationId xmlns:a16="http://schemas.microsoft.com/office/drawing/2014/main" id="{58465E49-10F5-D147-B5F7-42834743FE77}"/>
              </a:ext>
            </a:extLst>
          </p:cNvPr>
          <p:cNvPicPr>
            <a:picLocks noChangeAspect="1" noChangeArrowheads="1"/>
          </p:cNvPicPr>
          <p:nvPr/>
        </p:nvPicPr>
        <p:blipFill>
          <a:blip r:embed="rId3" cstate="print"/>
          <a:srcRect/>
          <a:stretch>
            <a:fillRect/>
          </a:stretch>
        </p:blipFill>
        <p:spPr bwMode="auto">
          <a:xfrm>
            <a:off x="146304" y="1184854"/>
            <a:ext cx="5998297" cy="4463182"/>
          </a:xfrm>
          <a:prstGeom prst="rect">
            <a:avLst/>
          </a:prstGeom>
          <a:noFill/>
          <a:ln w="9525">
            <a:noFill/>
            <a:miter lim="800000"/>
            <a:headEnd/>
            <a:tailEnd/>
          </a:ln>
        </p:spPr>
      </p:pic>
      <p:sp>
        <p:nvSpPr>
          <p:cNvPr id="5" name="TextBox 4">
            <a:extLst>
              <a:ext uri="{FF2B5EF4-FFF2-40B4-BE49-F238E27FC236}">
                <a16:creationId xmlns:a16="http://schemas.microsoft.com/office/drawing/2014/main" id="{502E9FDF-09DD-4936-ADAB-2470ABB3FFE0}"/>
              </a:ext>
            </a:extLst>
          </p:cNvPr>
          <p:cNvSpPr txBox="1"/>
          <p:nvPr/>
        </p:nvSpPr>
        <p:spPr>
          <a:xfrm>
            <a:off x="6275779" y="1196690"/>
            <a:ext cx="2868221" cy="4247317"/>
          </a:xfrm>
          <a:prstGeom prst="rect">
            <a:avLst/>
          </a:prstGeom>
          <a:noFill/>
        </p:spPr>
        <p:txBody>
          <a:bodyPr wrap="square" rtlCol="0">
            <a:spAutoFit/>
          </a:bodyPr>
          <a:lstStyle/>
          <a:p>
            <a:r>
              <a:rPr lang="en-US" dirty="0"/>
              <a:t>In the old days  superconducting cavities had a rather rectangular longitudinal cross-section (left side) which resulted in  strong first and second order (2 point) </a:t>
            </a:r>
            <a:r>
              <a:rPr lang="en-US" dirty="0" err="1"/>
              <a:t>multipactor</a:t>
            </a:r>
            <a:r>
              <a:rPr lang="en-US" dirty="0"/>
              <a:t> limiting the useable field strength to a few MV/m. After many years of experimental numerical and  theoretical work the Gaussian or bell shape form with the ellipse as asymptote in the transition region (shown in the previous slide) was found. </a:t>
            </a:r>
          </a:p>
          <a:p>
            <a:endParaRPr lang="en-GB" dirty="0"/>
          </a:p>
        </p:txBody>
      </p:sp>
      <p:sp>
        <p:nvSpPr>
          <p:cNvPr id="8" name="TextBox 7">
            <a:extLst>
              <a:ext uri="{FF2B5EF4-FFF2-40B4-BE49-F238E27FC236}">
                <a16:creationId xmlns:a16="http://schemas.microsoft.com/office/drawing/2014/main" id="{FD3BE20C-0A4F-7CC3-0550-1207778D9ACC}"/>
              </a:ext>
            </a:extLst>
          </p:cNvPr>
          <p:cNvSpPr txBox="1"/>
          <p:nvPr/>
        </p:nvSpPr>
        <p:spPr>
          <a:xfrm>
            <a:off x="454060" y="5587563"/>
            <a:ext cx="8086436" cy="738664"/>
          </a:xfrm>
          <a:prstGeom prst="rect">
            <a:avLst/>
          </a:prstGeom>
          <a:noFill/>
        </p:spPr>
        <p:txBody>
          <a:bodyPr wrap="square" rtlCol="0">
            <a:spAutoFit/>
          </a:bodyPr>
          <a:lstStyle/>
          <a:p>
            <a:r>
              <a:rPr lang="en-US" sz="1400" kern="0" dirty="0">
                <a:solidFill>
                  <a:schemeClr val="tx2"/>
                </a:solidFill>
                <a:latin typeface="+mj-lt"/>
                <a:ea typeface="+mj-ea"/>
                <a:cs typeface="+mj-cs"/>
              </a:rPr>
              <a:t>H. </a:t>
            </a:r>
            <a:r>
              <a:rPr lang="en-US" sz="1400" kern="0" dirty="0" err="1">
                <a:solidFill>
                  <a:schemeClr val="tx2"/>
                </a:solidFill>
                <a:latin typeface="+mj-lt"/>
                <a:ea typeface="+mj-ea"/>
                <a:cs typeface="+mj-cs"/>
              </a:rPr>
              <a:t>Padamsee</a:t>
            </a:r>
            <a:r>
              <a:rPr lang="en-US" sz="1400" kern="0" dirty="0">
                <a:solidFill>
                  <a:schemeClr val="tx2"/>
                </a:solidFill>
                <a:latin typeface="+mj-lt"/>
                <a:ea typeface="+mj-ea"/>
                <a:cs typeface="+mj-cs"/>
              </a:rPr>
              <a:t>; 50 years of RF superconductivity- a perspective  CERN Centennial Superconductivity Symposium 2011</a:t>
            </a:r>
          </a:p>
          <a:p>
            <a:r>
              <a:rPr lang="en-GB" sz="1400" dirty="0"/>
              <a:t>https://</a:t>
            </a:r>
            <a:r>
              <a:rPr lang="en-GB" sz="1400" dirty="0" err="1"/>
              <a:t>indico.cern.ch</a:t>
            </a:r>
            <a:r>
              <a:rPr lang="en-GB" sz="1400" dirty="0"/>
              <a:t>/event/161849/contributions/1410630/attachments/188580/264767/</a:t>
            </a:r>
            <a:r>
              <a:rPr lang="en-GB" sz="1400" dirty="0" err="1"/>
              <a:t>CERNTalkHasan.pdf</a:t>
            </a:r>
            <a:endParaRPr lang="en-GB" sz="1400" dirty="0"/>
          </a:p>
        </p:txBody>
      </p:sp>
      <p:pic>
        <p:nvPicPr>
          <p:cNvPr id="11" name="Picture 2">
            <a:extLst>
              <a:ext uri="{FF2B5EF4-FFF2-40B4-BE49-F238E27FC236}">
                <a16:creationId xmlns:a16="http://schemas.microsoft.com/office/drawing/2014/main" id="{07F40C0C-61AE-ABAF-3E78-4A45E52BD5DE}"/>
              </a:ext>
            </a:extLst>
          </p:cNvPr>
          <p:cNvPicPr>
            <a:picLocks noChangeAspect="1" noChangeArrowheads="1"/>
          </p:cNvPicPr>
          <p:nvPr/>
        </p:nvPicPr>
        <p:blipFill rotWithShape="1">
          <a:blip r:embed="rId4" cstate="print"/>
          <a:srcRect l="56078" t="65245" r="5572" b="2120"/>
          <a:stretch/>
        </p:blipFill>
        <p:spPr bwMode="auto">
          <a:xfrm>
            <a:off x="1143000" y="4290024"/>
            <a:ext cx="2117710" cy="1342795"/>
          </a:xfrm>
          <a:prstGeom prst="rect">
            <a:avLst/>
          </a:prstGeom>
          <a:noFill/>
          <a:ln w="9525">
            <a:noFill/>
            <a:miter lim="800000"/>
            <a:headEnd/>
            <a:tailEnd/>
          </a:ln>
        </p:spPr>
      </p:pic>
      <p:sp>
        <p:nvSpPr>
          <p:cNvPr id="13" name="TextBox 12">
            <a:extLst>
              <a:ext uri="{FF2B5EF4-FFF2-40B4-BE49-F238E27FC236}">
                <a16:creationId xmlns:a16="http://schemas.microsoft.com/office/drawing/2014/main" id="{04BE7489-C8E6-BEAB-0942-AA85E7586BEC}"/>
              </a:ext>
            </a:extLst>
          </p:cNvPr>
          <p:cNvSpPr txBox="1"/>
          <p:nvPr/>
        </p:nvSpPr>
        <p:spPr>
          <a:xfrm>
            <a:off x="146304" y="4495800"/>
            <a:ext cx="1072896" cy="461665"/>
          </a:xfrm>
          <a:prstGeom prst="rect">
            <a:avLst/>
          </a:prstGeom>
          <a:noFill/>
        </p:spPr>
        <p:txBody>
          <a:bodyPr wrap="square" rtlCol="0">
            <a:spAutoFit/>
          </a:bodyPr>
          <a:lstStyle/>
          <a:p>
            <a:r>
              <a:rPr lang="en-US" sz="1200" dirty="0"/>
              <a:t>Thermometers show heating</a:t>
            </a:r>
            <a:endParaRPr lang="en-GB" sz="1200" dirty="0"/>
          </a:p>
        </p:txBody>
      </p:sp>
    </p:spTree>
    <p:extLst>
      <p:ext uri="{BB962C8B-B14F-4D97-AF65-F5344CB8AC3E}">
        <p14:creationId xmlns:p14="http://schemas.microsoft.com/office/powerpoint/2010/main" val="10324463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a:defRPr/>
            </a:pPr>
            <a:fld id="{C7F63AB6-3063-4432-AD93-E316CFAF35E7}" type="slidenum">
              <a:rPr lang="en-US"/>
              <a:pPr>
                <a:defRPr/>
              </a:pPr>
              <a:t>3</a:t>
            </a:fld>
            <a:endParaRPr lang="en-US" dirty="0"/>
          </a:p>
        </p:txBody>
      </p:sp>
      <p:sp>
        <p:nvSpPr>
          <p:cNvPr id="15366" name="Rectangle 2"/>
          <p:cNvSpPr>
            <a:spLocks noGrp="1" noChangeArrowheads="1"/>
          </p:cNvSpPr>
          <p:nvPr>
            <p:ph type="title" idx="4294967295"/>
          </p:nvPr>
        </p:nvSpPr>
        <p:spPr>
          <a:xfrm>
            <a:off x="762000" y="76200"/>
            <a:ext cx="7451725" cy="447766"/>
          </a:xfrm>
        </p:spPr>
        <p:txBody>
          <a:bodyPr>
            <a:normAutofit/>
          </a:bodyPr>
          <a:lstStyle/>
          <a:p>
            <a:pPr algn="ctr" eaLnBrk="1" hangingPunct="1"/>
            <a:r>
              <a:rPr lang="en-GB" sz="2000" dirty="0"/>
              <a:t>Motivation (I)</a:t>
            </a:r>
          </a:p>
        </p:txBody>
      </p:sp>
      <p:sp>
        <p:nvSpPr>
          <p:cNvPr id="3" name="Footer Placeholder 2">
            <a:extLst>
              <a:ext uri="{FF2B5EF4-FFF2-40B4-BE49-F238E27FC236}">
                <a16:creationId xmlns:a16="http://schemas.microsoft.com/office/drawing/2014/main" id="{68E802F0-810A-4B68-84D0-E2A32BB93352}"/>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531D30FB-40EA-44AC-8D87-E059EF096A33}"/>
              </a:ext>
            </a:extLst>
          </p:cNvPr>
          <p:cNvSpPr>
            <a:spLocks noGrp="1"/>
          </p:cNvSpPr>
          <p:nvPr>
            <p:ph type="dt" sz="half" idx="10"/>
          </p:nvPr>
        </p:nvSpPr>
        <p:spPr>
          <a:xfrm>
            <a:off x="8083296" y="6334034"/>
            <a:ext cx="914400" cy="320640"/>
          </a:xfrm>
        </p:spPr>
        <p:txBody>
          <a:bodyPr/>
          <a:lstStyle/>
          <a:p>
            <a:r>
              <a:rPr lang="en-US"/>
              <a:t>Feb. 2025</a:t>
            </a:r>
            <a:endParaRPr lang="en-GB" dirty="0"/>
          </a:p>
        </p:txBody>
      </p:sp>
      <p:pic>
        <p:nvPicPr>
          <p:cNvPr id="5" name="Picture 4">
            <a:extLst>
              <a:ext uri="{FF2B5EF4-FFF2-40B4-BE49-F238E27FC236}">
                <a16:creationId xmlns:a16="http://schemas.microsoft.com/office/drawing/2014/main" id="{19AA3ECC-5907-C052-7E52-0F942E797F1E}"/>
              </a:ext>
            </a:extLst>
          </p:cNvPr>
          <p:cNvPicPr>
            <a:picLocks noChangeAspect="1"/>
          </p:cNvPicPr>
          <p:nvPr/>
        </p:nvPicPr>
        <p:blipFill>
          <a:blip r:embed="rId3"/>
          <a:stretch>
            <a:fillRect/>
          </a:stretch>
        </p:blipFill>
        <p:spPr>
          <a:xfrm>
            <a:off x="76990" y="681220"/>
            <a:ext cx="8990019" cy="5072646"/>
          </a:xfrm>
          <a:prstGeom prst="rect">
            <a:avLst/>
          </a:prstGeom>
          <a:ln>
            <a:solidFill>
              <a:schemeClr val="accent2">
                <a:shade val="50000"/>
              </a:schemeClr>
            </a:solidFill>
          </a:ln>
        </p:spPr>
      </p:pic>
      <p:sp>
        <p:nvSpPr>
          <p:cNvPr id="14" name="Rectangle 13">
            <a:extLst>
              <a:ext uri="{FF2B5EF4-FFF2-40B4-BE49-F238E27FC236}">
                <a16:creationId xmlns:a16="http://schemas.microsoft.com/office/drawing/2014/main" id="{EA52E154-EF48-31BA-B1C6-1BA0864C157F}"/>
              </a:ext>
            </a:extLst>
          </p:cNvPr>
          <p:cNvSpPr/>
          <p:nvPr/>
        </p:nvSpPr>
        <p:spPr>
          <a:xfrm>
            <a:off x="203469" y="5406702"/>
            <a:ext cx="1033800" cy="1490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5A6256A1-3A27-3F8E-EA33-8489665CD8A7}"/>
              </a:ext>
            </a:extLst>
          </p:cNvPr>
          <p:cNvPicPr>
            <a:picLocks noChangeAspect="1"/>
          </p:cNvPicPr>
          <p:nvPr/>
        </p:nvPicPr>
        <p:blipFill rotWithShape="1">
          <a:blip r:embed="rId4">
            <a:clrChange>
              <a:clrFrom>
                <a:srgbClr val="FFFFFF"/>
              </a:clrFrom>
              <a:clrTo>
                <a:srgbClr val="FFFFFF">
                  <a:alpha val="0"/>
                </a:srgbClr>
              </a:clrTo>
            </a:clrChange>
          </a:blip>
          <a:srcRect t="48715"/>
          <a:stretch/>
        </p:blipFill>
        <p:spPr>
          <a:xfrm>
            <a:off x="4183076" y="5753866"/>
            <a:ext cx="2989645" cy="429369"/>
          </a:xfrm>
          <a:prstGeom prst="rect">
            <a:avLst/>
          </a:prstGeom>
          <a:ln>
            <a:noFill/>
          </a:ln>
        </p:spPr>
      </p:pic>
    </p:spTree>
    <p:extLst>
      <p:ext uri="{BB962C8B-B14F-4D97-AF65-F5344CB8AC3E}">
        <p14:creationId xmlns:p14="http://schemas.microsoft.com/office/powerpoint/2010/main" val="862961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9"/>
          <p:cNvSpPr>
            <a:spLocks noGrp="1" noChangeArrowheads="1"/>
          </p:cNvSpPr>
          <p:nvPr>
            <p:ph type="body" idx="4294967295"/>
          </p:nvPr>
        </p:nvSpPr>
        <p:spPr>
          <a:xfrm>
            <a:off x="381000" y="838200"/>
            <a:ext cx="7848600" cy="1295400"/>
          </a:xfrm>
        </p:spPr>
        <p:txBody>
          <a:bodyPr>
            <a:noAutofit/>
          </a:bodyPr>
          <a:lstStyle/>
          <a:p>
            <a:pPr eaLnBrk="1" hangingPunct="1">
              <a:lnSpc>
                <a:spcPct val="90000"/>
              </a:lnSpc>
              <a:buFont typeface="Wingdings" pitchFamily="2" charset="2"/>
              <a:buNone/>
            </a:pPr>
            <a:r>
              <a:rPr lang="en-GB" sz="2000" dirty="0"/>
              <a:t>Localized heating by multiple impact from electron current due to secondary emission in resonance with RF field.</a:t>
            </a:r>
          </a:p>
          <a:p>
            <a:pPr eaLnBrk="1" hangingPunct="1">
              <a:lnSpc>
                <a:spcPct val="90000"/>
              </a:lnSpc>
              <a:buFont typeface="Wingdings" pitchFamily="2" charset="2"/>
              <a:buNone/>
            </a:pPr>
            <a:r>
              <a:rPr lang="en-GB" sz="2000" dirty="0"/>
              <a:t>Historically this phenomenon was a severe limitation for the performance of sc cavities.</a:t>
            </a:r>
          </a:p>
          <a:p>
            <a:pPr eaLnBrk="1" hangingPunct="1">
              <a:lnSpc>
                <a:spcPct val="90000"/>
              </a:lnSpc>
              <a:buFont typeface="Wingdings" pitchFamily="2" charset="2"/>
              <a:buNone/>
            </a:pPr>
            <a:r>
              <a:rPr lang="en-GB" sz="2000" dirty="0"/>
              <a:t>The invention of the “circular” shape opened up the avenue for higher gradients. </a:t>
            </a:r>
          </a:p>
        </p:txBody>
      </p:sp>
      <p:sp>
        <p:nvSpPr>
          <p:cNvPr id="18" name="Footer Placeholder 17"/>
          <p:cNvSpPr>
            <a:spLocks noGrp="1"/>
          </p:cNvSpPr>
          <p:nvPr>
            <p:ph type="ftr" sz="quarter" idx="11"/>
          </p:nvPr>
        </p:nvSpPr>
        <p:spPr/>
        <p:txBody>
          <a:bodyPr/>
          <a:lstStyle/>
          <a:p>
            <a:pPr>
              <a:defRPr/>
            </a:pPr>
            <a:r>
              <a:rPr lang="it-IT"/>
              <a:t>JUAS 2025: SRF Calatroni Caspers</a:t>
            </a:r>
            <a:endParaRPr lang="en-US" dirty="0"/>
          </a:p>
        </p:txBody>
      </p:sp>
      <p:sp>
        <p:nvSpPr>
          <p:cNvPr id="17" name="Slide Number Placeholder 16"/>
          <p:cNvSpPr>
            <a:spLocks noGrp="1"/>
          </p:cNvSpPr>
          <p:nvPr>
            <p:ph type="sldNum" sz="quarter" idx="12"/>
          </p:nvPr>
        </p:nvSpPr>
        <p:spPr>
          <a:xfrm>
            <a:off x="381000" y="6201560"/>
            <a:ext cx="457200" cy="395168"/>
          </a:xfrm>
        </p:spPr>
        <p:txBody>
          <a:bodyPr/>
          <a:lstStyle/>
          <a:p>
            <a:pPr>
              <a:defRPr/>
            </a:pPr>
            <a:fld id="{92DAC582-2532-44B9-93D4-7CCE61331D05}" type="slidenum">
              <a:rPr lang="en-US" smtClean="0"/>
              <a:pPr>
                <a:defRPr/>
              </a:pPr>
              <a:t>30</a:t>
            </a:fld>
            <a:endParaRPr lang="en-US" dirty="0"/>
          </a:p>
        </p:txBody>
      </p:sp>
      <p:sp>
        <p:nvSpPr>
          <p:cNvPr id="20482" name="Rectangle 23"/>
          <p:cNvSpPr>
            <a:spLocks noGrp="1" noChangeArrowheads="1"/>
          </p:cNvSpPr>
          <p:nvPr>
            <p:ph type="title" idx="4294967295"/>
          </p:nvPr>
        </p:nvSpPr>
        <p:spPr>
          <a:xfrm>
            <a:off x="1028700" y="0"/>
            <a:ext cx="7086600" cy="762000"/>
          </a:xfrm>
        </p:spPr>
        <p:txBody>
          <a:bodyPr>
            <a:normAutofit/>
          </a:bodyPr>
          <a:lstStyle/>
          <a:p>
            <a:pPr eaLnBrk="1" hangingPunct="1"/>
            <a:r>
              <a:rPr lang="en-GB" sz="2400" dirty="0"/>
              <a:t>Electron </a:t>
            </a:r>
            <a:r>
              <a:rPr lang="en-GB" sz="2400" dirty="0" err="1"/>
              <a:t>multipacting</a:t>
            </a:r>
            <a:r>
              <a:rPr lang="en-GB" sz="2400" dirty="0"/>
              <a:t>; SC-cavity implementation (IV)</a:t>
            </a:r>
          </a:p>
        </p:txBody>
      </p:sp>
      <p:pic>
        <p:nvPicPr>
          <p:cNvPr id="20485" name="Picture 11"/>
          <p:cNvPicPr>
            <a:picLocks noChangeAspect="1" noChangeArrowheads="1"/>
          </p:cNvPicPr>
          <p:nvPr/>
        </p:nvPicPr>
        <p:blipFill>
          <a:blip r:embed="rId3" cstate="print"/>
          <a:srcRect/>
          <a:stretch>
            <a:fillRect/>
          </a:stretch>
        </p:blipFill>
        <p:spPr bwMode="auto">
          <a:xfrm>
            <a:off x="1214438" y="2643188"/>
            <a:ext cx="3143250" cy="2762250"/>
          </a:xfrm>
          <a:prstGeom prst="rect">
            <a:avLst/>
          </a:prstGeom>
          <a:noFill/>
          <a:ln w="9525">
            <a:noFill/>
            <a:miter lim="800000"/>
            <a:headEnd/>
            <a:tailEnd/>
          </a:ln>
        </p:spPr>
      </p:pic>
      <p:pic>
        <p:nvPicPr>
          <p:cNvPr id="20486" name="Picture 12"/>
          <p:cNvPicPr>
            <a:picLocks noChangeAspect="1" noChangeArrowheads="1"/>
          </p:cNvPicPr>
          <p:nvPr/>
        </p:nvPicPr>
        <p:blipFill>
          <a:blip r:embed="rId4" cstate="print"/>
          <a:srcRect/>
          <a:stretch>
            <a:fillRect/>
          </a:stretch>
        </p:blipFill>
        <p:spPr bwMode="auto">
          <a:xfrm>
            <a:off x="4929188" y="2500313"/>
            <a:ext cx="2786062" cy="1662112"/>
          </a:xfrm>
          <a:prstGeom prst="rect">
            <a:avLst/>
          </a:prstGeom>
          <a:noFill/>
          <a:ln w="9525">
            <a:noFill/>
            <a:miter lim="800000"/>
            <a:headEnd/>
            <a:tailEnd/>
          </a:ln>
        </p:spPr>
      </p:pic>
      <p:pic>
        <p:nvPicPr>
          <p:cNvPr id="20487" name="Picture 13"/>
          <p:cNvPicPr>
            <a:picLocks noChangeAspect="1" noChangeArrowheads="1"/>
          </p:cNvPicPr>
          <p:nvPr/>
        </p:nvPicPr>
        <p:blipFill>
          <a:blip r:embed="rId5" cstate="print"/>
          <a:srcRect/>
          <a:stretch>
            <a:fillRect/>
          </a:stretch>
        </p:blipFill>
        <p:spPr bwMode="auto">
          <a:xfrm>
            <a:off x="4786313" y="4214813"/>
            <a:ext cx="3371850" cy="2047875"/>
          </a:xfrm>
          <a:prstGeom prst="rect">
            <a:avLst/>
          </a:prstGeom>
          <a:noFill/>
          <a:ln w="9525">
            <a:noFill/>
            <a:miter lim="800000"/>
            <a:headEnd/>
            <a:tailEnd/>
          </a:ln>
        </p:spPr>
      </p:pic>
      <p:sp>
        <p:nvSpPr>
          <p:cNvPr id="2" name="Date Placeholder 1">
            <a:extLst>
              <a:ext uri="{FF2B5EF4-FFF2-40B4-BE49-F238E27FC236}">
                <a16:creationId xmlns:a16="http://schemas.microsoft.com/office/drawing/2014/main" id="{C4DF44A3-8E57-AD61-1A1A-9DE83E5FD4D5}"/>
              </a:ext>
            </a:extLst>
          </p:cNvPr>
          <p:cNvSpPr>
            <a:spLocks noGrp="1"/>
          </p:cNvSpPr>
          <p:nvPr>
            <p:ph type="dt" sz="half" idx="10"/>
          </p:nvPr>
        </p:nvSpPr>
        <p:spPr/>
        <p:txBody>
          <a:bodyPr/>
          <a:lstStyle/>
          <a:p>
            <a:r>
              <a:rPr lang="en-US"/>
              <a:t>Feb. 2025</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7BB16A01-275F-4E39-A2B6-D7A1A56E79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8137"/>
            <a:ext cx="9144000" cy="3740727"/>
          </a:xfrm>
          <a:prstGeom prst="rect">
            <a:avLst/>
          </a:prstGeom>
        </p:spPr>
      </p:pic>
      <p:sp>
        <p:nvSpPr>
          <p:cNvPr id="8" name="Date Placeholder 7">
            <a:extLst>
              <a:ext uri="{FF2B5EF4-FFF2-40B4-BE49-F238E27FC236}">
                <a16:creationId xmlns:a16="http://schemas.microsoft.com/office/drawing/2014/main" id="{E82BEFD9-86BD-4F0A-45FA-753683976A62}"/>
              </a:ext>
            </a:extLst>
          </p:cNvPr>
          <p:cNvSpPr>
            <a:spLocks noGrp="1"/>
          </p:cNvSpPr>
          <p:nvPr>
            <p:ph type="dt" sz="half" idx="10"/>
          </p:nvPr>
        </p:nvSpPr>
        <p:spPr/>
        <p:txBody>
          <a:bodyPr/>
          <a:lstStyle/>
          <a:p>
            <a:r>
              <a:rPr lang="en-US"/>
              <a:t>Feb. 2025</a:t>
            </a:r>
            <a:endParaRPr lang="en-GB" sz="1400" dirty="0"/>
          </a:p>
        </p:txBody>
      </p:sp>
      <p:sp>
        <p:nvSpPr>
          <p:cNvPr id="9" name="Footer Placeholder 8">
            <a:extLst>
              <a:ext uri="{FF2B5EF4-FFF2-40B4-BE49-F238E27FC236}">
                <a16:creationId xmlns:a16="http://schemas.microsoft.com/office/drawing/2014/main" id="{38CEE390-B281-5212-583D-08FC8919C142}"/>
              </a:ext>
            </a:extLst>
          </p:cNvPr>
          <p:cNvSpPr>
            <a:spLocks noGrp="1"/>
          </p:cNvSpPr>
          <p:nvPr>
            <p:ph type="ftr" sz="quarter" idx="11"/>
          </p:nvPr>
        </p:nvSpPr>
        <p:spPr/>
        <p:txBody>
          <a:bodyPr/>
          <a:lstStyle/>
          <a:p>
            <a:r>
              <a:rPr lang="it-IT"/>
              <a:t>JUAS 2025: SRF Calatroni Caspers</a:t>
            </a:r>
            <a:endParaRPr lang="en-GB" sz="1400" dirty="0"/>
          </a:p>
        </p:txBody>
      </p:sp>
      <p:sp>
        <p:nvSpPr>
          <p:cNvPr id="10" name="Slide Number Placeholder 9">
            <a:extLst>
              <a:ext uri="{FF2B5EF4-FFF2-40B4-BE49-F238E27FC236}">
                <a16:creationId xmlns:a16="http://schemas.microsoft.com/office/drawing/2014/main" id="{4D728829-FB09-C481-02A4-40403EDBAC88}"/>
              </a:ext>
            </a:extLst>
          </p:cNvPr>
          <p:cNvSpPr>
            <a:spLocks noGrp="1"/>
          </p:cNvSpPr>
          <p:nvPr>
            <p:ph type="sldNum" sz="quarter" idx="12"/>
          </p:nvPr>
        </p:nvSpPr>
        <p:spPr/>
        <p:txBody>
          <a:bodyPr/>
          <a:lstStyle/>
          <a:p>
            <a:r>
              <a:rPr lang="en-US" dirty="0"/>
              <a:t>44</a:t>
            </a:r>
            <a:endParaRPr lang="en-GB" dirty="0"/>
          </a:p>
        </p:txBody>
      </p:sp>
      <p:sp>
        <p:nvSpPr>
          <p:cNvPr id="3" name="TextBox 2">
            <a:extLst>
              <a:ext uri="{FF2B5EF4-FFF2-40B4-BE49-F238E27FC236}">
                <a16:creationId xmlns:a16="http://schemas.microsoft.com/office/drawing/2014/main" id="{31C15BD5-AC4B-0C44-7DAE-8D1372C4875E}"/>
              </a:ext>
            </a:extLst>
          </p:cNvPr>
          <p:cNvSpPr txBox="1"/>
          <p:nvPr/>
        </p:nvSpPr>
        <p:spPr>
          <a:xfrm>
            <a:off x="5867400" y="1689136"/>
            <a:ext cx="2667000" cy="2154436"/>
          </a:xfrm>
          <a:prstGeom prst="rect">
            <a:avLst/>
          </a:prstGeom>
          <a:noFill/>
        </p:spPr>
        <p:txBody>
          <a:bodyPr wrap="square" rtlCol="0">
            <a:spAutoFit/>
          </a:bodyPr>
          <a:lstStyle/>
          <a:p>
            <a:r>
              <a:rPr lang="en-GB" sz="1800" dirty="0">
                <a:solidFill>
                  <a:srgbClr val="000000"/>
                </a:solidFill>
                <a:effectLst/>
                <a:latin typeface="Arial" panose="020B0604020202020204" pitchFamily="34" charset="0"/>
                <a:ea typeface="Times New Roman" panose="02020603050405020304" pitchFamily="18" charset="0"/>
              </a:rPr>
              <a:t> </a:t>
            </a:r>
            <a:endParaRPr lang="en-GB" sz="1200" dirty="0">
              <a:effectLst/>
              <a:latin typeface="Calibri" panose="020F0502020204030204" pitchFamily="34" charset="0"/>
              <a:ea typeface="Calibri" panose="020F0502020204030204" pitchFamily="34" charset="0"/>
            </a:endParaRPr>
          </a:p>
          <a:p>
            <a:r>
              <a:rPr lang="en-GB" sz="1200" dirty="0" err="1">
                <a:solidFill>
                  <a:srgbClr val="000000"/>
                </a:solidFill>
                <a:effectLst/>
                <a:latin typeface="Arial" panose="020B0604020202020204" pitchFamily="34" charset="0"/>
                <a:ea typeface="Times New Roman" panose="02020603050405020304" pitchFamily="18" charset="0"/>
              </a:rPr>
              <a:t>SEY</a:t>
            </a:r>
            <a:r>
              <a:rPr lang="en-GB" sz="1200" dirty="0">
                <a:solidFill>
                  <a:srgbClr val="000000"/>
                </a:solidFill>
                <a:effectLst/>
                <a:latin typeface="Arial" panose="020B0604020202020204" pitchFamily="34" charset="0"/>
                <a:ea typeface="Times New Roman" panose="02020603050405020304" pitchFamily="18" charset="0"/>
              </a:rPr>
              <a:t> for Copper was applied according to the Furman-</a:t>
            </a:r>
            <a:r>
              <a:rPr lang="en-GB" sz="1200" dirty="0" err="1">
                <a:solidFill>
                  <a:srgbClr val="000000"/>
                </a:solidFill>
                <a:effectLst/>
                <a:latin typeface="Arial" panose="020B0604020202020204" pitchFamily="34" charset="0"/>
                <a:ea typeface="Times New Roman" panose="02020603050405020304" pitchFamily="18" charset="0"/>
              </a:rPr>
              <a:t>Pivi</a:t>
            </a:r>
            <a:r>
              <a:rPr lang="en-GB" sz="1200" dirty="0">
                <a:solidFill>
                  <a:srgbClr val="000000"/>
                </a:solidFill>
                <a:effectLst/>
                <a:latin typeface="Arial" panose="020B0604020202020204" pitchFamily="34" charset="0"/>
                <a:ea typeface="Times New Roman" panose="02020603050405020304" pitchFamily="18" charset="0"/>
              </a:rPr>
              <a:t> model. </a:t>
            </a:r>
            <a:endParaRPr lang="en-GB" sz="1200" dirty="0">
              <a:effectLst/>
              <a:latin typeface="Calibri" panose="020F0502020204030204" pitchFamily="34" charset="0"/>
              <a:ea typeface="Calibri" panose="020F0502020204030204" pitchFamily="34" charset="0"/>
            </a:endParaRPr>
          </a:p>
          <a:p>
            <a:r>
              <a:rPr lang="en-GB" sz="1200" dirty="0">
                <a:solidFill>
                  <a:srgbClr val="000000"/>
                </a:solidFill>
                <a:effectLst/>
                <a:latin typeface="Arial" panose="020B0604020202020204" pitchFamily="34" charset="0"/>
                <a:ea typeface="Times New Roman" panose="02020603050405020304" pitchFamily="18" charset="0"/>
              </a:rPr>
              <a:t>The cavity is operating in the pi-mode and the frequency is 1.30 GHz. Max. field at the </a:t>
            </a:r>
            <a:r>
              <a:rPr lang="en-GB" sz="1200" dirty="0" err="1">
                <a:solidFill>
                  <a:srgbClr val="000000"/>
                </a:solidFill>
                <a:effectLst/>
                <a:latin typeface="Arial" panose="020B0604020202020204" pitchFamily="34" charset="0"/>
                <a:ea typeface="Times New Roman" panose="02020603050405020304" pitchFamily="18" charset="0"/>
              </a:rPr>
              <a:t>center</a:t>
            </a:r>
            <a:r>
              <a:rPr lang="en-GB" sz="1200" dirty="0">
                <a:solidFill>
                  <a:srgbClr val="000000"/>
                </a:solidFill>
                <a:effectLst/>
                <a:latin typeface="Arial" panose="020B0604020202020204" pitchFamily="34" charset="0"/>
                <a:ea typeface="Times New Roman" panose="02020603050405020304" pitchFamily="18" charset="0"/>
              </a:rPr>
              <a:t> is 8.42 MV/</a:t>
            </a:r>
            <a:r>
              <a:rPr lang="en-GB" sz="1200" dirty="0" err="1">
                <a:solidFill>
                  <a:srgbClr val="000000"/>
                </a:solidFill>
                <a:effectLst/>
                <a:latin typeface="Arial" panose="020B0604020202020204" pitchFamily="34" charset="0"/>
                <a:ea typeface="Times New Roman" panose="02020603050405020304" pitchFamily="18" charset="0"/>
              </a:rPr>
              <a:t>m,and</a:t>
            </a:r>
            <a:r>
              <a:rPr lang="en-GB" sz="1200" dirty="0">
                <a:solidFill>
                  <a:srgbClr val="000000"/>
                </a:solidFill>
                <a:effectLst/>
                <a:latin typeface="Arial" panose="020B0604020202020204" pitchFamily="34" charset="0"/>
                <a:ea typeface="Times New Roman" panose="02020603050405020304" pitchFamily="18" charset="0"/>
              </a:rPr>
              <a:t> the input RF power is 163.90 kW.</a:t>
            </a:r>
            <a:endParaRPr lang="en-GB" sz="1200" dirty="0">
              <a:effectLst/>
              <a:latin typeface="Calibri" panose="020F0502020204030204" pitchFamily="34" charset="0"/>
              <a:ea typeface="Calibri" panose="020F0502020204030204" pitchFamily="34" charset="0"/>
            </a:endParaRPr>
          </a:p>
          <a:p>
            <a:r>
              <a:rPr lang="en-GB" sz="1400" dirty="0">
                <a:solidFill>
                  <a:srgbClr val="000000"/>
                </a:solidFill>
                <a:effectLst/>
                <a:latin typeface="Arial" panose="020B0604020202020204" pitchFamily="34" charset="0"/>
                <a:ea typeface="Times New Roman" panose="02020603050405020304" pitchFamily="18" charset="0"/>
              </a:rPr>
              <a:t> </a:t>
            </a:r>
            <a:endParaRPr lang="en-GB" sz="1400" dirty="0">
              <a:effectLst/>
              <a:latin typeface="Calibri" panose="020F0502020204030204" pitchFamily="34" charset="0"/>
              <a:ea typeface="Calibri" panose="020F0502020204030204" pitchFamily="34" charset="0"/>
            </a:endParaRPr>
          </a:p>
          <a:p>
            <a:endParaRPr lang="en-GB" dirty="0"/>
          </a:p>
        </p:txBody>
      </p:sp>
      <p:sp>
        <p:nvSpPr>
          <p:cNvPr id="4" name="TextBox 3">
            <a:extLst>
              <a:ext uri="{FF2B5EF4-FFF2-40B4-BE49-F238E27FC236}">
                <a16:creationId xmlns:a16="http://schemas.microsoft.com/office/drawing/2014/main" id="{05377B6C-EA0E-A78D-6375-45C2FC2F0418}"/>
              </a:ext>
            </a:extLst>
          </p:cNvPr>
          <p:cNvSpPr txBox="1"/>
          <p:nvPr/>
        </p:nvSpPr>
        <p:spPr>
          <a:xfrm>
            <a:off x="0" y="1913507"/>
            <a:ext cx="2362200" cy="2769989"/>
          </a:xfrm>
          <a:prstGeom prst="rect">
            <a:avLst/>
          </a:prstGeom>
          <a:noFill/>
        </p:spPr>
        <p:txBody>
          <a:bodyPr wrap="square" rtlCol="0">
            <a:spAutoFit/>
          </a:bodyPr>
          <a:lstStyle/>
          <a:p>
            <a:r>
              <a:rPr lang="en-GB" sz="1200" dirty="0">
                <a:solidFill>
                  <a:srgbClr val="000000"/>
                </a:solidFill>
                <a:effectLst/>
                <a:latin typeface="Arial" panose="020B0604020202020204" pitchFamily="34" charset="0"/>
                <a:ea typeface="Times New Roman" panose="02020603050405020304" pitchFamily="18" charset="0"/>
              </a:rPr>
              <a:t>CST-PS was used for the </a:t>
            </a:r>
            <a:r>
              <a:rPr lang="en-GB" sz="1200" dirty="0" err="1">
                <a:solidFill>
                  <a:srgbClr val="000000"/>
                </a:solidFill>
                <a:effectLst/>
                <a:latin typeface="Arial" panose="020B0604020202020204" pitchFamily="34" charset="0"/>
                <a:ea typeface="Times New Roman" panose="02020603050405020304" pitchFamily="18" charset="0"/>
              </a:rPr>
              <a:t>multipacting</a:t>
            </a:r>
            <a:r>
              <a:rPr lang="en-GB" sz="1200" dirty="0">
                <a:solidFill>
                  <a:srgbClr val="000000"/>
                </a:solidFill>
                <a:effectLst/>
                <a:latin typeface="Arial" panose="020B0604020202020204" pitchFamily="34" charset="0"/>
                <a:ea typeface="Times New Roman" panose="02020603050405020304" pitchFamily="18" charset="0"/>
              </a:rPr>
              <a:t> simulation, and loaded the rectangular-looking computational domain with 1000 seed electrons (their energy is almost zero, </a:t>
            </a:r>
            <a:r>
              <a:rPr lang="en-GB" sz="1200" dirty="0" err="1">
                <a:solidFill>
                  <a:srgbClr val="000000"/>
                </a:solidFill>
                <a:effectLst/>
                <a:latin typeface="Arial" panose="020B0604020202020204" pitchFamily="34" charset="0"/>
                <a:ea typeface="Times New Roman" panose="02020603050405020304" pitchFamily="18" charset="0"/>
              </a:rPr>
              <a:t>0.00455eV</a:t>
            </a:r>
            <a:r>
              <a:rPr lang="en-GB" sz="1200" dirty="0">
                <a:solidFill>
                  <a:srgbClr val="000000"/>
                </a:solidFill>
                <a:effectLst/>
                <a:latin typeface="Arial" panose="020B0604020202020204" pitchFamily="34" charset="0"/>
                <a:ea typeface="Times New Roman" panose="02020603050405020304" pitchFamily="18" charset="0"/>
              </a:rPr>
              <a:t>) homogeneously at the beginning of the simulation. Then when the time evolves the </a:t>
            </a:r>
            <a:r>
              <a:rPr lang="en-GB" sz="1200" dirty="0" err="1">
                <a:solidFill>
                  <a:srgbClr val="000000"/>
                </a:solidFill>
                <a:effectLst/>
                <a:latin typeface="Arial" panose="020B0604020202020204" pitchFamily="34" charset="0"/>
                <a:ea typeface="Times New Roman" panose="02020603050405020304" pitchFamily="18" charset="0"/>
              </a:rPr>
              <a:t>multipactor</a:t>
            </a:r>
            <a:r>
              <a:rPr lang="en-GB" sz="1200" dirty="0">
                <a:solidFill>
                  <a:srgbClr val="000000"/>
                </a:solidFill>
                <a:effectLst/>
                <a:latin typeface="Arial" panose="020B0604020202020204" pitchFamily="34" charset="0"/>
                <a:ea typeface="Times New Roman" panose="02020603050405020304" pitchFamily="18" charset="0"/>
              </a:rPr>
              <a:t> regions started to generate more electrons while</a:t>
            </a:r>
          </a:p>
          <a:p>
            <a:r>
              <a:rPr lang="en-GB" sz="1200" dirty="0">
                <a:solidFill>
                  <a:srgbClr val="000000"/>
                </a:solidFill>
                <a:effectLst/>
                <a:latin typeface="Arial" panose="020B0604020202020204" pitchFamily="34" charset="0"/>
                <a:ea typeface="Times New Roman" panose="02020603050405020304" pitchFamily="18" charset="0"/>
              </a:rPr>
              <a:t>in the other regions, the seed electrons disappeared.</a:t>
            </a:r>
          </a:p>
          <a:p>
            <a:endParaRPr lang="en-GB" dirty="0"/>
          </a:p>
        </p:txBody>
      </p:sp>
      <p:sp>
        <p:nvSpPr>
          <p:cNvPr id="6" name="Rectangle 23">
            <a:extLst>
              <a:ext uri="{FF2B5EF4-FFF2-40B4-BE49-F238E27FC236}">
                <a16:creationId xmlns:a16="http://schemas.microsoft.com/office/drawing/2014/main" id="{51FD34F0-A5C5-AA6F-6E8D-673355A8EFFD}"/>
              </a:ext>
            </a:extLst>
          </p:cNvPr>
          <p:cNvSpPr txBox="1">
            <a:spLocks noChangeArrowheads="1"/>
          </p:cNvSpPr>
          <p:nvPr/>
        </p:nvSpPr>
        <p:spPr>
          <a:xfrm>
            <a:off x="152400" y="0"/>
            <a:ext cx="8839200" cy="762000"/>
          </a:xfrm>
          <a:prstGeom prst="rect">
            <a:avLst/>
          </a:prstGeom>
        </p:spPr>
        <p:txBody>
          <a:bodyPr bIns="91440" anchor="b" anchorCtr="0">
            <a:normAutofit/>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GB" sz="2400" dirty="0" err="1"/>
              <a:t>Multipactor</a:t>
            </a:r>
            <a:r>
              <a:rPr lang="en-GB" sz="2400" dirty="0"/>
              <a:t> movie (By </a:t>
            </a:r>
            <a:r>
              <a:rPr lang="en-GB" sz="2400" dirty="0" err="1"/>
              <a:t>Fatih</a:t>
            </a:r>
            <a:r>
              <a:rPr lang="en-GB" sz="2400" dirty="0"/>
              <a:t> </a:t>
            </a:r>
            <a:r>
              <a:rPr lang="en-GB" sz="2400" dirty="0" err="1"/>
              <a:t>Yaman</a:t>
            </a:r>
            <a:r>
              <a:rPr lang="en-GB" sz="2400" dirty="0"/>
              <a:t>); SC-cavity implementation (V)</a:t>
            </a:r>
          </a:p>
        </p:txBody>
      </p:sp>
    </p:spTree>
    <p:extLst>
      <p:ext uri="{BB962C8B-B14F-4D97-AF65-F5344CB8AC3E}">
        <p14:creationId xmlns:p14="http://schemas.microsoft.com/office/powerpoint/2010/main" val="116822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676400" y="228600"/>
            <a:ext cx="7086600" cy="457200"/>
          </a:xfrm>
        </p:spPr>
        <p:txBody>
          <a:bodyPr>
            <a:normAutofit/>
          </a:bodyPr>
          <a:lstStyle/>
          <a:p>
            <a:pPr algn="ctr" eaLnBrk="1" hangingPunct="1"/>
            <a:r>
              <a:rPr lang="en-GB" sz="2000" dirty="0"/>
              <a:t> A Typical storage ring cavity (LEP); SC-cavity implementation (VI)</a:t>
            </a:r>
          </a:p>
        </p:txBody>
      </p:sp>
      <p:sp>
        <p:nvSpPr>
          <p:cNvPr id="9" name="Slide Number Placeholder 8"/>
          <p:cNvSpPr>
            <a:spLocks noGrp="1"/>
          </p:cNvSpPr>
          <p:nvPr>
            <p:ph type="sldNum" sz="quarter" idx="12"/>
          </p:nvPr>
        </p:nvSpPr>
        <p:spPr/>
        <p:txBody>
          <a:bodyPr/>
          <a:lstStyle/>
          <a:p>
            <a:pPr>
              <a:defRPr/>
            </a:pPr>
            <a:fld id="{EC0F5989-08DF-4818-9AF7-903A266FCCA0}" type="slidenum">
              <a:rPr lang="en-US" smtClean="0"/>
              <a:pPr>
                <a:defRPr/>
              </a:pPr>
              <a:t>32</a:t>
            </a:fld>
            <a:endParaRPr lang="en-US" dirty="0"/>
          </a:p>
        </p:txBody>
      </p:sp>
      <p:pic>
        <p:nvPicPr>
          <p:cNvPr id="27652" name="Picture 8"/>
          <p:cNvPicPr>
            <a:picLocks noChangeAspect="1" noChangeArrowheads="1"/>
          </p:cNvPicPr>
          <p:nvPr/>
        </p:nvPicPr>
        <p:blipFill>
          <a:blip r:embed="rId3" cstate="print"/>
          <a:srcRect/>
          <a:stretch>
            <a:fillRect/>
          </a:stretch>
        </p:blipFill>
        <p:spPr bwMode="auto">
          <a:xfrm>
            <a:off x="609600" y="1447800"/>
            <a:ext cx="7581900" cy="3328988"/>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D364A4C3-ACAE-4B2F-AF43-8E3644D283D1}"/>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3556A1E7-51B6-4F83-8F54-D7513028B2DC}"/>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7CFDABCB-C8BC-44F5-8B18-8D3CF87E475B}"/>
              </a:ext>
            </a:extLst>
          </p:cNvPr>
          <p:cNvSpPr txBox="1"/>
          <p:nvPr/>
        </p:nvSpPr>
        <p:spPr>
          <a:xfrm>
            <a:off x="457201" y="4887801"/>
            <a:ext cx="8686800" cy="1477328"/>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Bulk niobium cavity of LEP (there were 16 bulk niobium and 272 Niobium-on-Copper cavities in LEP), electron-beam welded, 352 </a:t>
            </a:r>
            <a:r>
              <a:rPr lang="en-GB" sz="1800" dirty="0" err="1">
                <a:effectLst/>
                <a:latin typeface="Calibri" panose="020F0502020204030204" pitchFamily="34" charset="0"/>
                <a:ea typeface="Calibri" panose="020F0502020204030204" pitchFamily="34" charset="0"/>
              </a:rPr>
              <a:t>MHz.</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Long ports for main couplers, short ports for HOM couplers and diagnostics (field probes)</a:t>
            </a:r>
          </a:p>
          <a:p>
            <a:r>
              <a:rPr lang="en-GB" sz="1800" dirty="0">
                <a:effectLst/>
                <a:latin typeface="Calibri" panose="020F0502020204030204" pitchFamily="34" charset="0"/>
                <a:ea typeface="Calibri" panose="020F0502020204030204" pitchFamily="34" charset="0"/>
              </a:rPr>
              <a:t> (Sorry LEP again ..not only at the beginning of those slides)</a:t>
            </a:r>
          </a:p>
          <a:p>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000125" y="214313"/>
            <a:ext cx="7534275" cy="500062"/>
          </a:xfrm>
        </p:spPr>
        <p:txBody>
          <a:bodyPr>
            <a:normAutofit fontScale="90000"/>
          </a:bodyPr>
          <a:lstStyle/>
          <a:p>
            <a:pPr eaLnBrk="1" hangingPunct="1"/>
            <a:r>
              <a:rPr lang="en-GB" sz="2000" dirty="0"/>
              <a:t>Integration into LEP cryostat (exploded view) ;SC-cavity implementation (VII)</a:t>
            </a:r>
          </a:p>
        </p:txBody>
      </p:sp>
      <p:sp>
        <p:nvSpPr>
          <p:cNvPr id="8" name="Slide Number Placeholder 7"/>
          <p:cNvSpPr>
            <a:spLocks noGrp="1"/>
          </p:cNvSpPr>
          <p:nvPr>
            <p:ph type="sldNum" sz="quarter" idx="12"/>
          </p:nvPr>
        </p:nvSpPr>
        <p:spPr/>
        <p:txBody>
          <a:bodyPr/>
          <a:lstStyle/>
          <a:p>
            <a:pPr>
              <a:defRPr/>
            </a:pPr>
            <a:fld id="{6132F734-48E2-4D9F-AB3F-86B7AD249698}" type="slidenum">
              <a:rPr lang="en-US" smtClean="0"/>
              <a:pPr>
                <a:defRPr/>
              </a:pPr>
              <a:t>33</a:t>
            </a:fld>
            <a:endParaRPr lang="en-US" dirty="0"/>
          </a:p>
        </p:txBody>
      </p:sp>
      <p:sp>
        <p:nvSpPr>
          <p:cNvPr id="21507" name="Rectangle 14"/>
          <p:cNvSpPr>
            <a:spLocks noChangeArrowheads="1"/>
          </p:cNvSpPr>
          <p:nvPr/>
        </p:nvSpPr>
        <p:spPr bwMode="auto">
          <a:xfrm>
            <a:off x="4456113" y="3244850"/>
            <a:ext cx="231775" cy="368300"/>
          </a:xfrm>
          <a:prstGeom prst="rect">
            <a:avLst/>
          </a:prstGeom>
          <a:noFill/>
          <a:ln w="9525">
            <a:noFill/>
            <a:miter lim="800000"/>
            <a:headEnd/>
            <a:tailEnd/>
          </a:ln>
        </p:spPr>
        <p:txBody>
          <a:bodyPr wrap="none">
            <a:spAutoFit/>
          </a:bodyPr>
          <a:lstStyle/>
          <a:p>
            <a:r>
              <a:rPr lang="en-US" dirty="0">
                <a:latin typeface="Corbel" pitchFamily="34" charset="0"/>
              </a:rPr>
              <a:t> </a:t>
            </a:r>
          </a:p>
        </p:txBody>
      </p:sp>
      <p:pic>
        <p:nvPicPr>
          <p:cNvPr id="21508" name="Picture 1"/>
          <p:cNvPicPr>
            <a:picLocks noChangeAspect="1" noChangeArrowheads="1"/>
          </p:cNvPicPr>
          <p:nvPr/>
        </p:nvPicPr>
        <p:blipFill>
          <a:blip r:embed="rId3" cstate="print"/>
          <a:srcRect/>
          <a:stretch>
            <a:fillRect/>
          </a:stretch>
        </p:blipFill>
        <p:spPr bwMode="auto">
          <a:xfrm>
            <a:off x="0" y="762000"/>
            <a:ext cx="6858000" cy="4875213"/>
          </a:xfrm>
          <a:prstGeom prst="rect">
            <a:avLst/>
          </a:prstGeom>
          <a:noFill/>
          <a:ln w="9525">
            <a:noFill/>
            <a:miter lim="800000"/>
            <a:headEnd/>
            <a:tailEnd/>
          </a:ln>
        </p:spPr>
      </p:pic>
      <p:sp>
        <p:nvSpPr>
          <p:cNvPr id="16" name="Text Placeholder 12"/>
          <p:cNvSpPr txBox="1">
            <a:spLocks/>
          </p:cNvSpPr>
          <p:nvPr/>
        </p:nvSpPr>
        <p:spPr>
          <a:xfrm>
            <a:off x="6791587" y="762000"/>
            <a:ext cx="2362200" cy="4800600"/>
          </a:xfrm>
          <a:prstGeom prst="rect">
            <a:avLst/>
          </a:prstGeom>
        </p:spPr>
        <p:txBody>
          <a:bodyPr lIns="54864" tIns="91440">
            <a:normAutofit fontScale="92500" lnSpcReduction="10000"/>
          </a:bodyPr>
          <a:lstStyle/>
          <a:p>
            <a:pPr marL="119063" indent="-119063" fontAlgn="auto">
              <a:spcBef>
                <a:spcPts val="0"/>
              </a:spcBef>
              <a:spcAft>
                <a:spcPts val="0"/>
              </a:spcAft>
              <a:buClr>
                <a:schemeClr val="accent1"/>
              </a:buClr>
              <a:buSzPct val="80000"/>
              <a:buFont typeface="Wingdings 2"/>
              <a:buNone/>
              <a:defRPr/>
            </a:pPr>
            <a:r>
              <a:rPr lang="en-US" sz="1400" b="1" dirty="0">
                <a:latin typeface="+mn-lt"/>
              </a:rPr>
              <a:t>Comments:</a:t>
            </a:r>
          </a:p>
          <a:p>
            <a:pPr marL="119063" indent="-119063" fontAlgn="auto">
              <a:spcBef>
                <a:spcPts val="0"/>
              </a:spcBef>
              <a:spcAft>
                <a:spcPts val="0"/>
              </a:spcAft>
              <a:buClr>
                <a:schemeClr val="accent1"/>
              </a:buClr>
              <a:buSzPct val="80000"/>
              <a:buFont typeface="Wingdings 2"/>
              <a:buNone/>
              <a:defRPr/>
            </a:pPr>
            <a:endParaRPr lang="en-US" sz="1400" b="1" dirty="0">
              <a:latin typeface="+mn-lt"/>
            </a:endParaRPr>
          </a:p>
          <a:p>
            <a:pPr marL="119063" indent="-119063" fontAlgn="auto">
              <a:spcBef>
                <a:spcPts val="0"/>
              </a:spcBef>
              <a:spcAft>
                <a:spcPts val="0"/>
              </a:spcAft>
              <a:buClr>
                <a:schemeClr val="accent1"/>
              </a:buClr>
              <a:buSzPct val="80000"/>
              <a:defRPr/>
            </a:pPr>
            <a:r>
              <a:rPr lang="en-US" sz="1400" b="1" dirty="0">
                <a:latin typeface="+mn-lt"/>
              </a:rPr>
              <a:t>The LEP cryostat </a:t>
            </a:r>
            <a:r>
              <a:rPr lang="en-US" sz="1400" dirty="0">
                <a:latin typeface="+mn-lt"/>
              </a:rPr>
              <a:t>could reliably be operated under CW conditions with beam and in pulsed conditions without beam in the present LHC tunnel environment (1.4 % slope= inclination of plane of the ring).</a:t>
            </a:r>
          </a:p>
          <a:p>
            <a:pPr marL="119063" indent="-119063" fontAlgn="auto">
              <a:spcBef>
                <a:spcPts val="0"/>
              </a:spcBef>
              <a:spcAft>
                <a:spcPts val="0"/>
              </a:spcAft>
              <a:buClr>
                <a:schemeClr val="accent1"/>
              </a:buClr>
              <a:buSzPct val="80000"/>
              <a:buFont typeface="Wingdings 2"/>
              <a:buNone/>
              <a:defRPr/>
            </a:pPr>
            <a:endParaRPr lang="en-US" sz="1400" dirty="0">
              <a:latin typeface="+mn-lt"/>
            </a:endParaRPr>
          </a:p>
          <a:p>
            <a:pPr marL="119063" indent="-119063" fontAlgn="auto">
              <a:spcBef>
                <a:spcPts val="0"/>
              </a:spcBef>
              <a:spcAft>
                <a:spcPts val="0"/>
              </a:spcAft>
              <a:buClr>
                <a:schemeClr val="accent1"/>
              </a:buClr>
              <a:buSzPct val="80000"/>
              <a:buFont typeface="Wingdings 2"/>
              <a:buNone/>
              <a:defRPr/>
            </a:pPr>
            <a:r>
              <a:rPr lang="en-US" sz="1400" dirty="0">
                <a:latin typeface="+mn-lt"/>
              </a:rPr>
              <a:t>It is worth noting that the lHe tank, the gas openings, and gHe collector were relatively small.</a:t>
            </a:r>
          </a:p>
          <a:p>
            <a:pPr marL="119063" indent="-119063" fontAlgn="auto">
              <a:spcBef>
                <a:spcPts val="0"/>
              </a:spcBef>
              <a:spcAft>
                <a:spcPts val="0"/>
              </a:spcAft>
              <a:buClr>
                <a:schemeClr val="accent1"/>
              </a:buClr>
              <a:buSzPct val="80000"/>
              <a:buFont typeface="Wingdings 2"/>
              <a:buNone/>
              <a:defRPr/>
            </a:pPr>
            <a:endParaRPr lang="en-US" sz="1400" dirty="0">
              <a:latin typeface="+mn-lt"/>
            </a:endParaRPr>
          </a:p>
          <a:p>
            <a:pPr marL="119063" indent="-119063" fontAlgn="auto">
              <a:spcBef>
                <a:spcPts val="0"/>
              </a:spcBef>
              <a:spcAft>
                <a:spcPts val="0"/>
              </a:spcAft>
              <a:buClr>
                <a:schemeClr val="accent1"/>
              </a:buClr>
              <a:buSzPct val="80000"/>
              <a:buFont typeface="Wingdings 2"/>
              <a:buNone/>
              <a:defRPr/>
            </a:pPr>
            <a:r>
              <a:rPr lang="en-US" sz="1400" b="1" dirty="0">
                <a:latin typeface="+mn-lt"/>
              </a:rPr>
              <a:t>Pulsed operation</a:t>
            </a:r>
            <a:r>
              <a:rPr lang="en-US" sz="1400" dirty="0">
                <a:latin typeface="+mn-lt"/>
              </a:rPr>
              <a:t>: The thermal diffusivity </a:t>
            </a:r>
            <a:r>
              <a:rPr lang="en-US" sz="1400" i="1" dirty="0">
                <a:latin typeface="Symbol" pitchFamily="18" charset="2"/>
              </a:rPr>
              <a:t>k</a:t>
            </a:r>
            <a:r>
              <a:rPr lang="en-US" sz="1400" dirty="0">
                <a:latin typeface="+mn-lt"/>
              </a:rPr>
              <a:t>=</a:t>
            </a:r>
            <a:r>
              <a:rPr lang="en-US" sz="1400" i="1" dirty="0">
                <a:latin typeface="Symbol" pitchFamily="18" charset="2"/>
              </a:rPr>
              <a:t>l</a:t>
            </a:r>
            <a:r>
              <a:rPr lang="en-US" sz="1400" dirty="0">
                <a:latin typeface="+mn-lt"/>
              </a:rPr>
              <a:t>/(</a:t>
            </a:r>
            <a:r>
              <a:rPr lang="en-US" sz="1400" i="1" dirty="0">
                <a:latin typeface="+mn-lt"/>
              </a:rPr>
              <a:t>c∙</a:t>
            </a:r>
            <a:r>
              <a:rPr lang="en-US" sz="1400" i="1" dirty="0">
                <a:latin typeface="Symbol" pitchFamily="18" charset="2"/>
              </a:rPr>
              <a:t>r</a:t>
            </a:r>
            <a:r>
              <a:rPr lang="en-US" sz="1400" dirty="0">
                <a:latin typeface="+mn-lt"/>
              </a:rPr>
              <a:t>) is such that it takes ~1 ms before the temperature pulse arrives at the niobium helium interface =&gt; advantage compared to CW operation.</a:t>
            </a:r>
          </a:p>
          <a:p>
            <a:pPr marL="119063" indent="-119063" fontAlgn="auto">
              <a:spcBef>
                <a:spcPts val="0"/>
              </a:spcBef>
              <a:spcAft>
                <a:spcPts val="0"/>
              </a:spcAft>
              <a:buClr>
                <a:schemeClr val="accent1"/>
              </a:buClr>
              <a:buSzPct val="80000"/>
              <a:defRPr/>
            </a:pPr>
            <a:endParaRPr lang="en-US" sz="1400" b="1" dirty="0">
              <a:latin typeface="+mn-lt"/>
            </a:endParaRPr>
          </a:p>
          <a:p>
            <a:pPr marL="119063" indent="-119063" fontAlgn="auto">
              <a:spcBef>
                <a:spcPts val="0"/>
              </a:spcBef>
              <a:spcAft>
                <a:spcPts val="0"/>
              </a:spcAft>
              <a:buClr>
                <a:schemeClr val="accent1"/>
              </a:buClr>
              <a:buSzPct val="80000"/>
              <a:defRPr/>
            </a:pPr>
            <a:r>
              <a:rPr lang="en-US" sz="1400" b="1" dirty="0">
                <a:latin typeface="+mn-lt"/>
              </a:rPr>
              <a:t>This cryostat was tested under pulsed conditions with beam in the CERN SPS. </a:t>
            </a:r>
          </a:p>
          <a:p>
            <a:pPr marL="119063" indent="-119063" fontAlgn="auto">
              <a:spcBef>
                <a:spcPts val="0"/>
              </a:spcBef>
              <a:spcAft>
                <a:spcPts val="0"/>
              </a:spcAft>
              <a:buClr>
                <a:schemeClr val="accent1"/>
              </a:buClr>
              <a:buSzPct val="80000"/>
              <a:buFont typeface="Wingdings 2"/>
              <a:buNone/>
              <a:defRPr/>
            </a:pPr>
            <a:endParaRPr lang="en-US" sz="1400" dirty="0">
              <a:latin typeface="+mn-lt"/>
            </a:endParaRPr>
          </a:p>
        </p:txBody>
      </p:sp>
      <p:sp>
        <p:nvSpPr>
          <p:cNvPr id="3" name="Footer Placeholder 2">
            <a:extLst>
              <a:ext uri="{FF2B5EF4-FFF2-40B4-BE49-F238E27FC236}">
                <a16:creationId xmlns:a16="http://schemas.microsoft.com/office/drawing/2014/main" id="{7F71AC1B-13AF-44BB-AD0F-D83E5CE72C45}"/>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88207276-D083-4840-8BC0-DAA0C0F85CB3}"/>
              </a:ext>
            </a:extLst>
          </p:cNvPr>
          <p:cNvSpPr>
            <a:spLocks noGrp="1"/>
          </p:cNvSpPr>
          <p:nvPr>
            <p:ph type="dt" sz="half" idx="10"/>
          </p:nvPr>
        </p:nvSpPr>
        <p:spPr/>
        <p:txBody>
          <a:bodyPr/>
          <a:lstStyle/>
          <a:p>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146304" y="6265754"/>
            <a:ext cx="457200" cy="457200"/>
          </a:xfrm>
        </p:spPr>
        <p:txBody>
          <a:bodyPr/>
          <a:lstStyle/>
          <a:p>
            <a:pPr>
              <a:defRPr/>
            </a:pPr>
            <a:fld id="{0F319F6F-FA39-451F-9F92-CE5CB45600E9}" type="slidenum">
              <a:rPr lang="en-US" smtClean="0"/>
              <a:pPr>
                <a:defRPr/>
              </a:pPr>
              <a:t>34</a:t>
            </a:fld>
            <a:endParaRPr lang="en-US" dirty="0"/>
          </a:p>
        </p:txBody>
      </p:sp>
      <p:sp>
        <p:nvSpPr>
          <p:cNvPr id="20482" name="Rectangle 2"/>
          <p:cNvSpPr>
            <a:spLocks noGrp="1" noChangeArrowheads="1"/>
          </p:cNvSpPr>
          <p:nvPr>
            <p:ph type="title" idx="4294967295"/>
          </p:nvPr>
        </p:nvSpPr>
        <p:spPr>
          <a:xfrm>
            <a:off x="806768" y="457200"/>
            <a:ext cx="7772400" cy="457200"/>
          </a:xfrm>
        </p:spPr>
        <p:txBody>
          <a:bodyPr>
            <a:normAutofit fontScale="90000"/>
          </a:bodyPr>
          <a:lstStyle/>
          <a:p>
            <a:pPr algn="ctr" eaLnBrk="1" hangingPunct="1"/>
            <a:r>
              <a:rPr lang="en-GB" sz="2000" dirty="0"/>
              <a:t>Integration into the LEP cryostat (Photo); SC-cavity implementation (VIII)</a:t>
            </a:r>
          </a:p>
        </p:txBody>
      </p:sp>
      <p:pic>
        <p:nvPicPr>
          <p:cNvPr id="20483" name="Picture 3"/>
          <p:cNvPicPr>
            <a:picLocks noChangeAspect="1" noChangeArrowheads="1"/>
          </p:cNvPicPr>
          <p:nvPr/>
        </p:nvPicPr>
        <p:blipFill>
          <a:blip r:embed="rId3" cstate="print"/>
          <a:srcRect/>
          <a:stretch>
            <a:fillRect/>
          </a:stretch>
        </p:blipFill>
        <p:spPr bwMode="auto">
          <a:xfrm>
            <a:off x="1500188" y="1357313"/>
            <a:ext cx="7086600" cy="397827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321B990D-0D7B-4F48-8DAA-0570C372EB0E}"/>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4753284B-D0D4-4A89-8802-F054294F5933}"/>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8181" y="147108"/>
            <a:ext cx="7930393" cy="457200"/>
          </a:xfrm>
        </p:spPr>
        <p:txBody>
          <a:bodyPr>
            <a:normAutofit fontScale="90000"/>
          </a:bodyPr>
          <a:lstStyle/>
          <a:p>
            <a:pPr eaLnBrk="1" hangingPunct="1"/>
            <a:r>
              <a:rPr lang="en-GB" sz="2200" dirty="0"/>
              <a:t>Cryomodules </a:t>
            </a:r>
            <a:r>
              <a:rPr lang="en-GB" sz="2000" dirty="0"/>
              <a:t>LEP installed in the tunnel, </a:t>
            </a:r>
            <a:r>
              <a:rPr lang="en-GB" sz="2200" dirty="0"/>
              <a:t>SC-cavity implementation (IX)</a:t>
            </a:r>
          </a:p>
        </p:txBody>
      </p:sp>
      <p:sp>
        <p:nvSpPr>
          <p:cNvPr id="9" name="Slide Number Placeholder 8"/>
          <p:cNvSpPr>
            <a:spLocks noGrp="1"/>
          </p:cNvSpPr>
          <p:nvPr>
            <p:ph type="sldNum" sz="quarter" idx="12"/>
          </p:nvPr>
        </p:nvSpPr>
        <p:spPr/>
        <p:txBody>
          <a:bodyPr/>
          <a:lstStyle/>
          <a:p>
            <a:pPr>
              <a:defRPr/>
            </a:pPr>
            <a:fld id="{276B15AA-926D-42FA-A88A-5EEC48805BA5}" type="slidenum">
              <a:rPr lang="en-US" smtClean="0"/>
              <a:pPr>
                <a:defRPr/>
              </a:pPr>
              <a:t>35</a:t>
            </a:fld>
            <a:endParaRPr lang="en-US" dirty="0"/>
          </a:p>
        </p:txBody>
      </p:sp>
      <p:pic>
        <p:nvPicPr>
          <p:cNvPr id="29700" name="Picture 8"/>
          <p:cNvPicPr>
            <a:picLocks noChangeAspect="1" noChangeArrowheads="1"/>
          </p:cNvPicPr>
          <p:nvPr/>
        </p:nvPicPr>
        <p:blipFill>
          <a:blip r:embed="rId3" cstate="print"/>
          <a:srcRect/>
          <a:stretch>
            <a:fillRect/>
          </a:stretch>
        </p:blipFill>
        <p:spPr bwMode="auto">
          <a:xfrm>
            <a:off x="762000" y="783114"/>
            <a:ext cx="7158447" cy="457200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BEC2D8F6-7065-4D9D-80F7-BD3BAF8836AA}"/>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1D680644-79B6-4D38-A7FD-20F20CC392AE}"/>
              </a:ext>
            </a:extLst>
          </p:cNvPr>
          <p:cNvSpPr>
            <a:spLocks noGrp="1"/>
          </p:cNvSpPr>
          <p:nvPr>
            <p:ph type="dt" sz="half" idx="10"/>
          </p:nvPr>
        </p:nvSpPr>
        <p:spPr/>
        <p:txBody>
          <a:bodyPr/>
          <a:lstStyle/>
          <a:p>
            <a:r>
              <a:rPr lang="en-US"/>
              <a:t>Feb. 2025</a:t>
            </a:r>
            <a:endParaRPr lang="en-GB" dirty="0"/>
          </a:p>
        </p:txBody>
      </p:sp>
      <p:sp>
        <p:nvSpPr>
          <p:cNvPr id="5" name="TextBox 4">
            <a:extLst>
              <a:ext uri="{FF2B5EF4-FFF2-40B4-BE49-F238E27FC236}">
                <a16:creationId xmlns:a16="http://schemas.microsoft.com/office/drawing/2014/main" id="{3DB0EA8A-F3DE-40E3-9A21-7208E9EAEA25}"/>
              </a:ext>
            </a:extLst>
          </p:cNvPr>
          <p:cNvSpPr txBox="1"/>
          <p:nvPr/>
        </p:nvSpPr>
        <p:spPr>
          <a:xfrm>
            <a:off x="606803" y="5281963"/>
            <a:ext cx="7930393" cy="1200329"/>
          </a:xfrm>
          <a:prstGeom prst="rect">
            <a:avLst/>
          </a:prstGeom>
          <a:noFill/>
        </p:spPr>
        <p:txBody>
          <a:bodyPr wrap="square" rtlCol="0">
            <a:spAutoFit/>
          </a:bodyPr>
          <a:lstStyle/>
          <a:p>
            <a:r>
              <a:rPr lang="en-US" dirty="0"/>
              <a:t>Notice the rather flat waveguides for about 350 MHz; there would have simply been no space for the normal aspect ratio (around 1 to 2); </a:t>
            </a:r>
          </a:p>
          <a:p>
            <a:r>
              <a:rPr lang="en-US" dirty="0">
                <a:solidFill>
                  <a:srgbClr val="00B0F0"/>
                </a:solidFill>
              </a:rPr>
              <a:t>Quiz: Can you estimate the length of the larger size (width) of the waveguide? Does the cutoff frequency of the waveguide depend on its height?</a:t>
            </a:r>
            <a:endParaRPr lang="en-GB" dirty="0">
              <a:solidFill>
                <a:srgbClr val="00B0F0"/>
              </a:solidFill>
            </a:endParaRPr>
          </a:p>
        </p:txBody>
      </p:sp>
    </p:spTree>
    <p:extLst>
      <p:ext uri="{BB962C8B-B14F-4D97-AF65-F5344CB8AC3E}">
        <p14:creationId xmlns:p14="http://schemas.microsoft.com/office/powerpoint/2010/main" val="1729208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a:xfrm>
            <a:off x="146304" y="6265754"/>
            <a:ext cx="457200" cy="457200"/>
          </a:xfrm>
        </p:spPr>
        <p:txBody>
          <a:bodyPr/>
          <a:lstStyle/>
          <a:p>
            <a:pPr>
              <a:defRPr/>
            </a:pPr>
            <a:fld id="{79BFA985-EA8C-4C6B-9CD6-21982FCCAFD7}" type="slidenum">
              <a:rPr lang="en-US" smtClean="0"/>
              <a:pPr>
                <a:defRPr/>
              </a:pPr>
              <a:t>36</a:t>
            </a:fld>
            <a:endParaRPr lang="en-US" dirty="0"/>
          </a:p>
        </p:txBody>
      </p:sp>
      <p:sp>
        <p:nvSpPr>
          <p:cNvPr id="3074" name="Rectangle 2"/>
          <p:cNvSpPr>
            <a:spLocks noGrp="1" noChangeArrowheads="1"/>
          </p:cNvSpPr>
          <p:nvPr>
            <p:ph type="title" idx="4294967295"/>
          </p:nvPr>
        </p:nvSpPr>
        <p:spPr>
          <a:xfrm>
            <a:off x="274320" y="116076"/>
            <a:ext cx="8692896" cy="685800"/>
          </a:xfrm>
        </p:spPr>
        <p:txBody>
          <a:bodyPr>
            <a:normAutofit fontScale="90000"/>
          </a:bodyPr>
          <a:lstStyle/>
          <a:p>
            <a:pPr algn="ctr" eaLnBrk="1" hangingPunct="1"/>
            <a:r>
              <a:rPr lang="en-GB" sz="2000" dirty="0"/>
              <a:t>LHC – CERN cavities in the tunnel looking quite similar to the LEP case;</a:t>
            </a:r>
            <a:br>
              <a:rPr lang="en-GB" sz="2000" dirty="0"/>
            </a:br>
            <a:r>
              <a:rPr lang="en-GB" sz="2000" dirty="0"/>
              <a:t>SC-cavity implementation (X)</a:t>
            </a:r>
          </a:p>
        </p:txBody>
      </p:sp>
      <p:pic>
        <p:nvPicPr>
          <p:cNvPr id="3076" name="Picture 8"/>
          <p:cNvPicPr>
            <a:picLocks noChangeAspect="1" noChangeArrowheads="1"/>
          </p:cNvPicPr>
          <p:nvPr/>
        </p:nvPicPr>
        <p:blipFill>
          <a:blip r:embed="rId3" cstate="print"/>
          <a:srcRect/>
          <a:stretch>
            <a:fillRect/>
          </a:stretch>
        </p:blipFill>
        <p:spPr bwMode="auto">
          <a:xfrm>
            <a:off x="990600" y="914400"/>
            <a:ext cx="3310875" cy="4473575"/>
          </a:xfrm>
          <a:prstGeom prst="rect">
            <a:avLst/>
          </a:prstGeom>
          <a:noFill/>
          <a:ln w="9525">
            <a:noFill/>
            <a:miter lim="800000"/>
            <a:headEnd/>
            <a:tailEnd/>
          </a:ln>
        </p:spPr>
      </p:pic>
      <p:sp>
        <p:nvSpPr>
          <p:cNvPr id="7" name="Rectangle 3"/>
          <p:cNvSpPr txBox="1">
            <a:spLocks noChangeArrowheads="1"/>
          </p:cNvSpPr>
          <p:nvPr/>
        </p:nvSpPr>
        <p:spPr>
          <a:xfrm>
            <a:off x="5286375" y="739774"/>
            <a:ext cx="3857625" cy="5525979"/>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SzPct val="100000"/>
              <a:defRPr/>
            </a:pPr>
            <a:r>
              <a:rPr lang="en-US" sz="2000" i="1" dirty="0" err="1">
                <a:solidFill>
                  <a:schemeClr val="bg1">
                    <a:lumMod val="50000"/>
                  </a:schemeClr>
                </a:solidFill>
              </a:rPr>
              <a:t>f</a:t>
            </a:r>
            <a:r>
              <a:rPr lang="en-US" sz="2000" i="1" baseline="-25000" dirty="0" err="1">
                <a:solidFill>
                  <a:schemeClr val="bg1">
                    <a:lumMod val="50000"/>
                  </a:schemeClr>
                </a:solidFill>
              </a:rPr>
              <a:t>res</a:t>
            </a:r>
            <a:r>
              <a:rPr lang="en-US" sz="2000" dirty="0">
                <a:solidFill>
                  <a:schemeClr val="bg1">
                    <a:lumMod val="50000"/>
                  </a:schemeClr>
                </a:solidFill>
              </a:rPr>
              <a:t> = 400 MHz</a:t>
            </a:r>
          </a:p>
          <a:p>
            <a:pPr lvl="1">
              <a:buSzPct val="100000"/>
              <a:defRPr/>
            </a:pPr>
            <a:r>
              <a:rPr lang="en-US" sz="1800" i="1" dirty="0">
                <a:solidFill>
                  <a:schemeClr val="bg1">
                    <a:lumMod val="50000"/>
                  </a:schemeClr>
                </a:solidFill>
              </a:rPr>
              <a:t>R/Q</a:t>
            </a:r>
            <a:r>
              <a:rPr lang="en-US" sz="1800" dirty="0">
                <a:solidFill>
                  <a:schemeClr val="bg1">
                    <a:lumMod val="50000"/>
                  </a:schemeClr>
                </a:solidFill>
              </a:rPr>
              <a:t> = 89 Ω</a:t>
            </a:r>
          </a:p>
          <a:p>
            <a:pPr lvl="1">
              <a:buSzPct val="100000"/>
              <a:defRPr/>
            </a:pPr>
            <a:r>
              <a:rPr lang="en-US" sz="1800" i="1" dirty="0">
                <a:solidFill>
                  <a:schemeClr val="bg1">
                    <a:lumMod val="50000"/>
                  </a:schemeClr>
                </a:solidFill>
              </a:rPr>
              <a:t>Q</a:t>
            </a:r>
            <a:r>
              <a:rPr lang="en-US" sz="1800" i="1" baseline="-25000" dirty="0">
                <a:solidFill>
                  <a:schemeClr val="bg1">
                    <a:lumMod val="50000"/>
                  </a:schemeClr>
                </a:solidFill>
              </a:rPr>
              <a:t>0</a:t>
            </a:r>
            <a:r>
              <a:rPr lang="en-US" sz="1800" dirty="0">
                <a:solidFill>
                  <a:schemeClr val="bg1">
                    <a:lumMod val="50000"/>
                  </a:schemeClr>
                </a:solidFill>
              </a:rPr>
              <a:t> = 2 x 10</a:t>
            </a:r>
            <a:r>
              <a:rPr lang="en-US" sz="1800" baseline="30000" dirty="0">
                <a:solidFill>
                  <a:schemeClr val="bg1">
                    <a:lumMod val="50000"/>
                  </a:schemeClr>
                </a:solidFill>
              </a:rPr>
              <a:t>9</a:t>
            </a:r>
          </a:p>
          <a:p>
            <a:pPr lvl="1">
              <a:buSzPct val="100000"/>
              <a:defRPr/>
            </a:pPr>
            <a:r>
              <a:rPr lang="en-US" sz="1800" i="1" dirty="0" err="1">
                <a:solidFill>
                  <a:srgbClr val="FF0000"/>
                </a:solidFill>
              </a:rPr>
              <a:t>E</a:t>
            </a:r>
            <a:r>
              <a:rPr lang="en-US" sz="1800" i="1" baseline="-25000" dirty="0" err="1">
                <a:solidFill>
                  <a:srgbClr val="FF0000"/>
                </a:solidFill>
              </a:rPr>
              <a:t>acc</a:t>
            </a:r>
            <a:r>
              <a:rPr lang="en-US" sz="1800" dirty="0">
                <a:solidFill>
                  <a:srgbClr val="FF0000"/>
                </a:solidFill>
              </a:rPr>
              <a:t> = 5.33 MV/m</a:t>
            </a:r>
          </a:p>
          <a:p>
            <a:pPr lvl="1">
              <a:buSzPct val="100000"/>
              <a:defRPr/>
            </a:pPr>
            <a:r>
              <a:rPr lang="en-US" sz="1800" i="1" dirty="0">
                <a:solidFill>
                  <a:schemeClr val="bg1">
                    <a:lumMod val="50000"/>
                  </a:schemeClr>
                </a:solidFill>
              </a:rPr>
              <a:t>P</a:t>
            </a:r>
            <a:r>
              <a:rPr lang="en-US" sz="1800" i="1" baseline="-25000" dirty="0">
                <a:solidFill>
                  <a:schemeClr val="bg1">
                    <a:lumMod val="50000"/>
                  </a:schemeClr>
                </a:solidFill>
              </a:rPr>
              <a:t>in</a:t>
            </a:r>
            <a:r>
              <a:rPr lang="en-US" sz="1800" dirty="0">
                <a:solidFill>
                  <a:schemeClr val="bg1">
                    <a:lumMod val="50000"/>
                  </a:schemeClr>
                </a:solidFill>
              </a:rPr>
              <a:t> = 116 kW (CW)  to be  transferred to the beam</a:t>
            </a:r>
          </a:p>
          <a:p>
            <a:pPr>
              <a:buSzPct val="100000"/>
              <a:defRPr/>
            </a:pPr>
            <a:r>
              <a:rPr lang="en-US" sz="2000" dirty="0">
                <a:solidFill>
                  <a:schemeClr val="bg1">
                    <a:lumMod val="50000"/>
                  </a:schemeClr>
                </a:solidFill>
              </a:rPr>
              <a:t>Niobium-film on Cu</a:t>
            </a:r>
          </a:p>
          <a:p>
            <a:pPr lvl="1">
              <a:buSzPct val="100000"/>
              <a:defRPr/>
            </a:pPr>
            <a:r>
              <a:rPr lang="en-US" sz="1800" dirty="0">
                <a:solidFill>
                  <a:schemeClr val="bg1">
                    <a:lumMod val="50000"/>
                  </a:schemeClr>
                </a:solidFill>
              </a:rPr>
              <a:t>1-2 µm thickness</a:t>
            </a:r>
          </a:p>
          <a:p>
            <a:pPr>
              <a:buSzPct val="100000"/>
              <a:defRPr/>
            </a:pPr>
            <a:r>
              <a:rPr lang="en-US" sz="2000" dirty="0">
                <a:solidFill>
                  <a:schemeClr val="bg1">
                    <a:lumMod val="50000"/>
                  </a:schemeClr>
                </a:solidFill>
              </a:rPr>
              <a:t>4 single-cell cavities per </a:t>
            </a:r>
            <a:r>
              <a:rPr lang="en-US" sz="2000" dirty="0" err="1">
                <a:solidFill>
                  <a:schemeClr val="bg1">
                    <a:lumMod val="50000"/>
                  </a:schemeClr>
                </a:solidFill>
              </a:rPr>
              <a:t>cryomodule</a:t>
            </a:r>
            <a:endParaRPr lang="en-US" sz="2000" dirty="0">
              <a:solidFill>
                <a:schemeClr val="bg1">
                  <a:lumMod val="50000"/>
                </a:schemeClr>
              </a:solidFill>
            </a:endParaRPr>
          </a:p>
          <a:p>
            <a:pPr lvl="1">
              <a:buSzPct val="100000"/>
              <a:defRPr/>
            </a:pPr>
            <a:r>
              <a:rPr lang="en-US" sz="1800" dirty="0">
                <a:solidFill>
                  <a:schemeClr val="bg1">
                    <a:lumMod val="50000"/>
                  </a:schemeClr>
                </a:solidFill>
              </a:rPr>
              <a:t>Each resonator delivers </a:t>
            </a:r>
            <a:r>
              <a:rPr lang="en-US" sz="1800" dirty="0">
                <a:solidFill>
                  <a:srgbClr val="FF0000"/>
                </a:solidFill>
              </a:rPr>
              <a:t>2 MV</a:t>
            </a:r>
          </a:p>
          <a:p>
            <a:pPr lvl="1">
              <a:buSzPct val="100000"/>
              <a:defRPr/>
            </a:pPr>
            <a:r>
              <a:rPr lang="en-US" sz="1800" dirty="0">
                <a:solidFill>
                  <a:schemeClr val="bg1">
                    <a:lumMod val="50000"/>
                  </a:schemeClr>
                </a:solidFill>
              </a:rPr>
              <a:t>Blade tuner (detail discussed later)</a:t>
            </a:r>
          </a:p>
          <a:p>
            <a:pPr lvl="1">
              <a:buSzPct val="100000"/>
              <a:defRPr/>
            </a:pPr>
            <a:r>
              <a:rPr lang="en-US" sz="1800" dirty="0">
                <a:solidFill>
                  <a:schemeClr val="bg1">
                    <a:lumMod val="50000"/>
                  </a:schemeClr>
                </a:solidFill>
              </a:rPr>
              <a:t>«Doorknob» power coupler, 75 </a:t>
            </a:r>
            <a:r>
              <a:rPr lang="el-GR" sz="1800" dirty="0">
                <a:solidFill>
                  <a:schemeClr val="bg1">
                    <a:lumMod val="50000"/>
                  </a:schemeClr>
                </a:solidFill>
              </a:rPr>
              <a:t>Ω</a:t>
            </a:r>
            <a:r>
              <a:rPr lang="en-US" sz="1800" dirty="0">
                <a:solidFill>
                  <a:schemeClr val="bg1">
                    <a:lumMod val="50000"/>
                  </a:schemeClr>
                </a:solidFill>
              </a:rPr>
              <a:t> coaxial shown on another slide (air cooled in </a:t>
            </a:r>
            <a:r>
              <a:rPr lang="en-US" sz="1800" dirty="0" err="1">
                <a:solidFill>
                  <a:schemeClr val="bg1">
                    <a:lumMod val="50000"/>
                  </a:schemeClr>
                </a:solidFill>
              </a:rPr>
              <a:t>cryo</a:t>
            </a:r>
            <a:r>
              <a:rPr lang="en-US" sz="1800" dirty="0">
                <a:solidFill>
                  <a:schemeClr val="bg1">
                    <a:lumMod val="50000"/>
                  </a:schemeClr>
                </a:solidFill>
              </a:rPr>
              <a:t>; can you guess the purpose of the blue hose ending above the waveguide top of the cavity </a:t>
            </a:r>
          </a:p>
          <a:p>
            <a:pPr>
              <a:buSzPct val="100000"/>
              <a:defRPr/>
            </a:pPr>
            <a:r>
              <a:rPr lang="en-US" sz="2000" dirty="0">
                <a:solidFill>
                  <a:schemeClr val="bg1">
                    <a:lumMod val="50000"/>
                  </a:schemeClr>
                </a:solidFill>
              </a:rPr>
              <a:t>Total of 8 cavities per beam: </a:t>
            </a:r>
            <a:r>
              <a:rPr lang="en-US" sz="2000" dirty="0">
                <a:solidFill>
                  <a:srgbClr val="FF0000"/>
                </a:solidFill>
              </a:rPr>
              <a:t>16 MV</a:t>
            </a:r>
          </a:p>
          <a:p>
            <a:pPr>
              <a:buSzPct val="100000"/>
              <a:defRPr/>
            </a:pPr>
            <a:endParaRPr lang="en-US" sz="2000" dirty="0">
              <a:solidFill>
                <a:schemeClr val="bg1">
                  <a:lumMod val="50000"/>
                </a:schemeClr>
              </a:solidFill>
            </a:endParaRPr>
          </a:p>
          <a:p>
            <a:pPr>
              <a:buSzPct val="100000"/>
              <a:defRPr/>
            </a:pPr>
            <a:endParaRPr lang="fr-CH" sz="2000" dirty="0">
              <a:solidFill>
                <a:schemeClr val="bg1">
                  <a:lumMod val="50000"/>
                </a:schemeClr>
              </a:solidFill>
            </a:endParaRPr>
          </a:p>
        </p:txBody>
      </p:sp>
      <p:sp>
        <p:nvSpPr>
          <p:cNvPr id="3" name="Footer Placeholder 2">
            <a:extLst>
              <a:ext uri="{FF2B5EF4-FFF2-40B4-BE49-F238E27FC236}">
                <a16:creationId xmlns:a16="http://schemas.microsoft.com/office/drawing/2014/main" id="{B60A31D9-DAC0-4C41-884E-3ACF9D9D3CF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BB65D502-7D99-42A7-B733-675D70B2A87F}"/>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 name="TextBox 3">
            <a:extLst>
              <a:ext uri="{FF2B5EF4-FFF2-40B4-BE49-F238E27FC236}">
                <a16:creationId xmlns:a16="http://schemas.microsoft.com/office/drawing/2014/main" id="{9483BC09-380A-2901-589A-83A17A0A7F17}"/>
              </a:ext>
            </a:extLst>
          </p:cNvPr>
          <p:cNvSpPr txBox="1"/>
          <p:nvPr/>
        </p:nvSpPr>
        <p:spPr>
          <a:xfrm>
            <a:off x="990600" y="5498085"/>
            <a:ext cx="3483198" cy="369332"/>
          </a:xfrm>
          <a:prstGeom prst="rect">
            <a:avLst/>
          </a:prstGeom>
          <a:noFill/>
        </p:spPr>
        <p:txBody>
          <a:bodyPr wrap="none" rtlCol="0">
            <a:spAutoFit/>
          </a:bodyPr>
          <a:lstStyle/>
          <a:p>
            <a:r>
              <a:rPr lang="en-US" dirty="0"/>
              <a:t>400 MHz SC cavities in the </a:t>
            </a:r>
            <a:r>
              <a:rPr lang="en-US" dirty="0" err="1"/>
              <a:t>LHC</a:t>
            </a:r>
            <a:r>
              <a:rPr lang="en-US" dirty="0"/>
              <a:t> tunnel</a:t>
            </a:r>
            <a:endParaRPr lang="en-GB" dirty="0"/>
          </a:p>
        </p:txBody>
      </p:sp>
      <p:sp>
        <p:nvSpPr>
          <p:cNvPr id="8" name="TextBox 7">
            <a:extLst>
              <a:ext uri="{FF2B5EF4-FFF2-40B4-BE49-F238E27FC236}">
                <a16:creationId xmlns:a16="http://schemas.microsoft.com/office/drawing/2014/main" id="{4D9551C2-1D2C-E4D6-995F-554FBF1B49B8}"/>
              </a:ext>
            </a:extLst>
          </p:cNvPr>
          <p:cNvSpPr txBox="1"/>
          <p:nvPr/>
        </p:nvSpPr>
        <p:spPr>
          <a:xfrm>
            <a:off x="944880" y="5867417"/>
            <a:ext cx="3595280" cy="307777"/>
          </a:xfrm>
          <a:prstGeom prst="rect">
            <a:avLst/>
          </a:prstGeom>
          <a:noFill/>
        </p:spPr>
        <p:txBody>
          <a:bodyPr wrap="none" rtlCol="0">
            <a:spAutoFit/>
          </a:bodyPr>
          <a:lstStyle/>
          <a:p>
            <a:r>
              <a:rPr lang="en-US" sz="1400" dirty="0"/>
              <a:t>Photo CERN No 0712013-01 available via CDS </a:t>
            </a:r>
            <a:r>
              <a:rPr lang="en-US" sz="1400" dirty="0" err="1"/>
              <a:t>cern</a:t>
            </a:r>
            <a:endParaRPr lang="en-GB" sz="1400" dirty="0"/>
          </a:p>
        </p:txBody>
      </p:sp>
    </p:spTree>
    <p:extLst>
      <p:ext uri="{BB962C8B-B14F-4D97-AF65-F5344CB8AC3E}">
        <p14:creationId xmlns:p14="http://schemas.microsoft.com/office/powerpoint/2010/main" val="28742064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81000" y="304800"/>
            <a:ext cx="8686800" cy="457200"/>
          </a:xfrm>
        </p:spPr>
        <p:txBody>
          <a:bodyPr>
            <a:normAutofit/>
          </a:bodyPr>
          <a:lstStyle/>
          <a:p>
            <a:pPr algn="ctr" eaLnBrk="1" hangingPunct="1"/>
            <a:r>
              <a:rPr lang="en-GB" sz="2000" dirty="0"/>
              <a:t>XFEL – DESY; SC-cavity implementation (XI)  </a:t>
            </a:r>
          </a:p>
        </p:txBody>
      </p:sp>
      <p:sp>
        <p:nvSpPr>
          <p:cNvPr id="9" name="Slide Number Placeholder 8"/>
          <p:cNvSpPr>
            <a:spLocks noGrp="1"/>
          </p:cNvSpPr>
          <p:nvPr>
            <p:ph type="sldNum" sz="quarter" idx="12"/>
          </p:nvPr>
        </p:nvSpPr>
        <p:spPr/>
        <p:txBody>
          <a:bodyPr/>
          <a:lstStyle/>
          <a:p>
            <a:pPr>
              <a:defRPr/>
            </a:pPr>
            <a:fld id="{C6057839-4049-4295-9294-51178FAC30BC}" type="slidenum">
              <a:rPr lang="en-US" smtClean="0"/>
              <a:pPr>
                <a:defRPr/>
              </a:pPr>
              <a:t>37</a:t>
            </a:fld>
            <a:endParaRPr lang="en-US" dirty="0"/>
          </a:p>
        </p:txBody>
      </p:sp>
      <p:pic>
        <p:nvPicPr>
          <p:cNvPr id="4099" name="Picture 3"/>
          <p:cNvPicPr>
            <a:picLocks noChangeAspect="1" noChangeArrowheads="1"/>
          </p:cNvPicPr>
          <p:nvPr/>
        </p:nvPicPr>
        <p:blipFill>
          <a:blip r:embed="rId3" cstate="print"/>
          <a:srcRect/>
          <a:stretch>
            <a:fillRect/>
          </a:stretch>
        </p:blipFill>
        <p:spPr bwMode="auto">
          <a:xfrm>
            <a:off x="266700" y="1004957"/>
            <a:ext cx="5715000" cy="4927600"/>
          </a:xfrm>
          <a:prstGeom prst="rect">
            <a:avLst/>
          </a:prstGeom>
          <a:noFill/>
          <a:ln w="9525">
            <a:noFill/>
            <a:miter lim="800000"/>
            <a:headEnd/>
            <a:tailEnd/>
          </a:ln>
        </p:spPr>
      </p:pic>
      <p:sp>
        <p:nvSpPr>
          <p:cNvPr id="6" name="Rectangle 3"/>
          <p:cNvSpPr txBox="1">
            <a:spLocks noChangeArrowheads="1"/>
          </p:cNvSpPr>
          <p:nvPr/>
        </p:nvSpPr>
        <p:spPr>
          <a:xfrm>
            <a:off x="5981700" y="994071"/>
            <a:ext cx="2933700" cy="41148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SzPct val="100000"/>
              <a:defRPr/>
            </a:pPr>
            <a:r>
              <a:rPr lang="en-US" sz="2000" i="1" dirty="0" err="1">
                <a:solidFill>
                  <a:schemeClr val="bg1">
                    <a:lumMod val="50000"/>
                  </a:schemeClr>
                </a:solidFill>
              </a:rPr>
              <a:t>f</a:t>
            </a:r>
            <a:r>
              <a:rPr lang="en-US" sz="2000" i="1" baseline="-25000" dirty="0" err="1">
                <a:solidFill>
                  <a:schemeClr val="bg1">
                    <a:lumMod val="50000"/>
                  </a:schemeClr>
                </a:solidFill>
              </a:rPr>
              <a:t>res</a:t>
            </a:r>
            <a:r>
              <a:rPr lang="en-US" sz="2000" dirty="0">
                <a:solidFill>
                  <a:schemeClr val="bg1">
                    <a:lumMod val="50000"/>
                  </a:schemeClr>
                </a:solidFill>
              </a:rPr>
              <a:t> = 1300 MHz</a:t>
            </a:r>
          </a:p>
          <a:p>
            <a:pPr>
              <a:buSzPct val="100000"/>
              <a:defRPr/>
            </a:pPr>
            <a:r>
              <a:rPr lang="en-US" sz="2000" dirty="0">
                <a:solidFill>
                  <a:schemeClr val="bg1">
                    <a:lumMod val="50000"/>
                  </a:schemeClr>
                </a:solidFill>
              </a:rPr>
              <a:t>Standing wave; elliptic</a:t>
            </a:r>
          </a:p>
          <a:p>
            <a:pPr>
              <a:buSzPct val="100000"/>
              <a:defRPr/>
            </a:pPr>
            <a:r>
              <a:rPr lang="en-US" sz="2000" dirty="0">
                <a:solidFill>
                  <a:schemeClr val="bg1">
                    <a:lumMod val="50000"/>
                  </a:schemeClr>
                </a:solidFill>
              </a:rPr>
              <a:t>RRR 300 Niobium</a:t>
            </a:r>
          </a:p>
          <a:p>
            <a:pPr>
              <a:buSzPct val="100000"/>
              <a:defRPr/>
            </a:pPr>
            <a:r>
              <a:rPr lang="en-US" sz="2000" dirty="0">
                <a:solidFill>
                  <a:schemeClr val="bg1">
                    <a:lumMod val="50000"/>
                  </a:schemeClr>
                </a:solidFill>
              </a:rPr>
              <a:t>TM</a:t>
            </a:r>
            <a:r>
              <a:rPr lang="en-US" sz="2000" baseline="-25000" dirty="0">
                <a:solidFill>
                  <a:schemeClr val="bg1">
                    <a:lumMod val="50000"/>
                  </a:schemeClr>
                </a:solidFill>
              </a:rPr>
              <a:t>010</a:t>
            </a:r>
            <a:r>
              <a:rPr lang="en-US" sz="2000" dirty="0">
                <a:solidFill>
                  <a:schemeClr val="bg1">
                    <a:lumMod val="50000"/>
                  </a:schemeClr>
                </a:solidFill>
              </a:rPr>
              <a:t>       </a:t>
            </a:r>
            <a:r>
              <a:rPr lang="el-GR" sz="2000" dirty="0">
                <a:solidFill>
                  <a:schemeClr val="bg1">
                    <a:lumMod val="50000"/>
                  </a:schemeClr>
                </a:solidFill>
                <a:latin typeface="Cambria" panose="02040503050406030204" pitchFamily="18" charset="0"/>
                <a:ea typeface="Cambria" panose="02040503050406030204" pitchFamily="18" charset="0"/>
              </a:rPr>
              <a:t>π</a:t>
            </a:r>
            <a:r>
              <a:rPr lang="en-US" sz="2000" dirty="0">
                <a:solidFill>
                  <a:schemeClr val="bg1">
                    <a:lumMod val="50000"/>
                  </a:schemeClr>
                </a:solidFill>
                <a:latin typeface="Cambria" panose="02040503050406030204" pitchFamily="18" charset="0"/>
                <a:ea typeface="Cambria" panose="02040503050406030204" pitchFamily="18" charset="0"/>
              </a:rPr>
              <a:t>-mode</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active length=1.038m</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Q</a:t>
            </a:r>
            <a:r>
              <a:rPr lang="en-US" sz="2000" baseline="-25000" dirty="0">
                <a:solidFill>
                  <a:schemeClr val="bg1">
                    <a:lumMod val="50000"/>
                  </a:schemeClr>
                </a:solidFill>
                <a:latin typeface="Cambria" panose="02040503050406030204" pitchFamily="18" charset="0"/>
                <a:ea typeface="Cambria" panose="02040503050406030204" pitchFamily="18" charset="0"/>
              </a:rPr>
              <a:t>0 </a:t>
            </a:r>
            <a:r>
              <a:rPr lang="en-US" sz="2000" dirty="0">
                <a:solidFill>
                  <a:schemeClr val="bg1">
                    <a:lumMod val="50000"/>
                  </a:schemeClr>
                </a:solidFill>
                <a:latin typeface="Cambria" panose="02040503050406030204" pitchFamily="18" charset="0"/>
                <a:ea typeface="Cambria" panose="02040503050406030204" pitchFamily="18" charset="0"/>
              </a:rPr>
              <a:t> &gt;10</a:t>
            </a:r>
            <a:r>
              <a:rPr lang="en-US" sz="2000" baseline="30000" dirty="0">
                <a:solidFill>
                  <a:schemeClr val="bg1">
                    <a:lumMod val="50000"/>
                  </a:schemeClr>
                </a:solidFill>
                <a:latin typeface="Cambria" panose="02040503050406030204" pitchFamily="18" charset="0"/>
                <a:ea typeface="Cambria" panose="02040503050406030204" pitchFamily="18" charset="0"/>
              </a:rPr>
              <a:t>10 </a:t>
            </a:r>
            <a:r>
              <a:rPr lang="en-US" sz="2000" dirty="0">
                <a:solidFill>
                  <a:schemeClr val="bg1">
                    <a:lumMod val="50000"/>
                  </a:schemeClr>
                </a:solidFill>
                <a:latin typeface="Cambria" panose="02040503050406030204" pitchFamily="18" charset="0"/>
                <a:ea typeface="Cambria" panose="02040503050406030204" pitchFamily="18" charset="0"/>
              </a:rPr>
              <a:t> </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Iris diam.  = 70 mm</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Nominal gradient =23.6 MV/m</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Cell to cell coupling K=1.87%</a:t>
            </a:r>
          </a:p>
          <a:p>
            <a:pPr marL="0" indent="0">
              <a:buSzPct val="100000"/>
              <a:buNone/>
              <a:defRPr/>
            </a:pPr>
            <a:endParaRPr lang="en-US" sz="2000" baseline="30000" dirty="0">
              <a:solidFill>
                <a:schemeClr val="bg1">
                  <a:lumMod val="50000"/>
                </a:schemeClr>
              </a:solidFill>
              <a:latin typeface="Cambria" panose="02040503050406030204" pitchFamily="18" charset="0"/>
              <a:ea typeface="Cambria" panose="02040503050406030204" pitchFamily="18" charset="0"/>
            </a:endParaRPr>
          </a:p>
          <a:p>
            <a:pPr marL="0" indent="0">
              <a:buSzPct val="100000"/>
              <a:buNone/>
              <a:defRPr/>
            </a:pPr>
            <a:endParaRPr lang="en-US" sz="2000" baseline="30000" dirty="0">
              <a:solidFill>
                <a:schemeClr val="bg1">
                  <a:lumMod val="50000"/>
                </a:schemeClr>
              </a:solidFill>
            </a:endParaRPr>
          </a:p>
          <a:p>
            <a:pPr marL="0" indent="0">
              <a:buSzPct val="100000"/>
              <a:buNone/>
              <a:defRPr/>
            </a:pPr>
            <a:endParaRPr lang="fr-CH" sz="2000" dirty="0">
              <a:solidFill>
                <a:schemeClr val="bg1">
                  <a:lumMod val="50000"/>
                </a:schemeClr>
              </a:solidFill>
            </a:endParaRPr>
          </a:p>
        </p:txBody>
      </p:sp>
      <p:sp>
        <p:nvSpPr>
          <p:cNvPr id="3" name="Footer Placeholder 2">
            <a:extLst>
              <a:ext uri="{FF2B5EF4-FFF2-40B4-BE49-F238E27FC236}">
                <a16:creationId xmlns:a16="http://schemas.microsoft.com/office/drawing/2014/main" id="{88A2A5DB-CDF9-4068-B003-F47B5C3F45E3}"/>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3EEDD73F-1879-493E-B8F9-E168B62367A8}"/>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35874F7D-85DB-47FF-A2FA-C78846755888}"/>
              </a:ext>
            </a:extLst>
          </p:cNvPr>
          <p:cNvSpPr txBox="1"/>
          <p:nvPr/>
        </p:nvSpPr>
        <p:spPr>
          <a:xfrm>
            <a:off x="6116961" y="5181600"/>
            <a:ext cx="2997103" cy="800219"/>
          </a:xfrm>
          <a:prstGeom prst="rect">
            <a:avLst/>
          </a:prstGeom>
          <a:noFill/>
        </p:spPr>
        <p:txBody>
          <a:bodyPr wrap="none" rtlCol="0">
            <a:spAutoFit/>
          </a:bodyPr>
          <a:lstStyle/>
          <a:p>
            <a:r>
              <a:rPr lang="en-US" sz="1400" dirty="0"/>
              <a:t>From:</a:t>
            </a:r>
            <a:r>
              <a:rPr lang="en-US" dirty="0"/>
              <a:t> </a:t>
            </a:r>
            <a:r>
              <a:rPr lang="en-US" sz="1400" dirty="0"/>
              <a:t>Review of the European XFEL </a:t>
            </a:r>
            <a:r>
              <a:rPr lang="en-US" sz="1400" dirty="0" err="1"/>
              <a:t>Linac</a:t>
            </a:r>
            <a:endParaRPr lang="en-US" sz="1400" dirty="0"/>
          </a:p>
          <a:p>
            <a:r>
              <a:rPr lang="en-US" sz="1400" dirty="0"/>
              <a:t>System Beam dynamics meeting; March 26</a:t>
            </a:r>
          </a:p>
          <a:p>
            <a:r>
              <a:rPr lang="en-US" sz="1400" dirty="0"/>
              <a:t>2007 </a:t>
            </a:r>
            <a:r>
              <a:rPr lang="en-US" sz="1400" dirty="0" err="1"/>
              <a:t>Desy</a:t>
            </a:r>
            <a:r>
              <a:rPr lang="en-US" sz="1400" dirty="0"/>
              <a:t> (Hans Weise)</a:t>
            </a:r>
            <a:endParaRPr lang="en-GB" sz="1400" dirty="0"/>
          </a:p>
        </p:txBody>
      </p:sp>
      <p:sp>
        <p:nvSpPr>
          <p:cNvPr id="5" name="TextBox 4">
            <a:extLst>
              <a:ext uri="{FF2B5EF4-FFF2-40B4-BE49-F238E27FC236}">
                <a16:creationId xmlns:a16="http://schemas.microsoft.com/office/drawing/2014/main" id="{312EC41F-AE69-4E39-A566-2FAB794B5274}"/>
              </a:ext>
            </a:extLst>
          </p:cNvPr>
          <p:cNvSpPr txBox="1"/>
          <p:nvPr/>
        </p:nvSpPr>
        <p:spPr>
          <a:xfrm>
            <a:off x="3352800" y="4924205"/>
            <a:ext cx="2565126" cy="369332"/>
          </a:xfrm>
          <a:prstGeom prst="rect">
            <a:avLst/>
          </a:prstGeom>
          <a:solidFill>
            <a:srgbClr val="FFFFD2"/>
          </a:solidFill>
        </p:spPr>
        <p:txBody>
          <a:bodyPr wrap="none" rtlCol="0">
            <a:spAutoFit/>
          </a:bodyPr>
          <a:lstStyle/>
          <a:p>
            <a:r>
              <a:rPr lang="en-US" dirty="0" err="1"/>
              <a:t>B</a:t>
            </a:r>
            <a:r>
              <a:rPr lang="en-US" baseline="-25000" dirty="0" err="1"/>
              <a:t>peak</a:t>
            </a:r>
            <a:r>
              <a:rPr lang="en-US" dirty="0"/>
              <a:t>/</a:t>
            </a:r>
            <a:r>
              <a:rPr lang="en-US" dirty="0" err="1"/>
              <a:t>E</a:t>
            </a:r>
            <a:r>
              <a:rPr lang="en-US" baseline="-25000" dirty="0" err="1"/>
              <a:t>acc</a:t>
            </a:r>
            <a:r>
              <a:rPr lang="en-US" dirty="0"/>
              <a:t>=4.26 </a:t>
            </a:r>
            <a:r>
              <a:rPr lang="en-US" dirty="0" err="1"/>
              <a:t>mT</a:t>
            </a:r>
            <a:r>
              <a:rPr lang="en-US" dirty="0"/>
              <a:t>/MV/m</a:t>
            </a:r>
            <a:endParaRPr lang="en-GB" dirty="0"/>
          </a:p>
        </p:txBody>
      </p:sp>
    </p:spTree>
    <p:extLst>
      <p:ext uri="{BB962C8B-B14F-4D97-AF65-F5344CB8AC3E}">
        <p14:creationId xmlns:p14="http://schemas.microsoft.com/office/powerpoint/2010/main" val="1889076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19908" y="269714"/>
            <a:ext cx="6853238" cy="457200"/>
          </a:xfrm>
        </p:spPr>
        <p:txBody>
          <a:bodyPr>
            <a:normAutofit/>
          </a:bodyPr>
          <a:lstStyle/>
          <a:p>
            <a:pPr algn="ctr" eaLnBrk="1" hangingPunct="1"/>
            <a:r>
              <a:rPr lang="en-GB" sz="2000" dirty="0"/>
              <a:t>CEBAF – JLAB; SC-cavity implementation (XII)</a:t>
            </a:r>
          </a:p>
        </p:txBody>
      </p:sp>
      <p:sp>
        <p:nvSpPr>
          <p:cNvPr id="9" name="Slide Number Placeholder 8"/>
          <p:cNvSpPr>
            <a:spLocks noGrp="1"/>
          </p:cNvSpPr>
          <p:nvPr>
            <p:ph type="sldNum" sz="quarter" idx="12"/>
          </p:nvPr>
        </p:nvSpPr>
        <p:spPr/>
        <p:txBody>
          <a:bodyPr/>
          <a:lstStyle/>
          <a:p>
            <a:pPr>
              <a:defRPr/>
            </a:pPr>
            <a:fld id="{7499C4E0-E30D-4534-ACC1-3EAC57505388}" type="slidenum">
              <a:rPr lang="en-US" smtClean="0"/>
              <a:pPr>
                <a:defRPr/>
              </a:pPr>
              <a:t>38</a:t>
            </a:fld>
            <a:endParaRPr lang="en-US" dirty="0"/>
          </a:p>
        </p:txBody>
      </p:sp>
      <p:pic>
        <p:nvPicPr>
          <p:cNvPr id="7171" name="Picture 3"/>
          <p:cNvPicPr>
            <a:picLocks noChangeAspect="1" noChangeArrowheads="1"/>
          </p:cNvPicPr>
          <p:nvPr/>
        </p:nvPicPr>
        <p:blipFill>
          <a:blip r:embed="rId3" cstate="print"/>
          <a:srcRect/>
          <a:stretch>
            <a:fillRect/>
          </a:stretch>
        </p:blipFill>
        <p:spPr bwMode="auto">
          <a:xfrm>
            <a:off x="1019908" y="876300"/>
            <a:ext cx="4576763" cy="510540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5EF1F660-ACDE-4B90-B977-73993C1CB749}"/>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C5B8708D-5E02-49EB-BC69-9E0672F1F257}"/>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47FA9152-13B1-4C47-AF5E-4ECAC5166440}"/>
              </a:ext>
            </a:extLst>
          </p:cNvPr>
          <p:cNvSpPr txBox="1"/>
          <p:nvPr/>
        </p:nvSpPr>
        <p:spPr>
          <a:xfrm>
            <a:off x="5715000" y="880145"/>
            <a:ext cx="3594471" cy="4801314"/>
          </a:xfrm>
          <a:prstGeom prst="rect">
            <a:avLst/>
          </a:prstGeom>
          <a:noFill/>
        </p:spPr>
        <p:txBody>
          <a:bodyPr wrap="square" rtlCol="0">
            <a:spAutoFit/>
          </a:bodyPr>
          <a:lstStyle/>
          <a:p>
            <a:r>
              <a:rPr lang="en-US" dirty="0"/>
              <a:t>Here we see the different production</a:t>
            </a:r>
          </a:p>
          <a:p>
            <a:r>
              <a:rPr lang="en-US" dirty="0"/>
              <a:t>Stages of those SC cavities</a:t>
            </a:r>
          </a:p>
          <a:p>
            <a:r>
              <a:rPr lang="en-US" dirty="0"/>
              <a:t>Half shells to start with for each cell</a:t>
            </a:r>
          </a:p>
          <a:p>
            <a:r>
              <a:rPr lang="en-US" dirty="0"/>
              <a:t>Waveguide port couplers</a:t>
            </a:r>
          </a:p>
          <a:p>
            <a:r>
              <a:rPr lang="en-US" dirty="0"/>
              <a:t>One waveguide for the RF-in</a:t>
            </a:r>
          </a:p>
          <a:p>
            <a:r>
              <a:rPr lang="en-US" dirty="0"/>
              <a:t>The other for HOMs –out</a:t>
            </a:r>
          </a:p>
          <a:p>
            <a:endParaRPr lang="en-US" dirty="0"/>
          </a:p>
          <a:p>
            <a:r>
              <a:rPr lang="en-US" dirty="0"/>
              <a:t>Note that practically ALL SC multiple</a:t>
            </a:r>
          </a:p>
          <a:p>
            <a:r>
              <a:rPr lang="en-US" dirty="0"/>
              <a:t>cell cavities are operated in the</a:t>
            </a:r>
          </a:p>
          <a:p>
            <a:r>
              <a:rPr lang="en-US" dirty="0"/>
              <a:t>standing wave mode (in contrast to </a:t>
            </a:r>
          </a:p>
          <a:p>
            <a:r>
              <a:rPr lang="en-US" dirty="0"/>
              <a:t>NC multiple cell cavities which are</a:t>
            </a:r>
          </a:p>
          <a:p>
            <a:r>
              <a:rPr lang="en-US" dirty="0"/>
              <a:t>often in travelling wave mode…some </a:t>
            </a:r>
          </a:p>
          <a:p>
            <a:r>
              <a:rPr lang="en-US" dirty="0"/>
              <a:t>of them in forward traveling wave</a:t>
            </a:r>
          </a:p>
          <a:p>
            <a:r>
              <a:rPr lang="en-US" dirty="0"/>
              <a:t>mode ..some using backward waves</a:t>
            </a:r>
          </a:p>
          <a:p>
            <a:r>
              <a:rPr lang="en-US" dirty="0"/>
              <a:t>This (trav. wave) allows more bandwidth</a:t>
            </a:r>
          </a:p>
          <a:p>
            <a:r>
              <a:rPr lang="en-US" dirty="0"/>
              <a:t>and is also applied for heavy</a:t>
            </a:r>
          </a:p>
          <a:p>
            <a:r>
              <a:rPr lang="en-US" dirty="0"/>
              <a:t>Beam-loading</a:t>
            </a:r>
            <a:endParaRPr lang="en-GB" dirty="0"/>
          </a:p>
        </p:txBody>
      </p:sp>
      <p:sp>
        <p:nvSpPr>
          <p:cNvPr id="5" name="TextBox 4">
            <a:extLst>
              <a:ext uri="{FF2B5EF4-FFF2-40B4-BE49-F238E27FC236}">
                <a16:creationId xmlns:a16="http://schemas.microsoft.com/office/drawing/2014/main" id="{7D9D7669-87E7-EFEC-B20E-A9959D669574}"/>
              </a:ext>
            </a:extLst>
          </p:cNvPr>
          <p:cNvSpPr txBox="1"/>
          <p:nvPr/>
        </p:nvSpPr>
        <p:spPr>
          <a:xfrm>
            <a:off x="1600200" y="6051283"/>
            <a:ext cx="3883480" cy="276999"/>
          </a:xfrm>
          <a:prstGeom prst="rect">
            <a:avLst/>
          </a:prstGeom>
          <a:noFill/>
        </p:spPr>
        <p:txBody>
          <a:bodyPr wrap="square" rtlCol="0">
            <a:spAutoFit/>
          </a:bodyPr>
          <a:lstStyle/>
          <a:p>
            <a:r>
              <a:rPr lang="en-US" sz="1200" dirty="0"/>
              <a:t>Photo by ACCEL now Research instruments with permission</a:t>
            </a:r>
            <a:endParaRPr lang="en-GB" sz="1200" dirty="0"/>
          </a:p>
        </p:txBody>
      </p:sp>
    </p:spTree>
    <p:extLst>
      <p:ext uri="{BB962C8B-B14F-4D97-AF65-F5344CB8AC3E}">
        <p14:creationId xmlns:p14="http://schemas.microsoft.com/office/powerpoint/2010/main" val="1805202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cstate="print"/>
          <a:srcRect/>
          <a:stretch>
            <a:fillRect/>
          </a:stretch>
        </p:blipFill>
        <p:spPr bwMode="auto">
          <a:xfrm>
            <a:off x="1068048" y="845900"/>
            <a:ext cx="6705600" cy="4532313"/>
          </a:xfrm>
          <a:prstGeom prst="rect">
            <a:avLst/>
          </a:prstGeom>
          <a:noFill/>
          <a:ln w="9525">
            <a:noFill/>
            <a:miter lim="800000"/>
            <a:headEnd/>
            <a:tailEnd/>
          </a:ln>
        </p:spPr>
      </p:pic>
      <p:sp>
        <p:nvSpPr>
          <p:cNvPr id="8194" name="Rectangle 2"/>
          <p:cNvSpPr>
            <a:spLocks noGrp="1" noChangeArrowheads="1"/>
          </p:cNvSpPr>
          <p:nvPr>
            <p:ph type="title"/>
          </p:nvPr>
        </p:nvSpPr>
        <p:spPr>
          <a:xfrm>
            <a:off x="383439" y="306227"/>
            <a:ext cx="8074819" cy="539784"/>
          </a:xfrm>
        </p:spPr>
        <p:txBody>
          <a:bodyPr>
            <a:normAutofit fontScale="90000"/>
          </a:bodyPr>
          <a:lstStyle/>
          <a:p>
            <a:pPr algn="ctr" eaLnBrk="1" hangingPunct="1"/>
            <a:r>
              <a:rPr lang="en-GB" sz="2000" dirty="0"/>
              <a:t>SPL - CERN/ SNS – ORNL (moderate beta examples);</a:t>
            </a:r>
            <a:br>
              <a:rPr lang="en-GB" sz="2000" dirty="0"/>
            </a:br>
            <a:r>
              <a:rPr lang="en-GB" sz="2000" dirty="0"/>
              <a:t> SC-cavity implementation (XIII)</a:t>
            </a:r>
          </a:p>
        </p:txBody>
      </p:sp>
      <p:sp>
        <p:nvSpPr>
          <p:cNvPr id="9" name="Slide Number Placeholder 8"/>
          <p:cNvSpPr>
            <a:spLocks noGrp="1"/>
          </p:cNvSpPr>
          <p:nvPr>
            <p:ph type="sldNum" sz="quarter" idx="12"/>
          </p:nvPr>
        </p:nvSpPr>
        <p:spPr/>
        <p:txBody>
          <a:bodyPr/>
          <a:lstStyle/>
          <a:p>
            <a:pPr>
              <a:defRPr/>
            </a:pPr>
            <a:fld id="{3E04284B-8B64-4D73-B019-7D7F63EFA13E}" type="slidenum">
              <a:rPr lang="en-US" smtClean="0"/>
              <a:pPr>
                <a:defRPr/>
              </a:pPr>
              <a:t>39</a:t>
            </a:fld>
            <a:endParaRPr lang="en-US" dirty="0"/>
          </a:p>
        </p:txBody>
      </p:sp>
      <p:sp>
        <p:nvSpPr>
          <p:cNvPr id="3" name="Footer Placeholder 2">
            <a:extLst>
              <a:ext uri="{FF2B5EF4-FFF2-40B4-BE49-F238E27FC236}">
                <a16:creationId xmlns:a16="http://schemas.microsoft.com/office/drawing/2014/main" id="{2E01BD9F-D92C-4C91-ACAD-43EA92444F6E}"/>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6C1C6341-FDEA-4A68-8799-8FCB2675BC29}"/>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9F56C480-26F9-4354-A3A8-014356DD9084}"/>
              </a:ext>
            </a:extLst>
          </p:cNvPr>
          <p:cNvSpPr txBox="1"/>
          <p:nvPr/>
        </p:nvSpPr>
        <p:spPr>
          <a:xfrm>
            <a:off x="840392" y="5523907"/>
            <a:ext cx="7610246" cy="923330"/>
          </a:xfrm>
          <a:prstGeom prst="rect">
            <a:avLst/>
          </a:prstGeom>
          <a:noFill/>
        </p:spPr>
        <p:txBody>
          <a:bodyPr wrap="square" rtlCol="0">
            <a:spAutoFit/>
          </a:bodyPr>
          <a:lstStyle/>
          <a:p>
            <a:r>
              <a:rPr lang="en-US" dirty="0"/>
              <a:t>Quiz: What is characteristic  for moderate or low </a:t>
            </a:r>
            <a:r>
              <a:rPr lang="el-GR" dirty="0">
                <a:latin typeface="Cambria" panose="02040503050406030204" pitchFamily="18" charset="0"/>
                <a:ea typeface="Cambria" panose="02040503050406030204" pitchFamily="18" charset="0"/>
              </a:rPr>
              <a:t>β</a:t>
            </a:r>
            <a:r>
              <a:rPr lang="en-US" dirty="0"/>
              <a:t> =v/c value cavities?</a:t>
            </a:r>
          </a:p>
          <a:p>
            <a:r>
              <a:rPr lang="en-US" dirty="0"/>
              <a:t>A:The </a:t>
            </a:r>
            <a:r>
              <a:rPr lang="en-US" dirty="0" err="1"/>
              <a:t>bellshape</a:t>
            </a:r>
            <a:r>
              <a:rPr lang="en-US" dirty="0"/>
              <a:t> of a cell? B: The shorter gap compared to </a:t>
            </a:r>
            <a:r>
              <a:rPr lang="el-GR" dirty="0">
                <a:latin typeface="Cambria" panose="02040503050406030204" pitchFamily="18" charset="0"/>
                <a:ea typeface="Cambria" panose="02040503050406030204" pitchFamily="18" charset="0"/>
              </a:rPr>
              <a:t>β</a:t>
            </a:r>
            <a:r>
              <a:rPr lang="en-US" dirty="0"/>
              <a:t> =1 cavities? C: the diameter</a:t>
            </a:r>
          </a:p>
          <a:p>
            <a:r>
              <a:rPr lang="en-US" dirty="0"/>
              <a:t>From </a:t>
            </a:r>
            <a:r>
              <a:rPr lang="en-US" dirty="0" err="1"/>
              <a:t>Kneisel</a:t>
            </a:r>
            <a:r>
              <a:rPr lang="en-US" dirty="0"/>
              <a:t> et al PAC 2001 (Chicago) proceedings</a:t>
            </a:r>
            <a:endParaRPr lang="en-GB" dirty="0"/>
          </a:p>
        </p:txBody>
      </p:sp>
      <p:pic>
        <p:nvPicPr>
          <p:cNvPr id="7" name="Picture 6">
            <a:extLst>
              <a:ext uri="{FF2B5EF4-FFF2-40B4-BE49-F238E27FC236}">
                <a16:creationId xmlns:a16="http://schemas.microsoft.com/office/drawing/2014/main" id="{6838B7A7-38B0-3B45-6D21-71EA1CE45EDC}"/>
              </a:ext>
            </a:extLst>
          </p:cNvPr>
          <p:cNvPicPr>
            <a:picLocks noChangeAspect="1"/>
          </p:cNvPicPr>
          <p:nvPr/>
        </p:nvPicPr>
        <p:blipFill>
          <a:blip r:embed="rId4"/>
          <a:stretch>
            <a:fillRect/>
          </a:stretch>
        </p:blipFill>
        <p:spPr>
          <a:xfrm rot="16200000">
            <a:off x="-192941" y="2237737"/>
            <a:ext cx="3126588" cy="1415813"/>
          </a:xfrm>
          <a:prstGeom prst="rect">
            <a:avLst/>
          </a:prstGeom>
        </p:spPr>
      </p:pic>
      <p:pic>
        <p:nvPicPr>
          <p:cNvPr id="11" name="Picture 10">
            <a:extLst>
              <a:ext uri="{FF2B5EF4-FFF2-40B4-BE49-F238E27FC236}">
                <a16:creationId xmlns:a16="http://schemas.microsoft.com/office/drawing/2014/main" id="{2A0AB554-65F8-BA3F-D6D5-6223ED95C935}"/>
              </a:ext>
            </a:extLst>
          </p:cNvPr>
          <p:cNvPicPr>
            <a:picLocks noChangeAspect="1"/>
          </p:cNvPicPr>
          <p:nvPr/>
        </p:nvPicPr>
        <p:blipFill rotWithShape="1">
          <a:blip r:embed="rId5"/>
          <a:srcRect l="1186" t="-460" r="-1186" b="460"/>
          <a:stretch/>
        </p:blipFill>
        <p:spPr>
          <a:xfrm>
            <a:off x="2061995" y="1494368"/>
            <a:ext cx="5934410" cy="4029539"/>
          </a:xfrm>
          <a:prstGeom prst="rect">
            <a:avLst/>
          </a:prstGeom>
        </p:spPr>
      </p:pic>
    </p:spTree>
    <p:extLst>
      <p:ext uri="{BB962C8B-B14F-4D97-AF65-F5344CB8AC3E}">
        <p14:creationId xmlns:p14="http://schemas.microsoft.com/office/powerpoint/2010/main" val="1451411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a:xfrm>
            <a:off x="146304" y="6265754"/>
            <a:ext cx="457200" cy="457200"/>
          </a:xfrm>
        </p:spPr>
        <p:txBody>
          <a:bodyPr/>
          <a:lstStyle/>
          <a:p>
            <a:pPr>
              <a:defRPr/>
            </a:pPr>
            <a:fld id="{DB53ACC3-E0A7-4739-8964-C09F9DCF4F47}" type="slidenum">
              <a:rPr lang="en-US"/>
              <a:pPr>
                <a:defRPr/>
              </a:pPr>
              <a:t>4</a:t>
            </a:fld>
            <a:endParaRPr lang="en-US" dirty="0"/>
          </a:p>
        </p:txBody>
      </p:sp>
      <p:sp>
        <p:nvSpPr>
          <p:cNvPr id="19462" name="Rectangle 2"/>
          <p:cNvSpPr>
            <a:spLocks noGrp="1" noChangeArrowheads="1"/>
          </p:cNvSpPr>
          <p:nvPr>
            <p:ph type="title" idx="4294967295"/>
          </p:nvPr>
        </p:nvSpPr>
        <p:spPr>
          <a:xfrm>
            <a:off x="603504" y="128571"/>
            <a:ext cx="8083296" cy="490261"/>
          </a:xfrm>
        </p:spPr>
        <p:txBody>
          <a:bodyPr>
            <a:normAutofit fontScale="90000"/>
          </a:bodyPr>
          <a:lstStyle/>
          <a:p>
            <a:pPr algn="ctr" eaLnBrk="1" hangingPunct="1"/>
            <a:r>
              <a:rPr lang="en-GB" sz="3200" dirty="0"/>
              <a:t> </a:t>
            </a:r>
            <a:r>
              <a:rPr lang="en-GB" sz="2200" dirty="0"/>
              <a:t>Motivation(II); Historical remarks, a recent  (2021) review</a:t>
            </a:r>
          </a:p>
        </p:txBody>
      </p:sp>
      <p:sp>
        <p:nvSpPr>
          <p:cNvPr id="3" name="Footer Placeholder 2">
            <a:extLst>
              <a:ext uri="{FF2B5EF4-FFF2-40B4-BE49-F238E27FC236}">
                <a16:creationId xmlns:a16="http://schemas.microsoft.com/office/drawing/2014/main" id="{BCF7C75A-B526-4C1D-B0B8-2238751B4D08}"/>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BB6EFE67-240E-41FF-B8B0-C7505583A8A6}"/>
              </a:ext>
            </a:extLst>
          </p:cNvPr>
          <p:cNvSpPr>
            <a:spLocks noGrp="1"/>
          </p:cNvSpPr>
          <p:nvPr>
            <p:ph type="dt" sz="half" idx="10"/>
          </p:nvPr>
        </p:nvSpPr>
        <p:spPr>
          <a:xfrm>
            <a:off x="8083296" y="6334034"/>
            <a:ext cx="914400" cy="320640"/>
          </a:xfrm>
        </p:spPr>
        <p:txBody>
          <a:bodyPr/>
          <a:lstStyle/>
          <a:p>
            <a:r>
              <a:rPr lang="en-US"/>
              <a:t>Feb. 2025</a:t>
            </a:r>
            <a:endParaRPr lang="en-GB" dirty="0"/>
          </a:p>
        </p:txBody>
      </p:sp>
      <p:pic>
        <p:nvPicPr>
          <p:cNvPr id="6" name="Picture 5">
            <a:extLst>
              <a:ext uri="{FF2B5EF4-FFF2-40B4-BE49-F238E27FC236}">
                <a16:creationId xmlns:a16="http://schemas.microsoft.com/office/drawing/2014/main" id="{E4E8F752-1066-494E-87B6-7E9497C8EEB5}"/>
              </a:ext>
            </a:extLst>
          </p:cNvPr>
          <p:cNvPicPr>
            <a:picLocks noChangeAspect="1"/>
          </p:cNvPicPr>
          <p:nvPr/>
        </p:nvPicPr>
        <p:blipFill>
          <a:blip r:embed="rId3"/>
          <a:stretch>
            <a:fillRect/>
          </a:stretch>
        </p:blipFill>
        <p:spPr>
          <a:xfrm>
            <a:off x="838201" y="1153456"/>
            <a:ext cx="7124602" cy="4781270"/>
          </a:xfrm>
          <a:prstGeom prst="rect">
            <a:avLst/>
          </a:prstGeom>
        </p:spPr>
      </p:pic>
      <p:pic>
        <p:nvPicPr>
          <p:cNvPr id="8" name="Picture 7">
            <a:extLst>
              <a:ext uri="{FF2B5EF4-FFF2-40B4-BE49-F238E27FC236}">
                <a16:creationId xmlns:a16="http://schemas.microsoft.com/office/drawing/2014/main" id="{FED46410-DE25-4884-9B33-988BF681DA13}"/>
              </a:ext>
            </a:extLst>
          </p:cNvPr>
          <p:cNvPicPr>
            <a:picLocks noChangeAspect="1"/>
          </p:cNvPicPr>
          <p:nvPr/>
        </p:nvPicPr>
        <p:blipFill>
          <a:blip r:embed="rId4"/>
          <a:stretch>
            <a:fillRect/>
          </a:stretch>
        </p:blipFill>
        <p:spPr>
          <a:xfrm>
            <a:off x="3733800" y="779390"/>
            <a:ext cx="3366597" cy="748132"/>
          </a:xfrm>
          <a:prstGeom prst="rect">
            <a:avLst/>
          </a:prstGeom>
        </p:spPr>
      </p:pic>
      <p:sp>
        <p:nvSpPr>
          <p:cNvPr id="9" name="TextBox 8">
            <a:extLst>
              <a:ext uri="{FF2B5EF4-FFF2-40B4-BE49-F238E27FC236}">
                <a16:creationId xmlns:a16="http://schemas.microsoft.com/office/drawing/2014/main" id="{5432D163-293B-4782-9943-50ADC7D12154}"/>
              </a:ext>
            </a:extLst>
          </p:cNvPr>
          <p:cNvSpPr txBox="1"/>
          <p:nvPr/>
        </p:nvSpPr>
        <p:spPr>
          <a:xfrm>
            <a:off x="1372081" y="917988"/>
            <a:ext cx="1486048" cy="276999"/>
          </a:xfrm>
          <a:prstGeom prst="rect">
            <a:avLst/>
          </a:prstGeom>
          <a:noFill/>
        </p:spPr>
        <p:txBody>
          <a:bodyPr wrap="none" rtlCol="0">
            <a:spAutoFit/>
          </a:bodyPr>
          <a:lstStyle/>
          <a:p>
            <a:r>
              <a:rPr lang="en-US" sz="1200" dirty="0"/>
              <a:t>(Vol 1; No 1, Jan 2021)</a:t>
            </a:r>
            <a:endParaRPr lang="en-GB" sz="1200" dirty="0"/>
          </a:p>
        </p:txBody>
      </p:sp>
    </p:spTree>
    <p:extLst>
      <p:ext uri="{BB962C8B-B14F-4D97-AF65-F5344CB8AC3E}">
        <p14:creationId xmlns:p14="http://schemas.microsoft.com/office/powerpoint/2010/main" val="3444634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243317"/>
            <a:ext cx="7848600" cy="457200"/>
          </a:xfrm>
        </p:spPr>
        <p:txBody>
          <a:bodyPr>
            <a:normAutofit/>
          </a:bodyPr>
          <a:lstStyle/>
          <a:p>
            <a:pPr algn="ctr" eaLnBrk="1" hangingPunct="1"/>
            <a:r>
              <a:rPr lang="en-GB" sz="2000" dirty="0"/>
              <a:t>Heavy Ion accelerators ATLAS – ANL; SC-cavity implementation (XIV)</a:t>
            </a:r>
          </a:p>
        </p:txBody>
      </p:sp>
      <p:sp>
        <p:nvSpPr>
          <p:cNvPr id="9" name="Slide Number Placeholder 8"/>
          <p:cNvSpPr>
            <a:spLocks noGrp="1"/>
          </p:cNvSpPr>
          <p:nvPr>
            <p:ph type="sldNum" sz="quarter" idx="12"/>
          </p:nvPr>
        </p:nvSpPr>
        <p:spPr/>
        <p:txBody>
          <a:bodyPr/>
          <a:lstStyle/>
          <a:p>
            <a:pPr>
              <a:defRPr/>
            </a:pPr>
            <a:fld id="{86B9715D-0E7D-46A1-8470-4776317EA454}" type="slidenum">
              <a:rPr lang="en-US" smtClean="0"/>
              <a:pPr>
                <a:defRPr/>
              </a:pPr>
              <a:t>40</a:t>
            </a:fld>
            <a:endParaRPr lang="en-US" dirty="0"/>
          </a:p>
        </p:txBody>
      </p:sp>
      <p:pic>
        <p:nvPicPr>
          <p:cNvPr id="9219" name="Picture 3"/>
          <p:cNvPicPr>
            <a:picLocks noChangeAspect="1" noChangeArrowheads="1"/>
          </p:cNvPicPr>
          <p:nvPr/>
        </p:nvPicPr>
        <p:blipFill rotWithShape="1">
          <a:blip r:embed="rId3" cstate="print"/>
          <a:srcRect t="-1396" r="-1779" b="-1"/>
          <a:stretch/>
        </p:blipFill>
        <p:spPr bwMode="auto">
          <a:xfrm>
            <a:off x="1085852" y="1866744"/>
            <a:ext cx="3429000" cy="4052151"/>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3768FE25-693A-4478-8847-8EC349177FFA}"/>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E0B5844D-88B2-461C-87FD-E690C509966F}"/>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0E8CFC40-CC57-471D-96F7-3BD3F041F752}"/>
              </a:ext>
            </a:extLst>
          </p:cNvPr>
          <p:cNvSpPr txBox="1"/>
          <p:nvPr/>
        </p:nvSpPr>
        <p:spPr>
          <a:xfrm>
            <a:off x="4514852" y="833689"/>
            <a:ext cx="4624386" cy="1415772"/>
          </a:xfrm>
          <a:prstGeom prst="rect">
            <a:avLst/>
          </a:prstGeom>
          <a:noFill/>
        </p:spPr>
        <p:txBody>
          <a:bodyPr wrap="square" rtlCol="0">
            <a:spAutoFit/>
          </a:bodyPr>
          <a:lstStyle/>
          <a:p>
            <a:r>
              <a:rPr lang="en-US" dirty="0"/>
              <a:t>This (Left side: SC version)) is kind of similar to a </a:t>
            </a:r>
          </a:p>
          <a:p>
            <a:r>
              <a:rPr lang="en-US" dirty="0"/>
              <a:t>NC spiral resonator (water cooled) .Note the coupling loop at the left in the NC resonator (only one loop ..mirror)</a:t>
            </a:r>
          </a:p>
          <a:p>
            <a:endParaRPr lang="en-GB" sz="1400" dirty="0"/>
          </a:p>
        </p:txBody>
      </p:sp>
      <p:sp>
        <p:nvSpPr>
          <p:cNvPr id="7" name="TextBox 6">
            <a:extLst>
              <a:ext uri="{FF2B5EF4-FFF2-40B4-BE49-F238E27FC236}">
                <a16:creationId xmlns:a16="http://schemas.microsoft.com/office/drawing/2014/main" id="{CAC723EC-3FE1-4EED-856A-04BDCD2690B1}"/>
              </a:ext>
            </a:extLst>
          </p:cNvPr>
          <p:cNvSpPr txBox="1"/>
          <p:nvPr/>
        </p:nvSpPr>
        <p:spPr>
          <a:xfrm>
            <a:off x="533400" y="943414"/>
            <a:ext cx="3733800" cy="1200329"/>
          </a:xfrm>
          <a:prstGeom prst="rect">
            <a:avLst/>
          </a:prstGeom>
          <a:noFill/>
        </p:spPr>
        <p:txBody>
          <a:bodyPr wrap="square" rtlCol="0">
            <a:spAutoFit/>
          </a:bodyPr>
          <a:lstStyle/>
          <a:p>
            <a:r>
              <a:rPr lang="en-US" dirty="0"/>
              <a:t>Excitation via </a:t>
            </a:r>
            <a:r>
              <a:rPr lang="en-US" dirty="0" err="1"/>
              <a:t>tankprobe</a:t>
            </a:r>
            <a:r>
              <a:rPr lang="en-US" dirty="0"/>
              <a:t> or </a:t>
            </a:r>
            <a:r>
              <a:rPr lang="en-US" dirty="0" err="1"/>
              <a:t>loop“antenna</a:t>
            </a:r>
            <a:r>
              <a:rPr lang="en-US" dirty="0"/>
              <a:t>”; This type of spiral resonator is also known as split ring resonator; 97 and 145 MHz beta=0.06..0.16</a:t>
            </a:r>
            <a:endParaRPr lang="en-GB" dirty="0"/>
          </a:p>
        </p:txBody>
      </p:sp>
      <p:sp>
        <p:nvSpPr>
          <p:cNvPr id="8" name="TextBox 7">
            <a:extLst>
              <a:ext uri="{FF2B5EF4-FFF2-40B4-BE49-F238E27FC236}">
                <a16:creationId xmlns:a16="http://schemas.microsoft.com/office/drawing/2014/main" id="{62FDEE5E-BB2A-44D9-BF5A-153F04633CF2}"/>
              </a:ext>
            </a:extLst>
          </p:cNvPr>
          <p:cNvSpPr txBox="1"/>
          <p:nvPr/>
        </p:nvSpPr>
        <p:spPr>
          <a:xfrm>
            <a:off x="4572000" y="5254943"/>
            <a:ext cx="4227696" cy="1077218"/>
          </a:xfrm>
          <a:prstGeom prst="rect">
            <a:avLst/>
          </a:prstGeom>
          <a:solidFill>
            <a:srgbClr val="00B0F0"/>
          </a:solidFill>
        </p:spPr>
        <p:txBody>
          <a:bodyPr wrap="none" rtlCol="0">
            <a:spAutoFit/>
          </a:bodyPr>
          <a:lstStyle/>
          <a:p>
            <a:r>
              <a:rPr lang="en-US" sz="1600" dirty="0"/>
              <a:t>Here we see a 48.5 MHz spiral resonator (</a:t>
            </a:r>
            <a:r>
              <a:rPr lang="en-US" sz="1600" dirty="0" err="1"/>
              <a:t>MEBT</a:t>
            </a:r>
            <a:r>
              <a:rPr lang="en-US" sz="1600" dirty="0"/>
              <a:t>);</a:t>
            </a:r>
          </a:p>
          <a:p>
            <a:r>
              <a:rPr lang="en-US" sz="1600" dirty="0"/>
              <a:t>NIMA 949 (2020)162776  by Mentha et al.</a:t>
            </a:r>
          </a:p>
          <a:p>
            <a:r>
              <a:rPr lang="en-US" sz="1600" dirty="0"/>
              <a:t>Quiz: How would you design the water cooling for the</a:t>
            </a:r>
          </a:p>
          <a:p>
            <a:r>
              <a:rPr lang="en-US" sz="1600" dirty="0"/>
              <a:t>NC resonator coil ? discussion</a:t>
            </a:r>
            <a:endParaRPr lang="en-GB" sz="1600" dirty="0"/>
          </a:p>
        </p:txBody>
      </p:sp>
      <p:pic>
        <p:nvPicPr>
          <p:cNvPr id="11" name="Picture 10" descr="A picture containing disk brake, engine, close, gear&#10;&#10;Description automatically generated">
            <a:extLst>
              <a:ext uri="{FF2B5EF4-FFF2-40B4-BE49-F238E27FC236}">
                <a16:creationId xmlns:a16="http://schemas.microsoft.com/office/drawing/2014/main" id="{9C6FE09E-B708-6DF5-5264-24E962591B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4692" y="2044151"/>
            <a:ext cx="3692108" cy="3033383"/>
          </a:xfrm>
          <a:prstGeom prst="rect">
            <a:avLst/>
          </a:prstGeom>
        </p:spPr>
      </p:pic>
      <p:sp>
        <p:nvSpPr>
          <p:cNvPr id="13" name="TextBox 12">
            <a:extLst>
              <a:ext uri="{FF2B5EF4-FFF2-40B4-BE49-F238E27FC236}">
                <a16:creationId xmlns:a16="http://schemas.microsoft.com/office/drawing/2014/main" id="{92E4B012-3E94-5296-63D2-B5AE7072FA5C}"/>
              </a:ext>
            </a:extLst>
          </p:cNvPr>
          <p:cNvSpPr txBox="1"/>
          <p:nvPr/>
        </p:nvSpPr>
        <p:spPr>
          <a:xfrm>
            <a:off x="970197" y="5901383"/>
            <a:ext cx="2985176" cy="523220"/>
          </a:xfrm>
          <a:prstGeom prst="rect">
            <a:avLst/>
          </a:prstGeom>
          <a:noFill/>
        </p:spPr>
        <p:txBody>
          <a:bodyPr wrap="none" rtlCol="0">
            <a:spAutoFit/>
          </a:bodyPr>
          <a:lstStyle/>
          <a:p>
            <a:r>
              <a:rPr lang="en-US" sz="1400" dirty="0"/>
              <a:t>Figure from </a:t>
            </a:r>
            <a:r>
              <a:rPr lang="en-US" sz="1400" dirty="0" err="1"/>
              <a:t>S.Bousson</a:t>
            </a:r>
            <a:r>
              <a:rPr lang="en-US" sz="1400" dirty="0"/>
              <a:t>; High power proton</a:t>
            </a:r>
          </a:p>
          <a:p>
            <a:r>
              <a:rPr lang="en-US" sz="1400" dirty="0" err="1"/>
              <a:t>Linacs</a:t>
            </a:r>
            <a:r>
              <a:rPr lang="en-US" sz="1400" dirty="0"/>
              <a:t> JUAS 2015</a:t>
            </a:r>
            <a:endParaRPr lang="en-GB" sz="1400" dirty="0"/>
          </a:p>
        </p:txBody>
      </p:sp>
    </p:spTree>
    <p:extLst>
      <p:ext uri="{BB962C8B-B14F-4D97-AF65-F5344CB8AC3E}">
        <p14:creationId xmlns:p14="http://schemas.microsoft.com/office/powerpoint/2010/main" val="12074635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0853" y="166155"/>
            <a:ext cx="8865347" cy="534917"/>
          </a:xfrm>
        </p:spPr>
        <p:txBody>
          <a:bodyPr>
            <a:noAutofit/>
          </a:bodyPr>
          <a:lstStyle/>
          <a:p>
            <a:pPr eaLnBrk="1" hangingPunct="1"/>
            <a:r>
              <a:rPr lang="en-GB" sz="2000" dirty="0"/>
              <a:t>Shapes of heavy ion accelerator cavities (low </a:t>
            </a:r>
            <a:r>
              <a:rPr lang="el-GR" sz="2000" dirty="0">
                <a:latin typeface="Cambria" panose="02040503050406030204" pitchFamily="18" charset="0"/>
                <a:ea typeface="Cambria" panose="02040503050406030204" pitchFamily="18" charset="0"/>
              </a:rPr>
              <a:t>β</a:t>
            </a:r>
            <a:r>
              <a:rPr lang="en-GB" sz="2000" dirty="0"/>
              <a:t>); SC-cavity implementation (XV)</a:t>
            </a:r>
          </a:p>
        </p:txBody>
      </p:sp>
      <p:sp>
        <p:nvSpPr>
          <p:cNvPr id="14" name="Slide Number Placeholder 13"/>
          <p:cNvSpPr>
            <a:spLocks noGrp="1"/>
          </p:cNvSpPr>
          <p:nvPr>
            <p:ph type="sldNum" sz="quarter" idx="12"/>
          </p:nvPr>
        </p:nvSpPr>
        <p:spPr/>
        <p:txBody>
          <a:bodyPr/>
          <a:lstStyle/>
          <a:p>
            <a:pPr>
              <a:defRPr/>
            </a:pPr>
            <a:fld id="{3DD51133-A124-492B-A036-16465AB87232}" type="slidenum">
              <a:rPr lang="en-US" smtClean="0"/>
              <a:pPr>
                <a:defRPr/>
              </a:pPr>
              <a:t>41</a:t>
            </a:fld>
            <a:endParaRPr lang="en-US" dirty="0"/>
          </a:p>
        </p:txBody>
      </p:sp>
      <p:pic>
        <p:nvPicPr>
          <p:cNvPr id="10243" name="Picture 3"/>
          <p:cNvPicPr>
            <a:picLocks noChangeAspect="1" noChangeArrowheads="1"/>
          </p:cNvPicPr>
          <p:nvPr/>
        </p:nvPicPr>
        <p:blipFill>
          <a:blip r:embed="rId3" cstate="print"/>
          <a:srcRect/>
          <a:stretch>
            <a:fillRect/>
          </a:stretch>
        </p:blipFill>
        <p:spPr bwMode="auto">
          <a:xfrm>
            <a:off x="3733799" y="1187450"/>
            <a:ext cx="1778000" cy="1905000"/>
          </a:xfrm>
          <a:prstGeom prst="rect">
            <a:avLst/>
          </a:prstGeom>
          <a:noFill/>
          <a:ln w="9525">
            <a:noFill/>
            <a:miter lim="800000"/>
            <a:headEnd/>
            <a:tailEnd/>
          </a:ln>
        </p:spPr>
      </p:pic>
      <p:pic>
        <p:nvPicPr>
          <p:cNvPr id="10244" name="Picture 4"/>
          <p:cNvPicPr>
            <a:picLocks noChangeAspect="1" noChangeArrowheads="1"/>
          </p:cNvPicPr>
          <p:nvPr/>
        </p:nvPicPr>
        <p:blipFill>
          <a:blip r:embed="rId4" cstate="print"/>
          <a:srcRect/>
          <a:stretch>
            <a:fillRect/>
          </a:stretch>
        </p:blipFill>
        <p:spPr bwMode="auto">
          <a:xfrm>
            <a:off x="990600" y="1981200"/>
            <a:ext cx="1651000" cy="3225800"/>
          </a:xfrm>
          <a:prstGeom prst="rect">
            <a:avLst/>
          </a:prstGeom>
          <a:noFill/>
          <a:ln w="9525">
            <a:noFill/>
            <a:miter lim="800000"/>
            <a:headEnd/>
            <a:tailEnd/>
          </a:ln>
        </p:spPr>
      </p:pic>
      <p:pic>
        <p:nvPicPr>
          <p:cNvPr id="10245" name="Picture 5"/>
          <p:cNvPicPr>
            <a:picLocks noChangeAspect="1" noChangeArrowheads="1"/>
          </p:cNvPicPr>
          <p:nvPr/>
        </p:nvPicPr>
        <p:blipFill>
          <a:blip r:embed="rId5" cstate="print"/>
          <a:srcRect/>
          <a:stretch>
            <a:fillRect/>
          </a:stretch>
        </p:blipFill>
        <p:spPr bwMode="auto">
          <a:xfrm>
            <a:off x="6172200" y="990600"/>
            <a:ext cx="2730500" cy="2298700"/>
          </a:xfrm>
          <a:prstGeom prst="rect">
            <a:avLst/>
          </a:prstGeom>
          <a:noFill/>
          <a:ln w="9525">
            <a:noFill/>
            <a:miter lim="800000"/>
            <a:headEnd/>
            <a:tailEnd/>
          </a:ln>
        </p:spPr>
      </p:pic>
      <p:pic>
        <p:nvPicPr>
          <p:cNvPr id="10247" name="Picture 7"/>
          <p:cNvPicPr>
            <a:picLocks noChangeAspect="1" noChangeArrowheads="1"/>
          </p:cNvPicPr>
          <p:nvPr/>
        </p:nvPicPr>
        <p:blipFill>
          <a:blip r:embed="rId6" cstate="print"/>
          <a:srcRect/>
          <a:stretch>
            <a:fillRect/>
          </a:stretch>
        </p:blipFill>
        <p:spPr bwMode="auto">
          <a:xfrm>
            <a:off x="7086600" y="3437792"/>
            <a:ext cx="1879600" cy="2019300"/>
          </a:xfrm>
          <a:prstGeom prst="rect">
            <a:avLst/>
          </a:prstGeom>
          <a:noFill/>
          <a:ln w="9525">
            <a:noFill/>
            <a:miter lim="800000"/>
            <a:headEnd/>
            <a:tailEnd/>
          </a:ln>
        </p:spPr>
      </p:pic>
      <p:pic>
        <p:nvPicPr>
          <p:cNvPr id="10248" name="Picture 8"/>
          <p:cNvPicPr>
            <a:picLocks noChangeAspect="1" noChangeArrowheads="1"/>
          </p:cNvPicPr>
          <p:nvPr/>
        </p:nvPicPr>
        <p:blipFill>
          <a:blip r:embed="rId7" cstate="print"/>
          <a:srcRect/>
          <a:stretch>
            <a:fillRect/>
          </a:stretch>
        </p:blipFill>
        <p:spPr bwMode="auto">
          <a:xfrm>
            <a:off x="3282950" y="3337170"/>
            <a:ext cx="3492500" cy="259080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C287CCE4-5992-41D4-B34C-472D8BDD199C}"/>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9DC15EB2-2151-4753-B639-823CF80709C2}"/>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18713EBF-27D1-48D1-A2CF-8CDB07A4A5C7}"/>
              </a:ext>
            </a:extLst>
          </p:cNvPr>
          <p:cNvSpPr txBox="1"/>
          <p:nvPr/>
        </p:nvSpPr>
        <p:spPr>
          <a:xfrm>
            <a:off x="914400" y="688045"/>
            <a:ext cx="1367682" cy="1384995"/>
          </a:xfrm>
          <a:prstGeom prst="rect">
            <a:avLst/>
          </a:prstGeom>
          <a:noFill/>
        </p:spPr>
        <p:txBody>
          <a:bodyPr wrap="none" rtlCol="0">
            <a:spAutoFit/>
          </a:bodyPr>
          <a:lstStyle/>
          <a:p>
            <a:r>
              <a:rPr lang="en-US" sz="1400" dirty="0"/>
              <a:t>a     </a:t>
            </a:r>
            <a:r>
              <a:rPr lang="el-GR" sz="1400" dirty="0">
                <a:latin typeface="Cambria" panose="02040503050406030204" pitchFamily="18" charset="0"/>
                <a:ea typeface="Cambria" panose="02040503050406030204" pitchFamily="18" charset="0"/>
              </a:rPr>
              <a:t>λ</a:t>
            </a:r>
            <a:r>
              <a:rPr lang="en-US" sz="1400" dirty="0"/>
              <a:t>/2   style</a:t>
            </a:r>
          </a:p>
          <a:p>
            <a:r>
              <a:rPr lang="en-US" sz="1400" dirty="0"/>
              <a:t>coax resonator</a:t>
            </a:r>
          </a:p>
          <a:p>
            <a:r>
              <a:rPr lang="en-US" sz="1400" dirty="0"/>
              <a:t>as SC spoke cavity</a:t>
            </a:r>
          </a:p>
          <a:p>
            <a:r>
              <a:rPr lang="en-US" sz="1400" dirty="0"/>
              <a:t>the beam passes in</a:t>
            </a:r>
          </a:p>
          <a:p>
            <a:r>
              <a:rPr lang="en-US" sz="1400" dirty="0"/>
              <a:t>the middle  2 gaps</a:t>
            </a:r>
          </a:p>
          <a:p>
            <a:r>
              <a:rPr lang="en-US" sz="1400" dirty="0"/>
              <a:t> (L to R)</a:t>
            </a:r>
            <a:endParaRPr lang="en-GB" sz="1400" dirty="0"/>
          </a:p>
        </p:txBody>
      </p:sp>
      <p:sp>
        <p:nvSpPr>
          <p:cNvPr id="5" name="TextBox 4">
            <a:extLst>
              <a:ext uri="{FF2B5EF4-FFF2-40B4-BE49-F238E27FC236}">
                <a16:creationId xmlns:a16="http://schemas.microsoft.com/office/drawing/2014/main" id="{F0CD6145-74DC-4790-8E9B-30C2A1BDBEB8}"/>
              </a:ext>
            </a:extLst>
          </p:cNvPr>
          <p:cNvSpPr txBox="1"/>
          <p:nvPr/>
        </p:nvSpPr>
        <p:spPr>
          <a:xfrm>
            <a:off x="3505200" y="5972769"/>
            <a:ext cx="2771913" cy="369332"/>
          </a:xfrm>
          <a:prstGeom prst="rect">
            <a:avLst/>
          </a:prstGeom>
          <a:noFill/>
        </p:spPr>
        <p:txBody>
          <a:bodyPr wrap="none" rtlCol="0">
            <a:spAutoFit/>
          </a:bodyPr>
          <a:lstStyle/>
          <a:p>
            <a:r>
              <a:rPr lang="en-US" dirty="0"/>
              <a:t>A superconducting 4 Rod RFQ</a:t>
            </a:r>
            <a:endParaRPr lang="en-GB" dirty="0"/>
          </a:p>
        </p:txBody>
      </p:sp>
      <p:sp>
        <p:nvSpPr>
          <p:cNvPr id="6" name="TextBox 5">
            <a:extLst>
              <a:ext uri="{FF2B5EF4-FFF2-40B4-BE49-F238E27FC236}">
                <a16:creationId xmlns:a16="http://schemas.microsoft.com/office/drawing/2014/main" id="{B512867E-CA21-4FCA-AC06-565DB0FD7EEB}"/>
              </a:ext>
            </a:extLst>
          </p:cNvPr>
          <p:cNvSpPr txBox="1"/>
          <p:nvPr/>
        </p:nvSpPr>
        <p:spPr>
          <a:xfrm>
            <a:off x="7261666" y="5418771"/>
            <a:ext cx="1290866" cy="830997"/>
          </a:xfrm>
          <a:prstGeom prst="rect">
            <a:avLst/>
          </a:prstGeom>
          <a:noFill/>
        </p:spPr>
        <p:txBody>
          <a:bodyPr wrap="none" rtlCol="0">
            <a:spAutoFit/>
          </a:bodyPr>
          <a:lstStyle/>
          <a:p>
            <a:r>
              <a:rPr lang="en-US" sz="1600" dirty="0"/>
              <a:t>Multiple spoke</a:t>
            </a:r>
          </a:p>
          <a:p>
            <a:r>
              <a:rPr lang="en-US" sz="1600" dirty="0" err="1"/>
              <a:t>lamda</a:t>
            </a:r>
            <a:r>
              <a:rPr lang="en-US" sz="1600" dirty="0"/>
              <a:t>/2 style </a:t>
            </a:r>
          </a:p>
          <a:p>
            <a:r>
              <a:rPr lang="en-US" sz="1600" dirty="0"/>
              <a:t>SC resonator</a:t>
            </a:r>
            <a:endParaRPr lang="en-GB" sz="1600" dirty="0"/>
          </a:p>
        </p:txBody>
      </p:sp>
      <p:sp>
        <p:nvSpPr>
          <p:cNvPr id="7" name="TextBox 6">
            <a:extLst>
              <a:ext uri="{FF2B5EF4-FFF2-40B4-BE49-F238E27FC236}">
                <a16:creationId xmlns:a16="http://schemas.microsoft.com/office/drawing/2014/main" id="{6F895FD6-1ED8-4FC3-9058-A1B368180469}"/>
              </a:ext>
            </a:extLst>
          </p:cNvPr>
          <p:cNvSpPr txBox="1"/>
          <p:nvPr/>
        </p:nvSpPr>
        <p:spPr>
          <a:xfrm>
            <a:off x="6258319" y="685800"/>
            <a:ext cx="2457789" cy="369332"/>
          </a:xfrm>
          <a:prstGeom prst="rect">
            <a:avLst/>
          </a:prstGeom>
          <a:noFill/>
        </p:spPr>
        <p:txBody>
          <a:bodyPr wrap="none" rtlCol="0">
            <a:spAutoFit/>
          </a:bodyPr>
          <a:lstStyle/>
          <a:p>
            <a:r>
              <a:rPr lang="en-US" dirty="0"/>
              <a:t>Single spoke resonator </a:t>
            </a:r>
            <a:r>
              <a:rPr lang="el-GR" dirty="0">
                <a:latin typeface="Cambria" panose="02040503050406030204" pitchFamily="18" charset="0"/>
                <a:ea typeface="Cambria" panose="02040503050406030204" pitchFamily="18" charset="0"/>
              </a:rPr>
              <a:t>λ</a:t>
            </a:r>
            <a:r>
              <a:rPr lang="en-US" dirty="0">
                <a:latin typeface="Cambria" panose="02040503050406030204" pitchFamily="18" charset="0"/>
                <a:ea typeface="Cambria" panose="02040503050406030204" pitchFamily="18" charset="0"/>
              </a:rPr>
              <a:t>/2</a:t>
            </a:r>
            <a:endParaRPr lang="en-GB" dirty="0"/>
          </a:p>
        </p:txBody>
      </p:sp>
      <p:sp>
        <p:nvSpPr>
          <p:cNvPr id="16" name="TextBox 15">
            <a:extLst>
              <a:ext uri="{FF2B5EF4-FFF2-40B4-BE49-F238E27FC236}">
                <a16:creationId xmlns:a16="http://schemas.microsoft.com/office/drawing/2014/main" id="{0E1475CC-6340-4508-B377-07C9DD65BE6D}"/>
              </a:ext>
            </a:extLst>
          </p:cNvPr>
          <p:cNvSpPr txBox="1"/>
          <p:nvPr/>
        </p:nvSpPr>
        <p:spPr>
          <a:xfrm>
            <a:off x="2986644" y="747769"/>
            <a:ext cx="2903487" cy="523220"/>
          </a:xfrm>
          <a:prstGeom prst="rect">
            <a:avLst/>
          </a:prstGeom>
          <a:noFill/>
        </p:spPr>
        <p:txBody>
          <a:bodyPr wrap="none" rtlCol="0">
            <a:spAutoFit/>
          </a:bodyPr>
          <a:lstStyle/>
          <a:p>
            <a:r>
              <a:rPr lang="en-US" sz="1400" dirty="0"/>
              <a:t>Single spoke resonator </a:t>
            </a:r>
            <a:r>
              <a:rPr lang="el-GR" sz="1400" dirty="0">
                <a:latin typeface="Cambria" panose="02040503050406030204" pitchFamily="18" charset="0"/>
                <a:ea typeface="Cambria" panose="02040503050406030204" pitchFamily="18" charset="0"/>
              </a:rPr>
              <a:t>λ</a:t>
            </a:r>
            <a:r>
              <a:rPr lang="en-US" sz="1400" dirty="0">
                <a:latin typeface="Cambria" panose="02040503050406030204" pitchFamily="18" charset="0"/>
                <a:ea typeface="Cambria" panose="02040503050406030204" pitchFamily="18" charset="0"/>
              </a:rPr>
              <a:t>/4 with 2 gaps</a:t>
            </a:r>
          </a:p>
          <a:p>
            <a:r>
              <a:rPr lang="en-US" sz="1400" dirty="0">
                <a:latin typeface="Cambria" panose="02040503050406030204" pitchFamily="18" charset="0"/>
                <a:ea typeface="Cambria" panose="02040503050406030204" pitchFamily="18" charset="0"/>
              </a:rPr>
              <a:t>seen by the beam in the “</a:t>
            </a:r>
            <a:r>
              <a:rPr lang="en-US" sz="1400" dirty="0" err="1">
                <a:latin typeface="Cambria" panose="02040503050406030204" pitchFamily="18" charset="0"/>
                <a:ea typeface="Cambria" panose="02040503050406030204" pitchFamily="18" charset="0"/>
              </a:rPr>
              <a:t>open”end</a:t>
            </a:r>
            <a:endParaRPr lang="en-GB" sz="1400" dirty="0"/>
          </a:p>
        </p:txBody>
      </p:sp>
      <p:cxnSp>
        <p:nvCxnSpPr>
          <p:cNvPr id="9" name="Straight Arrow Connector 8">
            <a:extLst>
              <a:ext uri="{FF2B5EF4-FFF2-40B4-BE49-F238E27FC236}">
                <a16:creationId xmlns:a16="http://schemas.microsoft.com/office/drawing/2014/main" id="{E63C5773-953E-4366-9748-52EAAD5C3966}"/>
              </a:ext>
            </a:extLst>
          </p:cNvPr>
          <p:cNvCxnSpPr>
            <a:cxnSpLocks/>
          </p:cNvCxnSpPr>
          <p:nvPr/>
        </p:nvCxnSpPr>
        <p:spPr>
          <a:xfrm flipV="1">
            <a:off x="504384" y="3372827"/>
            <a:ext cx="1705416" cy="81817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A7936D7-BBA8-4DFA-8336-235D2553B60D}"/>
              </a:ext>
            </a:extLst>
          </p:cNvPr>
          <p:cNvSpPr txBox="1"/>
          <p:nvPr/>
        </p:nvSpPr>
        <p:spPr>
          <a:xfrm>
            <a:off x="410935" y="3736145"/>
            <a:ext cx="702129" cy="369332"/>
          </a:xfrm>
          <a:prstGeom prst="rect">
            <a:avLst/>
          </a:prstGeom>
          <a:noFill/>
        </p:spPr>
        <p:txBody>
          <a:bodyPr wrap="square" rtlCol="0">
            <a:spAutoFit/>
          </a:bodyPr>
          <a:lstStyle/>
          <a:p>
            <a:r>
              <a:rPr lang="en-US" dirty="0">
                <a:solidFill>
                  <a:srgbClr val="FF0000"/>
                </a:solidFill>
              </a:rPr>
              <a:t>beam</a:t>
            </a:r>
            <a:endParaRPr lang="en-GB" dirty="0">
              <a:solidFill>
                <a:srgbClr val="FF0000"/>
              </a:solidFill>
            </a:endParaRPr>
          </a:p>
        </p:txBody>
      </p:sp>
      <p:cxnSp>
        <p:nvCxnSpPr>
          <p:cNvPr id="22" name="Straight Arrow Connector 21">
            <a:extLst>
              <a:ext uri="{FF2B5EF4-FFF2-40B4-BE49-F238E27FC236}">
                <a16:creationId xmlns:a16="http://schemas.microsoft.com/office/drawing/2014/main" id="{87A4841C-1904-4AD9-BEDD-58A3348C922B}"/>
              </a:ext>
            </a:extLst>
          </p:cNvPr>
          <p:cNvCxnSpPr>
            <a:cxnSpLocks/>
            <a:endCxn id="10247" idx="3"/>
          </p:cNvCxnSpPr>
          <p:nvPr/>
        </p:nvCxnSpPr>
        <p:spPr>
          <a:xfrm>
            <a:off x="6934200" y="4417732"/>
            <a:ext cx="2032000" cy="297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4DE1698-9FEF-4B34-89C2-8FD0C6F94DFD}"/>
              </a:ext>
            </a:extLst>
          </p:cNvPr>
          <p:cNvCxnSpPr>
            <a:cxnSpLocks/>
          </p:cNvCxnSpPr>
          <p:nvPr/>
        </p:nvCxnSpPr>
        <p:spPr>
          <a:xfrm flipV="1">
            <a:off x="6046702" y="2249652"/>
            <a:ext cx="2667000" cy="7786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A9F1C62-31EC-4F38-9DE7-3F1255F034DC}"/>
              </a:ext>
            </a:extLst>
          </p:cNvPr>
          <p:cNvCxnSpPr>
            <a:cxnSpLocks/>
          </p:cNvCxnSpPr>
          <p:nvPr/>
        </p:nvCxnSpPr>
        <p:spPr>
          <a:xfrm flipH="1" flipV="1">
            <a:off x="4967356" y="4677390"/>
            <a:ext cx="1309757" cy="7297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95285BA4-764E-48C4-B097-FDF3ED5E09E9}"/>
              </a:ext>
            </a:extLst>
          </p:cNvPr>
          <p:cNvSpPr txBox="1"/>
          <p:nvPr/>
        </p:nvSpPr>
        <p:spPr>
          <a:xfrm>
            <a:off x="4884806" y="4417732"/>
            <a:ext cx="702129" cy="369332"/>
          </a:xfrm>
          <a:prstGeom prst="rect">
            <a:avLst/>
          </a:prstGeom>
          <a:noFill/>
        </p:spPr>
        <p:txBody>
          <a:bodyPr wrap="square" rtlCol="0">
            <a:spAutoFit/>
          </a:bodyPr>
          <a:lstStyle/>
          <a:p>
            <a:r>
              <a:rPr lang="en-US" dirty="0">
                <a:solidFill>
                  <a:srgbClr val="FF0000"/>
                </a:solidFill>
              </a:rPr>
              <a:t>beam</a:t>
            </a:r>
            <a:endParaRPr lang="en-GB" dirty="0">
              <a:solidFill>
                <a:srgbClr val="FF0000"/>
              </a:solidFill>
            </a:endParaRPr>
          </a:p>
        </p:txBody>
      </p:sp>
      <p:cxnSp>
        <p:nvCxnSpPr>
          <p:cNvPr id="10" name="Straight Arrow Connector 9">
            <a:extLst>
              <a:ext uri="{FF2B5EF4-FFF2-40B4-BE49-F238E27FC236}">
                <a16:creationId xmlns:a16="http://schemas.microsoft.com/office/drawing/2014/main" id="{4909461D-AF0F-43E2-B0EA-B8CA9EE732A1}"/>
              </a:ext>
            </a:extLst>
          </p:cNvPr>
          <p:cNvCxnSpPr>
            <a:cxnSpLocks/>
          </p:cNvCxnSpPr>
          <p:nvPr/>
        </p:nvCxnSpPr>
        <p:spPr>
          <a:xfrm>
            <a:off x="3547829" y="1775363"/>
            <a:ext cx="1785598" cy="111015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09D44E2-0945-6292-6588-E214581EDA68}"/>
              </a:ext>
            </a:extLst>
          </p:cNvPr>
          <p:cNvSpPr txBox="1"/>
          <p:nvPr/>
        </p:nvSpPr>
        <p:spPr>
          <a:xfrm>
            <a:off x="100853" y="5570318"/>
            <a:ext cx="2947148" cy="738664"/>
          </a:xfrm>
          <a:prstGeom prst="rect">
            <a:avLst/>
          </a:prstGeom>
          <a:noFill/>
        </p:spPr>
        <p:txBody>
          <a:bodyPr wrap="square" rtlCol="0">
            <a:spAutoFit/>
          </a:bodyPr>
          <a:lstStyle/>
          <a:p>
            <a:r>
              <a:rPr lang="en-US" sz="1400" dirty="0"/>
              <a:t>Photos: from JUAS lecture 2015 by Sebastien  Bousson  or better from Calatroni</a:t>
            </a:r>
            <a:endParaRPr lang="en-GB" sz="1400" dirty="0"/>
          </a:p>
        </p:txBody>
      </p:sp>
    </p:spTree>
    <p:extLst>
      <p:ext uri="{BB962C8B-B14F-4D97-AF65-F5344CB8AC3E}">
        <p14:creationId xmlns:p14="http://schemas.microsoft.com/office/powerpoint/2010/main" val="2766065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a:xfrm>
            <a:off x="146304" y="6265754"/>
            <a:ext cx="457200" cy="457200"/>
          </a:xfrm>
        </p:spPr>
        <p:txBody>
          <a:bodyPr/>
          <a:lstStyle/>
          <a:p>
            <a:pPr>
              <a:defRPr/>
            </a:pPr>
            <a:fld id="{2E3C9665-4498-4491-A855-E0C23AB8B3E8}" type="slidenum">
              <a:rPr lang="en-US" smtClean="0"/>
              <a:pPr>
                <a:defRPr/>
              </a:pPr>
              <a:t>42</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437853"/>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sz="2000" dirty="0"/>
              <a:t>Shape versus </a:t>
            </a:r>
            <a:r>
              <a:rPr lang="en-US" sz="2000" dirty="0">
                <a:sym typeface="Symbol" panose="05050102010706020507" pitchFamily="18" charset="2"/>
              </a:rPr>
              <a:t>;</a:t>
            </a:r>
            <a:r>
              <a:rPr lang="en-GB" sz="2000" dirty="0"/>
              <a:t> SC-cavity implementation (XVI)</a:t>
            </a:r>
            <a:endParaRPr lang="en-US" sz="2000" dirty="0"/>
          </a:p>
        </p:txBody>
      </p:sp>
      <p:graphicFrame>
        <p:nvGraphicFramePr>
          <p:cNvPr id="8" name="Group 33">
            <a:extLst>
              <a:ext uri="{FF2B5EF4-FFF2-40B4-BE49-F238E27FC236}">
                <a16:creationId xmlns:a16="http://schemas.microsoft.com/office/drawing/2014/main" id="{2B622221-386D-4C08-8AB5-DE4AF5A9DCD3}"/>
              </a:ext>
            </a:extLst>
          </p:cNvPr>
          <p:cNvGraphicFramePr>
            <a:graphicFrameLocks noGrp="1"/>
          </p:cNvGraphicFramePr>
          <p:nvPr>
            <p:extLst>
              <p:ext uri="{D42A27DB-BD31-4B8C-83A1-F6EECF244321}">
                <p14:modId xmlns:p14="http://schemas.microsoft.com/office/powerpoint/2010/main" val="1613835102"/>
              </p:ext>
            </p:extLst>
          </p:nvPr>
        </p:nvGraphicFramePr>
        <p:xfrm>
          <a:off x="277743" y="1571423"/>
          <a:ext cx="8642350" cy="1991360"/>
        </p:xfrm>
        <a:graphic>
          <a:graphicData uri="http://schemas.openxmlformats.org/drawingml/2006/table">
            <a:tbl>
              <a:tblPr/>
              <a:tblGrid>
                <a:gridCol w="2881313">
                  <a:extLst>
                    <a:ext uri="{9D8B030D-6E8A-4147-A177-3AD203B41FA5}">
                      <a16:colId xmlns:a16="http://schemas.microsoft.com/office/drawing/2014/main" val="20000"/>
                    </a:ext>
                  </a:extLst>
                </a:gridCol>
                <a:gridCol w="2879725">
                  <a:extLst>
                    <a:ext uri="{9D8B030D-6E8A-4147-A177-3AD203B41FA5}">
                      <a16:colId xmlns:a16="http://schemas.microsoft.com/office/drawing/2014/main" val="20001"/>
                    </a:ext>
                  </a:extLst>
                </a:gridCol>
                <a:gridCol w="2881312">
                  <a:extLst>
                    <a:ext uri="{9D8B030D-6E8A-4147-A177-3AD203B41FA5}">
                      <a16:colId xmlns:a16="http://schemas.microsoft.com/office/drawing/2014/main" val="20002"/>
                    </a:ext>
                  </a:extLst>
                </a:gridCol>
              </a:tblGrid>
              <a:tr h="3556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Electron accelerators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Proton accelerators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Ion accelerators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sym typeface="Symbol" pitchFamily="18" charset="2"/>
                        </a:rPr>
                        <a:t> 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  0.5 </a:t>
                      </a:r>
                      <a:r>
                        <a:rPr kumimoji="0" lang="en-GB" sz="1200" b="0" i="0" u="none" strike="noStrike" cap="none" normalizeH="0" baseline="0" dirty="0">
                          <a:ln>
                            <a:noFill/>
                          </a:ln>
                          <a:solidFill>
                            <a:schemeClr val="accent2"/>
                          </a:solidFill>
                          <a:effectLst/>
                          <a:latin typeface="Arial" pitchFamily="34" charset="0"/>
                          <a:sym typeface="Symbol" pitchFamily="18" charset="2"/>
                        </a:rPr>
                        <a:t>(moderate beta region)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0.05    0.2 </a:t>
                      </a:r>
                      <a:r>
                        <a:rPr kumimoji="0" lang="en-GB" sz="1200" b="0" i="0" u="none" strike="noStrike" cap="none" normalizeH="0" baseline="0" dirty="0">
                          <a:ln>
                            <a:noFill/>
                          </a:ln>
                          <a:solidFill>
                            <a:schemeClr val="accent2"/>
                          </a:solidFill>
                          <a:effectLst/>
                          <a:latin typeface="Arial" pitchFamily="34" charset="0"/>
                          <a:sym typeface="Symbol" pitchFamily="18" charset="2"/>
                        </a:rPr>
                        <a:t>(low beta region)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350 MHz </a:t>
                      </a:r>
                      <a:r>
                        <a:rPr kumimoji="0" lang="en-GB" sz="1800" b="0" i="0" u="none" strike="noStrike" cap="none" normalizeH="0" baseline="0" dirty="0">
                          <a:ln>
                            <a:noFill/>
                          </a:ln>
                          <a:solidFill>
                            <a:schemeClr val="accent2"/>
                          </a:solidFill>
                          <a:effectLst/>
                          <a:latin typeface="Arial" pitchFamily="34" charset="0"/>
                          <a:sym typeface="Symbol" pitchFamily="18" charset="2"/>
                        </a:rPr>
                        <a:t>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3 GHz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500 MHz </a:t>
                      </a:r>
                      <a:r>
                        <a:rPr kumimoji="0" lang="en-GB" sz="1800" b="0" i="0" u="none" strike="noStrike" cap="none" normalizeH="0" baseline="0" dirty="0">
                          <a:ln>
                            <a:noFill/>
                          </a:ln>
                          <a:solidFill>
                            <a:schemeClr val="accent2"/>
                          </a:solidFill>
                          <a:effectLst/>
                          <a:latin typeface="Arial" pitchFamily="34" charset="0"/>
                          <a:sym typeface="Symbol" pitchFamily="18" charset="2"/>
                        </a:rPr>
                        <a:t>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1.5 GHz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50 MHz </a:t>
                      </a:r>
                      <a:r>
                        <a:rPr kumimoji="0" lang="en-GB" sz="1800" b="0" i="0" u="none" strike="noStrike" cap="none" normalizeH="0" baseline="0" dirty="0">
                          <a:ln>
                            <a:noFill/>
                          </a:ln>
                          <a:solidFill>
                            <a:schemeClr val="accent2"/>
                          </a:solidFill>
                          <a:effectLst/>
                          <a:latin typeface="Arial" pitchFamily="34" charset="0"/>
                          <a:sym typeface="Symbol" pitchFamily="18" charset="2"/>
                        </a:rPr>
                        <a:t>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150 MHz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G  270  (geom. factor)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G  170  (geom. factor)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G  20  (geom. factor)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L  35 cm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350 MHz)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L  20 cm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350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L  5 cm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150 MHz)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9" name="Rectangle 32">
            <a:extLst>
              <a:ext uri="{FF2B5EF4-FFF2-40B4-BE49-F238E27FC236}">
                <a16:creationId xmlns:a16="http://schemas.microsoft.com/office/drawing/2014/main" id="{A76BF5BC-7568-42C8-A0AE-39DBEA7A7407}"/>
              </a:ext>
            </a:extLst>
          </p:cNvPr>
          <p:cNvSpPr>
            <a:spLocks noChangeArrowheads="1"/>
          </p:cNvSpPr>
          <p:nvPr/>
        </p:nvSpPr>
        <p:spPr bwMode="auto">
          <a:xfrm>
            <a:off x="304800" y="728506"/>
            <a:ext cx="5740654" cy="369332"/>
          </a:xfrm>
          <a:prstGeom prst="rect">
            <a:avLst/>
          </a:prstGeom>
          <a:noFill/>
          <a:ln w="12700">
            <a:noFill/>
            <a:miter lim="800000"/>
            <a:headEnd/>
            <a:tailEnd/>
          </a:ln>
          <a:effectLst/>
        </p:spPr>
        <p:txBody>
          <a:bodyPr wrap="square">
            <a:spAutoFit/>
          </a:bodyPr>
          <a:lstStyle/>
          <a:p>
            <a:pPr algn="l"/>
            <a:r>
              <a:rPr lang="en-US" dirty="0">
                <a:solidFill>
                  <a:schemeClr val="accent2"/>
                </a:solidFill>
                <a:sym typeface="Symbol" pitchFamily="18" charset="2"/>
              </a:rPr>
              <a:t>Remember:</a:t>
            </a:r>
            <a:r>
              <a:rPr lang="en-US" i="1" dirty="0">
                <a:solidFill>
                  <a:schemeClr val="tx1"/>
                </a:solidFill>
                <a:sym typeface="Symbol" pitchFamily="18" charset="2"/>
              </a:rPr>
              <a:t> d  ≤  /2  here:  =v/c, =c/f</a:t>
            </a:r>
            <a:r>
              <a:rPr lang="en-US" i="1" baseline="-25000" dirty="0">
                <a:solidFill>
                  <a:schemeClr val="tx1"/>
                </a:solidFill>
                <a:sym typeface="Symbol" pitchFamily="18" charset="2"/>
              </a:rPr>
              <a:t>0</a:t>
            </a:r>
            <a:endParaRPr lang="en-GB" i="1" baseline="-25000" dirty="0">
              <a:solidFill>
                <a:schemeClr val="tx1"/>
              </a:solidFill>
              <a:sym typeface="Symbol" pitchFamily="18" charset="2"/>
            </a:endParaRPr>
          </a:p>
        </p:txBody>
      </p:sp>
      <p:pic>
        <p:nvPicPr>
          <p:cNvPr id="10" name="Picture 36" descr="VaglioBeta">
            <a:extLst>
              <a:ext uri="{FF2B5EF4-FFF2-40B4-BE49-F238E27FC236}">
                <a16:creationId xmlns:a16="http://schemas.microsoft.com/office/drawing/2014/main" id="{07A3A01E-B533-45C5-8C98-0B6E3B212F0D}"/>
              </a:ext>
            </a:extLst>
          </p:cNvPr>
          <p:cNvPicPr>
            <a:picLocks noChangeAspect="1" noChangeArrowheads="1"/>
          </p:cNvPicPr>
          <p:nvPr/>
        </p:nvPicPr>
        <p:blipFill rotWithShape="1">
          <a:blip r:embed="rId3"/>
          <a:srcRect l="-652" t="3716" r="652" b="2977"/>
          <a:stretch/>
        </p:blipFill>
        <p:spPr bwMode="auto">
          <a:xfrm>
            <a:off x="445224" y="3602524"/>
            <a:ext cx="8307388" cy="2663230"/>
          </a:xfrm>
          <a:prstGeom prst="rect">
            <a:avLst/>
          </a:prstGeom>
          <a:noFill/>
        </p:spPr>
      </p:pic>
      <p:sp>
        <p:nvSpPr>
          <p:cNvPr id="2" name="TextBox 1">
            <a:extLst>
              <a:ext uri="{FF2B5EF4-FFF2-40B4-BE49-F238E27FC236}">
                <a16:creationId xmlns:a16="http://schemas.microsoft.com/office/drawing/2014/main" id="{3CC1748D-74F3-4FC6-9BD5-E488C64B2797}"/>
              </a:ext>
            </a:extLst>
          </p:cNvPr>
          <p:cNvSpPr txBox="1"/>
          <p:nvPr/>
        </p:nvSpPr>
        <p:spPr>
          <a:xfrm>
            <a:off x="6502653" y="3606955"/>
            <a:ext cx="1096647" cy="1815882"/>
          </a:xfrm>
          <a:prstGeom prst="rect">
            <a:avLst/>
          </a:prstGeom>
          <a:noFill/>
        </p:spPr>
        <p:txBody>
          <a:bodyPr wrap="none" rtlCol="0">
            <a:spAutoFit/>
          </a:bodyPr>
          <a:lstStyle/>
          <a:p>
            <a:r>
              <a:rPr lang="el-GR" sz="1600" dirty="0">
                <a:latin typeface="Cambria" panose="02040503050406030204" pitchFamily="18" charset="0"/>
                <a:ea typeface="Cambria" panose="02040503050406030204" pitchFamily="18" charset="0"/>
              </a:rPr>
              <a:t>λ</a:t>
            </a:r>
            <a:r>
              <a:rPr lang="en-US" sz="1600" dirty="0">
                <a:latin typeface="Cambria" panose="02040503050406030204" pitchFamily="18" charset="0"/>
                <a:ea typeface="Cambria" panose="02040503050406030204" pitchFamily="18" charset="0"/>
              </a:rPr>
              <a:t>/4 coax</a:t>
            </a:r>
          </a:p>
          <a:p>
            <a:r>
              <a:rPr lang="en-US" sz="1600" dirty="0">
                <a:latin typeface="Cambria" panose="02040503050406030204" pitchFamily="18" charset="0"/>
                <a:ea typeface="Cambria" panose="02040503050406030204" pitchFamily="18" charset="0"/>
              </a:rPr>
              <a:t>resonator</a:t>
            </a:r>
          </a:p>
          <a:p>
            <a:r>
              <a:rPr lang="en-US" sz="1600" dirty="0">
                <a:latin typeface="Cambria" panose="02040503050406030204" pitchFamily="18" charset="0"/>
                <a:ea typeface="Cambria" panose="02040503050406030204" pitchFamily="18" charset="0"/>
              </a:rPr>
              <a:t>with </a:t>
            </a:r>
            <a:r>
              <a:rPr lang="en-US" sz="1600" dirty="0">
                <a:solidFill>
                  <a:srgbClr val="FF0000"/>
                </a:solidFill>
                <a:latin typeface="Cambria" panose="02040503050406030204" pitchFamily="18" charset="0"/>
                <a:ea typeface="Cambria" panose="02040503050406030204" pitchFamily="18" charset="0"/>
              </a:rPr>
              <a:t>two</a:t>
            </a:r>
          </a:p>
          <a:p>
            <a:r>
              <a:rPr lang="en-US" sz="1600" dirty="0">
                <a:latin typeface="Cambria" panose="02040503050406030204" pitchFamily="18" charset="0"/>
                <a:ea typeface="Cambria" panose="02040503050406030204" pitchFamily="18" charset="0"/>
              </a:rPr>
              <a:t>short gaps</a:t>
            </a:r>
          </a:p>
          <a:p>
            <a:r>
              <a:rPr lang="en-US" sz="1600" dirty="0">
                <a:latin typeface="Cambria" panose="02040503050406030204" pitchFamily="18" charset="0"/>
                <a:ea typeface="Cambria" panose="02040503050406030204" pitchFamily="18" charset="0"/>
              </a:rPr>
              <a:t>and drift </a:t>
            </a:r>
          </a:p>
          <a:p>
            <a:r>
              <a:rPr lang="en-US" sz="1600" dirty="0">
                <a:latin typeface="Cambria" panose="02040503050406030204" pitchFamily="18" charset="0"/>
                <a:ea typeface="Cambria" panose="02040503050406030204" pitchFamily="18" charset="0"/>
              </a:rPr>
              <a:t>space in </a:t>
            </a:r>
          </a:p>
          <a:p>
            <a:r>
              <a:rPr lang="en-US" sz="1600" dirty="0">
                <a:latin typeface="Cambria" panose="02040503050406030204" pitchFamily="18" charset="0"/>
                <a:ea typeface="Cambria" panose="02040503050406030204" pitchFamily="18" charset="0"/>
              </a:rPr>
              <a:t>between</a:t>
            </a:r>
            <a:endParaRPr lang="en-GB" sz="1600" dirty="0"/>
          </a:p>
        </p:txBody>
      </p:sp>
      <p:cxnSp>
        <p:nvCxnSpPr>
          <p:cNvPr id="4" name="Straight Arrow Connector 3">
            <a:extLst>
              <a:ext uri="{FF2B5EF4-FFF2-40B4-BE49-F238E27FC236}">
                <a16:creationId xmlns:a16="http://schemas.microsoft.com/office/drawing/2014/main" id="{C50E09C9-C4A0-4A0B-9EB1-02F0A000FA54}"/>
              </a:ext>
            </a:extLst>
          </p:cNvPr>
          <p:cNvCxnSpPr>
            <a:cxnSpLocks/>
          </p:cNvCxnSpPr>
          <p:nvPr/>
        </p:nvCxnSpPr>
        <p:spPr>
          <a:xfrm>
            <a:off x="7429674" y="5410200"/>
            <a:ext cx="1463501"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6" name="TextBox 15">
            <a:extLst>
              <a:ext uri="{FF2B5EF4-FFF2-40B4-BE49-F238E27FC236}">
                <a16:creationId xmlns:a16="http://schemas.microsoft.com/office/drawing/2014/main" id="{91DB6B7F-FFC9-47FE-8F5C-6700BBF6E4AF}"/>
              </a:ext>
            </a:extLst>
          </p:cNvPr>
          <p:cNvSpPr txBox="1"/>
          <p:nvPr/>
        </p:nvSpPr>
        <p:spPr>
          <a:xfrm>
            <a:off x="4050522" y="744527"/>
            <a:ext cx="4860370" cy="369332"/>
          </a:xfrm>
          <a:prstGeom prst="rect">
            <a:avLst/>
          </a:prstGeom>
          <a:noFill/>
        </p:spPr>
        <p:txBody>
          <a:bodyPr wrap="none" rtlCol="0">
            <a:spAutoFit/>
          </a:bodyPr>
          <a:lstStyle/>
          <a:p>
            <a:r>
              <a:rPr lang="en-US" dirty="0">
                <a:solidFill>
                  <a:srgbClr val="FF0000"/>
                </a:solidFill>
              </a:rPr>
              <a:t>Trading between transit time factor and geometry factor</a:t>
            </a:r>
            <a:endParaRPr lang="en-GB" dirty="0">
              <a:solidFill>
                <a:srgbClr val="FF0000"/>
              </a:solidFill>
            </a:endParaRPr>
          </a:p>
        </p:txBody>
      </p:sp>
      <p:sp>
        <p:nvSpPr>
          <p:cNvPr id="3" name="TextBox 2">
            <a:extLst>
              <a:ext uri="{FF2B5EF4-FFF2-40B4-BE49-F238E27FC236}">
                <a16:creationId xmlns:a16="http://schemas.microsoft.com/office/drawing/2014/main" id="{EAE1F652-05F1-4D2A-B17D-F6A4312761D3}"/>
              </a:ext>
            </a:extLst>
          </p:cNvPr>
          <p:cNvSpPr txBox="1"/>
          <p:nvPr/>
        </p:nvSpPr>
        <p:spPr>
          <a:xfrm>
            <a:off x="233107" y="1052662"/>
            <a:ext cx="8660067" cy="584775"/>
          </a:xfrm>
          <a:prstGeom prst="rect">
            <a:avLst/>
          </a:prstGeom>
          <a:noFill/>
        </p:spPr>
        <p:txBody>
          <a:bodyPr wrap="square" rtlCol="0">
            <a:spAutoFit/>
          </a:bodyPr>
          <a:lstStyle/>
          <a:p>
            <a:r>
              <a:rPr lang="en-US" sz="1600" dirty="0"/>
              <a:t>We know that for a relativistic beam the gap length should be&lt;</a:t>
            </a:r>
            <a:r>
              <a:rPr lang="el-GR" sz="1600" dirty="0">
                <a:latin typeface="Cambria" panose="02040503050406030204" pitchFamily="18" charset="0"/>
                <a:ea typeface="Cambria" panose="02040503050406030204" pitchFamily="18" charset="0"/>
              </a:rPr>
              <a:t>λ</a:t>
            </a:r>
            <a:r>
              <a:rPr lang="en-US" sz="1400" baseline="-25000" dirty="0">
                <a:latin typeface="Cambria" panose="02040503050406030204" pitchFamily="18" charset="0"/>
                <a:ea typeface="Cambria" panose="02040503050406030204" pitchFamily="18" charset="0"/>
              </a:rPr>
              <a:t>0</a:t>
            </a:r>
            <a:r>
              <a:rPr lang="en-US" sz="1600" dirty="0"/>
              <a:t>/2, since then the particle sees a half wave</a:t>
            </a:r>
          </a:p>
          <a:p>
            <a:r>
              <a:rPr lang="en-US" sz="1600" dirty="0"/>
              <a:t>Example: 300 MHz; beta=1, </a:t>
            </a:r>
            <a:r>
              <a:rPr lang="en-US" sz="1600" dirty="0">
                <a:latin typeface="Cambria" panose="02040503050406030204" pitchFamily="18" charset="0"/>
                <a:ea typeface="Cambria" panose="02040503050406030204" pitchFamily="18" charset="0"/>
              </a:rPr>
              <a:t>λ</a:t>
            </a:r>
            <a:r>
              <a:rPr lang="en-US" sz="1600" dirty="0"/>
              <a:t>=1 meter; a good gap length incl R/Q is </a:t>
            </a:r>
            <a:r>
              <a:rPr lang="en-US" sz="1600" dirty="0">
                <a:latin typeface="Cambria" panose="02040503050406030204" pitchFamily="18" charset="0"/>
                <a:ea typeface="Cambria" panose="02040503050406030204" pitchFamily="18" charset="0"/>
              </a:rPr>
              <a:t>≈</a:t>
            </a:r>
            <a:r>
              <a:rPr lang="en-US" sz="1400" dirty="0">
                <a:latin typeface="Cambria" panose="02040503050406030204" pitchFamily="18" charset="0"/>
                <a:ea typeface="Cambria" panose="02040503050406030204" pitchFamily="18" charset="0"/>
              </a:rPr>
              <a:t>40</a:t>
            </a:r>
            <a:r>
              <a:rPr lang="en-US" sz="1600" dirty="0"/>
              <a:t> cm and &gt;50 cm leads to cancellation</a:t>
            </a:r>
            <a:endParaRPr lang="en-GB" sz="1600" dirty="0"/>
          </a:p>
        </p:txBody>
      </p:sp>
      <p:cxnSp>
        <p:nvCxnSpPr>
          <p:cNvPr id="11" name="Straight Arrow Connector 10">
            <a:extLst>
              <a:ext uri="{FF2B5EF4-FFF2-40B4-BE49-F238E27FC236}">
                <a16:creationId xmlns:a16="http://schemas.microsoft.com/office/drawing/2014/main" id="{2093081D-855D-418E-8C10-71C3203DD25D}"/>
              </a:ext>
            </a:extLst>
          </p:cNvPr>
          <p:cNvCxnSpPr>
            <a:cxnSpLocks/>
          </p:cNvCxnSpPr>
          <p:nvPr/>
        </p:nvCxnSpPr>
        <p:spPr>
          <a:xfrm>
            <a:off x="1257300" y="5134367"/>
            <a:ext cx="9906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EC460EA-553F-41CA-A402-3E5510AC4621}"/>
              </a:ext>
            </a:extLst>
          </p:cNvPr>
          <p:cNvSpPr txBox="1"/>
          <p:nvPr/>
        </p:nvSpPr>
        <p:spPr>
          <a:xfrm>
            <a:off x="1552947" y="5133201"/>
            <a:ext cx="609600" cy="276999"/>
          </a:xfrm>
          <a:prstGeom prst="rect">
            <a:avLst/>
          </a:prstGeom>
          <a:noFill/>
        </p:spPr>
        <p:txBody>
          <a:bodyPr wrap="square" rtlCol="0">
            <a:spAutoFit/>
          </a:bodyPr>
          <a:lstStyle/>
          <a:p>
            <a:r>
              <a:rPr lang="en-US" sz="1200" dirty="0">
                <a:solidFill>
                  <a:srgbClr val="C00000"/>
                </a:solidFill>
              </a:rPr>
              <a:t>L</a:t>
            </a:r>
            <a:endParaRPr lang="en-GB" sz="1200" dirty="0">
              <a:solidFill>
                <a:srgbClr val="C00000"/>
              </a:solidFill>
            </a:endParaRPr>
          </a:p>
        </p:txBody>
      </p:sp>
      <p:sp>
        <p:nvSpPr>
          <p:cNvPr id="6" name="TextBox 5">
            <a:extLst>
              <a:ext uri="{FF2B5EF4-FFF2-40B4-BE49-F238E27FC236}">
                <a16:creationId xmlns:a16="http://schemas.microsoft.com/office/drawing/2014/main" id="{9443DEA2-D9FB-4768-AC53-2E265DF96DED}"/>
              </a:ext>
            </a:extLst>
          </p:cNvPr>
          <p:cNvSpPr txBox="1"/>
          <p:nvPr/>
        </p:nvSpPr>
        <p:spPr>
          <a:xfrm>
            <a:off x="603504" y="3599262"/>
            <a:ext cx="2467086" cy="369332"/>
          </a:xfrm>
          <a:prstGeom prst="rect">
            <a:avLst/>
          </a:prstGeom>
          <a:noFill/>
        </p:spPr>
        <p:txBody>
          <a:bodyPr wrap="none" rtlCol="0">
            <a:spAutoFit/>
          </a:bodyPr>
          <a:lstStyle/>
          <a:p>
            <a:r>
              <a:rPr lang="en-US" dirty="0"/>
              <a:t>Wide bell shape for beta=1</a:t>
            </a:r>
            <a:endParaRPr lang="en-GB" dirty="0"/>
          </a:p>
        </p:txBody>
      </p:sp>
      <p:sp>
        <p:nvSpPr>
          <p:cNvPr id="12" name="TextBox 11">
            <a:extLst>
              <a:ext uri="{FF2B5EF4-FFF2-40B4-BE49-F238E27FC236}">
                <a16:creationId xmlns:a16="http://schemas.microsoft.com/office/drawing/2014/main" id="{408BF013-BE55-4B13-AB54-2A208641DD8B}"/>
              </a:ext>
            </a:extLst>
          </p:cNvPr>
          <p:cNvSpPr txBox="1"/>
          <p:nvPr/>
        </p:nvSpPr>
        <p:spPr>
          <a:xfrm>
            <a:off x="2105021" y="5581604"/>
            <a:ext cx="2745816" cy="646331"/>
          </a:xfrm>
          <a:prstGeom prst="rect">
            <a:avLst/>
          </a:prstGeom>
          <a:noFill/>
        </p:spPr>
        <p:txBody>
          <a:bodyPr wrap="none" rtlCol="0">
            <a:spAutoFit/>
          </a:bodyPr>
          <a:lstStyle/>
          <a:p>
            <a:r>
              <a:rPr lang="en-US" dirty="0">
                <a:solidFill>
                  <a:srgbClr val="FF0000"/>
                </a:solidFill>
              </a:rPr>
              <a:t>No nose cones for SC cavities !</a:t>
            </a:r>
          </a:p>
          <a:p>
            <a:r>
              <a:rPr lang="en-US" dirty="0">
                <a:solidFill>
                  <a:srgbClr val="FF0000"/>
                </a:solidFill>
              </a:rPr>
              <a:t>WHY?</a:t>
            </a:r>
            <a:endParaRPr lang="en-GB" dirty="0">
              <a:solidFill>
                <a:srgbClr val="FF0000"/>
              </a:solidFill>
            </a:endParaRPr>
          </a:p>
        </p:txBody>
      </p:sp>
      <p:sp>
        <p:nvSpPr>
          <p:cNvPr id="13" name="TextBox 12">
            <a:extLst>
              <a:ext uri="{FF2B5EF4-FFF2-40B4-BE49-F238E27FC236}">
                <a16:creationId xmlns:a16="http://schemas.microsoft.com/office/drawing/2014/main" id="{D5D043F4-EE1F-41E0-9327-FC47FCD909FC}"/>
              </a:ext>
            </a:extLst>
          </p:cNvPr>
          <p:cNvSpPr txBox="1"/>
          <p:nvPr/>
        </p:nvSpPr>
        <p:spPr>
          <a:xfrm>
            <a:off x="3148009" y="3840160"/>
            <a:ext cx="1706236" cy="646331"/>
          </a:xfrm>
          <a:prstGeom prst="rect">
            <a:avLst/>
          </a:prstGeom>
          <a:noFill/>
        </p:spPr>
        <p:txBody>
          <a:bodyPr wrap="none" rtlCol="0">
            <a:spAutoFit/>
          </a:bodyPr>
          <a:lstStyle/>
          <a:p>
            <a:r>
              <a:rPr lang="en-US" dirty="0"/>
              <a:t>Narrow bell shape</a:t>
            </a:r>
          </a:p>
          <a:p>
            <a:r>
              <a:rPr lang="en-US" dirty="0"/>
              <a:t>for moderate beta</a:t>
            </a:r>
            <a:endParaRPr lang="en-GB" dirty="0"/>
          </a:p>
        </p:txBody>
      </p:sp>
      <p:sp>
        <p:nvSpPr>
          <p:cNvPr id="15" name="TextBox 14">
            <a:extLst>
              <a:ext uri="{FF2B5EF4-FFF2-40B4-BE49-F238E27FC236}">
                <a16:creationId xmlns:a16="http://schemas.microsoft.com/office/drawing/2014/main" id="{EA73773D-1830-4DA6-71AE-405EA6094069}"/>
              </a:ext>
            </a:extLst>
          </p:cNvPr>
          <p:cNvSpPr txBox="1"/>
          <p:nvPr/>
        </p:nvSpPr>
        <p:spPr>
          <a:xfrm>
            <a:off x="5424958" y="5653311"/>
            <a:ext cx="2282420" cy="369332"/>
          </a:xfrm>
          <a:prstGeom prst="rect">
            <a:avLst/>
          </a:prstGeom>
          <a:noFill/>
        </p:spPr>
        <p:txBody>
          <a:bodyPr wrap="none" rtlCol="0">
            <a:spAutoFit/>
          </a:bodyPr>
          <a:lstStyle/>
          <a:p>
            <a:r>
              <a:rPr lang="en-US" dirty="0"/>
              <a:t>Figures from </a:t>
            </a:r>
            <a:r>
              <a:rPr lang="en-US" dirty="0" err="1"/>
              <a:t>S.Calatroni</a:t>
            </a:r>
            <a:endParaRPr lang="en-GB" dirty="0"/>
          </a:p>
        </p:txBody>
      </p:sp>
    </p:spTree>
    <p:extLst>
      <p:ext uri="{BB962C8B-B14F-4D97-AF65-F5344CB8AC3E}">
        <p14:creationId xmlns:p14="http://schemas.microsoft.com/office/powerpoint/2010/main" val="16839151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txBox="1">
            <a:spLocks noGrp="1"/>
          </p:cNvSpPr>
          <p:nvPr/>
        </p:nvSpPr>
        <p:spPr bwMode="auto">
          <a:xfrm>
            <a:off x="3429000" y="6248400"/>
            <a:ext cx="2895600" cy="476250"/>
          </a:xfrm>
          <a:prstGeom prst="rect">
            <a:avLst/>
          </a:prstGeom>
          <a:noFill/>
          <a:ln>
            <a:miter lim="800000"/>
            <a:headEnd/>
            <a:tailEnd/>
          </a:ln>
        </p:spPr>
        <p:txBody>
          <a:bodyPr/>
          <a:lstStyle/>
          <a:p>
            <a:pPr algn="ctr">
              <a:defRPr/>
            </a:pPr>
            <a:r>
              <a:rPr lang="en-US" sz="1200" dirty="0">
                <a:latin typeface="+mn-lt"/>
              </a:rPr>
              <a:t>JUAS Lecture Archamps 2008</a:t>
            </a:r>
          </a:p>
        </p:txBody>
      </p:sp>
      <p:sp>
        <p:nvSpPr>
          <p:cNvPr id="8" name="Slide Number Placeholder 7"/>
          <p:cNvSpPr>
            <a:spLocks noGrp="1"/>
          </p:cNvSpPr>
          <p:nvPr>
            <p:ph type="sldNum" sz="quarter" idx="12"/>
          </p:nvPr>
        </p:nvSpPr>
        <p:spPr>
          <a:xfrm>
            <a:off x="146304" y="6265754"/>
            <a:ext cx="457200" cy="457200"/>
          </a:xfrm>
        </p:spPr>
        <p:txBody>
          <a:bodyPr/>
          <a:lstStyle/>
          <a:p>
            <a:pPr>
              <a:defRPr/>
            </a:pPr>
            <a:fld id="{6799B942-010E-4C79-ABF2-EB341B2C4DCA}" type="slidenum">
              <a:rPr lang="en-US" smtClean="0"/>
              <a:pPr>
                <a:defRPr/>
              </a:pPr>
              <a:t>43</a:t>
            </a:fld>
            <a:endParaRPr lang="en-US" dirty="0"/>
          </a:p>
        </p:txBody>
      </p:sp>
      <p:sp>
        <p:nvSpPr>
          <p:cNvPr id="9219" name="Rectangle 2"/>
          <p:cNvSpPr>
            <a:spLocks noGrp="1" noChangeArrowheads="1"/>
          </p:cNvSpPr>
          <p:nvPr>
            <p:ph type="title" idx="4294967295"/>
          </p:nvPr>
        </p:nvSpPr>
        <p:spPr>
          <a:xfrm>
            <a:off x="1143000" y="0"/>
            <a:ext cx="7772400" cy="527998"/>
          </a:xfrm>
        </p:spPr>
        <p:txBody>
          <a:bodyPr>
            <a:normAutofit/>
          </a:bodyPr>
          <a:lstStyle/>
          <a:p>
            <a:pPr eaLnBrk="1" hangingPunct="1"/>
            <a:r>
              <a:rPr lang="en-GB" sz="2000" dirty="0"/>
              <a:t>Intuitive </a:t>
            </a:r>
            <a:r>
              <a:rPr lang="en-GB" sz="2000" dirty="0" err="1"/>
              <a:t>Introduction..the</a:t>
            </a:r>
            <a:r>
              <a:rPr lang="en-GB" sz="2000" dirty="0"/>
              <a:t> surfer.. Interaction of cavity-beam (I)</a:t>
            </a:r>
          </a:p>
        </p:txBody>
      </p:sp>
      <p:pic>
        <p:nvPicPr>
          <p:cNvPr id="9221" name="Picture 8"/>
          <p:cNvPicPr>
            <a:picLocks noChangeAspect="1" noChangeArrowheads="1"/>
          </p:cNvPicPr>
          <p:nvPr/>
        </p:nvPicPr>
        <p:blipFill rotWithShape="1">
          <a:blip r:embed="rId3" cstate="print"/>
          <a:srcRect t="6598" b="2024"/>
          <a:stretch/>
        </p:blipFill>
        <p:spPr bwMode="auto">
          <a:xfrm>
            <a:off x="2590800" y="675030"/>
            <a:ext cx="4572000" cy="5558436"/>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2E84DD26-D451-476C-A4AA-639952D02A5D}"/>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07F0565A-6DC3-455E-A6B5-E15039BE93E9}"/>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46304" y="6265754"/>
            <a:ext cx="457200" cy="457200"/>
          </a:xfrm>
        </p:spPr>
        <p:txBody>
          <a:bodyPr/>
          <a:lstStyle/>
          <a:p>
            <a:pPr>
              <a:defRPr/>
            </a:pPr>
            <a:fld id="{4B870E8F-4B2B-4ECF-B930-DFF913902E24}" type="slidenum">
              <a:rPr lang="en-US" smtClean="0"/>
              <a:pPr>
                <a:defRPr/>
              </a:pPr>
              <a:t>44</a:t>
            </a:fld>
            <a:endParaRPr lang="en-US" dirty="0"/>
          </a:p>
        </p:txBody>
      </p:sp>
      <p:sp>
        <p:nvSpPr>
          <p:cNvPr id="18434" name="Rectangle 2"/>
          <p:cNvSpPr>
            <a:spLocks noGrp="1" noChangeArrowheads="1"/>
          </p:cNvSpPr>
          <p:nvPr>
            <p:ph type="title" idx="4294967295"/>
          </p:nvPr>
        </p:nvSpPr>
        <p:spPr>
          <a:xfrm>
            <a:off x="146304" y="0"/>
            <a:ext cx="8997696" cy="762000"/>
          </a:xfrm>
        </p:spPr>
        <p:txBody>
          <a:bodyPr>
            <a:normAutofit/>
          </a:bodyPr>
          <a:lstStyle/>
          <a:p>
            <a:pPr algn="ctr" eaLnBrk="1" hangingPunct="1"/>
            <a:r>
              <a:rPr lang="en-US" sz="2000" dirty="0"/>
              <a:t>R</a:t>
            </a:r>
            <a:r>
              <a:rPr lang="en-GB" sz="2000" dirty="0" err="1"/>
              <a:t>easons</a:t>
            </a:r>
            <a:r>
              <a:rPr lang="en-GB" sz="2000" dirty="0"/>
              <a:t> for beam induced mechanical oscillations - radiation pressure</a:t>
            </a:r>
            <a:br>
              <a:rPr lang="en-GB" sz="2000" dirty="0"/>
            </a:br>
            <a:r>
              <a:rPr lang="en-GB" sz="2000" dirty="0"/>
              <a:t>Interaction of cavity-beam (II)</a:t>
            </a:r>
          </a:p>
        </p:txBody>
      </p:sp>
      <p:sp>
        <p:nvSpPr>
          <p:cNvPr id="4" name="Footer Placeholder 3">
            <a:extLst>
              <a:ext uri="{FF2B5EF4-FFF2-40B4-BE49-F238E27FC236}">
                <a16:creationId xmlns:a16="http://schemas.microsoft.com/office/drawing/2014/main" id="{89B060D4-25F0-463E-BDB8-35A06C7B6101}"/>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3" name="Date Placeholder 2">
            <a:extLst>
              <a:ext uri="{FF2B5EF4-FFF2-40B4-BE49-F238E27FC236}">
                <a16:creationId xmlns:a16="http://schemas.microsoft.com/office/drawing/2014/main" id="{48A0E9CA-8F3F-4578-8451-4921D3C2E4FF}"/>
              </a:ext>
            </a:extLst>
          </p:cNvPr>
          <p:cNvSpPr>
            <a:spLocks noGrp="1"/>
          </p:cNvSpPr>
          <p:nvPr>
            <p:ph type="dt" sz="half" idx="10"/>
          </p:nvPr>
        </p:nvSpPr>
        <p:spPr>
          <a:xfrm>
            <a:off x="8083296" y="6334034"/>
            <a:ext cx="914400" cy="320640"/>
          </a:xfrm>
        </p:spPr>
        <p:txBody>
          <a:bodyPr/>
          <a:lstStyle/>
          <a:p>
            <a:r>
              <a:rPr lang="en-US"/>
              <a:t>Feb. 2025</a:t>
            </a:r>
            <a:endParaRPr lang="en-GB" dirty="0"/>
          </a:p>
        </p:txBody>
      </p:sp>
      <p:pic>
        <p:nvPicPr>
          <p:cNvPr id="6" name="Picture 5">
            <a:extLst>
              <a:ext uri="{FF2B5EF4-FFF2-40B4-BE49-F238E27FC236}">
                <a16:creationId xmlns:a16="http://schemas.microsoft.com/office/drawing/2014/main" id="{6C3C5D49-3295-4D9B-8E31-06AFB60AAD03}"/>
              </a:ext>
            </a:extLst>
          </p:cNvPr>
          <p:cNvPicPr>
            <a:picLocks noChangeAspect="1"/>
          </p:cNvPicPr>
          <p:nvPr/>
        </p:nvPicPr>
        <p:blipFill rotWithShape="1">
          <a:blip r:embed="rId3"/>
          <a:srcRect t="18889" b="2964"/>
          <a:stretch/>
        </p:blipFill>
        <p:spPr>
          <a:xfrm>
            <a:off x="146304" y="990601"/>
            <a:ext cx="9144000" cy="5181600"/>
          </a:xfrm>
          <a:prstGeom prst="rect">
            <a:avLst/>
          </a:prstGeom>
        </p:spPr>
      </p:pic>
      <p:sp>
        <p:nvSpPr>
          <p:cNvPr id="7" name="TextBox 6">
            <a:extLst>
              <a:ext uri="{FF2B5EF4-FFF2-40B4-BE49-F238E27FC236}">
                <a16:creationId xmlns:a16="http://schemas.microsoft.com/office/drawing/2014/main" id="{38404A3F-75E0-4169-A6E7-5D1F774E95C1}"/>
              </a:ext>
            </a:extLst>
          </p:cNvPr>
          <p:cNvSpPr txBox="1"/>
          <p:nvPr/>
        </p:nvSpPr>
        <p:spPr>
          <a:xfrm rot="16200000">
            <a:off x="-1725681" y="3159580"/>
            <a:ext cx="4831892" cy="646331"/>
          </a:xfrm>
          <a:prstGeom prst="rect">
            <a:avLst/>
          </a:prstGeom>
          <a:noFill/>
        </p:spPr>
        <p:txBody>
          <a:bodyPr wrap="square" rtlCol="0">
            <a:spAutoFit/>
          </a:bodyPr>
          <a:lstStyle/>
          <a:p>
            <a:r>
              <a:rPr lang="en-GB" dirty="0"/>
              <a:t> Many thanks to: Jean </a:t>
            </a:r>
            <a:r>
              <a:rPr lang="en-GB" dirty="0" err="1"/>
              <a:t>Delayen</a:t>
            </a:r>
            <a:r>
              <a:rPr lang="en-GB" dirty="0"/>
              <a:t> ;Thomas Jefferson National Accelerator Facility Old Dominion University</a:t>
            </a:r>
          </a:p>
        </p:txBody>
      </p:sp>
      <p:sp>
        <p:nvSpPr>
          <p:cNvPr id="2" name="TextBox 1">
            <a:extLst>
              <a:ext uri="{FF2B5EF4-FFF2-40B4-BE49-F238E27FC236}">
                <a16:creationId xmlns:a16="http://schemas.microsoft.com/office/drawing/2014/main" id="{D5A386B0-56D8-44FF-A85B-A73D01F068AE}"/>
              </a:ext>
            </a:extLst>
          </p:cNvPr>
          <p:cNvSpPr txBox="1"/>
          <p:nvPr/>
        </p:nvSpPr>
        <p:spPr>
          <a:xfrm>
            <a:off x="2895600" y="3579543"/>
            <a:ext cx="3177024" cy="584775"/>
          </a:xfrm>
          <a:prstGeom prst="rect">
            <a:avLst/>
          </a:prstGeom>
          <a:noFill/>
        </p:spPr>
        <p:txBody>
          <a:bodyPr wrap="none" rtlCol="0">
            <a:spAutoFit/>
          </a:bodyPr>
          <a:lstStyle/>
          <a:p>
            <a:r>
              <a:rPr lang="en-US" sz="1600" dirty="0"/>
              <a:t>more B-field at the</a:t>
            </a:r>
          </a:p>
          <a:p>
            <a:r>
              <a:rPr lang="en-US" sz="1600" dirty="0"/>
              <a:t>equator of the cavity thus repelling force</a:t>
            </a:r>
            <a:endParaRPr lang="en-GB" sz="1600" dirty="0"/>
          </a:p>
        </p:txBody>
      </p:sp>
      <p:sp>
        <p:nvSpPr>
          <p:cNvPr id="5" name="TextBox 4">
            <a:extLst>
              <a:ext uri="{FF2B5EF4-FFF2-40B4-BE49-F238E27FC236}">
                <a16:creationId xmlns:a16="http://schemas.microsoft.com/office/drawing/2014/main" id="{5B98583C-5C3D-462F-A958-A485CAD8A467}"/>
              </a:ext>
            </a:extLst>
          </p:cNvPr>
          <p:cNvSpPr txBox="1"/>
          <p:nvPr/>
        </p:nvSpPr>
        <p:spPr>
          <a:xfrm>
            <a:off x="6559296" y="4267200"/>
            <a:ext cx="1524000" cy="954107"/>
          </a:xfrm>
          <a:prstGeom prst="rect">
            <a:avLst/>
          </a:prstGeom>
          <a:noFill/>
        </p:spPr>
        <p:txBody>
          <a:bodyPr wrap="square" rtlCol="0">
            <a:spAutoFit/>
          </a:bodyPr>
          <a:lstStyle/>
          <a:p>
            <a:r>
              <a:rPr lang="en-US" sz="1400" dirty="0"/>
              <a:t>more E-field near the axis of the cavity thus contracting force </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46304" y="6265754"/>
            <a:ext cx="457200" cy="457200"/>
          </a:xfrm>
        </p:spPr>
        <p:txBody>
          <a:bodyPr/>
          <a:lstStyle/>
          <a:p>
            <a:pPr>
              <a:defRPr/>
            </a:pPr>
            <a:fld id="{4B870E8F-4B2B-4ECF-B930-DFF913902E24}" type="slidenum">
              <a:rPr lang="en-US" smtClean="0"/>
              <a:pPr>
                <a:defRPr/>
              </a:pPr>
              <a:t>45</a:t>
            </a:fld>
            <a:endParaRPr lang="en-US" dirty="0"/>
          </a:p>
        </p:txBody>
      </p:sp>
      <p:sp>
        <p:nvSpPr>
          <p:cNvPr id="18434" name="Rectangle 2"/>
          <p:cNvSpPr>
            <a:spLocks noGrp="1" noChangeArrowheads="1"/>
          </p:cNvSpPr>
          <p:nvPr>
            <p:ph type="title" idx="4294967295"/>
          </p:nvPr>
        </p:nvSpPr>
        <p:spPr>
          <a:xfrm>
            <a:off x="685800" y="160973"/>
            <a:ext cx="7848600" cy="531812"/>
          </a:xfrm>
        </p:spPr>
        <p:txBody>
          <a:bodyPr>
            <a:normAutofit/>
          </a:bodyPr>
          <a:lstStyle/>
          <a:p>
            <a:pPr eaLnBrk="1" hangingPunct="1"/>
            <a:r>
              <a:rPr lang="en-GB" sz="2000" dirty="0"/>
              <a:t>Mechanical oscillation modes;  Interaction of cavity-beam (III)</a:t>
            </a:r>
          </a:p>
        </p:txBody>
      </p:sp>
      <p:pic>
        <p:nvPicPr>
          <p:cNvPr id="18435" name="Picture 3"/>
          <p:cNvPicPr>
            <a:picLocks noGrp="1" noChangeAspect="1" noChangeArrowheads="1"/>
          </p:cNvPicPr>
          <p:nvPr>
            <p:ph sz="half" idx="4294967295"/>
          </p:nvPr>
        </p:nvPicPr>
        <p:blipFill>
          <a:blip r:embed="rId3" cstate="print"/>
          <a:srcRect/>
          <a:stretch>
            <a:fillRect/>
          </a:stretch>
        </p:blipFill>
        <p:spPr>
          <a:xfrm>
            <a:off x="1295400" y="1524000"/>
            <a:ext cx="3859213" cy="2424113"/>
          </a:xfrm>
        </p:spPr>
      </p:pic>
      <p:pic>
        <p:nvPicPr>
          <p:cNvPr id="18436" name="Picture 4"/>
          <p:cNvPicPr>
            <a:picLocks noGrp="1" noChangeAspect="1" noChangeArrowheads="1"/>
          </p:cNvPicPr>
          <p:nvPr>
            <p:ph sz="quarter" idx="4294967295"/>
          </p:nvPr>
        </p:nvPicPr>
        <p:blipFill>
          <a:blip r:embed="rId4" cstate="print"/>
          <a:srcRect/>
          <a:stretch>
            <a:fillRect/>
          </a:stretch>
        </p:blipFill>
        <p:spPr>
          <a:xfrm>
            <a:off x="533400" y="4495800"/>
            <a:ext cx="7718425" cy="531812"/>
          </a:xfrm>
        </p:spPr>
      </p:pic>
      <p:pic>
        <p:nvPicPr>
          <p:cNvPr id="18437" name="Picture 5"/>
          <p:cNvPicPr>
            <a:picLocks noGrp="1" noChangeAspect="1" noChangeArrowheads="1"/>
          </p:cNvPicPr>
          <p:nvPr>
            <p:ph sz="quarter" idx="4294967295"/>
          </p:nvPr>
        </p:nvPicPr>
        <p:blipFill>
          <a:blip r:embed="rId5" cstate="print"/>
          <a:srcRect/>
          <a:stretch>
            <a:fillRect/>
          </a:stretch>
        </p:blipFill>
        <p:spPr>
          <a:xfrm>
            <a:off x="4724400" y="1447800"/>
            <a:ext cx="3810000" cy="2517775"/>
          </a:xfrm>
        </p:spPr>
      </p:pic>
      <p:sp>
        <p:nvSpPr>
          <p:cNvPr id="2" name="TextBox 1"/>
          <p:cNvSpPr txBox="1"/>
          <p:nvPr/>
        </p:nvSpPr>
        <p:spPr>
          <a:xfrm>
            <a:off x="443246" y="5027612"/>
            <a:ext cx="8867107" cy="923330"/>
          </a:xfrm>
          <a:prstGeom prst="rect">
            <a:avLst/>
          </a:prstGeom>
          <a:noFill/>
        </p:spPr>
        <p:txBody>
          <a:bodyPr wrap="none" rtlCol="0">
            <a:spAutoFit/>
          </a:bodyPr>
          <a:lstStyle/>
          <a:p>
            <a:r>
              <a:rPr lang="en-US" dirty="0"/>
              <a:t>For example: at LEP, radiation pressure on the cavity walls of about </a:t>
            </a:r>
            <a:r>
              <a:rPr lang="en-US" dirty="0">
                <a:solidFill>
                  <a:srgbClr val="FF0000"/>
                </a:solidFill>
              </a:rPr>
              <a:t>1000N</a:t>
            </a:r>
            <a:r>
              <a:rPr lang="en-US" dirty="0"/>
              <a:t> in total possible</a:t>
            </a:r>
          </a:p>
          <a:p>
            <a:r>
              <a:rPr lang="en-US" dirty="0"/>
              <a:t>Its essentially the batch pattern that reduces periodically the </a:t>
            </a:r>
            <a:r>
              <a:rPr lang="en-US" dirty="0" err="1"/>
              <a:t>fieldstrength</a:t>
            </a:r>
            <a:r>
              <a:rPr lang="en-US" dirty="0"/>
              <a:t> (</a:t>
            </a:r>
            <a:r>
              <a:rPr lang="en-US" dirty="0" err="1"/>
              <a:t>beamloading</a:t>
            </a:r>
            <a:r>
              <a:rPr lang="en-US" dirty="0"/>
              <a:t>) and if this hits</a:t>
            </a:r>
          </a:p>
          <a:p>
            <a:r>
              <a:rPr lang="en-US" dirty="0"/>
              <a:t>a mechanical resonance we may get a problem .. frequencies are usually a few 10Hz to serval hundred Hz</a:t>
            </a:r>
          </a:p>
        </p:txBody>
      </p:sp>
      <p:sp>
        <p:nvSpPr>
          <p:cNvPr id="4" name="Footer Placeholder 3">
            <a:extLst>
              <a:ext uri="{FF2B5EF4-FFF2-40B4-BE49-F238E27FC236}">
                <a16:creationId xmlns:a16="http://schemas.microsoft.com/office/drawing/2014/main" id="{89B060D4-25F0-463E-BDB8-35A06C7B6101}"/>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3" name="Date Placeholder 2">
            <a:extLst>
              <a:ext uri="{FF2B5EF4-FFF2-40B4-BE49-F238E27FC236}">
                <a16:creationId xmlns:a16="http://schemas.microsoft.com/office/drawing/2014/main" id="{48A0E9CA-8F3F-4578-8451-4921D3C2E4FF}"/>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extLst>
      <p:ext uri="{BB962C8B-B14F-4D97-AF65-F5344CB8AC3E}">
        <p14:creationId xmlns:p14="http://schemas.microsoft.com/office/powerpoint/2010/main" val="2279660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46304" y="6265754"/>
            <a:ext cx="457200" cy="457200"/>
          </a:xfrm>
        </p:spPr>
        <p:txBody>
          <a:bodyPr/>
          <a:lstStyle/>
          <a:p>
            <a:pPr>
              <a:defRPr/>
            </a:pPr>
            <a:fld id="{DE9E8703-BFAE-44C2-AFBF-BAD6E2A41FC8}" type="slidenum">
              <a:rPr lang="en-US" smtClean="0"/>
              <a:pPr>
                <a:defRPr/>
              </a:pPr>
              <a:t>46</a:t>
            </a:fld>
            <a:endParaRPr lang="en-US" dirty="0"/>
          </a:p>
        </p:txBody>
      </p:sp>
      <p:sp>
        <p:nvSpPr>
          <p:cNvPr id="6147" name="Rectangle 2"/>
          <p:cNvSpPr>
            <a:spLocks noGrp="1" noChangeArrowheads="1"/>
          </p:cNvSpPr>
          <p:nvPr>
            <p:ph type="title" idx="4294967295"/>
          </p:nvPr>
        </p:nvSpPr>
        <p:spPr>
          <a:xfrm>
            <a:off x="1100618" y="343614"/>
            <a:ext cx="7860493" cy="502523"/>
          </a:xfrm>
        </p:spPr>
        <p:txBody>
          <a:bodyPr>
            <a:normAutofit/>
          </a:bodyPr>
          <a:lstStyle/>
          <a:p>
            <a:pPr algn="ctr" eaLnBrk="1" hangingPunct="1"/>
            <a:r>
              <a:rPr lang="en-GB" sz="2000" dirty="0"/>
              <a:t>A fast frequency tuner ; Interaction of cavity-beam (IV)</a:t>
            </a:r>
          </a:p>
        </p:txBody>
      </p:sp>
      <p:sp>
        <p:nvSpPr>
          <p:cNvPr id="6148" name="Rectangle 9"/>
          <p:cNvSpPr>
            <a:spLocks noGrp="1" noChangeArrowheads="1"/>
          </p:cNvSpPr>
          <p:nvPr>
            <p:ph type="body" idx="4294967295"/>
          </p:nvPr>
        </p:nvSpPr>
        <p:spPr>
          <a:xfrm>
            <a:off x="1524000" y="1066800"/>
            <a:ext cx="7620000" cy="1066800"/>
          </a:xfrm>
        </p:spPr>
        <p:txBody>
          <a:bodyPr/>
          <a:lstStyle/>
          <a:p>
            <a:pPr eaLnBrk="1" hangingPunct="1">
              <a:buFont typeface="Wingdings" pitchFamily="2" charset="2"/>
              <a:buNone/>
            </a:pPr>
            <a:r>
              <a:rPr lang="en-GB" sz="2000" dirty="0"/>
              <a:t>The frequency of the cavity must be tuned to the harmonic spectral line of the bunched beam =&gt; need to develop a frequency tuner. Slater’s theorem states that</a:t>
            </a:r>
          </a:p>
        </p:txBody>
      </p:sp>
      <p:graphicFrame>
        <p:nvGraphicFramePr>
          <p:cNvPr id="6146" name="Object 10"/>
          <p:cNvGraphicFramePr>
            <a:graphicFrameLocks noChangeAspect="1"/>
          </p:cNvGraphicFramePr>
          <p:nvPr/>
        </p:nvGraphicFramePr>
        <p:xfrm>
          <a:off x="2895600" y="1884362"/>
          <a:ext cx="2819400" cy="1544638"/>
        </p:xfrm>
        <a:graphic>
          <a:graphicData uri="http://schemas.openxmlformats.org/presentationml/2006/ole">
            <mc:AlternateContent xmlns:mc="http://schemas.openxmlformats.org/markup-compatibility/2006">
              <mc:Choice xmlns:v="urn:schemas-microsoft-com:vml" Requires="v">
                <p:oleObj name="Equation" r:id="rId3" imgW="1333500" imgH="711200" progId="Equation.3">
                  <p:embed/>
                </p:oleObj>
              </mc:Choice>
              <mc:Fallback>
                <p:oleObj name="Equation" r:id="rId3" imgW="1333500" imgH="711200" progId="Equation.3">
                  <p:embed/>
                  <p:pic>
                    <p:nvPicPr>
                      <p:cNvPr id="6146"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884362"/>
                        <a:ext cx="2819400" cy="1544638"/>
                      </a:xfrm>
                      <a:prstGeom prst="rect">
                        <a:avLst/>
                      </a:prstGeom>
                      <a:noFill/>
                      <a:ln>
                        <a:noFill/>
                      </a:ln>
                      <a:effectLst/>
                    </p:spPr>
                  </p:pic>
                </p:oleObj>
              </mc:Fallback>
            </mc:AlternateContent>
          </a:graphicData>
        </a:graphic>
      </p:graphicFrame>
      <p:pic>
        <p:nvPicPr>
          <p:cNvPr id="6149" name="Picture 3"/>
          <p:cNvPicPr>
            <a:picLocks noChangeAspect="1" noChangeArrowheads="1"/>
          </p:cNvPicPr>
          <p:nvPr/>
        </p:nvPicPr>
        <p:blipFill>
          <a:blip r:embed="rId5" cstate="print"/>
          <a:srcRect/>
          <a:stretch>
            <a:fillRect/>
          </a:stretch>
        </p:blipFill>
        <p:spPr bwMode="auto">
          <a:xfrm>
            <a:off x="2743200" y="3657600"/>
            <a:ext cx="3724275" cy="2354263"/>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409E04A5-792A-4704-B9F3-882E1D8C3592}"/>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75B93514-18CB-4851-A995-0BAF0A18D196}"/>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4" name="TextBox 3">
            <a:extLst>
              <a:ext uri="{FF2B5EF4-FFF2-40B4-BE49-F238E27FC236}">
                <a16:creationId xmlns:a16="http://schemas.microsoft.com/office/drawing/2014/main" id="{6BC09A66-DCBE-48D9-8D61-ABCEFE5ED413}"/>
              </a:ext>
            </a:extLst>
          </p:cNvPr>
          <p:cNvSpPr txBox="1"/>
          <p:nvPr/>
        </p:nvSpPr>
        <p:spPr>
          <a:xfrm>
            <a:off x="6669015" y="2260028"/>
            <a:ext cx="2292096" cy="3970318"/>
          </a:xfrm>
          <a:prstGeom prst="rect">
            <a:avLst/>
          </a:prstGeom>
          <a:noFill/>
        </p:spPr>
        <p:txBody>
          <a:bodyPr wrap="square" rtlCol="0">
            <a:spAutoFit/>
          </a:bodyPr>
          <a:lstStyle/>
          <a:p>
            <a:r>
              <a:rPr lang="en-US" dirty="0"/>
              <a:t>The type of plunger is maybe good for slow tuning (say below 1 Hz) but not easy to operate at say 30 Hz , for fast tuning (beam induced vibrations via “radiation pressure” from the time dependent  envelope of the field in the cavity via batch structure )we need piezo or magnet-strictive tuners with up to kHz bandwidth</a:t>
            </a:r>
            <a:endParaRPr lang="en-GB" dirty="0"/>
          </a:p>
        </p:txBody>
      </p:sp>
      <p:sp>
        <p:nvSpPr>
          <p:cNvPr id="5" name="TextBox 4">
            <a:extLst>
              <a:ext uri="{FF2B5EF4-FFF2-40B4-BE49-F238E27FC236}">
                <a16:creationId xmlns:a16="http://schemas.microsoft.com/office/drawing/2014/main" id="{DE4B4FD5-B6A5-4E15-8554-D8706BD5F927}"/>
              </a:ext>
            </a:extLst>
          </p:cNvPr>
          <p:cNvSpPr txBox="1"/>
          <p:nvPr/>
        </p:nvSpPr>
        <p:spPr>
          <a:xfrm>
            <a:off x="2895600" y="2785012"/>
            <a:ext cx="396262" cy="369332"/>
          </a:xfrm>
          <a:prstGeom prst="rect">
            <a:avLst/>
          </a:prstGeom>
          <a:solidFill>
            <a:srgbClr val="FFFFAA"/>
          </a:solidFill>
        </p:spPr>
        <p:txBody>
          <a:bodyPr wrap="none" rtlCol="0">
            <a:spAutoFit/>
          </a:bodyPr>
          <a:lstStyle/>
          <a:p>
            <a:r>
              <a:rPr lang="en-US" dirty="0"/>
              <a:t>W</a:t>
            </a:r>
            <a:endParaRPr lang="en-GB" dirty="0"/>
          </a:p>
        </p:txBody>
      </p:sp>
      <p:sp>
        <p:nvSpPr>
          <p:cNvPr id="6" name="TextBox 5">
            <a:extLst>
              <a:ext uri="{FF2B5EF4-FFF2-40B4-BE49-F238E27FC236}">
                <a16:creationId xmlns:a16="http://schemas.microsoft.com/office/drawing/2014/main" id="{6EAF414E-03B7-47FD-A412-4B95B360D9BA}"/>
              </a:ext>
            </a:extLst>
          </p:cNvPr>
          <p:cNvSpPr txBox="1"/>
          <p:nvPr/>
        </p:nvSpPr>
        <p:spPr>
          <a:xfrm>
            <a:off x="3352800" y="2221468"/>
            <a:ext cx="502061" cy="369332"/>
          </a:xfrm>
          <a:prstGeom prst="rect">
            <a:avLst/>
          </a:prstGeom>
          <a:solidFill>
            <a:srgbClr val="FFFFD2"/>
          </a:solidFill>
        </p:spPr>
        <p:txBody>
          <a:bodyPr wrap="square" rtlCol="0">
            <a:spAutoFit/>
          </a:bodyPr>
          <a:lstStyle/>
          <a:p>
            <a:r>
              <a:rPr lang="en-US" dirty="0"/>
              <a:t>4W</a:t>
            </a:r>
            <a:endParaRPr lang="en-GB" dirty="0"/>
          </a:p>
        </p:txBody>
      </p:sp>
      <p:sp>
        <p:nvSpPr>
          <p:cNvPr id="7" name="TextBox 6">
            <a:extLst>
              <a:ext uri="{FF2B5EF4-FFF2-40B4-BE49-F238E27FC236}">
                <a16:creationId xmlns:a16="http://schemas.microsoft.com/office/drawing/2014/main" id="{D38C980B-46A8-48B5-90BF-60814533CC18}"/>
              </a:ext>
            </a:extLst>
          </p:cNvPr>
          <p:cNvSpPr txBox="1"/>
          <p:nvPr/>
        </p:nvSpPr>
        <p:spPr>
          <a:xfrm>
            <a:off x="3798339" y="2362200"/>
            <a:ext cx="322524" cy="369332"/>
          </a:xfrm>
          <a:prstGeom prst="rect">
            <a:avLst/>
          </a:prstGeom>
          <a:solidFill>
            <a:srgbClr val="FFFFD2"/>
          </a:solidFill>
        </p:spPr>
        <p:txBody>
          <a:bodyPr wrap="none" rtlCol="0">
            <a:spAutoFit/>
          </a:bodyPr>
          <a:lstStyle/>
          <a:p>
            <a:r>
              <a:rPr lang="en-US" dirty="0"/>
              <a:t>V</a:t>
            </a:r>
            <a:endParaRPr lang="en-GB" dirty="0"/>
          </a:p>
        </p:txBody>
      </p:sp>
      <p:sp>
        <p:nvSpPr>
          <p:cNvPr id="8" name="TextBox 7">
            <a:extLst>
              <a:ext uri="{FF2B5EF4-FFF2-40B4-BE49-F238E27FC236}">
                <a16:creationId xmlns:a16="http://schemas.microsoft.com/office/drawing/2014/main" id="{06C5B5A8-DDDD-4083-A4D7-D020A79987E7}"/>
              </a:ext>
            </a:extLst>
          </p:cNvPr>
          <p:cNvSpPr txBox="1"/>
          <p:nvPr/>
        </p:nvSpPr>
        <p:spPr>
          <a:xfrm>
            <a:off x="5074878" y="2628186"/>
            <a:ext cx="777262" cy="584775"/>
          </a:xfrm>
          <a:prstGeom prst="rect">
            <a:avLst/>
          </a:prstGeom>
          <a:solidFill>
            <a:srgbClr val="FFFFC9"/>
          </a:solidFill>
        </p:spPr>
        <p:txBody>
          <a:bodyPr wrap="square" rtlCol="0">
            <a:spAutoFit/>
          </a:bodyPr>
          <a:lstStyle/>
          <a:p>
            <a:r>
              <a:rPr lang="en-US" sz="3200" b="1" dirty="0"/>
              <a:t>)</a:t>
            </a:r>
            <a:r>
              <a:rPr lang="en-US" dirty="0"/>
              <a:t> </a:t>
            </a:r>
            <a:r>
              <a:rPr lang="en-US" i="1" dirty="0" err="1"/>
              <a:t>dV</a:t>
            </a:r>
            <a:endParaRPr lang="en-GB" i="1" dirty="0"/>
          </a:p>
        </p:txBody>
      </p:sp>
      <p:sp>
        <p:nvSpPr>
          <p:cNvPr id="14" name="TextBox 13">
            <a:extLst>
              <a:ext uri="{FF2B5EF4-FFF2-40B4-BE49-F238E27FC236}">
                <a16:creationId xmlns:a16="http://schemas.microsoft.com/office/drawing/2014/main" id="{9ABE53DD-A715-46AC-AEDA-ADA8CABEA051}"/>
              </a:ext>
            </a:extLst>
          </p:cNvPr>
          <p:cNvSpPr txBox="1"/>
          <p:nvPr/>
        </p:nvSpPr>
        <p:spPr>
          <a:xfrm>
            <a:off x="5346469" y="1874530"/>
            <a:ext cx="777262" cy="584775"/>
          </a:xfrm>
          <a:prstGeom prst="rect">
            <a:avLst/>
          </a:prstGeom>
          <a:solidFill>
            <a:srgbClr val="FFFFC9"/>
          </a:solidFill>
        </p:spPr>
        <p:txBody>
          <a:bodyPr wrap="square" rtlCol="0">
            <a:spAutoFit/>
          </a:bodyPr>
          <a:lstStyle/>
          <a:p>
            <a:r>
              <a:rPr lang="en-US" sz="3200" b="1" dirty="0"/>
              <a:t>)</a:t>
            </a:r>
            <a:r>
              <a:rPr lang="en-US" dirty="0"/>
              <a:t> </a:t>
            </a:r>
            <a:r>
              <a:rPr lang="en-US" i="1" dirty="0" err="1"/>
              <a:t>dV</a:t>
            </a:r>
            <a:endParaRPr lang="en-GB" i="1" dirty="0"/>
          </a:p>
        </p:txBody>
      </p:sp>
      <p:sp>
        <p:nvSpPr>
          <p:cNvPr id="10" name="TextBox 9">
            <a:extLst>
              <a:ext uri="{FF2B5EF4-FFF2-40B4-BE49-F238E27FC236}">
                <a16:creationId xmlns:a16="http://schemas.microsoft.com/office/drawing/2014/main" id="{9C46749F-32D0-9B49-1D75-FD7E4201797D}"/>
              </a:ext>
            </a:extLst>
          </p:cNvPr>
          <p:cNvSpPr txBox="1"/>
          <p:nvPr/>
        </p:nvSpPr>
        <p:spPr>
          <a:xfrm>
            <a:off x="274086" y="2551577"/>
            <a:ext cx="2298647" cy="1477328"/>
          </a:xfrm>
          <a:prstGeom prst="rect">
            <a:avLst/>
          </a:prstGeom>
          <a:noFill/>
        </p:spPr>
        <p:txBody>
          <a:bodyPr wrap="square" rtlCol="0">
            <a:spAutoFit/>
          </a:bodyPr>
          <a:lstStyle/>
          <a:p>
            <a:r>
              <a:rPr lang="en-US" dirty="0">
                <a:solidFill>
                  <a:srgbClr val="FF0000"/>
                </a:solidFill>
              </a:rPr>
              <a:t>We need a rather FAST frequency tuner (plunger is tricky) to compensate those oscillations in the audio range </a:t>
            </a:r>
            <a:endParaRPr lang="en-GB"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570F7D-F263-4835-9151-0C0E51C7A58C}" type="slidenum">
              <a:rPr kumimoji="0" lang="en-US" sz="1400" b="0" i="0" u="none" strike="noStrike" kern="1200" cap="none" spc="0" normalizeH="0" baseline="0" noProof="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33798" name="Rectangle 2"/>
          <p:cNvSpPr>
            <a:spLocks noGrp="1" noChangeArrowheads="1"/>
          </p:cNvSpPr>
          <p:nvPr>
            <p:ph type="title" idx="4294967295"/>
          </p:nvPr>
        </p:nvSpPr>
        <p:spPr>
          <a:xfrm>
            <a:off x="1371600" y="255570"/>
            <a:ext cx="6096000" cy="762000"/>
          </a:xfrm>
        </p:spPr>
        <p:txBody>
          <a:bodyPr>
            <a:normAutofit/>
          </a:bodyPr>
          <a:lstStyle/>
          <a:p>
            <a:pPr algn="ctr" eaLnBrk="1" hangingPunct="1"/>
            <a:r>
              <a:rPr lang="en-GB" sz="3200" dirty="0"/>
              <a:t>Learning targets and quiz</a:t>
            </a:r>
          </a:p>
        </p:txBody>
      </p:sp>
      <p:sp>
        <p:nvSpPr>
          <p:cNvPr id="93187" name="Rectangle 3"/>
          <p:cNvSpPr>
            <a:spLocks noGrp="1" noChangeArrowheads="1"/>
          </p:cNvSpPr>
          <p:nvPr>
            <p:ph type="body" idx="4294967295"/>
          </p:nvPr>
        </p:nvSpPr>
        <p:spPr>
          <a:xfrm>
            <a:off x="146304" y="1017570"/>
            <a:ext cx="8997696" cy="5105400"/>
          </a:xfrm>
        </p:spPr>
        <p:txBody>
          <a:bodyPr>
            <a:noAutofit/>
          </a:bodyPr>
          <a:lstStyle/>
          <a:p>
            <a:pPr marL="571500" indent="-571500" eaLnBrk="1" hangingPunct="1">
              <a:lnSpc>
                <a:spcPct val="80000"/>
              </a:lnSpc>
              <a:buFont typeface="Wingdings" pitchFamily="-48" charset="2"/>
              <a:buNone/>
              <a:defRPr/>
            </a:pPr>
            <a:endParaRPr lang="en-US" sz="2800" dirty="0">
              <a:solidFill>
                <a:schemeClr val="bg1">
                  <a:lumMod val="50000"/>
                </a:schemeClr>
              </a:solidFill>
            </a:endParaRPr>
          </a:p>
          <a:p>
            <a:pPr marL="571500" indent="-571500">
              <a:lnSpc>
                <a:spcPct val="80000"/>
              </a:lnSpc>
              <a:buNone/>
              <a:defRPr/>
            </a:pPr>
            <a:r>
              <a:rPr lang="en-US" sz="2000" dirty="0">
                <a:solidFill>
                  <a:schemeClr val="bg1">
                    <a:lumMod val="50000"/>
                  </a:schemeClr>
                </a:solidFill>
              </a:rPr>
              <a:t>After having worked though this chapter it would be nice if you could </a:t>
            </a:r>
          </a:p>
          <a:p>
            <a:pPr marL="571500" indent="-571500" eaLnBrk="1" hangingPunct="1">
              <a:lnSpc>
                <a:spcPct val="80000"/>
              </a:lnSpc>
              <a:buFont typeface="Wingdings" pitchFamily="-48" charset="2"/>
              <a:buNone/>
              <a:defRPr/>
            </a:pPr>
            <a:r>
              <a:rPr lang="en-US" sz="2000" dirty="0">
                <a:solidFill>
                  <a:schemeClr val="bg1">
                    <a:lumMod val="50000"/>
                  </a:schemeClr>
                </a:solidFill>
              </a:rPr>
              <a:t>-    have an idea about SC multiple cell resonators  and their mechanical implementation</a:t>
            </a:r>
          </a:p>
          <a:p>
            <a:pPr eaLnBrk="1" hangingPunct="1">
              <a:lnSpc>
                <a:spcPct val="80000"/>
              </a:lnSpc>
              <a:buFontTx/>
              <a:buChar char="-"/>
              <a:defRPr/>
            </a:pPr>
            <a:r>
              <a:rPr lang="en-US" sz="2000" dirty="0">
                <a:solidFill>
                  <a:schemeClr val="bg1">
                    <a:lumMod val="50000"/>
                  </a:schemeClr>
                </a:solidFill>
              </a:rPr>
              <a:t>know that the Q value of superconducting cavities is field strength dependent (Q-slope)</a:t>
            </a:r>
          </a:p>
          <a:p>
            <a:pPr eaLnBrk="1" hangingPunct="1">
              <a:lnSpc>
                <a:spcPct val="80000"/>
              </a:lnSpc>
              <a:buFontTx/>
              <a:buChar char="-"/>
              <a:defRPr/>
            </a:pPr>
            <a:r>
              <a:rPr lang="en-US" sz="2000" dirty="0">
                <a:solidFill>
                  <a:schemeClr val="bg1">
                    <a:lumMod val="50000"/>
                  </a:schemeClr>
                </a:solidFill>
              </a:rPr>
              <a:t>be able to give some examples of typical shapes for SC cavities</a:t>
            </a:r>
          </a:p>
          <a:p>
            <a:pPr eaLnBrk="1" hangingPunct="1">
              <a:lnSpc>
                <a:spcPct val="80000"/>
              </a:lnSpc>
              <a:buFontTx/>
              <a:buChar char="-"/>
              <a:defRPr/>
            </a:pPr>
            <a:r>
              <a:rPr lang="en-US" sz="2000" dirty="0">
                <a:solidFill>
                  <a:schemeClr val="bg1">
                    <a:lumMod val="50000"/>
                  </a:schemeClr>
                </a:solidFill>
              </a:rPr>
              <a:t>be familiar with G-factor and have an idea about its order of magnitude</a:t>
            </a:r>
          </a:p>
          <a:p>
            <a:pPr eaLnBrk="1" hangingPunct="1">
              <a:lnSpc>
                <a:spcPct val="80000"/>
              </a:lnSpc>
              <a:buFontTx/>
              <a:buChar char="-"/>
              <a:defRPr/>
            </a:pPr>
            <a:r>
              <a:rPr lang="en-US" sz="2000" dirty="0">
                <a:solidFill>
                  <a:schemeClr val="bg1">
                    <a:lumMod val="50000"/>
                  </a:schemeClr>
                </a:solidFill>
              </a:rPr>
              <a:t>know that the G-Factor gets worse for low beta cavities and why</a:t>
            </a:r>
          </a:p>
          <a:p>
            <a:pPr eaLnBrk="1" hangingPunct="1">
              <a:lnSpc>
                <a:spcPct val="80000"/>
              </a:lnSpc>
              <a:buFontTx/>
              <a:buChar char="-"/>
              <a:defRPr/>
            </a:pPr>
            <a:r>
              <a:rPr lang="en-US" sz="2000" dirty="0">
                <a:solidFill>
                  <a:schemeClr val="bg1">
                    <a:lumMod val="50000"/>
                  </a:schemeClr>
                </a:solidFill>
              </a:rPr>
              <a:t>be able to explain the difference between R/Q , Q and G-factor</a:t>
            </a:r>
          </a:p>
          <a:p>
            <a:pPr eaLnBrk="1" hangingPunct="1">
              <a:lnSpc>
                <a:spcPct val="80000"/>
              </a:lnSpc>
              <a:buFontTx/>
              <a:buChar char="-"/>
              <a:defRPr/>
            </a:pPr>
            <a:r>
              <a:rPr lang="en-US" sz="2000" dirty="0">
                <a:solidFill>
                  <a:schemeClr val="bg1">
                    <a:lumMod val="50000"/>
                  </a:schemeClr>
                </a:solidFill>
              </a:rPr>
              <a:t>know why elliptical shape cavities have advantages even when they are mechanically more delicate</a:t>
            </a:r>
          </a:p>
          <a:p>
            <a:pPr eaLnBrk="1" hangingPunct="1">
              <a:lnSpc>
                <a:spcPct val="80000"/>
              </a:lnSpc>
              <a:buFontTx/>
              <a:buChar char="-"/>
              <a:defRPr/>
            </a:pPr>
            <a:endParaRPr lang="en-US" sz="1800" dirty="0">
              <a:solidFill>
                <a:schemeClr val="bg1">
                  <a:lumMod val="50000"/>
                </a:schemeClr>
              </a:solidFill>
            </a:endParaRPr>
          </a:p>
          <a:p>
            <a:pPr eaLnBrk="1" hangingPunct="1">
              <a:lnSpc>
                <a:spcPct val="80000"/>
              </a:lnSpc>
              <a:buFontTx/>
              <a:buChar char="-"/>
              <a:defRPr/>
            </a:pPr>
            <a:endParaRPr lang="en-US" sz="1800" dirty="0">
              <a:solidFill>
                <a:schemeClr val="bg1">
                  <a:lumMod val="50000"/>
                </a:schemeClr>
              </a:solidFill>
            </a:endParaRPr>
          </a:p>
          <a:p>
            <a:pPr eaLnBrk="1" hangingPunct="1">
              <a:lnSpc>
                <a:spcPct val="80000"/>
              </a:lnSpc>
              <a:buFontTx/>
              <a:buChar char="-"/>
              <a:defRPr/>
            </a:pPr>
            <a:endParaRPr lang="en-US" sz="1800" dirty="0">
              <a:solidFill>
                <a:schemeClr val="bg1">
                  <a:lumMod val="50000"/>
                </a:schemeClr>
              </a:solidFill>
            </a:endParaRPr>
          </a:p>
          <a:p>
            <a:pPr eaLnBrk="1" hangingPunct="1">
              <a:lnSpc>
                <a:spcPct val="80000"/>
              </a:lnSpc>
              <a:buFontTx/>
              <a:buChar char="-"/>
              <a:defRPr/>
            </a:pPr>
            <a:endParaRPr lang="en-US" sz="1800" dirty="0">
              <a:solidFill>
                <a:schemeClr val="bg1">
                  <a:lumMod val="50000"/>
                </a:schemeClr>
              </a:solidFill>
            </a:endParaRPr>
          </a:p>
          <a:p>
            <a:pPr eaLnBrk="1" hangingPunct="1">
              <a:lnSpc>
                <a:spcPct val="80000"/>
              </a:lnSpc>
              <a:buFontTx/>
              <a:buChar char="-"/>
              <a:defRPr/>
            </a:pPr>
            <a:endParaRPr lang="en-US" sz="1800" dirty="0">
              <a:solidFill>
                <a:schemeClr val="bg1">
                  <a:lumMod val="50000"/>
                </a:schemeClr>
              </a:solidFill>
            </a:endParaRPr>
          </a:p>
          <a:p>
            <a:pPr eaLnBrk="1" hangingPunct="1">
              <a:lnSpc>
                <a:spcPct val="80000"/>
              </a:lnSpc>
              <a:buFontTx/>
              <a:buChar char="-"/>
              <a:defRPr/>
            </a:pPr>
            <a:endParaRPr lang="en-US" sz="1800" dirty="0">
              <a:solidFill>
                <a:schemeClr val="bg1">
                  <a:lumMod val="50000"/>
                </a:schemeClr>
              </a:solidFill>
            </a:endParaRPr>
          </a:p>
          <a:p>
            <a:pPr marL="571500" indent="-571500" eaLnBrk="1" hangingPunct="1">
              <a:lnSpc>
                <a:spcPct val="80000"/>
              </a:lnSpc>
              <a:buFont typeface="Wingdings" pitchFamily="-48" charset="2"/>
              <a:buNone/>
              <a:defRPr/>
            </a:pPr>
            <a:r>
              <a:rPr lang="en-US" sz="1800" dirty="0">
                <a:solidFill>
                  <a:schemeClr val="bg1">
                    <a:lumMod val="50000"/>
                  </a:schemeClr>
                </a:solidFill>
              </a:rPr>
              <a:t>- </a:t>
            </a:r>
          </a:p>
        </p:txBody>
      </p:sp>
      <p:sp>
        <p:nvSpPr>
          <p:cNvPr id="3" name="Footer Placeholder 2">
            <a:extLst>
              <a:ext uri="{FF2B5EF4-FFF2-40B4-BE49-F238E27FC236}">
                <a16:creationId xmlns:a16="http://schemas.microsoft.com/office/drawing/2014/main" id="{552F14EC-FC4D-479E-B0D9-8887CFB59272}"/>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6A05A1FC-0287-4B1B-9607-4DD5D86E05D6}"/>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extLst>
      <p:ext uri="{BB962C8B-B14F-4D97-AF65-F5344CB8AC3E}">
        <p14:creationId xmlns:p14="http://schemas.microsoft.com/office/powerpoint/2010/main" val="3659430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52500" y="76200"/>
            <a:ext cx="7772400" cy="762000"/>
          </a:xfrm>
        </p:spPr>
        <p:txBody>
          <a:bodyPr>
            <a:normAutofit/>
          </a:bodyPr>
          <a:lstStyle/>
          <a:p>
            <a:pPr algn="ctr" eaLnBrk="1" hangingPunct="1"/>
            <a:r>
              <a:rPr lang="en-GB" dirty="0"/>
              <a:t>Summary for the previous chapters</a:t>
            </a:r>
          </a:p>
        </p:txBody>
      </p:sp>
      <p:sp>
        <p:nvSpPr>
          <p:cNvPr id="22531" name="Rectangle 3"/>
          <p:cNvSpPr>
            <a:spLocks noGrp="1" noChangeArrowheads="1"/>
          </p:cNvSpPr>
          <p:nvPr>
            <p:ph type="body" sz="half" idx="1"/>
          </p:nvPr>
        </p:nvSpPr>
        <p:spPr>
          <a:xfrm>
            <a:off x="457200" y="838200"/>
            <a:ext cx="8686800" cy="5181600"/>
          </a:xfrm>
        </p:spPr>
        <p:txBody>
          <a:bodyPr>
            <a:normAutofit lnSpcReduction="10000"/>
          </a:bodyPr>
          <a:lstStyle/>
          <a:p>
            <a:pPr marL="571500" indent="-571500" eaLnBrk="1" hangingPunct="1">
              <a:lnSpc>
                <a:spcPct val="90000"/>
              </a:lnSpc>
            </a:pPr>
            <a:r>
              <a:rPr lang="en-GB" sz="2400" dirty="0"/>
              <a:t>A lumped network circuit diagram allows an analytical description of the interaction of the RF cavity with the beam</a:t>
            </a:r>
          </a:p>
          <a:p>
            <a:pPr marL="571500" indent="-571500" eaLnBrk="1" hangingPunct="1">
              <a:lnSpc>
                <a:spcPct val="90000"/>
              </a:lnSpc>
            </a:pPr>
            <a:r>
              <a:rPr lang="en-GB" sz="2400" dirty="0"/>
              <a:t>The cavity is designed to minimize the reflected RF power (which would be wasted anyhow in a load) by eliminating the « reactive beam loading » through tuning the frequency of the cavity and by matching the external Q to the nominal beam current.</a:t>
            </a:r>
          </a:p>
          <a:p>
            <a:pPr marL="571500" indent="-571500" eaLnBrk="1" hangingPunct="1">
              <a:lnSpc>
                <a:spcPct val="90000"/>
              </a:lnSpc>
            </a:pPr>
            <a:r>
              <a:rPr lang="en-GB" sz="2400" dirty="0"/>
              <a:t>Frequency tuners are in addition needed to damp frequency shifts from mechanical resonances excited by external noise sources (microphonics) or the interaction of the electromagnetic pressure with the cavity wall (Lorentz force detuning). </a:t>
            </a:r>
          </a:p>
          <a:p>
            <a:pPr marL="571500" indent="-571500" eaLnBrk="1" hangingPunct="1">
              <a:lnSpc>
                <a:spcPct val="90000"/>
              </a:lnSpc>
            </a:pPr>
            <a:r>
              <a:rPr lang="en-GB" sz="2400" dirty="0"/>
              <a:t>Discussed in the appendix: The beam consists of bunches passing the cavity in batches of milliseconds</a:t>
            </a:r>
            <a:r>
              <a:rPr lang="en-GB" sz="2400" baseline="30000" dirty="0"/>
              <a:t>1</a:t>
            </a:r>
            <a:r>
              <a:rPr lang="en-GB" sz="2400" dirty="0"/>
              <a:t> that may excite higher order modes (HOMs) of the cavity to high voltages, if not sufficiently damped by HOM couplers.</a:t>
            </a:r>
          </a:p>
          <a:p>
            <a:pPr marL="571500" indent="-571500" eaLnBrk="1" hangingPunct="1">
              <a:lnSpc>
                <a:spcPct val="90000"/>
              </a:lnSpc>
              <a:buFont typeface="Wingdings" pitchFamily="2" charset="2"/>
              <a:buNone/>
            </a:pPr>
            <a:endParaRPr lang="en-GB" sz="2400" dirty="0"/>
          </a:p>
          <a:p>
            <a:pPr marL="571500" indent="-571500" eaLnBrk="1" hangingPunct="1">
              <a:lnSpc>
                <a:spcPct val="90000"/>
              </a:lnSpc>
              <a:buFont typeface="Wingdings" pitchFamily="2" charset="2"/>
              <a:buNone/>
            </a:pPr>
            <a:r>
              <a:rPr lang="en-GB" sz="1800" baseline="30000" dirty="0"/>
              <a:t>1 </a:t>
            </a:r>
            <a:r>
              <a:rPr lang="en-GB" sz="1800" dirty="0"/>
              <a:t>for large storage rings such as LEP. </a:t>
            </a:r>
            <a:endParaRPr lang="en-GB" sz="2400" dirty="0"/>
          </a:p>
        </p:txBody>
      </p:sp>
      <p:sp>
        <p:nvSpPr>
          <p:cNvPr id="7" name="Slide Number Placeholder 6"/>
          <p:cNvSpPr>
            <a:spLocks noGrp="1"/>
          </p:cNvSpPr>
          <p:nvPr>
            <p:ph type="sldNum" sz="quarter" idx="12"/>
          </p:nvPr>
        </p:nvSpPr>
        <p:spPr/>
        <p:txBody>
          <a:bodyPr/>
          <a:lstStyle/>
          <a:p>
            <a:pPr>
              <a:defRPr/>
            </a:pPr>
            <a:fld id="{8296E514-9B07-486A-B5B7-A2737723E50F}" type="slidenum">
              <a:rPr lang="en-US" smtClean="0"/>
              <a:pPr>
                <a:defRPr/>
              </a:pPr>
              <a:t>48</a:t>
            </a:fld>
            <a:endParaRPr lang="en-US" dirty="0"/>
          </a:p>
        </p:txBody>
      </p:sp>
      <p:sp>
        <p:nvSpPr>
          <p:cNvPr id="3" name="Footer Placeholder 2">
            <a:extLst>
              <a:ext uri="{FF2B5EF4-FFF2-40B4-BE49-F238E27FC236}">
                <a16:creationId xmlns:a16="http://schemas.microsoft.com/office/drawing/2014/main" id="{7E251D98-D485-4C6E-A961-3957728D67BE}"/>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8D200E76-E62C-472F-8CE5-F43357C3A0AF}"/>
              </a:ext>
            </a:extLst>
          </p:cNvPr>
          <p:cNvSpPr>
            <a:spLocks noGrp="1"/>
          </p:cNvSpPr>
          <p:nvPr>
            <p:ph type="dt" sz="half" idx="10"/>
          </p:nvPr>
        </p:nvSpPr>
        <p:spPr/>
        <p:txBody>
          <a:bodyPr/>
          <a:lstStyle/>
          <a:p>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74638"/>
            <a:ext cx="8763000" cy="1143000"/>
          </a:xfrm>
        </p:spPr>
        <p:txBody>
          <a:bodyPr anchor="t">
            <a:normAutofit/>
          </a:bodyPr>
          <a:lstStyle/>
          <a:p>
            <a:pPr algn="ctr"/>
            <a:r>
              <a:rPr lang="en-US" sz="3600" dirty="0"/>
              <a:t>State of the art SRF research</a:t>
            </a:r>
            <a:br>
              <a:rPr lang="en-US" sz="3600" dirty="0"/>
            </a:br>
            <a:r>
              <a:rPr lang="en-US" sz="2200" dirty="0"/>
              <a:t>(fabrication technology (I)</a:t>
            </a:r>
            <a:endParaRPr lang="de-DE" sz="2200" dirty="0"/>
          </a:p>
        </p:txBody>
      </p:sp>
      <p:sp>
        <p:nvSpPr>
          <p:cNvPr id="4" name="Slide Number Placeholder 3"/>
          <p:cNvSpPr>
            <a:spLocks noGrp="1"/>
          </p:cNvSpPr>
          <p:nvPr>
            <p:ph type="sldNum" sz="quarter" idx="12"/>
          </p:nvPr>
        </p:nvSpPr>
        <p:spPr/>
        <p:txBody>
          <a:bodyPr/>
          <a:lstStyle/>
          <a:p>
            <a:fld id="{6ECABC72-D80C-4584-B325-A0C029A8E655}" type="slidenum">
              <a:rPr lang="en-GB" smtClean="0"/>
              <a:pPr/>
              <a:t>49</a:t>
            </a:fld>
            <a:endParaRPr lang="en-GB" dirty="0"/>
          </a:p>
        </p:txBody>
      </p:sp>
      <p:sp>
        <p:nvSpPr>
          <p:cNvPr id="6" name="Content Placeholder 5"/>
          <p:cNvSpPr>
            <a:spLocks noGrp="1"/>
          </p:cNvSpPr>
          <p:nvPr>
            <p:ph sz="quarter" idx="1"/>
          </p:nvPr>
        </p:nvSpPr>
        <p:spPr/>
        <p:txBody>
          <a:bodyPr>
            <a:normAutofit lnSpcReduction="10000"/>
          </a:bodyPr>
          <a:lstStyle/>
          <a:p>
            <a:r>
              <a:rPr lang="en-US" dirty="0"/>
              <a:t>Reaching ultimate performance with bulk Nb cavities</a:t>
            </a:r>
          </a:p>
          <a:p>
            <a:pPr lvl="1"/>
            <a:r>
              <a:rPr lang="en-US" dirty="0"/>
              <a:t>Maximizing the quality factor Q</a:t>
            </a:r>
            <a:r>
              <a:rPr lang="en-US" baseline="-25000" dirty="0"/>
              <a:t>0</a:t>
            </a:r>
            <a:endParaRPr lang="en-US" dirty="0"/>
          </a:p>
          <a:p>
            <a:pPr lvl="1"/>
            <a:r>
              <a:rPr lang="en-US" dirty="0"/>
              <a:t>Reaching high accelerating gradients E</a:t>
            </a:r>
            <a:r>
              <a:rPr lang="en-US" baseline="-25000" dirty="0"/>
              <a:t>acc</a:t>
            </a:r>
          </a:p>
          <a:p>
            <a:pPr lvl="1"/>
            <a:endParaRPr lang="en-US" baseline="-25000" dirty="0"/>
          </a:p>
          <a:p>
            <a:r>
              <a:rPr lang="en-US" dirty="0"/>
              <a:t>Beyond Niobium: New materials</a:t>
            </a:r>
          </a:p>
          <a:p>
            <a:pPr lvl="1"/>
            <a:r>
              <a:rPr lang="en-US" dirty="0"/>
              <a:t>High temperature superconductors</a:t>
            </a:r>
          </a:p>
          <a:p>
            <a:pPr lvl="1"/>
            <a:r>
              <a:rPr lang="en-US" dirty="0"/>
              <a:t>Low temperature superconductors: Nb based materials</a:t>
            </a:r>
          </a:p>
          <a:p>
            <a:r>
              <a:rPr lang="en-US" dirty="0"/>
              <a:t>Search of new materials beyond Nb (i.e. Nb3Tn,V3Si, </a:t>
            </a:r>
            <a:r>
              <a:rPr lang="en-US" dirty="0" err="1"/>
              <a:t>NbN</a:t>
            </a:r>
            <a:r>
              <a:rPr lang="en-US" dirty="0"/>
              <a:t> for low temperatures and YBCO for high temp); the primary goal is energy saving, not so much the absolute performance in terms of acc. gradient. But reliability is always the fundamental requirement.</a:t>
            </a:r>
          </a:p>
        </p:txBody>
      </p:sp>
      <p:sp>
        <p:nvSpPr>
          <p:cNvPr id="3" name="Footer Placeholder 2">
            <a:extLst>
              <a:ext uri="{FF2B5EF4-FFF2-40B4-BE49-F238E27FC236}">
                <a16:creationId xmlns:a16="http://schemas.microsoft.com/office/drawing/2014/main" id="{463A7946-B89A-40C6-B9B0-81BEC0D1270E}"/>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D7196E41-A561-4A88-9120-7DBA7D8060EE}"/>
              </a:ext>
            </a:extLst>
          </p:cNvPr>
          <p:cNvSpPr>
            <a:spLocks noGrp="1"/>
          </p:cNvSpPr>
          <p:nvPr>
            <p:ph type="dt" sz="half" idx="10"/>
          </p:nvPr>
        </p:nvSpPr>
        <p:spPr/>
        <p:txBody>
          <a:bodyPr/>
          <a:lstStyle/>
          <a:p>
            <a:r>
              <a:rPr lang="en-US"/>
              <a:t>Feb. 2025</a:t>
            </a:r>
            <a:endParaRPr lang="en-GB" dirty="0"/>
          </a:p>
        </p:txBody>
      </p:sp>
    </p:spTree>
    <p:extLst>
      <p:ext uri="{BB962C8B-B14F-4D97-AF65-F5344CB8AC3E}">
        <p14:creationId xmlns:p14="http://schemas.microsoft.com/office/powerpoint/2010/main" val="22629880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a:defRPr/>
            </a:pPr>
            <a:fld id="{C7F63AB6-3063-4432-AD93-E316CFAF35E7}" type="slidenum">
              <a:rPr lang="en-US"/>
              <a:pPr>
                <a:defRPr/>
              </a:pPr>
              <a:t>5</a:t>
            </a:fld>
            <a:endParaRPr lang="en-US" dirty="0"/>
          </a:p>
        </p:txBody>
      </p:sp>
      <p:sp>
        <p:nvSpPr>
          <p:cNvPr id="15366" name="Rectangle 2"/>
          <p:cNvSpPr>
            <a:spLocks noGrp="1" noChangeArrowheads="1"/>
          </p:cNvSpPr>
          <p:nvPr>
            <p:ph type="title" idx="4294967295"/>
          </p:nvPr>
        </p:nvSpPr>
        <p:spPr>
          <a:xfrm>
            <a:off x="762000" y="76200"/>
            <a:ext cx="7451725" cy="447766"/>
          </a:xfrm>
        </p:spPr>
        <p:txBody>
          <a:bodyPr>
            <a:normAutofit/>
          </a:bodyPr>
          <a:lstStyle/>
          <a:p>
            <a:pPr algn="ctr" eaLnBrk="1" hangingPunct="1"/>
            <a:r>
              <a:rPr lang="en-GB" sz="2000" dirty="0"/>
              <a:t>Motivation (III)</a:t>
            </a:r>
          </a:p>
        </p:txBody>
      </p:sp>
      <p:pic>
        <p:nvPicPr>
          <p:cNvPr id="4" name="Picture 3"/>
          <p:cNvPicPr>
            <a:picLocks noChangeAspect="1"/>
          </p:cNvPicPr>
          <p:nvPr/>
        </p:nvPicPr>
        <p:blipFill>
          <a:blip r:embed="rId3"/>
          <a:stretch>
            <a:fillRect/>
          </a:stretch>
        </p:blipFill>
        <p:spPr>
          <a:xfrm>
            <a:off x="719665" y="776653"/>
            <a:ext cx="7662334" cy="5304694"/>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7848600" y="1752600"/>
                <a:ext cx="1066799" cy="461665"/>
              </a:xfrm>
              <a:prstGeom prst="rect">
                <a:avLst/>
              </a:prstGeom>
              <a:solidFill>
                <a:srgbClr val="00B0F0"/>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l-GR" sz="1200" smtClean="0">
                          <a:latin typeface="Cambria Math" panose="02040503050406030204" pitchFamily="18" charset="0"/>
                        </a:rPr>
                        <m:t>ρ</m:t>
                      </m:r>
                      <m:r>
                        <a:rPr lang="en-GB" sz="1200" b="0" i="0" smtClean="0">
                          <a:latin typeface="Cambria Math" panose="02040503050406030204" pitchFamily="18" charset="0"/>
                        </a:rPr>
                        <m:t>=</m:t>
                      </m:r>
                      <m:r>
                        <m:rPr>
                          <m:sty m:val="p"/>
                        </m:rPr>
                        <a:rPr lang="en-GB" sz="1200" b="0" i="0" smtClean="0">
                          <a:latin typeface="Cambria Math" panose="02040503050406030204" pitchFamily="18" charset="0"/>
                        </a:rPr>
                        <m:t>machine</m:t>
                      </m:r>
                    </m:oMath>
                  </m:oMathPara>
                </a14:m>
                <a:endParaRPr lang="en-GB" sz="1200" b="0" i="0" dirty="0">
                  <a:latin typeface="Cambria Math" panose="02040503050406030204" pitchFamily="18" charset="0"/>
                </a:endParaRPr>
              </a:p>
              <a:p>
                <a:pPr algn="ctr"/>
                <a14:m>
                  <m:oMath xmlns:m="http://schemas.openxmlformats.org/officeDocument/2006/math">
                    <m:r>
                      <a:rPr lang="en-GB" sz="1200" b="0" i="0" smtClean="0">
                        <a:latin typeface="Cambria Math" panose="02040503050406030204" pitchFamily="18" charset="0"/>
                      </a:rPr>
                      <m:t> </m:t>
                    </m:r>
                    <m:r>
                      <m:rPr>
                        <m:sty m:val="p"/>
                      </m:rPr>
                      <a:rPr lang="en-GB" sz="1200" b="0" i="0" smtClean="0">
                        <a:latin typeface="Cambria Math" panose="02040503050406030204" pitchFamily="18" charset="0"/>
                      </a:rPr>
                      <m:t>radius</m:t>
                    </m:r>
                  </m:oMath>
                </a14:m>
                <a:r>
                  <a:rPr lang="en-GB" sz="1200" dirty="0"/>
                  <a:t> (here)</a:t>
                </a:r>
              </a:p>
            </p:txBody>
          </p:sp>
        </mc:Choice>
        <mc:Fallback xmlns="">
          <p:sp>
            <p:nvSpPr>
              <p:cNvPr id="3" name="TextBox 2"/>
              <p:cNvSpPr txBox="1">
                <a:spLocks noRot="1" noChangeAspect="1" noMove="1" noResize="1" noEditPoints="1" noAdjustHandles="1" noChangeArrowheads="1" noChangeShapeType="1" noTextEdit="1"/>
              </p:cNvSpPr>
              <p:nvPr/>
            </p:nvSpPr>
            <p:spPr>
              <a:xfrm>
                <a:off x="7848600" y="1752600"/>
                <a:ext cx="1066799" cy="461665"/>
              </a:xfrm>
              <a:prstGeom prst="rect">
                <a:avLst/>
              </a:prstGeom>
              <a:blipFill>
                <a:blip r:embed="rId4"/>
                <a:stretch>
                  <a:fillRect b="-10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CA283F8-A307-416F-9599-35A7A595A132}"/>
                  </a:ext>
                </a:extLst>
              </p:cNvPr>
              <p:cNvSpPr txBox="1"/>
              <p:nvPr/>
            </p:nvSpPr>
            <p:spPr>
              <a:xfrm>
                <a:off x="8001000" y="2534671"/>
                <a:ext cx="1066799" cy="646331"/>
              </a:xfrm>
              <a:prstGeom prst="rect">
                <a:avLst/>
              </a:prstGeom>
              <a:solidFill>
                <a:srgbClr val="00B0F0"/>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𝑙𝑟</m:t>
                      </m:r>
                      <m:r>
                        <a:rPr lang="en-US" sz="1200" b="0" i="1" baseline="-25000" smtClean="0">
                          <a:latin typeface="Cambria Math" panose="02040503050406030204" pitchFamily="18" charset="0"/>
                        </a:rPr>
                        <m:t>𝑠h</m:t>
                      </m:r>
                      <m:r>
                        <a:rPr lang="en-US" sz="1200" b="0" i="1" baseline="-25000" smtClean="0">
                          <a:latin typeface="Cambria Math" panose="02040503050406030204" pitchFamily="18" charset="0"/>
                        </a:rPr>
                        <m:t>  </m:t>
                      </m:r>
                      <m:r>
                        <a:rPr lang="en-US" sz="1200" b="0" i="1" smtClean="0">
                          <a:latin typeface="Cambria Math" panose="02040503050406030204" pitchFamily="18" charset="0"/>
                        </a:rPr>
                        <m:t>𝑠𝑡𝑎𝑛𝑑𝑠</m:t>
                      </m:r>
                      <m:r>
                        <a:rPr lang="en-US" sz="1200" b="0" i="1" smtClean="0">
                          <a:latin typeface="Cambria Math" panose="02040503050406030204" pitchFamily="18" charset="0"/>
                        </a:rPr>
                        <m:t> </m:t>
                      </m:r>
                      <m:r>
                        <a:rPr lang="en-US" sz="1200" b="0" i="1" smtClean="0">
                          <a:latin typeface="Cambria Math" panose="02040503050406030204" pitchFamily="18" charset="0"/>
                        </a:rPr>
                        <m:t>𝑓𝑜𝑟</m:t>
                      </m:r>
                    </m:oMath>
                  </m:oMathPara>
                </a14:m>
                <a:endParaRPr lang="en-US" sz="1200" b="0" i="1" dirty="0"/>
              </a:p>
              <a:p>
                <a:pPr algn="ctr"/>
                <a:r>
                  <a:rPr lang="en-GB" i="1" baseline="-25000" dirty="0"/>
                  <a:t>Longitudinal shunt impedance </a:t>
                </a:r>
              </a:p>
            </p:txBody>
          </p:sp>
        </mc:Choice>
        <mc:Fallback xmlns="">
          <p:sp>
            <p:nvSpPr>
              <p:cNvPr id="10" name="TextBox 9">
                <a:extLst>
                  <a:ext uri="{FF2B5EF4-FFF2-40B4-BE49-F238E27FC236}">
                    <a16:creationId xmlns:a16="http://schemas.microsoft.com/office/drawing/2014/main" id="{8CA283F8-A307-416F-9599-35A7A595A132}"/>
                  </a:ext>
                </a:extLst>
              </p:cNvPr>
              <p:cNvSpPr txBox="1">
                <a:spLocks noRot="1" noChangeAspect="1" noMove="1" noResize="1" noEditPoints="1" noAdjustHandles="1" noChangeArrowheads="1" noChangeShapeType="1" noTextEdit="1"/>
              </p:cNvSpPr>
              <p:nvPr/>
            </p:nvSpPr>
            <p:spPr>
              <a:xfrm>
                <a:off x="8001000" y="2534671"/>
                <a:ext cx="1066799" cy="646331"/>
              </a:xfrm>
              <a:prstGeom prst="rect">
                <a:avLst/>
              </a:prstGeom>
              <a:blipFill>
                <a:blip r:embed="rId5"/>
                <a:stretch>
                  <a:fillRect r="-10345" b="-14151"/>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A117B040-4A35-49E2-A8A3-571EEF2AFF52}"/>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105BC03D-F217-45B2-9A7F-9FD5C82ECA73}"/>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6" name="TextBox 5">
            <a:extLst>
              <a:ext uri="{FF2B5EF4-FFF2-40B4-BE49-F238E27FC236}">
                <a16:creationId xmlns:a16="http://schemas.microsoft.com/office/drawing/2014/main" id="{60C08BDF-6621-40B0-804D-97C3A8AB4A25}"/>
              </a:ext>
            </a:extLst>
          </p:cNvPr>
          <p:cNvSpPr txBox="1"/>
          <p:nvPr/>
        </p:nvSpPr>
        <p:spPr>
          <a:xfrm>
            <a:off x="1219200" y="2515621"/>
            <a:ext cx="3579634" cy="307777"/>
          </a:xfrm>
          <a:prstGeom prst="rect">
            <a:avLst/>
          </a:prstGeom>
          <a:noFill/>
        </p:spPr>
        <p:txBody>
          <a:bodyPr wrap="none" rtlCol="0">
            <a:spAutoFit/>
          </a:bodyPr>
          <a:lstStyle/>
          <a:p>
            <a:r>
              <a:rPr lang="en-US" sz="1400" dirty="0"/>
              <a:t>E</a:t>
            </a:r>
            <a:r>
              <a:rPr lang="en-US" sz="1400" baseline="-25000" dirty="0"/>
              <a:t>b</a:t>
            </a:r>
            <a:r>
              <a:rPr lang="en-US" sz="1400" dirty="0"/>
              <a:t>=beam energy; V</a:t>
            </a:r>
            <a:r>
              <a:rPr lang="en-US" sz="1400" baseline="-25000" dirty="0"/>
              <a:t>RF</a:t>
            </a:r>
            <a:r>
              <a:rPr lang="en-US" sz="1400" dirty="0"/>
              <a:t>=total voltage from </a:t>
            </a:r>
            <a:r>
              <a:rPr lang="en-US" sz="1400" dirty="0">
                <a:solidFill>
                  <a:srgbClr val="FF0000"/>
                </a:solidFill>
              </a:rPr>
              <a:t>all</a:t>
            </a:r>
            <a:r>
              <a:rPr lang="en-US" sz="1400" dirty="0"/>
              <a:t> cavities</a:t>
            </a:r>
            <a:r>
              <a:rPr lang="en-US" sz="1400" baseline="-25000" dirty="0"/>
              <a:t> </a:t>
            </a:r>
            <a:endParaRPr lang="en-GB" sz="1400" baseline="-25000" dirty="0"/>
          </a:p>
        </p:txBody>
      </p:sp>
      <p:sp>
        <p:nvSpPr>
          <p:cNvPr id="7" name="TextBox 6">
            <a:extLst>
              <a:ext uri="{FF2B5EF4-FFF2-40B4-BE49-F238E27FC236}">
                <a16:creationId xmlns:a16="http://schemas.microsoft.com/office/drawing/2014/main" id="{78BD8ECD-DB1C-4AE7-A81F-120881B94DEA}"/>
              </a:ext>
            </a:extLst>
          </p:cNvPr>
          <p:cNvSpPr txBox="1"/>
          <p:nvPr/>
        </p:nvSpPr>
        <p:spPr>
          <a:xfrm>
            <a:off x="719665" y="2971800"/>
            <a:ext cx="5029199" cy="584775"/>
          </a:xfrm>
          <a:prstGeom prst="rect">
            <a:avLst/>
          </a:prstGeom>
          <a:solidFill>
            <a:srgbClr val="FFFF00"/>
          </a:solidFill>
        </p:spPr>
        <p:txBody>
          <a:bodyPr wrap="square" rtlCol="0">
            <a:spAutoFit/>
          </a:bodyPr>
          <a:lstStyle/>
          <a:p>
            <a:r>
              <a:rPr lang="en-US" sz="1600" dirty="0"/>
              <a:t>Since P is proportional V</a:t>
            </a:r>
            <a:r>
              <a:rPr lang="en-US" sz="1600" baseline="30000" dirty="0"/>
              <a:t>2 </a:t>
            </a:r>
            <a:r>
              <a:rPr lang="en-US" sz="1600" dirty="0"/>
              <a:t>we arrive at the 8</a:t>
            </a:r>
            <a:r>
              <a:rPr lang="en-US" sz="1600" baseline="30000" dirty="0"/>
              <a:t>th </a:t>
            </a:r>
            <a:r>
              <a:rPr lang="en-US" sz="1600" dirty="0"/>
              <a:t>power for NC, </a:t>
            </a:r>
          </a:p>
          <a:p>
            <a:r>
              <a:rPr lang="en-US" sz="1600" dirty="0"/>
              <a:t>but remain with the 4</a:t>
            </a:r>
            <a:r>
              <a:rPr lang="en-US" sz="1600" baseline="30000" dirty="0"/>
              <a:t>th</a:t>
            </a:r>
            <a:r>
              <a:rPr lang="en-US" sz="1600" dirty="0"/>
              <a:t> power for SC as the cavity losses are small</a:t>
            </a:r>
            <a:endParaRPr lang="en-GB" sz="1600" dirty="0"/>
          </a:p>
        </p:txBody>
      </p:sp>
      <p:sp>
        <p:nvSpPr>
          <p:cNvPr id="8" name="TextBox 7">
            <a:extLst>
              <a:ext uri="{FF2B5EF4-FFF2-40B4-BE49-F238E27FC236}">
                <a16:creationId xmlns:a16="http://schemas.microsoft.com/office/drawing/2014/main" id="{5577F394-53B5-4C4E-9A8B-73A9EA152125}"/>
              </a:ext>
            </a:extLst>
          </p:cNvPr>
          <p:cNvSpPr txBox="1"/>
          <p:nvPr/>
        </p:nvSpPr>
        <p:spPr>
          <a:xfrm>
            <a:off x="1663503" y="6019367"/>
            <a:ext cx="6270662" cy="369332"/>
          </a:xfrm>
          <a:prstGeom prst="rect">
            <a:avLst/>
          </a:prstGeom>
          <a:noFill/>
        </p:spPr>
        <p:txBody>
          <a:bodyPr wrap="square" rtlCol="0">
            <a:spAutoFit/>
          </a:bodyPr>
          <a:lstStyle/>
          <a:p>
            <a:r>
              <a:rPr lang="en-GB" dirty="0"/>
              <a:t>https://</a:t>
            </a:r>
            <a:r>
              <a:rPr lang="en-GB" dirty="0" err="1"/>
              <a:t>home.cern</a:t>
            </a:r>
            <a:r>
              <a:rPr lang="en-GB" dirty="0"/>
              <a:t>/news/press-release/</a:t>
            </a:r>
            <a:r>
              <a:rPr lang="en-GB" dirty="0" err="1"/>
              <a:t>cern</a:t>
            </a:r>
            <a:r>
              <a:rPr lang="en-GB" dirty="0"/>
              <a:t>/</a:t>
            </a:r>
            <a:r>
              <a:rPr lang="en-GB" dirty="0" err="1"/>
              <a:t>lep</a:t>
            </a:r>
            <a:r>
              <a:rPr lang="en-GB" dirty="0"/>
              <a:t>-story</a:t>
            </a:r>
          </a:p>
        </p:txBody>
      </p:sp>
    </p:spTree>
    <p:extLst>
      <p:ext uri="{BB962C8B-B14F-4D97-AF65-F5344CB8AC3E}">
        <p14:creationId xmlns:p14="http://schemas.microsoft.com/office/powerpoint/2010/main" val="1399203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4"/>
          <p:cNvSpPr>
            <a:spLocks noChangeArrowheads="1"/>
          </p:cNvSpPr>
          <p:nvPr/>
        </p:nvSpPr>
        <p:spPr bwMode="auto">
          <a:xfrm>
            <a:off x="4456113" y="3244850"/>
            <a:ext cx="231775" cy="368300"/>
          </a:xfrm>
          <a:prstGeom prst="rect">
            <a:avLst/>
          </a:prstGeom>
          <a:noFill/>
          <a:ln w="9525">
            <a:noFill/>
            <a:miter lim="800000"/>
            <a:headEnd/>
            <a:tailEnd/>
          </a:ln>
        </p:spPr>
        <p:txBody>
          <a:bodyPr wrap="none">
            <a:spAutoFit/>
          </a:bodyPr>
          <a:lstStyle/>
          <a:p>
            <a:r>
              <a:rPr lang="en-US" dirty="0">
                <a:latin typeface="Corbel" pitchFamily="34" charset="0"/>
              </a:rPr>
              <a:t> </a:t>
            </a:r>
          </a:p>
        </p:txBody>
      </p:sp>
      <p:graphicFrame>
        <p:nvGraphicFramePr>
          <p:cNvPr id="10" name="Table 9"/>
          <p:cNvGraphicFramePr>
            <a:graphicFrameLocks noGrp="1"/>
          </p:cNvGraphicFramePr>
          <p:nvPr>
            <p:extLst>
              <p:ext uri="{D42A27DB-BD31-4B8C-83A1-F6EECF244321}">
                <p14:modId xmlns:p14="http://schemas.microsoft.com/office/powerpoint/2010/main" val="1285030649"/>
              </p:ext>
            </p:extLst>
          </p:nvPr>
        </p:nvGraphicFramePr>
        <p:xfrm>
          <a:off x="285750" y="1571625"/>
          <a:ext cx="8572560" cy="4572000"/>
        </p:xfrm>
        <a:graphic>
          <a:graphicData uri="http://schemas.openxmlformats.org/drawingml/2006/table">
            <a:tbl>
              <a:tblPr firstRow="1" bandRow="1">
                <a:tableStyleId>{5940675A-B579-460E-94D1-54222C63F5DA}</a:tableStyleId>
              </a:tblPr>
              <a:tblGrid>
                <a:gridCol w="2143140">
                  <a:extLst>
                    <a:ext uri="{9D8B030D-6E8A-4147-A177-3AD203B41FA5}">
                      <a16:colId xmlns:a16="http://schemas.microsoft.com/office/drawing/2014/main" val="20000"/>
                    </a:ext>
                  </a:extLst>
                </a:gridCol>
                <a:gridCol w="2143140">
                  <a:extLst>
                    <a:ext uri="{9D8B030D-6E8A-4147-A177-3AD203B41FA5}">
                      <a16:colId xmlns:a16="http://schemas.microsoft.com/office/drawing/2014/main" val="20001"/>
                    </a:ext>
                  </a:extLst>
                </a:gridCol>
                <a:gridCol w="2143140">
                  <a:extLst>
                    <a:ext uri="{9D8B030D-6E8A-4147-A177-3AD203B41FA5}">
                      <a16:colId xmlns:a16="http://schemas.microsoft.com/office/drawing/2014/main" val="20002"/>
                    </a:ext>
                  </a:extLst>
                </a:gridCol>
                <a:gridCol w="2143140">
                  <a:extLst>
                    <a:ext uri="{9D8B030D-6E8A-4147-A177-3AD203B41FA5}">
                      <a16:colId xmlns:a16="http://schemas.microsoft.com/office/drawing/2014/main" val="20003"/>
                    </a:ext>
                  </a:extLst>
                </a:gridCol>
              </a:tblGrid>
              <a:tr h="415028">
                <a:tc>
                  <a:txBody>
                    <a:bodyPr/>
                    <a:lstStyle/>
                    <a:p>
                      <a:r>
                        <a:rPr lang="en-US" sz="1800" b="1" dirty="0"/>
                        <a:t>Influencing quantity</a:t>
                      </a:r>
                    </a:p>
                  </a:txBody>
                  <a:tcPr/>
                </a:tc>
                <a:tc>
                  <a:txBody>
                    <a:bodyPr/>
                    <a:lstStyle/>
                    <a:p>
                      <a:r>
                        <a:rPr lang="en-US" sz="1800" b="1" dirty="0"/>
                        <a:t>Impact quantity</a:t>
                      </a:r>
                    </a:p>
                  </a:txBody>
                  <a:tcPr/>
                </a:tc>
                <a:tc>
                  <a:txBody>
                    <a:bodyPr/>
                    <a:lstStyle/>
                    <a:p>
                      <a:r>
                        <a:rPr lang="en-US" sz="1800" b="1" dirty="0"/>
                        <a:t>Physical explanation</a:t>
                      </a:r>
                    </a:p>
                  </a:txBody>
                  <a:tcPr/>
                </a:tc>
                <a:tc>
                  <a:txBody>
                    <a:bodyPr/>
                    <a:lstStyle/>
                    <a:p>
                      <a:r>
                        <a:rPr lang="en-US" sz="1800" b="1" dirty="0"/>
                        <a:t>Cure</a:t>
                      </a:r>
                    </a:p>
                  </a:txBody>
                  <a:tcPr/>
                </a:tc>
                <a:extLst>
                  <a:ext uri="{0D108BD9-81ED-4DB2-BD59-A6C34878D82A}">
                    <a16:rowId xmlns:a16="http://schemas.microsoft.com/office/drawing/2014/main" val="10000"/>
                  </a:ext>
                </a:extLst>
              </a:tr>
              <a:tr h="885394">
                <a:tc>
                  <a:txBody>
                    <a:bodyPr/>
                    <a:lstStyle/>
                    <a:p>
                      <a:r>
                        <a:rPr lang="en-US" sz="1800" dirty="0"/>
                        <a:t>External</a:t>
                      </a:r>
                      <a:r>
                        <a:rPr lang="en-US" sz="1800" baseline="0" dirty="0"/>
                        <a:t> static magnetic field </a:t>
                      </a:r>
                      <a:r>
                        <a:rPr lang="en-US" sz="1800" i="1" baseline="0" dirty="0"/>
                        <a:t>B</a:t>
                      </a:r>
                      <a:r>
                        <a:rPr lang="en-US" sz="1800" baseline="-25000" dirty="0"/>
                        <a:t>ext</a:t>
                      </a:r>
                    </a:p>
                  </a:txBody>
                  <a:tcPr/>
                </a:tc>
                <a:tc>
                  <a:txBody>
                    <a:bodyPr/>
                    <a:lstStyle/>
                    <a:p>
                      <a:r>
                        <a:rPr lang="en-US" sz="1800" dirty="0"/>
                        <a:t>Residual surface resistance</a:t>
                      </a:r>
                    </a:p>
                  </a:txBody>
                  <a:tcPr/>
                </a:tc>
                <a:tc>
                  <a:txBody>
                    <a:bodyPr/>
                    <a:lstStyle/>
                    <a:p>
                      <a:r>
                        <a:rPr lang="en-US" sz="1800" dirty="0"/>
                        <a:t>Creation of vortices</a:t>
                      </a:r>
                    </a:p>
                  </a:txBody>
                  <a:tcPr/>
                </a:tc>
                <a:tc>
                  <a:txBody>
                    <a:bodyPr/>
                    <a:lstStyle/>
                    <a:p>
                      <a:r>
                        <a:rPr lang="en-US" sz="1800" dirty="0"/>
                        <a:t>Shielding of ambient magnetic field by Mu-metal / Cryoperm</a:t>
                      </a:r>
                    </a:p>
                  </a:txBody>
                  <a:tcPr/>
                </a:tc>
                <a:extLst>
                  <a:ext uri="{0D108BD9-81ED-4DB2-BD59-A6C34878D82A}">
                    <a16:rowId xmlns:a16="http://schemas.microsoft.com/office/drawing/2014/main" val="10001"/>
                  </a:ext>
                </a:extLst>
              </a:tr>
              <a:tr h="885394">
                <a:tc>
                  <a:txBody>
                    <a:bodyPr/>
                    <a:lstStyle/>
                    <a:p>
                      <a:r>
                        <a:rPr lang="en-US" sz="1800" dirty="0"/>
                        <a:t>Residual resistivity ratio </a:t>
                      </a:r>
                      <a:r>
                        <a:rPr lang="en-US" sz="1800" i="1" dirty="0"/>
                        <a:t>RRR</a:t>
                      </a:r>
                    </a:p>
                  </a:txBody>
                  <a:tcPr/>
                </a:tc>
                <a:tc>
                  <a:txBody>
                    <a:bodyPr/>
                    <a:lstStyle/>
                    <a:p>
                      <a:r>
                        <a:rPr lang="en-US" sz="1800" dirty="0"/>
                        <a:t>BCS surface resistance</a:t>
                      </a:r>
                    </a:p>
                  </a:txBody>
                  <a:tcPr/>
                </a:tc>
                <a:tc>
                  <a:txBody>
                    <a:bodyPr/>
                    <a:lstStyle/>
                    <a:p>
                      <a:r>
                        <a:rPr lang="en-US" sz="1800" dirty="0"/>
                        <a:t>Mean free path dependence of </a:t>
                      </a:r>
                      <a:r>
                        <a:rPr lang="en-US" sz="1800" i="1" dirty="0"/>
                        <a:t>R</a:t>
                      </a:r>
                      <a:r>
                        <a:rPr lang="en-US" sz="1800" i="0" baseline="-25000" dirty="0"/>
                        <a:t>res</a:t>
                      </a:r>
                      <a:endParaRPr lang="en-US" sz="1800" baseline="-25000" dirty="0"/>
                    </a:p>
                  </a:txBody>
                  <a:tcPr/>
                </a:tc>
                <a:tc>
                  <a:txBody>
                    <a:bodyPr/>
                    <a:lstStyle/>
                    <a:p>
                      <a:r>
                        <a:rPr lang="en-US" sz="1800" dirty="0"/>
                        <a:t>Annealing</a:t>
                      </a:r>
                      <a:r>
                        <a:rPr lang="en-US" sz="1800" baseline="0" dirty="0"/>
                        <a:t> steps during ingot production/after cavity manufacture</a:t>
                      </a:r>
                      <a:endParaRPr lang="en-US" sz="1800" dirty="0"/>
                    </a:p>
                  </a:txBody>
                  <a:tcPr/>
                </a:tc>
                <a:extLst>
                  <a:ext uri="{0D108BD9-81ED-4DB2-BD59-A6C34878D82A}">
                    <a16:rowId xmlns:a16="http://schemas.microsoft.com/office/drawing/2014/main" val="10002"/>
                  </a:ext>
                </a:extLst>
              </a:tr>
              <a:tr h="885394">
                <a:tc>
                  <a:txBody>
                    <a:bodyPr/>
                    <a:lstStyle/>
                    <a:p>
                      <a:r>
                        <a:rPr lang="en-US" sz="1800" dirty="0"/>
                        <a:t>Ratio</a:t>
                      </a:r>
                      <a:r>
                        <a:rPr lang="en-US" sz="1800" baseline="0" dirty="0"/>
                        <a:t> peak magnetic field to accelerating gradient </a:t>
                      </a:r>
                      <a:r>
                        <a:rPr lang="en-US" sz="1800" i="1" baseline="0" dirty="0"/>
                        <a:t>B</a:t>
                      </a:r>
                      <a:r>
                        <a:rPr lang="en-US" sz="1800" baseline="-25000" dirty="0"/>
                        <a:t>p</a:t>
                      </a:r>
                      <a:r>
                        <a:rPr lang="en-US" sz="1800" baseline="0" dirty="0"/>
                        <a:t>/</a:t>
                      </a:r>
                      <a:r>
                        <a:rPr lang="en-US" sz="1800" i="1" baseline="0" dirty="0"/>
                        <a:t>E</a:t>
                      </a:r>
                      <a:r>
                        <a:rPr lang="en-US" sz="1800" baseline="-25000" dirty="0"/>
                        <a:t>a</a:t>
                      </a:r>
                    </a:p>
                  </a:txBody>
                  <a:tcPr/>
                </a:tc>
                <a:tc>
                  <a:txBody>
                    <a:bodyPr/>
                    <a:lstStyle/>
                    <a:p>
                      <a:r>
                        <a:rPr lang="en-US" sz="1800" dirty="0"/>
                        <a:t>Max. accelerating gradient</a:t>
                      </a:r>
                    </a:p>
                  </a:txBody>
                  <a:tcPr/>
                </a:tc>
                <a:tc>
                  <a:txBody>
                    <a:bodyPr/>
                    <a:lstStyle/>
                    <a:p>
                      <a:r>
                        <a:rPr lang="en-US" sz="1800" dirty="0"/>
                        <a:t>Critical magnetic field as ultimate gradient limitation</a:t>
                      </a:r>
                    </a:p>
                  </a:txBody>
                  <a:tcPr/>
                </a:tc>
                <a:tc>
                  <a:txBody>
                    <a:bodyPr/>
                    <a:lstStyle/>
                    <a:p>
                      <a:r>
                        <a:rPr lang="en-US" sz="1800" baseline="0" dirty="0"/>
                        <a:t>Optimization of cavity shape</a:t>
                      </a:r>
                      <a:endParaRPr lang="en-US" sz="1800" dirty="0"/>
                    </a:p>
                  </a:txBody>
                  <a:tcPr/>
                </a:tc>
                <a:extLst>
                  <a:ext uri="{0D108BD9-81ED-4DB2-BD59-A6C34878D82A}">
                    <a16:rowId xmlns:a16="http://schemas.microsoft.com/office/drawing/2014/main" val="10003"/>
                  </a:ext>
                </a:extLst>
              </a:tr>
              <a:tr h="1143633">
                <a:tc>
                  <a:txBody>
                    <a:bodyPr/>
                    <a:lstStyle/>
                    <a:p>
                      <a:r>
                        <a:rPr lang="en-US" sz="1800" baseline="0" dirty="0"/>
                        <a:t>Nb-H precipitate</a:t>
                      </a:r>
                      <a:endParaRPr lang="en-US" sz="1800" baseline="-25000" dirty="0"/>
                    </a:p>
                  </a:txBody>
                  <a:tcPr/>
                </a:tc>
                <a:tc>
                  <a:txBody>
                    <a:bodyPr/>
                    <a:lstStyle/>
                    <a:p>
                      <a:r>
                        <a:rPr lang="en-US" sz="1800" dirty="0"/>
                        <a:t>Q-value / acc. gradient (Q-disease)</a:t>
                      </a:r>
                    </a:p>
                  </a:txBody>
                  <a:tcPr/>
                </a:tc>
                <a:tc>
                  <a:txBody>
                    <a:bodyPr/>
                    <a:lstStyle/>
                    <a:p>
                      <a:r>
                        <a:rPr lang="en-US" sz="1800" dirty="0"/>
                        <a:t>Lowering of  </a:t>
                      </a:r>
                      <a:r>
                        <a:rPr lang="en-US" sz="1800" i="1" dirty="0"/>
                        <a:t>T</a:t>
                      </a:r>
                      <a:r>
                        <a:rPr lang="en-US" sz="1800" baseline="-25000" dirty="0"/>
                        <a:t>c</a:t>
                      </a:r>
                      <a:r>
                        <a:rPr lang="en-US" sz="1800" dirty="0"/>
                        <a:t>/</a:t>
                      </a:r>
                      <a:r>
                        <a:rPr lang="en-US" sz="1800" i="1" dirty="0"/>
                        <a:t>B</a:t>
                      </a:r>
                      <a:r>
                        <a:rPr lang="en-US" sz="1800" baseline="-25000" dirty="0"/>
                        <a:t>c</a:t>
                      </a:r>
                      <a:r>
                        <a:rPr lang="en-US" sz="1800" dirty="0"/>
                        <a:t> at precipitates of Nb-H</a:t>
                      </a:r>
                    </a:p>
                  </a:txBody>
                  <a:tcPr/>
                </a:tc>
                <a:tc>
                  <a:txBody>
                    <a:bodyPr/>
                    <a:lstStyle/>
                    <a:p>
                      <a:r>
                        <a:rPr lang="en-US" sz="1800" dirty="0"/>
                        <a:t>T-control during chemical polishing</a:t>
                      </a:r>
                    </a:p>
                    <a:p>
                      <a:r>
                        <a:rPr lang="en-US" sz="1800" dirty="0"/>
                        <a:t>Degassing @ 700  °C</a:t>
                      </a:r>
                    </a:p>
                    <a:p>
                      <a:r>
                        <a:rPr lang="en-US" sz="1800" dirty="0"/>
                        <a:t>Fast cool-down</a:t>
                      </a:r>
                    </a:p>
                  </a:txBody>
                  <a:tcPr/>
                </a:tc>
                <a:extLst>
                  <a:ext uri="{0D108BD9-81ED-4DB2-BD59-A6C34878D82A}">
                    <a16:rowId xmlns:a16="http://schemas.microsoft.com/office/drawing/2014/main" val="10004"/>
                  </a:ext>
                </a:extLst>
              </a:tr>
            </a:tbl>
          </a:graphicData>
        </a:graphic>
      </p:graphicFrame>
      <p:sp>
        <p:nvSpPr>
          <p:cNvPr id="32803" name="Title 10"/>
          <p:cNvSpPr>
            <a:spLocks noGrp="1"/>
          </p:cNvSpPr>
          <p:nvPr>
            <p:ph type="title"/>
          </p:nvPr>
        </p:nvSpPr>
        <p:spPr>
          <a:xfrm>
            <a:off x="146304" y="152400"/>
            <a:ext cx="8845296" cy="490538"/>
          </a:xfrm>
        </p:spPr>
        <p:txBody>
          <a:bodyPr>
            <a:normAutofit fontScale="90000"/>
          </a:bodyPr>
          <a:lstStyle/>
          <a:p>
            <a:pPr algn="ctr"/>
            <a:r>
              <a:rPr lang="en-US" sz="2800" dirty="0">
                <a:solidFill>
                  <a:schemeClr val="tx1"/>
                </a:solidFill>
              </a:rPr>
              <a:t>Some deterministic parameters for cavity performance </a:t>
            </a:r>
            <a:endParaRPr lang="en-GB" sz="2800" dirty="0">
              <a:solidFill>
                <a:schemeClr val="tx1"/>
              </a:solidFill>
            </a:endParaRPr>
          </a:p>
        </p:txBody>
      </p:sp>
      <p:sp>
        <p:nvSpPr>
          <p:cNvPr id="7" name="Slide Number Placeholder 6"/>
          <p:cNvSpPr>
            <a:spLocks noGrp="1"/>
          </p:cNvSpPr>
          <p:nvPr>
            <p:ph type="sldNum" sz="quarter" idx="12"/>
          </p:nvPr>
        </p:nvSpPr>
        <p:spPr/>
        <p:txBody>
          <a:bodyPr/>
          <a:lstStyle/>
          <a:p>
            <a:pPr>
              <a:defRPr/>
            </a:pPr>
            <a:fld id="{0727E145-F6C9-4658-8A80-4F1D04F02EB0}" type="slidenum">
              <a:rPr lang="en-US" smtClean="0"/>
              <a:pPr>
                <a:defRPr/>
              </a:pPr>
              <a:t>50</a:t>
            </a:fld>
            <a:endParaRPr lang="en-US" dirty="0"/>
          </a:p>
        </p:txBody>
      </p:sp>
      <p:sp>
        <p:nvSpPr>
          <p:cNvPr id="32804" name="TextBox 11"/>
          <p:cNvSpPr txBox="1">
            <a:spLocks noChangeArrowheads="1"/>
          </p:cNvSpPr>
          <p:nvPr/>
        </p:nvSpPr>
        <p:spPr bwMode="auto">
          <a:xfrm>
            <a:off x="304800" y="685800"/>
            <a:ext cx="8458200" cy="923330"/>
          </a:xfrm>
          <a:prstGeom prst="rect">
            <a:avLst/>
          </a:prstGeom>
          <a:noFill/>
          <a:ln w="9525">
            <a:noFill/>
            <a:miter lim="800000"/>
            <a:headEnd/>
            <a:tailEnd/>
          </a:ln>
        </p:spPr>
        <p:txBody>
          <a:bodyPr wrap="square">
            <a:spAutoFit/>
          </a:bodyPr>
          <a:lstStyle/>
          <a:p>
            <a:r>
              <a:rPr lang="en-US" dirty="0"/>
              <a:t>Until till now we discussed the role of the RF frequency, the He bath temperature, and sc material with its characteristic critical field and temperature. There are still other (less important)  parameters that determine the performance of the cavity as well:</a:t>
            </a:r>
            <a:endParaRPr lang="en-GB" dirty="0"/>
          </a:p>
        </p:txBody>
      </p:sp>
      <p:sp>
        <p:nvSpPr>
          <p:cNvPr id="3" name="Footer Placeholder 2">
            <a:extLst>
              <a:ext uri="{FF2B5EF4-FFF2-40B4-BE49-F238E27FC236}">
                <a16:creationId xmlns:a16="http://schemas.microsoft.com/office/drawing/2014/main" id="{DD32C1AD-6E2E-4BB5-AE7C-E0B5DD3C8AD6}"/>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F7474CC3-3D86-4835-B4B1-EFA1710A5F65}"/>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D5C8B414-4C33-4C2A-A0B9-5CB6B5263AD1}"/>
              </a:ext>
            </a:extLst>
          </p:cNvPr>
          <p:cNvSpPr txBox="1"/>
          <p:nvPr/>
        </p:nvSpPr>
        <p:spPr>
          <a:xfrm>
            <a:off x="316523" y="5262929"/>
            <a:ext cx="2051203" cy="830997"/>
          </a:xfrm>
          <a:prstGeom prst="rect">
            <a:avLst/>
          </a:prstGeom>
          <a:solidFill>
            <a:srgbClr val="FFC000"/>
          </a:solidFill>
        </p:spPr>
        <p:txBody>
          <a:bodyPr wrap="none" rtlCol="0">
            <a:spAutoFit/>
          </a:bodyPr>
          <a:lstStyle/>
          <a:p>
            <a:r>
              <a:rPr lang="en-US" sz="1200" dirty="0"/>
              <a:t>This undesired and normal</a:t>
            </a:r>
          </a:p>
          <a:p>
            <a:r>
              <a:rPr lang="en-US" sz="1200" dirty="0"/>
              <a:t>conducting compound is often</a:t>
            </a:r>
          </a:p>
          <a:p>
            <a:r>
              <a:rPr lang="en-US" sz="1200" dirty="0"/>
              <a:t>created during cooldown inside</a:t>
            </a:r>
          </a:p>
          <a:p>
            <a:r>
              <a:rPr lang="en-US" sz="1200" dirty="0"/>
              <a:t>the cavity when hydrogen present</a:t>
            </a:r>
            <a:endParaRPr lang="en-GB" sz="1200" dirty="0"/>
          </a:p>
        </p:txBody>
      </p:sp>
      <p:sp>
        <p:nvSpPr>
          <p:cNvPr id="5" name="TextBox 4">
            <a:extLst>
              <a:ext uri="{FF2B5EF4-FFF2-40B4-BE49-F238E27FC236}">
                <a16:creationId xmlns:a16="http://schemas.microsoft.com/office/drawing/2014/main" id="{CCEAA6F8-0228-464D-95B5-1217D23545FA}"/>
              </a:ext>
            </a:extLst>
          </p:cNvPr>
          <p:cNvSpPr txBox="1"/>
          <p:nvPr/>
        </p:nvSpPr>
        <p:spPr>
          <a:xfrm>
            <a:off x="285690" y="2778186"/>
            <a:ext cx="1644874" cy="307777"/>
          </a:xfrm>
          <a:prstGeom prst="rect">
            <a:avLst/>
          </a:prstGeom>
          <a:solidFill>
            <a:srgbClr val="FFC000"/>
          </a:solidFill>
        </p:spPr>
        <p:txBody>
          <a:bodyPr wrap="none" rtlCol="0">
            <a:spAutoFit/>
          </a:bodyPr>
          <a:lstStyle/>
          <a:p>
            <a:r>
              <a:rPr lang="en-US" sz="1400" dirty="0"/>
              <a:t>“frozen magnetic flux”</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90600" y="130832"/>
            <a:ext cx="7696200" cy="762000"/>
          </a:xfrm>
        </p:spPr>
        <p:txBody>
          <a:bodyPr>
            <a:normAutofit/>
          </a:bodyPr>
          <a:lstStyle/>
          <a:p>
            <a:pPr algn="ctr" eaLnBrk="1" hangingPunct="1"/>
            <a:r>
              <a:rPr lang="en-GB" sz="3200" dirty="0"/>
              <a:t>Anomalous losses </a:t>
            </a:r>
            <a:r>
              <a:rPr lang="en-GB" sz="2000" dirty="0"/>
              <a:t>fabrication technology (II)</a:t>
            </a:r>
          </a:p>
        </p:txBody>
      </p:sp>
      <p:sp>
        <p:nvSpPr>
          <p:cNvPr id="10" name="Slide Number Placeholder 9"/>
          <p:cNvSpPr>
            <a:spLocks noGrp="1"/>
          </p:cNvSpPr>
          <p:nvPr>
            <p:ph type="sldNum" sz="quarter" idx="12"/>
          </p:nvPr>
        </p:nvSpPr>
        <p:spPr/>
        <p:txBody>
          <a:bodyPr/>
          <a:lstStyle/>
          <a:p>
            <a:pPr>
              <a:defRPr/>
            </a:pPr>
            <a:fld id="{FBF8C132-ADB5-427B-992A-289290248A34}" type="slidenum">
              <a:rPr lang="en-US" smtClean="0"/>
              <a:pPr>
                <a:defRPr/>
              </a:pPr>
              <a:t>51</a:t>
            </a:fld>
            <a:endParaRPr lang="en-US" dirty="0"/>
          </a:p>
        </p:txBody>
      </p:sp>
      <p:pic>
        <p:nvPicPr>
          <p:cNvPr id="10243" name="Picture 3"/>
          <p:cNvPicPr>
            <a:picLocks noGrp="1" noChangeAspect="1" noChangeArrowheads="1"/>
          </p:cNvPicPr>
          <p:nvPr>
            <p:ph sz="quarter" idx="1"/>
          </p:nvPr>
        </p:nvPicPr>
        <p:blipFill>
          <a:blip r:embed="rId3" cstate="print"/>
          <a:srcRect/>
          <a:stretch>
            <a:fillRect/>
          </a:stretch>
        </p:blipFill>
        <p:spPr>
          <a:xfrm>
            <a:off x="1676400" y="990600"/>
            <a:ext cx="2714625" cy="5446713"/>
          </a:xfrm>
        </p:spPr>
      </p:pic>
      <p:sp>
        <p:nvSpPr>
          <p:cNvPr id="201732" name="Text Box 4"/>
          <p:cNvSpPr txBox="1">
            <a:spLocks noChangeArrowheads="1"/>
          </p:cNvSpPr>
          <p:nvPr/>
        </p:nvSpPr>
        <p:spPr bwMode="auto">
          <a:xfrm>
            <a:off x="4648200" y="1428750"/>
            <a:ext cx="4495800" cy="2886075"/>
          </a:xfrm>
          <a:prstGeom prst="rect">
            <a:avLst/>
          </a:prstGeom>
          <a:noFill/>
          <a:ln w="9525" algn="ctr">
            <a:noFill/>
            <a:miter lim="800000"/>
            <a:headEnd/>
            <a:tailEnd/>
          </a:ln>
          <a:effectLst/>
        </p:spPr>
        <p:txBody>
          <a:bodyPr>
            <a:spAutoFit/>
          </a:bodyPr>
          <a:lstStyle/>
          <a:p>
            <a:pPr eaLnBrk="0" hangingPunct="0">
              <a:lnSpc>
                <a:spcPct val="125000"/>
              </a:lnSpc>
              <a:defRPr/>
            </a:pPr>
            <a:r>
              <a:rPr lang="fr-CH" sz="1600" dirty="0">
                <a:solidFill>
                  <a:schemeClr val="bg1">
                    <a:lumMod val="50000"/>
                  </a:schemeClr>
                </a:solidFill>
                <a:latin typeface="Arial" charset="0"/>
                <a:ea typeface="ＭＳ Ｐゴシック" pitchFamily="-48" charset="-128"/>
              </a:rPr>
              <a:t>So-called « anomalous losses » account for all contributions to the RF losses that are not described by the intrinsic parameters of the superconducting material (critical temperature, critical field, BCS (or two fluid ) surface resistance R</a:t>
            </a:r>
            <a:r>
              <a:rPr lang="fr-CH" sz="1600" baseline="-25000" dirty="0">
                <a:solidFill>
                  <a:schemeClr val="bg1">
                    <a:lumMod val="50000"/>
                  </a:schemeClr>
                </a:solidFill>
                <a:latin typeface="Arial" charset="0"/>
                <a:ea typeface="ＭＳ Ｐゴシック" pitchFamily="-48" charset="-128"/>
              </a:rPr>
              <a:t>s</a:t>
            </a:r>
            <a:r>
              <a:rPr lang="fr-CH" sz="1600" dirty="0">
                <a:solidFill>
                  <a:schemeClr val="bg1">
                    <a:lumMod val="50000"/>
                  </a:schemeClr>
                </a:solidFill>
                <a:latin typeface="Arial" charset="0"/>
                <a:ea typeface="ＭＳ Ｐゴシック" pitchFamily="-48" charset="-128"/>
              </a:rPr>
              <a:t>, etc.).</a:t>
            </a:r>
          </a:p>
          <a:p>
            <a:pPr eaLnBrk="0" hangingPunct="0">
              <a:lnSpc>
                <a:spcPct val="125000"/>
              </a:lnSpc>
              <a:defRPr/>
            </a:pPr>
            <a:r>
              <a:rPr lang="fr-CH" sz="1600" dirty="0">
                <a:solidFill>
                  <a:schemeClr val="bg1">
                    <a:lumMod val="50000"/>
                  </a:schemeClr>
                </a:solidFill>
                <a:latin typeface="Arial" charset="0"/>
                <a:ea typeface="ＭＳ Ｐゴシック" pitchFamily="-48" charset="-128"/>
              </a:rPr>
              <a:t>These anomalous losses show up as heat and are visible in the </a:t>
            </a:r>
            <a:r>
              <a:rPr lang="fr-CH" dirty="0">
                <a:solidFill>
                  <a:schemeClr val="bg1">
                    <a:lumMod val="50000"/>
                  </a:schemeClr>
                </a:solidFill>
                <a:latin typeface="Arial" charset="0"/>
                <a:ea typeface="ＭＳ Ｐゴシック" pitchFamily="-48" charset="-128"/>
              </a:rPr>
              <a:t>R</a:t>
            </a:r>
            <a:r>
              <a:rPr lang="fr-CH" baseline="-25000" dirty="0">
                <a:solidFill>
                  <a:schemeClr val="bg1">
                    <a:lumMod val="50000"/>
                  </a:schemeClr>
                </a:solidFill>
                <a:latin typeface="Arial" charset="0"/>
                <a:ea typeface="ＭＳ Ｐゴシック" pitchFamily="-48" charset="-128"/>
              </a:rPr>
              <a:t>s</a:t>
            </a:r>
            <a:r>
              <a:rPr lang="fr-CH" sz="1600" dirty="0">
                <a:solidFill>
                  <a:schemeClr val="bg1">
                    <a:lumMod val="50000"/>
                  </a:schemeClr>
                </a:solidFill>
                <a:latin typeface="Arial" charset="0"/>
                <a:ea typeface="ＭＳ Ｐゴシック" pitchFamily="-48" charset="-128"/>
              </a:rPr>
              <a:t> (T) and Q</a:t>
            </a:r>
            <a:r>
              <a:rPr lang="fr-CH" sz="1600" baseline="-25000" dirty="0">
                <a:solidFill>
                  <a:schemeClr val="bg1">
                    <a:lumMod val="50000"/>
                  </a:schemeClr>
                </a:solidFill>
                <a:latin typeface="Arial" charset="0"/>
                <a:ea typeface="ＭＳ Ｐゴシック" pitchFamily="-48" charset="-128"/>
              </a:rPr>
              <a:t>0</a:t>
            </a:r>
            <a:r>
              <a:rPr lang="fr-CH" sz="1600" dirty="0">
                <a:solidFill>
                  <a:schemeClr val="bg1">
                    <a:lumMod val="50000"/>
                  </a:schemeClr>
                </a:solidFill>
                <a:latin typeface="Arial" charset="0"/>
                <a:ea typeface="ＭＳ Ｐゴシック" pitchFamily="-48" charset="-128"/>
              </a:rPr>
              <a:t>(E</a:t>
            </a:r>
            <a:r>
              <a:rPr lang="fr-CH" sz="1600" baseline="-25000" dirty="0">
                <a:solidFill>
                  <a:schemeClr val="bg1">
                    <a:lumMod val="50000"/>
                  </a:schemeClr>
                </a:solidFill>
                <a:latin typeface="Arial" charset="0"/>
                <a:ea typeface="ＭＳ Ｐゴシック" pitchFamily="-48" charset="-128"/>
              </a:rPr>
              <a:t>a</a:t>
            </a:r>
            <a:r>
              <a:rPr lang="fr-CH" sz="1600" dirty="0">
                <a:solidFill>
                  <a:schemeClr val="bg1">
                    <a:lumMod val="50000"/>
                  </a:schemeClr>
                </a:solidFill>
                <a:latin typeface="Arial" charset="0"/>
                <a:ea typeface="ＭＳ Ｐゴシック" pitchFamily="-48" charset="-128"/>
              </a:rPr>
              <a:t>) plots, as well as in the « temperature maps ».</a:t>
            </a:r>
            <a:endParaRPr lang="en-US" sz="1600" dirty="0">
              <a:solidFill>
                <a:schemeClr val="bg1">
                  <a:lumMod val="50000"/>
                </a:schemeClr>
              </a:solidFill>
              <a:latin typeface="Arial" charset="0"/>
              <a:ea typeface="ＭＳ Ｐゴシック" pitchFamily="-48" charset="-128"/>
            </a:endParaRPr>
          </a:p>
        </p:txBody>
      </p:sp>
      <p:sp>
        <p:nvSpPr>
          <p:cNvPr id="11" name="Footer Placeholder 10"/>
          <p:cNvSpPr>
            <a:spLocks noGrp="1"/>
          </p:cNvSpPr>
          <p:nvPr>
            <p:ph type="ftr" sz="quarter" idx="11"/>
          </p:nvPr>
        </p:nvSpPr>
        <p:spPr>
          <a:xfrm>
            <a:off x="762000" y="6187225"/>
            <a:ext cx="4191000" cy="457200"/>
          </a:xfrm>
        </p:spPr>
        <p:txBody>
          <a:bodyPr/>
          <a:lstStyle/>
          <a:p>
            <a:pPr>
              <a:defRPr/>
            </a:pPr>
            <a:r>
              <a:rPr lang="it-IT"/>
              <a:t>JUAS 2025: SRF Calatroni Caspers</a:t>
            </a:r>
            <a:endParaRPr lang="en-US" dirty="0"/>
          </a:p>
        </p:txBody>
      </p:sp>
      <p:sp>
        <p:nvSpPr>
          <p:cNvPr id="2" name="Date Placeholder 1">
            <a:extLst>
              <a:ext uri="{FF2B5EF4-FFF2-40B4-BE49-F238E27FC236}">
                <a16:creationId xmlns:a16="http://schemas.microsoft.com/office/drawing/2014/main" id="{1AD9D860-8D82-C506-B967-6AEBEC2CA53A}"/>
              </a:ext>
            </a:extLst>
          </p:cNvPr>
          <p:cNvSpPr>
            <a:spLocks noGrp="1"/>
          </p:cNvSpPr>
          <p:nvPr>
            <p:ph type="dt" sz="half" idx="10"/>
          </p:nvPr>
        </p:nvSpPr>
        <p:spPr/>
        <p:txBody>
          <a:bodyPr/>
          <a:lstStyle/>
          <a:p>
            <a:r>
              <a:rPr lang="en-US"/>
              <a:t>Feb. 2025</a:t>
            </a:r>
            <a:endParaRPr lang="en-GB" sz="1400" dirty="0"/>
          </a:p>
        </p:txBody>
      </p:sp>
    </p:spTree>
    <p:extLst>
      <p:ext uri="{BB962C8B-B14F-4D97-AF65-F5344CB8AC3E}">
        <p14:creationId xmlns:p14="http://schemas.microsoft.com/office/powerpoint/2010/main" val="1875969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2104" y="92204"/>
            <a:ext cx="7772400" cy="639762"/>
          </a:xfrm>
        </p:spPr>
        <p:txBody>
          <a:bodyPr>
            <a:normAutofit/>
          </a:bodyPr>
          <a:lstStyle/>
          <a:p>
            <a:pPr lvl="0" algn="ctr"/>
            <a:r>
              <a:rPr lang="en-US" sz="3200" dirty="0"/>
              <a:t>Magnetic</a:t>
            </a:r>
            <a:r>
              <a:rPr lang="en-US" sz="3200" baseline="0" dirty="0"/>
              <a:t> shielding </a:t>
            </a:r>
            <a:r>
              <a:rPr lang="en-US" sz="2000" baseline="0" dirty="0"/>
              <a:t>; fabrication technology (III)</a:t>
            </a:r>
            <a:endParaRPr lang="en-GB" sz="2000" dirty="0"/>
          </a:p>
        </p:txBody>
      </p:sp>
      <p:sp>
        <p:nvSpPr>
          <p:cNvPr id="4" name="Footer Placeholder 3"/>
          <p:cNvSpPr>
            <a:spLocks noGrp="1"/>
          </p:cNvSpPr>
          <p:nvPr>
            <p:ph type="ftr" sz="quarter" idx="11"/>
          </p:nvPr>
        </p:nvSpPr>
        <p:spPr>
          <a:xfrm>
            <a:off x="832104" y="6210300"/>
            <a:ext cx="4114800" cy="457200"/>
          </a:xfrm>
        </p:spPr>
        <p:txBody>
          <a:bodyPr/>
          <a:lstStyle/>
          <a:p>
            <a:r>
              <a:rPr lang="it-IT">
                <a:solidFill>
                  <a:srgbClr val="696464"/>
                </a:solidFill>
              </a:rPr>
              <a:t>JUAS 2025: SRF Calatroni Caspers</a:t>
            </a:r>
            <a:endParaRPr lang="en-GB" dirty="0">
              <a:solidFill>
                <a:srgbClr val="696464"/>
              </a:solidFill>
            </a:endParaRPr>
          </a:p>
        </p:txBody>
      </p:sp>
      <p:sp>
        <p:nvSpPr>
          <p:cNvPr id="5" name="Slide Number Placeholder 4"/>
          <p:cNvSpPr>
            <a:spLocks noGrp="1"/>
          </p:cNvSpPr>
          <p:nvPr>
            <p:ph type="sldNum" sz="quarter" idx="12"/>
          </p:nvPr>
        </p:nvSpPr>
        <p:spPr/>
        <p:txBody>
          <a:bodyPr/>
          <a:lstStyle/>
          <a:p>
            <a:fld id="{6ECABC72-D80C-4584-B325-A0C029A8E655}" type="slidenum">
              <a:rPr lang="en-GB" smtClean="0"/>
              <a:pPr/>
              <a:t>52</a:t>
            </a:fld>
            <a:endParaRPr lang="en-GB" dirty="0"/>
          </a:p>
        </p:txBody>
      </p:sp>
      <p:pic>
        <p:nvPicPr>
          <p:cNvPr id="630786" name="Picture 2"/>
          <p:cNvPicPr>
            <a:picLocks noChangeAspect="1" noChangeArrowheads="1"/>
          </p:cNvPicPr>
          <p:nvPr/>
        </p:nvPicPr>
        <p:blipFill>
          <a:blip r:embed="rId3" cstate="print"/>
          <a:srcRect/>
          <a:stretch>
            <a:fillRect/>
          </a:stretch>
        </p:blipFill>
        <p:spPr bwMode="auto">
          <a:xfrm>
            <a:off x="990600" y="1488225"/>
            <a:ext cx="6445250" cy="4699000"/>
          </a:xfrm>
          <a:prstGeom prst="rect">
            <a:avLst/>
          </a:prstGeom>
          <a:noFill/>
          <a:ln w="9525">
            <a:noFill/>
            <a:miter lim="800000"/>
            <a:headEnd/>
            <a:tailEnd/>
          </a:ln>
        </p:spPr>
      </p:pic>
      <p:sp>
        <p:nvSpPr>
          <p:cNvPr id="8" name="Content Placeholder 7"/>
          <p:cNvSpPr>
            <a:spLocks noGrp="1"/>
          </p:cNvSpPr>
          <p:nvPr>
            <p:ph sz="quarter" idx="1"/>
          </p:nvPr>
        </p:nvSpPr>
        <p:spPr>
          <a:xfrm>
            <a:off x="762000" y="914400"/>
            <a:ext cx="7772400" cy="609600"/>
          </a:xfrm>
        </p:spPr>
        <p:txBody>
          <a:bodyPr/>
          <a:lstStyle/>
          <a:p>
            <a:r>
              <a:rPr lang="en-US" dirty="0"/>
              <a:t>Why do we need a magnetic shielding?</a:t>
            </a:r>
            <a:endParaRPr lang="en-GB" dirty="0"/>
          </a:p>
        </p:txBody>
      </p:sp>
      <p:sp>
        <p:nvSpPr>
          <p:cNvPr id="3" name="Date Placeholder 2">
            <a:extLst>
              <a:ext uri="{FF2B5EF4-FFF2-40B4-BE49-F238E27FC236}">
                <a16:creationId xmlns:a16="http://schemas.microsoft.com/office/drawing/2014/main" id="{24C0CFA7-2424-40C8-8A3B-2DA7D060D096}"/>
              </a:ext>
            </a:extLst>
          </p:cNvPr>
          <p:cNvSpPr>
            <a:spLocks noGrp="1"/>
          </p:cNvSpPr>
          <p:nvPr>
            <p:ph type="dt" sz="half" idx="10"/>
          </p:nvPr>
        </p:nvSpPr>
        <p:spPr/>
        <p:txBody>
          <a:bodyPr/>
          <a:lstStyle/>
          <a:p>
            <a:r>
              <a:rPr lang="en-US"/>
              <a:t>Feb. 2025</a:t>
            </a:r>
            <a:endParaRPr lang="en-GB" sz="1400" dirty="0"/>
          </a:p>
        </p:txBody>
      </p:sp>
    </p:spTree>
    <p:extLst>
      <p:ext uri="{BB962C8B-B14F-4D97-AF65-F5344CB8AC3E}">
        <p14:creationId xmlns:p14="http://schemas.microsoft.com/office/powerpoint/2010/main" val="3196826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27319"/>
            <a:ext cx="7620000" cy="762000"/>
          </a:xfrm>
        </p:spPr>
        <p:txBody>
          <a:bodyPr>
            <a:normAutofit fontScale="90000"/>
          </a:bodyPr>
          <a:lstStyle/>
          <a:p>
            <a:pPr algn="ctr" eaLnBrk="1" hangingPunct="1"/>
            <a:r>
              <a:rPr lang="en-GB" sz="3200" dirty="0"/>
              <a:t>Electron field emission trajectories</a:t>
            </a:r>
            <a:r>
              <a:rPr lang="en-GB" sz="2000" dirty="0"/>
              <a:t>; </a:t>
            </a:r>
            <a:br>
              <a:rPr lang="en-GB" sz="2000" dirty="0"/>
            </a:br>
            <a:r>
              <a:rPr lang="en-GB" sz="2000" dirty="0"/>
              <a:t> fabrication technology (IV)</a:t>
            </a:r>
          </a:p>
        </p:txBody>
      </p:sp>
      <p:sp>
        <p:nvSpPr>
          <p:cNvPr id="11" name="Footer Placeholder 10"/>
          <p:cNvSpPr>
            <a:spLocks noGrp="1"/>
          </p:cNvSpPr>
          <p:nvPr>
            <p:ph type="ftr" sz="quarter" idx="11"/>
          </p:nvPr>
        </p:nvSpPr>
        <p:spPr/>
        <p:txBody>
          <a:bodyPr/>
          <a:lstStyle/>
          <a:p>
            <a:pPr>
              <a:defRPr/>
            </a:pPr>
            <a:r>
              <a:rPr lang="it-IT"/>
              <a:t>JUAS 2025: SRF Calatroni Caspers</a:t>
            </a:r>
            <a:endParaRPr lang="en-US" dirty="0"/>
          </a:p>
        </p:txBody>
      </p:sp>
      <p:sp>
        <p:nvSpPr>
          <p:cNvPr id="10" name="Slide Number Placeholder 9"/>
          <p:cNvSpPr>
            <a:spLocks noGrp="1"/>
          </p:cNvSpPr>
          <p:nvPr>
            <p:ph type="sldNum" sz="quarter" idx="12"/>
          </p:nvPr>
        </p:nvSpPr>
        <p:spPr/>
        <p:txBody>
          <a:bodyPr/>
          <a:lstStyle/>
          <a:p>
            <a:pPr>
              <a:defRPr/>
            </a:pPr>
            <a:fld id="{3AE2621F-F965-417D-83BA-70802B21A770}" type="slidenum">
              <a:rPr lang="en-US" smtClean="0"/>
              <a:pPr>
                <a:defRPr/>
              </a:pPr>
              <a:t>53</a:t>
            </a:fld>
            <a:endParaRPr lang="en-US" dirty="0"/>
          </a:p>
        </p:txBody>
      </p:sp>
      <p:pic>
        <p:nvPicPr>
          <p:cNvPr id="16387" name="Picture 3"/>
          <p:cNvPicPr>
            <a:picLocks noChangeAspect="1" noChangeArrowheads="1"/>
          </p:cNvPicPr>
          <p:nvPr/>
        </p:nvPicPr>
        <p:blipFill>
          <a:blip r:embed="rId3" cstate="print"/>
          <a:srcRect/>
          <a:stretch>
            <a:fillRect/>
          </a:stretch>
        </p:blipFill>
        <p:spPr bwMode="auto">
          <a:xfrm>
            <a:off x="1500188" y="857250"/>
            <a:ext cx="2928937" cy="5124450"/>
          </a:xfrm>
          <a:prstGeom prst="rect">
            <a:avLst/>
          </a:prstGeom>
          <a:noFill/>
          <a:ln w="952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4429125" y="2000250"/>
            <a:ext cx="4532313" cy="3143250"/>
          </a:xfrm>
          <a:prstGeom prst="rect">
            <a:avLst/>
          </a:prstGeom>
          <a:noFill/>
          <a:ln w="9525">
            <a:noFill/>
            <a:miter lim="800000"/>
            <a:headEnd/>
            <a:tailEnd/>
          </a:ln>
        </p:spPr>
      </p:pic>
      <p:sp>
        <p:nvSpPr>
          <p:cNvPr id="2" name="Date Placeholder 1">
            <a:extLst>
              <a:ext uri="{FF2B5EF4-FFF2-40B4-BE49-F238E27FC236}">
                <a16:creationId xmlns:a16="http://schemas.microsoft.com/office/drawing/2014/main" id="{B2CA8DEC-316F-2702-4D60-08B5E0BF1D54}"/>
              </a:ext>
            </a:extLst>
          </p:cNvPr>
          <p:cNvSpPr>
            <a:spLocks noGrp="1"/>
          </p:cNvSpPr>
          <p:nvPr>
            <p:ph type="dt" sz="half" idx="10"/>
          </p:nvPr>
        </p:nvSpPr>
        <p:spPr/>
        <p:txBody>
          <a:bodyPr/>
          <a:lstStyle/>
          <a:p>
            <a:r>
              <a:rPr lang="en-US"/>
              <a:t>Feb. 2025</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571625" y="3071813"/>
            <a:ext cx="2214563" cy="517525"/>
          </a:xfrm>
          <a:prstGeom prst="rect">
            <a:avLst/>
          </a:prstGeom>
          <a:noFill/>
          <a:ln w="9525">
            <a:noFill/>
            <a:miter lim="800000"/>
            <a:headEnd/>
            <a:tailEnd/>
          </a:ln>
        </p:spPr>
        <p:txBody>
          <a:bodyPr>
            <a:spAutoFit/>
          </a:bodyPr>
          <a:lstStyle/>
          <a:p>
            <a:r>
              <a:rPr lang="en-US" sz="1400" dirty="0">
                <a:latin typeface="Arial" pitchFamily="34" charset="0"/>
                <a:ea typeface="ＭＳ Ｐゴシック" pitchFamily="1" charset="-128"/>
              </a:rPr>
              <a:t>E</a:t>
            </a:r>
            <a:r>
              <a:rPr lang="en-US" sz="1400" baseline="-25000" dirty="0">
                <a:latin typeface="Arial" pitchFamily="34" charset="0"/>
                <a:ea typeface="ＭＳ Ｐゴシック" pitchFamily="1" charset="-128"/>
              </a:rPr>
              <a:t>on</a:t>
            </a:r>
            <a:r>
              <a:rPr lang="en-US" sz="1400" dirty="0">
                <a:latin typeface="Arial" pitchFamily="34" charset="0"/>
                <a:ea typeface="ＭＳ Ｐゴシック" pitchFamily="1" charset="-128"/>
              </a:rPr>
              <a:t>(2nA) =140 MV/m</a:t>
            </a:r>
          </a:p>
          <a:p>
            <a:pPr>
              <a:buFont typeface="Symbol" pitchFamily="18" charset="2"/>
              <a:buChar char="b"/>
            </a:pPr>
            <a:r>
              <a:rPr lang="en-US" sz="1400" dirty="0">
                <a:latin typeface="Arial" pitchFamily="34" charset="0"/>
                <a:ea typeface="ＭＳ Ｐゴシック" pitchFamily="1" charset="-128"/>
                <a:sym typeface="Symbol" pitchFamily="18" charset="2"/>
              </a:rPr>
              <a:t>= 31, S = 6.8·10</a:t>
            </a:r>
            <a:r>
              <a:rPr lang="en-US" sz="1400" baseline="30000" dirty="0">
                <a:latin typeface="Arial" pitchFamily="34" charset="0"/>
                <a:ea typeface="ＭＳ Ｐゴシック" pitchFamily="1" charset="-128"/>
                <a:sym typeface="Symbol" pitchFamily="18" charset="2"/>
              </a:rPr>
              <a:t>-6 </a:t>
            </a:r>
            <a:r>
              <a:rPr lang="el-GR" sz="1400">
                <a:latin typeface="Arial" pitchFamily="34" charset="0"/>
                <a:cs typeface="Times New Roman" pitchFamily="18" charset="0"/>
                <a:sym typeface="Symbol" pitchFamily="18" charset="2"/>
              </a:rPr>
              <a:t>µ</a:t>
            </a:r>
            <a:r>
              <a:rPr lang="en-US" sz="1400" dirty="0">
                <a:latin typeface="Arial" pitchFamily="34" charset="0"/>
                <a:ea typeface="ＭＳ Ｐゴシック" pitchFamily="1" charset="-128"/>
                <a:sym typeface="Symbol" pitchFamily="18" charset="2"/>
              </a:rPr>
              <a:t>m</a:t>
            </a:r>
            <a:r>
              <a:rPr lang="en-US" sz="1400" baseline="30000" dirty="0">
                <a:latin typeface="Arial" pitchFamily="34" charset="0"/>
                <a:ea typeface="ＭＳ Ｐゴシック" pitchFamily="1" charset="-128"/>
                <a:sym typeface="Symbol" pitchFamily="18" charset="2"/>
              </a:rPr>
              <a:t>2</a:t>
            </a:r>
            <a:r>
              <a:rPr lang="en-US" sz="1400" dirty="0">
                <a:latin typeface="Arial" pitchFamily="34" charset="0"/>
                <a:ea typeface="ＭＳ Ｐゴシック" pitchFamily="1" charset="-128"/>
                <a:sym typeface="Symbol" pitchFamily="18" charset="2"/>
              </a:rPr>
              <a:t> </a:t>
            </a:r>
          </a:p>
        </p:txBody>
      </p:sp>
      <p:grpSp>
        <p:nvGrpSpPr>
          <p:cNvPr id="2" name="Group 3"/>
          <p:cNvGrpSpPr>
            <a:grpSpLocks/>
          </p:cNvGrpSpPr>
          <p:nvPr/>
        </p:nvGrpSpPr>
        <p:grpSpPr bwMode="auto">
          <a:xfrm>
            <a:off x="1066800" y="4038600"/>
            <a:ext cx="2647950" cy="1604963"/>
            <a:chOff x="48" y="2160"/>
            <a:chExt cx="2112" cy="1557"/>
          </a:xfrm>
        </p:grpSpPr>
        <p:pic>
          <p:nvPicPr>
            <p:cNvPr id="17434" name="Picture 4" descr="CRNB2_16"/>
            <p:cNvPicPr>
              <a:picLocks noChangeAspect="1" noChangeArrowheads="1"/>
            </p:cNvPicPr>
            <p:nvPr/>
          </p:nvPicPr>
          <p:blipFill>
            <a:blip r:embed="rId3" cstate="print">
              <a:lum contrast="6000"/>
            </a:blip>
            <a:srcRect l="8247" t="23441" r="24611"/>
            <a:stretch>
              <a:fillRect/>
            </a:stretch>
          </p:blipFill>
          <p:spPr bwMode="auto">
            <a:xfrm>
              <a:off x="48" y="2160"/>
              <a:ext cx="2112" cy="1557"/>
            </a:xfrm>
            <a:prstGeom prst="rect">
              <a:avLst/>
            </a:prstGeom>
            <a:noFill/>
            <a:ln w="9525">
              <a:noFill/>
              <a:miter lim="800000"/>
              <a:headEnd/>
              <a:tailEnd/>
            </a:ln>
          </p:spPr>
        </p:pic>
        <p:sp>
          <p:nvSpPr>
            <p:cNvPr id="17435" name="Text Box 5"/>
            <p:cNvSpPr txBox="1">
              <a:spLocks noChangeArrowheads="1"/>
            </p:cNvSpPr>
            <p:nvPr/>
          </p:nvSpPr>
          <p:spPr bwMode="auto">
            <a:xfrm>
              <a:off x="768" y="2580"/>
              <a:ext cx="864" cy="267"/>
            </a:xfrm>
            <a:prstGeom prst="rect">
              <a:avLst/>
            </a:prstGeom>
            <a:noFill/>
            <a:ln w="12700" cap="sq">
              <a:noFill/>
              <a:miter lim="800000"/>
              <a:headEnd type="none" w="sm" len="sm"/>
              <a:tailEnd type="none" w="sm" len="sm"/>
            </a:ln>
          </p:spPr>
          <p:txBody>
            <a:bodyPr>
              <a:spAutoFit/>
            </a:bodyPr>
            <a:lstStyle/>
            <a:p>
              <a:pPr>
                <a:spcBef>
                  <a:spcPct val="50000"/>
                </a:spcBef>
              </a:pPr>
              <a:r>
                <a:rPr lang="de-DE" sz="1200" dirty="0">
                  <a:solidFill>
                    <a:srgbClr val="0000FF"/>
                  </a:solidFill>
                  <a:latin typeface="Arial" pitchFamily="34" charset="0"/>
                  <a:ea typeface="ＭＳ Ｐゴシック" pitchFamily="1" charset="-128"/>
                </a:rPr>
                <a:t>   Al Mg Nb</a:t>
              </a:r>
              <a:endParaRPr lang="de-DE" sz="1200" dirty="0">
                <a:latin typeface="Arial" pitchFamily="34" charset="0"/>
                <a:ea typeface="ＭＳ Ｐゴシック" pitchFamily="1" charset="-128"/>
              </a:endParaRPr>
            </a:p>
          </p:txBody>
        </p:sp>
      </p:grpSp>
      <p:sp>
        <p:nvSpPr>
          <p:cNvPr id="17412" name="Rectangle 6"/>
          <p:cNvSpPr>
            <a:spLocks noChangeArrowheads="1"/>
          </p:cNvSpPr>
          <p:nvPr/>
        </p:nvSpPr>
        <p:spPr bwMode="auto">
          <a:xfrm>
            <a:off x="4071938" y="3000375"/>
            <a:ext cx="2000250" cy="517525"/>
          </a:xfrm>
          <a:prstGeom prst="rect">
            <a:avLst/>
          </a:prstGeom>
          <a:noFill/>
          <a:ln w="9525">
            <a:noFill/>
            <a:miter lim="800000"/>
            <a:headEnd/>
            <a:tailEnd/>
          </a:ln>
        </p:spPr>
        <p:txBody>
          <a:bodyPr>
            <a:spAutoFit/>
          </a:bodyPr>
          <a:lstStyle/>
          <a:p>
            <a:r>
              <a:rPr lang="en-US" sz="1400" dirty="0">
                <a:latin typeface="Arial" pitchFamily="34" charset="0"/>
                <a:ea typeface="ＭＳ Ｐゴシック" pitchFamily="1" charset="-128"/>
              </a:rPr>
              <a:t>E</a:t>
            </a:r>
            <a:r>
              <a:rPr lang="en-US" sz="1400" baseline="-25000" dirty="0">
                <a:latin typeface="Arial" pitchFamily="34" charset="0"/>
                <a:ea typeface="ＭＳ Ｐゴシック" pitchFamily="1" charset="-128"/>
              </a:rPr>
              <a:t>on</a:t>
            </a:r>
            <a:r>
              <a:rPr lang="en-US" sz="1400" dirty="0">
                <a:latin typeface="Arial" pitchFamily="34" charset="0"/>
                <a:ea typeface="ＭＳ Ｐゴシック" pitchFamily="1" charset="-128"/>
              </a:rPr>
              <a:t>(2nA) = 132 MV/m</a:t>
            </a:r>
          </a:p>
          <a:p>
            <a:r>
              <a:rPr lang="en-US" sz="1400" dirty="0">
                <a:latin typeface="Arial" pitchFamily="34" charset="0"/>
                <a:ea typeface="ＭＳ Ｐゴシック" pitchFamily="1" charset="-128"/>
                <a:sym typeface="Symbol" pitchFamily="18" charset="2"/>
              </a:rPr>
              <a:t> = 27, S = 7·10</a:t>
            </a:r>
            <a:r>
              <a:rPr lang="en-US" sz="1400" baseline="30000" dirty="0">
                <a:latin typeface="Arial" pitchFamily="34" charset="0"/>
                <a:ea typeface="ＭＳ Ｐゴシック" pitchFamily="1" charset="-128"/>
                <a:sym typeface="Symbol" pitchFamily="18" charset="2"/>
              </a:rPr>
              <a:t>-5 </a:t>
            </a:r>
            <a:r>
              <a:rPr lang="el-GR" sz="1400">
                <a:latin typeface="Arial" pitchFamily="34" charset="0"/>
                <a:cs typeface="Times New Roman" pitchFamily="18" charset="0"/>
                <a:sym typeface="Symbol" pitchFamily="18" charset="2"/>
              </a:rPr>
              <a:t>µ</a:t>
            </a:r>
            <a:r>
              <a:rPr lang="en-US" sz="1400" dirty="0">
                <a:latin typeface="Arial" pitchFamily="34" charset="0"/>
                <a:ea typeface="ＭＳ Ｐゴシック" pitchFamily="1" charset="-128"/>
                <a:sym typeface="Symbol" pitchFamily="18" charset="2"/>
              </a:rPr>
              <a:t>m</a:t>
            </a:r>
            <a:r>
              <a:rPr lang="en-US" sz="1400" baseline="30000" dirty="0">
                <a:latin typeface="Arial" pitchFamily="34" charset="0"/>
                <a:ea typeface="ＭＳ Ｐゴシック" pitchFamily="1" charset="-128"/>
                <a:sym typeface="Symbol" pitchFamily="18" charset="2"/>
              </a:rPr>
              <a:t>2</a:t>
            </a:r>
            <a:r>
              <a:rPr lang="en-US" sz="1400" dirty="0">
                <a:latin typeface="Arial" pitchFamily="34" charset="0"/>
                <a:ea typeface="ＭＳ Ｐゴシック" pitchFamily="1" charset="-128"/>
                <a:sym typeface="Symbol" pitchFamily="18" charset="2"/>
              </a:rPr>
              <a:t> </a:t>
            </a:r>
          </a:p>
        </p:txBody>
      </p:sp>
      <p:sp>
        <p:nvSpPr>
          <p:cNvPr id="17413" name="Text Box 7"/>
          <p:cNvSpPr txBox="1">
            <a:spLocks noChangeArrowheads="1"/>
          </p:cNvSpPr>
          <p:nvPr/>
        </p:nvSpPr>
        <p:spPr bwMode="auto">
          <a:xfrm>
            <a:off x="6357938" y="3000375"/>
            <a:ext cx="1944687" cy="517525"/>
          </a:xfrm>
          <a:prstGeom prst="rect">
            <a:avLst/>
          </a:prstGeom>
          <a:noFill/>
          <a:ln w="9525">
            <a:noFill/>
            <a:miter lim="800000"/>
            <a:headEnd/>
            <a:tailEnd/>
          </a:ln>
        </p:spPr>
        <p:txBody>
          <a:bodyPr wrap="none">
            <a:spAutoFit/>
          </a:bodyPr>
          <a:lstStyle/>
          <a:p>
            <a:r>
              <a:rPr lang="en-US" sz="1400" dirty="0">
                <a:latin typeface="Arial" pitchFamily="34" charset="0"/>
                <a:ea typeface="ＭＳ Ｐゴシック" pitchFamily="1" charset="-128"/>
              </a:rPr>
              <a:t>E</a:t>
            </a:r>
            <a:r>
              <a:rPr lang="en-US" sz="1400" baseline="-25000" dirty="0">
                <a:latin typeface="Arial" pitchFamily="34" charset="0"/>
                <a:ea typeface="ＭＳ Ｐゴシック" pitchFamily="1" charset="-128"/>
              </a:rPr>
              <a:t>on</a:t>
            </a:r>
            <a:r>
              <a:rPr lang="en-US" sz="1400" dirty="0">
                <a:latin typeface="Arial" pitchFamily="34" charset="0"/>
                <a:ea typeface="ＭＳ Ｐゴシック" pitchFamily="1" charset="-128"/>
              </a:rPr>
              <a:t>(2nA) &gt; 120 MV/m</a:t>
            </a:r>
          </a:p>
          <a:p>
            <a:pPr>
              <a:buFont typeface="Symbol" pitchFamily="18" charset="2"/>
              <a:buChar char="b"/>
            </a:pPr>
            <a:r>
              <a:rPr lang="en-US" sz="1400" dirty="0">
                <a:latin typeface="Arial" pitchFamily="34" charset="0"/>
                <a:ea typeface="ＭＳ Ｐゴシック" pitchFamily="1" charset="-128"/>
                <a:sym typeface="Symbol" pitchFamily="18" charset="2"/>
              </a:rPr>
              <a:t> = 46, </a:t>
            </a:r>
            <a:r>
              <a:rPr lang="de-DE" sz="1400" dirty="0">
                <a:latin typeface="Arial" pitchFamily="34" charset="0"/>
                <a:ea typeface="ＭＳ Ｐゴシック" pitchFamily="1" charset="-128"/>
                <a:sym typeface="Symbol" pitchFamily="18" charset="2"/>
              </a:rPr>
              <a:t>S = 6·</a:t>
            </a:r>
            <a:r>
              <a:rPr lang="en-US" sz="1400" dirty="0">
                <a:latin typeface="Arial" pitchFamily="34" charset="0"/>
                <a:ea typeface="ＭＳ Ｐゴシック" pitchFamily="1" charset="-128"/>
                <a:sym typeface="Symbol" pitchFamily="18" charset="2"/>
              </a:rPr>
              <a:t>10</a:t>
            </a:r>
            <a:r>
              <a:rPr lang="en-US" sz="1400" baseline="30000" dirty="0">
                <a:latin typeface="Arial" pitchFamily="34" charset="0"/>
                <a:ea typeface="ＭＳ Ｐゴシック" pitchFamily="1" charset="-128"/>
                <a:sym typeface="Symbol" pitchFamily="18" charset="2"/>
              </a:rPr>
              <a:t>-7 </a:t>
            </a:r>
            <a:r>
              <a:rPr lang="el-GR" sz="1400">
                <a:latin typeface="Arial" pitchFamily="34" charset="0"/>
                <a:cs typeface="Times New Roman" pitchFamily="18" charset="0"/>
                <a:sym typeface="Symbol" pitchFamily="18" charset="2"/>
              </a:rPr>
              <a:t>µ</a:t>
            </a:r>
            <a:r>
              <a:rPr lang="en-US" sz="1400" dirty="0">
                <a:latin typeface="Arial" pitchFamily="34" charset="0"/>
                <a:ea typeface="ＭＳ Ｐゴシック" pitchFamily="1" charset="-128"/>
                <a:sym typeface="Symbol" pitchFamily="18" charset="2"/>
              </a:rPr>
              <a:t>m</a:t>
            </a:r>
            <a:r>
              <a:rPr lang="en-US" sz="1400" baseline="30000" dirty="0">
                <a:latin typeface="Arial" pitchFamily="34" charset="0"/>
                <a:ea typeface="ＭＳ Ｐゴシック" pitchFamily="1" charset="-128"/>
                <a:sym typeface="Symbol" pitchFamily="18" charset="2"/>
              </a:rPr>
              <a:t>2</a:t>
            </a:r>
            <a:r>
              <a:rPr lang="en-US" sz="1400" dirty="0">
                <a:latin typeface="Arial" pitchFamily="34" charset="0"/>
                <a:ea typeface="ＭＳ Ｐゴシック" pitchFamily="1" charset="-128"/>
                <a:sym typeface="Symbol" pitchFamily="18" charset="2"/>
              </a:rPr>
              <a:t> </a:t>
            </a:r>
            <a:endParaRPr lang="de-DE" sz="1400" dirty="0">
              <a:latin typeface="Arial" pitchFamily="34" charset="0"/>
              <a:ea typeface="ＭＳ Ｐゴシック" pitchFamily="1" charset="-128"/>
              <a:sym typeface="Symbol" pitchFamily="18" charset="2"/>
            </a:endParaRPr>
          </a:p>
        </p:txBody>
      </p:sp>
      <p:grpSp>
        <p:nvGrpSpPr>
          <p:cNvPr id="3" name="Group 8"/>
          <p:cNvGrpSpPr>
            <a:grpSpLocks/>
          </p:cNvGrpSpPr>
          <p:nvPr/>
        </p:nvGrpSpPr>
        <p:grpSpPr bwMode="auto">
          <a:xfrm>
            <a:off x="3657600" y="4495800"/>
            <a:ext cx="2500313" cy="1428750"/>
            <a:chOff x="2064" y="2544"/>
            <a:chExt cx="2208" cy="1517"/>
          </a:xfrm>
        </p:grpSpPr>
        <p:pic>
          <p:nvPicPr>
            <p:cNvPr id="17432" name="Picture 9" descr="CRNB2_25"/>
            <p:cNvPicPr>
              <a:picLocks noChangeAspect="1" noChangeArrowheads="1"/>
            </p:cNvPicPr>
            <p:nvPr/>
          </p:nvPicPr>
          <p:blipFill>
            <a:blip r:embed="rId4" cstate="print">
              <a:lum contrast="6000"/>
            </a:blip>
            <a:srcRect l="7114" t="25381" r="8861"/>
            <a:stretch>
              <a:fillRect/>
            </a:stretch>
          </p:blipFill>
          <p:spPr bwMode="auto">
            <a:xfrm>
              <a:off x="2064" y="2544"/>
              <a:ext cx="2208" cy="1517"/>
            </a:xfrm>
            <a:prstGeom prst="rect">
              <a:avLst/>
            </a:prstGeom>
            <a:noFill/>
            <a:ln w="9525">
              <a:noFill/>
              <a:miter lim="800000"/>
              <a:headEnd/>
              <a:tailEnd/>
            </a:ln>
          </p:spPr>
        </p:pic>
        <p:sp>
          <p:nvSpPr>
            <p:cNvPr id="17433" name="Text Box 10"/>
            <p:cNvSpPr txBox="1">
              <a:spLocks noChangeArrowheads="1"/>
            </p:cNvSpPr>
            <p:nvPr/>
          </p:nvSpPr>
          <p:spPr bwMode="auto">
            <a:xfrm>
              <a:off x="2880" y="2793"/>
              <a:ext cx="336" cy="324"/>
            </a:xfrm>
            <a:prstGeom prst="rect">
              <a:avLst/>
            </a:prstGeom>
            <a:noFill/>
            <a:ln w="12700" cap="sq">
              <a:noFill/>
              <a:miter lim="800000"/>
              <a:headEnd type="none" w="sm" len="sm"/>
              <a:tailEnd type="none" w="sm" len="sm"/>
            </a:ln>
          </p:spPr>
          <p:txBody>
            <a:bodyPr>
              <a:spAutoFit/>
            </a:bodyPr>
            <a:lstStyle/>
            <a:p>
              <a:pPr>
                <a:spcBef>
                  <a:spcPct val="50000"/>
                </a:spcBef>
              </a:pPr>
              <a:r>
                <a:rPr lang="de-DE" sz="1400" dirty="0">
                  <a:solidFill>
                    <a:srgbClr val="0000FF"/>
                  </a:solidFill>
                  <a:latin typeface="Arial" pitchFamily="34" charset="0"/>
                  <a:ea typeface="ＭＳ Ｐゴシック" pitchFamily="1" charset="-128"/>
                </a:rPr>
                <a:t>Al</a:t>
              </a:r>
              <a:endParaRPr lang="de-DE" sz="1600" dirty="0">
                <a:latin typeface="Arial" pitchFamily="34" charset="0"/>
                <a:ea typeface="ＭＳ Ｐゴシック" pitchFamily="1" charset="-128"/>
              </a:endParaRPr>
            </a:p>
          </p:txBody>
        </p:sp>
      </p:grpSp>
      <p:grpSp>
        <p:nvGrpSpPr>
          <p:cNvPr id="4" name="Group 11"/>
          <p:cNvGrpSpPr>
            <a:grpSpLocks/>
          </p:cNvGrpSpPr>
          <p:nvPr/>
        </p:nvGrpSpPr>
        <p:grpSpPr bwMode="auto">
          <a:xfrm>
            <a:off x="6286500" y="4071938"/>
            <a:ext cx="2643188" cy="1566862"/>
            <a:chOff x="3840" y="2368"/>
            <a:chExt cx="2160" cy="1392"/>
          </a:xfrm>
        </p:grpSpPr>
        <p:pic>
          <p:nvPicPr>
            <p:cNvPr id="17430" name="Picture 12" descr="CRNB2_33"/>
            <p:cNvPicPr>
              <a:picLocks noChangeAspect="1" noChangeArrowheads="1"/>
            </p:cNvPicPr>
            <p:nvPr/>
          </p:nvPicPr>
          <p:blipFill>
            <a:blip r:embed="rId5" cstate="print">
              <a:lum contrast="6000"/>
            </a:blip>
            <a:srcRect t="28848" r="36507" b="3375"/>
            <a:stretch>
              <a:fillRect/>
            </a:stretch>
          </p:blipFill>
          <p:spPr bwMode="auto">
            <a:xfrm>
              <a:off x="3840" y="2368"/>
              <a:ext cx="2160" cy="1392"/>
            </a:xfrm>
            <a:prstGeom prst="rect">
              <a:avLst/>
            </a:prstGeom>
            <a:noFill/>
            <a:ln w="9525">
              <a:noFill/>
              <a:miter lim="800000"/>
              <a:headEnd/>
              <a:tailEnd/>
            </a:ln>
          </p:spPr>
        </p:pic>
        <p:sp>
          <p:nvSpPr>
            <p:cNvPr id="17431" name="Text Box 13"/>
            <p:cNvSpPr txBox="1">
              <a:spLocks noChangeArrowheads="1"/>
            </p:cNvSpPr>
            <p:nvPr/>
          </p:nvSpPr>
          <p:spPr bwMode="auto">
            <a:xfrm>
              <a:off x="4777" y="2592"/>
              <a:ext cx="647" cy="244"/>
            </a:xfrm>
            <a:prstGeom prst="rect">
              <a:avLst/>
            </a:prstGeom>
            <a:noFill/>
            <a:ln w="12700" cap="sq">
              <a:noFill/>
              <a:miter lim="800000"/>
              <a:headEnd type="none" w="sm" len="sm"/>
              <a:tailEnd type="none" w="sm" len="sm"/>
            </a:ln>
          </p:spPr>
          <p:txBody>
            <a:bodyPr>
              <a:spAutoFit/>
            </a:bodyPr>
            <a:lstStyle/>
            <a:p>
              <a:pPr>
                <a:spcBef>
                  <a:spcPct val="50000"/>
                </a:spcBef>
              </a:pPr>
              <a:r>
                <a:rPr lang="de-DE" sz="1200" dirty="0">
                  <a:solidFill>
                    <a:srgbClr val="0000FF"/>
                  </a:solidFill>
                  <a:latin typeface="Arial" pitchFamily="34" charset="0"/>
                  <a:ea typeface="ＭＳ Ｐゴシック" pitchFamily="1" charset="-128"/>
                </a:rPr>
                <a:t>Si Nb</a:t>
              </a:r>
              <a:endParaRPr lang="de-DE" sz="2400" dirty="0">
                <a:latin typeface="Arial" pitchFamily="34" charset="0"/>
                <a:ea typeface="ＭＳ Ｐゴシック" pitchFamily="1" charset="-128"/>
              </a:endParaRPr>
            </a:p>
          </p:txBody>
        </p:sp>
      </p:grpSp>
      <p:grpSp>
        <p:nvGrpSpPr>
          <p:cNvPr id="5" name="Group 14"/>
          <p:cNvGrpSpPr>
            <a:grpSpLocks/>
          </p:cNvGrpSpPr>
          <p:nvPr/>
        </p:nvGrpSpPr>
        <p:grpSpPr bwMode="auto">
          <a:xfrm>
            <a:off x="6324600" y="1143000"/>
            <a:ext cx="2214562" cy="1857375"/>
            <a:chOff x="3840" y="432"/>
            <a:chExt cx="1882" cy="1536"/>
          </a:xfrm>
        </p:grpSpPr>
        <p:pic>
          <p:nvPicPr>
            <p:cNvPr id="17428" name="Picture 15" descr="CRNB2_36"/>
            <p:cNvPicPr>
              <a:picLocks noChangeAspect="1" noChangeArrowheads="1"/>
            </p:cNvPicPr>
            <p:nvPr/>
          </p:nvPicPr>
          <p:blipFill>
            <a:blip r:embed="rId6" cstate="print"/>
            <a:srcRect l="4651" t="9279" r="11627" b="1031"/>
            <a:stretch>
              <a:fillRect/>
            </a:stretch>
          </p:blipFill>
          <p:spPr bwMode="auto">
            <a:xfrm>
              <a:off x="3840" y="432"/>
              <a:ext cx="1882" cy="1536"/>
            </a:xfrm>
            <a:prstGeom prst="rect">
              <a:avLst/>
            </a:prstGeom>
            <a:noFill/>
            <a:ln w="9525">
              <a:noFill/>
              <a:miter lim="800000"/>
              <a:headEnd/>
              <a:tailEnd/>
            </a:ln>
          </p:spPr>
        </p:pic>
        <p:sp>
          <p:nvSpPr>
            <p:cNvPr id="17429" name="Text Box 16"/>
            <p:cNvSpPr txBox="1">
              <a:spLocks noChangeArrowheads="1"/>
            </p:cNvSpPr>
            <p:nvPr/>
          </p:nvSpPr>
          <p:spPr bwMode="auto">
            <a:xfrm>
              <a:off x="4703" y="1536"/>
              <a:ext cx="912" cy="328"/>
            </a:xfrm>
            <a:prstGeom prst="rect">
              <a:avLst/>
            </a:prstGeom>
            <a:noFill/>
            <a:ln w="12700" cap="sq">
              <a:noFill/>
              <a:miter lim="800000"/>
              <a:headEnd type="none" w="sm" len="sm"/>
              <a:tailEnd type="none" w="sm" len="sm"/>
            </a:ln>
          </p:spPr>
          <p:txBody>
            <a:bodyPr>
              <a:spAutoFit/>
            </a:bodyPr>
            <a:lstStyle/>
            <a:p>
              <a:pPr>
                <a:spcBef>
                  <a:spcPct val="50000"/>
                </a:spcBef>
              </a:pPr>
              <a:r>
                <a:rPr lang="de-DE" sz="2000" dirty="0">
                  <a:solidFill>
                    <a:schemeClr val="bg1"/>
                  </a:solidFill>
                  <a:latin typeface="Arial" pitchFamily="34" charset="0"/>
                  <a:ea typeface="ＭＳ Ｐゴシック" pitchFamily="1" charset="-128"/>
                </a:rPr>
                <a:t>500 nm</a:t>
              </a:r>
              <a:endParaRPr lang="de-DE" sz="2000" dirty="0">
                <a:latin typeface="Symbol" pitchFamily="18" charset="2"/>
                <a:ea typeface="ＭＳ Ｐゴシック" pitchFamily="1" charset="-128"/>
              </a:endParaRPr>
            </a:p>
          </p:txBody>
        </p:sp>
      </p:grpSp>
      <p:grpSp>
        <p:nvGrpSpPr>
          <p:cNvPr id="6" name="Group 17"/>
          <p:cNvGrpSpPr>
            <a:grpSpLocks/>
          </p:cNvGrpSpPr>
          <p:nvPr/>
        </p:nvGrpSpPr>
        <p:grpSpPr bwMode="auto">
          <a:xfrm>
            <a:off x="4343400" y="1143000"/>
            <a:ext cx="1714500" cy="1992312"/>
            <a:chOff x="2208" y="432"/>
            <a:chExt cx="1584" cy="1854"/>
          </a:xfrm>
        </p:grpSpPr>
        <p:pic>
          <p:nvPicPr>
            <p:cNvPr id="17426" name="Picture 18" descr="CRNB2_26"/>
            <p:cNvPicPr>
              <a:picLocks noChangeAspect="1" noChangeArrowheads="1"/>
            </p:cNvPicPr>
            <p:nvPr/>
          </p:nvPicPr>
          <p:blipFill>
            <a:blip r:embed="rId7" cstate="print">
              <a:lum contrast="6000"/>
            </a:blip>
            <a:srcRect l="18645" t="14110" r="17134"/>
            <a:stretch>
              <a:fillRect/>
            </a:stretch>
          </p:blipFill>
          <p:spPr bwMode="auto">
            <a:xfrm>
              <a:off x="2208" y="432"/>
              <a:ext cx="1584" cy="1728"/>
            </a:xfrm>
            <a:prstGeom prst="rect">
              <a:avLst/>
            </a:prstGeom>
            <a:noFill/>
            <a:ln w="9525">
              <a:noFill/>
              <a:miter lim="800000"/>
              <a:headEnd/>
              <a:tailEnd/>
            </a:ln>
          </p:spPr>
        </p:pic>
        <p:sp>
          <p:nvSpPr>
            <p:cNvPr id="17427" name="Text Box 19"/>
            <p:cNvSpPr txBox="1">
              <a:spLocks noChangeArrowheads="1"/>
            </p:cNvSpPr>
            <p:nvPr/>
          </p:nvSpPr>
          <p:spPr bwMode="auto">
            <a:xfrm>
              <a:off x="2784" y="1633"/>
              <a:ext cx="528" cy="653"/>
            </a:xfrm>
            <a:prstGeom prst="rect">
              <a:avLst/>
            </a:prstGeom>
            <a:noFill/>
            <a:ln w="12700" cap="sq">
              <a:noFill/>
              <a:miter lim="800000"/>
              <a:headEnd type="none" w="sm" len="sm"/>
              <a:tailEnd type="none" w="sm" len="sm"/>
            </a:ln>
          </p:spPr>
          <p:txBody>
            <a:bodyPr>
              <a:spAutoFit/>
            </a:bodyPr>
            <a:lstStyle/>
            <a:p>
              <a:pPr>
                <a:spcBef>
                  <a:spcPct val="50000"/>
                </a:spcBef>
              </a:pPr>
              <a:r>
                <a:rPr lang="de-DE" sz="2000" dirty="0">
                  <a:solidFill>
                    <a:schemeClr val="bg1"/>
                  </a:solidFill>
                  <a:latin typeface="Arial" pitchFamily="34" charset="0"/>
                  <a:ea typeface="ＭＳ Ｐゴシック" pitchFamily="1" charset="-128"/>
                </a:rPr>
                <a:t>2 µm</a:t>
              </a:r>
            </a:p>
          </p:txBody>
        </p:sp>
      </p:grpSp>
      <p:grpSp>
        <p:nvGrpSpPr>
          <p:cNvPr id="7" name="Group 20"/>
          <p:cNvGrpSpPr>
            <a:grpSpLocks/>
          </p:cNvGrpSpPr>
          <p:nvPr/>
        </p:nvGrpSpPr>
        <p:grpSpPr bwMode="auto">
          <a:xfrm>
            <a:off x="1524000" y="1066800"/>
            <a:ext cx="2295525" cy="2090737"/>
            <a:chOff x="48" y="432"/>
            <a:chExt cx="2112" cy="1916"/>
          </a:xfrm>
        </p:grpSpPr>
        <p:pic>
          <p:nvPicPr>
            <p:cNvPr id="17424" name="Picture 21" descr="CRNB2_16"/>
            <p:cNvPicPr>
              <a:picLocks noChangeAspect="1" noChangeArrowheads="1"/>
            </p:cNvPicPr>
            <p:nvPr/>
          </p:nvPicPr>
          <p:blipFill>
            <a:blip r:embed="rId8" cstate="print"/>
            <a:srcRect/>
            <a:stretch>
              <a:fillRect/>
            </a:stretch>
          </p:blipFill>
          <p:spPr bwMode="auto">
            <a:xfrm>
              <a:off x="48" y="432"/>
              <a:ext cx="2112" cy="1728"/>
            </a:xfrm>
            <a:prstGeom prst="rect">
              <a:avLst/>
            </a:prstGeom>
            <a:noFill/>
            <a:ln w="9525">
              <a:noFill/>
              <a:miter lim="800000"/>
              <a:headEnd/>
              <a:tailEnd/>
            </a:ln>
          </p:spPr>
        </p:pic>
        <p:sp>
          <p:nvSpPr>
            <p:cNvPr id="17425" name="Text Box 22"/>
            <p:cNvSpPr txBox="1">
              <a:spLocks noChangeArrowheads="1"/>
            </p:cNvSpPr>
            <p:nvPr/>
          </p:nvSpPr>
          <p:spPr bwMode="auto">
            <a:xfrm>
              <a:off x="904" y="1705"/>
              <a:ext cx="529" cy="643"/>
            </a:xfrm>
            <a:prstGeom prst="rect">
              <a:avLst/>
            </a:prstGeom>
            <a:noFill/>
            <a:ln w="12700" cap="sq">
              <a:noFill/>
              <a:miter lim="800000"/>
              <a:headEnd type="none" w="sm" len="sm"/>
              <a:tailEnd type="none" w="sm" len="sm"/>
            </a:ln>
          </p:spPr>
          <p:txBody>
            <a:bodyPr>
              <a:spAutoFit/>
            </a:bodyPr>
            <a:lstStyle/>
            <a:p>
              <a:pPr>
                <a:spcBef>
                  <a:spcPct val="50000"/>
                </a:spcBef>
              </a:pPr>
              <a:r>
                <a:rPr lang="de-DE" sz="2000" dirty="0">
                  <a:solidFill>
                    <a:schemeClr val="bg1"/>
                  </a:solidFill>
                  <a:latin typeface="Arial" pitchFamily="34" charset="0"/>
                  <a:ea typeface="ＭＳ Ｐゴシック" pitchFamily="1" charset="-128"/>
                </a:rPr>
                <a:t>2 µm</a:t>
              </a:r>
            </a:p>
          </p:txBody>
        </p:sp>
      </p:grpSp>
      <p:sp>
        <p:nvSpPr>
          <p:cNvPr id="17419" name="Rectangle 23"/>
          <p:cNvSpPr>
            <a:spLocks noGrp="1" noChangeArrowheads="1"/>
          </p:cNvSpPr>
          <p:nvPr>
            <p:ph type="title"/>
          </p:nvPr>
        </p:nvSpPr>
        <p:spPr>
          <a:xfrm>
            <a:off x="914400" y="69446"/>
            <a:ext cx="7086600" cy="533400"/>
          </a:xfrm>
        </p:spPr>
        <p:txBody>
          <a:bodyPr>
            <a:noAutofit/>
          </a:bodyPr>
          <a:lstStyle/>
          <a:p>
            <a:pPr algn="ctr" eaLnBrk="1" hangingPunct="1"/>
            <a:r>
              <a:rPr lang="en-GB" sz="3200" dirty="0"/>
              <a:t>Electron field emitters </a:t>
            </a:r>
            <a:r>
              <a:rPr lang="en-GB" sz="2000" dirty="0"/>
              <a:t>; fabrication technology (V)</a:t>
            </a:r>
          </a:p>
        </p:txBody>
      </p:sp>
      <p:sp>
        <p:nvSpPr>
          <p:cNvPr id="30" name="Footer Placeholder 29"/>
          <p:cNvSpPr>
            <a:spLocks noGrp="1"/>
          </p:cNvSpPr>
          <p:nvPr>
            <p:ph type="ftr" sz="quarter" idx="11"/>
          </p:nvPr>
        </p:nvSpPr>
        <p:spPr/>
        <p:txBody>
          <a:bodyPr/>
          <a:lstStyle/>
          <a:p>
            <a:pPr>
              <a:defRPr/>
            </a:pPr>
            <a:r>
              <a:rPr lang="it-IT"/>
              <a:t>JUAS 2025: SRF Calatroni Caspers</a:t>
            </a:r>
            <a:endParaRPr lang="en-US" dirty="0"/>
          </a:p>
        </p:txBody>
      </p:sp>
      <p:sp>
        <p:nvSpPr>
          <p:cNvPr id="29" name="Slide Number Placeholder 28"/>
          <p:cNvSpPr>
            <a:spLocks noGrp="1"/>
          </p:cNvSpPr>
          <p:nvPr>
            <p:ph type="sldNum" sz="quarter" idx="12"/>
          </p:nvPr>
        </p:nvSpPr>
        <p:spPr/>
        <p:txBody>
          <a:bodyPr/>
          <a:lstStyle/>
          <a:p>
            <a:pPr>
              <a:defRPr/>
            </a:pPr>
            <a:fld id="{0B1B2402-54C0-4481-99F4-868A20F7126A}" type="slidenum">
              <a:rPr lang="en-US" smtClean="0"/>
              <a:pPr>
                <a:defRPr/>
              </a:pPr>
              <a:t>54</a:t>
            </a:fld>
            <a:endParaRPr lang="en-US" dirty="0"/>
          </a:p>
        </p:txBody>
      </p:sp>
      <p:sp>
        <p:nvSpPr>
          <p:cNvPr id="27" name="Text Placeholder 26"/>
          <p:cNvSpPr>
            <a:spLocks noGrp="1"/>
          </p:cNvSpPr>
          <p:nvPr>
            <p:ph type="body" sz="half" idx="1"/>
          </p:nvPr>
        </p:nvSpPr>
        <p:spPr>
          <a:xfrm>
            <a:off x="381000" y="533400"/>
            <a:ext cx="5410200" cy="533400"/>
          </a:xfrm>
        </p:spPr>
        <p:txBody>
          <a:bodyPr>
            <a:noAutofit/>
          </a:bodyPr>
          <a:lstStyle/>
          <a:p>
            <a:pPr lvl="0"/>
            <a:r>
              <a:rPr lang="en-GB" sz="2000" dirty="0"/>
              <a:t>Typical particulate emitters containing impurities</a:t>
            </a:r>
            <a:endParaRPr lang="en-GB" sz="2400" dirty="0"/>
          </a:p>
        </p:txBody>
      </p:sp>
      <p:sp>
        <p:nvSpPr>
          <p:cNvPr id="8" name="Date Placeholder 7">
            <a:extLst>
              <a:ext uri="{FF2B5EF4-FFF2-40B4-BE49-F238E27FC236}">
                <a16:creationId xmlns:a16="http://schemas.microsoft.com/office/drawing/2014/main" id="{3013627E-85AC-5209-36B8-3AE68CFAD93C}"/>
              </a:ext>
            </a:extLst>
          </p:cNvPr>
          <p:cNvSpPr>
            <a:spLocks noGrp="1"/>
          </p:cNvSpPr>
          <p:nvPr>
            <p:ph type="dt" sz="half" idx="10"/>
          </p:nvPr>
        </p:nvSpPr>
        <p:spPr/>
        <p:txBody>
          <a:bodyPr/>
          <a:lstStyle/>
          <a:p>
            <a:r>
              <a:rPr lang="en-US"/>
              <a:t>Feb. 2025</a:t>
            </a: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1"/>
          </p:nvPr>
        </p:nvSpPr>
        <p:spPr>
          <a:xfrm>
            <a:off x="1295400" y="6285310"/>
            <a:ext cx="4953000" cy="457200"/>
          </a:xfrm>
        </p:spPr>
        <p:txBody>
          <a:bodyPr/>
          <a:lstStyle/>
          <a:p>
            <a:pPr>
              <a:defRPr/>
            </a:pPr>
            <a:r>
              <a:rPr lang="it-IT"/>
              <a:t>JUAS 2025: SRF Calatroni Caspers</a:t>
            </a:r>
            <a:endParaRPr lang="en-US" dirty="0"/>
          </a:p>
        </p:txBody>
      </p:sp>
      <p:sp>
        <p:nvSpPr>
          <p:cNvPr id="15" name="Slide Number Placeholder 14"/>
          <p:cNvSpPr>
            <a:spLocks noGrp="1"/>
          </p:cNvSpPr>
          <p:nvPr>
            <p:ph type="sldNum" sz="quarter" idx="12"/>
          </p:nvPr>
        </p:nvSpPr>
        <p:spPr>
          <a:xfrm>
            <a:off x="228600" y="6228239"/>
            <a:ext cx="457200" cy="395168"/>
          </a:xfrm>
        </p:spPr>
        <p:txBody>
          <a:bodyPr/>
          <a:lstStyle/>
          <a:p>
            <a:pPr>
              <a:defRPr/>
            </a:pPr>
            <a:fld id="{36789682-8516-440E-A28C-A0AC1C9847AD}" type="slidenum">
              <a:rPr lang="en-US" smtClean="0"/>
              <a:pPr>
                <a:defRPr/>
              </a:pPr>
              <a:t>55</a:t>
            </a:fld>
            <a:endParaRPr lang="en-US" dirty="0"/>
          </a:p>
        </p:txBody>
      </p:sp>
      <p:sp>
        <p:nvSpPr>
          <p:cNvPr id="18434" name="Rectangle 10"/>
          <p:cNvSpPr>
            <a:spLocks noGrp="1" noChangeArrowheads="1"/>
          </p:cNvSpPr>
          <p:nvPr>
            <p:ph type="title" idx="4294967295"/>
          </p:nvPr>
        </p:nvSpPr>
        <p:spPr>
          <a:xfrm>
            <a:off x="228600" y="76200"/>
            <a:ext cx="9067800" cy="533400"/>
          </a:xfrm>
        </p:spPr>
        <p:txBody>
          <a:bodyPr>
            <a:noAutofit/>
          </a:bodyPr>
          <a:lstStyle/>
          <a:p>
            <a:pPr eaLnBrk="1" hangingPunct="1"/>
            <a:r>
              <a:rPr lang="en-GB" sz="2000" dirty="0"/>
              <a:t>Electron field emission  and Fowler </a:t>
            </a:r>
            <a:r>
              <a:rPr lang="en-GB" sz="2000" dirty="0" err="1"/>
              <a:t>Nordheim</a:t>
            </a:r>
            <a:r>
              <a:rPr lang="en-GB" sz="2000" dirty="0"/>
              <a:t> theory; fabrication technology (VI)</a:t>
            </a:r>
          </a:p>
        </p:txBody>
      </p:sp>
      <p:pic>
        <p:nvPicPr>
          <p:cNvPr id="18436" name="Picture 8"/>
          <p:cNvPicPr>
            <a:picLocks noChangeAspect="1" noChangeArrowheads="1"/>
          </p:cNvPicPr>
          <p:nvPr/>
        </p:nvPicPr>
        <p:blipFill>
          <a:blip r:embed="rId3" cstate="print"/>
          <a:srcRect/>
          <a:stretch>
            <a:fillRect/>
          </a:stretch>
        </p:blipFill>
        <p:spPr bwMode="auto">
          <a:xfrm>
            <a:off x="990600" y="924720"/>
            <a:ext cx="7162800" cy="5360590"/>
          </a:xfrm>
          <a:prstGeom prst="rect">
            <a:avLst/>
          </a:prstGeom>
          <a:noFill/>
          <a:ln w="9525">
            <a:noFill/>
            <a:miter lim="800000"/>
            <a:headEnd/>
            <a:tailEnd/>
          </a:ln>
        </p:spPr>
      </p:pic>
      <p:sp>
        <p:nvSpPr>
          <p:cNvPr id="7" name="Text Placeholder 6"/>
          <p:cNvSpPr>
            <a:spLocks noGrp="1"/>
          </p:cNvSpPr>
          <p:nvPr>
            <p:ph type="body" idx="4294967295"/>
          </p:nvPr>
        </p:nvSpPr>
        <p:spPr>
          <a:xfrm>
            <a:off x="685800" y="457200"/>
            <a:ext cx="7772400" cy="533400"/>
          </a:xfrm>
        </p:spPr>
        <p:txBody>
          <a:bodyPr/>
          <a:lstStyle/>
          <a:p>
            <a:r>
              <a:rPr lang="en-US" dirty="0"/>
              <a:t>Fowler </a:t>
            </a:r>
            <a:r>
              <a:rPr lang="en-US" dirty="0" err="1"/>
              <a:t>Nordheim</a:t>
            </a:r>
            <a:r>
              <a:rPr lang="en-US" dirty="0"/>
              <a:t> theory</a:t>
            </a:r>
            <a:endParaRPr lang="en-GB" dirty="0"/>
          </a:p>
        </p:txBody>
      </p:sp>
      <p:sp>
        <p:nvSpPr>
          <p:cNvPr id="2" name="Date Placeholder 1">
            <a:extLst>
              <a:ext uri="{FF2B5EF4-FFF2-40B4-BE49-F238E27FC236}">
                <a16:creationId xmlns:a16="http://schemas.microsoft.com/office/drawing/2014/main" id="{E223A831-4DEF-1FE2-79E7-F47453DCF0D3}"/>
              </a:ext>
            </a:extLst>
          </p:cNvPr>
          <p:cNvSpPr>
            <a:spLocks noGrp="1"/>
          </p:cNvSpPr>
          <p:nvPr>
            <p:ph type="dt" sz="half" idx="10"/>
          </p:nvPr>
        </p:nvSpPr>
        <p:spPr/>
        <p:txBody>
          <a:bodyPr/>
          <a:lstStyle/>
          <a:p>
            <a:r>
              <a:rPr lang="en-US"/>
              <a:t>Feb. 2025</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12"/>
          <p:cNvSpPr>
            <a:spLocks noGrp="1"/>
          </p:cNvSpPr>
          <p:nvPr>
            <p:ph type="ftr" sz="quarter" idx="11"/>
          </p:nvPr>
        </p:nvSpPr>
        <p:spPr>
          <a:xfrm>
            <a:off x="685800" y="6282261"/>
            <a:ext cx="4114800" cy="457200"/>
          </a:xfrm>
        </p:spPr>
        <p:txBody>
          <a:bodyPr/>
          <a:lstStyle/>
          <a:p>
            <a:pPr>
              <a:defRPr/>
            </a:pPr>
            <a:r>
              <a:rPr lang="it-IT"/>
              <a:t>JUAS 2025: SRF Calatroni Caspers</a:t>
            </a:r>
            <a:endParaRPr lang="en-US" dirty="0"/>
          </a:p>
        </p:txBody>
      </p:sp>
      <p:sp>
        <p:nvSpPr>
          <p:cNvPr id="12" name="Slide Number Placeholder 11"/>
          <p:cNvSpPr>
            <a:spLocks noGrp="1"/>
          </p:cNvSpPr>
          <p:nvPr>
            <p:ph type="sldNum" sz="quarter" idx="12"/>
          </p:nvPr>
        </p:nvSpPr>
        <p:spPr>
          <a:xfrm>
            <a:off x="207579" y="6313277"/>
            <a:ext cx="457200" cy="395168"/>
          </a:xfrm>
        </p:spPr>
        <p:txBody>
          <a:bodyPr/>
          <a:lstStyle/>
          <a:p>
            <a:pPr>
              <a:defRPr/>
            </a:pPr>
            <a:fld id="{F94E6C26-4284-4699-B45A-34D43EDD01D9}" type="slidenum">
              <a:rPr lang="en-US" smtClean="0"/>
              <a:pPr>
                <a:defRPr/>
              </a:pPr>
              <a:t>56</a:t>
            </a:fld>
            <a:endParaRPr lang="en-US" dirty="0"/>
          </a:p>
        </p:txBody>
      </p:sp>
      <p:sp>
        <p:nvSpPr>
          <p:cNvPr id="19458" name="Rectangle 23"/>
          <p:cNvSpPr>
            <a:spLocks noGrp="1" noChangeArrowheads="1"/>
          </p:cNvSpPr>
          <p:nvPr>
            <p:ph type="title" idx="4294967295"/>
          </p:nvPr>
        </p:nvSpPr>
        <p:spPr>
          <a:xfrm>
            <a:off x="533400" y="0"/>
            <a:ext cx="8610600" cy="762000"/>
          </a:xfrm>
        </p:spPr>
        <p:txBody>
          <a:bodyPr>
            <a:normAutofit fontScale="90000"/>
          </a:bodyPr>
          <a:lstStyle/>
          <a:p>
            <a:pPr algn="ctr" eaLnBrk="1" hangingPunct="1"/>
            <a:r>
              <a:rPr lang="en-GB" sz="3200" dirty="0"/>
              <a:t>Electron field emission and clean room</a:t>
            </a:r>
            <a:r>
              <a:rPr lang="en-GB" sz="2000" dirty="0"/>
              <a:t>;</a:t>
            </a:r>
            <a:br>
              <a:rPr lang="en-GB" sz="2000" dirty="0"/>
            </a:br>
            <a:r>
              <a:rPr lang="en-GB" sz="2000" dirty="0"/>
              <a:t> fabrication technology (VII)</a:t>
            </a:r>
          </a:p>
        </p:txBody>
      </p:sp>
      <p:pic>
        <p:nvPicPr>
          <p:cNvPr id="19460" name="Picture 8"/>
          <p:cNvPicPr>
            <a:picLocks noChangeAspect="1" noChangeArrowheads="1"/>
          </p:cNvPicPr>
          <p:nvPr/>
        </p:nvPicPr>
        <p:blipFill>
          <a:blip r:embed="rId3" cstate="print"/>
          <a:srcRect/>
          <a:stretch>
            <a:fillRect/>
          </a:stretch>
        </p:blipFill>
        <p:spPr bwMode="auto">
          <a:xfrm>
            <a:off x="1676400" y="1295400"/>
            <a:ext cx="6305550" cy="4960937"/>
          </a:xfrm>
          <a:prstGeom prst="rect">
            <a:avLst/>
          </a:prstGeom>
          <a:noFill/>
          <a:ln w="9525">
            <a:noFill/>
            <a:miter lim="800000"/>
            <a:headEnd/>
            <a:tailEnd/>
          </a:ln>
        </p:spPr>
      </p:pic>
      <p:sp>
        <p:nvSpPr>
          <p:cNvPr id="7" name="Text Placeholder 6"/>
          <p:cNvSpPr>
            <a:spLocks noGrp="1"/>
          </p:cNvSpPr>
          <p:nvPr>
            <p:ph type="body" idx="4294967295"/>
          </p:nvPr>
        </p:nvSpPr>
        <p:spPr>
          <a:xfrm>
            <a:off x="304800" y="685800"/>
            <a:ext cx="7772400" cy="609600"/>
          </a:xfrm>
        </p:spPr>
        <p:txBody>
          <a:bodyPr/>
          <a:lstStyle/>
          <a:p>
            <a:pPr lvl="0"/>
            <a:r>
              <a:rPr lang="en-GB" sz="2800" dirty="0"/>
              <a:t>Clean room preparation mandatory</a:t>
            </a:r>
            <a:endParaRPr lang="en-GB" dirty="0"/>
          </a:p>
        </p:txBody>
      </p:sp>
      <p:sp>
        <p:nvSpPr>
          <p:cNvPr id="2" name="Date Placeholder 1">
            <a:extLst>
              <a:ext uri="{FF2B5EF4-FFF2-40B4-BE49-F238E27FC236}">
                <a16:creationId xmlns:a16="http://schemas.microsoft.com/office/drawing/2014/main" id="{A12D752F-C226-4D67-9EB6-3C3A0FA4D59F}"/>
              </a:ext>
            </a:extLst>
          </p:cNvPr>
          <p:cNvSpPr>
            <a:spLocks noGrp="1"/>
          </p:cNvSpPr>
          <p:nvPr>
            <p:ph type="dt" sz="half" idx="10"/>
          </p:nvPr>
        </p:nvSpPr>
        <p:spPr>
          <a:xfrm>
            <a:off x="8039100" y="6355461"/>
            <a:ext cx="838200" cy="320640"/>
          </a:xfrm>
        </p:spPr>
        <p:txBody>
          <a:bodyPr/>
          <a:lstStyle/>
          <a:p>
            <a:r>
              <a:rPr lang="en-US"/>
              <a:t>Feb. 2025</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780" y="126763"/>
            <a:ext cx="7772400" cy="778098"/>
          </a:xfrm>
        </p:spPr>
        <p:txBody>
          <a:bodyPr>
            <a:normAutofit fontScale="90000"/>
          </a:bodyPr>
          <a:lstStyle/>
          <a:p>
            <a:pPr algn="ctr"/>
            <a:r>
              <a:rPr lang="en-US" sz="3200" dirty="0"/>
              <a:t>Electropolishing: How it works</a:t>
            </a:r>
            <a:br>
              <a:rPr lang="en-US" sz="3200" dirty="0"/>
            </a:br>
            <a:r>
              <a:rPr lang="en-US" sz="2000" dirty="0"/>
              <a:t>fabrication technology (VIII) [slide by Claire Antoine]</a:t>
            </a:r>
            <a:endParaRPr lang="de-DE" sz="2000" dirty="0"/>
          </a:p>
        </p:txBody>
      </p:sp>
      <p:sp>
        <p:nvSpPr>
          <p:cNvPr id="4" name="Footer Placeholder 3"/>
          <p:cNvSpPr>
            <a:spLocks noGrp="1"/>
          </p:cNvSpPr>
          <p:nvPr>
            <p:ph type="ftr" sz="quarter" idx="11"/>
          </p:nvPr>
        </p:nvSpPr>
        <p:spPr/>
        <p:txBody>
          <a:bodyPr/>
          <a:lstStyle/>
          <a:p>
            <a:r>
              <a:rPr lang="it-IT"/>
              <a:t>JUAS 2025: SRF Calatroni Caspers</a:t>
            </a:r>
            <a:endParaRPr lang="en-GB" dirty="0">
              <a:solidFill>
                <a:srgbClr val="696464"/>
              </a:solidFill>
            </a:endParaRPr>
          </a:p>
        </p:txBody>
      </p:sp>
      <p:sp>
        <p:nvSpPr>
          <p:cNvPr id="5" name="Slide Number Placeholder 4"/>
          <p:cNvSpPr>
            <a:spLocks noGrp="1"/>
          </p:cNvSpPr>
          <p:nvPr>
            <p:ph type="sldNum" sz="quarter" idx="12"/>
          </p:nvPr>
        </p:nvSpPr>
        <p:spPr/>
        <p:txBody>
          <a:bodyPr/>
          <a:lstStyle/>
          <a:p>
            <a:fld id="{6ECABC72-D80C-4584-B325-A0C029A8E655}" type="slidenum">
              <a:rPr lang="en-GB" smtClean="0"/>
              <a:pPr/>
              <a:t>57</a:t>
            </a:fld>
            <a:endParaRPr lang="en-GB" dirty="0"/>
          </a:p>
        </p:txBody>
      </p:sp>
      <p:sp>
        <p:nvSpPr>
          <p:cNvPr id="3" name="Date Placeholder 2">
            <a:extLst>
              <a:ext uri="{FF2B5EF4-FFF2-40B4-BE49-F238E27FC236}">
                <a16:creationId xmlns:a16="http://schemas.microsoft.com/office/drawing/2014/main" id="{2C9A66DE-7ED8-858C-FC39-612753333F20}"/>
              </a:ext>
            </a:extLst>
          </p:cNvPr>
          <p:cNvSpPr>
            <a:spLocks noGrp="1"/>
          </p:cNvSpPr>
          <p:nvPr>
            <p:ph type="dt" sz="half" idx="10"/>
          </p:nvPr>
        </p:nvSpPr>
        <p:spPr/>
        <p:txBody>
          <a:bodyPr/>
          <a:lstStyle/>
          <a:p>
            <a:r>
              <a:rPr lang="en-US"/>
              <a:t>Feb. 2025</a:t>
            </a:r>
            <a:endParaRPr lang="en-GB" sz="1400" dirty="0"/>
          </a:p>
        </p:txBody>
      </p:sp>
      <p:pic>
        <p:nvPicPr>
          <p:cNvPr id="21" name="Picture 20">
            <a:extLst>
              <a:ext uri="{FF2B5EF4-FFF2-40B4-BE49-F238E27FC236}">
                <a16:creationId xmlns:a16="http://schemas.microsoft.com/office/drawing/2014/main" id="{4A3E6708-E883-9E1A-10E3-05401EBAB700}"/>
              </a:ext>
            </a:extLst>
          </p:cNvPr>
          <p:cNvPicPr>
            <a:picLocks noChangeAspect="1"/>
          </p:cNvPicPr>
          <p:nvPr/>
        </p:nvPicPr>
        <p:blipFill rotWithShape="1">
          <a:blip r:embed="rId2"/>
          <a:srcRect l="16" t="-1621" r="8660" b="9130"/>
          <a:stretch/>
        </p:blipFill>
        <p:spPr>
          <a:xfrm>
            <a:off x="475780" y="848934"/>
            <a:ext cx="5559514" cy="3914345"/>
          </a:xfrm>
          <a:prstGeom prst="rect">
            <a:avLst/>
          </a:prstGeom>
        </p:spPr>
      </p:pic>
      <p:sp>
        <p:nvSpPr>
          <p:cNvPr id="22" name="TextBox 21">
            <a:extLst>
              <a:ext uri="{FF2B5EF4-FFF2-40B4-BE49-F238E27FC236}">
                <a16:creationId xmlns:a16="http://schemas.microsoft.com/office/drawing/2014/main" id="{697B90FB-C366-6849-A870-2910DCF63D8D}"/>
              </a:ext>
            </a:extLst>
          </p:cNvPr>
          <p:cNvSpPr txBox="1"/>
          <p:nvPr/>
        </p:nvSpPr>
        <p:spPr>
          <a:xfrm>
            <a:off x="318655" y="5086690"/>
            <a:ext cx="8382000" cy="923330"/>
          </a:xfrm>
          <a:prstGeom prst="rect">
            <a:avLst/>
          </a:prstGeom>
          <a:noFill/>
        </p:spPr>
        <p:txBody>
          <a:bodyPr wrap="square" rtlCol="0">
            <a:spAutoFit/>
          </a:bodyPr>
          <a:lstStyle/>
          <a:p>
            <a:r>
              <a:rPr lang="en-GB" sz="1800" dirty="0">
                <a:solidFill>
                  <a:srgbClr val="1F497D"/>
                </a:solidFill>
                <a:effectLst/>
                <a:latin typeface="Calibri" panose="020F0502020204030204" pitchFamily="34" charset="0"/>
                <a:ea typeface="Calibri" panose="020F0502020204030204" pitchFamily="34" charset="0"/>
              </a:rPr>
              <a:t>The metal is immersed in an electrolyte and subjected to direct current. The metal part to be treated is made anodic and under certain conditions, a controlled dissolution of the metal is achieved</a:t>
            </a:r>
            <a:endParaRPr lang="en-GB" dirty="0"/>
          </a:p>
        </p:txBody>
      </p:sp>
      <p:pic>
        <p:nvPicPr>
          <p:cNvPr id="1027" name="Image 76">
            <a:extLst>
              <a:ext uri="{FF2B5EF4-FFF2-40B4-BE49-F238E27FC236}">
                <a16:creationId xmlns:a16="http://schemas.microsoft.com/office/drawing/2014/main" id="{1B6C29C4-140D-D29F-DE4E-C0E1640BAD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0" t="6936" r="45281" b="7051"/>
          <a:stretch/>
        </p:blipFill>
        <p:spPr bwMode="auto">
          <a:xfrm>
            <a:off x="4081130" y="1810978"/>
            <a:ext cx="4175759" cy="235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a:extLst>
              <a:ext uri="{FF2B5EF4-FFF2-40B4-BE49-F238E27FC236}">
                <a16:creationId xmlns:a16="http://schemas.microsoft.com/office/drawing/2014/main" id="{B1A48817-2F86-C4FE-1AAC-98562AD59CB1}"/>
              </a:ext>
            </a:extLst>
          </p:cNvPr>
          <p:cNvSpPr txBox="1"/>
          <p:nvPr/>
        </p:nvSpPr>
        <p:spPr>
          <a:xfrm rot="16200000">
            <a:off x="-557388" y="3053259"/>
            <a:ext cx="3095976" cy="369332"/>
          </a:xfrm>
          <a:prstGeom prst="rect">
            <a:avLst/>
          </a:prstGeom>
          <a:noFill/>
        </p:spPr>
        <p:txBody>
          <a:bodyPr wrap="none" rtlCol="0">
            <a:spAutoFit/>
          </a:bodyPr>
          <a:lstStyle/>
          <a:p>
            <a:r>
              <a:rPr lang="en-US" dirty="0"/>
              <a:t>Highly corrosive and toxic mixture</a:t>
            </a:r>
            <a:endParaRPr lang="en-GB" dirty="0"/>
          </a:p>
        </p:txBody>
      </p:sp>
      <p:sp>
        <p:nvSpPr>
          <p:cNvPr id="24" name="TextBox 23">
            <a:extLst>
              <a:ext uri="{FF2B5EF4-FFF2-40B4-BE49-F238E27FC236}">
                <a16:creationId xmlns:a16="http://schemas.microsoft.com/office/drawing/2014/main" id="{8F1232CF-2467-15A4-A830-ABFAAB92BCBC}"/>
              </a:ext>
            </a:extLst>
          </p:cNvPr>
          <p:cNvSpPr txBox="1"/>
          <p:nvPr/>
        </p:nvSpPr>
        <p:spPr>
          <a:xfrm>
            <a:off x="3612866" y="4499132"/>
            <a:ext cx="5505161" cy="369332"/>
          </a:xfrm>
          <a:prstGeom prst="rect">
            <a:avLst/>
          </a:prstGeom>
          <a:noFill/>
        </p:spPr>
        <p:txBody>
          <a:bodyPr wrap="none" rtlCol="0">
            <a:spAutoFit/>
          </a:bodyPr>
          <a:lstStyle/>
          <a:p>
            <a:r>
              <a:rPr lang="en-US" dirty="0"/>
              <a:t>Levelling effect of viscous layer… smaller resistance etched first</a:t>
            </a:r>
            <a:endParaRPr lang="en-GB" dirty="0"/>
          </a:p>
        </p:txBody>
      </p:sp>
    </p:spTree>
    <p:extLst>
      <p:ext uri="{BB962C8B-B14F-4D97-AF65-F5344CB8AC3E}">
        <p14:creationId xmlns:p14="http://schemas.microsoft.com/office/powerpoint/2010/main" val="545442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14" y="77094"/>
            <a:ext cx="8534400" cy="975641"/>
          </a:xfrm>
        </p:spPr>
        <p:txBody>
          <a:bodyPr>
            <a:normAutofit/>
          </a:bodyPr>
          <a:lstStyle/>
          <a:p>
            <a:pPr lvl="0" algn="ctr"/>
            <a:r>
              <a:rPr lang="en-GB" sz="3100" dirty="0"/>
              <a:t>Electropolishing vs Mechanical based polishing</a:t>
            </a:r>
            <a:br>
              <a:rPr lang="en-GB" sz="3100" dirty="0"/>
            </a:br>
            <a:r>
              <a:rPr lang="en-GB" sz="2200" dirty="0"/>
              <a:t>Fabrication technology (IX)</a:t>
            </a:r>
            <a:endParaRPr lang="de-DE" sz="2200" dirty="0"/>
          </a:p>
        </p:txBody>
      </p:sp>
      <p:sp>
        <p:nvSpPr>
          <p:cNvPr id="4" name="Footer Placeholder 3"/>
          <p:cNvSpPr>
            <a:spLocks noGrp="1"/>
          </p:cNvSpPr>
          <p:nvPr>
            <p:ph type="ftr" sz="quarter" idx="11"/>
          </p:nvPr>
        </p:nvSpPr>
        <p:spPr/>
        <p:txBody>
          <a:bodyPr/>
          <a:lstStyle/>
          <a:p>
            <a:r>
              <a:rPr lang="it-IT"/>
              <a:t>JUAS 2025: SRF Calatroni Caspers</a:t>
            </a:r>
            <a:endParaRPr lang="en-GB" dirty="0">
              <a:solidFill>
                <a:srgbClr val="696464"/>
              </a:solidFill>
            </a:endParaRPr>
          </a:p>
        </p:txBody>
      </p:sp>
      <p:sp>
        <p:nvSpPr>
          <p:cNvPr id="5" name="Slide Number Placeholder 4"/>
          <p:cNvSpPr>
            <a:spLocks noGrp="1"/>
          </p:cNvSpPr>
          <p:nvPr>
            <p:ph type="sldNum" sz="quarter" idx="12"/>
          </p:nvPr>
        </p:nvSpPr>
        <p:spPr/>
        <p:txBody>
          <a:bodyPr/>
          <a:lstStyle/>
          <a:p>
            <a:fld id="{6ECABC72-D80C-4584-B325-A0C029A8E655}" type="slidenum">
              <a:rPr lang="en-GB" smtClean="0"/>
              <a:pPr/>
              <a:t>58</a:t>
            </a:fld>
            <a:endParaRPr lang="en-GB" dirty="0"/>
          </a:p>
        </p:txBody>
      </p:sp>
      <p:sp>
        <p:nvSpPr>
          <p:cNvPr id="26" name="Content Placeholder 25"/>
          <p:cNvSpPr>
            <a:spLocks noGrp="1"/>
          </p:cNvSpPr>
          <p:nvPr>
            <p:ph sz="quarter" idx="1"/>
          </p:nvPr>
        </p:nvSpPr>
        <p:spPr>
          <a:xfrm>
            <a:off x="381000" y="1052736"/>
            <a:ext cx="8458200" cy="864096"/>
          </a:xfrm>
        </p:spPr>
        <p:txBody>
          <a:bodyPr>
            <a:normAutofit/>
          </a:bodyPr>
          <a:lstStyle/>
          <a:p>
            <a:pPr marL="274320" lvl="7" indent="-274320">
              <a:spcBef>
                <a:spcPts val="580"/>
              </a:spcBef>
              <a:buClr>
                <a:schemeClr val="accent1"/>
              </a:buClr>
              <a:buSzPct val="85000"/>
              <a:buFont typeface="Wingdings 2"/>
              <a:buChar char=""/>
            </a:pPr>
            <a:r>
              <a:rPr lang="en-GB" sz="2600" dirty="0"/>
              <a:t>Typical roughness states</a:t>
            </a:r>
          </a:p>
          <a:p>
            <a:endParaRPr lang="de-DE" dirty="0"/>
          </a:p>
        </p:txBody>
      </p:sp>
      <p:sp>
        <p:nvSpPr>
          <p:cNvPr id="3" name="Date Placeholder 2">
            <a:extLst>
              <a:ext uri="{FF2B5EF4-FFF2-40B4-BE49-F238E27FC236}">
                <a16:creationId xmlns:a16="http://schemas.microsoft.com/office/drawing/2014/main" id="{482858FD-2373-1FC6-1FE5-457F53D807B3}"/>
              </a:ext>
            </a:extLst>
          </p:cNvPr>
          <p:cNvSpPr>
            <a:spLocks noGrp="1"/>
          </p:cNvSpPr>
          <p:nvPr>
            <p:ph type="dt" sz="half" idx="10"/>
          </p:nvPr>
        </p:nvSpPr>
        <p:spPr/>
        <p:txBody>
          <a:bodyPr/>
          <a:lstStyle/>
          <a:p>
            <a:r>
              <a:rPr lang="en-US"/>
              <a:t>Feb. 2025</a:t>
            </a:r>
            <a:endParaRPr lang="en-GB" dirty="0"/>
          </a:p>
        </p:txBody>
      </p:sp>
      <p:pic>
        <p:nvPicPr>
          <p:cNvPr id="1026" name="Image 58">
            <a:extLst>
              <a:ext uri="{FF2B5EF4-FFF2-40B4-BE49-F238E27FC236}">
                <a16:creationId xmlns:a16="http://schemas.microsoft.com/office/drawing/2014/main" id="{206493E9-857B-3946-2CEF-426972C8BC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168" y="1496996"/>
            <a:ext cx="6961632" cy="4764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402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oter Placeholder 18"/>
          <p:cNvSpPr>
            <a:spLocks noGrp="1"/>
          </p:cNvSpPr>
          <p:nvPr>
            <p:ph type="ftr" sz="quarter" idx="11"/>
          </p:nvPr>
        </p:nvSpPr>
        <p:spPr/>
        <p:txBody>
          <a:bodyPr/>
          <a:lstStyle/>
          <a:p>
            <a:pPr>
              <a:defRPr/>
            </a:pPr>
            <a:r>
              <a:rPr lang="it-IT"/>
              <a:t>JUAS 2025: SRF Calatroni Caspers</a:t>
            </a:r>
            <a:endParaRPr lang="en-US" dirty="0"/>
          </a:p>
        </p:txBody>
      </p:sp>
      <p:sp>
        <p:nvSpPr>
          <p:cNvPr id="18" name="Slide Number Placeholder 17"/>
          <p:cNvSpPr>
            <a:spLocks noGrp="1"/>
          </p:cNvSpPr>
          <p:nvPr>
            <p:ph type="sldNum" sz="quarter" idx="12"/>
          </p:nvPr>
        </p:nvSpPr>
        <p:spPr>
          <a:xfrm>
            <a:off x="383628" y="6213548"/>
            <a:ext cx="457200" cy="395168"/>
          </a:xfrm>
        </p:spPr>
        <p:txBody>
          <a:bodyPr/>
          <a:lstStyle/>
          <a:p>
            <a:pPr>
              <a:defRPr/>
            </a:pPr>
            <a:fld id="{EFA6AE69-57D7-43AF-A5BE-35048D944435}" type="slidenum">
              <a:rPr lang="en-US" smtClean="0"/>
              <a:pPr>
                <a:defRPr/>
              </a:pPr>
              <a:t>59</a:t>
            </a:fld>
            <a:endParaRPr lang="en-US" dirty="0"/>
          </a:p>
        </p:txBody>
      </p:sp>
      <p:sp>
        <p:nvSpPr>
          <p:cNvPr id="21506" name="Rectangle 2"/>
          <p:cNvSpPr>
            <a:spLocks noGrp="1" noChangeArrowheads="1"/>
          </p:cNvSpPr>
          <p:nvPr>
            <p:ph type="title" idx="4294967295"/>
          </p:nvPr>
        </p:nvSpPr>
        <p:spPr>
          <a:xfrm>
            <a:off x="609600" y="-36586"/>
            <a:ext cx="7772400" cy="762000"/>
          </a:xfrm>
        </p:spPr>
        <p:txBody>
          <a:bodyPr>
            <a:normAutofit fontScale="90000"/>
          </a:bodyPr>
          <a:lstStyle/>
          <a:p>
            <a:pPr algn="ctr" eaLnBrk="1" hangingPunct="1"/>
            <a:r>
              <a:rPr lang="en-GB" sz="3100" dirty="0"/>
              <a:t>Heat removal</a:t>
            </a:r>
            <a:br>
              <a:rPr lang="en-GB" sz="2000" dirty="0"/>
            </a:br>
            <a:r>
              <a:rPr lang="en-GB" sz="2000" dirty="0"/>
              <a:t> fabrication technology (X)</a:t>
            </a:r>
          </a:p>
        </p:txBody>
      </p:sp>
      <p:sp>
        <p:nvSpPr>
          <p:cNvPr id="21508" name="Text Box 9"/>
          <p:cNvSpPr txBox="1">
            <a:spLocks noChangeArrowheads="1"/>
          </p:cNvSpPr>
          <p:nvPr/>
        </p:nvSpPr>
        <p:spPr bwMode="auto">
          <a:xfrm>
            <a:off x="5334000" y="1524000"/>
            <a:ext cx="2720975" cy="400110"/>
          </a:xfrm>
          <a:prstGeom prst="rect">
            <a:avLst/>
          </a:prstGeom>
          <a:noFill/>
          <a:ln w="9525">
            <a:noFill/>
            <a:miter lim="800000"/>
            <a:headEnd/>
            <a:tailEnd/>
          </a:ln>
        </p:spPr>
        <p:txBody>
          <a:bodyPr>
            <a:spAutoFit/>
          </a:bodyPr>
          <a:lstStyle/>
          <a:p>
            <a:pPr>
              <a:spcBef>
                <a:spcPct val="50000"/>
              </a:spcBef>
            </a:pPr>
            <a:r>
              <a:rPr lang="en-US" sz="2000" dirty="0"/>
              <a:t>Cause for “quench”:</a:t>
            </a:r>
          </a:p>
        </p:txBody>
      </p:sp>
      <p:pic>
        <p:nvPicPr>
          <p:cNvPr id="21509" name="Picture 4"/>
          <p:cNvPicPr>
            <a:picLocks noChangeAspect="1" noChangeArrowheads="1"/>
          </p:cNvPicPr>
          <p:nvPr/>
        </p:nvPicPr>
        <p:blipFill>
          <a:blip r:embed="rId3" cstate="print"/>
          <a:srcRect/>
          <a:stretch>
            <a:fillRect/>
          </a:stretch>
        </p:blipFill>
        <p:spPr bwMode="auto">
          <a:xfrm>
            <a:off x="4648200" y="2286000"/>
            <a:ext cx="3886200" cy="2146300"/>
          </a:xfrm>
          <a:prstGeom prst="rect">
            <a:avLst/>
          </a:prstGeom>
          <a:noFill/>
          <a:ln w="12700" cap="sq">
            <a:noFill/>
            <a:miter lim="800000"/>
            <a:headEnd type="none" w="sm" len="sm"/>
            <a:tailEnd type="none" w="sm" len="sm"/>
          </a:ln>
        </p:spPr>
      </p:pic>
      <p:pic>
        <p:nvPicPr>
          <p:cNvPr id="21510" name="Picture 7"/>
          <p:cNvPicPr>
            <a:picLocks noGrp="1" noChangeAspect="1" noChangeArrowheads="1"/>
          </p:cNvPicPr>
          <p:nvPr/>
        </p:nvPicPr>
        <p:blipFill>
          <a:blip r:embed="rId4" cstate="print"/>
          <a:srcRect/>
          <a:stretch>
            <a:fillRect/>
          </a:stretch>
        </p:blipFill>
        <p:spPr bwMode="auto">
          <a:xfrm>
            <a:off x="5029200" y="4495800"/>
            <a:ext cx="3251200" cy="528638"/>
          </a:xfrm>
          <a:prstGeom prst="rect">
            <a:avLst/>
          </a:prstGeom>
          <a:noFill/>
          <a:ln w="9525">
            <a:noFill/>
            <a:miter lim="800000"/>
            <a:headEnd/>
            <a:tailEnd/>
          </a:ln>
        </p:spPr>
      </p:pic>
      <p:pic>
        <p:nvPicPr>
          <p:cNvPr id="21511" name="Picture 11"/>
          <p:cNvPicPr>
            <a:picLocks noChangeAspect="1" noChangeArrowheads="1"/>
          </p:cNvPicPr>
          <p:nvPr/>
        </p:nvPicPr>
        <p:blipFill>
          <a:blip r:embed="rId5" cstate="print"/>
          <a:srcRect/>
          <a:stretch>
            <a:fillRect/>
          </a:stretch>
        </p:blipFill>
        <p:spPr bwMode="auto">
          <a:xfrm>
            <a:off x="609600" y="1447800"/>
            <a:ext cx="3689350" cy="4424362"/>
          </a:xfrm>
          <a:prstGeom prst="rect">
            <a:avLst/>
          </a:prstGeom>
          <a:noFill/>
          <a:ln w="9525">
            <a:noFill/>
            <a:miter lim="800000"/>
            <a:headEnd/>
            <a:tailEnd/>
          </a:ln>
        </p:spPr>
      </p:pic>
      <p:sp>
        <p:nvSpPr>
          <p:cNvPr id="10" name="Text Placeholder 9"/>
          <p:cNvSpPr>
            <a:spLocks noGrp="1"/>
          </p:cNvSpPr>
          <p:nvPr>
            <p:ph type="body" idx="4294967295"/>
          </p:nvPr>
        </p:nvSpPr>
        <p:spPr>
          <a:xfrm>
            <a:off x="381000" y="685800"/>
            <a:ext cx="7772400" cy="457200"/>
          </a:xfrm>
        </p:spPr>
        <p:txBody>
          <a:bodyPr>
            <a:normAutofit fontScale="92500"/>
          </a:bodyPr>
          <a:lstStyle/>
          <a:p>
            <a:pPr lvl="0"/>
            <a:r>
              <a:rPr lang="en-GB" sz="2400" dirty="0"/>
              <a:t>Thermal Improvement of thermal conductivity for Niobium sheets</a:t>
            </a:r>
            <a:endParaRPr lang="en-GB" dirty="0"/>
          </a:p>
        </p:txBody>
      </p:sp>
      <p:sp>
        <p:nvSpPr>
          <p:cNvPr id="2" name="TextBox 1"/>
          <p:cNvSpPr txBox="1"/>
          <p:nvPr/>
        </p:nvSpPr>
        <p:spPr>
          <a:xfrm>
            <a:off x="5334000" y="5581511"/>
            <a:ext cx="2998641" cy="369332"/>
          </a:xfrm>
          <a:prstGeom prst="rect">
            <a:avLst/>
          </a:prstGeom>
          <a:noFill/>
        </p:spPr>
        <p:txBody>
          <a:bodyPr wrap="none" rtlCol="0">
            <a:spAutoFit/>
          </a:bodyPr>
          <a:lstStyle/>
          <a:p>
            <a:r>
              <a:rPr lang="en-US" dirty="0"/>
              <a:t>RRR…. residual resistance ratio</a:t>
            </a:r>
          </a:p>
        </p:txBody>
      </p:sp>
      <p:sp>
        <p:nvSpPr>
          <p:cNvPr id="3" name="Date Placeholder 2">
            <a:extLst>
              <a:ext uri="{FF2B5EF4-FFF2-40B4-BE49-F238E27FC236}">
                <a16:creationId xmlns:a16="http://schemas.microsoft.com/office/drawing/2014/main" id="{C1E39D06-A606-4A70-10F3-4A03A11CBF73}"/>
              </a:ext>
            </a:extLst>
          </p:cNvPr>
          <p:cNvSpPr>
            <a:spLocks noGrp="1"/>
          </p:cNvSpPr>
          <p:nvPr>
            <p:ph type="dt" sz="half" idx="10"/>
          </p:nvPr>
        </p:nvSpPr>
        <p:spPr/>
        <p:txBody>
          <a:bodyPr/>
          <a:lstStyle/>
          <a:p>
            <a:r>
              <a:rPr lang="en-US"/>
              <a:t>Feb. 2025</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a:defRPr/>
            </a:pPr>
            <a:fld id="{C7F63AB6-3063-4432-AD93-E316CFAF35E7}" type="slidenum">
              <a:rPr lang="en-US"/>
              <a:pPr>
                <a:defRPr/>
              </a:pPr>
              <a:t>6</a:t>
            </a:fld>
            <a:endParaRPr lang="en-US" dirty="0"/>
          </a:p>
        </p:txBody>
      </p:sp>
      <p:sp>
        <p:nvSpPr>
          <p:cNvPr id="15366" name="Rectangle 2"/>
          <p:cNvSpPr>
            <a:spLocks noGrp="1" noChangeArrowheads="1"/>
          </p:cNvSpPr>
          <p:nvPr>
            <p:ph type="title" idx="4294967295"/>
          </p:nvPr>
        </p:nvSpPr>
        <p:spPr>
          <a:xfrm>
            <a:off x="762000" y="76200"/>
            <a:ext cx="7451725" cy="457200"/>
          </a:xfrm>
        </p:spPr>
        <p:txBody>
          <a:bodyPr>
            <a:normAutofit/>
          </a:bodyPr>
          <a:lstStyle/>
          <a:p>
            <a:pPr algn="ctr" eaLnBrk="1" hangingPunct="1"/>
            <a:r>
              <a:rPr lang="en-GB" sz="2000" dirty="0"/>
              <a:t>Motivation (IV)</a:t>
            </a:r>
          </a:p>
        </p:txBody>
      </p:sp>
      <p:pic>
        <p:nvPicPr>
          <p:cNvPr id="3" name="Picture 2"/>
          <p:cNvPicPr>
            <a:picLocks noChangeAspect="1"/>
          </p:cNvPicPr>
          <p:nvPr/>
        </p:nvPicPr>
        <p:blipFill>
          <a:blip r:embed="rId3"/>
          <a:stretch>
            <a:fillRect/>
          </a:stretch>
        </p:blipFill>
        <p:spPr>
          <a:xfrm>
            <a:off x="533400" y="791306"/>
            <a:ext cx="7848600" cy="5433648"/>
          </a:xfrm>
          <a:prstGeom prst="rect">
            <a:avLst/>
          </a:prstGeom>
        </p:spPr>
      </p:pic>
      <p:sp>
        <p:nvSpPr>
          <p:cNvPr id="4" name="Footer Placeholder 3">
            <a:extLst>
              <a:ext uri="{FF2B5EF4-FFF2-40B4-BE49-F238E27FC236}">
                <a16:creationId xmlns:a16="http://schemas.microsoft.com/office/drawing/2014/main" id="{D1CE0768-9ABD-4D49-8A98-EA6A447457E8}"/>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1E88703A-F2FB-41F7-9CD1-11D4221440BE}"/>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5" name="TextBox 4">
            <a:extLst>
              <a:ext uri="{FF2B5EF4-FFF2-40B4-BE49-F238E27FC236}">
                <a16:creationId xmlns:a16="http://schemas.microsoft.com/office/drawing/2014/main" id="{F3939657-4FE4-4930-8B1D-30B022793129}"/>
              </a:ext>
            </a:extLst>
          </p:cNvPr>
          <p:cNvSpPr txBox="1"/>
          <p:nvPr/>
        </p:nvSpPr>
        <p:spPr>
          <a:xfrm>
            <a:off x="1143000" y="5334000"/>
            <a:ext cx="7145104" cy="523220"/>
          </a:xfrm>
          <a:prstGeom prst="rect">
            <a:avLst/>
          </a:prstGeom>
          <a:noFill/>
        </p:spPr>
        <p:txBody>
          <a:bodyPr wrap="square" rtlCol="0">
            <a:spAutoFit/>
          </a:bodyPr>
          <a:lstStyle/>
          <a:p>
            <a:r>
              <a:rPr lang="en-GB" sz="1400" dirty="0"/>
              <a:t>regarding quantum lifetime see e.g.: </a:t>
            </a:r>
            <a:r>
              <a:rPr lang="en-GB" sz="1400" dirty="0">
                <a:hlinkClick r:id="rId4"/>
              </a:rPr>
              <a:t>https://cds.cern.ch/record/402586/files/sl-99-061.pdf</a:t>
            </a:r>
            <a:endParaRPr lang="en-GB" sz="1400" dirty="0"/>
          </a:p>
          <a:p>
            <a:r>
              <a:rPr lang="en-GB" sz="1400" dirty="0"/>
              <a:t>For a good quantum lifetime (related to synchrotron radiation)  a sufficient RF bucket hight is required</a:t>
            </a:r>
          </a:p>
        </p:txBody>
      </p:sp>
    </p:spTree>
    <p:extLst>
      <p:ext uri="{BB962C8B-B14F-4D97-AF65-F5344CB8AC3E}">
        <p14:creationId xmlns:p14="http://schemas.microsoft.com/office/powerpoint/2010/main" val="3543977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a:xfrm>
            <a:off x="146304" y="6265754"/>
            <a:ext cx="457200" cy="457200"/>
          </a:xfrm>
        </p:spPr>
        <p:txBody>
          <a:bodyPr/>
          <a:lstStyle/>
          <a:p>
            <a:pPr>
              <a:defRPr/>
            </a:pPr>
            <a:fld id="{0AD5EAB5-A666-49B4-A448-FBAD5AE5BB02}" type="slidenum">
              <a:rPr lang="en-US" smtClean="0"/>
              <a:pPr>
                <a:defRPr/>
              </a:pPr>
              <a:t>60</a:t>
            </a:fld>
            <a:endParaRPr lang="en-US" dirty="0"/>
          </a:p>
        </p:txBody>
      </p:sp>
      <p:sp>
        <p:nvSpPr>
          <p:cNvPr id="11267" name="Rectangle 2"/>
          <p:cNvSpPr>
            <a:spLocks noGrp="1" noChangeArrowheads="1"/>
          </p:cNvSpPr>
          <p:nvPr>
            <p:ph type="title" idx="4294967295"/>
          </p:nvPr>
        </p:nvSpPr>
        <p:spPr>
          <a:xfrm>
            <a:off x="0" y="152400"/>
            <a:ext cx="8915400" cy="438151"/>
          </a:xfrm>
        </p:spPr>
        <p:txBody>
          <a:bodyPr>
            <a:noAutofit/>
          </a:bodyPr>
          <a:lstStyle/>
          <a:p>
            <a:pPr algn="ctr" eaLnBrk="1" hangingPunct="1"/>
            <a:r>
              <a:rPr lang="en-GB" sz="2000" dirty="0"/>
              <a:t>Heat probes for temp. mapping on cavities 40 years ago;  Special Diagnostics (I) </a:t>
            </a:r>
          </a:p>
        </p:txBody>
      </p:sp>
      <p:pic>
        <p:nvPicPr>
          <p:cNvPr id="11269" name="Picture 9"/>
          <p:cNvPicPr>
            <a:picLocks noChangeAspect="1" noChangeArrowheads="1"/>
          </p:cNvPicPr>
          <p:nvPr/>
        </p:nvPicPr>
        <p:blipFill rotWithShape="1">
          <a:blip r:embed="rId3" cstate="print"/>
          <a:srcRect t="14420"/>
          <a:stretch/>
        </p:blipFill>
        <p:spPr bwMode="auto">
          <a:xfrm>
            <a:off x="4191000" y="1099396"/>
            <a:ext cx="4051824" cy="5168053"/>
          </a:xfrm>
          <a:prstGeom prst="rect">
            <a:avLst/>
          </a:prstGeom>
          <a:noFill/>
          <a:ln w="9525">
            <a:noFill/>
            <a:miter lim="800000"/>
            <a:headEnd/>
            <a:tailEnd/>
          </a:ln>
        </p:spPr>
      </p:pic>
      <p:sp>
        <p:nvSpPr>
          <p:cNvPr id="8" name="Content Placeholder 1"/>
          <p:cNvSpPr txBox="1">
            <a:spLocks/>
          </p:cNvSpPr>
          <p:nvPr/>
        </p:nvSpPr>
        <p:spPr>
          <a:xfrm>
            <a:off x="405384" y="927946"/>
            <a:ext cx="3749040" cy="5406088"/>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Clr>
                <a:srgbClr val="D34817"/>
              </a:buClr>
            </a:pPr>
            <a:r>
              <a:rPr lang="en-GB" dirty="0">
                <a:solidFill>
                  <a:prstClr val="black"/>
                </a:solidFill>
              </a:rPr>
              <a:t>Many features of the cavity can be tested by RF-measurements.</a:t>
            </a:r>
          </a:p>
          <a:p>
            <a:pPr>
              <a:buClr>
                <a:srgbClr val="D34817"/>
              </a:buClr>
            </a:pPr>
            <a:r>
              <a:rPr lang="en-GB" dirty="0">
                <a:solidFill>
                  <a:prstClr val="black"/>
                </a:solidFill>
              </a:rPr>
              <a:t>But losses, which occur in the form of localized heat can only be detected by additional diagnostics.</a:t>
            </a:r>
          </a:p>
          <a:p>
            <a:pPr>
              <a:buClr>
                <a:srgbClr val="D34817"/>
              </a:buClr>
            </a:pPr>
            <a:r>
              <a:rPr lang="en-GB" dirty="0">
                <a:solidFill>
                  <a:prstClr val="black"/>
                </a:solidFill>
              </a:rPr>
              <a:t>The classical approach is temperature mapping (in the old days)</a:t>
            </a:r>
          </a:p>
          <a:p>
            <a:pPr>
              <a:buClr>
                <a:srgbClr val="D34817"/>
              </a:buClr>
            </a:pPr>
            <a:r>
              <a:rPr lang="en-GB" dirty="0">
                <a:solidFill>
                  <a:prstClr val="black"/>
                </a:solidFill>
              </a:rPr>
              <a:t>In the picture:</a:t>
            </a:r>
          </a:p>
          <a:p>
            <a:pPr marL="0" indent="0">
              <a:buClr>
                <a:srgbClr val="D34817"/>
              </a:buClr>
              <a:buNone/>
            </a:pPr>
            <a:r>
              <a:rPr lang="en-GB" dirty="0">
                <a:solidFill>
                  <a:prstClr val="black"/>
                </a:solidFill>
              </a:rPr>
              <a:t>    Herbert </a:t>
            </a:r>
            <a:r>
              <a:rPr lang="en-GB" dirty="0" err="1">
                <a:solidFill>
                  <a:prstClr val="black"/>
                </a:solidFill>
              </a:rPr>
              <a:t>Lengeler</a:t>
            </a:r>
            <a:r>
              <a:rPr lang="en-GB" dirty="0">
                <a:solidFill>
                  <a:prstClr val="black"/>
                </a:solidFill>
              </a:rPr>
              <a:t> </a:t>
            </a:r>
            <a:r>
              <a:rPr lang="en-GB" sz="1400" dirty="0">
                <a:solidFill>
                  <a:prstClr val="black"/>
                </a:solidFill>
              </a:rPr>
              <a:t>(</a:t>
            </a:r>
            <a:r>
              <a:rPr lang="en-GB" sz="1400" dirty="0" err="1">
                <a:solidFill>
                  <a:prstClr val="black"/>
                </a:solidFill>
              </a:rPr>
              <a:t>cern</a:t>
            </a:r>
            <a:r>
              <a:rPr lang="en-GB" sz="1400" dirty="0">
                <a:solidFill>
                  <a:prstClr val="black"/>
                </a:solidFill>
              </a:rPr>
              <a:t> photo)</a:t>
            </a:r>
            <a:endParaRPr lang="de-DE" sz="1400" dirty="0">
              <a:solidFill>
                <a:prstClr val="black"/>
              </a:solidFill>
            </a:endParaRPr>
          </a:p>
        </p:txBody>
      </p:sp>
      <p:sp>
        <p:nvSpPr>
          <p:cNvPr id="3" name="Footer Placeholder 2">
            <a:extLst>
              <a:ext uri="{FF2B5EF4-FFF2-40B4-BE49-F238E27FC236}">
                <a16:creationId xmlns:a16="http://schemas.microsoft.com/office/drawing/2014/main" id="{7F091B68-EB81-4D9E-B653-D3F2911583FA}"/>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53A26AD8-967C-4F48-9801-DDE7B3BF42B4}"/>
              </a:ext>
            </a:extLst>
          </p:cNvPr>
          <p:cNvSpPr>
            <a:spLocks noGrp="1"/>
          </p:cNvSpPr>
          <p:nvPr>
            <p:ph type="dt" sz="half" idx="10"/>
          </p:nvPr>
        </p:nvSpPr>
        <p:spPr>
          <a:xfrm>
            <a:off x="8083296" y="6334034"/>
            <a:ext cx="914400" cy="320640"/>
          </a:xfrm>
        </p:spPr>
        <p:txBody>
          <a:bodyPr/>
          <a:lstStyle/>
          <a:p>
            <a:r>
              <a:rPr lang="en-US"/>
              <a:t>Feb. 2025</a:t>
            </a:r>
            <a:endParaRPr lang="en-GB" dirty="0"/>
          </a:p>
        </p:txBody>
      </p:sp>
      <p:pic>
        <p:nvPicPr>
          <p:cNvPr id="6" name="Picture 5" descr="A grave stone with a hole in the middle&#10;&#10;AI-generated content may be incorrect.">
            <a:extLst>
              <a:ext uri="{FF2B5EF4-FFF2-40B4-BE49-F238E27FC236}">
                <a16:creationId xmlns:a16="http://schemas.microsoft.com/office/drawing/2014/main" id="{BACFF310-FCF6-E140-3AF0-D871B3582D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8657" y="1099396"/>
            <a:ext cx="3874769" cy="5166358"/>
          </a:xfrm>
          <a:prstGeom prst="rect">
            <a:avLst/>
          </a:prstGeom>
        </p:spPr>
      </p:pic>
    </p:spTree>
    <p:extLst>
      <p:ext uri="{BB962C8B-B14F-4D97-AF65-F5344CB8AC3E}">
        <p14:creationId xmlns:p14="http://schemas.microsoft.com/office/powerpoint/2010/main" val="3331624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14300" y="115807"/>
            <a:ext cx="8610600" cy="450776"/>
          </a:xfrm>
        </p:spPr>
        <p:txBody>
          <a:bodyPr>
            <a:normAutofit/>
          </a:bodyPr>
          <a:lstStyle/>
          <a:p>
            <a:pPr eaLnBrk="1" hangingPunct="1"/>
            <a:r>
              <a:rPr lang="en-US" sz="2000" dirty="0"/>
              <a:t>Temperature distribution measurements on SC cavity ;</a:t>
            </a:r>
            <a:r>
              <a:rPr lang="en-GB" sz="2000" dirty="0"/>
              <a:t> Special Diagnostics  (II)</a:t>
            </a:r>
          </a:p>
        </p:txBody>
      </p:sp>
      <p:sp>
        <p:nvSpPr>
          <p:cNvPr id="9" name="Slide Number Placeholder 8"/>
          <p:cNvSpPr>
            <a:spLocks noGrp="1"/>
          </p:cNvSpPr>
          <p:nvPr>
            <p:ph type="sldNum" sz="quarter" idx="12"/>
          </p:nvPr>
        </p:nvSpPr>
        <p:spPr/>
        <p:txBody>
          <a:bodyPr/>
          <a:lstStyle/>
          <a:p>
            <a:pPr>
              <a:defRPr/>
            </a:pPr>
            <a:fld id="{B3433890-B2F3-466C-B612-3E30EC447340}" type="slidenum">
              <a:rPr lang="en-US" smtClean="0"/>
              <a:pPr>
                <a:defRPr/>
              </a:pPr>
              <a:t>61</a:t>
            </a:fld>
            <a:endParaRPr lang="en-US" dirty="0"/>
          </a:p>
        </p:txBody>
      </p:sp>
      <p:pic>
        <p:nvPicPr>
          <p:cNvPr id="12291" name="Picture 3"/>
          <p:cNvPicPr>
            <a:picLocks noChangeAspect="1" noChangeArrowheads="1"/>
          </p:cNvPicPr>
          <p:nvPr/>
        </p:nvPicPr>
        <p:blipFill>
          <a:blip r:embed="rId3" cstate="print"/>
          <a:srcRect/>
          <a:stretch>
            <a:fillRect/>
          </a:stretch>
        </p:blipFill>
        <p:spPr bwMode="auto">
          <a:xfrm>
            <a:off x="1524000" y="1270087"/>
            <a:ext cx="3781425" cy="4854575"/>
          </a:xfrm>
          <a:prstGeom prst="rect">
            <a:avLst/>
          </a:prstGeom>
          <a:noFill/>
          <a:ln w="9525">
            <a:noFill/>
            <a:miter lim="800000"/>
            <a:headEnd/>
            <a:tailEnd/>
          </a:ln>
        </p:spPr>
      </p:pic>
      <p:sp>
        <p:nvSpPr>
          <p:cNvPr id="7" name="Content Placeholder 6"/>
          <p:cNvSpPr>
            <a:spLocks noGrp="1"/>
          </p:cNvSpPr>
          <p:nvPr>
            <p:ph sz="quarter" idx="1"/>
          </p:nvPr>
        </p:nvSpPr>
        <p:spPr>
          <a:xfrm>
            <a:off x="533400" y="762000"/>
            <a:ext cx="7772400" cy="533400"/>
          </a:xfrm>
        </p:spPr>
        <p:txBody>
          <a:bodyPr/>
          <a:lstStyle/>
          <a:p>
            <a:pPr lvl="0"/>
            <a:r>
              <a:rPr lang="en-GB" dirty="0"/>
              <a:t>Temperature mapping equipment (~ 1980)</a:t>
            </a:r>
          </a:p>
        </p:txBody>
      </p:sp>
      <p:sp>
        <p:nvSpPr>
          <p:cNvPr id="3" name="Footer Placeholder 2">
            <a:extLst>
              <a:ext uri="{FF2B5EF4-FFF2-40B4-BE49-F238E27FC236}">
                <a16:creationId xmlns:a16="http://schemas.microsoft.com/office/drawing/2014/main" id="{A139F7AE-9FFC-4CDD-BBB7-29872F9CEB22}"/>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9DA01ED6-FBA7-47FB-857C-EFA8638CB19C}"/>
              </a:ext>
            </a:extLst>
          </p:cNvPr>
          <p:cNvSpPr>
            <a:spLocks noGrp="1"/>
          </p:cNvSpPr>
          <p:nvPr>
            <p:ph type="dt" sz="half" idx="10"/>
          </p:nvPr>
        </p:nvSpPr>
        <p:spPr/>
        <p:txBody>
          <a:bodyPr/>
          <a:lstStyle/>
          <a:p>
            <a:r>
              <a:rPr lang="en-US"/>
              <a:t>Feb. 2025</a:t>
            </a:r>
            <a:endParaRPr lang="en-GB" dirty="0"/>
          </a:p>
        </p:txBody>
      </p:sp>
      <p:sp>
        <p:nvSpPr>
          <p:cNvPr id="4" name="TextBox 3">
            <a:extLst>
              <a:ext uri="{FF2B5EF4-FFF2-40B4-BE49-F238E27FC236}">
                <a16:creationId xmlns:a16="http://schemas.microsoft.com/office/drawing/2014/main" id="{F27F3720-7332-4A45-A63E-EA6514A38517}"/>
              </a:ext>
            </a:extLst>
          </p:cNvPr>
          <p:cNvSpPr txBox="1"/>
          <p:nvPr/>
        </p:nvSpPr>
        <p:spPr>
          <a:xfrm>
            <a:off x="5562600" y="1259601"/>
            <a:ext cx="3301353" cy="2862322"/>
          </a:xfrm>
          <a:prstGeom prst="rect">
            <a:avLst/>
          </a:prstGeom>
          <a:noFill/>
        </p:spPr>
        <p:txBody>
          <a:bodyPr wrap="none" rtlCol="0">
            <a:spAutoFit/>
          </a:bodyPr>
          <a:lstStyle/>
          <a:p>
            <a:r>
              <a:rPr lang="en-US" dirty="0"/>
              <a:t>The temperature sensing elements</a:t>
            </a:r>
          </a:p>
          <a:p>
            <a:r>
              <a:rPr lang="en-US" dirty="0"/>
              <a:t>were Allen Bradley carbon resistors</a:t>
            </a:r>
          </a:p>
          <a:p>
            <a:r>
              <a:rPr lang="en-US" dirty="0"/>
              <a:t>of nominally 100 Ohm at ambient</a:t>
            </a:r>
          </a:p>
          <a:p>
            <a:r>
              <a:rPr lang="en-US" dirty="0"/>
              <a:t>The entire setup is later submerged</a:t>
            </a:r>
          </a:p>
          <a:p>
            <a:r>
              <a:rPr lang="en-US" dirty="0"/>
              <a:t>in liquid helium.</a:t>
            </a:r>
          </a:p>
          <a:p>
            <a:r>
              <a:rPr lang="en-US" dirty="0"/>
              <a:t>Special care had to be taken for the</a:t>
            </a:r>
          </a:p>
          <a:p>
            <a:r>
              <a:rPr lang="en-US" dirty="0"/>
              <a:t>selection of the integrated circuit</a:t>
            </a:r>
          </a:p>
          <a:p>
            <a:r>
              <a:rPr lang="en-US" dirty="0"/>
              <a:t>Elements since normal silicon bipolar</a:t>
            </a:r>
          </a:p>
          <a:p>
            <a:r>
              <a:rPr lang="en-US" dirty="0"/>
              <a:t>transistors “ freeze” out at </a:t>
            </a:r>
            <a:r>
              <a:rPr lang="en-US" dirty="0" err="1"/>
              <a:t>cryo</a:t>
            </a:r>
            <a:r>
              <a:rPr lang="en-US" dirty="0"/>
              <a:t>.</a:t>
            </a:r>
          </a:p>
          <a:p>
            <a:endParaRPr lang="en-GB" dirty="0"/>
          </a:p>
        </p:txBody>
      </p:sp>
    </p:spTree>
    <p:extLst>
      <p:ext uri="{BB962C8B-B14F-4D97-AF65-F5344CB8AC3E}">
        <p14:creationId xmlns:p14="http://schemas.microsoft.com/office/powerpoint/2010/main" val="26177170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46961" y="67159"/>
            <a:ext cx="8382000" cy="480528"/>
          </a:xfrm>
        </p:spPr>
        <p:txBody>
          <a:bodyPr>
            <a:normAutofit/>
          </a:bodyPr>
          <a:lstStyle/>
          <a:p>
            <a:pPr algn="ctr" eaLnBrk="1" hangingPunct="1"/>
            <a:r>
              <a:rPr lang="en-US" sz="2000" dirty="0"/>
              <a:t>F</a:t>
            </a:r>
            <a:r>
              <a:rPr lang="en-GB" sz="2000" dirty="0" err="1"/>
              <a:t>inding</a:t>
            </a:r>
            <a:r>
              <a:rPr lang="en-GB" sz="2000" dirty="0"/>
              <a:t> hot spots; special diagnostics  (III)</a:t>
            </a:r>
          </a:p>
        </p:txBody>
      </p:sp>
      <p:sp>
        <p:nvSpPr>
          <p:cNvPr id="10" name="Slide Number Placeholder 9"/>
          <p:cNvSpPr>
            <a:spLocks noGrp="1"/>
          </p:cNvSpPr>
          <p:nvPr>
            <p:ph type="sldNum" sz="quarter" idx="12"/>
          </p:nvPr>
        </p:nvSpPr>
        <p:spPr/>
        <p:txBody>
          <a:bodyPr/>
          <a:lstStyle/>
          <a:p>
            <a:pPr>
              <a:defRPr/>
            </a:pPr>
            <a:fld id="{2ACDABDD-CC15-4C2E-8442-4D080D2901D6}" type="slidenum">
              <a:rPr lang="en-US" smtClean="0"/>
              <a:pPr>
                <a:defRPr/>
              </a:pPr>
              <a:t>62</a:t>
            </a:fld>
            <a:endParaRPr lang="en-US" dirty="0"/>
          </a:p>
        </p:txBody>
      </p:sp>
      <p:pic>
        <p:nvPicPr>
          <p:cNvPr id="13315" name="Picture 3"/>
          <p:cNvPicPr>
            <a:picLocks noGrp="1" noChangeAspect="1" noChangeArrowheads="1"/>
          </p:cNvPicPr>
          <p:nvPr>
            <p:ph sz="quarter" idx="1"/>
          </p:nvPr>
        </p:nvPicPr>
        <p:blipFill>
          <a:blip r:embed="rId3" cstate="print"/>
          <a:srcRect/>
          <a:stretch>
            <a:fillRect/>
          </a:stretch>
        </p:blipFill>
        <p:spPr>
          <a:xfrm>
            <a:off x="533400" y="2057400"/>
            <a:ext cx="8361981" cy="3657600"/>
          </a:xfrm>
        </p:spPr>
      </p:pic>
      <p:sp>
        <p:nvSpPr>
          <p:cNvPr id="13316" name="Text Box 4"/>
          <p:cNvSpPr txBox="1">
            <a:spLocks noChangeArrowheads="1"/>
          </p:cNvSpPr>
          <p:nvPr/>
        </p:nvSpPr>
        <p:spPr bwMode="auto">
          <a:xfrm>
            <a:off x="425450" y="5700713"/>
            <a:ext cx="3287713" cy="304800"/>
          </a:xfrm>
          <a:prstGeom prst="rect">
            <a:avLst/>
          </a:prstGeom>
          <a:noFill/>
          <a:ln w="9525" algn="ctr">
            <a:noFill/>
            <a:miter lim="800000"/>
            <a:headEnd/>
            <a:tailEnd/>
          </a:ln>
        </p:spPr>
        <p:txBody>
          <a:bodyPr wrap="none">
            <a:spAutoFit/>
          </a:bodyPr>
          <a:lstStyle/>
          <a:p>
            <a:pPr algn="ctr" eaLnBrk="0" hangingPunct="0"/>
            <a:r>
              <a:rPr lang="fr-CH" sz="1400" dirty="0">
                <a:solidFill>
                  <a:prstClr val="black"/>
                </a:solidFill>
                <a:latin typeface="Arial" pitchFamily="34" charset="0"/>
                <a:ea typeface="ＭＳ Ｐゴシック" pitchFamily="1" charset="-128"/>
              </a:rPr>
              <a:t>From H. Padamsee: CERN -2004 - 008</a:t>
            </a:r>
            <a:endParaRPr lang="en-US" sz="1400" dirty="0">
              <a:solidFill>
                <a:prstClr val="black"/>
              </a:solidFill>
              <a:latin typeface="Arial" pitchFamily="34" charset="0"/>
              <a:ea typeface="ＭＳ Ｐゴシック" pitchFamily="1" charset="-128"/>
            </a:endParaRPr>
          </a:p>
        </p:txBody>
      </p:sp>
      <p:sp>
        <p:nvSpPr>
          <p:cNvPr id="8" name="Text Placeholder 7"/>
          <p:cNvSpPr>
            <a:spLocks noGrp="1"/>
          </p:cNvSpPr>
          <p:nvPr>
            <p:ph type="body" idx="4294967295"/>
          </p:nvPr>
        </p:nvSpPr>
        <p:spPr>
          <a:xfrm>
            <a:off x="685800" y="838200"/>
            <a:ext cx="7772400" cy="762000"/>
          </a:xfrm>
        </p:spPr>
        <p:txBody>
          <a:bodyPr>
            <a:normAutofit fontScale="77500" lnSpcReduction="20000"/>
          </a:bodyPr>
          <a:lstStyle/>
          <a:p>
            <a:pPr lvl="0"/>
            <a:r>
              <a:rPr lang="en-GB" sz="2800" dirty="0"/>
              <a:t>Temperature mapping results (today= 2004); a hot spot was detected and later the criminal item(copper particle) got removed..</a:t>
            </a:r>
            <a:endParaRPr lang="en-GB" dirty="0"/>
          </a:p>
        </p:txBody>
      </p:sp>
      <p:sp>
        <p:nvSpPr>
          <p:cNvPr id="3" name="Footer Placeholder 2">
            <a:extLst>
              <a:ext uri="{FF2B5EF4-FFF2-40B4-BE49-F238E27FC236}">
                <a16:creationId xmlns:a16="http://schemas.microsoft.com/office/drawing/2014/main" id="{84A94248-7D8C-4C7E-A945-3BE6E5530BAD}"/>
              </a:ext>
            </a:extLst>
          </p:cNvPr>
          <p:cNvSpPr>
            <a:spLocks noGrp="1"/>
          </p:cNvSpPr>
          <p:nvPr>
            <p:ph type="ftr" sz="quarter" idx="11"/>
          </p:nvPr>
        </p:nvSpPr>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706009D0-8CDF-4161-909A-70C9DA9B73C7}"/>
              </a:ext>
            </a:extLst>
          </p:cNvPr>
          <p:cNvSpPr>
            <a:spLocks noGrp="1"/>
          </p:cNvSpPr>
          <p:nvPr>
            <p:ph type="dt" sz="half" idx="10"/>
          </p:nvPr>
        </p:nvSpPr>
        <p:spPr/>
        <p:txBody>
          <a:bodyPr/>
          <a:lstStyle/>
          <a:p>
            <a:r>
              <a:rPr lang="en-US"/>
              <a:t>Feb. 2025</a:t>
            </a:r>
            <a:endParaRPr lang="en-GB" dirty="0"/>
          </a:p>
        </p:txBody>
      </p:sp>
    </p:spTree>
    <p:extLst>
      <p:ext uri="{BB962C8B-B14F-4D97-AF65-F5344CB8AC3E}">
        <p14:creationId xmlns:p14="http://schemas.microsoft.com/office/powerpoint/2010/main" val="136706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ChangeArrowheads="1"/>
          </p:cNvSpPr>
          <p:nvPr/>
        </p:nvSpPr>
        <p:spPr bwMode="auto">
          <a:xfrm>
            <a:off x="1143000" y="0"/>
            <a:ext cx="8001000" cy="762000"/>
          </a:xfrm>
          <a:prstGeom prst="rect">
            <a:avLst/>
          </a:prstGeom>
          <a:noFill/>
          <a:ln w="9525">
            <a:noFill/>
            <a:miter lim="800000"/>
            <a:headEnd/>
            <a:tailEnd/>
          </a:ln>
        </p:spPr>
        <p:txBody>
          <a:bodyPr anchor="b"/>
          <a:lstStyle/>
          <a:p>
            <a:endParaRPr lang="en-GB" sz="2800" dirty="0">
              <a:solidFill>
                <a:srgbClr val="696464"/>
              </a:solidFill>
              <a:latin typeface="Arial" pitchFamily="34" charset="0"/>
            </a:endParaRPr>
          </a:p>
        </p:txBody>
      </p:sp>
      <p:sp>
        <p:nvSpPr>
          <p:cNvPr id="13" name="Slide Number Placeholder 12"/>
          <p:cNvSpPr>
            <a:spLocks noGrp="1"/>
          </p:cNvSpPr>
          <p:nvPr>
            <p:ph type="sldNum" sz="quarter" idx="12"/>
          </p:nvPr>
        </p:nvSpPr>
        <p:spPr>
          <a:xfrm>
            <a:off x="146304" y="6265754"/>
            <a:ext cx="457200" cy="457200"/>
          </a:xfrm>
        </p:spPr>
        <p:txBody>
          <a:bodyPr/>
          <a:lstStyle/>
          <a:p>
            <a:pPr>
              <a:defRPr/>
            </a:pPr>
            <a:fld id="{DFD441E1-EF65-42B1-A01B-87B30E46119F}" type="slidenum">
              <a:rPr lang="en-US" smtClean="0"/>
              <a:pPr>
                <a:defRPr/>
              </a:pPr>
              <a:t>63</a:t>
            </a:fld>
            <a:endParaRPr lang="en-US" dirty="0"/>
          </a:p>
        </p:txBody>
      </p:sp>
      <p:sp>
        <p:nvSpPr>
          <p:cNvPr id="14340" name="Rectangle 10"/>
          <p:cNvSpPr>
            <a:spLocks noGrp="1" noChangeArrowheads="1"/>
          </p:cNvSpPr>
          <p:nvPr>
            <p:ph type="title" idx="4294967295"/>
          </p:nvPr>
        </p:nvSpPr>
        <p:spPr>
          <a:xfrm>
            <a:off x="266700" y="76200"/>
            <a:ext cx="8610600" cy="609600"/>
          </a:xfrm>
        </p:spPr>
        <p:txBody>
          <a:bodyPr>
            <a:noAutofit/>
          </a:bodyPr>
          <a:lstStyle/>
          <a:p>
            <a:pPr algn="ctr"/>
            <a:r>
              <a:rPr lang="en-US" sz="2000" dirty="0"/>
              <a:t>A</a:t>
            </a:r>
            <a:r>
              <a:rPr lang="en-GB" sz="2000" dirty="0" err="1"/>
              <a:t>nomalous</a:t>
            </a:r>
            <a:r>
              <a:rPr lang="en-GB" sz="2000" dirty="0"/>
              <a:t> losses via T- mapping; special diagnostics (IV) </a:t>
            </a:r>
            <a:endParaRPr lang="en-US" sz="2000" dirty="0"/>
          </a:p>
        </p:txBody>
      </p:sp>
      <p:pic>
        <p:nvPicPr>
          <p:cNvPr id="14341" name="Picture 9"/>
          <p:cNvPicPr>
            <a:picLocks noChangeAspect="1" noChangeArrowheads="1"/>
          </p:cNvPicPr>
          <p:nvPr/>
        </p:nvPicPr>
        <p:blipFill>
          <a:blip r:embed="rId3" cstate="print"/>
          <a:srcRect/>
          <a:stretch>
            <a:fillRect/>
          </a:stretch>
        </p:blipFill>
        <p:spPr bwMode="auto">
          <a:xfrm>
            <a:off x="1371600" y="1143000"/>
            <a:ext cx="5791200" cy="4873580"/>
          </a:xfrm>
          <a:prstGeom prst="rect">
            <a:avLst/>
          </a:prstGeom>
          <a:noFill/>
          <a:ln w="9525">
            <a:noFill/>
            <a:miter lim="800000"/>
            <a:headEnd/>
            <a:tailEnd/>
          </a:ln>
        </p:spPr>
      </p:pic>
      <p:sp>
        <p:nvSpPr>
          <p:cNvPr id="8" name="Text Placeholder 7"/>
          <p:cNvSpPr>
            <a:spLocks noGrp="1"/>
          </p:cNvSpPr>
          <p:nvPr>
            <p:ph type="body" idx="4294967295"/>
          </p:nvPr>
        </p:nvSpPr>
        <p:spPr>
          <a:xfrm>
            <a:off x="685800" y="685800"/>
            <a:ext cx="7772400" cy="533400"/>
          </a:xfrm>
        </p:spPr>
        <p:txBody>
          <a:bodyPr/>
          <a:lstStyle/>
          <a:p>
            <a:pPr lvl="0"/>
            <a:r>
              <a:rPr lang="en-GB" sz="2400" dirty="0"/>
              <a:t>T-mapping for the diagnosis of anomalous losses</a:t>
            </a:r>
            <a:endParaRPr lang="en-GB" dirty="0"/>
          </a:p>
        </p:txBody>
      </p:sp>
      <p:sp>
        <p:nvSpPr>
          <p:cNvPr id="3" name="Footer Placeholder 2">
            <a:extLst>
              <a:ext uri="{FF2B5EF4-FFF2-40B4-BE49-F238E27FC236}">
                <a16:creationId xmlns:a16="http://schemas.microsoft.com/office/drawing/2014/main" id="{5DDFD93C-441D-40EB-9A8F-7F55110931F6}"/>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B793956A-C8A7-43C6-B7E4-A11CFD142F8D}"/>
              </a:ext>
            </a:extLst>
          </p:cNvPr>
          <p:cNvSpPr>
            <a:spLocks noGrp="1"/>
          </p:cNvSpPr>
          <p:nvPr>
            <p:ph type="dt" sz="half" idx="10"/>
          </p:nvPr>
        </p:nvSpPr>
        <p:spPr>
          <a:xfrm>
            <a:off x="8083296" y="6334034"/>
            <a:ext cx="914400" cy="320640"/>
          </a:xfrm>
        </p:spPr>
        <p:txBody>
          <a:bodyPr/>
          <a:lstStyle/>
          <a:p>
            <a:r>
              <a:rPr lang="en-US"/>
              <a:t>Feb. 2025</a:t>
            </a:r>
            <a:endParaRPr lang="en-GB" dirty="0"/>
          </a:p>
        </p:txBody>
      </p:sp>
    </p:spTree>
    <p:extLst>
      <p:ext uri="{BB962C8B-B14F-4D97-AF65-F5344CB8AC3E}">
        <p14:creationId xmlns:p14="http://schemas.microsoft.com/office/powerpoint/2010/main" val="40943894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ECABC72-D80C-4584-B325-A0C029A8E655}" type="slidenum">
              <a:rPr lang="en-GB" smtClean="0"/>
              <a:pPr/>
              <a:t>64</a:t>
            </a:fld>
            <a:endParaRPr lang="en-GB" dirty="0"/>
          </a:p>
        </p:txBody>
      </p:sp>
      <p:pic>
        <p:nvPicPr>
          <p:cNvPr id="7" name="Picture 5"/>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1237593" y="781049"/>
            <a:ext cx="7265682" cy="5599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733800" y="6400799"/>
            <a:ext cx="3968394" cy="276999"/>
          </a:xfrm>
          <a:prstGeom prst="rect">
            <a:avLst/>
          </a:prstGeom>
          <a:solidFill>
            <a:schemeClr val="bg1"/>
          </a:solidFill>
        </p:spPr>
        <p:txBody>
          <a:bodyPr wrap="none" rtlCol="0">
            <a:spAutoFit/>
          </a:bodyPr>
          <a:lstStyle/>
          <a:p>
            <a:r>
              <a:rPr lang="en-US" sz="1200" dirty="0">
                <a:solidFill>
                  <a:prstClr val="black"/>
                </a:solidFill>
              </a:rPr>
              <a:t>From: C. Antoine, </a:t>
            </a:r>
            <a:r>
              <a:rPr lang="en-US" sz="1200" i="1" dirty="0">
                <a:solidFill>
                  <a:prstClr val="black"/>
                </a:solidFill>
              </a:rPr>
              <a:t>(Practical) Limitations &amp; possible solutions</a:t>
            </a:r>
            <a:r>
              <a:rPr lang="en-US" sz="1200" dirty="0">
                <a:solidFill>
                  <a:prstClr val="black"/>
                </a:solidFill>
              </a:rPr>
              <a:t> ,CAS 2013</a:t>
            </a:r>
            <a:endParaRPr lang="de-DE" sz="1200" dirty="0">
              <a:solidFill>
                <a:prstClr val="black"/>
              </a:solidFill>
            </a:endParaRPr>
          </a:p>
        </p:txBody>
      </p:sp>
      <p:sp>
        <p:nvSpPr>
          <p:cNvPr id="2" name="Footer Placeholder 1"/>
          <p:cNvSpPr>
            <a:spLocks noGrp="1"/>
          </p:cNvSpPr>
          <p:nvPr>
            <p:ph type="ftr" sz="quarter" idx="11"/>
          </p:nvPr>
        </p:nvSpPr>
        <p:spPr/>
        <p:txBody>
          <a:bodyPr/>
          <a:lstStyle/>
          <a:p>
            <a:r>
              <a:rPr lang="it-IT"/>
              <a:t>JUAS 2025: SRF Calatroni Caspers</a:t>
            </a:r>
            <a:endParaRPr lang="en-GB" dirty="0">
              <a:solidFill>
                <a:srgbClr val="696464"/>
              </a:solidFill>
            </a:endParaRPr>
          </a:p>
        </p:txBody>
      </p:sp>
      <p:sp>
        <p:nvSpPr>
          <p:cNvPr id="3" name="TextBox 2">
            <a:extLst>
              <a:ext uri="{FF2B5EF4-FFF2-40B4-BE49-F238E27FC236}">
                <a16:creationId xmlns:a16="http://schemas.microsoft.com/office/drawing/2014/main" id="{C1F3885E-D0A8-1515-8651-4989373A2266}"/>
              </a:ext>
            </a:extLst>
          </p:cNvPr>
          <p:cNvSpPr txBox="1"/>
          <p:nvPr/>
        </p:nvSpPr>
        <p:spPr>
          <a:xfrm>
            <a:off x="609600" y="0"/>
            <a:ext cx="8027682" cy="461665"/>
          </a:xfrm>
          <a:prstGeom prst="rect">
            <a:avLst/>
          </a:prstGeom>
          <a:noFill/>
        </p:spPr>
        <p:txBody>
          <a:bodyPr wrap="square" rtlCol="0">
            <a:spAutoFit/>
          </a:bodyPr>
          <a:lstStyle/>
          <a:p>
            <a:pPr algn="ctr">
              <a:spcBef>
                <a:spcPct val="0"/>
              </a:spcBef>
            </a:pPr>
            <a:r>
              <a:rPr lang="en-US" sz="2400" dirty="0">
                <a:solidFill>
                  <a:schemeClr val="tx2"/>
                </a:solidFill>
                <a:effectLst>
                  <a:outerShdw blurRad="38100" dist="38100" dir="2700000" algn="tl">
                    <a:srgbClr val="000000">
                      <a:alpha val="43137"/>
                    </a:srgbClr>
                  </a:outerShdw>
                </a:effectLst>
                <a:latin typeface="+mj-lt"/>
                <a:ea typeface="+mj-ea"/>
                <a:cs typeface="+mj-cs"/>
              </a:rPr>
              <a:t>Cleaning procedure;  fabrication technology (XI)</a:t>
            </a:r>
            <a:endParaRPr lang="en-GB" sz="3200" dirty="0">
              <a:solidFill>
                <a:schemeClr val="tx2"/>
              </a:solidFill>
              <a:effectLst>
                <a:outerShdw blurRad="38100" dist="38100" dir="2700000" algn="tl">
                  <a:srgbClr val="000000">
                    <a:alpha val="43137"/>
                  </a:srgbClr>
                </a:outerShdw>
              </a:effectLst>
              <a:latin typeface="+mj-lt"/>
              <a:ea typeface="+mj-ea"/>
              <a:cs typeface="+mj-cs"/>
            </a:endParaRPr>
          </a:p>
        </p:txBody>
      </p:sp>
      <p:sp>
        <p:nvSpPr>
          <p:cNvPr id="4" name="Date Placeholder 3">
            <a:extLst>
              <a:ext uri="{FF2B5EF4-FFF2-40B4-BE49-F238E27FC236}">
                <a16:creationId xmlns:a16="http://schemas.microsoft.com/office/drawing/2014/main" id="{BA079472-6FE7-859C-21B0-2F4972250C4D}"/>
              </a:ext>
            </a:extLst>
          </p:cNvPr>
          <p:cNvSpPr>
            <a:spLocks noGrp="1"/>
          </p:cNvSpPr>
          <p:nvPr>
            <p:ph type="dt" sz="half" idx="10"/>
          </p:nvPr>
        </p:nvSpPr>
        <p:spPr/>
        <p:txBody>
          <a:bodyPr/>
          <a:lstStyle/>
          <a:p>
            <a:r>
              <a:rPr lang="en-US"/>
              <a:t>Feb. 2025</a:t>
            </a:r>
            <a:endParaRPr lang="en-GB" sz="1400" dirty="0"/>
          </a:p>
        </p:txBody>
      </p:sp>
    </p:spTree>
    <p:extLst>
      <p:ext uri="{BB962C8B-B14F-4D97-AF65-F5344CB8AC3E}">
        <p14:creationId xmlns:p14="http://schemas.microsoft.com/office/powerpoint/2010/main" val="18474904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429000" y="304800"/>
            <a:ext cx="2286000" cy="457200"/>
          </a:xfrm>
        </p:spPr>
        <p:txBody>
          <a:bodyPr>
            <a:normAutofit fontScale="90000"/>
          </a:bodyPr>
          <a:lstStyle/>
          <a:p>
            <a:pPr eaLnBrk="1" hangingPunct="1"/>
            <a:r>
              <a:rPr lang="en-GB" dirty="0"/>
              <a:t>Summary</a:t>
            </a:r>
          </a:p>
        </p:txBody>
      </p:sp>
      <p:sp>
        <p:nvSpPr>
          <p:cNvPr id="10" name="Footer Placeholder 9"/>
          <p:cNvSpPr>
            <a:spLocks noGrp="1"/>
          </p:cNvSpPr>
          <p:nvPr>
            <p:ph type="ftr" sz="quarter" idx="11"/>
          </p:nvPr>
        </p:nvSpPr>
        <p:spPr/>
        <p:txBody>
          <a:bodyPr/>
          <a:lstStyle/>
          <a:p>
            <a:pPr>
              <a:defRPr/>
            </a:pPr>
            <a:r>
              <a:rPr lang="it-IT"/>
              <a:t>JUAS 2025: SRF Calatroni Caspers</a:t>
            </a:r>
            <a:endParaRPr lang="en-US" dirty="0"/>
          </a:p>
        </p:txBody>
      </p:sp>
      <p:sp>
        <p:nvSpPr>
          <p:cNvPr id="9" name="Slide Number Placeholder 8"/>
          <p:cNvSpPr>
            <a:spLocks noGrp="1"/>
          </p:cNvSpPr>
          <p:nvPr>
            <p:ph type="sldNum" sz="quarter" idx="12"/>
          </p:nvPr>
        </p:nvSpPr>
        <p:spPr/>
        <p:txBody>
          <a:bodyPr/>
          <a:lstStyle/>
          <a:p>
            <a:pPr>
              <a:defRPr/>
            </a:pPr>
            <a:fld id="{F0AFEDCA-AB27-47F6-8834-753C6073BA29}" type="slidenum">
              <a:rPr lang="en-US" smtClean="0"/>
              <a:pPr>
                <a:defRPr/>
              </a:pPr>
              <a:t>65</a:t>
            </a:fld>
            <a:endParaRPr lang="en-US" dirty="0"/>
          </a:p>
        </p:txBody>
      </p:sp>
      <p:sp>
        <p:nvSpPr>
          <p:cNvPr id="30723" name="Rectangle 3"/>
          <p:cNvSpPr>
            <a:spLocks noGrp="1" noChangeArrowheads="1"/>
          </p:cNvSpPr>
          <p:nvPr>
            <p:ph sz="quarter" idx="1"/>
          </p:nvPr>
        </p:nvSpPr>
        <p:spPr>
          <a:xfrm>
            <a:off x="152400" y="990600"/>
            <a:ext cx="8534400" cy="4953000"/>
          </a:xfrm>
        </p:spPr>
        <p:txBody>
          <a:bodyPr>
            <a:noAutofit/>
          </a:bodyPr>
          <a:lstStyle/>
          <a:p>
            <a:pPr marL="571500" indent="-571500" eaLnBrk="1" hangingPunct="1">
              <a:lnSpc>
                <a:spcPct val="90000"/>
              </a:lnSpc>
            </a:pPr>
            <a:r>
              <a:rPr lang="en-GB" sz="2000" dirty="0"/>
              <a:t>The choice of the technology (normal conducting vs. superconducting) depends on a variety of parameters: mass of accelerated particle, beam energy, beam current, mains power consumption, etc.</a:t>
            </a:r>
          </a:p>
          <a:p>
            <a:pPr marL="571500" indent="-571500" eaLnBrk="1" hangingPunct="1">
              <a:lnSpc>
                <a:spcPct val="90000"/>
              </a:lnSpc>
            </a:pPr>
            <a:r>
              <a:rPr lang="en-GB" sz="2000" dirty="0"/>
              <a:t>If superconducting, the typical interval of RF frequencies is between 300 MHz and 3 GHz.</a:t>
            </a:r>
          </a:p>
          <a:p>
            <a:pPr marL="571500" indent="-571500" eaLnBrk="1" hangingPunct="1">
              <a:lnSpc>
                <a:spcPct val="90000"/>
              </a:lnSpc>
            </a:pPr>
            <a:r>
              <a:rPr lang="en-GB" sz="2000" dirty="0"/>
              <a:t>The technically most suitable superconducting material being niobium, choosing lower frequencies allows operation at 4.2 – 4.5 K, the boiling temperature of lHe, higher frequencies request operation at 1.8 – 2 K. However, the cryogenic installation is much more demanding.</a:t>
            </a:r>
          </a:p>
          <a:p>
            <a:pPr marL="571500" indent="-571500" eaLnBrk="1" hangingPunct="1">
              <a:lnSpc>
                <a:spcPct val="90000"/>
              </a:lnSpc>
            </a:pPr>
            <a:r>
              <a:rPr lang="en-GB" sz="2000" dirty="0"/>
              <a:t>The production of sc cavities requests careful application of quality control measures during the whole cycle of assembly in order to avoid the degradation of performance by « anomalous losses ».</a:t>
            </a:r>
          </a:p>
          <a:p>
            <a:pPr marL="571500" indent="-571500" eaLnBrk="1" hangingPunct="1">
              <a:lnSpc>
                <a:spcPct val="90000"/>
              </a:lnSpc>
            </a:pPr>
            <a:r>
              <a:rPr lang="en-GB" sz="2000" dirty="0"/>
              <a:t>The « anomalous losses  » contribute to an extra heat load, which is expensive to cool and which may limit the performance.</a:t>
            </a:r>
          </a:p>
        </p:txBody>
      </p:sp>
      <p:sp>
        <p:nvSpPr>
          <p:cNvPr id="2" name="Date Placeholder 1">
            <a:extLst>
              <a:ext uri="{FF2B5EF4-FFF2-40B4-BE49-F238E27FC236}">
                <a16:creationId xmlns:a16="http://schemas.microsoft.com/office/drawing/2014/main" id="{895E1F41-7EDD-1825-836A-C268F8BF95C3}"/>
              </a:ext>
            </a:extLst>
          </p:cNvPr>
          <p:cNvSpPr>
            <a:spLocks noGrp="1"/>
          </p:cNvSpPr>
          <p:nvPr>
            <p:ph type="dt" sz="half" idx="10"/>
          </p:nvPr>
        </p:nvSpPr>
        <p:spPr/>
        <p:txBody>
          <a:bodyPr/>
          <a:lstStyle/>
          <a:p>
            <a:r>
              <a:rPr lang="en-US"/>
              <a:t>Feb. 2025</a:t>
            </a:r>
            <a:endParaRPr lang="en-GB" sz="14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a:defRPr/>
            </a:pPr>
            <a:fld id="{C7F63AB6-3063-4432-AD93-E316CFAF35E7}" type="slidenum">
              <a:rPr lang="en-US"/>
              <a:pPr>
                <a:defRPr/>
              </a:pPr>
              <a:t>7</a:t>
            </a:fld>
            <a:endParaRPr lang="en-US" dirty="0"/>
          </a:p>
        </p:txBody>
      </p:sp>
      <p:sp>
        <p:nvSpPr>
          <p:cNvPr id="15366" name="Rectangle 2"/>
          <p:cNvSpPr>
            <a:spLocks noGrp="1" noChangeArrowheads="1"/>
          </p:cNvSpPr>
          <p:nvPr>
            <p:ph type="title" idx="4294967295"/>
          </p:nvPr>
        </p:nvSpPr>
        <p:spPr>
          <a:xfrm>
            <a:off x="762000" y="76200"/>
            <a:ext cx="7451725" cy="495664"/>
          </a:xfrm>
        </p:spPr>
        <p:txBody>
          <a:bodyPr>
            <a:normAutofit/>
          </a:bodyPr>
          <a:lstStyle/>
          <a:p>
            <a:pPr algn="ctr" eaLnBrk="1" hangingPunct="1"/>
            <a:r>
              <a:rPr lang="en-GB" sz="2000" dirty="0"/>
              <a:t>Motivation (V)</a:t>
            </a:r>
          </a:p>
        </p:txBody>
      </p:sp>
      <p:sp>
        <p:nvSpPr>
          <p:cNvPr id="3" name="Footer Placeholder 2">
            <a:extLst>
              <a:ext uri="{FF2B5EF4-FFF2-40B4-BE49-F238E27FC236}">
                <a16:creationId xmlns:a16="http://schemas.microsoft.com/office/drawing/2014/main" id="{44E5E215-CD92-4AF4-81E5-29426541DE75}"/>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FD78C812-B7DA-4AF9-9B16-F99A43AF67CA}"/>
              </a:ext>
            </a:extLst>
          </p:cNvPr>
          <p:cNvSpPr>
            <a:spLocks noGrp="1"/>
          </p:cNvSpPr>
          <p:nvPr>
            <p:ph type="dt" sz="half" idx="10"/>
          </p:nvPr>
        </p:nvSpPr>
        <p:spPr>
          <a:xfrm>
            <a:off x="8083296" y="6334034"/>
            <a:ext cx="914400" cy="320640"/>
          </a:xfrm>
        </p:spPr>
        <p:txBody>
          <a:bodyPr/>
          <a:lstStyle/>
          <a:p>
            <a:r>
              <a:rPr lang="en-US"/>
              <a:t>Feb. 2025</a:t>
            </a:r>
            <a:endParaRPr lang="en-GB"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71DDDCC-2D0E-765D-C9F5-A003A9EEA94A}"/>
                  </a:ext>
                </a:extLst>
              </p:cNvPr>
              <p:cNvSpPr txBox="1"/>
              <p:nvPr/>
            </p:nvSpPr>
            <p:spPr>
              <a:xfrm>
                <a:off x="0" y="798957"/>
                <a:ext cx="8839199" cy="5239704"/>
              </a:xfrm>
              <a:prstGeom prst="rect">
                <a:avLst/>
              </a:prstGeom>
              <a:noFill/>
            </p:spPr>
            <p:txBody>
              <a:bodyPr wrap="square">
                <a:spAutoFit/>
              </a:bodyPr>
              <a:lstStyle/>
              <a:p>
                <a:pPr marL="360000" marR="0" lvl="0" indent="-285750" algn="l" defTabSz="685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The reason is very simple</a:t>
                </a:r>
                <a:r>
                  <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to obtain very high accelerating fields in  continuous mode , the power dissipated by normal conducting (</a:t>
                </a:r>
                <a:r>
                  <a:rPr kumimoji="0" lang="en-US" altLang="zh-CN" sz="1400" b="0" i="0" u="none" strike="noStrike" kern="1200" cap="none" spc="0" normalizeH="0" baseline="0" noProof="0" dirty="0" err="1">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i.e</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copper) cavities becomes too large. Remember that there can be a 10</a:t>
                </a:r>
                <a:r>
                  <a:rPr kumimoji="0" lang="en-US" altLang="zh-CN" sz="1400" b="0" i="0" u="none" strike="noStrike" kern="1200" cap="none" spc="0" normalizeH="0" baseline="30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difference in R</a:t>
                </a:r>
                <a:r>
                  <a:rPr kumimoji="0" lang="en-US" altLang="zh-CN" sz="1400" b="0" i="0" u="none" strike="noStrike" kern="1200" cap="none" spc="0" normalizeH="0" baseline="-30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s</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 thus in dissipated power , for the same surface fields. ( R</a:t>
                </a:r>
                <a:r>
                  <a:rPr kumimoji="0" lang="en-US" altLang="zh-CN" sz="1400" b="0" i="0" u="none" strike="noStrike" kern="1200" cap="none" spc="0" normalizeH="0" baseline="-30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s</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 Surface resistance) </a:t>
                </a:r>
              </a:p>
              <a:p>
                <a:pPr marL="360000" marR="0" lvl="0" indent="-285750" algn="l" defTabSz="685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This is valid also taking into account the efficiency of the cryogenic plant. The Carnot efficiency of a perfect cooler working between 300K and T is :</a:t>
                </a:r>
                <a14:m>
                  <m:oMath xmlns:m="http://schemas.openxmlformats.org/officeDocument/2006/math">
                    <m:r>
                      <a:rPr lang="en-US" sz="1600" b="0" i="0" smtClean="0">
                        <a:effectLst/>
                        <a:latin typeface="Cambria Math" panose="02040503050406030204" pitchFamily="18" charset="0"/>
                        <a:cs typeface="Times New Roman" panose="02020603050405020304" pitchFamily="18" charset="0"/>
                      </a:rPr>
                      <m:t>  (</m:t>
                    </m:r>
                    <m:r>
                      <m:rPr>
                        <m:sty m:val="p"/>
                      </m:rPr>
                      <a:rPr lang="en-US" sz="1600" b="0" i="0" smtClean="0">
                        <a:effectLst/>
                        <a:latin typeface="Cambria Math" panose="02040503050406030204" pitchFamily="18" charset="0"/>
                        <a:cs typeface="Times New Roman" panose="02020603050405020304" pitchFamily="18" charset="0"/>
                      </a:rPr>
                      <m:t>T</m:t>
                    </m:r>
                    <m:r>
                      <a:rPr lang="en-US" sz="1600" b="0" i="0" smtClean="0">
                        <a:effectLst/>
                        <a:latin typeface="Cambria Math" panose="02040503050406030204" pitchFamily="18" charset="0"/>
                        <a:cs typeface="Times New Roman" panose="02020603050405020304" pitchFamily="18" charset="0"/>
                      </a:rPr>
                      <m:t> </m:t>
                    </m:r>
                    <m:r>
                      <m:rPr>
                        <m:sty m:val="p"/>
                      </m:rPr>
                      <a:rPr lang="en-US" sz="1600" b="0" i="0" smtClean="0">
                        <a:effectLst/>
                        <a:latin typeface="Cambria Math" panose="02040503050406030204" pitchFamily="18" charset="0"/>
                        <a:cs typeface="Times New Roman" panose="02020603050405020304" pitchFamily="18" charset="0"/>
                      </a:rPr>
                      <m:t>in</m:t>
                    </m:r>
                    <m:r>
                      <a:rPr lang="en-US" sz="1600" b="0" i="0" smtClean="0">
                        <a:effectLst/>
                        <a:latin typeface="Cambria Math" panose="02040503050406030204" pitchFamily="18" charset="0"/>
                        <a:cs typeface="Times New Roman" panose="02020603050405020304" pitchFamily="18" charset="0"/>
                      </a:rPr>
                      <m:t> </m:t>
                    </m:r>
                    <m:r>
                      <m:rPr>
                        <m:sty m:val="p"/>
                      </m:rPr>
                      <a:rPr lang="en-US" sz="1600" b="0" i="0" smtClean="0">
                        <a:effectLst/>
                        <a:latin typeface="Cambria Math" panose="02040503050406030204" pitchFamily="18" charset="0"/>
                        <a:cs typeface="Times New Roman" panose="02020603050405020304" pitchFamily="18" charset="0"/>
                      </a:rPr>
                      <m:t>Kelvin</m:t>
                    </m:r>
                    <m:r>
                      <a:rPr lang="en-US" sz="1600" b="0" i="0" smtClean="0">
                        <a:effectLst/>
                        <a:latin typeface="Cambria Math" panose="02040503050406030204" pitchFamily="18" charset="0"/>
                        <a:cs typeface="Times New Roman" panose="02020603050405020304" pitchFamily="18" charset="0"/>
                      </a:rPr>
                      <m:t>)                                  </m:t>
                    </m:r>
                    <m:sSub>
                      <m:sSubPr>
                        <m:ctrlPr>
                          <a:rPr lang="en-GB" sz="1600" i="1" smtClean="0">
                            <a:effectLst/>
                            <a:latin typeface="Cambria Math" panose="02040503050406030204" pitchFamily="18" charset="0"/>
                            <a:cs typeface="Times New Roman" panose="02020603050405020304" pitchFamily="18" charset="0"/>
                          </a:rPr>
                        </m:ctrlPr>
                      </m:sSubPr>
                      <m:e>
                        <m:r>
                          <m:rPr>
                            <m:sty m:val="p"/>
                          </m:rPr>
                          <a:rPr lang="el-GR" sz="1600" i="1" smtClean="0">
                            <a:effectLst/>
                            <a:latin typeface="Cambria Math" panose="02040503050406030204" pitchFamily="18" charset="0"/>
                            <a:cs typeface="Times New Roman" panose="02020603050405020304" pitchFamily="18" charset="0"/>
                          </a:rPr>
                          <m:t>η</m:t>
                        </m:r>
                      </m:e>
                      <m:sub>
                        <m:r>
                          <a:rPr lang="en-US" sz="1600" b="0" i="1" smtClean="0">
                            <a:effectLst/>
                            <a:latin typeface="Cambria Math" panose="02040503050406030204" pitchFamily="18" charset="0"/>
                            <a:cs typeface="Times New Roman" panose="02020603050405020304" pitchFamily="18" charset="0"/>
                          </a:rPr>
                          <m:t>𝑐</m:t>
                        </m:r>
                      </m:sub>
                    </m:sSub>
                    <m:r>
                      <a:rPr lang="en-GB" sz="160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GB" sz="16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GB" sz="1600" i="1">
                            <a:effectLst/>
                            <a:latin typeface="Cambria Math" panose="02040503050406030204" pitchFamily="18" charset="0"/>
                            <a:ea typeface="Times New Roman" panose="02020603050405020304" pitchFamily="18" charset="0"/>
                            <a:cs typeface="Times New Roman" panose="02020603050405020304" pitchFamily="18" charset="0"/>
                          </a:rPr>
                          <m:t>𝑇</m:t>
                        </m:r>
                      </m:num>
                      <m:den>
                        <m:r>
                          <a:rPr lang="en-GB" sz="1600" i="1">
                            <a:effectLst/>
                            <a:latin typeface="Cambria Math" panose="02040503050406030204" pitchFamily="18" charset="0"/>
                            <a:ea typeface="Times New Roman" panose="02020603050405020304" pitchFamily="18" charset="0"/>
                            <a:cs typeface="Times New Roman" panose="02020603050405020304" pitchFamily="18" charset="0"/>
                          </a:rPr>
                          <m:t>300−</m:t>
                        </m:r>
                        <m:r>
                          <a:rPr lang="en-GB" sz="1600" i="1">
                            <a:effectLst/>
                            <a:latin typeface="Cambria Math" panose="02040503050406030204" pitchFamily="18" charset="0"/>
                            <a:ea typeface="Times New Roman" panose="02020603050405020304" pitchFamily="18" charset="0"/>
                            <a:cs typeface="Times New Roman" panose="02020603050405020304" pitchFamily="18" charset="0"/>
                          </a:rPr>
                          <m:t>𝑇</m:t>
                        </m:r>
                      </m:den>
                    </m:f>
                  </m:oMath>
                </a14:m>
                <a:r>
                  <a:rPr lang="en-GB" sz="1800" dirty="0">
                    <a:effectLst/>
                    <a:latin typeface="Times" panose="02020603050405020304" pitchFamily="18" charset="0"/>
                    <a:ea typeface="Times New Roman" panose="02020603050405020304" pitchFamily="18" charset="0"/>
                    <a:cs typeface="Times New Roman" panose="02020603050405020304" pitchFamily="18" charset="0"/>
                  </a:rPr>
                  <a:t> </a:t>
                </a:r>
                <a:endPar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a:p>
                <a:pPr marL="32400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p>
              <a:p>
                <a:pPr marL="360000" marR="0" lvl="0" indent="-285750" algn="l" defTabSz="685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For T =4.2 K , </a:t>
                </a:r>
                <a14:m>
                  <m:oMath xmlns:m="http://schemas.openxmlformats.org/officeDocument/2006/math">
                    <m:sSub>
                      <m:sSubPr>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ea typeface="等线" panose="02010600030101010101" pitchFamily="2" charset="-122"/>
                            <a:cs typeface="+mn-cs"/>
                          </a:rPr>
                        </m:ctrlPr>
                      </m:sSubPr>
                      <m:e>
                        <m:r>
                          <a:rPr kumimoji="0" lang="zh-CN" altLang="en-US" sz="1400" b="0" i="1" u="none" strike="noStrike" kern="1200" cap="none" spc="0" normalizeH="0" baseline="0" noProof="0">
                            <a:ln>
                              <a:noFill/>
                            </a:ln>
                            <a:solidFill>
                              <a:prstClr val="black"/>
                            </a:solidFill>
                            <a:effectLst/>
                            <a:uLnTx/>
                            <a:uFillTx/>
                            <a:latin typeface="Cambria Math" panose="02040503050406030204" pitchFamily="18" charset="0"/>
                            <a:ea typeface="等线" panose="02010600030101010101" pitchFamily="2" charset="-122"/>
                            <a:cs typeface="+mn-cs"/>
                          </a:rPr>
                          <m:t>𝜂</m:t>
                        </m:r>
                      </m:e>
                      <m:sub>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ea typeface="等线" panose="02010600030101010101" pitchFamily="2" charset="-122"/>
                            <a:cs typeface="+mn-cs"/>
                          </a:rPr>
                          <m:t>𝑐</m:t>
                        </m:r>
                      </m:sub>
                    </m:sSub>
                  </m:oMath>
                </a14:m>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=0.014. A modern </a:t>
                </a:r>
                <a:r>
                  <a:rPr kumimoji="0" lang="en-US" altLang="zh-CN" sz="1400" b="0" i="0" u="none" strike="noStrike" kern="1200" cap="none" spc="0" normalizeH="0" baseline="0" noProof="0" dirty="0" err="1">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cryoplant</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has a technical efficiency that can reach about 30% of the ideal one , thus  </a:t>
                </a:r>
                <a14:m>
                  <m:oMath xmlns:m="http://schemas.openxmlformats.org/officeDocument/2006/math">
                    <m:sSub>
                      <m:sSubPr>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𝜂</m:t>
                        </m:r>
                      </m:e>
                      <m:sub>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𝑟𝑒𝑎𝑙</m:t>
                        </m:r>
                      </m:sub>
                    </m:sSub>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 </m:t>
                    </m:r>
                  </m:oMath>
                </a14:m>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=0.0042. Even taking this into account the energy savings are huge.</a:t>
                </a:r>
              </a:p>
              <a:p>
                <a:pPr marL="360000" marR="0" lvl="0" indent="-285750" algn="l" defTabSz="685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Moreover , SC cavities allow designs with larger beam pipes which  are  beneficial for beam stability although reducing R</a:t>
                </a:r>
                <a:r>
                  <a:rPr kumimoji="0" lang="en-US" altLang="zh-CN" sz="1400" b="0" i="0" u="none" strike="noStrike" kern="1200" cap="none" spc="0" normalizeH="0" baseline="-25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This would be (R</a:t>
                </a:r>
                <a:r>
                  <a:rPr kumimoji="0" lang="en-US" altLang="zh-CN" sz="1400" b="0" i="0" u="none" strike="noStrike" kern="1200" cap="none" spc="0" normalizeH="0" baseline="-30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 machine radius)  unacceptable for NC cavities, but owing to the huge Q</a:t>
                </a:r>
                <a:r>
                  <a:rPr kumimoji="0" lang="en-US" altLang="zh-CN" sz="1400" b="0" i="0" u="none" strike="noStrike" kern="1200" cap="none" spc="0" normalizeH="0" baseline="-30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the performance  of SC cavities </a:t>
                </a:r>
                <a:r>
                  <a:rPr lang="en-US" altLang="zh-CN" sz="14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does not</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suffer much .( Q</a:t>
                </a:r>
                <a:r>
                  <a:rPr kumimoji="0" lang="en-US" altLang="zh-CN" sz="1400" b="0" i="0" u="none" strike="noStrike" kern="1200" cap="none" spc="0" normalizeH="0" baseline="-3000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a:t>
                </a: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 unloaded Q value of  the cavity used )</a:t>
                </a:r>
              </a:p>
              <a:p>
                <a:pPr marL="360000" marR="0" lvl="0" indent="-285750" algn="l" defTabSz="685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LEP case : Cu hypothesis : 3 MW/m @ 5MV/m accelerating field</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1600" b="0" i="0" u="none" strike="noStrike" kern="1200" cap="none" spc="0" normalizeH="0" baseline="0" noProof="0" dirty="0">
                    <a:ln>
                      <a:noFill/>
                    </a:ln>
                    <a:solidFill>
                      <a:srgbClr val="00B050"/>
                    </a:solidFill>
                    <a:effectLst/>
                    <a:uLnTx/>
                    <a:uFillTx/>
                    <a:latin typeface="Times New Roman" panose="02020603050405020304" pitchFamily="18" charset="0"/>
                    <a:ea typeface="等线" panose="02010600030101010101" pitchFamily="2" charset="-122"/>
                    <a:cs typeface="Times New Roman" panose="02020603050405020304" pitchFamily="18" charset="0"/>
                  </a:rPr>
                  <a:t>Nb case : 30 W/m @ 5MV/m accelerating field</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B050"/>
                    </a:solidFill>
                    <a:effectLst/>
                    <a:uLnTx/>
                    <a:uFillTx/>
                    <a:latin typeface="Times New Roman" panose="02020603050405020304" pitchFamily="18" charset="0"/>
                    <a:ea typeface="等线" panose="02010600030101010101" pitchFamily="2" charset="-122"/>
                    <a:cs typeface="Times New Roman" panose="02020603050405020304" pitchFamily="18" charset="0"/>
                  </a:rPr>
                  <a:t>                                                   7 kW/m including cryogenic losses </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rgbClr val="00B050"/>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mc:Choice>
        <mc:Fallback xmlns="">
          <p:sp>
            <p:nvSpPr>
              <p:cNvPr id="11" name="TextBox 10">
                <a:extLst>
                  <a:ext uri="{FF2B5EF4-FFF2-40B4-BE49-F238E27FC236}">
                    <a16:creationId xmlns:a16="http://schemas.microsoft.com/office/drawing/2014/main" id="{871DDDCC-2D0E-765D-C9F5-A003A9EEA94A}"/>
                  </a:ext>
                </a:extLst>
              </p:cNvPr>
              <p:cNvSpPr txBox="1">
                <a:spLocks noRot="1" noChangeAspect="1" noMove="1" noResize="1" noEditPoints="1" noAdjustHandles="1" noChangeArrowheads="1" noChangeShapeType="1" noTextEdit="1"/>
              </p:cNvSpPr>
              <p:nvPr/>
            </p:nvSpPr>
            <p:spPr>
              <a:xfrm>
                <a:off x="0" y="798957"/>
                <a:ext cx="8839199" cy="5239704"/>
              </a:xfrm>
              <a:prstGeom prst="rect">
                <a:avLst/>
              </a:prstGeom>
              <a:blipFill>
                <a:blip r:embed="rId3"/>
                <a:stretch>
                  <a:fillRect/>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0B09434D-E18D-EBBE-819D-86E694F9B8CF}"/>
              </a:ext>
            </a:extLst>
          </p:cNvPr>
          <p:cNvSpPr txBox="1"/>
          <p:nvPr/>
        </p:nvSpPr>
        <p:spPr>
          <a:xfrm>
            <a:off x="640659" y="5700107"/>
            <a:ext cx="7110857" cy="338554"/>
          </a:xfrm>
          <a:prstGeom prst="rect">
            <a:avLst/>
          </a:prstGeom>
          <a:noFill/>
        </p:spPr>
        <p:txBody>
          <a:bodyPr wrap="none" rtlCol="0">
            <a:spAutoFit/>
          </a:bodyPr>
          <a:lstStyle/>
          <a:p>
            <a:r>
              <a:rPr lang="en-US" sz="1600" dirty="0"/>
              <a:t>A </a:t>
            </a:r>
            <a:r>
              <a:rPr lang="en-US" sz="1600" dirty="0">
                <a:solidFill>
                  <a:srgbClr val="FF0000"/>
                </a:solidFill>
              </a:rPr>
              <a:t>hypothetical</a:t>
            </a:r>
            <a:r>
              <a:rPr lang="en-US" sz="1600" dirty="0"/>
              <a:t> copper cavity with 3 </a:t>
            </a:r>
            <a:r>
              <a:rPr lang="en-US" sz="1600" dirty="0" err="1"/>
              <a:t>MegaWatt</a:t>
            </a:r>
            <a:r>
              <a:rPr lang="en-US" sz="1600" dirty="0"/>
              <a:t>/per meter length would be very hard to cool</a:t>
            </a:r>
            <a:endParaRPr lang="en-GB" sz="1600" dirty="0"/>
          </a:p>
        </p:txBody>
      </p:sp>
    </p:spTree>
    <p:extLst>
      <p:ext uri="{BB962C8B-B14F-4D97-AF65-F5344CB8AC3E}">
        <p14:creationId xmlns:p14="http://schemas.microsoft.com/office/powerpoint/2010/main" val="3779367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a:xfrm>
            <a:off x="146304" y="6265754"/>
            <a:ext cx="457200" cy="457200"/>
          </a:xfrm>
        </p:spPr>
        <p:txBody>
          <a:bodyPr/>
          <a:lstStyle/>
          <a:p>
            <a:pPr>
              <a:defRPr/>
            </a:pPr>
            <a:fld id="{C7F63AB6-3063-4432-AD93-E316CFAF35E7}" type="slidenum">
              <a:rPr lang="en-US"/>
              <a:pPr>
                <a:defRPr/>
              </a:pPr>
              <a:t>8</a:t>
            </a:fld>
            <a:endParaRPr lang="en-US" dirty="0"/>
          </a:p>
        </p:txBody>
      </p:sp>
      <p:sp>
        <p:nvSpPr>
          <p:cNvPr id="15366" name="Rectangle 2"/>
          <p:cNvSpPr>
            <a:spLocks noGrp="1" noChangeArrowheads="1"/>
          </p:cNvSpPr>
          <p:nvPr>
            <p:ph type="title" idx="4294967295"/>
          </p:nvPr>
        </p:nvSpPr>
        <p:spPr>
          <a:xfrm>
            <a:off x="762000" y="76200"/>
            <a:ext cx="7451725" cy="381000"/>
          </a:xfrm>
        </p:spPr>
        <p:txBody>
          <a:bodyPr>
            <a:normAutofit fontScale="90000"/>
          </a:bodyPr>
          <a:lstStyle/>
          <a:p>
            <a:pPr algn="ctr" eaLnBrk="1" hangingPunct="1"/>
            <a:r>
              <a:rPr lang="en-GB" sz="1800" dirty="0"/>
              <a:t>Motivation (VI)</a:t>
            </a:r>
          </a:p>
        </p:txBody>
      </p:sp>
      <p:pic>
        <p:nvPicPr>
          <p:cNvPr id="3" name="Picture 2"/>
          <p:cNvPicPr>
            <a:picLocks noChangeAspect="1"/>
          </p:cNvPicPr>
          <p:nvPr/>
        </p:nvPicPr>
        <p:blipFill>
          <a:blip r:embed="rId3"/>
          <a:stretch>
            <a:fillRect/>
          </a:stretch>
        </p:blipFill>
        <p:spPr>
          <a:xfrm>
            <a:off x="814112" y="715106"/>
            <a:ext cx="7451726" cy="5158888"/>
          </a:xfrm>
          <a:prstGeom prst="rect">
            <a:avLst/>
          </a:prstGeom>
        </p:spPr>
      </p:pic>
      <p:sp>
        <p:nvSpPr>
          <p:cNvPr id="5" name="TextBox 4"/>
          <p:cNvSpPr txBox="1"/>
          <p:nvPr/>
        </p:nvSpPr>
        <p:spPr>
          <a:xfrm>
            <a:off x="6987540" y="1905000"/>
            <a:ext cx="2133600" cy="1015663"/>
          </a:xfrm>
          <a:prstGeom prst="rect">
            <a:avLst/>
          </a:prstGeom>
          <a:solidFill>
            <a:srgbClr val="FFC000"/>
          </a:solidFill>
        </p:spPr>
        <p:txBody>
          <a:bodyPr wrap="square" rtlCol="0">
            <a:spAutoFit/>
          </a:bodyPr>
          <a:lstStyle/>
          <a:p>
            <a:r>
              <a:rPr lang="en-GB" sz="2000" dirty="0">
                <a:solidFill>
                  <a:srgbClr val="7030A0"/>
                </a:solidFill>
              </a:rPr>
              <a:t>We were not far from getting the HIGGS in LEP</a:t>
            </a:r>
          </a:p>
        </p:txBody>
      </p:sp>
      <p:sp>
        <p:nvSpPr>
          <p:cNvPr id="4" name="Footer Placeholder 3">
            <a:extLst>
              <a:ext uri="{FF2B5EF4-FFF2-40B4-BE49-F238E27FC236}">
                <a16:creationId xmlns:a16="http://schemas.microsoft.com/office/drawing/2014/main" id="{F721EC8E-549F-47E7-B48A-05B554B32B32}"/>
              </a:ext>
            </a:extLst>
          </p:cNvPr>
          <p:cNvSpPr>
            <a:spLocks noGrp="1"/>
          </p:cNvSpPr>
          <p:nvPr>
            <p:ph type="ftr" sz="quarter" idx="11"/>
          </p:nvPr>
        </p:nvSpPr>
        <p:spPr>
          <a:xfrm>
            <a:off x="762000" y="6346860"/>
            <a:ext cx="4114800" cy="307814"/>
          </a:xfrm>
        </p:spPr>
        <p:txBody>
          <a:bodyPr/>
          <a:lstStyle/>
          <a:p>
            <a:r>
              <a:rPr lang="it-IT"/>
              <a:t>JUAS 2025: SRF Calatroni Caspers</a:t>
            </a:r>
            <a:endParaRPr lang="en-GB" dirty="0"/>
          </a:p>
        </p:txBody>
      </p:sp>
      <p:sp>
        <p:nvSpPr>
          <p:cNvPr id="2" name="Date Placeholder 1">
            <a:extLst>
              <a:ext uri="{FF2B5EF4-FFF2-40B4-BE49-F238E27FC236}">
                <a16:creationId xmlns:a16="http://schemas.microsoft.com/office/drawing/2014/main" id="{9005E58F-9F04-485C-A3C1-E180942E1D6D}"/>
              </a:ext>
            </a:extLst>
          </p:cNvPr>
          <p:cNvSpPr>
            <a:spLocks noGrp="1"/>
          </p:cNvSpPr>
          <p:nvPr>
            <p:ph type="dt" sz="half" idx="10"/>
          </p:nvPr>
        </p:nvSpPr>
        <p:spPr>
          <a:xfrm>
            <a:off x="8083296" y="6334034"/>
            <a:ext cx="914400" cy="320640"/>
          </a:xfrm>
        </p:spPr>
        <p:txBody>
          <a:bodyPr/>
          <a:lstStyle/>
          <a:p>
            <a:r>
              <a:rPr lang="en-US"/>
              <a:t>Feb. 2025</a:t>
            </a:r>
            <a:endParaRPr lang="en-GB" dirty="0"/>
          </a:p>
        </p:txBody>
      </p:sp>
      <p:sp>
        <p:nvSpPr>
          <p:cNvPr id="6" name="TextBox 5">
            <a:extLst>
              <a:ext uri="{FF2B5EF4-FFF2-40B4-BE49-F238E27FC236}">
                <a16:creationId xmlns:a16="http://schemas.microsoft.com/office/drawing/2014/main" id="{AC103C2B-28E3-41A3-A620-49E5F9CDAB2E}"/>
              </a:ext>
            </a:extLst>
          </p:cNvPr>
          <p:cNvSpPr txBox="1"/>
          <p:nvPr/>
        </p:nvSpPr>
        <p:spPr>
          <a:xfrm>
            <a:off x="1676400" y="5648262"/>
            <a:ext cx="4817088" cy="276999"/>
          </a:xfrm>
          <a:prstGeom prst="rect">
            <a:avLst/>
          </a:prstGeom>
          <a:noFill/>
        </p:spPr>
        <p:txBody>
          <a:bodyPr wrap="none" rtlCol="0">
            <a:spAutoFit/>
          </a:bodyPr>
          <a:lstStyle/>
          <a:p>
            <a:r>
              <a:rPr lang="en-US" sz="1200" dirty="0"/>
              <a:t>And 3 additional SC cavity modules were already prepared for the winter shutdown</a:t>
            </a:r>
            <a:endParaRPr lang="en-GB" sz="1200" dirty="0"/>
          </a:p>
        </p:txBody>
      </p:sp>
      <p:sp>
        <p:nvSpPr>
          <p:cNvPr id="10" name="TextBox 9">
            <a:extLst>
              <a:ext uri="{FF2B5EF4-FFF2-40B4-BE49-F238E27FC236}">
                <a16:creationId xmlns:a16="http://schemas.microsoft.com/office/drawing/2014/main" id="{4EFD2871-6642-0E1F-DA04-39955610D228}"/>
              </a:ext>
            </a:extLst>
          </p:cNvPr>
          <p:cNvSpPr txBox="1"/>
          <p:nvPr/>
        </p:nvSpPr>
        <p:spPr>
          <a:xfrm>
            <a:off x="754380" y="5865895"/>
            <a:ext cx="6994525" cy="461665"/>
          </a:xfrm>
          <a:prstGeom prst="rect">
            <a:avLst/>
          </a:prstGeom>
          <a:noFill/>
        </p:spPr>
        <p:txBody>
          <a:bodyPr wrap="square">
            <a:spAutoFit/>
          </a:bodyPr>
          <a:lstStyle/>
          <a:p>
            <a:r>
              <a:rPr lang="en-GB" sz="1200" dirty="0"/>
              <a:t> A very good  overview(</a:t>
            </a:r>
            <a:r>
              <a:rPr lang="en-GB" sz="1200" dirty="0" err="1"/>
              <a:t>LEP</a:t>
            </a:r>
            <a:r>
              <a:rPr lang="en-GB" sz="1200" dirty="0"/>
              <a:t> fest 2000)on SC cavity development at CERN until then https://</a:t>
            </a:r>
            <a:r>
              <a:rPr lang="en-GB" sz="1200" dirty="0" err="1"/>
              <a:t>indico.cern.ch</a:t>
            </a:r>
            <a:r>
              <a:rPr lang="en-GB" sz="1200" dirty="0"/>
              <a:t>/event/408341/contributions/1857059/attachments/817931/1121494/</a:t>
            </a:r>
            <a:r>
              <a:rPr lang="en-GB" sz="1200" dirty="0" err="1"/>
              <a:t>Chiaveri.pdf</a:t>
            </a:r>
            <a:endParaRPr lang="en-GB" sz="1200" dirty="0"/>
          </a:p>
        </p:txBody>
      </p:sp>
    </p:spTree>
    <p:extLst>
      <p:ext uri="{BB962C8B-B14F-4D97-AF65-F5344CB8AC3E}">
        <p14:creationId xmlns:p14="http://schemas.microsoft.com/office/powerpoint/2010/main" val="30143015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E7B462EE-5BBB-446C-A41E-EE204210E6B4}"/>
              </a:ext>
            </a:extLst>
          </p:cNvPr>
          <p:cNvSpPr/>
          <p:nvPr/>
        </p:nvSpPr>
        <p:spPr>
          <a:xfrm rot="19297777">
            <a:off x="3843587" y="3222121"/>
            <a:ext cx="2159779" cy="232298"/>
          </a:xfrm>
          <a:prstGeom prst="parallelogram">
            <a:avLst>
              <a:gd name="adj" fmla="val 745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Slide Number Placeholder 3"/>
          <p:cNvSpPr>
            <a:spLocks noGrp="1"/>
          </p:cNvSpPr>
          <p:nvPr>
            <p:ph type="sldNum" sz="quarter" idx="12"/>
          </p:nvPr>
        </p:nvSpPr>
        <p:spPr>
          <a:xfrm>
            <a:off x="146304" y="6265754"/>
            <a:ext cx="457200" cy="457200"/>
          </a:xfrm>
        </p:spPr>
        <p:txBody>
          <a:bodyPr/>
          <a:lstStyle/>
          <a:p>
            <a:pPr>
              <a:defRPr/>
            </a:pPr>
            <a:fld id="{DC20C39E-E1F4-466C-8291-ECE6644B71B4}" type="slidenum">
              <a:rPr lang="en-US"/>
              <a:pPr>
                <a:defRPr/>
              </a:pPr>
              <a:t>9</a:t>
            </a:fld>
            <a:endParaRPr lang="en-US" dirty="0"/>
          </a:p>
        </p:txBody>
      </p:sp>
      <p:sp>
        <p:nvSpPr>
          <p:cNvPr id="5127" name="Rectangle 2"/>
          <p:cNvSpPr>
            <a:spLocks noGrp="1" noChangeArrowheads="1"/>
          </p:cNvSpPr>
          <p:nvPr>
            <p:ph type="title" idx="4294967295"/>
          </p:nvPr>
        </p:nvSpPr>
        <p:spPr>
          <a:xfrm>
            <a:off x="146304" y="76200"/>
            <a:ext cx="8845296" cy="543985"/>
          </a:xfrm>
        </p:spPr>
        <p:txBody>
          <a:bodyPr>
            <a:normAutofit/>
          </a:bodyPr>
          <a:lstStyle/>
          <a:p>
            <a:pPr algn="ctr" eaLnBrk="1" hangingPunct="1"/>
            <a:r>
              <a:rPr lang="en-GB" sz="1600" dirty="0"/>
              <a:t> </a:t>
            </a:r>
            <a:r>
              <a:rPr lang="en-GB" sz="2000" dirty="0"/>
              <a:t>Surface Resistance; recap on theory of RF superconductivity (I)</a:t>
            </a:r>
          </a:p>
        </p:txBody>
      </p:sp>
      <p:sp>
        <p:nvSpPr>
          <p:cNvPr id="8" name="Rectangle 3"/>
          <p:cNvSpPr txBox="1">
            <a:spLocks noChangeArrowheads="1"/>
          </p:cNvSpPr>
          <p:nvPr/>
        </p:nvSpPr>
        <p:spPr>
          <a:xfrm>
            <a:off x="304800" y="759065"/>
            <a:ext cx="8687138" cy="5497196"/>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buFontTx/>
              <a:buNone/>
            </a:pPr>
            <a:r>
              <a:rPr lang="en-US" sz="2000" dirty="0"/>
              <a:t>Since we will deal a lot with the surface resistance </a:t>
            </a:r>
            <a:r>
              <a:rPr lang="en-US" sz="2000" i="1" dirty="0">
                <a:solidFill>
                  <a:schemeClr val="accent1"/>
                </a:solidFill>
                <a:latin typeface="Times New Roman" pitchFamily="18" charset="0"/>
              </a:rPr>
              <a:t>R</a:t>
            </a:r>
            <a:r>
              <a:rPr lang="en-US" sz="2000" i="1" baseline="-25000" dirty="0">
                <a:solidFill>
                  <a:schemeClr val="accent1"/>
                </a:solidFill>
                <a:latin typeface="Times New Roman" pitchFamily="18" charset="0"/>
              </a:rPr>
              <a:t>s</a:t>
            </a:r>
            <a:r>
              <a:rPr lang="en-US" sz="2000" dirty="0"/>
              <a:t>,  </a:t>
            </a:r>
            <a:r>
              <a:rPr lang="el-GR" sz="1600" dirty="0">
                <a:latin typeface="Cambria" panose="02040503050406030204" pitchFamily="18" charset="0"/>
                <a:ea typeface="Cambria" panose="02040503050406030204" pitchFamily="18" charset="0"/>
              </a:rPr>
              <a:t>ρ</a:t>
            </a:r>
            <a:r>
              <a:rPr lang="en-US" sz="1600" dirty="0">
                <a:latin typeface="Cambria" panose="02040503050406030204" pitchFamily="18" charset="0"/>
                <a:ea typeface="Cambria" panose="02040503050406030204" pitchFamily="18" charset="0"/>
              </a:rPr>
              <a:t>= spec. resistivity [Ohm · m]</a:t>
            </a:r>
            <a:br>
              <a:rPr lang="en-US" sz="2000" dirty="0"/>
            </a:br>
            <a:r>
              <a:rPr lang="en-US" sz="2000" dirty="0"/>
              <a:t>here is a </a:t>
            </a:r>
            <a:r>
              <a:rPr lang="en-US" sz="2000" dirty="0">
                <a:solidFill>
                  <a:schemeClr val="accent1"/>
                </a:solidFill>
              </a:rPr>
              <a:t>simple DC model </a:t>
            </a:r>
            <a:r>
              <a:rPr lang="en-US" sz="2000" dirty="0"/>
              <a:t>that gives a rough idea of what it means:</a:t>
            </a:r>
          </a:p>
          <a:p>
            <a:pPr marL="0" indent="0">
              <a:buFontTx/>
              <a:buNone/>
            </a:pPr>
            <a:r>
              <a:rPr lang="en-US" sz="2000" dirty="0"/>
              <a:t>Consider a square sheet of metal (length of each side = a) and calculate its </a:t>
            </a:r>
            <a:r>
              <a:rPr lang="en-US" sz="2000" dirty="0">
                <a:solidFill>
                  <a:schemeClr val="accent1"/>
                </a:solidFill>
              </a:rPr>
              <a:t>resistance to a (DC) transverse current </a:t>
            </a:r>
            <a:r>
              <a:rPr lang="en-US" sz="2000" dirty="0"/>
              <a:t>flow:  Assume a perfectly conducting metallization where the current enters and leaves the square sheet to assume a homogeneous current flow</a:t>
            </a:r>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r>
              <a:rPr lang="en-US" sz="2000" dirty="0"/>
              <a:t>The surface resistance </a:t>
            </a:r>
            <a:r>
              <a:rPr lang="en-US" sz="2000" i="1" dirty="0">
                <a:solidFill>
                  <a:schemeClr val="accent1"/>
                </a:solidFill>
                <a:latin typeface="Times New Roman" pitchFamily="18" charset="0"/>
              </a:rPr>
              <a:t>R</a:t>
            </a:r>
            <a:r>
              <a:rPr lang="en-US" sz="2000" i="1" baseline="-25000" dirty="0">
                <a:solidFill>
                  <a:schemeClr val="accent1"/>
                </a:solidFill>
                <a:latin typeface="Times New Roman" pitchFamily="18" charset="0"/>
              </a:rPr>
              <a:t>s</a:t>
            </a:r>
            <a:r>
              <a:rPr lang="en-US" sz="2000" dirty="0"/>
              <a:t>  is the </a:t>
            </a:r>
            <a:r>
              <a:rPr lang="en-US" sz="2000" dirty="0">
                <a:solidFill>
                  <a:schemeClr val="accent1"/>
                </a:solidFill>
              </a:rPr>
              <a:t>resistance</a:t>
            </a:r>
            <a:r>
              <a:rPr lang="en-US" sz="2000" dirty="0"/>
              <a:t> that a </a:t>
            </a:r>
            <a:r>
              <a:rPr lang="en-US" sz="2000" dirty="0">
                <a:solidFill>
                  <a:schemeClr val="accent1"/>
                </a:solidFill>
              </a:rPr>
              <a:t>square piece of conductor </a:t>
            </a:r>
            <a:br>
              <a:rPr lang="en-US" sz="2000" dirty="0"/>
            </a:br>
            <a:r>
              <a:rPr lang="en-US" sz="2000" dirty="0"/>
              <a:t>opposes to the flow of the currents induced by the RF wave, </a:t>
            </a:r>
            <a:r>
              <a:rPr lang="en-US" sz="2000" dirty="0">
                <a:solidFill>
                  <a:schemeClr val="accent1"/>
                </a:solidFill>
              </a:rPr>
              <a:t>within a layer </a:t>
            </a:r>
            <a:r>
              <a:rPr lang="en-US" sz="2000" dirty="0">
                <a:solidFill>
                  <a:schemeClr val="accent1"/>
                </a:solidFill>
                <a:sym typeface="Symbol" pitchFamily="18" charset="2"/>
              </a:rPr>
              <a:t>  (skin depth)</a:t>
            </a:r>
          </a:p>
          <a:p>
            <a:pPr marL="0" indent="0">
              <a:buNone/>
            </a:pPr>
            <a:r>
              <a:rPr lang="en-US" sz="1600" dirty="0">
                <a:solidFill>
                  <a:schemeClr val="accent1"/>
                </a:solidFill>
                <a:sym typeface="Symbol" pitchFamily="18" charset="2"/>
              </a:rPr>
              <a:t>For DC we talk about R</a:t>
            </a:r>
            <a:r>
              <a:rPr lang="en-US" sz="1600" baseline="-25000" dirty="0">
                <a:solidFill>
                  <a:schemeClr val="accent1"/>
                </a:solidFill>
                <a:latin typeface="Century Schoolbook" panose="02040604050505020304" pitchFamily="18" charset="0"/>
                <a:sym typeface="Symbol" pitchFamily="18" charset="2"/>
              </a:rPr>
              <a:t>□</a:t>
            </a:r>
            <a:r>
              <a:rPr lang="en-US" sz="1600" dirty="0">
                <a:solidFill>
                  <a:schemeClr val="accent1"/>
                </a:solidFill>
                <a:sym typeface="Symbol" pitchFamily="18" charset="2"/>
              </a:rPr>
              <a:t>  (read:  “resistance per unit square”) as there is </a:t>
            </a:r>
            <a:r>
              <a:rPr lang="en-US" sz="1600" dirty="0">
                <a:solidFill>
                  <a:schemeClr val="accent1"/>
                </a:solidFill>
                <a:latin typeface="Century Schoolbook" panose="02040604050505020304" pitchFamily="18" charset="0"/>
                <a:sym typeface="Symbol" pitchFamily="18" charset="2"/>
              </a:rPr>
              <a:t>∞ </a:t>
            </a:r>
            <a:r>
              <a:rPr lang="en-US" sz="1600" dirty="0">
                <a:solidFill>
                  <a:schemeClr val="accent1"/>
                </a:solidFill>
                <a:sym typeface="Symbol" pitchFamily="18" charset="2"/>
              </a:rPr>
              <a:t>skin depth or </a:t>
            </a:r>
            <a:r>
              <a:rPr lang="en-US" sz="1600" dirty="0">
                <a:solidFill>
                  <a:srgbClr val="00B0F0"/>
                </a:solidFill>
                <a:latin typeface="Arial" pitchFamily="34" charset="0"/>
                <a:sym typeface="Symbol" pitchFamily="18" charset="2"/>
              </a:rPr>
              <a:t> =infinity</a:t>
            </a:r>
          </a:p>
          <a:p>
            <a:pPr marL="0" indent="0">
              <a:buNone/>
            </a:pPr>
            <a:r>
              <a:rPr lang="en-US" sz="1600" dirty="0">
                <a:latin typeface="Arial" pitchFamily="34" charset="0"/>
                <a:sym typeface="Symbol" pitchFamily="18" charset="2"/>
              </a:rPr>
              <a:t>Quiz: Why is </a:t>
            </a:r>
            <a:r>
              <a:rPr lang="en-US" sz="2000" dirty="0">
                <a:solidFill>
                  <a:schemeClr val="accent1"/>
                </a:solidFill>
                <a:sym typeface="Symbol" pitchFamily="18" charset="2"/>
              </a:rPr>
              <a:t>R</a:t>
            </a:r>
            <a:r>
              <a:rPr lang="en-US" sz="1600" baseline="-25000" dirty="0">
                <a:solidFill>
                  <a:schemeClr val="accent1"/>
                </a:solidFill>
                <a:latin typeface="Century Schoolbook" panose="02040604050505020304" pitchFamily="18" charset="0"/>
                <a:sym typeface="Symbol" pitchFamily="18" charset="2"/>
              </a:rPr>
              <a:t>□</a:t>
            </a:r>
            <a:r>
              <a:rPr lang="en-US" sz="1600" dirty="0">
                <a:solidFill>
                  <a:schemeClr val="accent1"/>
                </a:solidFill>
                <a:latin typeface="Century Schoolbook" panose="02040604050505020304" pitchFamily="18" charset="0"/>
                <a:sym typeface="Symbol" pitchFamily="18" charset="2"/>
              </a:rPr>
              <a:t>  (for DC)  </a:t>
            </a:r>
            <a:r>
              <a:rPr lang="en-US" sz="1600" dirty="0">
                <a:latin typeface="Century Schoolbook" panose="02040604050505020304" pitchFamily="18" charset="0"/>
                <a:sym typeface="Symbol" pitchFamily="18" charset="2"/>
              </a:rPr>
              <a:t>and</a:t>
            </a:r>
            <a:r>
              <a:rPr lang="en-US" sz="1600" dirty="0">
                <a:solidFill>
                  <a:schemeClr val="accent1"/>
                </a:solidFill>
                <a:latin typeface="Century Schoolbook" panose="02040604050505020304" pitchFamily="18" charset="0"/>
                <a:sym typeface="Symbol" pitchFamily="18" charset="2"/>
              </a:rPr>
              <a:t> </a:t>
            </a:r>
            <a:r>
              <a:rPr lang="en-US" sz="1600" dirty="0">
                <a:latin typeface="Century Schoolbook" panose="02040604050505020304" pitchFamily="18" charset="0"/>
                <a:sym typeface="Symbol" pitchFamily="18" charset="2"/>
              </a:rPr>
              <a:t> R</a:t>
            </a:r>
            <a:r>
              <a:rPr lang="en-US" sz="1600" baseline="-25000" dirty="0">
                <a:latin typeface="Century Schoolbook" panose="02040604050505020304" pitchFamily="18" charset="0"/>
                <a:sym typeface="Symbol" pitchFamily="18" charset="2"/>
              </a:rPr>
              <a:t>s</a:t>
            </a:r>
            <a:r>
              <a:rPr lang="en-US" sz="1600" dirty="0">
                <a:solidFill>
                  <a:schemeClr val="accent1"/>
                </a:solidFill>
                <a:latin typeface="Century Schoolbook" panose="02040604050505020304" pitchFamily="18" charset="0"/>
                <a:sym typeface="Symbol" pitchFamily="18" charset="2"/>
              </a:rPr>
              <a:t>  (for RF) </a:t>
            </a:r>
            <a:r>
              <a:rPr lang="en-US" sz="1600" dirty="0">
                <a:latin typeface="Century Schoolbook" panose="02040604050505020304" pitchFamily="18" charset="0"/>
                <a:sym typeface="Symbol" pitchFamily="18" charset="2"/>
              </a:rPr>
              <a:t>dimension less ? Use some values for a and calculate..</a:t>
            </a:r>
            <a:r>
              <a:rPr lang="en-US" sz="1600" dirty="0" err="1">
                <a:latin typeface="Century Schoolbook" panose="02040604050505020304" pitchFamily="18" charset="0"/>
                <a:sym typeface="Symbol" pitchFamily="18" charset="2"/>
              </a:rPr>
              <a:t>e.g</a:t>
            </a:r>
            <a:r>
              <a:rPr lang="en-US" sz="1600" dirty="0">
                <a:latin typeface="Century Schoolbook" panose="02040604050505020304" pitchFamily="18" charset="0"/>
                <a:sym typeface="Symbol" pitchFamily="18" charset="2"/>
              </a:rPr>
              <a:t>. a=1 mm and also a=1 meter, assume copper with</a:t>
            </a:r>
            <a:r>
              <a:rPr lang="el-GR" sz="1600" dirty="0">
                <a:ea typeface="Cambria" panose="02040503050406030204" pitchFamily="18" charset="0"/>
              </a:rPr>
              <a:t> ρ</a:t>
            </a:r>
            <a:r>
              <a:rPr lang="en-US" sz="1600" dirty="0">
                <a:latin typeface="Century Schoolbook" panose="02040604050505020304" pitchFamily="18" charset="0"/>
                <a:sym typeface="Symbol" pitchFamily="18" charset="2"/>
              </a:rPr>
              <a:t> =17 milli Ohm [mm</a:t>
            </a:r>
            <a:r>
              <a:rPr lang="en-US" sz="1600" baseline="30000" dirty="0">
                <a:latin typeface="Century Schoolbook" panose="02040604050505020304" pitchFamily="18" charset="0"/>
                <a:sym typeface="Symbol" pitchFamily="18" charset="2"/>
              </a:rPr>
              <a:t>2 </a:t>
            </a:r>
            <a:r>
              <a:rPr lang="en-US" sz="1600" dirty="0">
                <a:latin typeface="Century Schoolbook" panose="02040604050505020304" pitchFamily="18" charset="0"/>
                <a:sym typeface="Symbol" pitchFamily="18" charset="2"/>
              </a:rPr>
              <a:t>/m]</a:t>
            </a:r>
          </a:p>
          <a:p>
            <a:pPr marL="0" indent="0">
              <a:buNone/>
            </a:pPr>
            <a:r>
              <a:rPr lang="en-US" sz="1100" dirty="0">
                <a:latin typeface="Century Schoolbook" panose="02040604050505020304" pitchFamily="18" charset="0"/>
                <a:sym typeface="Symbol" pitchFamily="18" charset="2"/>
              </a:rPr>
              <a:t>This way [mm</a:t>
            </a:r>
            <a:r>
              <a:rPr lang="en-US" sz="1100" baseline="30000" dirty="0">
                <a:latin typeface="Century Schoolbook" panose="02040604050505020304" pitchFamily="18" charset="0"/>
                <a:sym typeface="Symbol" pitchFamily="18" charset="2"/>
              </a:rPr>
              <a:t>2 </a:t>
            </a:r>
            <a:r>
              <a:rPr lang="en-US" sz="1100" dirty="0">
                <a:latin typeface="Century Schoolbook" panose="02040604050505020304" pitchFamily="18" charset="0"/>
                <a:sym typeface="Symbol" pitchFamily="18" charset="2"/>
              </a:rPr>
              <a:t>/m]  to write the unit, visualizes  a cooper wire with 1 mm cross section and 1 meter length (=17 milliohm)</a:t>
            </a:r>
            <a:endParaRPr lang="en-US" sz="1100" dirty="0">
              <a:latin typeface="Arial" pitchFamily="34" charset="0"/>
              <a:sym typeface="Symbol" pitchFamily="18" charset="2"/>
            </a:endParaRPr>
          </a:p>
          <a:p>
            <a:pPr marL="0" indent="0">
              <a:buFontTx/>
              <a:buNone/>
            </a:pPr>
            <a:endParaRPr lang="en-US" sz="2000" dirty="0">
              <a:solidFill>
                <a:schemeClr val="accent1"/>
              </a:solidFill>
              <a:sym typeface="Symbol" pitchFamily="18" charset="2"/>
            </a:endParaRPr>
          </a:p>
        </p:txBody>
      </p:sp>
      <p:sp>
        <p:nvSpPr>
          <p:cNvPr id="12" name="Text Box 30"/>
          <p:cNvSpPr txBox="1">
            <a:spLocks noChangeArrowheads="1"/>
          </p:cNvSpPr>
          <p:nvPr/>
        </p:nvSpPr>
        <p:spPr bwMode="auto">
          <a:xfrm>
            <a:off x="930121" y="3538991"/>
            <a:ext cx="296862" cy="366713"/>
          </a:xfrm>
          <a:prstGeom prst="rect">
            <a:avLst/>
          </a:prstGeom>
          <a:noFill/>
          <a:ln w="12700">
            <a:noFill/>
            <a:miter lim="800000"/>
            <a:headEnd/>
            <a:tailEnd/>
          </a:ln>
          <a:effectLst/>
        </p:spPr>
        <p:txBody>
          <a:bodyPr wrap="none">
            <a:spAutoFit/>
          </a:bodyPr>
          <a:lstStyle/>
          <a:p>
            <a:r>
              <a:rPr lang="en-US" sz="1800" dirty="0">
                <a:solidFill>
                  <a:srgbClr val="00B0F0"/>
                </a:solidFill>
                <a:latin typeface="Arial" pitchFamily="34" charset="0"/>
                <a:sym typeface="Symbol" pitchFamily="18" charset="2"/>
              </a:rPr>
              <a:t></a:t>
            </a:r>
          </a:p>
        </p:txBody>
      </p:sp>
      <mc:AlternateContent xmlns:mc="http://schemas.openxmlformats.org/markup-compatibility/2006" xmlns:a14="http://schemas.microsoft.com/office/drawing/2010/main">
        <mc:Choice Requires="a14">
          <p:sp>
            <p:nvSpPr>
              <p:cNvPr id="13" name="Object 31"/>
              <p:cNvSpPr txBox="1"/>
              <p:nvPr/>
            </p:nvSpPr>
            <p:spPr bwMode="auto">
              <a:xfrm>
                <a:off x="6304349" y="3451025"/>
                <a:ext cx="2644924" cy="84854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𝑠</m:t>
                          </m:r>
                        </m:sub>
                      </m:sSub>
                      <m:r>
                        <a:rPr lang="en-GB" i="1">
                          <a:solidFill>
                            <a:srgbClr val="000000"/>
                          </a:solidFill>
                          <a:latin typeface="Cambria Math" panose="02040503050406030204" pitchFamily="18" charset="0"/>
                        </a:rPr>
                        <m:t>=</m:t>
                      </m:r>
                      <m:rad>
                        <m:radPr>
                          <m:degHide m:val="on"/>
                          <m:ctrlPr>
                            <a:rPr lang="en-GB" i="1">
                              <a:solidFill>
                                <a:srgbClr val="000000"/>
                              </a:solidFill>
                              <a:latin typeface="Cambria Math" panose="02040503050406030204" pitchFamily="18" charset="0"/>
                            </a:rPr>
                          </m:ctrlPr>
                        </m:radPr>
                        <m:deg/>
                        <m:e>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𝜔</m:t>
                              </m:r>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𝜎</m:t>
                              </m:r>
                            </m:den>
                          </m:f>
                        </m:e>
                      </m:rad>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r>
                            <a:rPr lang="en-GB" i="1">
                              <a:solidFill>
                                <a:srgbClr val="000000"/>
                              </a:solidFill>
                              <a:latin typeface="Cambria Math" panose="02040503050406030204" pitchFamily="18" charset="0"/>
                            </a:rPr>
                            <m:t>𝜎𝛿</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𝜌</m:t>
                          </m:r>
                        </m:num>
                        <m:den>
                          <m:r>
                            <a:rPr lang="en-GB" i="1">
                              <a:solidFill>
                                <a:srgbClr val="000000"/>
                              </a:solidFill>
                              <a:latin typeface="Cambria Math" panose="02040503050406030204" pitchFamily="18" charset="0"/>
                            </a:rPr>
                            <m:t>𝛿</m:t>
                          </m:r>
                        </m:den>
                      </m:f>
                    </m:oMath>
                  </m:oMathPara>
                </a14:m>
                <a:endParaRPr lang="en-GB" dirty="0"/>
              </a:p>
            </p:txBody>
          </p:sp>
        </mc:Choice>
        <mc:Fallback xmlns="">
          <p:sp>
            <p:nvSpPr>
              <p:cNvPr id="13" name="Object 31"/>
              <p:cNvSpPr txBox="1">
                <a:spLocks noRot="1" noChangeAspect="1" noMove="1" noResize="1" noEditPoints="1" noAdjustHandles="1" noChangeArrowheads="1" noChangeShapeType="1" noTextEdit="1"/>
              </p:cNvSpPr>
              <p:nvPr/>
            </p:nvSpPr>
            <p:spPr bwMode="auto">
              <a:xfrm>
                <a:off x="6304349" y="3451025"/>
                <a:ext cx="2644924" cy="848547"/>
              </a:xfrm>
              <a:prstGeom prst="rect">
                <a:avLst/>
              </a:prstGeom>
              <a:blipFill>
                <a:blip r:embed="rId3"/>
                <a:stretch>
                  <a:fillRect/>
                </a:stretch>
              </a:blipFill>
            </p:spPr>
            <p:txBody>
              <a:bodyPr/>
              <a:lstStyle/>
              <a:p>
                <a:r>
                  <a:rPr lang="en-GB">
                    <a:noFill/>
                  </a:rPr>
                  <a:t> </a:t>
                </a:r>
              </a:p>
            </p:txBody>
          </p:sp>
        </mc:Fallback>
      </mc:AlternateContent>
      <p:sp>
        <p:nvSpPr>
          <p:cNvPr id="14" name="Line 32"/>
          <p:cNvSpPr>
            <a:spLocks noChangeShapeType="1"/>
          </p:cNvSpPr>
          <p:nvPr/>
        </p:nvSpPr>
        <p:spPr bwMode="auto">
          <a:xfrm>
            <a:off x="611033" y="3251654"/>
            <a:ext cx="1260475" cy="0"/>
          </a:xfrm>
          <a:prstGeom prst="line">
            <a:avLst/>
          </a:prstGeom>
          <a:noFill/>
          <a:ln w="38100">
            <a:solidFill>
              <a:srgbClr val="FF0000"/>
            </a:solidFill>
            <a:round/>
            <a:headEnd/>
            <a:tailEnd type="triangle" w="med" len="med"/>
          </a:ln>
          <a:effectLst/>
        </p:spPr>
        <p:txBody>
          <a:bodyPr/>
          <a:lstStyle/>
          <a:p>
            <a:endParaRPr lang="en-GB"/>
          </a:p>
        </p:txBody>
      </p:sp>
      <p:sp>
        <p:nvSpPr>
          <p:cNvPr id="15" name="Line 33"/>
          <p:cNvSpPr>
            <a:spLocks noChangeShapeType="1"/>
          </p:cNvSpPr>
          <p:nvPr/>
        </p:nvSpPr>
        <p:spPr bwMode="auto">
          <a:xfrm>
            <a:off x="4850327" y="3309483"/>
            <a:ext cx="1260475" cy="0"/>
          </a:xfrm>
          <a:prstGeom prst="line">
            <a:avLst/>
          </a:prstGeom>
          <a:noFill/>
          <a:ln w="38100">
            <a:solidFill>
              <a:srgbClr val="FF0000"/>
            </a:solidFill>
            <a:round/>
            <a:headEnd/>
            <a:tailEnd type="triangle" w="med" len="med"/>
          </a:ln>
          <a:effectLst/>
        </p:spPr>
        <p:txBody>
          <a:bodyPr/>
          <a:lstStyle/>
          <a:p>
            <a:endParaRPr lang="en-GB"/>
          </a:p>
        </p:txBody>
      </p:sp>
      <p:sp>
        <p:nvSpPr>
          <p:cNvPr id="16" name="Rectangle 4"/>
          <p:cNvSpPr>
            <a:spLocks noChangeArrowheads="1"/>
          </p:cNvSpPr>
          <p:nvPr/>
        </p:nvSpPr>
        <p:spPr bwMode="auto">
          <a:xfrm>
            <a:off x="1233333" y="3788229"/>
            <a:ext cx="2879725" cy="360362"/>
          </a:xfrm>
          <a:prstGeom prst="rect">
            <a:avLst/>
          </a:prstGeom>
          <a:noFill/>
          <a:ln w="12700">
            <a:solidFill>
              <a:schemeClr val="tx2"/>
            </a:solidFill>
            <a:miter lim="800000"/>
            <a:headEnd/>
            <a:tailEnd/>
          </a:ln>
          <a:effectLst/>
        </p:spPr>
        <p:txBody>
          <a:bodyPr wrap="none" anchor="ctr"/>
          <a:lstStyle/>
          <a:p>
            <a:endParaRPr lang="en-GB"/>
          </a:p>
        </p:txBody>
      </p:sp>
      <p:sp>
        <p:nvSpPr>
          <p:cNvPr id="17" name="Line 5"/>
          <p:cNvSpPr>
            <a:spLocks noChangeShapeType="1"/>
          </p:cNvSpPr>
          <p:nvPr/>
        </p:nvSpPr>
        <p:spPr bwMode="auto">
          <a:xfrm flipV="1">
            <a:off x="1233333" y="2527754"/>
            <a:ext cx="1619250" cy="1260475"/>
          </a:xfrm>
          <a:prstGeom prst="line">
            <a:avLst/>
          </a:prstGeom>
          <a:noFill/>
          <a:ln w="12700">
            <a:solidFill>
              <a:schemeClr val="tx2"/>
            </a:solidFill>
            <a:round/>
            <a:headEnd/>
            <a:tailEnd/>
          </a:ln>
          <a:effectLst/>
        </p:spPr>
        <p:txBody>
          <a:bodyPr/>
          <a:lstStyle/>
          <a:p>
            <a:endParaRPr lang="en-GB"/>
          </a:p>
        </p:txBody>
      </p:sp>
      <p:sp>
        <p:nvSpPr>
          <p:cNvPr id="18" name="Line 6"/>
          <p:cNvSpPr>
            <a:spLocks noChangeShapeType="1"/>
          </p:cNvSpPr>
          <p:nvPr/>
        </p:nvSpPr>
        <p:spPr bwMode="auto">
          <a:xfrm flipV="1">
            <a:off x="4113058" y="2527754"/>
            <a:ext cx="1620838" cy="1260475"/>
          </a:xfrm>
          <a:prstGeom prst="line">
            <a:avLst/>
          </a:prstGeom>
          <a:noFill/>
          <a:ln w="12700">
            <a:solidFill>
              <a:schemeClr val="tx2"/>
            </a:solidFill>
            <a:round/>
            <a:headEnd/>
            <a:tailEnd/>
          </a:ln>
          <a:effectLst/>
        </p:spPr>
        <p:txBody>
          <a:bodyPr/>
          <a:lstStyle/>
          <a:p>
            <a:endParaRPr lang="en-GB"/>
          </a:p>
        </p:txBody>
      </p:sp>
      <p:sp>
        <p:nvSpPr>
          <p:cNvPr id="19" name="Line 7"/>
          <p:cNvSpPr>
            <a:spLocks noChangeShapeType="1"/>
          </p:cNvSpPr>
          <p:nvPr/>
        </p:nvSpPr>
        <p:spPr bwMode="auto">
          <a:xfrm flipV="1">
            <a:off x="4113058" y="2888116"/>
            <a:ext cx="1620838" cy="1260475"/>
          </a:xfrm>
          <a:prstGeom prst="line">
            <a:avLst/>
          </a:prstGeom>
          <a:noFill/>
          <a:ln w="12700">
            <a:solidFill>
              <a:schemeClr val="tx2"/>
            </a:solidFill>
            <a:round/>
            <a:headEnd/>
            <a:tailEnd/>
          </a:ln>
          <a:effectLst/>
        </p:spPr>
        <p:txBody>
          <a:bodyPr/>
          <a:lstStyle/>
          <a:p>
            <a:endParaRPr lang="en-GB"/>
          </a:p>
        </p:txBody>
      </p:sp>
      <p:sp>
        <p:nvSpPr>
          <p:cNvPr id="20" name="Line 8"/>
          <p:cNvSpPr>
            <a:spLocks noChangeShapeType="1"/>
          </p:cNvSpPr>
          <p:nvPr/>
        </p:nvSpPr>
        <p:spPr bwMode="auto">
          <a:xfrm>
            <a:off x="2852583" y="2527754"/>
            <a:ext cx="2881313" cy="0"/>
          </a:xfrm>
          <a:prstGeom prst="line">
            <a:avLst/>
          </a:prstGeom>
          <a:noFill/>
          <a:ln w="12700">
            <a:solidFill>
              <a:schemeClr val="tx2"/>
            </a:solidFill>
            <a:round/>
            <a:headEnd/>
            <a:tailEnd/>
          </a:ln>
          <a:effectLst/>
        </p:spPr>
        <p:txBody>
          <a:bodyPr/>
          <a:lstStyle/>
          <a:p>
            <a:endParaRPr lang="en-GB"/>
          </a:p>
        </p:txBody>
      </p:sp>
      <p:sp>
        <p:nvSpPr>
          <p:cNvPr id="24" name="Line 9"/>
          <p:cNvSpPr>
            <a:spLocks noChangeShapeType="1"/>
          </p:cNvSpPr>
          <p:nvPr/>
        </p:nvSpPr>
        <p:spPr bwMode="auto">
          <a:xfrm>
            <a:off x="5733896" y="2527754"/>
            <a:ext cx="0" cy="360362"/>
          </a:xfrm>
          <a:prstGeom prst="line">
            <a:avLst/>
          </a:prstGeom>
          <a:noFill/>
          <a:ln w="12700">
            <a:solidFill>
              <a:schemeClr val="tx2"/>
            </a:solidFill>
            <a:round/>
            <a:headEnd/>
            <a:tailEnd/>
          </a:ln>
          <a:effectLst/>
        </p:spPr>
        <p:txBody>
          <a:bodyPr/>
          <a:lstStyle/>
          <a:p>
            <a:endParaRPr lang="en-GB"/>
          </a:p>
        </p:txBody>
      </p:sp>
      <p:sp>
        <p:nvSpPr>
          <p:cNvPr id="25" name="Text Box 12"/>
          <p:cNvSpPr txBox="1">
            <a:spLocks noChangeArrowheads="1"/>
          </p:cNvSpPr>
          <p:nvPr/>
        </p:nvSpPr>
        <p:spPr bwMode="auto">
          <a:xfrm>
            <a:off x="607858" y="2896054"/>
            <a:ext cx="895350" cy="366712"/>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current</a:t>
            </a:r>
          </a:p>
        </p:txBody>
      </p:sp>
      <mc:AlternateContent xmlns:mc="http://schemas.openxmlformats.org/markup-compatibility/2006" xmlns:a14="http://schemas.microsoft.com/office/drawing/2010/main">
        <mc:Choice Requires="a14">
          <p:sp>
            <p:nvSpPr>
              <p:cNvPr id="26" name="Object 13"/>
              <p:cNvSpPr txBox="1"/>
              <p:nvPr/>
            </p:nvSpPr>
            <p:spPr bwMode="auto">
              <a:xfrm>
                <a:off x="6255961" y="2422929"/>
                <a:ext cx="1522220" cy="839788"/>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𝑅</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𝜌</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a</m:t>
                          </m:r>
                        </m:num>
                        <m:den>
                          <m:r>
                            <m:rPr>
                              <m:nor/>
                            </m:rPr>
                            <a:rPr lang="en-GB" i="0">
                              <a:solidFill>
                                <a:srgbClr val="000000"/>
                              </a:solidFill>
                              <a:latin typeface="Cambria Math" panose="02040503050406030204" pitchFamily="18" charset="0"/>
                            </a:rPr>
                            <m:t>d</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a</m:t>
                          </m:r>
                        </m:den>
                      </m:f>
                    </m:oMath>
                  </m:oMathPara>
                </a14:m>
                <a:endParaRPr lang="en-GB" dirty="0"/>
              </a:p>
            </p:txBody>
          </p:sp>
        </mc:Choice>
        <mc:Fallback xmlns="">
          <p:sp>
            <p:nvSpPr>
              <p:cNvPr id="26" name="Object 13"/>
              <p:cNvSpPr txBox="1">
                <a:spLocks noRot="1" noChangeAspect="1" noMove="1" noResize="1" noEditPoints="1" noAdjustHandles="1" noChangeArrowheads="1" noChangeShapeType="1" noTextEdit="1"/>
              </p:cNvSpPr>
              <p:nvPr/>
            </p:nvSpPr>
            <p:spPr bwMode="auto">
              <a:xfrm>
                <a:off x="6255961" y="2422929"/>
                <a:ext cx="1522220" cy="839788"/>
              </a:xfrm>
              <a:prstGeom prst="rect">
                <a:avLst/>
              </a:prstGeom>
              <a:blipFill>
                <a:blip r:embed="rId4"/>
                <a:stretch>
                  <a:fillRect/>
                </a:stretch>
              </a:blipFill>
            </p:spPr>
            <p:txBody>
              <a:bodyPr/>
              <a:lstStyle/>
              <a:p>
                <a:r>
                  <a:rPr lang="en-GB">
                    <a:noFill/>
                  </a:rPr>
                  <a:t> </a:t>
                </a:r>
              </a:p>
            </p:txBody>
          </p:sp>
        </mc:Fallback>
      </mc:AlternateContent>
      <p:sp>
        <p:nvSpPr>
          <p:cNvPr id="27" name="Text Box 14"/>
          <p:cNvSpPr txBox="1">
            <a:spLocks noChangeArrowheads="1"/>
          </p:cNvSpPr>
          <p:nvPr/>
        </p:nvSpPr>
        <p:spPr bwMode="auto">
          <a:xfrm>
            <a:off x="930121" y="3781879"/>
            <a:ext cx="311150" cy="366712"/>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d</a:t>
            </a:r>
          </a:p>
        </p:txBody>
      </p:sp>
      <p:sp>
        <p:nvSpPr>
          <p:cNvPr id="28" name="Text Box 15"/>
          <p:cNvSpPr txBox="1">
            <a:spLocks noChangeArrowheads="1"/>
          </p:cNvSpPr>
          <p:nvPr/>
        </p:nvSpPr>
        <p:spPr bwMode="auto">
          <a:xfrm>
            <a:off x="2055658" y="2711904"/>
            <a:ext cx="311150" cy="366712"/>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a</a:t>
            </a:r>
          </a:p>
        </p:txBody>
      </p:sp>
      <p:sp>
        <p:nvSpPr>
          <p:cNvPr id="29" name="Text Box 16"/>
          <p:cNvSpPr txBox="1">
            <a:spLocks noChangeArrowheads="1"/>
          </p:cNvSpPr>
          <p:nvPr/>
        </p:nvSpPr>
        <p:spPr bwMode="auto">
          <a:xfrm>
            <a:off x="3876632" y="2455679"/>
            <a:ext cx="311150" cy="366713"/>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a</a:t>
            </a:r>
          </a:p>
        </p:txBody>
      </p:sp>
      <mc:AlternateContent xmlns:mc="http://schemas.openxmlformats.org/markup-compatibility/2006" xmlns:a14="http://schemas.microsoft.com/office/drawing/2010/main">
        <mc:Choice Requires="a14">
          <p:sp>
            <p:nvSpPr>
              <p:cNvPr id="34" name="Object 19"/>
              <p:cNvSpPr txBox="1"/>
              <p:nvPr/>
            </p:nvSpPr>
            <p:spPr bwMode="auto">
              <a:xfrm>
                <a:off x="7147944" y="2422930"/>
                <a:ext cx="630237" cy="83978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𝜌</m:t>
                          </m:r>
                        </m:num>
                        <m:den>
                          <m:r>
                            <m:rPr>
                              <m:sty m:val="p"/>
                            </m:rPr>
                            <a:rPr lang="en-GB" i="0">
                              <a:solidFill>
                                <a:srgbClr val="000000"/>
                              </a:solidFill>
                              <a:latin typeface="Cambria Math" panose="02040503050406030204" pitchFamily="18" charset="0"/>
                            </a:rPr>
                            <m:t>d</m:t>
                          </m:r>
                        </m:den>
                      </m:f>
                    </m:oMath>
                  </m:oMathPara>
                </a14:m>
                <a:endParaRPr lang="en-GB" dirty="0"/>
              </a:p>
            </p:txBody>
          </p:sp>
        </mc:Choice>
        <mc:Fallback xmlns="">
          <p:sp>
            <p:nvSpPr>
              <p:cNvPr id="34" name="Object 19"/>
              <p:cNvSpPr txBox="1">
                <a:spLocks noRot="1" noChangeAspect="1" noMove="1" noResize="1" noEditPoints="1" noAdjustHandles="1" noChangeArrowheads="1" noChangeShapeType="1" noTextEdit="1"/>
              </p:cNvSpPr>
              <p:nvPr/>
            </p:nvSpPr>
            <p:spPr bwMode="auto">
              <a:xfrm>
                <a:off x="7147944" y="2422930"/>
                <a:ext cx="630237" cy="839787"/>
              </a:xfrm>
              <a:prstGeom prst="rect">
                <a:avLst/>
              </a:prstGeom>
              <a:blipFill>
                <a:blip r:embed="rId5"/>
                <a:stretch>
                  <a:fillRect/>
                </a:stretch>
              </a:blipFill>
            </p:spPr>
            <p:txBody>
              <a:bodyPr/>
              <a:lstStyle/>
              <a:p>
                <a:r>
                  <a:rPr lang="en-GB">
                    <a:noFill/>
                  </a:rPr>
                  <a:t> </a:t>
                </a:r>
              </a:p>
            </p:txBody>
          </p:sp>
        </mc:Fallback>
      </mc:AlternateContent>
      <p:sp>
        <p:nvSpPr>
          <p:cNvPr id="35" name="Line 25"/>
          <p:cNvSpPr>
            <a:spLocks noChangeShapeType="1"/>
          </p:cNvSpPr>
          <p:nvPr/>
        </p:nvSpPr>
        <p:spPr bwMode="auto">
          <a:xfrm flipV="1">
            <a:off x="4113058" y="2710316"/>
            <a:ext cx="1620838" cy="1257300"/>
          </a:xfrm>
          <a:prstGeom prst="line">
            <a:avLst/>
          </a:prstGeom>
          <a:noFill/>
          <a:ln w="12700">
            <a:noFill/>
            <a:round/>
            <a:headEnd/>
            <a:tailEnd/>
          </a:ln>
          <a:effectLst/>
        </p:spPr>
        <p:txBody>
          <a:bodyPr/>
          <a:lstStyle/>
          <a:p>
            <a:endParaRPr lang="en-GB"/>
          </a:p>
        </p:txBody>
      </p:sp>
      <p:sp>
        <p:nvSpPr>
          <p:cNvPr id="37" name="Line 28"/>
          <p:cNvSpPr>
            <a:spLocks noChangeShapeType="1"/>
          </p:cNvSpPr>
          <p:nvPr/>
        </p:nvSpPr>
        <p:spPr bwMode="auto">
          <a:xfrm flipV="1">
            <a:off x="1241271" y="3781879"/>
            <a:ext cx="2871787" cy="6350"/>
          </a:xfrm>
          <a:prstGeom prst="line">
            <a:avLst/>
          </a:prstGeom>
          <a:noFill/>
          <a:ln w="76200">
            <a:solidFill>
              <a:srgbClr val="00B0F0"/>
            </a:solidFill>
            <a:round/>
            <a:headEnd/>
            <a:tailEnd/>
          </a:ln>
          <a:effectLst/>
        </p:spPr>
        <p:txBody>
          <a:bodyPr/>
          <a:lstStyle/>
          <a:p>
            <a:endParaRPr lang="en-GB"/>
          </a:p>
        </p:txBody>
      </p:sp>
      <p:sp>
        <p:nvSpPr>
          <p:cNvPr id="2" name="TextBox 1">
            <a:extLst>
              <a:ext uri="{FF2B5EF4-FFF2-40B4-BE49-F238E27FC236}">
                <a16:creationId xmlns:a16="http://schemas.microsoft.com/office/drawing/2014/main" id="{3BB1BCF4-FDE2-49E4-B36C-6C823544DCB4}"/>
              </a:ext>
            </a:extLst>
          </p:cNvPr>
          <p:cNvSpPr txBox="1"/>
          <p:nvPr/>
        </p:nvSpPr>
        <p:spPr>
          <a:xfrm>
            <a:off x="4121573" y="2959947"/>
            <a:ext cx="914400" cy="914400"/>
          </a:xfrm>
          <a:prstGeom prst="rect">
            <a:avLst/>
          </a:prstGeom>
          <a:noFill/>
        </p:spPr>
        <p:txBody>
          <a:bodyPr wrap="square" rtlCol="0">
            <a:spAutoFit/>
          </a:bodyPr>
          <a:lstStyle/>
          <a:p>
            <a:endParaRPr lang="en-GB" dirty="0"/>
          </a:p>
        </p:txBody>
      </p:sp>
      <p:sp>
        <p:nvSpPr>
          <p:cNvPr id="3" name="TextBox 2">
            <a:extLst>
              <a:ext uri="{FF2B5EF4-FFF2-40B4-BE49-F238E27FC236}">
                <a16:creationId xmlns:a16="http://schemas.microsoft.com/office/drawing/2014/main" id="{E1F687AB-39F1-4C39-ACF0-73B118BE7EDD}"/>
              </a:ext>
            </a:extLst>
          </p:cNvPr>
          <p:cNvSpPr txBox="1"/>
          <p:nvPr/>
        </p:nvSpPr>
        <p:spPr>
          <a:xfrm>
            <a:off x="4495800" y="3712871"/>
            <a:ext cx="1794261" cy="553998"/>
          </a:xfrm>
          <a:prstGeom prst="rect">
            <a:avLst/>
          </a:prstGeom>
          <a:noFill/>
        </p:spPr>
        <p:txBody>
          <a:bodyPr wrap="square" rtlCol="0">
            <a:spAutoFit/>
          </a:bodyPr>
          <a:lstStyle/>
          <a:p>
            <a:r>
              <a:rPr lang="en-US" dirty="0">
                <a:solidFill>
                  <a:srgbClr val="00B0F0"/>
                </a:solidFill>
                <a:latin typeface="Arial" pitchFamily="34" charset="0"/>
                <a:sym typeface="Symbol" pitchFamily="18" charset="2"/>
              </a:rPr>
              <a:t>=1/(f</a:t>
            </a:r>
            <a:r>
              <a:rPr lang="en-US" sz="1400" baseline="-25000" dirty="0">
                <a:solidFill>
                  <a:srgbClr val="00B0F0"/>
                </a:solidFill>
                <a:latin typeface="Arial" pitchFamily="34" charset="0"/>
                <a:sym typeface="Symbol" pitchFamily="18" charset="2"/>
              </a:rPr>
              <a:t>0</a:t>
            </a:r>
            <a:r>
              <a:rPr lang="en-US" dirty="0">
                <a:solidFill>
                  <a:srgbClr val="00B0F0"/>
                </a:solidFill>
                <a:latin typeface="Arial" pitchFamily="34" charset="0"/>
                <a:sym typeface="Symbol" pitchFamily="18" charset="2"/>
              </a:rPr>
              <a:t></a:t>
            </a:r>
            <a:r>
              <a:rPr lang="en-US" baseline="-25000" dirty="0">
                <a:solidFill>
                  <a:srgbClr val="00B0F0"/>
                </a:solidFill>
                <a:latin typeface="Arial" pitchFamily="34" charset="0"/>
                <a:sym typeface="Symbol" pitchFamily="18" charset="2"/>
              </a:rPr>
              <a:t>r</a:t>
            </a:r>
            <a:r>
              <a:rPr lang="en-US" dirty="0">
                <a:solidFill>
                  <a:srgbClr val="00B0F0"/>
                </a:solidFill>
                <a:latin typeface="Arial" pitchFamily="34" charset="0"/>
                <a:sym typeface="Symbol" pitchFamily="18" charset="2"/>
              </a:rPr>
              <a:t>)</a:t>
            </a:r>
          </a:p>
          <a:p>
            <a:r>
              <a:rPr lang="en-US" sz="1200" dirty="0">
                <a:solidFill>
                  <a:srgbClr val="00B0F0"/>
                </a:solidFill>
                <a:latin typeface="Arial" pitchFamily="34" charset="0"/>
                <a:sym typeface="Symbol" pitchFamily="18" charset="2"/>
              </a:rPr>
              <a:t>for magnetic materials</a:t>
            </a:r>
          </a:p>
        </p:txBody>
      </p:sp>
      <p:sp>
        <p:nvSpPr>
          <p:cNvPr id="5" name="Date Placeholder 4">
            <a:extLst>
              <a:ext uri="{FF2B5EF4-FFF2-40B4-BE49-F238E27FC236}">
                <a16:creationId xmlns:a16="http://schemas.microsoft.com/office/drawing/2014/main" id="{11F648B7-0D88-091F-6AC7-8A04AD59B4E1}"/>
              </a:ext>
            </a:extLst>
          </p:cNvPr>
          <p:cNvSpPr>
            <a:spLocks noGrp="1"/>
          </p:cNvSpPr>
          <p:nvPr>
            <p:ph type="dt" sz="half" idx="10"/>
          </p:nvPr>
        </p:nvSpPr>
        <p:spPr>
          <a:xfrm>
            <a:off x="8083296" y="6334034"/>
            <a:ext cx="914400" cy="320640"/>
          </a:xfrm>
        </p:spPr>
        <p:txBody>
          <a:bodyPr/>
          <a:lstStyle/>
          <a:p>
            <a:pPr algn="l"/>
            <a:r>
              <a:rPr lang="en-US"/>
              <a:t>Feb. 2025</a:t>
            </a:r>
            <a:endParaRPr lang="en-GB" sz="1400" dirty="0"/>
          </a:p>
        </p:txBody>
      </p:sp>
      <p:sp>
        <p:nvSpPr>
          <p:cNvPr id="6" name="Footer Placeholder 5">
            <a:extLst>
              <a:ext uri="{FF2B5EF4-FFF2-40B4-BE49-F238E27FC236}">
                <a16:creationId xmlns:a16="http://schemas.microsoft.com/office/drawing/2014/main" id="{39906165-7FD9-BD69-0ECF-1FDA2742736D}"/>
              </a:ext>
            </a:extLst>
          </p:cNvPr>
          <p:cNvSpPr>
            <a:spLocks noGrp="1"/>
          </p:cNvSpPr>
          <p:nvPr>
            <p:ph type="ftr" sz="quarter" idx="11"/>
          </p:nvPr>
        </p:nvSpPr>
        <p:spPr>
          <a:xfrm>
            <a:off x="762000" y="6346860"/>
            <a:ext cx="4114800" cy="307814"/>
          </a:xfrm>
        </p:spPr>
        <p:txBody>
          <a:bodyPr/>
          <a:lstStyle/>
          <a:p>
            <a:r>
              <a:rPr lang="it-IT"/>
              <a:t>JUAS 2025: SRF Calatroni Caspers</a:t>
            </a:r>
            <a:endParaRPr lang="en-GB" sz="1400" dirty="0"/>
          </a:p>
        </p:txBody>
      </p:sp>
    </p:spTree>
    <p:extLst>
      <p:ext uri="{BB962C8B-B14F-4D97-AF65-F5344CB8AC3E}">
        <p14:creationId xmlns:p14="http://schemas.microsoft.com/office/powerpoint/2010/main" val="1653432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48257</TotalTime>
  <Words>10290</Words>
  <Application>Microsoft Office PowerPoint</Application>
  <PresentationFormat>On-screen Show (4:3)</PresentationFormat>
  <Paragraphs>997</Paragraphs>
  <Slides>65</Slides>
  <Notes>63</Notes>
  <HiddenSlides>2</HiddenSlides>
  <MMClips>0</MMClips>
  <ScaleCrop>false</ScaleCrop>
  <HeadingPairs>
    <vt:vector size="8" baseType="variant">
      <vt:variant>
        <vt:lpstr>Fonts Used</vt:lpstr>
      </vt:variant>
      <vt:variant>
        <vt:i4>18</vt:i4>
      </vt:variant>
      <vt:variant>
        <vt:lpstr>Theme</vt:lpstr>
      </vt:variant>
      <vt:variant>
        <vt:i4>5</vt:i4>
      </vt:variant>
      <vt:variant>
        <vt:lpstr>Embedded OLE Servers</vt:lpstr>
      </vt:variant>
      <vt:variant>
        <vt:i4>2</vt:i4>
      </vt:variant>
      <vt:variant>
        <vt:lpstr>Slide Titles</vt:lpstr>
      </vt:variant>
      <vt:variant>
        <vt:i4>65</vt:i4>
      </vt:variant>
    </vt:vector>
  </HeadingPairs>
  <TitlesOfParts>
    <vt:vector size="90" baseType="lpstr">
      <vt:lpstr>Arial</vt:lpstr>
      <vt:lpstr>Arial Narrow</vt:lpstr>
      <vt:lpstr>Bell MT</vt:lpstr>
      <vt:lpstr>Brush Script MT</vt:lpstr>
      <vt:lpstr>Calibri</vt:lpstr>
      <vt:lpstr>Calibri Light</vt:lpstr>
      <vt:lpstr>Cambria</vt:lpstr>
      <vt:lpstr>Cambria Math</vt:lpstr>
      <vt:lpstr>Century Schoolbook</vt:lpstr>
      <vt:lpstr>Corbel</vt:lpstr>
      <vt:lpstr>Franklin Gothic Book</vt:lpstr>
      <vt:lpstr>Helvetica</vt:lpstr>
      <vt:lpstr>Perpetua</vt:lpstr>
      <vt:lpstr>Symbol</vt:lpstr>
      <vt:lpstr>Times</vt:lpstr>
      <vt:lpstr>Times New Roman</vt:lpstr>
      <vt:lpstr>Wingdings</vt:lpstr>
      <vt:lpstr>Wingdings 2</vt:lpstr>
      <vt:lpstr>Equity</vt:lpstr>
      <vt:lpstr>3_Custom Design</vt:lpstr>
      <vt:lpstr>2_Custom Design</vt:lpstr>
      <vt:lpstr>1_Custom Design</vt:lpstr>
      <vt:lpstr>Custom Design</vt:lpstr>
      <vt:lpstr>Équation</vt:lpstr>
      <vt:lpstr>Equation</vt:lpstr>
      <vt:lpstr>Superconducting RF cavities for accelerators</vt:lpstr>
      <vt:lpstr>OUTLINE OF THE LECTURE</vt:lpstr>
      <vt:lpstr>Motivation (I)</vt:lpstr>
      <vt:lpstr> Motivation(II); Historical remarks, a recent  (2021) review</vt:lpstr>
      <vt:lpstr>Motivation (III)</vt:lpstr>
      <vt:lpstr>Motivation (IV)</vt:lpstr>
      <vt:lpstr>Motivation (V)</vt:lpstr>
      <vt:lpstr>Motivation (VI)</vt:lpstr>
      <vt:lpstr> Surface Resistance; recap on theory of RF superconductivity (I)</vt:lpstr>
      <vt:lpstr>Surface Impedance ; recap on theory (II)</vt:lpstr>
      <vt:lpstr>Surface Impedance in “normal” Metals; recap on theory of RF superconductivity (III)</vt:lpstr>
      <vt:lpstr>Two fluid model (slide by Claire #1 ) recap on theory (IV)</vt:lpstr>
      <vt:lpstr>  BCS Surface Resistance (1/2)  recap on theory (V) </vt:lpstr>
      <vt:lpstr>BCS Surface Resistance (2/2) recap on theory (VI)</vt:lpstr>
      <vt:lpstr>RF Residual resistance or… (Slide by Claire #2) recap on theory (VII)</vt:lpstr>
      <vt:lpstr>A short quiz (Multiple choice)</vt:lpstr>
      <vt:lpstr>Equivalent circuit; RF cavity theory (I)</vt:lpstr>
      <vt:lpstr>PowerPoint Presentation</vt:lpstr>
      <vt:lpstr>PowerPoint Presentation</vt:lpstr>
      <vt:lpstr>R/Q of a Pill box resonator;  RF cavity theory (IV)</vt:lpstr>
      <vt:lpstr>PowerPoint Presentation</vt:lpstr>
      <vt:lpstr>PowerPoint Presentation</vt:lpstr>
      <vt:lpstr>An exercise: power dissipation in SRF cavities</vt:lpstr>
      <vt:lpstr>PowerPoint Presentation</vt:lpstr>
      <vt:lpstr>Summary for cavity basics and learning targets; RF cavity theory (IX) </vt:lpstr>
      <vt:lpstr>Learning targets </vt:lpstr>
      <vt:lpstr>Examples real of RF cavities; SC-cavity implementation (I)</vt:lpstr>
      <vt:lpstr>What are elliptical cavities? ; SC-cavity implementation (II)</vt:lpstr>
      <vt:lpstr>Finding the right cavity shape..learning by doing; SC-cavity implementation (III)</vt:lpstr>
      <vt:lpstr>Electron multipacting; SC-cavity implementation (IV)</vt:lpstr>
      <vt:lpstr>PowerPoint Presentation</vt:lpstr>
      <vt:lpstr> A Typical storage ring cavity (LEP); SC-cavity implementation (VI)</vt:lpstr>
      <vt:lpstr>Integration into LEP cryostat (exploded view) ;SC-cavity implementation (VII)</vt:lpstr>
      <vt:lpstr>Integration into the LEP cryostat (Photo); SC-cavity implementation (VIII)</vt:lpstr>
      <vt:lpstr>Cryomodules LEP installed in the tunnel, SC-cavity implementation (IX)</vt:lpstr>
      <vt:lpstr>LHC – CERN cavities in the tunnel looking quite similar to the LEP case; SC-cavity implementation (X)</vt:lpstr>
      <vt:lpstr>XFEL – DESY; SC-cavity implementation (XI)  </vt:lpstr>
      <vt:lpstr>CEBAF – JLAB; SC-cavity implementation (XII)</vt:lpstr>
      <vt:lpstr>SPL - CERN/ SNS – ORNL (moderate beta examples);  SC-cavity implementation (XIII)</vt:lpstr>
      <vt:lpstr>Heavy Ion accelerators ATLAS – ANL; SC-cavity implementation (XIV)</vt:lpstr>
      <vt:lpstr>Shapes of heavy ion accelerator cavities (low β); SC-cavity implementation (XV)</vt:lpstr>
      <vt:lpstr>PowerPoint Presentation</vt:lpstr>
      <vt:lpstr>Intuitive Introduction..the surfer.. Interaction of cavity-beam (I)</vt:lpstr>
      <vt:lpstr>Reasons for beam induced mechanical oscillations - radiation pressure Interaction of cavity-beam (II)</vt:lpstr>
      <vt:lpstr>Mechanical oscillation modes;  Interaction of cavity-beam (III)</vt:lpstr>
      <vt:lpstr>A fast frequency tuner ; Interaction of cavity-beam (IV)</vt:lpstr>
      <vt:lpstr>Learning targets and quiz</vt:lpstr>
      <vt:lpstr>Summary for the previous chapters</vt:lpstr>
      <vt:lpstr>State of the art SRF research (fabrication technology (I)</vt:lpstr>
      <vt:lpstr>Some deterministic parameters for cavity performance </vt:lpstr>
      <vt:lpstr>Anomalous losses fabrication technology (II)</vt:lpstr>
      <vt:lpstr>Magnetic shielding ; fabrication technology (III)</vt:lpstr>
      <vt:lpstr>Electron field emission trajectories;   fabrication technology (IV)</vt:lpstr>
      <vt:lpstr>Electron field emitters ; fabrication technology (V)</vt:lpstr>
      <vt:lpstr>Electron field emission  and Fowler Nordheim theory; fabrication technology (VI)</vt:lpstr>
      <vt:lpstr>Electron field emission and clean room;  fabrication technology (VII)</vt:lpstr>
      <vt:lpstr>Electropolishing: How it works fabrication technology (VIII) [slide by Claire Antoine]</vt:lpstr>
      <vt:lpstr>Electropolishing vs Mechanical based polishing Fabrication technology (IX)</vt:lpstr>
      <vt:lpstr>Heat removal  fabrication technology (X)</vt:lpstr>
      <vt:lpstr>Heat probes for temp. mapping on cavities 40 years ago;  Special Diagnostics (I) </vt:lpstr>
      <vt:lpstr>Temperature distribution measurements on SC cavity ; Special Diagnostics  (II)</vt:lpstr>
      <vt:lpstr>Finding hot spots; special diagnostics  (III)</vt:lpstr>
      <vt:lpstr>Anomalous losses via T- mapping; special diagnostics (IV) </vt:lpstr>
      <vt:lpstr>PowerPoint Presentation</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Fritz Caspers</dc:creator>
  <cp:lastModifiedBy>Sergio Calatroni</cp:lastModifiedBy>
  <cp:revision>3009</cp:revision>
  <cp:lastPrinted>2022-12-08T14:03:55Z</cp:lastPrinted>
  <dcterms:created xsi:type="dcterms:W3CDTF">2010-02-19T13:33:53Z</dcterms:created>
  <dcterms:modified xsi:type="dcterms:W3CDTF">2025-03-12T08:00:23Z</dcterms:modified>
</cp:coreProperties>
</file>