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971" r:id="rId3"/>
    <p:sldId id="972" r:id="rId4"/>
    <p:sldId id="1145" r:id="rId5"/>
    <p:sldId id="973" r:id="rId6"/>
    <p:sldId id="1038" r:id="rId7"/>
    <p:sldId id="974" r:id="rId8"/>
    <p:sldId id="975" r:id="rId9"/>
    <p:sldId id="976" r:id="rId10"/>
    <p:sldId id="977" r:id="rId11"/>
    <p:sldId id="978" r:id="rId12"/>
    <p:sldId id="979" r:id="rId13"/>
    <p:sldId id="980" r:id="rId14"/>
    <p:sldId id="1035" r:id="rId15"/>
    <p:sldId id="981" r:id="rId16"/>
    <p:sldId id="982" r:id="rId17"/>
    <p:sldId id="983" r:id="rId18"/>
    <p:sldId id="984" r:id="rId19"/>
    <p:sldId id="1034" r:id="rId20"/>
    <p:sldId id="986" r:id="rId21"/>
    <p:sldId id="1028" r:id="rId22"/>
    <p:sldId id="1144" r:id="rId23"/>
    <p:sldId id="1029" r:id="rId24"/>
    <p:sldId id="1148" r:id="rId25"/>
    <p:sldId id="992" r:id="rId26"/>
    <p:sldId id="994" r:id="rId27"/>
    <p:sldId id="1149" r:id="rId28"/>
    <p:sldId id="1013" r:id="rId29"/>
    <p:sldId id="1037" r:id="rId30"/>
    <p:sldId id="903" r:id="rId31"/>
    <p:sldId id="904" r:id="rId32"/>
    <p:sldId id="1147" r:id="rId33"/>
    <p:sldId id="907" r:id="rId34"/>
    <p:sldId id="910" r:id="rId35"/>
    <p:sldId id="911" r:id="rId36"/>
    <p:sldId id="913" r:id="rId37"/>
    <p:sldId id="914" r:id="rId38"/>
    <p:sldId id="915" r:id="rId39"/>
    <p:sldId id="917" r:id="rId40"/>
    <p:sldId id="919" r:id="rId41"/>
    <p:sldId id="920" r:id="rId42"/>
    <p:sldId id="1040" r:id="rId43"/>
    <p:sldId id="1014" r:id="rId44"/>
    <p:sldId id="1015" r:id="rId45"/>
    <p:sldId id="788" r:id="rId46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66FF"/>
    <a:srgbClr val="FF0066"/>
    <a:srgbClr val="00CC99"/>
    <a:srgbClr val="0055A0"/>
    <a:srgbClr val="DEB212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6" autoAdjust="0"/>
    <p:restoredTop sz="94947" autoAdjust="0"/>
  </p:normalViewPr>
  <p:slideViewPr>
    <p:cSldViewPr snapToGrid="0" snapToObjects="1">
      <p:cViewPr varScale="1">
        <p:scale>
          <a:sx n="111" d="100"/>
          <a:sy n="111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0.xml"/><Relationship Id="rId2" Type="http://schemas.openxmlformats.org/officeDocument/2006/relationships/slide" Target="slides/slide19.xml"/><Relationship Id="rId1" Type="http://schemas.openxmlformats.org/officeDocument/2006/relationships/slide" Target="slides/slide6.xml"/><Relationship Id="rId4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A796D7F2-88DC-4A50-B66E-E611B952E417}" type="datetimeFigureOut">
              <a:rPr lang="fr-CH" smtClean="0"/>
              <a:pPr/>
              <a:t>27.02.2025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087DC90D-32FD-420A-B91D-0B18B92AADE6}" type="datetimeFigureOut">
              <a:rPr lang="fr-CH" smtClean="0"/>
              <a:pPr/>
              <a:t>27.02.2025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2" rIns="90722" bIns="4536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15154"/>
            <a:ext cx="5335270" cy="4466987"/>
          </a:xfrm>
          <a:prstGeom prst="rect">
            <a:avLst/>
          </a:prstGeom>
        </p:spPr>
        <p:txBody>
          <a:bodyPr vert="horz" lIns="90722" tIns="45362" rIns="90722" bIns="453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440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36F76A-3C8C-4F43-B8EC-DEEE60F3508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9451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E0A15-BE9C-4D06-B121-6D0E1D8BADC2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049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DC7CF-B8D0-4AE5-BB43-2533AF02576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2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2311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E0A15-BE9C-4D06-B121-6D0E1D8BADC2}" type="slidenum">
              <a:rPr lang="en-US" smtClean="0">
                <a:latin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111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E0A15-BE9C-4D06-B121-6D0E1D8BADC2}" type="slidenum">
              <a:rPr lang="en-US" smtClean="0">
                <a:latin typeface="Times New Roman" pitchFamily="18" charset="0"/>
              </a:rPr>
              <a:pPr/>
              <a:t>20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34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E0A15-BE9C-4D06-B121-6D0E1D8BADC2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405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8016AA-4ABE-4088-B98A-D03DCF850043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847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758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3FA98F7-77D7-4BB5-BA36-0F150D3C7C74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730594" y="6520070"/>
            <a:ext cx="380496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B0452-105C-4FC0-BC3B-18DDAD3D81B1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79562EE-2E9A-4499-BA64-C27CEA5082D4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8A48D39-AECB-4AA4-A0F9-559A7CF885F4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8BC8ACC-C1FA-4F9F-AC1B-7A330460F62E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2DA723F-D906-4CBD-9442-E05370D0D45B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42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8FD3-24F7-4D0A-9C33-EEB0582EDA42}" type="datetime3">
              <a:rPr lang="en-US" smtClean="0"/>
              <a:t>27 February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47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D38565D-B5A9-407A-B2B2-CA94ACB49353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11B1FEB-F8AF-4EFC-A325-1D55F47E7FF4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7716C1B-661C-487A-A91C-32FF85E1D96B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6F0D303-C5BA-4F07-9673-6AF4692900A7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D879DD4-F91E-4A7D-B61B-3A4E5D4AA8F4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B0F989D-F369-490A-8415-C28815B87838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5.wmf"/><Relationship Id="rId7" Type="http://schemas.openxmlformats.org/officeDocument/2006/relationships/image" Target="../media/image1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3.wmf"/><Relationship Id="rId7" Type="http://schemas.openxmlformats.org/officeDocument/2006/relationships/oleObject" Target="../embeddings/oleObject5.bin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31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2/13487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5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53.wmf"/><Relationship Id="rId7" Type="http://schemas.openxmlformats.org/officeDocument/2006/relationships/image" Target="../media/image55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7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54.wmf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56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58.png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59.wmf"/><Relationship Id="rId7" Type="http://schemas.openxmlformats.org/officeDocument/2006/relationships/image" Target="../media/image61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7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60.wmf"/><Relationship Id="rId10" Type="http://schemas.openxmlformats.org/officeDocument/2006/relationships/image" Target="../media/image63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62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Natural Warm Up of a St. Steel Cold Bore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873" y="582549"/>
            <a:ext cx="8013927" cy="522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34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Cryopumping</a:t>
            </a:r>
            <a:r>
              <a:rPr lang="en-US" altLang="en-US" dirty="0"/>
              <a:t> regimes/mechanisms</a:t>
            </a:r>
            <a:endParaRPr lang="en-GB" dirty="0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588436"/>
            <a:ext cx="8940800" cy="1775178"/>
            <a:chOff x="0" y="404"/>
            <a:chExt cx="6336" cy="1258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0" y="404"/>
              <a:ext cx="6336" cy="1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76" tIns="40637" rIns="81276" bIns="4063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Clr>
                  <a:schemeClr val="accent1"/>
                </a:buClr>
              </a:pPr>
              <a:r>
                <a:rPr lang="en-US" altLang="en-US" dirty="0" err="1">
                  <a:solidFill>
                    <a:srgbClr val="3366FF"/>
                  </a:solidFill>
                  <a:latin typeface="+mn-lt"/>
                </a:rPr>
                <a:t>Physisorption</a:t>
              </a:r>
              <a:r>
                <a:rPr lang="en-US" altLang="en-US" sz="1600" dirty="0">
                  <a:latin typeface="+mn-lt"/>
                </a:rPr>
                <a:t> </a:t>
              </a:r>
            </a:p>
            <a:p>
              <a:pPr algn="ctr">
                <a:buClr>
                  <a:schemeClr val="accent1"/>
                </a:buClr>
              </a:pPr>
              <a:endParaRPr lang="en-US" altLang="en-US" sz="600" dirty="0">
                <a:latin typeface="+mn-lt"/>
              </a:endParaRP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>
                  <a:latin typeface="+mn-lt"/>
                </a:rPr>
                <a:t> </a:t>
              </a:r>
              <a:r>
                <a:rPr lang="en-US" altLang="en-US" sz="1600" dirty="0">
                  <a:solidFill>
                    <a:srgbClr val="FF3399"/>
                  </a:solidFill>
                  <a:latin typeface="+mn-lt"/>
                </a:rPr>
                <a:t>Sub-monolayer</a:t>
              </a:r>
              <a:r>
                <a:rPr lang="en-US" altLang="en-US" sz="1600" dirty="0">
                  <a:latin typeface="+mn-lt"/>
                </a:rPr>
                <a:t> coverage : attractive force (van der Waals) between a gas molecules and a material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>
                  <a:latin typeface="+mn-lt"/>
                </a:rPr>
                <a:t> Binding energy for </a:t>
              </a:r>
              <a:r>
                <a:rPr lang="en-US" altLang="en-US" sz="1600" b="1" dirty="0">
                  <a:latin typeface="+mn-lt"/>
                </a:rPr>
                <a:t>physical adsorption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>
                  <a:latin typeface="+mn-lt"/>
                </a:rPr>
                <a:t> H</a:t>
              </a:r>
              <a:r>
                <a:rPr lang="en-US" altLang="en-US" sz="1600" baseline="-25000" dirty="0">
                  <a:latin typeface="+mn-lt"/>
                </a:rPr>
                <a:t>2</a:t>
              </a:r>
              <a:r>
                <a:rPr lang="en-US" altLang="en-US" sz="1600" dirty="0">
                  <a:latin typeface="+mn-lt"/>
                </a:rPr>
                <a:t> from 20 to 85 </a:t>
              </a:r>
              <a:r>
                <a:rPr lang="en-US" altLang="en-US" sz="1600" dirty="0" err="1">
                  <a:latin typeface="+mn-lt"/>
                </a:rPr>
                <a:t>meV</a:t>
              </a:r>
              <a:r>
                <a:rPr lang="en-US" altLang="en-US" sz="1600" dirty="0">
                  <a:latin typeface="+mn-lt"/>
                </a:rPr>
                <a:t> for smooth and porous materials respectively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>
                  <a:latin typeface="+mn-lt"/>
                </a:rPr>
                <a:t> 1 h sojourn time at 5.2 K and 26 K for smooth and porous materials resp.</a:t>
              </a: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2" y="1086"/>
              <a:ext cx="1026" cy="5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0" y="2427114"/>
            <a:ext cx="9144000" cy="1975555"/>
            <a:chOff x="0" y="1584"/>
            <a:chExt cx="6480" cy="1400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0" y="1584"/>
              <a:ext cx="6480" cy="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altLang="en-US" sz="2311" dirty="0">
                  <a:solidFill>
                    <a:srgbClr val="3366FF"/>
                  </a:solidFill>
                </a:rPr>
                <a:t>Condensation</a:t>
              </a:r>
              <a:r>
                <a:rPr lang="en-US" altLang="en-US" sz="1600" dirty="0">
                  <a:solidFill>
                    <a:srgbClr val="3366FF"/>
                  </a:solidFill>
                </a:rPr>
                <a:t> </a:t>
              </a:r>
            </a:p>
            <a:p>
              <a:pPr algn="ctr">
                <a:buClr>
                  <a:schemeClr val="accent1"/>
                </a:buClr>
              </a:pPr>
              <a:endParaRPr lang="en-US" altLang="en-US" sz="700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778" dirty="0"/>
                <a:t> </a:t>
              </a:r>
              <a:r>
                <a:rPr lang="en-US" altLang="en-US" sz="1600" dirty="0"/>
                <a:t>For </a:t>
              </a:r>
              <a:r>
                <a:rPr lang="en-US" altLang="en-US" sz="1600" dirty="0">
                  <a:solidFill>
                    <a:srgbClr val="FF3399"/>
                  </a:solidFill>
                </a:rPr>
                <a:t>thick gas coverage</a:t>
              </a:r>
              <a:r>
                <a:rPr lang="en-US" altLang="en-US" sz="1600" dirty="0"/>
                <a:t>, only forces between gas molecules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/>
                <a:t> Energy of </a:t>
              </a:r>
              <a:r>
                <a:rPr lang="en-US" altLang="en-US" sz="1600" dirty="0" err="1"/>
                <a:t>vaporisation</a:t>
              </a:r>
              <a:r>
                <a:rPr lang="en-US" altLang="en-US" sz="1600" dirty="0"/>
                <a:t> 9 to 175 </a:t>
              </a:r>
              <a:r>
                <a:rPr lang="en-US" altLang="en-US" sz="1600" dirty="0" err="1"/>
                <a:t>meV</a:t>
              </a:r>
              <a:r>
                <a:rPr lang="en-US" altLang="en-US" sz="1600" dirty="0"/>
                <a:t> for H</a:t>
              </a:r>
              <a:r>
                <a:rPr lang="en-US" altLang="en-US" sz="1600" baseline="-25000" dirty="0"/>
                <a:t>2</a:t>
              </a:r>
              <a:r>
                <a:rPr lang="en-US" altLang="en-US" sz="1600" dirty="0"/>
                <a:t> and CO</a:t>
              </a:r>
              <a:r>
                <a:rPr lang="en-US" altLang="en-US" sz="1600" baseline="-25000" dirty="0"/>
                <a:t>2</a:t>
              </a:r>
              <a:r>
                <a:rPr lang="en-US" altLang="en-US" sz="1600" dirty="0"/>
                <a:t> resp.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/>
                <a:t> 1 h sojourn time at 2.8 K and 53.4 K for H</a:t>
              </a:r>
              <a:r>
                <a:rPr lang="en-US" altLang="en-US" sz="1600" baseline="-25000" dirty="0"/>
                <a:t>2</a:t>
              </a:r>
              <a:r>
                <a:rPr lang="en-US" altLang="en-US" sz="1600" dirty="0"/>
                <a:t> and CO</a:t>
              </a:r>
              <a:r>
                <a:rPr lang="en-US" altLang="en-US" sz="1600" baseline="-25000" dirty="0"/>
                <a:t>2</a:t>
              </a:r>
              <a:r>
                <a:rPr lang="en-US" altLang="en-US" sz="1600" dirty="0"/>
                <a:t> resp.</a:t>
              </a:r>
            </a:p>
            <a:p>
              <a:pPr>
                <a:buClr>
                  <a:schemeClr val="accent1"/>
                </a:buClr>
                <a:buFontTx/>
                <a:buChar char="•"/>
              </a:pPr>
              <a:endParaRPr lang="en-US" altLang="en-US" sz="1050" dirty="0"/>
            </a:p>
            <a:p>
              <a:pPr>
                <a:buClr>
                  <a:schemeClr val="accent1"/>
                </a:buClr>
              </a:pPr>
              <a:r>
                <a:rPr lang="en-US" altLang="en-US" sz="1600" dirty="0"/>
                <a:t>    </a:t>
              </a:r>
              <a:r>
                <a:rPr lang="en-US" altLang="en-US" sz="1600" dirty="0">
                  <a:solidFill>
                    <a:srgbClr val="FF0066"/>
                  </a:solidFill>
                  <a:sym typeface="Wingdings" panose="05000000000000000000" pitchFamily="2" charset="2"/>
                </a:rPr>
                <a:t></a:t>
              </a:r>
              <a:r>
                <a:rPr lang="en-US" altLang="en-US" sz="1600" dirty="0">
                  <a:sym typeface="Wingdings" panose="05000000000000000000" pitchFamily="2" charset="2"/>
                </a:rPr>
                <a:t> sub-monolayers quantities of gas can be </a:t>
              </a:r>
              <a:r>
                <a:rPr lang="en-US" altLang="en-US" sz="1600" i="1" dirty="0" err="1">
                  <a:sym typeface="Wingdings" panose="05000000000000000000" pitchFamily="2" charset="2"/>
                </a:rPr>
                <a:t>physisorbed</a:t>
              </a:r>
              <a:r>
                <a:rPr lang="en-US" altLang="en-US" sz="1600" dirty="0">
                  <a:sym typeface="Wingdings" panose="05000000000000000000" pitchFamily="2" charset="2"/>
                </a:rPr>
                <a:t> at their boiling temperature </a:t>
              </a:r>
            </a:p>
            <a:p>
              <a:pPr>
                <a:buClr>
                  <a:schemeClr val="accent1"/>
                </a:buClr>
              </a:pPr>
              <a:r>
                <a:rPr lang="en-US" altLang="en-US" sz="1600" dirty="0">
                  <a:sym typeface="Wingdings" panose="05000000000000000000" pitchFamily="2" charset="2"/>
                </a:rPr>
                <a:t>         (ex : H</a:t>
              </a:r>
              <a:r>
                <a:rPr lang="en-US" altLang="en-US" sz="1600" baseline="-25000" dirty="0">
                  <a:sym typeface="Wingdings" panose="05000000000000000000" pitchFamily="2" charset="2"/>
                </a:rPr>
                <a:t>2</a:t>
              </a:r>
              <a:r>
                <a:rPr lang="en-US" altLang="en-US" sz="1600" dirty="0">
                  <a:sym typeface="Wingdings" panose="05000000000000000000" pitchFamily="2" charset="2"/>
                </a:rPr>
                <a:t> boils at 20.3 K and a bake-out above 100 </a:t>
              </a:r>
              <a:r>
                <a:rPr lang="en-US" altLang="en-US" sz="1600" dirty="0">
                  <a:cs typeface="Times New Roman" panose="02020603050405020304" pitchFamily="18" charset="0"/>
                  <a:sym typeface="Wingdings" panose="05000000000000000000" pitchFamily="2" charset="2"/>
                </a:rPr>
                <a:t>ºC</a:t>
              </a:r>
              <a:r>
                <a:rPr lang="en-US" altLang="en-US" sz="1600" dirty="0">
                  <a:sym typeface="Wingdings" panose="05000000000000000000" pitchFamily="2" charset="2"/>
                </a:rPr>
                <a:t> removes water)</a:t>
              </a:r>
              <a:endParaRPr lang="en-GB" altLang="en-US" sz="1600" dirty="0">
                <a:sym typeface="Wingdings" panose="05000000000000000000" pitchFamily="2" charset="2"/>
              </a:endParaRPr>
            </a:p>
          </p:txBody>
        </p:sp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2" y="1909"/>
              <a:ext cx="1092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5"/>
          <p:cNvGrpSpPr>
            <a:grpSpLocks/>
          </p:cNvGrpSpPr>
          <p:nvPr/>
        </p:nvGrpSpPr>
        <p:grpSpPr bwMode="auto">
          <a:xfrm>
            <a:off x="0" y="4748393"/>
            <a:ext cx="9144000" cy="1179689"/>
            <a:chOff x="0" y="3443"/>
            <a:chExt cx="6480" cy="836"/>
          </a:xfrm>
        </p:grpSpPr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0" y="3443"/>
              <a:ext cx="6480" cy="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altLang="en-US" sz="2311" dirty="0" err="1">
                  <a:solidFill>
                    <a:srgbClr val="3366FF"/>
                  </a:solidFill>
                </a:rPr>
                <a:t>Cryotrapping</a:t>
              </a:r>
              <a:endParaRPr lang="en-US" altLang="en-US" sz="2311" dirty="0">
                <a:solidFill>
                  <a:srgbClr val="3366FF"/>
                </a:solidFill>
              </a:endParaRPr>
            </a:p>
            <a:p>
              <a:pPr algn="ctr">
                <a:buClr>
                  <a:schemeClr val="accent1"/>
                </a:buClr>
              </a:pPr>
              <a:endParaRPr lang="en-US" altLang="en-US" sz="1333" dirty="0">
                <a:solidFill>
                  <a:srgbClr val="3366FF"/>
                </a:solidFill>
              </a:endParaRPr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US" altLang="en-US" sz="1600" dirty="0">
                  <a:solidFill>
                    <a:srgbClr val="3366FF"/>
                  </a:solidFill>
                </a:rPr>
                <a:t> </a:t>
              </a:r>
              <a:r>
                <a:rPr lang="en-US" altLang="en-US" sz="1600" dirty="0"/>
                <a:t>Use of an </a:t>
              </a:r>
              <a:r>
                <a:rPr lang="en-US" altLang="en-US" sz="1600" b="1" dirty="0"/>
                <a:t>easily condensable carrier </a:t>
              </a:r>
              <a:r>
                <a:rPr lang="en-US" altLang="en-US" sz="1600" dirty="0"/>
                <a:t>(</a:t>
              </a:r>
              <a:r>
                <a:rPr lang="en-US" altLang="en-US" sz="1600" i="1" dirty="0"/>
                <a:t>e.g. </a:t>
              </a:r>
              <a:r>
                <a:rPr lang="en-US" altLang="en-US" sz="1600" dirty="0" err="1"/>
                <a:t>Ar</a:t>
              </a:r>
              <a:r>
                <a:rPr lang="en-US" altLang="en-US" sz="1600" dirty="0"/>
                <a:t>) to trap molecules with</a:t>
              </a:r>
            </a:p>
            <a:p>
              <a:pPr>
                <a:buClr>
                  <a:schemeClr val="accent1"/>
                </a:buClr>
              </a:pPr>
              <a:r>
                <a:rPr lang="en-US" altLang="en-US" sz="1600" b="1" dirty="0"/>
                <a:t>a high vapor pressure gas</a:t>
              </a:r>
              <a:r>
                <a:rPr lang="en-US" altLang="en-US" sz="1600" dirty="0"/>
                <a:t> (</a:t>
              </a:r>
              <a:r>
                <a:rPr lang="en-US" altLang="en-US" sz="1600" i="1" dirty="0"/>
                <a:t>e.g. </a:t>
              </a:r>
              <a:r>
                <a:rPr lang="en-US" altLang="en-US" sz="1600" dirty="0"/>
                <a:t>He, H</a:t>
              </a:r>
              <a:r>
                <a:rPr lang="en-US" altLang="en-US" sz="1600" baseline="-25000" dirty="0"/>
                <a:t>2</a:t>
              </a:r>
              <a:r>
                <a:rPr lang="en-US" altLang="en-US" sz="1778" dirty="0"/>
                <a:t>) </a:t>
              </a:r>
            </a:p>
          </p:txBody>
        </p:sp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7" y="3625"/>
              <a:ext cx="1098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3380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Sticking probability/coefficient</a:t>
            </a:r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42291"/>
            <a:ext cx="9144000" cy="573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chemeClr val="accent1"/>
              </a:buClr>
            </a:pPr>
            <a:endParaRPr lang="en-US" altLang="en-US" sz="8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Probability : 0 &lt; </a:t>
            </a:r>
            <a:r>
              <a:rPr lang="en-US" altLang="en-US" sz="1600" dirty="0">
                <a:solidFill>
                  <a:srgbClr val="FF3399"/>
                </a:solidFill>
                <a:sym typeface="Symbol" panose="05050102010706020507" pitchFamily="18" charset="2"/>
              </a:rPr>
              <a:t></a:t>
            </a:r>
            <a:r>
              <a:rPr lang="en-US" altLang="en-US" sz="1600" dirty="0">
                <a:sym typeface="Symbol" panose="05050102010706020507" pitchFamily="18" charset="2"/>
              </a:rPr>
              <a:t> &lt; 1</a:t>
            </a:r>
          </a:p>
          <a:p>
            <a:pPr>
              <a:buClr>
                <a:schemeClr val="accent1"/>
              </a:buClr>
            </a:pPr>
            <a:r>
              <a:rPr lang="en-US" altLang="en-US" sz="1600" dirty="0">
                <a:cs typeface="Times New Roman" panose="02020603050405020304" pitchFamily="18" charset="0"/>
                <a:sym typeface="Symbol" panose="05050102010706020507" pitchFamily="18" charset="2"/>
              </a:rPr>
              <a:t>        </a:t>
            </a:r>
            <a:r>
              <a:rPr lang="el-GR" altLang="en-US" sz="1600" dirty="0">
                <a:cs typeface="Times New Roman" panose="02020603050405020304" pitchFamily="18" charset="0"/>
                <a:sym typeface="Symbol" panose="05050102010706020507" pitchFamily="18" charset="2"/>
              </a:rPr>
              <a:t>ν</a:t>
            </a:r>
            <a:r>
              <a:rPr lang="en-US" altLang="en-US" sz="1600" dirty="0">
                <a:cs typeface="Times New Roman" panose="02020603050405020304" pitchFamily="18" charset="0"/>
                <a:sym typeface="Symbol" panose="05050102010706020507" pitchFamily="18" charset="2"/>
              </a:rPr>
              <a:t> collision (impingement) rate </a:t>
            </a:r>
            <a:r>
              <a:rPr lang="en-US" altLang="en-US" sz="1244" dirty="0">
                <a:cs typeface="Times New Roman" panose="02020603050405020304" pitchFamily="18" charset="0"/>
                <a:sym typeface="Symbol" panose="05050102010706020507" pitchFamily="18" charset="2"/>
              </a:rPr>
              <a:t>(molecules.s</a:t>
            </a:r>
            <a:r>
              <a:rPr lang="en-US" altLang="en-US" sz="1244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en-US" sz="1244" dirty="0">
                <a:cs typeface="Times New Roman" panose="02020603050405020304" pitchFamily="18" charset="0"/>
                <a:sym typeface="Symbol" panose="05050102010706020507" pitchFamily="18" charset="2"/>
              </a:rPr>
              <a:t>.cm</a:t>
            </a:r>
            <a:r>
              <a:rPr lang="en-US" altLang="en-US" sz="1244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altLang="en-US" sz="1244" dirty="0"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l-GR" altLang="en-US" sz="1244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600" dirty="0">
              <a:sym typeface="Symbol" panose="05050102010706020507" pitchFamily="18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Function of the gas specie, surface condition, surface coverage, temperature of gas and surface </a:t>
            </a:r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chemeClr val="accent1"/>
              </a:buClr>
            </a:pPr>
            <a:endParaRPr lang="en-US" altLang="en-US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Pumping speed</a:t>
            </a:r>
            <a:endParaRPr lang="en-US" altLang="en-US" sz="1778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778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778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778" dirty="0"/>
          </a:p>
          <a:p>
            <a:pPr>
              <a:buClr>
                <a:schemeClr val="accent1"/>
              </a:buClr>
            </a:pPr>
            <a:r>
              <a:rPr lang="en-US" altLang="en-US" sz="1600" i="1" dirty="0"/>
              <a:t> </a:t>
            </a:r>
            <a:r>
              <a:rPr lang="en-US" altLang="en-US" sz="1600" i="1" dirty="0" err="1"/>
              <a:t>i.e</a:t>
            </a:r>
            <a:r>
              <a:rPr lang="en-US" altLang="en-US" sz="1600" i="1" dirty="0"/>
              <a:t> </a:t>
            </a:r>
            <a:r>
              <a:rPr lang="en-US" altLang="en-US" sz="1600" dirty="0"/>
              <a:t>: </a:t>
            </a:r>
            <a:r>
              <a:rPr lang="en-US" altLang="en-US" sz="1600" dirty="0">
                <a:solidFill>
                  <a:srgbClr val="FF3399"/>
                </a:solidFill>
                <a:sym typeface="Symbol" panose="05050102010706020507" pitchFamily="18" charset="2"/>
              </a:rPr>
              <a:t> multiplied by the conductance of a surface</a:t>
            </a:r>
          </a:p>
          <a:p>
            <a:pPr>
              <a:buClr>
                <a:schemeClr val="accent1"/>
              </a:buClr>
            </a:pPr>
            <a:endParaRPr lang="en-US" altLang="en-US" sz="1600" dirty="0">
              <a:solidFill>
                <a:srgbClr val="FF3399"/>
              </a:solidFill>
              <a:sym typeface="Symbol" panose="05050102010706020507" pitchFamily="18" charset="2"/>
            </a:endParaRPr>
          </a:p>
          <a:p>
            <a:pPr>
              <a:buClr>
                <a:schemeClr val="accent1"/>
              </a:buClr>
            </a:pPr>
            <a:r>
              <a:rPr lang="en-US" altLang="en-US" sz="1778" dirty="0">
                <a:solidFill>
                  <a:schemeClr val="tx2"/>
                </a:solidFill>
                <a:sym typeface="Symbol" panose="05050102010706020507" pitchFamily="18" charset="2"/>
              </a:rPr>
              <a:t>   A = area sample (m</a:t>
            </a:r>
            <a:r>
              <a:rPr lang="en-US" altLang="en-US" sz="1778" baseline="30000" dirty="0">
                <a:solidFill>
                  <a:schemeClr val="tx2"/>
                </a:solidFill>
                <a:sym typeface="Symbol" panose="05050102010706020507" pitchFamily="18" charset="2"/>
              </a:rPr>
              <a:t>2</a:t>
            </a:r>
            <a:r>
              <a:rPr lang="en-US" altLang="en-US" sz="1778" dirty="0">
                <a:solidFill>
                  <a:schemeClr val="tx2"/>
                </a:solidFill>
                <a:sym typeface="Symbol" panose="05050102010706020507" pitchFamily="18" charset="2"/>
              </a:rPr>
              <a:t>); &lt;v&gt;=MB </a:t>
            </a:r>
            <a:r>
              <a:rPr lang="en-US" altLang="en-US" sz="1778" dirty="0" err="1">
                <a:solidFill>
                  <a:schemeClr val="tx2"/>
                </a:solidFill>
                <a:sym typeface="Symbol" panose="05050102010706020507" pitchFamily="18" charset="2"/>
              </a:rPr>
              <a:t>averag</a:t>
            </a:r>
            <a:r>
              <a:rPr lang="en-US" altLang="en-US" sz="1778" dirty="0">
                <a:solidFill>
                  <a:schemeClr val="tx2"/>
                </a:solidFill>
                <a:sym typeface="Symbol" panose="05050102010706020507" pitchFamily="18" charset="2"/>
              </a:rPr>
              <a:t>. </a:t>
            </a:r>
            <a:r>
              <a:rPr lang="en-US" altLang="en-US" sz="1778" dirty="0" err="1">
                <a:solidFill>
                  <a:schemeClr val="tx2"/>
                </a:solidFill>
                <a:sym typeface="Symbol" panose="05050102010706020507" pitchFamily="18" charset="2"/>
              </a:rPr>
              <a:t>veloc</a:t>
            </a:r>
            <a:r>
              <a:rPr lang="en-US" altLang="en-US" sz="1778" dirty="0">
                <a:solidFill>
                  <a:schemeClr val="tx2"/>
                </a:solidFill>
                <a:sym typeface="Symbol" panose="05050102010706020507" pitchFamily="18" charset="2"/>
              </a:rPr>
              <a:t>.</a:t>
            </a:r>
            <a:endParaRPr lang="en-US" altLang="en-US" sz="1600" dirty="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169529"/>
              </p:ext>
            </p:extLst>
          </p:nvPr>
        </p:nvGraphicFramePr>
        <p:xfrm>
          <a:off x="4675423" y="608774"/>
          <a:ext cx="212372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8000" imgH="457200" progId="Equation.3">
                  <p:embed/>
                </p:oleObj>
              </mc:Choice>
              <mc:Fallback>
                <p:oleObj name="Equation" r:id="rId2" imgW="1778000" imgH="4572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23" y="608774"/>
                        <a:ext cx="2123722" cy="5461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233444"/>
              </p:ext>
            </p:extLst>
          </p:nvPr>
        </p:nvGraphicFramePr>
        <p:xfrm>
          <a:off x="962377" y="4538221"/>
          <a:ext cx="2339622" cy="577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5800" imgH="482600" progId="Equation.3">
                  <p:embed/>
                </p:oleObj>
              </mc:Choice>
              <mc:Fallback>
                <p:oleObj name="Equation" r:id="rId4" imgW="1955800" imgH="482600" progId="Equation.3">
                  <p:embed/>
                  <p:pic>
                    <p:nvPicPr>
                      <p:cNvPr id="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377" y="4538221"/>
                        <a:ext cx="2339622" cy="5771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9"/>
              <p:cNvSpPr txBox="1"/>
              <p:nvPr/>
            </p:nvSpPr>
            <p:spPr bwMode="auto">
              <a:xfrm>
                <a:off x="4928108" y="4389111"/>
                <a:ext cx="3048508" cy="80673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en-GB" sz="20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GB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·</m:t>
                          </m:r>
                          <m:sSup>
                            <m:sSup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m:rPr>
                              <m:nor/>
                            </m:rPr>
                            <a:rPr lang="en-GB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  <m:r>
                        <a:rPr lang="en-GB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3.63 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28108" y="4389111"/>
                <a:ext cx="3048508" cy="8067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4443589" y="1637892"/>
            <a:ext cx="3758302" cy="2583126"/>
            <a:chOff x="1380" y="1311"/>
            <a:chExt cx="2223" cy="1515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" y="1311"/>
              <a:ext cx="2223" cy="1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31"/>
            <p:cNvSpPr txBox="1">
              <a:spLocks noChangeArrowheads="1"/>
            </p:cNvSpPr>
            <p:nvPr/>
          </p:nvSpPr>
          <p:spPr bwMode="auto">
            <a:xfrm>
              <a:off x="1652" y="2671"/>
              <a:ext cx="186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1276" tIns="40637" rIns="81276" bIns="4063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889">
                  <a:solidFill>
                    <a:srgbClr val="000000"/>
                  </a:solidFill>
                  <a:cs typeface="Times New Roman" panose="02020603050405020304" pitchFamily="18" charset="0"/>
                </a:rPr>
                <a:t>J.N. Chubb </a:t>
              </a:r>
              <a:r>
                <a:rPr lang="en-GB" altLang="en-US" sz="889" i="1">
                  <a:solidFill>
                    <a:srgbClr val="000000"/>
                  </a:solidFill>
                  <a:cs typeface="Times New Roman" panose="02020603050405020304" pitchFamily="18" charset="0"/>
                </a:rPr>
                <a:t>et al</a:t>
              </a:r>
              <a:r>
                <a:rPr lang="en-GB" altLang="en-US" sz="889">
                  <a:solidFill>
                    <a:srgbClr val="000000"/>
                  </a:solidFill>
                  <a:cs typeface="Times New Roman" panose="02020603050405020304" pitchFamily="18" charset="0"/>
                </a:rPr>
                <a:t>. Vacuum/vol 15/number 10/491-496</a:t>
              </a:r>
              <a:endParaRPr lang="en-US" altLang="en-US" sz="889"/>
            </a:p>
          </p:txBody>
        </p: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1243188" y="1637891"/>
            <a:ext cx="2249311" cy="2331156"/>
            <a:chOff x="3875" y="1311"/>
            <a:chExt cx="1594" cy="1652"/>
          </a:xfrm>
        </p:grpSpPr>
        <p:sp>
          <p:nvSpPr>
            <p:cNvPr id="13" name="Text Box 37"/>
            <p:cNvSpPr txBox="1">
              <a:spLocks noChangeArrowheads="1"/>
            </p:cNvSpPr>
            <p:nvPr/>
          </p:nvSpPr>
          <p:spPr bwMode="auto">
            <a:xfrm>
              <a:off x="3875" y="2808"/>
              <a:ext cx="1594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1276" tIns="40637" rIns="81276" bIns="4063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889">
                  <a:solidFill>
                    <a:srgbClr val="000000"/>
                  </a:solidFill>
                  <a:cs typeface="Times New Roman" panose="02020603050405020304" pitchFamily="18" charset="0"/>
                </a:rPr>
                <a:t>J.N. Chubb </a:t>
              </a:r>
              <a:r>
                <a:rPr lang="en-GB" altLang="en-US" sz="889" i="1">
                  <a:solidFill>
                    <a:srgbClr val="000000"/>
                  </a:solidFill>
                  <a:cs typeface="Times New Roman" panose="02020603050405020304" pitchFamily="18" charset="0"/>
                </a:rPr>
                <a:t>et al</a:t>
              </a:r>
              <a:r>
                <a:rPr lang="en-GB" altLang="en-US" sz="889">
                  <a:solidFill>
                    <a:srgbClr val="000000"/>
                  </a:solidFill>
                  <a:cs typeface="Times New Roman" panose="02020603050405020304" pitchFamily="18" charset="0"/>
                </a:rPr>
                <a:t>. J. Phys. D, 1968, vol 1, 361</a:t>
              </a:r>
              <a:endParaRPr lang="en-US" altLang="en-US" sz="889"/>
            </a:p>
          </p:txBody>
        </p:sp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3920" y="1311"/>
              <a:ext cx="1527" cy="1464"/>
              <a:chOff x="3331" y="1447"/>
              <a:chExt cx="1527" cy="1464"/>
            </a:xfrm>
          </p:grpSpPr>
          <p:pic>
            <p:nvPicPr>
              <p:cNvPr id="15" name="Picture 36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" y="1447"/>
                <a:ext cx="1527" cy="14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35"/>
              <p:cNvSpPr>
                <a:spLocks noChangeArrowheads="1"/>
              </p:cNvSpPr>
              <p:nvPr/>
            </p:nvSpPr>
            <p:spPr bwMode="auto">
              <a:xfrm>
                <a:off x="3421" y="2355"/>
                <a:ext cx="127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81276" tIns="40637" rIns="81276" bIns="40637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1827213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2844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7416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198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6560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067" dirty="0">
                    <a:sym typeface="Symbol" panose="05050102010706020507" pitchFamily="18" charset="2"/>
                  </a:rPr>
                  <a:t>H</a:t>
                </a:r>
                <a:r>
                  <a:rPr lang="en-US" altLang="en-US" sz="1067" baseline="-25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1067" dirty="0">
                    <a:sym typeface="Symbol" panose="05050102010706020507" pitchFamily="18" charset="2"/>
                  </a:rPr>
                  <a:t> at 300 K incident onto a surface at 3.1 K</a:t>
                </a:r>
              </a:p>
            </p:txBody>
          </p:sp>
        </p:grpSp>
      </p:grpSp>
      <p:sp>
        <p:nvSpPr>
          <p:cNvPr id="17" name="Rectangle 40"/>
          <p:cNvSpPr>
            <a:spLocks noChangeArrowheads="1"/>
          </p:cNvSpPr>
          <p:nvPr/>
        </p:nvSpPr>
        <p:spPr bwMode="auto">
          <a:xfrm>
            <a:off x="4827411" y="5244368"/>
            <a:ext cx="24327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H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 and CO at 4.2 K :</a:t>
            </a:r>
          </a:p>
          <a:p>
            <a:pPr lvl="1">
              <a:buClr>
                <a:schemeClr val="accent1"/>
              </a:buClr>
            </a:pPr>
            <a:r>
              <a:rPr lang="en-US" altLang="en-US" sz="1600" dirty="0"/>
              <a:t>S</a:t>
            </a:r>
            <a:r>
              <a:rPr lang="en-US" altLang="en-US" sz="1600" baseline="-25000" dirty="0"/>
              <a:t>H2</a:t>
            </a:r>
            <a:r>
              <a:rPr lang="en-US" altLang="en-US" sz="1600" dirty="0"/>
              <a:t> = 5.3 ℓ.s</a:t>
            </a:r>
            <a:r>
              <a:rPr lang="en-US" altLang="en-US" sz="1600" baseline="30000" dirty="0"/>
              <a:t>-1</a:t>
            </a:r>
            <a:r>
              <a:rPr lang="en-US" altLang="en-US" sz="1600" dirty="0"/>
              <a:t>·cm</a:t>
            </a:r>
            <a:r>
              <a:rPr lang="en-US" altLang="en-US" sz="1600" baseline="30000" dirty="0"/>
              <a:t>-2</a:t>
            </a:r>
          </a:p>
          <a:p>
            <a:pPr lvl="1">
              <a:buClr>
                <a:schemeClr val="accent1"/>
              </a:buClr>
            </a:pPr>
            <a:r>
              <a:rPr lang="en-US" altLang="en-US" sz="1600" dirty="0"/>
              <a:t>S</a:t>
            </a:r>
            <a:r>
              <a:rPr lang="en-US" altLang="en-US" sz="1600" baseline="-25000" dirty="0"/>
              <a:t>CO</a:t>
            </a:r>
            <a:r>
              <a:rPr lang="en-US" altLang="en-US" sz="1600" dirty="0"/>
              <a:t> = 1.4 ℓ.s</a:t>
            </a:r>
            <a:r>
              <a:rPr lang="en-US" altLang="en-US" sz="1600" baseline="30000" dirty="0"/>
              <a:t>-1</a:t>
            </a:r>
            <a:r>
              <a:rPr lang="en-US" altLang="en-US" sz="1600" dirty="0"/>
              <a:t>·cm</a:t>
            </a:r>
            <a:r>
              <a:rPr lang="en-US" altLang="en-US" sz="1600" baseline="30000" dirty="0"/>
              <a:t>-2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152F1E-2859-4822-BF7D-6FC5FCD0529C}"/>
              </a:ext>
            </a:extLst>
          </p:cNvPr>
          <p:cNvSpPr/>
          <p:nvPr/>
        </p:nvSpPr>
        <p:spPr>
          <a:xfrm>
            <a:off x="2579254" y="4429352"/>
            <a:ext cx="875273" cy="7262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32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Capture factor, </a:t>
            </a:r>
            <a:r>
              <a:rPr lang="en-US" altLang="en-US" dirty="0" err="1"/>
              <a:t>C</a:t>
            </a:r>
            <a:r>
              <a:rPr lang="en-US" altLang="en-US" baseline="-25000" dirty="0" err="1"/>
              <a:t>f</a:t>
            </a:r>
            <a:r>
              <a:rPr lang="en-US" altLang="en-US" dirty="0"/>
              <a:t>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820927"/>
            <a:ext cx="91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b="1" dirty="0"/>
              <a:t>capture factor </a:t>
            </a:r>
            <a:r>
              <a:rPr lang="en-US" sz="1600" dirty="0"/>
              <a:t>t</a:t>
            </a:r>
            <a:r>
              <a:rPr lang="en-US" altLang="en-US" sz="1600" dirty="0"/>
              <a:t>akes into account the </a:t>
            </a:r>
            <a:r>
              <a:rPr lang="en-US" altLang="en-US" sz="1600" b="1" dirty="0">
                <a:solidFill>
                  <a:srgbClr val="FF3399"/>
                </a:solidFill>
              </a:rPr>
              <a:t>geometry of the system </a:t>
            </a:r>
            <a:r>
              <a:rPr lang="en-US" altLang="en-US" sz="1600" dirty="0"/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" y="1679966"/>
            <a:ext cx="3932860" cy="396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115" y="1915078"/>
            <a:ext cx="3547533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987778" y="1467756"/>
            <a:ext cx="1914106" cy="3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CC99"/>
                </a:solidFill>
              </a:rPr>
              <a:t>Baffle in a </a:t>
            </a:r>
            <a:r>
              <a:rPr lang="en-US" altLang="en-US" sz="1600" dirty="0" err="1">
                <a:solidFill>
                  <a:srgbClr val="00CC99"/>
                </a:solidFill>
              </a:rPr>
              <a:t>cryopump</a:t>
            </a:r>
            <a:endParaRPr lang="en-US" altLang="en-US" sz="1600" dirty="0">
              <a:solidFill>
                <a:srgbClr val="00CC99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738492" y="1240158"/>
            <a:ext cx="4527513" cy="3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CC99"/>
                </a:solidFill>
              </a:rPr>
              <a:t>Holes in the electron shield  of the LHC beam screen</a:t>
            </a:r>
          </a:p>
        </p:txBody>
      </p:sp>
      <p:graphicFrame>
        <p:nvGraphicFramePr>
          <p:cNvPr id="10" name="Group 102"/>
          <p:cNvGraphicFramePr>
            <a:graphicFrameLocks noGrp="1"/>
          </p:cNvGraphicFramePr>
          <p:nvPr/>
        </p:nvGraphicFramePr>
        <p:xfrm>
          <a:off x="5277556" y="4795156"/>
          <a:ext cx="2150532" cy="777523"/>
        </p:xfrm>
        <a:graphic>
          <a:graphicData uri="http://schemas.openxmlformats.org/drawingml/2006/table">
            <a:tbl>
              <a:tblPr/>
              <a:tblGrid>
                <a:gridCol w="428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0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0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54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</a:p>
                  </a:txBody>
                  <a:tcPr marL="81276" marR="81276" marT="40637" marB="40637" horzOverflow="overflow">
                    <a:lnL cap="flat">
                      <a:noFill/>
                    </a:lnL>
                    <a:lnR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1276" marR="81276" marT="40637" marB="40637" horzOverflow="overflow">
                    <a:lnL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8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0.1</a:t>
                      </a:r>
                    </a:p>
                  </a:txBody>
                  <a:tcPr marL="81276" marR="81276" marT="40637" marB="40637" horzOverflow="overflow">
                    <a:lnL cap="flat">
                      <a:noFill/>
                    </a:lnL>
                    <a:lnR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81276" marR="81276" marT="40637" marB="40637" horzOverflow="overflow">
                    <a:lnL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0.39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2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1276" marR="81276" marT="40637" marB="40637" horzOverflow="overflow">
                    <a:lnL cap="flat">
                      <a:noFill/>
                    </a:lnL>
                    <a:lnR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0.68</a:t>
                      </a:r>
                    </a:p>
                  </a:txBody>
                  <a:tcPr marL="81276" marR="81276" marT="40637" marB="40637" horzOverflow="overflow">
                    <a:lnL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0.36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0.51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81276" marR="81276" marT="40637" marB="4063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 Box 99"/>
          <p:cNvSpPr txBox="1">
            <a:spLocks noChangeArrowheads="1"/>
          </p:cNvSpPr>
          <p:nvPr/>
        </p:nvSpPr>
        <p:spPr bwMode="auto">
          <a:xfrm>
            <a:off x="5341056" y="5627712"/>
            <a:ext cx="2143849" cy="21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889" dirty="0">
                <a:solidFill>
                  <a:srgbClr val="000000"/>
                </a:solidFill>
                <a:cs typeface="Times New Roman" panose="02020603050405020304" pitchFamily="18" charset="0"/>
              </a:rPr>
              <a:t>A.A. Krasnov. Vacuum 73 (2004) 195-199</a:t>
            </a:r>
            <a:endParaRPr lang="en-US" altLang="en-US" sz="889" dirty="0"/>
          </a:p>
        </p:txBody>
      </p:sp>
      <p:sp>
        <p:nvSpPr>
          <p:cNvPr id="12" name="Text Box 100"/>
          <p:cNvSpPr txBox="1">
            <a:spLocks noChangeArrowheads="1"/>
          </p:cNvSpPr>
          <p:nvPr/>
        </p:nvSpPr>
        <p:spPr bwMode="auto">
          <a:xfrm>
            <a:off x="2533678" y="3955655"/>
            <a:ext cx="989686" cy="38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b="1" dirty="0" err="1"/>
              <a:t>C</a:t>
            </a:r>
            <a:r>
              <a:rPr lang="en-US" altLang="en-US" sz="2000" b="1" baseline="-25000" dirty="0" err="1"/>
              <a:t>f</a:t>
            </a:r>
            <a:r>
              <a:rPr lang="en-US" altLang="en-US" sz="2000" b="1" dirty="0"/>
              <a:t> ~ 0.3</a:t>
            </a:r>
          </a:p>
        </p:txBody>
      </p:sp>
      <p:sp>
        <p:nvSpPr>
          <p:cNvPr id="13" name="Text Box 101"/>
          <p:cNvSpPr txBox="1">
            <a:spLocks noChangeArrowheads="1"/>
          </p:cNvSpPr>
          <p:nvPr/>
        </p:nvSpPr>
        <p:spPr bwMode="auto">
          <a:xfrm>
            <a:off x="744633" y="5682129"/>
            <a:ext cx="2906878" cy="21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889" dirty="0">
                <a:solidFill>
                  <a:srgbClr val="000000"/>
                </a:solidFill>
                <a:cs typeface="Times New Roman" panose="02020603050405020304" pitchFamily="18" charset="0"/>
              </a:rPr>
              <a:t>R. </a:t>
            </a:r>
            <a:r>
              <a:rPr lang="en-GB" altLang="en-US" sz="889" dirty="0" err="1">
                <a:solidFill>
                  <a:srgbClr val="000000"/>
                </a:solidFill>
                <a:cs typeface="Times New Roman" panose="02020603050405020304" pitchFamily="18" charset="0"/>
              </a:rPr>
              <a:t>Haefer</a:t>
            </a:r>
            <a:r>
              <a:rPr lang="en-GB" altLang="en-US" sz="889" dirty="0">
                <a:solidFill>
                  <a:srgbClr val="000000"/>
                </a:solidFill>
                <a:cs typeface="Times New Roman" panose="02020603050405020304" pitchFamily="18" charset="0"/>
              </a:rPr>
              <a:t>. J. Phys. E : Sci. </a:t>
            </a:r>
            <a:r>
              <a:rPr lang="en-GB" altLang="en-US" sz="889" dirty="0" err="1">
                <a:solidFill>
                  <a:srgbClr val="000000"/>
                </a:solidFill>
                <a:cs typeface="Times New Roman" panose="02020603050405020304" pitchFamily="18" charset="0"/>
              </a:rPr>
              <a:t>Instrum</a:t>
            </a:r>
            <a:r>
              <a:rPr lang="en-GB" altLang="en-US" sz="889" dirty="0">
                <a:solidFill>
                  <a:srgbClr val="000000"/>
                </a:solidFill>
                <a:cs typeface="Times New Roman" panose="02020603050405020304" pitchFamily="18" charset="0"/>
              </a:rPr>
              <a:t>., Vol 14, 1981, 273-288</a:t>
            </a:r>
            <a:endParaRPr lang="en-US" altLang="en-US" sz="889" dirty="0"/>
          </a:p>
        </p:txBody>
      </p:sp>
      <p:pic>
        <p:nvPicPr>
          <p:cNvPr id="14" name="Picture 13" descr="BS">
            <a:extLst>
              <a:ext uri="{FF2B5EF4-FFF2-40B4-BE49-F238E27FC236}">
                <a16:creationId xmlns:a16="http://schemas.microsoft.com/office/drawing/2014/main" id="{2C81FE5A-037A-4FC2-87A7-B75CCA3F2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584" y="1526223"/>
            <a:ext cx="1855383" cy="247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C1FB58E1-8958-4673-B691-CF95B6C86691}"/>
              </a:ext>
            </a:extLst>
          </p:cNvPr>
          <p:cNvSpPr/>
          <p:nvPr/>
        </p:nvSpPr>
        <p:spPr>
          <a:xfrm>
            <a:off x="6574536" y="5312664"/>
            <a:ext cx="384048" cy="260015"/>
          </a:xfrm>
          <a:prstGeom prst="ellipse">
            <a:avLst/>
          </a:prstGeom>
          <a:noFill/>
          <a:ln w="190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5BC632-4158-4DB0-8BE1-A91E067E9BA6}"/>
              </a:ext>
            </a:extLst>
          </p:cNvPr>
          <p:cNvSpPr/>
          <p:nvPr/>
        </p:nvSpPr>
        <p:spPr>
          <a:xfrm>
            <a:off x="4690252" y="3661932"/>
            <a:ext cx="384048" cy="260015"/>
          </a:xfrm>
          <a:prstGeom prst="ellipse">
            <a:avLst/>
          </a:prstGeom>
          <a:noFill/>
          <a:ln w="190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270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LHC Beam Screen hole’s Pumping Speed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820927"/>
                <a:ext cx="9143998" cy="5247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 Operating temperature ~ 15 K </a:t>
                </a:r>
                <a:r>
                  <a:rPr lang="en-US" altLang="en-US" sz="1600" dirty="0"/>
                  <a:t>: molecule’s kinetic energy is accommodated to the vacuum chamber walls, T = 15 K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altLang="en-US" sz="1600" dirty="0"/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altLang="en-US" sz="1600" dirty="0"/>
                  <a:t> Transparency, t=4.4%, Capture factor, C</a:t>
                </a:r>
                <a:r>
                  <a:rPr lang="en-US" altLang="en-US" sz="1600" baseline="-25000" dirty="0"/>
                  <a:t>f</a:t>
                </a:r>
                <a:r>
                  <a:rPr lang="en-US" altLang="en-US" sz="1600" dirty="0"/>
                  <a:t>=0.5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altLang="en-US" sz="1600" dirty="0"/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altLang="en-US" sz="1600" dirty="0"/>
                  <a:t> Horizontal width 4,6 cm </a:t>
                </a:r>
              </a:p>
              <a:p>
                <a:pPr lvl="1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altLang="en-US" sz="1600" dirty="0"/>
                  <a:t> Specific surface area A = 1445 cm</a:t>
                </a:r>
                <a:r>
                  <a:rPr lang="en-US" altLang="en-US" sz="1600" baseline="30000" dirty="0"/>
                  <a:t>2</a:t>
                </a:r>
                <a:r>
                  <a:rPr lang="en-US" altLang="en-US" sz="1600" dirty="0"/>
                  <a:t>/m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endParaRPr lang="en-US" sz="1600" dirty="0"/>
              </a:p>
              <a:p>
                <a:pPr lvl="0" eaLnBrk="0" fontAlgn="base" hangingPunct="0">
                  <a:spcBef>
                    <a:spcPct val="0"/>
                  </a:spcBef>
                  <a:spcAft>
                    <a:spcPts val="60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 Assume P = 2 10</a:t>
                </a:r>
                <a:r>
                  <a:rPr lang="en-US" sz="1600" baseline="30000" dirty="0"/>
                  <a:t>-9</a:t>
                </a:r>
                <a:r>
                  <a:rPr lang="en-US" sz="1600" dirty="0"/>
                  <a:t> mbar (10</a:t>
                </a:r>
                <a:r>
                  <a:rPr lang="en-US" sz="1600" baseline="30000" dirty="0"/>
                  <a:t>15</a:t>
                </a:r>
                <a:r>
                  <a:rPr lang="en-US" sz="1600" dirty="0"/>
                  <a:t> H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/m</a:t>
                </a:r>
                <a:r>
                  <a:rPr lang="en-US" sz="1600" baseline="30000" dirty="0"/>
                  <a:t>3</a:t>
                </a:r>
                <a:r>
                  <a:rPr lang="en-US" sz="1600" dirty="0"/>
                  <a:t>) at 15 K, what is the quantity, Q, of gas pumped per m?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ts val="60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 1 mbar</a:t>
                </a:r>
                <a:r>
                  <a:rPr lang="en-US" sz="1600" b="0" dirty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· </m:t>
                    </m:r>
                  </m:oMath>
                </a14:m>
                <a:r>
                  <a:rPr lang="en-US" sz="1600" dirty="0"/>
                  <a:t>ℓ at 15 K </a:t>
                </a:r>
                <a:r>
                  <a:rPr lang="en-US" sz="1600" dirty="0">
                    <a:sym typeface="Wingdings" panose="05000000000000000000" pitchFamily="2" charset="2"/>
                  </a:rPr>
                  <a:t> G= 6.4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· </m:t>
                    </m:r>
                  </m:oMath>
                </a14:m>
                <a:r>
                  <a:rPr lang="en-US" sz="1600" dirty="0">
                    <a:sym typeface="Wingdings" panose="05000000000000000000" pitchFamily="2" charset="2"/>
                  </a:rPr>
                  <a:t>10</a:t>
                </a:r>
                <a:r>
                  <a:rPr lang="en-US" sz="1600" baseline="30000" dirty="0">
                    <a:sym typeface="Wingdings" panose="05000000000000000000" pitchFamily="2" charset="2"/>
                  </a:rPr>
                  <a:t>20</a:t>
                </a:r>
                <a:r>
                  <a:rPr lang="en-US" sz="1600" dirty="0">
                    <a:sym typeface="Wingdings" panose="05000000000000000000" pitchFamily="2" charset="2"/>
                  </a:rPr>
                  <a:t> molecules</a:t>
                </a:r>
                <a:endParaRPr lang="en-US" sz="1600" dirty="0"/>
              </a:p>
              <a:p>
                <a:pPr lvl="1" eaLnBrk="0" fontAlgn="base" hangingPunct="0">
                  <a:spcBef>
                    <a:spcPct val="0"/>
                  </a:spcBef>
                  <a:spcAft>
                    <a:spcPts val="60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 </a:t>
                </a:r>
                <a:r>
                  <a:rPr lang="en-US" sz="1600" b="1" u="sng" dirty="0"/>
                  <a:t>At LHC design pressure</a:t>
                </a:r>
                <a:r>
                  <a:rPr lang="en-US" sz="1600" b="1" dirty="0"/>
                  <a:t>, ~     monolayers per s per m are pumped on the cold bore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0927"/>
                <a:ext cx="9143998" cy="5247590"/>
              </a:xfrm>
              <a:prstGeom prst="rect">
                <a:avLst/>
              </a:prstGeom>
              <a:blipFill>
                <a:blip r:embed="rId2"/>
                <a:stretch>
                  <a:fillRect l="-333" t="-349" b="-6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BS">
            <a:extLst>
              <a:ext uri="{FF2B5EF4-FFF2-40B4-BE49-F238E27FC236}">
                <a16:creationId xmlns:a16="http://schemas.microsoft.com/office/drawing/2014/main" id="{8A54F7ED-EA15-4FD3-B078-8D44972E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56" y="1435658"/>
            <a:ext cx="2374900" cy="316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2557473-D42C-4F28-BEF2-DC8CE1B0B659}"/>
                  </a:ext>
                </a:extLst>
              </p:cNvPr>
              <p:cNvSpPr txBox="1"/>
              <p:nvPr/>
            </p:nvSpPr>
            <p:spPr>
              <a:xfrm>
                <a:off x="1428468" y="2715269"/>
                <a:ext cx="2933495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h𝑜𝑙𝑒𝑠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3,63·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2557473-D42C-4F28-BEF2-DC8CE1B0B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468" y="2715269"/>
                <a:ext cx="2933495" cy="818366"/>
              </a:xfrm>
              <a:prstGeom prst="rect">
                <a:avLst/>
              </a:prstGeom>
              <a:blipFill>
                <a:blip r:embed="rId4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88818EA3-934C-46A6-AE91-D0725F61B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757296"/>
              </p:ext>
            </p:extLst>
          </p:nvPr>
        </p:nvGraphicFramePr>
        <p:xfrm>
          <a:off x="958488" y="3716522"/>
          <a:ext cx="4049713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40193">
                  <a:extLst>
                    <a:ext uri="{9D8B030D-6E8A-4147-A177-3AD203B41FA5}">
                      <a16:colId xmlns:a16="http://schemas.microsoft.com/office/drawing/2014/main" val="2894338356"/>
                    </a:ext>
                  </a:extLst>
                </a:gridCol>
                <a:gridCol w="627380">
                  <a:extLst>
                    <a:ext uri="{9D8B030D-6E8A-4147-A177-3AD203B41FA5}">
                      <a16:colId xmlns:a16="http://schemas.microsoft.com/office/drawing/2014/main" val="66615678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75206899"/>
                    </a:ext>
                  </a:extLst>
                </a:gridCol>
                <a:gridCol w="589280">
                  <a:extLst>
                    <a:ext uri="{9D8B030D-6E8A-4147-A177-3AD203B41FA5}">
                      <a16:colId xmlns:a16="http://schemas.microsoft.com/office/drawing/2014/main" val="2836337717"/>
                    </a:ext>
                  </a:extLst>
                </a:gridCol>
                <a:gridCol w="652780">
                  <a:extLst>
                    <a:ext uri="{9D8B030D-6E8A-4147-A177-3AD203B41FA5}">
                      <a16:colId xmlns:a16="http://schemas.microsoft.com/office/drawing/2014/main" val="3959359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</a:t>
                      </a:r>
                      <a:r>
                        <a:rPr lang="en-GB" baseline="-25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51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ℓ/s/m at 15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4599003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6176006" y="1084093"/>
            <a:ext cx="3152238" cy="3062358"/>
            <a:chOff x="6176006" y="1084093"/>
            <a:chExt cx="3152238" cy="3062358"/>
          </a:xfrm>
        </p:grpSpPr>
        <p:grpSp>
          <p:nvGrpSpPr>
            <p:cNvPr id="10" name="Group 9"/>
            <p:cNvGrpSpPr/>
            <p:nvPr/>
          </p:nvGrpSpPr>
          <p:grpSpPr>
            <a:xfrm>
              <a:off x="6176006" y="1296537"/>
              <a:ext cx="2728017" cy="2849914"/>
              <a:chOff x="6176006" y="1296537"/>
              <a:chExt cx="2728017" cy="2849914"/>
            </a:xfrm>
          </p:grpSpPr>
          <p:sp>
            <p:nvSpPr>
              <p:cNvPr id="6" name="Oval 5"/>
              <p:cNvSpPr/>
              <p:nvPr/>
            </p:nvSpPr>
            <p:spPr>
              <a:xfrm rot="1080000">
                <a:off x="6176006" y="2187195"/>
                <a:ext cx="2247945" cy="1959256"/>
              </a:xfrm>
              <a:prstGeom prst="ellipse">
                <a:avLst/>
              </a:prstGeom>
              <a:noFill/>
              <a:ln w="762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V="1">
                <a:off x="6310782" y="1296537"/>
                <a:ext cx="908884" cy="133684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8313475" y="2204113"/>
                <a:ext cx="590548" cy="142100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7165076" y="1084093"/>
              <a:ext cx="2163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Cold-bore at 1.9 K</a:t>
              </a:r>
              <a:endParaRPr lang="en-GB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5741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Thermal transpiration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864" y="481794"/>
            <a:ext cx="84234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/>
              <a:t>What is the pressure (gas density) in a cryogenic tube?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Vacuum gauges are usually located at room temperature to reduce heat load and have more accessibility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For small aperture, the </a:t>
            </a:r>
            <a:r>
              <a:rPr lang="en-GB" sz="1600" dirty="0" err="1"/>
              <a:t>impingment</a:t>
            </a:r>
            <a:r>
              <a:rPr lang="en-GB" sz="1600" dirty="0"/>
              <a:t> rate, </a:t>
            </a:r>
            <a:r>
              <a:rPr lang="en-GB" sz="1600" dirty="0">
                <a:latin typeface="Symbol" panose="05050102010706020507" pitchFamily="18" charset="2"/>
              </a:rPr>
              <a:t>n</a:t>
            </a:r>
            <a:r>
              <a:rPr lang="en-GB" sz="1600" dirty="0"/>
              <a:t>, is conserved at the cold / warm transition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2" y="2061899"/>
            <a:ext cx="91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Since the average velocity scales like √T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Pressure scaling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Density scaling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271612"/>
              </p:ext>
            </p:extLst>
          </p:nvPr>
        </p:nvGraphicFramePr>
        <p:xfrm>
          <a:off x="3796316" y="1487024"/>
          <a:ext cx="903111" cy="595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96641" imgH="393529" progId="Equation.3">
                  <p:embed/>
                </p:oleObj>
              </mc:Choice>
              <mc:Fallback>
                <p:oleObj name="Equation" r:id="rId2" imgW="596641" imgH="393529" progId="Equation.3">
                  <p:embed/>
                  <p:pic>
                    <p:nvPicPr>
                      <p:cNvPr id="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6316" y="1487024"/>
                        <a:ext cx="903111" cy="5954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35" y="1504607"/>
            <a:ext cx="2152283" cy="65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604409"/>
              </p:ext>
            </p:extLst>
          </p:nvPr>
        </p:nvGraphicFramePr>
        <p:xfrm>
          <a:off x="5358581" y="1504607"/>
          <a:ext cx="2723444" cy="4576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5" imgW="5169408" imgH="8689848" progId="">
                  <p:embed/>
                </p:oleObj>
              </mc:Choice>
              <mc:Fallback>
                <p:oleObj name="Designer Drawing" r:id="rId5" imgW="5169408" imgH="8689848" progId="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8581" y="1504607"/>
                        <a:ext cx="2723444" cy="45762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2266245" y="2784327"/>
          <a:ext cx="979311" cy="18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47700" imgH="1193800" progId="Equation.3">
                  <p:embed/>
                </p:oleObj>
              </mc:Choice>
              <mc:Fallback>
                <p:oleObj name="Equation" r:id="rId7" imgW="647700" imgH="1193800" progId="Equation.3">
                  <p:embed/>
                  <p:pic>
                    <p:nvPicPr>
                      <p:cNvPr id="1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245" y="2784327"/>
                        <a:ext cx="979311" cy="180481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348165"/>
              </p:ext>
            </p:extLst>
          </p:nvPr>
        </p:nvGraphicFramePr>
        <p:xfrm>
          <a:off x="2224025" y="5102085"/>
          <a:ext cx="1663700" cy="615521"/>
        </p:xfrm>
        <a:graphic>
          <a:graphicData uri="http://schemas.openxmlformats.org/drawingml/2006/table">
            <a:tbl>
              <a:tblPr/>
              <a:tblGrid>
                <a:gridCol w="702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3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  <a:r>
                        <a:rPr kumimoji="0" lang="en-US" altLang="en-US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 (K)</a:t>
                      </a:r>
                    </a:p>
                  </a:txBody>
                  <a:tcPr marL="81276" marR="81276" marT="40637" marB="40637" horzOverflow="overflow">
                    <a:lnL cap="flat">
                      <a:noFill/>
                    </a:lnL>
                    <a:lnR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4.2</a:t>
                      </a:r>
                    </a:p>
                  </a:txBody>
                  <a:tcPr marL="81276" marR="81276" marT="40637" marB="40637" horzOverflow="overflow">
                    <a:lnL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81276" marR="81276" marT="40637" marB="406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P</a:t>
                      </a:r>
                      <a:r>
                        <a:rPr kumimoji="0" lang="en-US" alt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/P</a:t>
                      </a:r>
                      <a:r>
                        <a:rPr kumimoji="0" lang="en-US" alt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1276" marR="81276" marT="40637" marB="40637" horzOverflow="overflow">
                    <a:lnL cap="flat">
                      <a:noFill/>
                    </a:lnL>
                    <a:lnR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1276" marR="81276" marT="40637" marB="40637" horzOverflow="overflow">
                    <a:lnL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8272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844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41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98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560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1276" marR="81276" marT="40637" marB="406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63782" y="5211899"/>
            <a:ext cx="14398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3366FF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baseline="-25000" dirty="0">
                <a:solidFill>
                  <a:srgbClr val="3366FF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1600" dirty="0">
                <a:solidFill>
                  <a:srgbClr val="3366FF"/>
                </a:solidFill>
                <a:latin typeface="Times New Roman" panose="02020603050405020304" pitchFamily="18" charset="0"/>
              </a:rPr>
              <a:t> (K) = 300 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763531"/>
            <a:ext cx="91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In practice:</a:t>
            </a:r>
          </a:p>
        </p:txBody>
      </p:sp>
    </p:spTree>
    <p:extLst>
      <p:ext uri="{BB962C8B-B14F-4D97-AF65-F5344CB8AC3E}">
        <p14:creationId xmlns:p14="http://schemas.microsoft.com/office/powerpoint/2010/main" val="77954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7486"/>
          </a:xfrm>
        </p:spPr>
        <p:txBody>
          <a:bodyPr/>
          <a:lstStyle/>
          <a:p>
            <a:r>
              <a:rPr lang="en-US" altLang="en-US" dirty="0"/>
              <a:t>Pressure measurement in a cryogenic machine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9D465F-A640-456D-8504-6484ED23A8BC}"/>
              </a:ext>
            </a:extLst>
          </p:cNvPr>
          <p:cNvSpPr/>
          <p:nvPr/>
        </p:nvSpPr>
        <p:spPr>
          <a:xfrm>
            <a:off x="10864" y="1005362"/>
            <a:ext cx="91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What and how is the pressure measured by </a:t>
            </a:r>
            <a:r>
              <a:rPr lang="en-GB" sz="1600" b="1" u="sng" dirty="0">
                <a:solidFill>
                  <a:srgbClr val="FFC000"/>
                </a:solidFill>
              </a:rPr>
              <a:t>a gauge located at room temperature</a:t>
            </a:r>
            <a:r>
              <a:rPr lang="en-GB" sz="1600" b="1" dirty="0">
                <a:solidFill>
                  <a:srgbClr val="FFC000"/>
                </a:solidFill>
              </a:rPr>
              <a:t> </a:t>
            </a:r>
            <a:r>
              <a:rPr lang="en-GB" sz="1600" dirty="0"/>
              <a:t>for a given gas density in the LHC beam screen at 15 K?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0363F8-CFC8-4415-BD2F-F40EF581E97C}"/>
                  </a:ext>
                </a:extLst>
              </p:cNvPr>
              <p:cNvSpPr txBox="1"/>
              <p:nvPr/>
            </p:nvSpPr>
            <p:spPr>
              <a:xfrm>
                <a:off x="1583793" y="1654584"/>
                <a:ext cx="2104422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300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300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𝐵𝑆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0363F8-CFC8-4415-BD2F-F40EF581E9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93" y="1654584"/>
                <a:ext cx="2104422" cy="8183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0532018F-8CCD-4A98-9892-E988FA4D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31490"/>
              </p:ext>
            </p:extLst>
          </p:nvPr>
        </p:nvGraphicFramePr>
        <p:xfrm>
          <a:off x="1836880" y="4480201"/>
          <a:ext cx="5218430" cy="1381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8653">
                  <a:extLst>
                    <a:ext uri="{9D8B030D-6E8A-4147-A177-3AD203B41FA5}">
                      <a16:colId xmlns:a16="http://schemas.microsoft.com/office/drawing/2014/main" val="1116283711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874770745"/>
                    </a:ext>
                  </a:extLst>
                </a:gridCol>
                <a:gridCol w="1156017">
                  <a:extLst>
                    <a:ext uri="{9D8B030D-6E8A-4147-A177-3AD203B41FA5}">
                      <a16:colId xmlns:a16="http://schemas.microsoft.com/office/drawing/2014/main" val="1717552054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36254771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i="1" dirty="0"/>
                        <a:t>n (H</a:t>
                      </a:r>
                      <a:r>
                        <a:rPr lang="en-GB" i="1" baseline="-25000" dirty="0"/>
                        <a:t>2</a:t>
                      </a:r>
                      <a:r>
                        <a:rPr lang="en-GB" i="1" dirty="0"/>
                        <a:t>/m</a:t>
                      </a:r>
                      <a:r>
                        <a:rPr lang="en-GB" i="1" baseline="30000" dirty="0"/>
                        <a:t>3</a:t>
                      </a:r>
                      <a:r>
                        <a:rPr lang="en-GB" i="1" dirty="0"/>
                        <a:t>)</a:t>
                      </a:r>
                    </a:p>
                    <a:p>
                      <a:pPr algn="ctr"/>
                      <a:r>
                        <a:rPr lang="en-GB" i="1" dirty="0"/>
                        <a:t>(year)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15</a:t>
                      </a:r>
                    </a:p>
                    <a:p>
                      <a:pPr algn="ctr"/>
                      <a:r>
                        <a:rPr lang="en-GB" baseline="0" dirty="0"/>
                        <a:t>(design)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2.25 10</a:t>
                      </a:r>
                      <a:r>
                        <a:rPr lang="en-GB" baseline="30000" dirty="0"/>
                        <a:t>13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/>
                        <a:t>(2015)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2.5 10</a:t>
                      </a:r>
                      <a:r>
                        <a:rPr lang="en-GB" baseline="30000" dirty="0"/>
                        <a:t>12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(2018)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296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 at 15 K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2 10</a:t>
                      </a:r>
                      <a:r>
                        <a:rPr lang="en-GB" baseline="30000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13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 at RT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2 10</a:t>
                      </a:r>
                      <a:r>
                        <a:rPr lang="en-GB" baseline="30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2 10</a:t>
                      </a:r>
                      <a:r>
                        <a:rPr lang="en-GB" baseline="30000" dirty="0"/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7800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5E885534-3661-4E34-AC87-3CF167904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680" y="1565177"/>
            <a:ext cx="4834435" cy="279012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2B1220-70FA-4C83-BF9E-24187ACF94B2}"/>
              </a:ext>
            </a:extLst>
          </p:cNvPr>
          <p:cNvCxnSpPr>
            <a:cxnSpLocks/>
          </p:cNvCxnSpPr>
          <p:nvPr/>
        </p:nvCxnSpPr>
        <p:spPr>
          <a:xfrm flipH="1">
            <a:off x="6954715" y="3072763"/>
            <a:ext cx="263769" cy="42088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5446D9-1D45-4B05-9EE7-7AACEC7D3FEA}"/>
              </a:ext>
            </a:extLst>
          </p:cNvPr>
          <p:cNvCxnSpPr>
            <a:cxnSpLocks/>
          </p:cNvCxnSpPr>
          <p:nvPr/>
        </p:nvCxnSpPr>
        <p:spPr>
          <a:xfrm flipH="1" flipV="1">
            <a:off x="4457700" y="2690638"/>
            <a:ext cx="2532517" cy="78294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23B180-01A2-4C50-9086-82A51BECDCA2}"/>
              </a:ext>
            </a:extLst>
          </p:cNvPr>
          <p:cNvCxnSpPr>
            <a:cxnSpLocks/>
          </p:cNvCxnSpPr>
          <p:nvPr/>
        </p:nvCxnSpPr>
        <p:spPr>
          <a:xfrm flipH="1">
            <a:off x="4457700" y="2693352"/>
            <a:ext cx="35169" cy="26688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FCC1C6-809B-4672-A52D-3B9CE8E01854}"/>
              </a:ext>
            </a:extLst>
          </p:cNvPr>
          <p:cNvCxnSpPr>
            <a:cxnSpLocks/>
          </p:cNvCxnSpPr>
          <p:nvPr/>
        </p:nvCxnSpPr>
        <p:spPr>
          <a:xfrm>
            <a:off x="7236068" y="2805878"/>
            <a:ext cx="0" cy="23568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BS">
            <a:extLst>
              <a:ext uri="{FF2B5EF4-FFF2-40B4-BE49-F238E27FC236}">
                <a16:creationId xmlns:a16="http://schemas.microsoft.com/office/drawing/2014/main" id="{3AE32726-4FF0-4844-94DB-A8A811169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332" y="4459386"/>
            <a:ext cx="1036783" cy="138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5CD2532-6F3A-48BA-A3FA-601EEABC206C}"/>
              </a:ext>
            </a:extLst>
          </p:cNvPr>
          <p:cNvSpPr/>
          <p:nvPr/>
        </p:nvSpPr>
        <p:spPr>
          <a:xfrm>
            <a:off x="8050932" y="5763024"/>
            <a:ext cx="5535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GB" sz="1600" dirty="0"/>
              <a:t>BS</a:t>
            </a:r>
            <a:endParaRPr lang="en-US" sz="16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31D4A88-E421-4DD0-B0C2-E7EE59A42937}"/>
              </a:ext>
            </a:extLst>
          </p:cNvPr>
          <p:cNvCxnSpPr/>
          <p:nvPr/>
        </p:nvCxnSpPr>
        <p:spPr>
          <a:xfrm flipH="1" flipV="1">
            <a:off x="7467940" y="2822101"/>
            <a:ext cx="756139" cy="191672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6EDE22F1-6CE1-4E5C-93F5-8ECCE8DFD0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97" y="2362169"/>
            <a:ext cx="1989487" cy="204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7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0" y="2149123"/>
            <a:ext cx="8940800" cy="99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altLang="en-US" sz="3911"/>
              <a:t>2. </a:t>
            </a:r>
            <a:r>
              <a:rPr lang="en-US" altLang="en-US" sz="3911">
                <a:solidFill>
                  <a:srgbClr val="FF0066"/>
                </a:solidFill>
              </a:rPr>
              <a:t>Adsorption isotherms</a:t>
            </a:r>
            <a:endParaRPr lang="en-US" altLang="en-US" sz="2044"/>
          </a:p>
          <a:p>
            <a:pPr algn="ctr">
              <a:buClr>
                <a:schemeClr val="accent1"/>
              </a:buClr>
            </a:pPr>
            <a:endParaRPr lang="en-US" altLang="en-US" sz="2044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01461"/>
      </p:ext>
    </p:extLst>
  </p:cSld>
  <p:clrMapOvr>
    <a:masterClrMapping/>
  </p:clrMapOvr>
  <p:transition spd="med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Adsorption isotherm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820927"/>
            <a:ext cx="9143998" cy="459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altLang="en-US" sz="1600" dirty="0"/>
              <a:t> Measurement, at constant temperature, of the </a:t>
            </a:r>
            <a:r>
              <a:rPr lang="en-GB" altLang="en-US" sz="1600" dirty="0">
                <a:solidFill>
                  <a:srgbClr val="FF3399"/>
                </a:solidFill>
              </a:rPr>
              <a:t>equilibrium pressure </a:t>
            </a:r>
            <a:r>
              <a:rPr lang="en-GB" altLang="en-US" sz="1600" dirty="0"/>
              <a:t>for a given gas coverage, </a:t>
            </a:r>
            <a:r>
              <a:rPr lang="el-GR" altLang="en-US" sz="1600" dirty="0">
                <a:cs typeface="Times New Roman" panose="02020603050405020304" pitchFamily="18" charset="0"/>
              </a:rPr>
              <a:t>θ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altLang="en-US" sz="1600" dirty="0"/>
              <a:t> Varies with:</a:t>
            </a:r>
          </a:p>
          <a:p>
            <a:r>
              <a:rPr lang="en-GB" altLang="en-US" sz="1600" dirty="0"/>
              <a:t>      molecular species</a:t>
            </a:r>
          </a:p>
          <a:p>
            <a:r>
              <a:rPr lang="en-GB" altLang="en-US" sz="1600" dirty="0"/>
              <a:t>      surface temperature (under 20 K only H</a:t>
            </a:r>
            <a:r>
              <a:rPr lang="en-GB" altLang="en-US" sz="1600" baseline="-25000" dirty="0"/>
              <a:t>2</a:t>
            </a:r>
            <a:r>
              <a:rPr lang="en-GB" altLang="en-US" sz="1600" dirty="0"/>
              <a:t> and He)</a:t>
            </a:r>
          </a:p>
          <a:p>
            <a:r>
              <a:rPr lang="en-GB" altLang="en-US" sz="1600" dirty="0"/>
              <a:t>      surface nature</a:t>
            </a:r>
          </a:p>
          <a:p>
            <a:r>
              <a:rPr lang="en-GB" altLang="en-US" sz="1600" dirty="0"/>
              <a:t>      gas composition inside the chamber</a:t>
            </a:r>
          </a:p>
          <a:p>
            <a:r>
              <a:rPr lang="en-GB" altLang="en-US" sz="1600" dirty="0"/>
              <a:t>      ...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altLang="en-US" sz="1600" dirty="0"/>
              <a:t> Models :</a:t>
            </a:r>
            <a:r>
              <a:rPr lang="en-GB" altLang="en-US" sz="2044" dirty="0"/>
              <a:t> </a:t>
            </a:r>
          </a:p>
          <a:p>
            <a:pPr>
              <a:buClr>
                <a:schemeClr val="accent1"/>
              </a:buClr>
            </a:pPr>
            <a:r>
              <a:rPr lang="en-GB" altLang="en-US" sz="1600" dirty="0"/>
              <a:t>	</a:t>
            </a:r>
            <a:r>
              <a:rPr lang="en-GB" altLang="en-US" sz="1600" dirty="0">
                <a:solidFill>
                  <a:srgbClr val="FF3399"/>
                </a:solidFill>
              </a:rPr>
              <a:t>Henry’s law </a:t>
            </a:r>
            <a:r>
              <a:rPr lang="en-GB" altLang="en-US" sz="1600" b="1" dirty="0"/>
              <a:t>for low surface coverage</a:t>
            </a:r>
          </a:p>
          <a:p>
            <a:pPr>
              <a:buClr>
                <a:schemeClr val="accent1"/>
              </a:buClr>
            </a:pPr>
            <a:endParaRPr lang="en-GB" altLang="en-US" sz="1600" dirty="0"/>
          </a:p>
          <a:p>
            <a:pPr>
              <a:buClr>
                <a:schemeClr val="accent1"/>
              </a:buClr>
            </a:pPr>
            <a:endParaRPr lang="en-GB" altLang="en-US" sz="1600" dirty="0"/>
          </a:p>
          <a:p>
            <a:pPr>
              <a:buClr>
                <a:schemeClr val="accent1"/>
              </a:buClr>
            </a:pPr>
            <a:r>
              <a:rPr lang="en-GB" altLang="en-US" sz="1600" dirty="0"/>
              <a:t>	</a:t>
            </a:r>
            <a:r>
              <a:rPr lang="en-GB" altLang="en-US" sz="1600" dirty="0">
                <a:solidFill>
                  <a:srgbClr val="FF3399"/>
                </a:solidFill>
                <a:cs typeface="Times New Roman" panose="02020603050405020304" pitchFamily="18" charset="0"/>
              </a:rPr>
              <a:t>DRK 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(</a:t>
            </a:r>
            <a:r>
              <a:rPr lang="en-GB" altLang="en-US" sz="1600" dirty="0" err="1">
                <a:solidFill>
                  <a:schemeClr val="tx2"/>
                </a:solidFill>
                <a:cs typeface="Times New Roman" panose="02020603050405020304" pitchFamily="18" charset="0"/>
              </a:rPr>
              <a:t>Dubinin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600" dirty="0" err="1">
                <a:solidFill>
                  <a:schemeClr val="tx2"/>
                </a:solidFill>
                <a:cs typeface="Times New Roman" panose="02020603050405020304" pitchFamily="18" charset="0"/>
              </a:rPr>
              <a:t>Radushkevich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 and </a:t>
            </a:r>
            <a:r>
              <a:rPr lang="en-GB" altLang="en-US" sz="1600" dirty="0" err="1">
                <a:solidFill>
                  <a:schemeClr val="tx2"/>
                </a:solidFill>
                <a:cs typeface="Times New Roman" panose="02020603050405020304" pitchFamily="18" charset="0"/>
              </a:rPr>
              <a:t>Kaganer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)</a:t>
            </a:r>
            <a:r>
              <a:rPr lang="en-GB" altLang="en-US" sz="1600" dirty="0">
                <a:solidFill>
                  <a:schemeClr val="tx2"/>
                </a:solidFill>
              </a:rPr>
              <a:t>  </a:t>
            </a:r>
            <a:r>
              <a:rPr lang="en-GB" altLang="en-US" sz="1600" dirty="0"/>
              <a:t>for metallic, glass and porous substrate. 	</a:t>
            </a:r>
            <a:r>
              <a:rPr lang="en-GB" altLang="en-US" sz="1600" b="1" dirty="0"/>
              <a:t>Valid at low pressure</a:t>
            </a:r>
            <a:r>
              <a:rPr lang="en-GB" altLang="en-US" sz="1600" dirty="0"/>
              <a:t>. </a:t>
            </a:r>
            <a:r>
              <a:rPr lang="en-GB" altLang="en-US" sz="1600" b="1" dirty="0"/>
              <a:t>Good prediction with temperature variation</a:t>
            </a:r>
          </a:p>
          <a:p>
            <a:pPr>
              <a:buClr>
                <a:schemeClr val="accent1"/>
              </a:buClr>
            </a:pPr>
            <a:endParaRPr lang="en-GB" altLang="en-US" sz="1600" b="1" dirty="0"/>
          </a:p>
          <a:p>
            <a:pPr>
              <a:buClr>
                <a:schemeClr val="accent1"/>
              </a:buClr>
            </a:pPr>
            <a:endParaRPr lang="en-GB" altLang="en-US" sz="1600" dirty="0"/>
          </a:p>
          <a:p>
            <a:pPr>
              <a:buClr>
                <a:schemeClr val="accent1"/>
              </a:buClr>
            </a:pPr>
            <a:endParaRPr lang="en-GB" altLang="en-US" sz="1600" dirty="0"/>
          </a:p>
          <a:p>
            <a:pPr>
              <a:buClr>
                <a:schemeClr val="accent1"/>
              </a:buClr>
            </a:pPr>
            <a:r>
              <a:rPr lang="en-GB" altLang="en-US" sz="1600" dirty="0"/>
              <a:t>	</a:t>
            </a:r>
            <a:r>
              <a:rPr lang="en-GB" altLang="en-US" sz="1600" dirty="0">
                <a:solidFill>
                  <a:srgbClr val="FF3399"/>
                </a:solidFill>
                <a:cs typeface="Times New Roman" panose="02020603050405020304" pitchFamily="18" charset="0"/>
              </a:rPr>
              <a:t>BET 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(</a:t>
            </a:r>
            <a:r>
              <a:rPr lang="en-GB" altLang="en-US" sz="1600" dirty="0" err="1">
                <a:solidFill>
                  <a:schemeClr val="tx2"/>
                </a:solidFill>
                <a:cs typeface="Times New Roman" panose="02020603050405020304" pitchFamily="18" charset="0"/>
              </a:rPr>
              <a:t>Brunauer</a:t>
            </a:r>
            <a:r>
              <a:rPr lang="en-GB" altLang="en-US" sz="1600" dirty="0">
                <a:solidFill>
                  <a:schemeClr val="tx2"/>
                </a:solidFill>
                <a:cs typeface="Times New Roman" panose="02020603050405020304" pitchFamily="18" charset="0"/>
              </a:rPr>
              <a:t>, Emmet and Teller)</a:t>
            </a:r>
            <a:r>
              <a:rPr lang="en-US" altLang="en-US" sz="1600" dirty="0">
                <a:solidFill>
                  <a:schemeClr val="tx2"/>
                </a:solidFill>
              </a:rPr>
              <a:t>. </a:t>
            </a:r>
            <a:r>
              <a:rPr lang="en-US" altLang="en-US" sz="1600" b="1" dirty="0"/>
              <a:t>Multi-monolayer description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225925" y="3217407"/>
          <a:ext cx="69215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69800" imgH="177480" progId="Equation.3">
                  <p:embed/>
                </p:oleObj>
              </mc:Choice>
              <mc:Fallback>
                <p:oleObj name="Equation" r:id="rId2" imgW="469800" imgH="17748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5925" y="3217407"/>
                        <a:ext cx="692150" cy="265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468688" y="4143274"/>
          <a:ext cx="25241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82600" imgH="495000" progId="Equation.3">
                  <p:embed/>
                </p:oleObj>
              </mc:Choice>
              <mc:Fallback>
                <p:oleObj name="Equation" r:id="rId4" imgW="2082600" imgH="4950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8" y="4143274"/>
                        <a:ext cx="25241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6106" name="Picture 1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5806" y="5075122"/>
            <a:ext cx="18097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60473" y="5276214"/>
                <a:ext cx="359451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𝑠𝑎𝑡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0473" y="5276214"/>
                <a:ext cx="3594510" cy="58432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3B230DA-C839-44C9-AE00-DB0D7223DE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5626" y="1155694"/>
            <a:ext cx="3030132" cy="22681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F19433-7ACE-4C2C-8EC0-3D7CF125AC9F}"/>
              </a:ext>
            </a:extLst>
          </p:cNvPr>
          <p:cNvSpPr txBox="1"/>
          <p:nvPr/>
        </p:nvSpPr>
        <p:spPr>
          <a:xfrm>
            <a:off x="596846" y="5729296"/>
            <a:ext cx="1828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l-GR" sz="1400" dirty="0"/>
              <a:t>α = </a:t>
            </a:r>
            <a:r>
              <a:rPr lang="en-US" sz="1400" dirty="0"/>
              <a:t>exp (</a:t>
            </a:r>
            <a:r>
              <a:rPr lang="el-GR" sz="1400" dirty="0"/>
              <a:t>Δ</a:t>
            </a:r>
            <a:r>
              <a:rPr lang="en-US" sz="1400" dirty="0"/>
              <a:t>E/</a:t>
            </a:r>
            <a:r>
              <a:rPr lang="en-US" sz="1400" dirty="0" err="1"/>
              <a:t>kT</a:t>
            </a:r>
            <a:r>
              <a:rPr lang="en-US" sz="1400" dirty="0"/>
              <a:t>) &gt;&gt;1</a:t>
            </a:r>
          </a:p>
        </p:txBody>
      </p:sp>
    </p:spTree>
    <p:extLst>
      <p:ext uri="{BB962C8B-B14F-4D97-AF65-F5344CB8AC3E}">
        <p14:creationId xmlns:p14="http://schemas.microsoft.com/office/powerpoint/2010/main" val="309937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27E95088-0E75-45E9-9059-15D8C35DB841}" type="slidenum">
              <a:rPr lang="en-US" smtClean="0">
                <a:latin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03200" y="0"/>
            <a:ext cx="7749309" cy="51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altLang="en-US" sz="2800" b="1" dirty="0">
                <a:solidFill>
                  <a:srgbClr val="3366FF"/>
                </a:solidFill>
              </a:rPr>
              <a:t>Saturated Vapor Pressure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373683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Joint Universities Accelerator School, Archamps, February 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2732" y="513045"/>
            <a:ext cx="89115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Pressure over liquid or gas phase (</a:t>
            </a:r>
            <a:r>
              <a:rPr lang="en-US" sz="1600" b="1" dirty="0">
                <a:solidFill>
                  <a:srgbClr val="FF0066"/>
                </a:solidFill>
              </a:rPr>
              <a:t>many</a:t>
            </a:r>
            <a:r>
              <a:rPr lang="en-US" sz="1600" b="1" dirty="0"/>
              <a:t> monolayers condensed </a:t>
            </a:r>
            <a:r>
              <a:rPr lang="en-US" sz="1600" b="1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)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Follows the </a:t>
            </a:r>
            <a:r>
              <a:rPr lang="en-US" sz="1600" b="1" dirty="0"/>
              <a:t>Clausius-Clapeyron equation</a:t>
            </a:r>
            <a:r>
              <a:rPr lang="en-US" sz="1600" dirty="0"/>
              <a:t>: </a:t>
            </a:r>
            <a:r>
              <a:rPr lang="en-US" sz="1600" b="1" dirty="0"/>
              <a:t>Log P</a:t>
            </a:r>
            <a:r>
              <a:rPr lang="en-US" sz="1600" b="1" baseline="-25000" dirty="0"/>
              <a:t>sat</a:t>
            </a:r>
            <a:r>
              <a:rPr lang="en-US" sz="1600" b="1" dirty="0"/>
              <a:t> = A – B/T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For a smooth surface: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B79B2F-D8A8-4F75-9540-3FB26A8D4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99" y="1276787"/>
            <a:ext cx="7861625" cy="4793039"/>
          </a:xfrm>
          <a:prstGeom prst="rect">
            <a:avLst/>
          </a:prstGeom>
        </p:spPr>
      </p:pic>
      <p:sp>
        <p:nvSpPr>
          <p:cNvPr id="13" name="ZoneTexte 8">
            <a:extLst>
              <a:ext uri="{FF2B5EF4-FFF2-40B4-BE49-F238E27FC236}">
                <a16:creationId xmlns:a16="http://schemas.microsoft.com/office/drawing/2014/main" id="{B271F54C-D87D-4D15-97DE-0F6F5E877E85}"/>
              </a:ext>
            </a:extLst>
          </p:cNvPr>
          <p:cNvSpPr txBox="1"/>
          <p:nvPr/>
        </p:nvSpPr>
        <p:spPr>
          <a:xfrm>
            <a:off x="2309935" y="570049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4.2 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E6B67-8E53-47FF-B43A-28E596A6F412}"/>
              </a:ext>
            </a:extLst>
          </p:cNvPr>
          <p:cNvCxnSpPr>
            <a:cxnSpLocks/>
          </p:cNvCxnSpPr>
          <p:nvPr/>
        </p:nvCxnSpPr>
        <p:spPr>
          <a:xfrm flipV="1">
            <a:off x="2645194" y="3946662"/>
            <a:ext cx="0" cy="1690963"/>
          </a:xfrm>
          <a:prstGeom prst="line">
            <a:avLst/>
          </a:prstGeom>
          <a:ln w="19050">
            <a:solidFill>
              <a:srgbClr val="FF3399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8070FB-BC25-4EF9-B346-4E0F7F9BC08C}"/>
              </a:ext>
            </a:extLst>
          </p:cNvPr>
          <p:cNvCxnSpPr/>
          <p:nvPr/>
        </p:nvCxnSpPr>
        <p:spPr>
          <a:xfrm>
            <a:off x="1229474" y="3955457"/>
            <a:ext cx="1411292" cy="1"/>
          </a:xfrm>
          <a:prstGeom prst="line">
            <a:avLst/>
          </a:prstGeom>
          <a:ln w="19050">
            <a:solidFill>
              <a:srgbClr val="FF3399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10">
            <a:extLst>
              <a:ext uri="{FF2B5EF4-FFF2-40B4-BE49-F238E27FC236}">
                <a16:creationId xmlns:a16="http://schemas.microsoft.com/office/drawing/2014/main" id="{D8B216F4-769C-4FD9-92D5-98A117120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933" y="0"/>
            <a:ext cx="1540933" cy="88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709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Slot 5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u="sng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233769"/>
            <a:ext cx="4752975" cy="2152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D04BDA-495B-57C9-51A3-2CA2E852E776}"/>
              </a:ext>
            </a:extLst>
          </p:cNvPr>
          <p:cNvSpPr txBox="1"/>
          <p:nvPr/>
        </p:nvSpPr>
        <p:spPr>
          <a:xfrm>
            <a:off x="439947" y="5612125"/>
            <a:ext cx="8704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https://indico.cern.ch/event/1470062/timetable/?view=standard#day-2025-02-17</a:t>
            </a:r>
          </a:p>
        </p:txBody>
      </p:sp>
    </p:spTree>
    <p:extLst>
      <p:ext uri="{BB962C8B-B14F-4D97-AF65-F5344CB8AC3E}">
        <p14:creationId xmlns:p14="http://schemas.microsoft.com/office/powerpoint/2010/main" val="3772495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27E95088-0E75-45E9-9059-15D8C35DB841}" type="slidenum">
              <a:rPr lang="en-US" smtClean="0">
                <a:latin typeface="Times New Roman" pitchFamily="18" charset="0"/>
              </a:rPr>
              <a:pPr/>
              <a:t>20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03200" y="0"/>
            <a:ext cx="8940800" cy="51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altLang="en-US" sz="2800" b="1" dirty="0">
                <a:solidFill>
                  <a:srgbClr val="3366FF"/>
                </a:solidFill>
              </a:rPr>
              <a:t>H</a:t>
            </a:r>
            <a:r>
              <a:rPr lang="en-US" altLang="en-US" sz="2800" b="1" baseline="-25000" dirty="0">
                <a:solidFill>
                  <a:srgbClr val="3366FF"/>
                </a:solidFill>
              </a:rPr>
              <a:t>2</a:t>
            </a:r>
            <a:r>
              <a:rPr lang="en-US" altLang="en-US" sz="2800" b="1" dirty="0">
                <a:solidFill>
                  <a:srgbClr val="3366FF"/>
                </a:solidFill>
              </a:rPr>
              <a:t> Adsorption Isotherm on Stainless Steel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373683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Joint Universities Accelerator School, Archamps, February 2025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3616455" y="588506"/>
            <a:ext cx="4838700" cy="5464174"/>
            <a:chOff x="1716" y="780"/>
            <a:chExt cx="3048" cy="3442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" y="780"/>
              <a:ext cx="3048" cy="3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789" y="4018"/>
              <a:ext cx="1096" cy="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5" tIns="45717" rIns="91435" bIns="4571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r>
                <a:rPr lang="en-US" altLang="en-US" sz="1500" dirty="0"/>
                <a:t>Q</a:t>
              </a:r>
              <a:r>
                <a:rPr lang="en-US" altLang="en-US" sz="1500" baseline="-25000" dirty="0"/>
                <a:t>o</a:t>
              </a:r>
              <a:r>
                <a:rPr lang="en-US" altLang="en-US" sz="1500" dirty="0"/>
                <a:t> = one monolayer</a:t>
              </a:r>
            </a:p>
          </p:txBody>
        </p:sp>
      </p:grpSp>
      <p:sp>
        <p:nvSpPr>
          <p:cNvPr id="10" name="Text Box 5"/>
          <p:cNvSpPr txBox="1">
            <a:spLocks noChangeArrowheads="1"/>
          </p:cNvSpPr>
          <p:nvPr/>
        </p:nvSpPr>
        <p:spPr bwMode="auto">
          <a:xfrm rot="16200000">
            <a:off x="7444711" y="3117807"/>
            <a:ext cx="2409624" cy="36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itchFamily="1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algn="ctr"/>
            <a:r>
              <a:rPr lang="en-GB" altLang="en-US" sz="900" dirty="0">
                <a:latin typeface="+mn-lt"/>
                <a:cs typeface="Times New Roman" pitchFamily="1" charset="0"/>
              </a:rPr>
              <a:t>C. </a:t>
            </a:r>
            <a:r>
              <a:rPr lang="en-GB" altLang="en-US" sz="900" dirty="0" err="1">
                <a:latin typeface="+mn-lt"/>
                <a:cs typeface="Times New Roman" pitchFamily="1" charset="0"/>
              </a:rPr>
              <a:t>Benvenuti</a:t>
            </a:r>
            <a:r>
              <a:rPr lang="en-GB" altLang="en-US" sz="900" dirty="0">
                <a:latin typeface="+mn-lt"/>
                <a:cs typeface="Times New Roman" pitchFamily="1" charset="0"/>
              </a:rPr>
              <a:t>, R. Calder, G. </a:t>
            </a:r>
            <a:r>
              <a:rPr lang="en-GB" altLang="en-US" sz="900" dirty="0" err="1">
                <a:latin typeface="+mn-lt"/>
                <a:cs typeface="Times New Roman" pitchFamily="1" charset="0"/>
              </a:rPr>
              <a:t>Passardi</a:t>
            </a:r>
            <a:endParaRPr lang="en-GB" altLang="en-US" sz="900" dirty="0">
              <a:latin typeface="+mn-lt"/>
              <a:cs typeface="Times New Roman" pitchFamily="1" charset="0"/>
            </a:endParaRPr>
          </a:p>
          <a:p>
            <a:pPr algn="ctr"/>
            <a:r>
              <a:rPr lang="en-GB" altLang="en-US" sz="900" dirty="0" err="1">
                <a:latin typeface="+mn-lt"/>
                <a:cs typeface="Times New Roman" pitchFamily="1" charset="0"/>
              </a:rPr>
              <a:t>J.Vac.Sci</a:t>
            </a:r>
            <a:r>
              <a:rPr lang="en-GB" altLang="en-US" sz="900" dirty="0">
                <a:latin typeface="+mn-lt"/>
                <a:cs typeface="Times New Roman" pitchFamily="1" charset="0"/>
              </a:rPr>
              <a:t>. 13(6), Nov/Dec 1976, 1172-1182</a:t>
            </a:r>
            <a:endParaRPr lang="en-US" altLang="en-US" sz="900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200" y="1926212"/>
            <a:ext cx="34763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dirty="0">
                <a:solidFill>
                  <a:srgbClr val="FF0066"/>
                </a:solidFill>
              </a:rPr>
              <a:t>vapor pressure </a:t>
            </a:r>
            <a:r>
              <a:rPr lang="en-US" sz="1600" dirty="0"/>
              <a:t>increases when increasing the adsorption of gas up to a few monolayers (~ 10</a:t>
            </a:r>
            <a:r>
              <a:rPr lang="en-US" sz="1600" baseline="30000" dirty="0"/>
              <a:t>15</a:t>
            </a:r>
            <a:r>
              <a:rPr lang="en-US" sz="1600" dirty="0"/>
              <a:t> molecules/cm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The vapor pressure </a:t>
            </a:r>
            <a:r>
              <a:rPr lang="en-US" sz="1600" dirty="0">
                <a:solidFill>
                  <a:srgbClr val="FF0066"/>
                </a:solidFill>
              </a:rPr>
              <a:t>saturates</a:t>
            </a:r>
            <a:r>
              <a:rPr lang="en-US" sz="1600" dirty="0"/>
              <a:t> when several monolayers of gas are adsorbed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The pressure level of the saturation is a function of the </a:t>
            </a:r>
            <a:r>
              <a:rPr lang="en-US" sz="1600" dirty="0">
                <a:solidFill>
                  <a:srgbClr val="FF0066"/>
                </a:solidFill>
              </a:rPr>
              <a:t>temperature</a:t>
            </a:r>
            <a:endParaRPr lang="en-US" sz="1600" baseline="30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95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</a:t>
            </a:r>
            <a:r>
              <a:rPr lang="en-US" altLang="en-US" baseline="-25000" dirty="0"/>
              <a:t>2</a:t>
            </a:r>
            <a:r>
              <a:rPr lang="en-US" altLang="en-US" dirty="0"/>
              <a:t> adsorption isotherm on stainless steel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1598" y="748356"/>
            <a:ext cx="54610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</a:t>
            </a:r>
            <a:r>
              <a:rPr lang="en-GB" sz="1600" dirty="0"/>
              <a:t>condensation </a:t>
            </a:r>
            <a:r>
              <a:rPr lang="en-GB" sz="1600" dirty="0" err="1"/>
              <a:t>cryopumps</a:t>
            </a:r>
            <a:r>
              <a:rPr lang="en-GB" sz="1600" dirty="0"/>
              <a:t> allows to </a:t>
            </a:r>
            <a:r>
              <a:rPr lang="en-GB" sz="1600" dirty="0">
                <a:solidFill>
                  <a:srgbClr val="FF3399"/>
                </a:solidFill>
              </a:rPr>
              <a:t>pump large quantities of H</a:t>
            </a:r>
            <a:r>
              <a:rPr lang="en-GB" sz="1600" baseline="-25000" dirty="0">
                <a:solidFill>
                  <a:srgbClr val="FF3399"/>
                </a:solidFill>
              </a:rPr>
              <a:t>2</a:t>
            </a:r>
            <a:r>
              <a:rPr lang="en-GB" sz="1600" dirty="0">
                <a:solidFill>
                  <a:srgbClr val="FF3399"/>
                </a:solidFill>
              </a:rPr>
              <a:t> at 2.3 K</a:t>
            </a:r>
            <a:r>
              <a:rPr lang="en-GB" sz="1600" dirty="0"/>
              <a:t>.</a:t>
            </a:r>
            <a:r>
              <a:rPr lang="en-GB" sz="1600" baseline="-25000" dirty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 CERN ISR condensation </a:t>
            </a:r>
            <a:r>
              <a:rPr lang="en-GB" sz="1600" dirty="0" err="1"/>
              <a:t>cryopump</a:t>
            </a:r>
            <a:r>
              <a:rPr lang="en-GB" sz="1600" dirty="0"/>
              <a:t> operated with liquid He at 2.3 K (50 Torr on the He bath)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92" y="3203678"/>
            <a:ext cx="3006043" cy="328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01606" y="5832334"/>
            <a:ext cx="4125737" cy="29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C. </a:t>
            </a:r>
            <a:r>
              <a:rPr lang="en-GB" altLang="en-US" sz="1400" dirty="0" err="1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Benvenuti</a:t>
            </a:r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i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et al</a:t>
            </a:r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. Vacuum, 29, 11-12, (1974) 591</a:t>
            </a:r>
            <a:endParaRPr lang="en-US" altLang="en-US" sz="14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822" y="450441"/>
            <a:ext cx="2463423" cy="2753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91" y="2217994"/>
            <a:ext cx="4854652" cy="355009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2C36206-97F6-8187-9C7B-EAAFB37B81FB}"/>
              </a:ext>
            </a:extLst>
          </p:cNvPr>
          <p:cNvSpPr/>
          <p:nvPr/>
        </p:nvSpPr>
        <p:spPr>
          <a:xfrm>
            <a:off x="7753507" y="2195323"/>
            <a:ext cx="563637" cy="222925"/>
          </a:xfrm>
          <a:prstGeom prst="ellipse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5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D9F08-121B-B742-D019-E42AF2D36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048F18-4215-6D61-5372-491B152F4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4C589-7B1B-4AC6-81A7-A993B9297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9A02A3-C271-5F40-4329-E48F6B00F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LHC and HL-LHC cold bores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AF5CFA-26D5-6078-94C3-6D1B096B3EB1}"/>
              </a:ext>
            </a:extLst>
          </p:cNvPr>
          <p:cNvSpPr/>
          <p:nvPr/>
        </p:nvSpPr>
        <p:spPr>
          <a:xfrm>
            <a:off x="101598" y="748356"/>
            <a:ext cx="8540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Operating at 1.9 K are modern </a:t>
            </a:r>
            <a:r>
              <a:rPr lang="en-US" sz="1600" dirty="0">
                <a:solidFill>
                  <a:srgbClr val="FF3399"/>
                </a:solidFill>
              </a:rPr>
              <a:t>integrated and distributed </a:t>
            </a:r>
            <a:r>
              <a:rPr lang="en-US" sz="1600" dirty="0"/>
              <a:t>condensation cryo-pumps !!!</a:t>
            </a:r>
            <a:endParaRPr lang="en-GB" sz="1600" baseline="-25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pic>
        <p:nvPicPr>
          <p:cNvPr id="7" name="Picture 6" descr="Picture13.png">
            <a:extLst>
              <a:ext uri="{FF2B5EF4-FFF2-40B4-BE49-F238E27FC236}">
                <a16:creationId xmlns:a16="http://schemas.microsoft.com/office/drawing/2014/main" id="{9DC9805E-8BA8-1219-6556-4C35C4A4E4F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897" y="1700358"/>
            <a:ext cx="3774398" cy="28510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C42FE8-2A9D-D022-8E8E-2816AB2F0CCC}"/>
              </a:ext>
            </a:extLst>
          </p:cNvPr>
          <p:cNvSpPr txBox="1"/>
          <p:nvPr/>
        </p:nvSpPr>
        <p:spPr>
          <a:xfrm>
            <a:off x="378876" y="4711295"/>
            <a:ext cx="38354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The Large Hadron Collider:</a:t>
            </a:r>
          </a:p>
          <a:p>
            <a:pPr algn="ctr"/>
            <a:r>
              <a:rPr lang="en-GB" dirty="0"/>
              <a:t>A marvel of Technology by L. Evans</a:t>
            </a:r>
          </a:p>
          <a:p>
            <a:pPr algn="ctr"/>
            <a:r>
              <a:rPr lang="en-GB" sz="1400" dirty="0"/>
              <a:t>Open Access book</a:t>
            </a:r>
          </a:p>
          <a:p>
            <a:pPr algn="ctr"/>
            <a:r>
              <a:rPr lang="en-GB" sz="1400" dirty="0" err="1"/>
              <a:t>Availlable</a:t>
            </a:r>
            <a:r>
              <a:rPr lang="en-GB" sz="1400" dirty="0"/>
              <a:t> at CERN Document Server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E4DD6E-7D19-4D45-4BD4-FB84CA18874F}"/>
              </a:ext>
            </a:extLst>
          </p:cNvPr>
          <p:cNvSpPr txBox="1"/>
          <p:nvPr/>
        </p:nvSpPr>
        <p:spPr>
          <a:xfrm>
            <a:off x="4961714" y="4709991"/>
            <a:ext cx="385051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High Luminosity </a:t>
            </a:r>
          </a:p>
          <a:p>
            <a:pPr algn="ctr"/>
            <a:r>
              <a:rPr lang="en-GB" dirty="0"/>
              <a:t>Large Hadron Collider</a:t>
            </a:r>
          </a:p>
          <a:p>
            <a:pPr algn="ctr"/>
            <a:r>
              <a:rPr lang="en-GB" dirty="0"/>
              <a:t>by O. </a:t>
            </a:r>
            <a:r>
              <a:rPr lang="en-GB" dirty="0" err="1"/>
              <a:t>Brüning</a:t>
            </a:r>
            <a:r>
              <a:rPr lang="en-GB" dirty="0"/>
              <a:t> &amp; L. Rossi</a:t>
            </a:r>
          </a:p>
          <a:p>
            <a:pPr algn="ctr"/>
            <a:r>
              <a:rPr lang="en-GB" sz="1400" dirty="0"/>
              <a:t>Open Access book</a:t>
            </a:r>
          </a:p>
          <a:p>
            <a:pPr algn="ctr"/>
            <a:r>
              <a:rPr lang="en-GB" sz="1400" dirty="0">
                <a:hlinkClick r:id="rId3"/>
              </a:rPr>
              <a:t>https://doi.org/10.1142/13487</a:t>
            </a:r>
            <a:endParaRPr lang="en-GB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FEEB47-F88A-3A71-8CCD-63744E9D472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260" r="11801"/>
          <a:stretch/>
        </p:blipFill>
        <p:spPr>
          <a:xfrm>
            <a:off x="4895837" y="1698172"/>
            <a:ext cx="3916389" cy="28247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A50D00-1119-4603-1C70-E7626FE42AED}"/>
              </a:ext>
            </a:extLst>
          </p:cNvPr>
          <p:cNvSpPr txBox="1"/>
          <p:nvPr/>
        </p:nvSpPr>
        <p:spPr>
          <a:xfrm>
            <a:off x="7007730" y="1985283"/>
            <a:ext cx="17363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1.9 K cold bore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7E0A20-92C1-176F-1690-AAAEC8246B62}"/>
              </a:ext>
            </a:extLst>
          </p:cNvPr>
          <p:cNvCxnSpPr/>
          <p:nvPr/>
        </p:nvCxnSpPr>
        <p:spPr>
          <a:xfrm>
            <a:off x="8039819" y="2354615"/>
            <a:ext cx="138023" cy="769080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F525437-D36F-12E6-0BC1-5B1701943E53}"/>
              </a:ext>
            </a:extLst>
          </p:cNvPr>
          <p:cNvSpPr txBox="1"/>
          <p:nvPr/>
        </p:nvSpPr>
        <p:spPr>
          <a:xfrm>
            <a:off x="5068886" y="1762206"/>
            <a:ext cx="154401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60-80 K </a:t>
            </a:r>
          </a:p>
          <a:p>
            <a:pPr algn="ctr"/>
            <a:r>
              <a:rPr lang="en-GB" dirty="0"/>
              <a:t>Beam screen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7A1E4E-6A0E-DF5D-E11E-3AB9E8E73D31}"/>
              </a:ext>
            </a:extLst>
          </p:cNvPr>
          <p:cNvCxnSpPr>
            <a:cxnSpLocks/>
          </p:cNvCxnSpPr>
          <p:nvPr/>
        </p:nvCxnSpPr>
        <p:spPr>
          <a:xfrm>
            <a:off x="5923472" y="2408537"/>
            <a:ext cx="71886" cy="304804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722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94667" y="6520071"/>
            <a:ext cx="4640889" cy="230686"/>
          </a:xfrm>
        </p:spPr>
        <p:txBody>
          <a:bodyPr/>
          <a:lstStyle/>
          <a:p>
            <a:r>
              <a:rPr lang="en-GB" sz="1200"/>
              <a:t>Joint Universities Accelerator School, Archamps, February 2025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adsorption isotherms from 8 to 20 K</a:t>
            </a:r>
          </a:p>
        </p:txBody>
      </p:sp>
      <p:sp>
        <p:nvSpPr>
          <p:cNvPr id="5" name="Rectangle 4"/>
          <p:cNvSpPr/>
          <p:nvPr/>
        </p:nvSpPr>
        <p:spPr>
          <a:xfrm>
            <a:off x="108857" y="590389"/>
            <a:ext cx="8686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GB" sz="1600" dirty="0"/>
              <a:t>The surface</a:t>
            </a:r>
            <a:r>
              <a:rPr lang="en-GB" sz="1600" dirty="0">
                <a:solidFill>
                  <a:srgbClr val="FF0066"/>
                </a:solidFill>
              </a:rPr>
              <a:t> </a:t>
            </a:r>
            <a:r>
              <a:rPr lang="en-GB" sz="1600" dirty="0">
                <a:solidFill>
                  <a:srgbClr val="FF3399"/>
                </a:solidFill>
              </a:rPr>
              <a:t>capacity</a:t>
            </a:r>
            <a:r>
              <a:rPr lang="en-GB" sz="1600" dirty="0">
                <a:solidFill>
                  <a:srgbClr val="FF0066"/>
                </a:solidFill>
              </a:rPr>
              <a:t> </a:t>
            </a:r>
            <a:r>
              <a:rPr lang="en-GB" sz="1600" dirty="0"/>
              <a:t>strongly </a:t>
            </a:r>
            <a:r>
              <a:rPr lang="en-GB" sz="1600" dirty="0">
                <a:solidFill>
                  <a:srgbClr val="FF3399"/>
                </a:solidFill>
              </a:rPr>
              <a:t>decreases</a:t>
            </a:r>
            <a:r>
              <a:rPr lang="en-GB" sz="1600" dirty="0"/>
              <a:t> when increasing the surface temperature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686" y="977221"/>
            <a:ext cx="5366657" cy="45239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8857" y="1578977"/>
            <a:ext cx="3577771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GB" sz="1600" dirty="0"/>
              <a:t>Stainless steel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baseline="-25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baseline="-25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baseline="-25000" dirty="0"/>
              <a:t> </a:t>
            </a:r>
            <a:r>
              <a:rPr lang="en-GB" sz="1600" dirty="0"/>
              <a:t>DRK description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D = 3125 eV</a:t>
            </a:r>
            <a:r>
              <a:rPr lang="en-GB" sz="1600" baseline="30000" dirty="0"/>
              <a:t>-2</a:t>
            </a: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l-GR" sz="1600" dirty="0"/>
              <a:t>Θ</a:t>
            </a:r>
            <a:r>
              <a:rPr lang="en-GB" sz="1600" baseline="-25000" dirty="0"/>
              <a:t>m</a:t>
            </a:r>
            <a:r>
              <a:rPr lang="en-GB" sz="1600" dirty="0"/>
              <a:t> = 7 10</a:t>
            </a:r>
            <a:r>
              <a:rPr lang="en-GB" sz="1600" baseline="30000" dirty="0"/>
              <a:t>14</a:t>
            </a:r>
            <a:r>
              <a:rPr lang="en-GB" sz="1600" dirty="0"/>
              <a:t> H</a:t>
            </a:r>
            <a:r>
              <a:rPr lang="en-GB" sz="1600" baseline="-25000" dirty="0"/>
              <a:t>2</a:t>
            </a:r>
            <a:r>
              <a:rPr lang="en-GB" sz="1600" dirty="0"/>
              <a:t>/cm</a:t>
            </a:r>
            <a:r>
              <a:rPr lang="en-GB" sz="1600" baseline="30000" dirty="0"/>
              <a:t>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02104" y="2838213"/>
          <a:ext cx="25241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82600" imgH="495000" progId="Equation.3">
                  <p:embed/>
                </p:oleObj>
              </mc:Choice>
              <mc:Fallback>
                <p:oleObj name="Equation" r:id="rId3" imgW="2082600" imgH="4950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04" y="2838213"/>
                        <a:ext cx="25241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058910" y="5524660"/>
            <a:ext cx="3976207" cy="3077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itchFamily="1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r>
              <a:rPr lang="en-GB" altLang="en-US" sz="1400" dirty="0">
                <a:latin typeface="+mn-lt"/>
                <a:cs typeface="Times New Roman" pitchFamily="1" charset="0"/>
              </a:rPr>
              <a:t>F. Chill </a:t>
            </a:r>
            <a:r>
              <a:rPr lang="en-GB" altLang="en-US" sz="1400" i="1" dirty="0">
                <a:latin typeface="+mn-lt"/>
                <a:cs typeface="Times New Roman" pitchFamily="1" charset="0"/>
              </a:rPr>
              <a:t>et al.</a:t>
            </a:r>
            <a:r>
              <a:rPr lang="en-GB" altLang="en-US" sz="1400" dirty="0">
                <a:latin typeface="+mn-lt"/>
                <a:cs typeface="Times New Roman" pitchFamily="1" charset="0"/>
              </a:rPr>
              <a:t> PAC’2015, Richmond, USA, 2015.</a:t>
            </a:r>
            <a:r>
              <a:rPr lang="en-GB" altLang="en-US" sz="1400" dirty="0">
                <a:latin typeface="+mn-lt"/>
              </a:rPr>
              <a:t> </a:t>
            </a:r>
            <a:endParaRPr lang="en-US" alt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4460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E4733-BBD4-5806-08A5-724909B1F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6B3EE-A412-7C4D-058F-EB4B69E81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097B36-C892-8550-2E3A-D6242F6DA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126022-9334-E6D4-E25F-9B98E08CF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772400" cy="547200"/>
          </a:xfrm>
        </p:spPr>
        <p:txBody>
          <a:bodyPr/>
          <a:lstStyle/>
          <a:p>
            <a:r>
              <a:rPr lang="en-US" altLang="en-US" dirty="0"/>
              <a:t>He adsorption isotherm from 1.9 to 4.2 K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4AF3BA-6CC8-2C3E-53DF-37584BB979BE}"/>
              </a:ext>
            </a:extLst>
          </p:cNvPr>
          <p:cNvSpPr/>
          <p:nvPr/>
        </p:nvSpPr>
        <p:spPr>
          <a:xfrm>
            <a:off x="0" y="1561156"/>
            <a:ext cx="4114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Sub-monolayer range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Approaches Henry’s law at low coverage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The isotherms are well described by the DRK model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θ</a:t>
            </a:r>
            <a:r>
              <a:rPr lang="en-GB" sz="1600" baseline="-25000" dirty="0"/>
              <a:t>m</a:t>
            </a:r>
            <a:r>
              <a:rPr lang="en-GB" sz="1600" dirty="0"/>
              <a:t> ~ 1.3 10</a:t>
            </a:r>
            <a:r>
              <a:rPr lang="en-GB" sz="1600" baseline="30000" dirty="0"/>
              <a:t>15</a:t>
            </a:r>
            <a:r>
              <a:rPr lang="en-GB" sz="1600" dirty="0"/>
              <a:t> H</a:t>
            </a:r>
            <a:r>
              <a:rPr lang="en-GB" sz="1600" baseline="-25000" dirty="0"/>
              <a:t>2</a:t>
            </a:r>
            <a:r>
              <a:rPr lang="en-GB" sz="1600" dirty="0"/>
              <a:t>/cm</a:t>
            </a:r>
            <a:r>
              <a:rPr lang="en-GB" sz="1600" baseline="30000" dirty="0"/>
              <a:t>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 Stainless steel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C4A3B81-AF1A-E9A4-19C3-F31DA3263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770" y="881135"/>
            <a:ext cx="4924778" cy="387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2A6243F3-36E9-B18B-5958-1B9D0A515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776" y="4845654"/>
            <a:ext cx="3550772" cy="26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>
                <a:solidFill>
                  <a:schemeClr val="tx2"/>
                </a:solidFill>
                <a:cs typeface="Times New Roman" panose="02020603050405020304" pitchFamily="18" charset="0"/>
              </a:rPr>
              <a:t>E. Wall</a:t>
            </a:r>
            <a:r>
              <a:rPr lang="en-US" altLang="en-US" sz="1200">
                <a:solidFill>
                  <a:schemeClr val="tx2"/>
                </a:solidFill>
                <a:cs typeface="Times New Roman" panose="02020603050405020304" pitchFamily="18" charset="0"/>
              </a:rPr>
              <a:t>é</a:t>
            </a:r>
            <a:r>
              <a:rPr lang="en-GB" altLang="en-US" sz="1200">
                <a:solidFill>
                  <a:schemeClr val="tx2"/>
                </a:solidFill>
                <a:cs typeface="Times New Roman" panose="02020603050405020304" pitchFamily="18" charset="0"/>
              </a:rPr>
              <a:t>n. J.Vac.Sci.A 15(2), Mar/Apr 1997, 265-274.</a:t>
            </a:r>
            <a:r>
              <a:rPr lang="en-GB" altLang="en-US" sz="1200">
                <a:solidFill>
                  <a:schemeClr val="tx2"/>
                </a:solidFill>
              </a:rPr>
              <a:t> 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03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27E95088-0E75-45E9-9059-15D8C35DB841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03200" y="0"/>
            <a:ext cx="8940800" cy="79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H</a:t>
            </a:r>
            <a:r>
              <a:rPr lang="en-US" sz="2800" b="1" baseline="-25000" dirty="0">
                <a:solidFill>
                  <a:srgbClr val="3366FF"/>
                </a:solidFill>
              </a:rPr>
              <a:t>2</a:t>
            </a:r>
            <a:r>
              <a:rPr lang="en-US" sz="2800" b="1" dirty="0">
                <a:solidFill>
                  <a:srgbClr val="3366FF"/>
                </a:solidFill>
              </a:rPr>
              <a:t> Isotherms for Industrial Surfaces</a:t>
            </a:r>
          </a:p>
          <a:p>
            <a:pPr algn="ctr">
              <a:buClr>
                <a:schemeClr val="accent1"/>
              </a:buClr>
            </a:pP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65400" y="5792762"/>
            <a:ext cx="4300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G. </a:t>
            </a:r>
            <a:r>
              <a:rPr lang="en-GB" sz="1200" dirty="0" err="1"/>
              <a:t>Moulard</a:t>
            </a:r>
            <a:r>
              <a:rPr lang="en-GB" sz="1200" dirty="0"/>
              <a:t>, B. Jenninger, Y. Saito, Vacuum 60 (2001) 43-60 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21671" y="6373683"/>
            <a:ext cx="4203873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45562" y="2613751"/>
            <a:ext cx="4735287" cy="3174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16466" y="594989"/>
            <a:ext cx="5414282" cy="18995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868" y="1006165"/>
            <a:ext cx="34763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Identification of </a:t>
            </a:r>
            <a:r>
              <a:rPr lang="en-US" sz="1600" dirty="0">
                <a:solidFill>
                  <a:srgbClr val="FF3399"/>
                </a:solidFill>
              </a:rPr>
              <a:t>two types </a:t>
            </a:r>
            <a:r>
              <a:rPr lang="en-US" sz="1600" dirty="0"/>
              <a:t>of adsorption sites with:</a:t>
            </a:r>
          </a:p>
          <a:p>
            <a:pPr algn="just">
              <a:buClr>
                <a:srgbClr val="00CC99"/>
              </a:buClr>
            </a:pPr>
            <a:r>
              <a:rPr lang="en-US" sz="1600" dirty="0"/>
              <a:t>    1) high energy (pores, defects) </a:t>
            </a:r>
          </a:p>
          <a:p>
            <a:pPr algn="just">
              <a:buClr>
                <a:srgbClr val="00CC99"/>
              </a:buClr>
            </a:pPr>
            <a:r>
              <a:rPr lang="en-US" sz="1600" dirty="0"/>
              <a:t>    2) low energy (flat surface).</a:t>
            </a:r>
            <a:endParaRPr lang="en-US" sz="1600" baseline="30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00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Cryosorbing</a:t>
            </a:r>
            <a:r>
              <a:rPr lang="en-US" altLang="en-US" dirty="0"/>
              <a:t> materials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" y="639498"/>
            <a:ext cx="91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Large capacity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Large pumping speed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Large temperature working range (up to ~ 30 K)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               </a:t>
            </a:r>
            <a:r>
              <a:rPr lang="en-US" sz="1600" i="1" dirty="0"/>
              <a:t>e.g. </a:t>
            </a:r>
            <a:r>
              <a:rPr lang="en-US" sz="1600" b="1" dirty="0">
                <a:solidFill>
                  <a:srgbClr val="FF3399"/>
                </a:solidFill>
              </a:rPr>
              <a:t>activated charcoal </a:t>
            </a:r>
            <a:r>
              <a:rPr lang="en-US" sz="1600" dirty="0"/>
              <a:t>used for </a:t>
            </a:r>
            <a:r>
              <a:rPr lang="en-US" sz="1600" dirty="0" err="1"/>
              <a:t>cryopumps</a:t>
            </a:r>
            <a:r>
              <a:rPr lang="en-US" sz="1600" dirty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   	Capacity </a:t>
            </a:r>
            <a:r>
              <a:rPr lang="en-US" sz="1600" b="1" dirty="0"/>
              <a:t>~ 10</a:t>
            </a:r>
            <a:r>
              <a:rPr lang="en-US" sz="1600" b="1" baseline="30000" dirty="0"/>
              <a:t>22</a:t>
            </a:r>
            <a:r>
              <a:rPr lang="en-US" sz="1600" b="1" dirty="0"/>
              <a:t> H</a:t>
            </a:r>
            <a:r>
              <a:rPr lang="en-US" sz="1600" b="1" baseline="-25000" dirty="0"/>
              <a:t>2</a:t>
            </a:r>
            <a:r>
              <a:rPr lang="en-US" sz="1600" b="1" dirty="0"/>
              <a:t>/g </a:t>
            </a:r>
            <a:r>
              <a:rPr lang="en-US" sz="1600" dirty="0"/>
              <a:t>i.e.  </a:t>
            </a:r>
            <a:r>
              <a:rPr lang="en-US" sz="1600" b="1" dirty="0"/>
              <a:t>10</a:t>
            </a:r>
            <a:r>
              <a:rPr lang="en-US" sz="1600" b="1" baseline="30000" dirty="0"/>
              <a:t>21</a:t>
            </a:r>
            <a:r>
              <a:rPr lang="en-US" sz="1600" b="1" dirty="0"/>
              <a:t> monolayers </a:t>
            </a:r>
            <a:r>
              <a:rPr lang="en-US" sz="1200" dirty="0"/>
              <a:t>(P. Redhead, Physical basis of UHV,1968)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               	Sticking coefficient ~ 30 % at 30 K </a:t>
            </a:r>
            <a:r>
              <a:rPr lang="en-US" sz="1200" dirty="0"/>
              <a:t>(T. </a:t>
            </a:r>
            <a:r>
              <a:rPr lang="en-US" sz="1200" dirty="0" err="1"/>
              <a:t>Satake</a:t>
            </a:r>
            <a:r>
              <a:rPr lang="en-US" sz="1200" dirty="0"/>
              <a:t>, </a:t>
            </a:r>
            <a:r>
              <a:rPr lang="en-US" sz="1200" dirty="0" err="1"/>
              <a:t>Fus</a:t>
            </a:r>
            <a:r>
              <a:rPr lang="en-US" sz="1200" dirty="0"/>
              <a:t>. Tech. Vol 6., Sept. 1984)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               	used for </a:t>
            </a:r>
            <a:r>
              <a:rPr lang="en-US" sz="1600" dirty="0" err="1"/>
              <a:t>cryopanels</a:t>
            </a:r>
            <a:r>
              <a:rPr lang="en-US" sz="1600" dirty="0"/>
              <a:t> held at </a:t>
            </a:r>
            <a:r>
              <a:rPr lang="en-US" sz="1600" b="1" dirty="0"/>
              <a:t>20 K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6" name="Picture 4" descr="charco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415" y="2758924"/>
            <a:ext cx="4224867" cy="31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7" y="2682721"/>
            <a:ext cx="3081873" cy="310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92070" y="3650285"/>
            <a:ext cx="768096" cy="47548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F17A9-5C80-49F9-81B2-121F58F809B5}"/>
              </a:ext>
            </a:extLst>
          </p:cNvPr>
          <p:cNvSpPr/>
          <p:nvPr/>
        </p:nvSpPr>
        <p:spPr>
          <a:xfrm>
            <a:off x="980718" y="5725135"/>
            <a:ext cx="1354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COMMERCIAL CRYOPUMP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131C17-F0B7-4A92-BC67-47493A6E6B02}"/>
              </a:ext>
            </a:extLst>
          </p:cNvPr>
          <p:cNvCxnSpPr>
            <a:cxnSpLocks/>
          </p:cNvCxnSpPr>
          <p:nvPr/>
        </p:nvCxnSpPr>
        <p:spPr>
          <a:xfrm>
            <a:off x="1375837" y="3872764"/>
            <a:ext cx="2738963" cy="563769"/>
          </a:xfrm>
          <a:prstGeom prst="straightConnector1">
            <a:avLst/>
          </a:prstGeom>
          <a:ln>
            <a:solidFill>
              <a:srgbClr val="FF3399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296537" y="2758924"/>
            <a:ext cx="409433" cy="4073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96538" y="3166281"/>
            <a:ext cx="79299" cy="1495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201003" y="3309958"/>
            <a:ext cx="168635" cy="2243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201004" y="3538112"/>
            <a:ext cx="168634" cy="2243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201004" y="3759672"/>
            <a:ext cx="168634" cy="275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213673" y="3677980"/>
            <a:ext cx="751605" cy="3574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369638" y="3613932"/>
            <a:ext cx="558502" cy="83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8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4FC81-ED69-6B3F-FA88-076EA7339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F6A4B2-B154-E5EC-1DF9-AFAD2C72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C4AFAF-715A-9AA1-2D4E-3AED106E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RHIC, Brookhaven, USA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3AC497-F4F7-DFE2-B580-4A757F5B5F86}"/>
              </a:ext>
            </a:extLst>
          </p:cNvPr>
          <p:cNvSpPr/>
          <p:nvPr/>
        </p:nvSpPr>
        <p:spPr>
          <a:xfrm>
            <a:off x="0" y="54155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RHIC’s solution: anticipate leaks !!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RHIC use sorption pumps based on 300 g of </a:t>
            </a:r>
            <a:r>
              <a:rPr lang="en-GB" sz="1600" dirty="0">
                <a:solidFill>
                  <a:srgbClr val="FF3399"/>
                </a:solidFill>
              </a:rPr>
              <a:t>activated charcoal</a:t>
            </a:r>
            <a:r>
              <a:rPr lang="en-GB" sz="1600" dirty="0"/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They are located every 30 m to mitigate He leaks and to pump H</a:t>
            </a:r>
            <a:r>
              <a:rPr lang="en-GB" sz="1600" baseline="-25000" dirty="0"/>
              <a:t>2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1CD00F-8ED4-FA1E-6285-F1D0086F6203}"/>
              </a:ext>
            </a:extLst>
          </p:cNvPr>
          <p:cNvSpPr/>
          <p:nvPr/>
        </p:nvSpPr>
        <p:spPr>
          <a:xfrm>
            <a:off x="5032613" y="1276547"/>
            <a:ext cx="3801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CC99"/>
                </a:solidFill>
              </a:rPr>
              <a:t>Test in a 480 m long sector at 4.4 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11ACDF-8C48-603B-FF93-B48811E977C5}"/>
              </a:ext>
            </a:extLst>
          </p:cNvPr>
          <p:cNvSpPr/>
          <p:nvPr/>
        </p:nvSpPr>
        <p:spPr>
          <a:xfrm>
            <a:off x="1399357" y="1687157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CC99"/>
                </a:solidFill>
              </a:rPr>
              <a:t>RHIC interconnect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C3C73A-A5EE-E94F-D664-C0BD939718A0}"/>
              </a:ext>
            </a:extLst>
          </p:cNvPr>
          <p:cNvSpPr txBox="1"/>
          <p:nvPr/>
        </p:nvSpPr>
        <p:spPr>
          <a:xfrm>
            <a:off x="997634" y="4633089"/>
            <a:ext cx="3164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H.C. </a:t>
            </a:r>
            <a:r>
              <a:rPr lang="en-GB" sz="1400" dirty="0" err="1"/>
              <a:t>Hseuh</a:t>
            </a:r>
            <a:r>
              <a:rPr lang="en-GB" sz="1400" dirty="0"/>
              <a:t>, Proc. PAC 1999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35C8CD77-70D4-2446-D40F-EB4D77A02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7775" y="5544614"/>
            <a:ext cx="3775513" cy="51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H.C. </a:t>
            </a:r>
            <a:r>
              <a:rPr lang="en-GB" altLang="en-US" sz="1400" dirty="0" err="1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Hseuh</a:t>
            </a:r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, E. Wall</a:t>
            </a:r>
            <a:r>
              <a:rPr lang="en-US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é</a:t>
            </a:r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n. </a:t>
            </a:r>
          </a:p>
          <a:p>
            <a:pPr algn="ctr"/>
            <a:r>
              <a:rPr lang="en-GB" altLang="en-US" sz="1400" dirty="0" err="1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J.Vac.Sci.A</a:t>
            </a:r>
            <a:r>
              <a:rPr lang="en-GB" altLang="en-US" sz="14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 16(3), May/Jun 1998, 1145-1150.</a:t>
            </a:r>
            <a:r>
              <a:rPr lang="en-GB" altLang="en-US" sz="1400" dirty="0">
                <a:solidFill>
                  <a:schemeClr val="tx2"/>
                </a:solidFill>
                <a:latin typeface="+mn-lt"/>
              </a:rPr>
              <a:t> </a:t>
            </a:r>
            <a:endParaRPr lang="en-US" altLang="en-US" sz="14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49B268-3060-5268-36CD-D67AC40B3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4" y="2293138"/>
            <a:ext cx="4572396" cy="21033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C715D1-9956-AA62-EADE-691823F9D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366" y="1709898"/>
            <a:ext cx="3792041" cy="3834716"/>
          </a:xfrm>
          <a:prstGeom prst="rect">
            <a:avLst/>
          </a:prstGeom>
        </p:spPr>
      </p:pic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6BE25C19-9BA1-5DCB-91FF-0777F1673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30594" y="6520070"/>
            <a:ext cx="3804962" cy="337929"/>
          </a:xfrm>
        </p:spPr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414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Cryo-vacuum: Summary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44188"/>
            <a:ext cx="9144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Gas can be </a:t>
            </a:r>
            <a:r>
              <a:rPr lang="en-GB" sz="1600" dirty="0" err="1"/>
              <a:t>physisorbed</a:t>
            </a:r>
            <a:r>
              <a:rPr lang="en-GB" sz="1600" dirty="0"/>
              <a:t> for </a:t>
            </a:r>
            <a:r>
              <a:rPr lang="en-GB" sz="1600" dirty="0">
                <a:solidFill>
                  <a:srgbClr val="FF3399"/>
                </a:solidFill>
              </a:rPr>
              <a:t>very long period </a:t>
            </a:r>
            <a:r>
              <a:rPr lang="en-GB" sz="1600" dirty="0"/>
              <a:t>on </a:t>
            </a:r>
            <a:r>
              <a:rPr lang="en-GB" sz="1600" b="1" dirty="0"/>
              <a:t>cryogenic surfaces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The </a:t>
            </a:r>
            <a:r>
              <a:rPr lang="en-GB" sz="1600" dirty="0">
                <a:solidFill>
                  <a:srgbClr val="FF3399"/>
                </a:solidFill>
              </a:rPr>
              <a:t>sticking coefficient </a:t>
            </a:r>
            <a:r>
              <a:rPr lang="en-GB" sz="1600" dirty="0"/>
              <a:t>characterises the pumping speed of a surface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The </a:t>
            </a:r>
            <a:r>
              <a:rPr lang="en-GB" sz="1600" dirty="0">
                <a:solidFill>
                  <a:srgbClr val="FF3399"/>
                </a:solidFill>
              </a:rPr>
              <a:t>capture coefficient </a:t>
            </a:r>
            <a:r>
              <a:rPr lang="en-GB" sz="1600" dirty="0"/>
              <a:t>characterises the pumping speed of a device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At cryogenic temperature, </a:t>
            </a:r>
            <a:r>
              <a:rPr lang="en-GB" sz="1600" dirty="0">
                <a:solidFill>
                  <a:srgbClr val="FF3399"/>
                </a:solidFill>
              </a:rPr>
              <a:t>thermal transpiration </a:t>
            </a:r>
            <a:r>
              <a:rPr lang="en-GB" sz="1600" dirty="0"/>
              <a:t>correction shall be applied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</a:t>
            </a:r>
            <a:r>
              <a:rPr lang="en-GB" sz="1600" dirty="0">
                <a:solidFill>
                  <a:srgbClr val="FF3399"/>
                </a:solidFill>
              </a:rPr>
              <a:t>vapour pressure </a:t>
            </a:r>
            <a:r>
              <a:rPr lang="en-GB" sz="1600" dirty="0"/>
              <a:t>is the </a:t>
            </a:r>
            <a:r>
              <a:rPr lang="en-GB" sz="1600" b="1" dirty="0"/>
              <a:t>equilibrium pressure </a:t>
            </a:r>
            <a:r>
              <a:rPr lang="en-GB" sz="1600" dirty="0"/>
              <a:t>as a function of gas coverage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When</a:t>
            </a:r>
            <a:r>
              <a:rPr lang="en-GB" sz="1600" dirty="0">
                <a:solidFill>
                  <a:srgbClr val="FF3399"/>
                </a:solidFill>
              </a:rPr>
              <a:t> saturated </a:t>
            </a:r>
            <a:r>
              <a:rPr lang="en-GB" sz="1600" dirty="0"/>
              <a:t>(many monolayers), the vapour pressure follows the </a:t>
            </a:r>
            <a:r>
              <a:rPr lang="en-GB" sz="1600" b="1" dirty="0" err="1"/>
              <a:t>Clausius-Clapeyron</a:t>
            </a:r>
            <a:r>
              <a:rPr lang="en-GB" sz="1600" b="1" dirty="0"/>
              <a:t> law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3399"/>
                </a:solidFill>
              </a:rPr>
              <a:t>Adsorption isotherms </a:t>
            </a:r>
            <a:r>
              <a:rPr lang="en-GB" sz="1600" dirty="0"/>
              <a:t>depend very much on the conditions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Some material can be porous so to adsorb many monolayers of gas without reaching the saturated vapour pressure: </a:t>
            </a:r>
            <a:r>
              <a:rPr lang="en-GB" sz="1600" dirty="0" err="1">
                <a:solidFill>
                  <a:srgbClr val="FF3399"/>
                </a:solidFill>
              </a:rPr>
              <a:t>cryosorbers</a:t>
            </a:r>
            <a:endParaRPr lang="en-GB" sz="1600" dirty="0">
              <a:solidFill>
                <a:srgbClr val="FF3399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5618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03200" y="6477000"/>
            <a:ext cx="7697612" cy="338667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altLang="en-US"/>
              <a:t>Joint Universities Accelerator School, Archamps, February 2025</a:t>
            </a:r>
            <a:endParaRPr lang="en-US" alt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45767"/>
            <a:ext cx="2133600" cy="469900"/>
          </a:xfrm>
          <a:prstGeom prst="rect">
            <a:avLst/>
          </a:prstGeom>
        </p:spPr>
        <p:txBody>
          <a:bodyPr/>
          <a:lstStyle/>
          <a:p>
            <a:fld id="{50619BAC-59C0-4C97-A7C3-957D5895F578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425986" name="Rectangle 2"/>
          <p:cNvSpPr>
            <a:spLocks noChangeArrowheads="1"/>
          </p:cNvSpPr>
          <p:nvPr/>
        </p:nvSpPr>
        <p:spPr bwMode="auto">
          <a:xfrm>
            <a:off x="0" y="2149123"/>
            <a:ext cx="8940800" cy="99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altLang="en-US" sz="3911" dirty="0"/>
              <a:t>3. </a:t>
            </a:r>
            <a:r>
              <a:rPr lang="en-US" altLang="en-US" sz="3911" dirty="0">
                <a:solidFill>
                  <a:srgbClr val="FF0066"/>
                </a:solidFill>
              </a:rPr>
              <a:t>Synchrotron radiation</a:t>
            </a:r>
            <a:endParaRPr lang="en-US" altLang="en-US" sz="2044" dirty="0"/>
          </a:p>
          <a:p>
            <a:pPr algn="ctr">
              <a:buClr>
                <a:schemeClr val="accent1"/>
              </a:buClr>
            </a:pPr>
            <a:endParaRPr lang="en-US" altLang="en-US" sz="2044" dirty="0"/>
          </a:p>
        </p:txBody>
      </p:sp>
    </p:spTree>
    <p:extLst>
      <p:ext uri="{BB962C8B-B14F-4D97-AF65-F5344CB8AC3E}">
        <p14:creationId xmlns:p14="http://schemas.microsoft.com/office/powerpoint/2010/main" val="3454397758"/>
      </p:ext>
    </p:extLst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360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Cryo-pumping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Adsorption isotherms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Synchrotron radiation</a:t>
            </a: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3247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861" y="1116875"/>
            <a:ext cx="6812540" cy="32707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2844" y="576929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a synchrotron, charged particles can radiate light by synchrotron radiation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This effect can be used for diagnostics purposes </a:t>
            </a:r>
            <a:endParaRPr lang="en-GB" sz="1600" b="1" dirty="0">
              <a:solidFill>
                <a:srgbClr val="FF0066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2713525" y="4271885"/>
            <a:ext cx="3365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CERN Control Centre LHC beams SR displays</a:t>
            </a:r>
            <a:endParaRPr lang="fr-FR" sz="1200" dirty="0"/>
          </a:p>
        </p:txBody>
      </p:sp>
      <p:sp>
        <p:nvSpPr>
          <p:cNvPr id="12" name="Rectangle 11"/>
          <p:cNvSpPr/>
          <p:nvPr/>
        </p:nvSpPr>
        <p:spPr>
          <a:xfrm>
            <a:off x="142844" y="4572008"/>
            <a:ext cx="9001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Particles lose energy by synchrotron radiation </a:t>
            </a:r>
            <a:r>
              <a:rPr lang="en-GB" sz="1600" dirty="0">
                <a:sym typeface="Wingdings" pitchFamily="2" charset="2"/>
              </a:rPr>
              <a:t> should be compensated by RF system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itchFamily="2" charset="2"/>
              </a:rPr>
              <a:t> Beam emittance shrinks upon emission of synchrotron radiation (</a:t>
            </a:r>
            <a:r>
              <a:rPr lang="en-GB" sz="1600" i="1" dirty="0">
                <a:sym typeface="Wingdings" pitchFamily="2" charset="2"/>
              </a:rPr>
              <a:t>damping wigglers</a:t>
            </a:r>
            <a:r>
              <a:rPr lang="en-GB" sz="1600" dirty="0">
                <a:sym typeface="Wingdings" pitchFamily="2" charset="2"/>
              </a:rPr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>
              <a:sym typeface="Wingdings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Power is dissipated on the machine elements: </a:t>
            </a:r>
            <a:r>
              <a:rPr lang="en-GB" sz="1600" b="1" dirty="0">
                <a:solidFill>
                  <a:srgbClr val="FF3399"/>
                </a:solidFill>
              </a:rPr>
              <a:t>power density </a:t>
            </a:r>
            <a:r>
              <a:rPr lang="en-GB" sz="1600" dirty="0"/>
              <a:t>, W/mm</a:t>
            </a:r>
            <a:r>
              <a:rPr lang="en-GB" sz="1600" baseline="30000" dirty="0"/>
              <a:t>2</a:t>
            </a:r>
            <a:r>
              <a:rPr lang="en-GB" sz="1600" dirty="0"/>
              <a:t>, can be extremely HIGH!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b="1" u="sng" dirty="0">
                <a:solidFill>
                  <a:srgbClr val="FF0066"/>
                </a:solidFill>
              </a:rPr>
              <a:t>Molecules are desorbed </a:t>
            </a:r>
            <a:r>
              <a:rPr lang="en-GB" sz="1600" b="1" u="sng" dirty="0"/>
              <a:t>from the vacuum chamber wall due to synchrotron radiation</a:t>
            </a:r>
            <a:endParaRPr lang="en-GB" sz="1600" b="1" u="sng" dirty="0">
              <a:solidFill>
                <a:srgbClr val="FF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Synchrotron radiation: visible light</a:t>
            </a:r>
          </a:p>
        </p:txBody>
      </p:sp>
    </p:spTree>
    <p:extLst>
      <p:ext uri="{BB962C8B-B14F-4D97-AF65-F5344CB8AC3E}">
        <p14:creationId xmlns:p14="http://schemas.microsoft.com/office/powerpoint/2010/main" val="103001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94926" y="6395915"/>
            <a:ext cx="501424" cy="345126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42852"/>
            <a:ext cx="8415366" cy="13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Synchrotron Radiation</a:t>
            </a:r>
            <a:endParaRPr lang="fr-FR" sz="2800" b="1" dirty="0"/>
          </a:p>
          <a:p>
            <a:pPr algn="ctr">
              <a:buClr>
                <a:schemeClr val="accent1"/>
              </a:buClr>
            </a:pPr>
            <a:endParaRPr lang="fr-FR" sz="2800" b="1" dirty="0"/>
          </a:p>
          <a:p>
            <a:pPr>
              <a:buClr>
                <a:srgbClr val="00CC99"/>
              </a:buClr>
              <a:buFontTx/>
              <a:buChar char="•"/>
            </a:pPr>
            <a:endParaRPr lang="en-US" sz="2800" b="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981" y="2962281"/>
            <a:ext cx="34385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/>
          <p:nvPr/>
        </p:nvGrpSpPr>
        <p:grpSpPr>
          <a:xfrm>
            <a:off x="0" y="838164"/>
            <a:ext cx="9144000" cy="3170099"/>
            <a:chOff x="38100" y="838164"/>
            <a:chExt cx="9144000" cy="3170099"/>
          </a:xfrm>
        </p:grpSpPr>
        <p:sp>
          <p:nvSpPr>
            <p:cNvPr id="9" name="Rectangle 8"/>
            <p:cNvSpPr/>
            <p:nvPr/>
          </p:nvSpPr>
          <p:spPr>
            <a:xfrm>
              <a:off x="38100" y="838164"/>
              <a:ext cx="9144000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sz="2000" dirty="0"/>
                <a:t> </a:t>
              </a:r>
              <a:r>
                <a:rPr lang="en-GB" dirty="0"/>
                <a:t>A charged particle which is accelerated generate radiation (</a:t>
              </a:r>
              <a:r>
                <a:rPr lang="en-GB" i="1" dirty="0"/>
                <a:t>magnetic bremsstrahlung</a:t>
              </a:r>
              <a:r>
                <a:rPr lang="en-GB" dirty="0"/>
                <a:t>)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The power of the centripetal radiation is larger than the longitudinal radiation (factor    ) 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For a relativistic particle, the radiation is highly peaked (opening angle ~ 1/   )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</a:t>
              </a:r>
              <a:r>
                <a:rPr lang="en-GB" b="1" dirty="0"/>
                <a:t>The radiation energy range from infrared to gamma rays: from </a:t>
              </a:r>
              <a:r>
                <a:rPr lang="en-GB" b="1" dirty="0" err="1"/>
                <a:t>meV</a:t>
              </a:r>
              <a:r>
                <a:rPr lang="en-GB" b="1" dirty="0"/>
                <a:t> to MeV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b="1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The SR theory dated from 1950, </a:t>
              </a:r>
              <a:r>
                <a:rPr lang="en-US" dirty="0"/>
                <a:t>Schwinger (USA), Sokolov and </a:t>
              </a:r>
              <a:r>
                <a:rPr lang="en-US" dirty="0" err="1"/>
                <a:t>Ternov</a:t>
              </a:r>
              <a:r>
                <a:rPr lang="en-US" dirty="0"/>
                <a:t> (URSS)</a:t>
              </a:r>
            </a:p>
            <a:p>
              <a:pPr>
                <a:buClr>
                  <a:srgbClr val="00CC99"/>
                </a:buClr>
              </a:pPr>
              <a:r>
                <a:rPr lang="en-GB" dirty="0"/>
                <a:t> </a:t>
              </a:r>
            </a:p>
            <a:p>
              <a:pPr>
                <a:buClr>
                  <a:srgbClr val="00CC99"/>
                </a:buClr>
              </a:pPr>
              <a:endParaRPr lang="en-GB" dirty="0"/>
            </a:p>
          </p:txBody>
        </p:sp>
        <p:graphicFrame>
          <p:nvGraphicFramePr>
            <p:cNvPr id="27651" name="Object 3"/>
            <p:cNvGraphicFramePr>
              <a:graphicFrameLocks noChangeAspect="1"/>
            </p:cNvGraphicFramePr>
            <p:nvPr/>
          </p:nvGraphicFramePr>
          <p:xfrm>
            <a:off x="8649492" y="1409688"/>
            <a:ext cx="312737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77646" imgH="228402" progId="Equation.3">
                    <p:embed/>
                  </p:oleObj>
                </mc:Choice>
                <mc:Fallback>
                  <p:oleObj name="Equation" r:id="rId3" imgW="177646" imgH="228402" progId="Equation.3">
                    <p:embed/>
                    <p:pic>
                      <p:nvPicPr>
                        <p:cNvPr id="2765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9492" y="1409688"/>
                          <a:ext cx="312737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Box 13"/>
          <p:cNvSpPr txBox="1"/>
          <p:nvPr/>
        </p:nvSpPr>
        <p:spPr>
          <a:xfrm>
            <a:off x="6876005" y="5230565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K. Hübner, CAS 1984, CERN 85-19</a:t>
            </a:r>
            <a:endParaRPr lang="fr-FR" sz="1000" dirty="0"/>
          </a:p>
        </p:txBody>
      </p:sp>
      <p:sp>
        <p:nvSpPr>
          <p:cNvPr id="13" name="TextBox 14"/>
          <p:cNvSpPr txBox="1"/>
          <p:nvPr/>
        </p:nvSpPr>
        <p:spPr>
          <a:xfrm>
            <a:off x="6876005" y="5444879"/>
            <a:ext cx="2117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R.P. Walker, CAS 1992, CERN 94-01 </a:t>
            </a:r>
            <a:endParaRPr lang="fr-FR" sz="1000" dirty="0"/>
          </a:p>
        </p:txBody>
      </p:sp>
      <p:sp>
        <p:nvSpPr>
          <p:cNvPr id="14" name="TextBox 15"/>
          <p:cNvSpPr txBox="1"/>
          <p:nvPr/>
        </p:nvSpPr>
        <p:spPr>
          <a:xfrm>
            <a:off x="6880418" y="5659193"/>
            <a:ext cx="20329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A. Hofmann, CAS 1996, CERN 98-04</a:t>
            </a:r>
            <a:endParaRPr lang="fr-FR" sz="1000" dirty="0"/>
          </a:p>
        </p:txBody>
      </p:sp>
      <p:sp>
        <p:nvSpPr>
          <p:cNvPr id="15" name="TextBox 10"/>
          <p:cNvSpPr txBox="1"/>
          <p:nvPr/>
        </p:nvSpPr>
        <p:spPr>
          <a:xfrm>
            <a:off x="6880418" y="5873507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L. </a:t>
            </a:r>
            <a:r>
              <a:rPr lang="en-US" sz="1000" dirty="0" err="1"/>
              <a:t>Rivkin</a:t>
            </a:r>
            <a:r>
              <a:rPr lang="en-US" sz="1000" dirty="0"/>
              <a:t>, CAS 2008 </a:t>
            </a:r>
            <a:endParaRPr lang="fr-FR" sz="1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808980" y="487337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References</a:t>
            </a:r>
            <a:r>
              <a:rPr lang="fr-CH" dirty="0"/>
              <a:t> : </a:t>
            </a:r>
            <a:endParaRPr lang="fr-FR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745413" y="2047875"/>
          <a:ext cx="223837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80" imgH="164814" progId="Equation.3">
                  <p:embed/>
                </p:oleObj>
              </mc:Choice>
              <mc:Fallback>
                <p:oleObj name="Equation" r:id="rId5" imgW="126780" imgH="164814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5413" y="2047875"/>
                        <a:ext cx="223837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392406-1DA4-4652-BA5D-48D7F0EE370B}"/>
              </a:ext>
            </a:extLst>
          </p:cNvPr>
          <p:cNvCxnSpPr>
            <a:cxnSpLocks/>
          </p:cNvCxnSpPr>
          <p:nvPr/>
        </p:nvCxnSpPr>
        <p:spPr>
          <a:xfrm flipV="1">
            <a:off x="3459012" y="4266490"/>
            <a:ext cx="3913253" cy="1654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E61B989-2C80-4B94-8D29-B93981720137}"/>
              </a:ext>
            </a:extLst>
          </p:cNvPr>
          <p:cNvCxnSpPr>
            <a:cxnSpLocks/>
          </p:cNvCxnSpPr>
          <p:nvPr/>
        </p:nvCxnSpPr>
        <p:spPr>
          <a:xfrm flipV="1">
            <a:off x="4298986" y="4266490"/>
            <a:ext cx="3073279" cy="15856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6656E3-6890-4EA2-8D5C-50D5FA69C6A1}"/>
              </a:ext>
            </a:extLst>
          </p:cNvPr>
          <p:cNvCxnSpPr/>
          <p:nvPr/>
        </p:nvCxnSpPr>
        <p:spPr>
          <a:xfrm flipH="1" flipV="1">
            <a:off x="4455725" y="5505453"/>
            <a:ext cx="44651" cy="2362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03C4832-8AEC-4944-AC44-7A107DDF4089}"/>
              </a:ext>
            </a:extLst>
          </p:cNvPr>
          <p:cNvSpPr txBox="1"/>
          <p:nvPr/>
        </p:nvSpPr>
        <p:spPr>
          <a:xfrm>
            <a:off x="4364324" y="5697779"/>
            <a:ext cx="557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1/</a:t>
            </a:r>
            <a:r>
              <a:rPr lang="en-US" dirty="0">
                <a:latin typeface="Symbol" panose="05050102010706020507" pitchFamily="18" charset="2"/>
              </a:rPr>
              <a:t>g</a:t>
            </a:r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FB8460C-C7BA-44B8-B048-D480E4B2D12A}"/>
              </a:ext>
            </a:extLst>
          </p:cNvPr>
          <p:cNvCxnSpPr>
            <a:cxnSpLocks/>
          </p:cNvCxnSpPr>
          <p:nvPr/>
        </p:nvCxnSpPr>
        <p:spPr>
          <a:xfrm flipV="1">
            <a:off x="7353923" y="3866918"/>
            <a:ext cx="0" cy="673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9DE5D3C-61AC-4143-97D2-9B78A4279911}"/>
              </a:ext>
            </a:extLst>
          </p:cNvPr>
          <p:cNvSpPr txBox="1"/>
          <p:nvPr/>
        </p:nvSpPr>
        <p:spPr>
          <a:xfrm>
            <a:off x="7372265" y="4235766"/>
            <a:ext cx="27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FB01652-6C1A-4532-B9E7-2A6F73B5E903}"/>
              </a:ext>
            </a:extLst>
          </p:cNvPr>
          <p:cNvCxnSpPr>
            <a:cxnSpLocks/>
          </p:cNvCxnSpPr>
          <p:nvPr/>
        </p:nvCxnSpPr>
        <p:spPr>
          <a:xfrm>
            <a:off x="7466777" y="4281730"/>
            <a:ext cx="1364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CC65544-6A0A-46FC-9741-21230D7D2E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58" y="3750284"/>
            <a:ext cx="2430514" cy="1307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CD4012-60B3-472B-D76E-A0172CCBC60C}"/>
              </a:ext>
            </a:extLst>
          </p:cNvPr>
          <p:cNvSpPr txBox="1"/>
          <p:nvPr/>
        </p:nvSpPr>
        <p:spPr>
          <a:xfrm>
            <a:off x="363210" y="5659193"/>
            <a:ext cx="186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</a:rPr>
              <a:t>g</a:t>
            </a:r>
            <a:r>
              <a:rPr lang="en-US" sz="1600" dirty="0"/>
              <a:t>=relativistic factor</a:t>
            </a:r>
            <a:endParaRPr lang="en-GB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29712886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6446" y="4159085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Magnetic rigidity: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00100" y="4929198"/>
          <a:ext cx="157162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8614" imgH="393529" progId="Equation.3">
                  <p:embed/>
                </p:oleObj>
              </mc:Choice>
              <mc:Fallback>
                <p:oleObj name="Equation" r:id="rId2" imgW="888614" imgH="393529" progId="Equation.3">
                  <p:embed/>
                  <p:pic>
                    <p:nvPicPr>
                      <p:cNvPr id="10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929198"/>
                        <a:ext cx="1571625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14678" y="5000636"/>
          <a:ext cx="1369893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865" imgH="418918" progId="Equation.3">
                  <p:embed/>
                </p:oleObj>
              </mc:Choice>
              <mc:Fallback>
                <p:oleObj name="Equation" r:id="rId4" imgW="1002865" imgH="418918" progId="Equation.3">
                  <p:embed/>
                  <p:pic>
                    <p:nvPicPr>
                      <p:cNvPr id="10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5000636"/>
                        <a:ext cx="1369893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448300" y="4929188"/>
          <a:ext cx="172878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476" imgH="444307" progId="Equation.3">
                  <p:embed/>
                </p:oleObj>
              </mc:Choice>
              <mc:Fallback>
                <p:oleObj name="Equation" r:id="rId6" imgW="977476" imgH="444307" progId="Equation.3">
                  <p:embed/>
                  <p:pic>
                    <p:nvPicPr>
                      <p:cNvPr id="10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4929188"/>
                        <a:ext cx="1728788" cy="78581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Critical energy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372464" y="1250247"/>
          <a:ext cx="1481828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7836" imgH="444307" progId="Equation.3">
                  <p:embed/>
                </p:oleObj>
              </mc:Choice>
              <mc:Fallback>
                <p:oleObj name="Equation" r:id="rId8" imgW="837836" imgH="444307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2464" y="1250247"/>
                        <a:ext cx="1481828" cy="78581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06446" y="744136"/>
            <a:ext cx="8415366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critical energy split the </a:t>
            </a:r>
            <a:r>
              <a:rPr lang="en-GB" u="sng" dirty="0"/>
              <a:t>power spectrum </a:t>
            </a:r>
            <a:r>
              <a:rPr lang="en-GB" dirty="0"/>
              <a:t>in two equals parts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2844" y="3524930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~ 88 % of the emitted photons have an energy lower than the critical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ject 3"/>
              <p:cNvSpPr txBox="1"/>
              <p:nvPr/>
            </p:nvSpPr>
            <p:spPr bwMode="auto">
              <a:xfrm>
                <a:off x="449263" y="2211388"/>
                <a:ext cx="3725922" cy="1250950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Electrons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.218 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Protons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.5835 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9263" y="2211388"/>
                <a:ext cx="3725922" cy="125095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45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2220"/>
            <a:ext cx="8415366" cy="123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Dissipated power</a:t>
            </a:r>
            <a:endParaRPr lang="en-GB" sz="2800" b="1" dirty="0"/>
          </a:p>
          <a:p>
            <a:pPr algn="ctr">
              <a:buClr>
                <a:schemeClr val="accent1"/>
              </a:buClr>
            </a:pPr>
            <a:endParaRPr lang="en-GB" sz="1400" dirty="0"/>
          </a:p>
          <a:p>
            <a:pPr algn="ctr">
              <a:buClr>
                <a:schemeClr val="accent1"/>
              </a:buClr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dirty="0"/>
              <a:t>The average power emitted by the beam </a:t>
            </a:r>
            <a:r>
              <a:rPr lang="en-GB" b="1" dirty="0"/>
              <a:t>per unit of length </a:t>
            </a:r>
            <a:r>
              <a:rPr lang="en-GB" dirty="0"/>
              <a:t>is </a:t>
            </a:r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826814"/>
              </p:ext>
            </p:extLst>
          </p:nvPr>
        </p:nvGraphicFramePr>
        <p:xfrm>
          <a:off x="1835150" y="1331913"/>
          <a:ext cx="327342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54200" imgH="482600" progId="Equation.3">
                  <p:embed/>
                </p:oleObj>
              </mc:Choice>
              <mc:Fallback>
                <p:oleObj name="Equation" r:id="rId2" imgW="1854200" imgH="482600" progId="Equation.3">
                  <p:embed/>
                  <p:pic>
                    <p:nvPicPr>
                      <p:cNvPr id="308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331913"/>
                        <a:ext cx="3273425" cy="8524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14282" y="2339685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Electrons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" name="Object 10"/>
              <p:cNvSpPr txBox="1"/>
              <p:nvPr/>
            </p:nvSpPr>
            <p:spPr bwMode="auto">
              <a:xfrm>
                <a:off x="446088" y="2893087"/>
                <a:ext cx="3350057" cy="76703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88.57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82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088" y="2893087"/>
                <a:ext cx="3350057" cy="7670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894675" y="2386515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Protons: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3" name="Object 11"/>
              <p:cNvSpPr txBox="1"/>
              <p:nvPr/>
            </p:nvSpPr>
            <p:spPr bwMode="auto">
              <a:xfrm>
                <a:off x="4692651" y="2849563"/>
                <a:ext cx="3786332" cy="76703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7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.79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1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83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92651" y="2849563"/>
                <a:ext cx="3786332" cy="7670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F9BCE7-EAA5-4668-8459-B5C451533A81}"/>
              </a:ext>
            </a:extLst>
          </p:cNvPr>
          <p:cNvSpPr/>
          <p:nvPr/>
        </p:nvSpPr>
        <p:spPr>
          <a:xfrm>
            <a:off x="214282" y="3690391"/>
            <a:ext cx="8505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For the total </a:t>
            </a:r>
            <a:r>
              <a:rPr lang="fr-FR" dirty="0" err="1"/>
              <a:t>dipole</a:t>
            </a:r>
            <a:r>
              <a:rPr lang="fr-FR" dirty="0"/>
              <a:t> radiation power </a:t>
            </a:r>
            <a:r>
              <a:rPr lang="fr-FR" dirty="0" err="1"/>
              <a:t>dissipated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the ring, </a:t>
            </a:r>
            <a:r>
              <a:rPr lang="fr-FR" b="1" dirty="0" err="1"/>
              <a:t>multiply</a:t>
            </a:r>
            <a:r>
              <a:rPr lang="fr-FR" b="1" dirty="0"/>
              <a:t> by 2</a:t>
            </a:r>
            <a:r>
              <a:rPr lang="fr-FR" sz="800" b="1" dirty="0"/>
              <a:t> </a:t>
            </a:r>
            <a:r>
              <a:rPr lang="fr-FR" b="1" dirty="0">
                <a:latin typeface="Symbol" panose="05050102010706020507" pitchFamily="18" charset="2"/>
              </a:rPr>
              <a:t>p</a:t>
            </a:r>
            <a:r>
              <a:rPr lang="fr-FR" sz="800" b="1" dirty="0">
                <a:latin typeface="Symbol" panose="05050102010706020507" pitchFamily="18" charset="2"/>
              </a:rPr>
              <a:t> </a:t>
            </a:r>
            <a:r>
              <a:rPr lang="fr-FR" b="1" dirty="0">
                <a:latin typeface="Symbol" panose="05050102010706020507" pitchFamily="18" charset="2"/>
              </a:rPr>
              <a:t>r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dirty="0"/>
          </a:p>
          <a:p>
            <a:pPr marL="182563" indent="-182563">
              <a:buClr>
                <a:srgbClr val="00CC99"/>
              </a:buClr>
              <a:buFontTx/>
              <a:buChar char="•"/>
            </a:pPr>
            <a:r>
              <a:rPr lang="fr-FR" b="1" dirty="0"/>
              <a:t>Protons </a:t>
            </a:r>
            <a:r>
              <a:rPr lang="fr-FR" b="1" dirty="0" err="1"/>
              <a:t>generate</a:t>
            </a:r>
            <a:r>
              <a:rPr lang="fr-FR" b="1" dirty="0"/>
              <a:t> a lot </a:t>
            </a:r>
            <a:r>
              <a:rPr lang="fr-FR" b="1" dirty="0" err="1"/>
              <a:t>less</a:t>
            </a:r>
            <a:r>
              <a:rPr lang="fr-FR" b="1" dirty="0"/>
              <a:t> SR </a:t>
            </a:r>
            <a:r>
              <a:rPr lang="fr-FR" b="1" dirty="0" err="1"/>
              <a:t>compared</a:t>
            </a:r>
            <a:r>
              <a:rPr lang="fr-FR" b="1" dirty="0"/>
              <a:t> to </a:t>
            </a:r>
            <a:r>
              <a:rPr lang="fr-FR" b="1" dirty="0" err="1"/>
              <a:t>electrons</a:t>
            </a:r>
            <a:r>
              <a:rPr lang="fr-FR" b="1" dirty="0"/>
              <a:t> </a:t>
            </a:r>
            <a:r>
              <a:rPr lang="fr-FR" dirty="0" err="1"/>
              <a:t>because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1/m</a:t>
            </a:r>
            <a:r>
              <a:rPr lang="fr-FR" baseline="-25000" dirty="0"/>
              <a:t>0</a:t>
            </a:r>
            <a:r>
              <a:rPr lang="fr-FR" baseline="30000" dirty="0"/>
              <a:t>4</a:t>
            </a:r>
            <a:r>
              <a:rPr lang="fr-FR" dirty="0"/>
              <a:t> </a:t>
            </a:r>
            <a:r>
              <a:rPr lang="fr-FR" dirty="0" err="1"/>
              <a:t>dependency</a:t>
            </a:r>
            <a:r>
              <a:rPr lang="fr-FR" dirty="0"/>
              <a:t> in the formula for the </a:t>
            </a:r>
            <a:r>
              <a:rPr lang="fr-FR" dirty="0" err="1"/>
              <a:t>radiated</a:t>
            </a:r>
            <a:r>
              <a:rPr lang="fr-FR" dirty="0"/>
              <a:t> power, </a:t>
            </a:r>
            <a:r>
              <a:rPr lang="fr-FR" dirty="0" err="1"/>
              <a:t>where</a:t>
            </a:r>
            <a:r>
              <a:rPr lang="fr-FR" dirty="0"/>
              <a:t> m</a:t>
            </a:r>
            <a:r>
              <a:rPr lang="fr-FR" baseline="-25000" dirty="0"/>
              <a:t>0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mass of the </a:t>
            </a:r>
            <a:r>
              <a:rPr lang="fr-FR" dirty="0" err="1"/>
              <a:t>radiating</a:t>
            </a:r>
            <a:r>
              <a:rPr lang="fr-FR" dirty="0"/>
              <a:t> </a:t>
            </a:r>
            <a:r>
              <a:rPr lang="fr-FR" dirty="0" err="1"/>
              <a:t>particle</a:t>
            </a:r>
            <a:r>
              <a:rPr lang="fr-FR" dirty="0"/>
              <a:t>. Protons are 1836 times </a:t>
            </a:r>
            <a:r>
              <a:rPr lang="fr-FR" dirty="0" err="1"/>
              <a:t>heavier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, </a:t>
            </a:r>
            <a:r>
              <a:rPr lang="fr-FR" dirty="0" err="1"/>
              <a:t>so</a:t>
            </a:r>
            <a:r>
              <a:rPr lang="fr-FR" dirty="0"/>
              <a:t> the </a:t>
            </a:r>
            <a:r>
              <a:rPr lang="fr-FR" dirty="0" err="1"/>
              <a:t>reduction</a:t>
            </a:r>
            <a:r>
              <a:rPr lang="fr-FR" dirty="0"/>
              <a:t> factor </a:t>
            </a:r>
            <a:r>
              <a:rPr lang="fr-FR" dirty="0" err="1"/>
              <a:t>is</a:t>
            </a:r>
            <a:r>
              <a:rPr lang="fr-FR" dirty="0"/>
              <a:t> ~8.8·10</a:t>
            </a:r>
            <a:r>
              <a:rPr lang="fr-FR" baseline="30000" dirty="0"/>
              <a:t>-14</a:t>
            </a:r>
            <a:r>
              <a:rPr lang="fr-FR" dirty="0"/>
              <a:t> </a:t>
            </a:r>
            <a:endParaRPr lang="fr-FR" dirty="0"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5B8A816-3CAE-A47E-360C-AC2B21E0DA89}"/>
                  </a:ext>
                </a:extLst>
              </p:cNvPr>
              <p:cNvSpPr txBox="1"/>
              <p:nvPr/>
            </p:nvSpPr>
            <p:spPr>
              <a:xfrm>
                <a:off x="1627166" y="5471154"/>
                <a:ext cx="2461315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88.57</m:t>
                          </m:r>
                        </m:num>
                        <m:den>
                          <m:r>
                            <a:rPr lang="en-GB" i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7.79×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i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−12</m:t>
                              </m:r>
                            </m:sup>
                          </m:sSup>
                        </m:den>
                      </m:f>
                      <m:r>
                        <a:rPr lang="en-GB" i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1836</m:t>
                              </m:r>
                            </m:e>
                          </m:d>
                        </m:e>
                        <m:sup>
                          <m:r>
                            <a:rPr lang="en-GB" i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5B8A816-3CAE-A47E-360C-AC2B21E0DA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166" y="5471154"/>
                <a:ext cx="2461315" cy="5259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2A3F80B-6730-2F5F-FB77-7C8D586C6D8C}"/>
              </a:ext>
            </a:extLst>
          </p:cNvPr>
          <p:cNvSpPr txBox="1"/>
          <p:nvPr/>
        </p:nvSpPr>
        <p:spPr>
          <a:xfrm>
            <a:off x="4182152" y="5579132"/>
            <a:ext cx="4460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1836 = ratio of proton to electron mass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506824" y="2966856"/>
            <a:ext cx="656651" cy="498615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3399"/>
              </a:highlight>
            </a:endParaRPr>
          </a:p>
        </p:txBody>
      </p:sp>
      <p:sp>
        <p:nvSpPr>
          <p:cNvPr id="17" name="Oval 16"/>
          <p:cNvSpPr/>
          <p:nvPr/>
        </p:nvSpPr>
        <p:spPr>
          <a:xfrm>
            <a:off x="5780762" y="2823126"/>
            <a:ext cx="1138654" cy="580983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4" grpId="0"/>
      <p:bldP spid="5" grpId="0"/>
      <p:bldP spid="13" grpId="0" animBg="1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746595"/>
              </p:ext>
            </p:extLst>
          </p:nvPr>
        </p:nvGraphicFramePr>
        <p:xfrm>
          <a:off x="1619672" y="1008286"/>
          <a:ext cx="2960688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76400" imgH="469900" progId="Equation.3">
                  <p:embed/>
                </p:oleObj>
              </mc:Choice>
              <mc:Fallback>
                <p:oleObj name="Equation" r:id="rId2" imgW="1676400" imgH="469900" progId="Equation.3">
                  <p:embed/>
                  <p:pic>
                    <p:nvPicPr>
                      <p:cNvPr id="2458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008286"/>
                        <a:ext cx="2960688" cy="8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5"/>
          <p:cNvGraphicFramePr>
            <a:graphicFrameLocks noChangeAspect="1"/>
          </p:cNvGraphicFramePr>
          <p:nvPr/>
        </p:nvGraphicFramePr>
        <p:xfrm>
          <a:off x="5148064" y="1052736"/>
          <a:ext cx="15255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225" imgH="418918" progId="Equation.3">
                  <p:embed/>
                </p:oleObj>
              </mc:Choice>
              <mc:Fallback>
                <p:oleObj name="Equation" r:id="rId4" imgW="863225" imgH="418918" progId="Equation.3">
                  <p:embed/>
                  <p:pic>
                    <p:nvPicPr>
                      <p:cNvPr id="2458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052736"/>
                        <a:ext cx="1525588" cy="7413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42844" y="547200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sz="2000" dirty="0"/>
              <a:t>The </a:t>
            </a:r>
            <a:r>
              <a:rPr lang="en-GB" sz="2000" b="1" dirty="0"/>
              <a:t>photon flux per unit of length </a:t>
            </a:r>
            <a:r>
              <a:rPr lang="en-GB" sz="2000" dirty="0"/>
              <a:t>is given by :</a:t>
            </a:r>
            <a:endParaRPr lang="en-GB" sz="2000" b="1" dirty="0">
              <a:solidFill>
                <a:srgbClr val="FF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512" y="1925543"/>
            <a:ext cx="15071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2000" dirty="0"/>
              <a:t>Electrons 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14937" y="1910318"/>
            <a:ext cx="15255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2000" dirty="0"/>
              <a:t>Protons:</a:t>
            </a:r>
          </a:p>
        </p:txBody>
      </p:sp>
      <p:graphicFrame>
        <p:nvGraphicFramePr>
          <p:cNvPr id="261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649461"/>
              </p:ext>
            </p:extLst>
          </p:nvPr>
        </p:nvGraphicFramePr>
        <p:xfrm>
          <a:off x="480870" y="2325688"/>
          <a:ext cx="39449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55900" imgH="419100" progId="Equation.3">
                  <p:embed/>
                </p:oleObj>
              </mc:Choice>
              <mc:Fallback>
                <p:oleObj name="Equation" r:id="rId6" imgW="2755900" imgH="419100" progId="Equation.3">
                  <p:embed/>
                  <p:pic>
                    <p:nvPicPr>
                      <p:cNvPr id="2611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870" y="2325688"/>
                        <a:ext cx="3944938" cy="6000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11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685900"/>
              </p:ext>
            </p:extLst>
          </p:nvPr>
        </p:nvGraphicFramePr>
        <p:xfrm>
          <a:off x="4933805" y="2326697"/>
          <a:ext cx="39624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768600" imgH="419100" progId="Equation.3">
                  <p:embed/>
                </p:oleObj>
              </mc:Choice>
              <mc:Fallback>
                <p:oleObj name="Equation" r:id="rId8" imgW="2768600" imgH="419100" progId="Equation.3">
                  <p:embed/>
                  <p:pic>
                    <p:nvPicPr>
                      <p:cNvPr id="2611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805" y="2326697"/>
                        <a:ext cx="3962400" cy="6000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Linear photon flux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ADAAFB-14F7-4C72-8B08-4CE10F29DEE8}"/>
              </a:ext>
            </a:extLst>
          </p:cNvPr>
          <p:cNvSpPr/>
          <p:nvPr/>
        </p:nvSpPr>
        <p:spPr>
          <a:xfrm>
            <a:off x="312375" y="2916629"/>
            <a:ext cx="2993127" cy="324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600" b="1" dirty="0"/>
              <a:t>Example 1: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sz="1400" dirty="0"/>
          </a:p>
          <a:p>
            <a:pPr>
              <a:buClr>
                <a:srgbClr val="00CC99"/>
              </a:buClr>
            </a:pPr>
            <a:r>
              <a:rPr lang="fr-FR" sz="1400" b="1" dirty="0"/>
              <a:t>ESRF-1 (Grenoble):</a:t>
            </a:r>
          </a:p>
          <a:p>
            <a:pPr>
              <a:buClr>
                <a:srgbClr val="00CC99"/>
              </a:buClr>
            </a:pPr>
            <a:r>
              <a:rPr lang="fr-FR" sz="1400" b="1" dirty="0"/>
              <a:t>(high-</a:t>
            </a:r>
            <a:r>
              <a:rPr lang="fr-FR" sz="1400" b="1" dirty="0" err="1"/>
              <a:t>energy</a:t>
            </a:r>
            <a:r>
              <a:rPr lang="fr-FR" sz="1400" b="1" dirty="0"/>
              <a:t> </a:t>
            </a:r>
          </a:p>
          <a:p>
            <a:pPr>
              <a:buClr>
                <a:srgbClr val="00CC99"/>
              </a:buClr>
            </a:pPr>
            <a:r>
              <a:rPr lang="fr-FR" sz="1400" b="1" dirty="0"/>
              <a:t>light source)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>
                <a:latin typeface="Symbol" panose="05050102010706020507" pitchFamily="18" charset="2"/>
              </a:rPr>
              <a:t>r</a:t>
            </a:r>
            <a:r>
              <a:rPr lang="fr-FR" sz="1400" dirty="0"/>
              <a:t> = 23.366 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I = 200 mA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E = 6 </a:t>
            </a:r>
            <a:r>
              <a:rPr lang="fr-FR" sz="1400" dirty="0" err="1"/>
              <a:t>GeV</a:t>
            </a:r>
            <a:endParaRPr lang="fr-FR" sz="1400" dirty="0"/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 err="1">
                <a:latin typeface="Symbol" panose="05050102010706020507" pitchFamily="18" charset="2"/>
              </a:rPr>
              <a:t>e</a:t>
            </a:r>
            <a:r>
              <a:rPr lang="fr-FR" sz="1400" baseline="-25000" dirty="0" err="1"/>
              <a:t>c</a:t>
            </a:r>
            <a:r>
              <a:rPr lang="fr-FR" sz="1400" dirty="0"/>
              <a:t> = 20.503 keV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F = 6.604 10</a:t>
            </a:r>
            <a:r>
              <a:rPr lang="fr-FR" sz="1400" baseline="30000" dirty="0"/>
              <a:t>18</a:t>
            </a:r>
            <a:r>
              <a:rPr lang="fr-FR" sz="1400" dirty="0"/>
              <a:t> ph/s/m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P = 6.692 kW/m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1/</a:t>
            </a:r>
            <a:r>
              <a:rPr lang="fr-FR" sz="1400" dirty="0">
                <a:latin typeface="Symbol" panose="05050102010706020507" pitchFamily="18" charset="2"/>
              </a:rPr>
              <a:t>g </a:t>
            </a:r>
            <a:r>
              <a:rPr lang="fr-FR" sz="1400" dirty="0"/>
              <a:t>= 82.5 </a:t>
            </a:r>
            <a:r>
              <a:rPr lang="fr-FR" sz="1400" dirty="0" err="1">
                <a:latin typeface="Symbol" panose="05050102010706020507" pitchFamily="18" charset="2"/>
              </a:rPr>
              <a:t>m</a:t>
            </a:r>
            <a:r>
              <a:rPr lang="fr-FR" sz="1400" dirty="0" err="1"/>
              <a:t>rad</a:t>
            </a:r>
            <a:r>
              <a:rPr lang="fr-FR" sz="1400" dirty="0"/>
              <a:t> </a:t>
            </a:r>
            <a:r>
              <a:rPr lang="fr-FR" sz="1400" dirty="0">
                <a:sym typeface="Wingdings" panose="05000000000000000000" pitchFamily="2" charset="2"/>
              </a:rPr>
              <a:t> </a:t>
            </a:r>
            <a:r>
              <a:rPr lang="fr-FR" sz="1400" b="1" dirty="0"/>
              <a:t>0.82 mm @10 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A24404-040B-4598-8E8E-3B163FA0E76B}"/>
              </a:ext>
            </a:extLst>
          </p:cNvPr>
          <p:cNvSpPr/>
          <p:nvPr/>
        </p:nvSpPr>
        <p:spPr>
          <a:xfrm>
            <a:off x="6152997" y="2908848"/>
            <a:ext cx="3038011" cy="3031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600" b="1" dirty="0"/>
              <a:t>Example 2: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sz="1400" dirty="0"/>
          </a:p>
          <a:p>
            <a:pPr>
              <a:buClr>
                <a:srgbClr val="00CC99"/>
              </a:buClr>
            </a:pPr>
            <a:r>
              <a:rPr lang="fr-FR" sz="1400" b="1" dirty="0"/>
              <a:t>LHC (CERN):</a:t>
            </a:r>
          </a:p>
          <a:p>
            <a:pPr>
              <a:buClr>
                <a:srgbClr val="00CC99"/>
              </a:buClr>
            </a:pPr>
            <a:r>
              <a:rPr lang="fr-FR" sz="1400" b="1" dirty="0"/>
              <a:t>(high-</a:t>
            </a:r>
            <a:r>
              <a:rPr lang="fr-FR" sz="1400" b="1" dirty="0" err="1"/>
              <a:t>energy</a:t>
            </a:r>
            <a:r>
              <a:rPr lang="fr-FR" sz="1400" b="1" dirty="0"/>
              <a:t> proton </a:t>
            </a:r>
            <a:r>
              <a:rPr lang="fr-FR" sz="1400" b="1" dirty="0" err="1"/>
              <a:t>storage</a:t>
            </a:r>
            <a:r>
              <a:rPr lang="fr-FR" sz="1400" b="1" dirty="0"/>
              <a:t> ring)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>
                <a:latin typeface="Symbol" panose="05050102010706020507" pitchFamily="18" charset="2"/>
              </a:rPr>
              <a:t>r</a:t>
            </a:r>
            <a:r>
              <a:rPr lang="fr-FR" sz="1400" dirty="0"/>
              <a:t> = 2784 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I = 584 mA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E = 7 000 </a:t>
            </a:r>
            <a:r>
              <a:rPr lang="fr-FR" sz="1400" dirty="0" err="1"/>
              <a:t>GeV</a:t>
            </a:r>
            <a:endParaRPr lang="fr-FR" sz="1400" dirty="0"/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 err="1">
                <a:latin typeface="Symbol" panose="05050102010706020507" pitchFamily="18" charset="2"/>
              </a:rPr>
              <a:t>e</a:t>
            </a:r>
            <a:r>
              <a:rPr lang="fr-FR" sz="1400" baseline="-25000" dirty="0" err="1"/>
              <a:t>c</a:t>
            </a:r>
            <a:r>
              <a:rPr lang="fr-FR" sz="1400" dirty="0"/>
              <a:t> = 44 eV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F = 1 10</a:t>
            </a:r>
            <a:r>
              <a:rPr lang="fr-FR" sz="1400" baseline="30000" dirty="0"/>
              <a:t>17</a:t>
            </a:r>
            <a:r>
              <a:rPr lang="fr-FR" sz="1400" dirty="0"/>
              <a:t> ph/s/m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P = 0.2 W/m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1/</a:t>
            </a:r>
            <a:r>
              <a:rPr lang="fr-FR" sz="1400" dirty="0">
                <a:latin typeface="Symbol" panose="05050102010706020507" pitchFamily="18" charset="2"/>
              </a:rPr>
              <a:t>g </a:t>
            </a:r>
            <a:r>
              <a:rPr lang="fr-FR" sz="1400" dirty="0"/>
              <a:t>= 134 </a:t>
            </a:r>
            <a:r>
              <a:rPr lang="fr-FR" sz="1400" dirty="0" err="1">
                <a:latin typeface="Symbol" panose="05050102010706020507" pitchFamily="18" charset="2"/>
              </a:rPr>
              <a:t>m</a:t>
            </a:r>
            <a:r>
              <a:rPr lang="fr-FR" sz="1400" dirty="0" err="1"/>
              <a:t>rad</a:t>
            </a:r>
            <a:r>
              <a:rPr lang="fr-FR" sz="1400" dirty="0"/>
              <a:t> </a:t>
            </a:r>
            <a:r>
              <a:rPr lang="fr-FR" sz="1400" dirty="0">
                <a:sym typeface="Wingdings" panose="05000000000000000000" pitchFamily="2" charset="2"/>
              </a:rPr>
              <a:t> </a:t>
            </a:r>
            <a:r>
              <a:rPr lang="fr-FR" sz="1400" b="1" dirty="0"/>
              <a:t>1.34 mm @10 m</a:t>
            </a:r>
            <a:endParaRPr lang="fr-FR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436920-973A-C1A9-CE05-C0E58332F9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3922" y="3560938"/>
            <a:ext cx="2976936" cy="18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315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7485"/>
            <a:ext cx="9001156" cy="153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LHC SR Spectrum : </a:t>
            </a:r>
            <a:r>
              <a:rPr lang="fr-FR" sz="2800" b="1" dirty="0" err="1">
                <a:solidFill>
                  <a:srgbClr val="3366FF"/>
                </a:solidFill>
              </a:rPr>
              <a:t>from</a:t>
            </a:r>
            <a:r>
              <a:rPr lang="fr-FR" sz="2800" b="1" dirty="0">
                <a:solidFill>
                  <a:srgbClr val="3366FF"/>
                </a:solidFill>
              </a:rPr>
              <a:t> IR to UV</a:t>
            </a:r>
          </a:p>
          <a:p>
            <a:pPr algn="ctr">
              <a:buClr>
                <a:schemeClr val="accent1"/>
              </a:buClr>
            </a:pPr>
            <a:endParaRPr lang="fr-FR" sz="2800" b="1" dirty="0"/>
          </a:p>
          <a:p>
            <a:pPr algn="ctr">
              <a:buClr>
                <a:schemeClr val="accent1"/>
              </a:buClr>
            </a:pP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42844" y="512401"/>
            <a:ext cx="75432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With nominal parameters : 7 </a:t>
            </a:r>
            <a:r>
              <a:rPr lang="en-GB" sz="1400" dirty="0" err="1"/>
              <a:t>TeV</a:t>
            </a:r>
            <a:r>
              <a:rPr lang="en-GB" sz="1400" dirty="0"/>
              <a:t> and 585 mA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2010, 2011, 2012 and 2015 spectra</a:t>
            </a:r>
          </a:p>
          <a:p>
            <a:pPr>
              <a:buClr>
                <a:srgbClr val="00CC99"/>
              </a:buClr>
            </a:pPr>
            <a:r>
              <a:rPr lang="en-US" sz="1400" dirty="0"/>
              <a:t>    	</a:t>
            </a:r>
            <a:endParaRPr lang="en-GB" sz="1400" dirty="0">
              <a:solidFill>
                <a:srgbClr val="FF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8286" y="1105736"/>
            <a:ext cx="7773537" cy="5051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5501" y="3592588"/>
            <a:ext cx="10951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450 GeV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66016" y="1808949"/>
            <a:ext cx="7704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7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841724" y="602257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Key parameter: </a:t>
            </a:r>
            <a:r>
              <a:rPr lang="en-GB" dirty="0" err="1">
                <a:solidFill>
                  <a:srgbClr val="FF0066"/>
                </a:solidFill>
              </a:rPr>
              <a:t>photodesorption</a:t>
            </a:r>
            <a:r>
              <a:rPr lang="en-GB" dirty="0">
                <a:solidFill>
                  <a:srgbClr val="FF0066"/>
                </a:solidFill>
              </a:rPr>
              <a:t> yield</a:t>
            </a: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08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3284" y="1235135"/>
            <a:ext cx="5803387" cy="462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LEP SR spectrum: harder spectrum, X-rays &amp; gamma rays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984AE9-72B4-4BCF-B314-20DB102B79D7}"/>
              </a:ext>
            </a:extLst>
          </p:cNvPr>
          <p:cNvSpPr/>
          <p:nvPr/>
        </p:nvSpPr>
        <p:spPr>
          <a:xfrm>
            <a:off x="0" y="57077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US" sz="1400" dirty="0"/>
              <a:t>LEP: electron-positron collider; was installed in the (now) LHC tunnel before LHC; same circumference (26.8 km)</a:t>
            </a:r>
            <a:endParaRPr lang="fr-FR" sz="1400" b="1" u="sng" dirty="0"/>
          </a:p>
          <a:p>
            <a:pPr>
              <a:buClr>
                <a:srgbClr val="00CC99"/>
              </a:buClr>
            </a:pPr>
            <a:endParaRPr lang="en-GB" sz="1400" dirty="0">
              <a:solidFill>
                <a:srgbClr val="FF0066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093DE6-A1A4-46E2-BE0F-2C6F2B0BC122}"/>
              </a:ext>
            </a:extLst>
          </p:cNvPr>
          <p:cNvSpPr/>
          <p:nvPr/>
        </p:nvSpPr>
        <p:spPr>
          <a:xfrm>
            <a:off x="13707" y="2415897"/>
            <a:ext cx="3142783" cy="321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600" dirty="0"/>
              <a:t> </a:t>
            </a:r>
            <a:r>
              <a:rPr lang="fr-FR" sz="1600" b="1" dirty="0"/>
              <a:t>Example 3: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sz="1400" dirty="0"/>
          </a:p>
          <a:p>
            <a:pPr>
              <a:buClr>
                <a:srgbClr val="00CC99"/>
              </a:buClr>
            </a:pPr>
            <a:r>
              <a:rPr lang="fr-FR" sz="1400" b="1" dirty="0"/>
              <a:t>LEP (CERN):</a:t>
            </a:r>
          </a:p>
          <a:p>
            <a:pPr>
              <a:buClr>
                <a:srgbClr val="00CC99"/>
              </a:buClr>
            </a:pPr>
            <a:r>
              <a:rPr lang="fr-FR" sz="1400" b="1" dirty="0"/>
              <a:t>(high-</a:t>
            </a:r>
            <a:r>
              <a:rPr lang="fr-FR" sz="1400" b="1" dirty="0" err="1"/>
              <a:t>energy</a:t>
            </a:r>
            <a:r>
              <a:rPr lang="fr-FR" sz="1400" b="1" dirty="0"/>
              <a:t> </a:t>
            </a:r>
          </a:p>
          <a:p>
            <a:pPr>
              <a:buClr>
                <a:srgbClr val="00CC99"/>
              </a:buClr>
            </a:pPr>
            <a:r>
              <a:rPr lang="fr-FR" sz="1400" b="1" dirty="0"/>
              <a:t>COLLIDER)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>
                <a:latin typeface="Symbol" panose="05050102010706020507" pitchFamily="18" charset="2"/>
              </a:rPr>
              <a:t>r</a:t>
            </a:r>
            <a:r>
              <a:rPr lang="fr-FR" sz="1400" dirty="0"/>
              <a:t> = 2963 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I = 4 mA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E = 100 </a:t>
            </a:r>
            <a:r>
              <a:rPr lang="fr-FR" sz="1400" dirty="0" err="1"/>
              <a:t>GeV</a:t>
            </a:r>
            <a:r>
              <a:rPr lang="fr-FR" sz="1400" dirty="0"/>
              <a:t> (up to 104)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b="1" dirty="0" err="1">
                <a:latin typeface="Symbol" panose="05050102010706020507" pitchFamily="18" charset="2"/>
              </a:rPr>
              <a:t>e</a:t>
            </a:r>
            <a:r>
              <a:rPr lang="fr-FR" sz="1400" b="1" baseline="-25000" dirty="0" err="1"/>
              <a:t>c</a:t>
            </a:r>
            <a:r>
              <a:rPr lang="fr-FR" sz="1400" b="1" dirty="0"/>
              <a:t> = 748.6 keV </a:t>
            </a:r>
            <a:r>
              <a:rPr lang="fr-FR" sz="1400" b="1" dirty="0">
                <a:sym typeface="Wingdings" panose="05000000000000000000" pitchFamily="2" charset="2"/>
              </a:rPr>
              <a:t></a:t>
            </a:r>
            <a:endParaRPr lang="fr-FR" sz="1400" b="1" dirty="0"/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F = 1.736·10</a:t>
            </a:r>
            <a:r>
              <a:rPr lang="fr-FR" sz="1400" baseline="30000" dirty="0"/>
              <a:t>16</a:t>
            </a:r>
            <a:r>
              <a:rPr lang="fr-FR" sz="1400" dirty="0"/>
              <a:t> ph/s/m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P = 0.642 kW/m</a:t>
            </a:r>
          </a:p>
          <a:p>
            <a:pPr>
              <a:spcBef>
                <a:spcPts val="600"/>
              </a:spcBef>
              <a:buClr>
                <a:srgbClr val="00CC99"/>
              </a:buClr>
            </a:pPr>
            <a:r>
              <a:rPr lang="fr-FR" sz="1400" dirty="0"/>
              <a:t>1/</a:t>
            </a:r>
            <a:r>
              <a:rPr lang="fr-FR" sz="1400" dirty="0">
                <a:latin typeface="Symbol" panose="05050102010706020507" pitchFamily="18" charset="2"/>
              </a:rPr>
              <a:t>g </a:t>
            </a:r>
            <a:r>
              <a:rPr lang="fr-FR" sz="1400" dirty="0"/>
              <a:t>= 5.11 </a:t>
            </a:r>
            <a:r>
              <a:rPr lang="fr-FR" sz="1400" dirty="0" err="1">
                <a:latin typeface="Symbol" panose="05050102010706020507" pitchFamily="18" charset="2"/>
              </a:rPr>
              <a:t>m</a:t>
            </a:r>
            <a:r>
              <a:rPr lang="fr-FR" sz="1400" dirty="0" err="1"/>
              <a:t>rad</a:t>
            </a:r>
            <a:r>
              <a:rPr lang="fr-FR" sz="1400" dirty="0"/>
              <a:t> </a:t>
            </a:r>
            <a:r>
              <a:rPr lang="fr-FR" sz="1400" dirty="0">
                <a:sym typeface="Wingdings" panose="05000000000000000000" pitchFamily="2" charset="2"/>
              </a:rPr>
              <a:t> </a:t>
            </a:r>
            <a:r>
              <a:rPr lang="fr-FR" sz="1400" b="1" dirty="0"/>
              <a:t>0.511 mm </a:t>
            </a:r>
            <a:r>
              <a:rPr lang="fr-FR" sz="1400" b="1" u="sng" dirty="0"/>
              <a:t>@100 m</a:t>
            </a:r>
          </a:p>
        </p:txBody>
      </p:sp>
    </p:spTree>
    <p:extLst>
      <p:ext uri="{BB962C8B-B14F-4D97-AF65-F5344CB8AC3E}">
        <p14:creationId xmlns:p14="http://schemas.microsoft.com/office/powerpoint/2010/main" val="15106035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1406" y="620688"/>
          <a:ext cx="8941308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7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1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Soleil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/>
                        <a:t>KEK-B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/>
                        <a:t>LEP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/>
                        <a:t>LHC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Inj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Inj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400" noProof="0" dirty="0"/>
                        <a:t>Particle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Beam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Bending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16.31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104.46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2962.96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2784.302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14 030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20 675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5 820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Critical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5 800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11 000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6 000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94 000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660 000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Photon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photons/m/s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Dose at 3000</a:t>
                      </a:r>
                      <a:r>
                        <a:rPr lang="en-GB" sz="1400" baseline="0" noProof="0" dirty="0"/>
                        <a:t> h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photons/m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4 10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8 10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571868" y="3549646"/>
            <a:ext cx="714380" cy="779442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2857488" y="2763828"/>
            <a:ext cx="571504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6715140" y="3121018"/>
            <a:ext cx="857256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8358214" y="2835266"/>
            <a:ext cx="571504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8358214" y="3549645"/>
            <a:ext cx="654500" cy="779441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>
            <a:off x="3571868" y="2763828"/>
            <a:ext cx="714380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5496" y="4438832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In LEP, and all synchrotron light sources, the evacuation of the </a:t>
            </a:r>
            <a:r>
              <a:rPr lang="en-GB" sz="1400" b="1" dirty="0">
                <a:solidFill>
                  <a:srgbClr val="FF0066"/>
                </a:solidFill>
              </a:rPr>
              <a:t>power is an issue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68062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LHC operates at 7 TeV with ~ 0.6 A. </a:t>
            </a:r>
            <a:r>
              <a:rPr lang="en-GB" sz="1400" b="1" dirty="0">
                <a:solidFill>
                  <a:srgbClr val="FF0066"/>
                </a:solidFill>
              </a:rPr>
              <a:t>Power evacuation is an issue for the cryogenic system (1 kW/arc), due to the low Carnot efficiency at low temperature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5137447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critical energy varies from a few 10 </a:t>
            </a:r>
            <a:r>
              <a:rPr lang="en-GB" sz="1400" dirty="0" err="1"/>
              <a:t>eV</a:t>
            </a:r>
            <a:r>
              <a:rPr lang="en-GB" sz="1400" dirty="0"/>
              <a:t> to 660 </a:t>
            </a:r>
            <a:r>
              <a:rPr lang="en-GB" sz="1400" dirty="0" err="1"/>
              <a:t>keV</a:t>
            </a:r>
            <a:r>
              <a:rPr lang="en-GB" sz="1400" dirty="0"/>
              <a:t>. </a:t>
            </a:r>
            <a:r>
              <a:rPr lang="en-GB" sz="1400" b="1" dirty="0">
                <a:solidFill>
                  <a:srgbClr val="FF0066"/>
                </a:solidFill>
              </a:rPr>
              <a:t>Strongly bound molecules can be desorbed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5445224"/>
            <a:ext cx="93010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photon flux is large, so large gas load. </a:t>
            </a:r>
            <a:r>
              <a:rPr lang="en-GB" sz="1400" b="1" dirty="0">
                <a:solidFill>
                  <a:srgbClr val="FF0066"/>
                </a:solidFill>
              </a:rPr>
              <a:t>Adequate dimensioning of the effective pumping </a:t>
            </a:r>
            <a:r>
              <a:rPr lang="en-GB" sz="1400" dirty="0"/>
              <a:t>speed is required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5742199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annual integrated photon dose is large. </a:t>
            </a:r>
            <a:r>
              <a:rPr lang="en-GB" sz="1400" b="1" dirty="0">
                <a:solidFill>
                  <a:srgbClr val="FF0066"/>
                </a:solidFill>
              </a:rPr>
              <a:t>Implications on gas reduction and radiation (next lecture)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SR impact on different type of machines …</a:t>
            </a:r>
          </a:p>
        </p:txBody>
      </p:sp>
    </p:spTree>
    <p:extLst>
      <p:ext uri="{BB962C8B-B14F-4D97-AF65-F5344CB8AC3E}">
        <p14:creationId xmlns:p14="http://schemas.microsoft.com/office/powerpoint/2010/main" val="300029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8554" y="1213224"/>
            <a:ext cx="5490149" cy="406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286512" y="4714884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(C. </a:t>
            </a:r>
            <a:r>
              <a:rPr lang="en-US" sz="1000" err="1"/>
              <a:t>Herbeaux</a:t>
            </a:r>
            <a:r>
              <a:rPr lang="en-US" sz="1000"/>
              <a:t> </a:t>
            </a:r>
            <a:r>
              <a:rPr lang="en-US" sz="1000" i="1"/>
              <a:t>et al.) </a:t>
            </a:r>
            <a:endParaRPr lang="fr-FR" sz="1000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66871" y="5297149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A </a:t>
            </a:r>
            <a:r>
              <a:rPr lang="en-GB" dirty="0">
                <a:solidFill>
                  <a:srgbClr val="FF3399"/>
                </a:solidFill>
              </a:rPr>
              <a:t>complex</a:t>
            </a:r>
            <a:r>
              <a:rPr lang="en-GB" dirty="0"/>
              <a:t> vacuum chamber design with a light extraction path, pumping and instrumentation ports and </a:t>
            </a:r>
            <a:r>
              <a:rPr lang="en-GB" dirty="0">
                <a:solidFill>
                  <a:srgbClr val="FF3399"/>
                </a:solidFill>
              </a:rPr>
              <a:t>power absorbers </a:t>
            </a:r>
            <a:r>
              <a:rPr lang="en-GB" dirty="0"/>
              <a:t>(crotch)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871" y="570298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Stainless steel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NEG coated, in-situ baked to 180ºC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85FA4D2-42F8-4A8C-94A7-C4CC3433F9B9}"/>
              </a:ext>
            </a:extLst>
          </p:cNvPr>
          <p:cNvCxnSpPr>
            <a:cxnSpLocks/>
          </p:cNvCxnSpPr>
          <p:nvPr/>
        </p:nvCxnSpPr>
        <p:spPr>
          <a:xfrm flipH="1">
            <a:off x="5994400" y="1835220"/>
            <a:ext cx="476738" cy="4611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543B8C-A846-4D2F-9B24-956E911F4541}"/>
              </a:ext>
            </a:extLst>
          </p:cNvPr>
          <p:cNvCxnSpPr>
            <a:cxnSpLocks/>
          </p:cNvCxnSpPr>
          <p:nvPr/>
        </p:nvCxnSpPr>
        <p:spPr>
          <a:xfrm flipH="1">
            <a:off x="2235199" y="4067908"/>
            <a:ext cx="918307" cy="478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891714-F891-4546-BF7E-2E3A18065818}"/>
              </a:ext>
            </a:extLst>
          </p:cNvPr>
          <p:cNvCxnSpPr>
            <a:cxnSpLocks/>
          </p:cNvCxnSpPr>
          <p:nvPr/>
        </p:nvCxnSpPr>
        <p:spPr>
          <a:xfrm flipH="1">
            <a:off x="2694352" y="2672862"/>
            <a:ext cx="2831125" cy="228824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ED21A98-6A24-4A0C-A282-56B004B96662}"/>
              </a:ext>
            </a:extLst>
          </p:cNvPr>
          <p:cNvCxnSpPr>
            <a:cxnSpLocks/>
          </p:cNvCxnSpPr>
          <p:nvPr/>
        </p:nvCxnSpPr>
        <p:spPr>
          <a:xfrm flipH="1">
            <a:off x="2579077" y="2825262"/>
            <a:ext cx="2760442" cy="213584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6640985-BBFE-4AFC-AF74-56611450D8C1}"/>
              </a:ext>
            </a:extLst>
          </p:cNvPr>
          <p:cNvSpPr txBox="1"/>
          <p:nvPr/>
        </p:nvSpPr>
        <p:spPr>
          <a:xfrm>
            <a:off x="6410491" y="1620563"/>
            <a:ext cx="38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3399"/>
                </a:solidFill>
              </a:rPr>
              <a:t>e-</a:t>
            </a:r>
            <a:endParaRPr lang="en-GB" sz="1200" b="1" dirty="0">
              <a:solidFill>
                <a:srgbClr val="FF3399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32CE95-9FB2-402C-9BAB-98ABFA2A3972}"/>
              </a:ext>
            </a:extLst>
          </p:cNvPr>
          <p:cNvSpPr txBox="1"/>
          <p:nvPr/>
        </p:nvSpPr>
        <p:spPr>
          <a:xfrm>
            <a:off x="1891325" y="4407876"/>
            <a:ext cx="38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3399"/>
                </a:solidFill>
              </a:rPr>
              <a:t>e-</a:t>
            </a:r>
            <a:endParaRPr lang="en-GB" sz="1200" b="1" dirty="0">
              <a:solidFill>
                <a:srgbClr val="FF3399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F9B989-88DD-4E1D-A560-5D9B38D4C459}"/>
              </a:ext>
            </a:extLst>
          </p:cNvPr>
          <p:cNvSpPr txBox="1"/>
          <p:nvPr/>
        </p:nvSpPr>
        <p:spPr>
          <a:xfrm rot="-2220000">
            <a:off x="2675710" y="4633215"/>
            <a:ext cx="91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3399"/>
                </a:solidFill>
              </a:rPr>
              <a:t>SR fan</a:t>
            </a:r>
            <a:endParaRPr lang="en-GB" sz="1200" b="1" dirty="0">
              <a:solidFill>
                <a:srgbClr val="FF3399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6491EF3-DD9F-4C96-A822-71347D8D0A4E}"/>
              </a:ext>
            </a:extLst>
          </p:cNvPr>
          <p:cNvCxnSpPr/>
          <p:nvPr/>
        </p:nvCxnSpPr>
        <p:spPr>
          <a:xfrm flipV="1">
            <a:off x="4673600" y="2825262"/>
            <a:ext cx="0" cy="39822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78BD29-2648-4779-A734-DBFF06A20649}"/>
              </a:ext>
            </a:extLst>
          </p:cNvPr>
          <p:cNvCxnSpPr/>
          <p:nvPr/>
        </p:nvCxnSpPr>
        <p:spPr>
          <a:xfrm flipV="1">
            <a:off x="4821382" y="2712827"/>
            <a:ext cx="0" cy="39822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745605-7AD5-4C9D-A386-8E88A2FF112A}"/>
              </a:ext>
            </a:extLst>
          </p:cNvPr>
          <p:cNvCxnSpPr/>
          <p:nvPr/>
        </p:nvCxnSpPr>
        <p:spPr>
          <a:xfrm flipV="1">
            <a:off x="4996873" y="2626147"/>
            <a:ext cx="0" cy="39822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A646D53-5C8F-40EA-BA53-EBB8976C7978}"/>
              </a:ext>
            </a:extLst>
          </p:cNvPr>
          <p:cNvSpPr txBox="1"/>
          <p:nvPr/>
        </p:nvSpPr>
        <p:spPr>
          <a:xfrm>
            <a:off x="4267200" y="2825262"/>
            <a:ext cx="220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endParaRPr lang="en-GB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4A2F8C5-A9AA-406E-8B17-F138AF44AAB6}"/>
              </a:ext>
            </a:extLst>
          </p:cNvPr>
          <p:cNvCxnSpPr>
            <a:cxnSpLocks/>
          </p:cNvCxnSpPr>
          <p:nvPr/>
        </p:nvCxnSpPr>
        <p:spPr>
          <a:xfrm>
            <a:off x="4364183" y="2871442"/>
            <a:ext cx="180109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1719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2" y="5500702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Soleil « </a:t>
            </a:r>
            <a:r>
              <a:rPr lang="fr-FR" dirty="0" err="1"/>
              <a:t>crotch</a:t>
            </a:r>
            <a:r>
              <a:rPr lang="fr-FR" dirty="0"/>
              <a:t> » power absorber: Water </a:t>
            </a:r>
            <a:r>
              <a:rPr lang="fr-FR" dirty="0" err="1"/>
              <a:t>cooled</a:t>
            </a:r>
            <a:r>
              <a:rPr lang="fr-FR" dirty="0"/>
              <a:t> </a:t>
            </a:r>
            <a:r>
              <a:rPr lang="fr-FR" dirty="0" err="1"/>
              <a:t>copper</a:t>
            </a:r>
            <a:r>
              <a:rPr lang="fr-FR" dirty="0"/>
              <a:t> (</a:t>
            </a:r>
            <a:r>
              <a:rPr lang="fr-FR" dirty="0" err="1"/>
              <a:t>Glidcop</a:t>
            </a:r>
            <a:r>
              <a:rPr lang="fr-FR" dirty="0"/>
              <a:t>) (256 W/mm</a:t>
            </a:r>
            <a:r>
              <a:rPr lang="fr-FR" baseline="30000" dirty="0"/>
              <a:t>2</a:t>
            </a:r>
            <a:r>
              <a:rPr lang="fr-FR" dirty="0"/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A </a:t>
            </a:r>
            <a:r>
              <a:rPr lang="fr-FR" b="1" dirty="0" err="1"/>
              <a:t>sawtooth</a:t>
            </a:r>
            <a:r>
              <a:rPr lang="fr-FR" b="1" dirty="0"/>
              <a:t> profile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machined</a:t>
            </a:r>
            <a:r>
              <a:rPr lang="fr-FR" dirty="0"/>
              <a:t>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distribute</a:t>
            </a:r>
            <a:r>
              <a:rPr lang="fr-FR" dirty="0"/>
              <a:t> the SR power on a </a:t>
            </a:r>
            <a:r>
              <a:rPr lang="fr-FR" dirty="0" err="1"/>
              <a:t>wider</a:t>
            </a:r>
            <a:r>
              <a:rPr lang="fr-FR" dirty="0"/>
              <a:t> area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85794"/>
            <a:ext cx="4429156" cy="181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00306"/>
            <a:ext cx="3500462" cy="160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571744"/>
            <a:ext cx="31527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285852" y="4429132"/>
            <a:ext cx="1832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SOLEIL Design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4929198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(C. </a:t>
            </a:r>
            <a:r>
              <a:rPr lang="en-US" sz="1400" dirty="0" err="1"/>
              <a:t>Herbeaux</a:t>
            </a:r>
            <a:r>
              <a:rPr lang="en-US" sz="1400" dirty="0"/>
              <a:t> </a:t>
            </a:r>
            <a:r>
              <a:rPr lang="en-US" sz="1400" i="1" dirty="0"/>
              <a:t>et al.) </a:t>
            </a:r>
            <a:endParaRPr lang="fr-FR" sz="14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CAA177-F55C-4293-B7C1-03FA259B1EF4}"/>
              </a:ext>
            </a:extLst>
          </p:cNvPr>
          <p:cNvCxnSpPr>
            <a:cxnSpLocks/>
          </p:cNvCxnSpPr>
          <p:nvPr/>
        </p:nvCxnSpPr>
        <p:spPr>
          <a:xfrm>
            <a:off x="951868" y="874624"/>
            <a:ext cx="2932378" cy="816759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530981-A31B-4EFA-8245-E05BB3E6BC8C}"/>
              </a:ext>
            </a:extLst>
          </p:cNvPr>
          <p:cNvCxnSpPr>
            <a:cxnSpLocks/>
          </p:cNvCxnSpPr>
          <p:nvPr/>
        </p:nvCxnSpPr>
        <p:spPr>
          <a:xfrm>
            <a:off x="1168112" y="826291"/>
            <a:ext cx="3099088" cy="86509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140DB5-46E9-4193-ADE6-3C905A08DF51}"/>
              </a:ext>
            </a:extLst>
          </p:cNvPr>
          <p:cNvSpPr txBox="1"/>
          <p:nvPr/>
        </p:nvSpPr>
        <p:spPr>
          <a:xfrm rot="-480000">
            <a:off x="635372" y="580218"/>
            <a:ext cx="91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3399"/>
                </a:solidFill>
              </a:rPr>
              <a:t>SR fan</a:t>
            </a:r>
            <a:endParaRPr lang="en-GB" sz="1200" b="1" dirty="0">
              <a:solidFill>
                <a:srgbClr val="FF3399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77B9B2-E5C9-4A33-B8A7-2354BAC51ECA}"/>
              </a:ext>
            </a:extLst>
          </p:cNvPr>
          <p:cNvCxnSpPr>
            <a:cxnSpLocks/>
          </p:cNvCxnSpPr>
          <p:nvPr/>
        </p:nvCxnSpPr>
        <p:spPr>
          <a:xfrm>
            <a:off x="1549142" y="851549"/>
            <a:ext cx="3099088" cy="86509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3B33ED7-BEF8-49B3-914D-E0C7417B1473}"/>
              </a:ext>
            </a:extLst>
          </p:cNvPr>
          <p:cNvCxnSpPr>
            <a:cxnSpLocks/>
          </p:cNvCxnSpPr>
          <p:nvPr/>
        </p:nvCxnSpPr>
        <p:spPr>
          <a:xfrm>
            <a:off x="2032210" y="892046"/>
            <a:ext cx="3099088" cy="86509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F74456-8CD1-40D8-82B9-D095DE0C5721}"/>
              </a:ext>
            </a:extLst>
          </p:cNvPr>
          <p:cNvCxnSpPr>
            <a:cxnSpLocks/>
          </p:cNvCxnSpPr>
          <p:nvPr/>
        </p:nvCxnSpPr>
        <p:spPr>
          <a:xfrm>
            <a:off x="2368283" y="909585"/>
            <a:ext cx="3099088" cy="86509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9C2C16-8A68-4398-8261-0A4D23BB3FF1}"/>
              </a:ext>
            </a:extLst>
          </p:cNvPr>
          <p:cNvCxnSpPr>
            <a:cxnSpLocks/>
          </p:cNvCxnSpPr>
          <p:nvPr/>
        </p:nvCxnSpPr>
        <p:spPr>
          <a:xfrm>
            <a:off x="374127" y="273600"/>
            <a:ext cx="7220731" cy="2050296"/>
          </a:xfrm>
          <a:prstGeom prst="straightConnector1">
            <a:avLst/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1BEE10A-207A-48AC-9122-77258F332E73}"/>
              </a:ext>
            </a:extLst>
          </p:cNvPr>
          <p:cNvSpPr txBox="1"/>
          <p:nvPr/>
        </p:nvSpPr>
        <p:spPr>
          <a:xfrm rot="960000">
            <a:off x="6496978" y="1751089"/>
            <a:ext cx="918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e-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159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B9B09-E6F5-4D4A-8073-1DB3336A4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B10708-5198-C9CB-F296-AA45DF842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D641BC-0826-9A51-D6DC-AEFA8E98C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F9A5CE-8F8F-E53F-4E5C-221A81B10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Why cryo-vacuum matters?</a:t>
            </a:r>
            <a:endParaRPr lang="en-GB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8A98843-B39D-CCE2-AAEB-C7443894C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" y="547200"/>
            <a:ext cx="8940800" cy="543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chemeClr val="accent1"/>
              </a:buClr>
            </a:pPr>
            <a:endParaRPr lang="en-US" altLang="en-US" sz="10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2000" dirty="0"/>
              <a:t> Explanation of </a:t>
            </a:r>
            <a:r>
              <a:rPr lang="en-US" altLang="en-US" sz="2000" dirty="0">
                <a:solidFill>
                  <a:srgbClr val="FF3399"/>
                </a:solidFill>
              </a:rPr>
              <a:t>beam induced background in ATLAS </a:t>
            </a:r>
            <a:r>
              <a:rPr lang="en-US" altLang="en-US" sz="2000" dirty="0"/>
              <a:t>during November 2024 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13F189-26A3-7549-6C25-7EDB26C11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53" y="1453237"/>
            <a:ext cx="8195094" cy="446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17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8131" y="719846"/>
            <a:ext cx="36540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4900613" cy="34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882038" y="4572008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LEP Design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739162" y="5000636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(CERN LEP Vacuum group)</a:t>
            </a:r>
            <a:endParaRPr lang="fr-FR" sz="1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46" y="5478047"/>
            <a:ext cx="8956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rgbClr val="FF0066"/>
                </a:solidFill>
              </a:rPr>
              <a:t>Antechamber </a:t>
            </a:r>
            <a:r>
              <a:rPr lang="en-GB" dirty="0">
                <a:solidFill>
                  <a:schemeClr val="tx2"/>
                </a:solidFill>
              </a:rPr>
              <a:t>and distributed NEG pumping, water </a:t>
            </a:r>
            <a:r>
              <a:rPr lang="en-GB" dirty="0">
                <a:solidFill>
                  <a:srgbClr val="FF3399"/>
                </a:solidFill>
              </a:rPr>
              <a:t>cooling</a:t>
            </a:r>
            <a:r>
              <a:rPr lang="en-GB" dirty="0">
                <a:solidFill>
                  <a:schemeClr val="tx2"/>
                </a:solidFill>
              </a:rPr>
              <a:t> and lead </a:t>
            </a:r>
            <a:r>
              <a:rPr lang="en-GB" dirty="0">
                <a:solidFill>
                  <a:srgbClr val="FF3399"/>
                </a:solidFill>
              </a:rPr>
              <a:t>shielding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7D2ACFB-CF1F-4864-8D14-DDDB5DE675E6}"/>
              </a:ext>
            </a:extLst>
          </p:cNvPr>
          <p:cNvCxnSpPr/>
          <p:nvPr/>
        </p:nvCxnSpPr>
        <p:spPr>
          <a:xfrm flipH="1" flipV="1">
            <a:off x="1508760" y="2587752"/>
            <a:ext cx="1014984" cy="82296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8CBA16-C433-44AE-85F4-C4D4306A58C2}"/>
              </a:ext>
            </a:extLst>
          </p:cNvPr>
          <p:cNvCxnSpPr>
            <a:cxnSpLocks/>
          </p:cNvCxnSpPr>
          <p:nvPr/>
        </p:nvCxnSpPr>
        <p:spPr>
          <a:xfrm flipH="1" flipV="1">
            <a:off x="1508760" y="2628900"/>
            <a:ext cx="1065008" cy="61401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ED9735-0C15-43A9-B45A-3D8C2B096C75}"/>
              </a:ext>
            </a:extLst>
          </p:cNvPr>
          <p:cNvCxnSpPr>
            <a:cxnSpLocks/>
          </p:cNvCxnSpPr>
          <p:nvPr/>
        </p:nvCxnSpPr>
        <p:spPr>
          <a:xfrm flipH="1">
            <a:off x="1483748" y="2678109"/>
            <a:ext cx="1065008" cy="33087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058759-9C27-46C9-AB0D-4144898AEB59}"/>
              </a:ext>
            </a:extLst>
          </p:cNvPr>
          <p:cNvCxnSpPr>
            <a:cxnSpLocks/>
          </p:cNvCxnSpPr>
          <p:nvPr/>
        </p:nvCxnSpPr>
        <p:spPr>
          <a:xfrm flipV="1">
            <a:off x="1508760" y="2126679"/>
            <a:ext cx="712837" cy="493643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CF7650-A467-424E-B5A2-4681B6E11F8F}"/>
              </a:ext>
            </a:extLst>
          </p:cNvPr>
          <p:cNvCxnSpPr>
            <a:cxnSpLocks/>
          </p:cNvCxnSpPr>
          <p:nvPr/>
        </p:nvCxnSpPr>
        <p:spPr>
          <a:xfrm>
            <a:off x="2221597" y="2151805"/>
            <a:ext cx="100047" cy="1090700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91B46A3-4ED8-4E00-8797-7FD07901E967}"/>
              </a:ext>
            </a:extLst>
          </p:cNvPr>
          <p:cNvCxnSpPr>
            <a:cxnSpLocks/>
          </p:cNvCxnSpPr>
          <p:nvPr/>
        </p:nvCxnSpPr>
        <p:spPr>
          <a:xfrm flipV="1">
            <a:off x="2321644" y="2258854"/>
            <a:ext cx="989973" cy="996474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A925C33-61E8-49DB-9570-354FF502E523}"/>
              </a:ext>
            </a:extLst>
          </p:cNvPr>
          <p:cNvCxnSpPr>
            <a:cxnSpLocks/>
          </p:cNvCxnSpPr>
          <p:nvPr/>
        </p:nvCxnSpPr>
        <p:spPr>
          <a:xfrm>
            <a:off x="3311617" y="2275681"/>
            <a:ext cx="401890" cy="481410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54DA074-50B7-405E-839C-5596669057D3}"/>
              </a:ext>
            </a:extLst>
          </p:cNvPr>
          <p:cNvCxnSpPr>
            <a:cxnSpLocks/>
          </p:cNvCxnSpPr>
          <p:nvPr/>
        </p:nvCxnSpPr>
        <p:spPr>
          <a:xfrm flipV="1">
            <a:off x="3713507" y="2151805"/>
            <a:ext cx="385983" cy="605286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9C66474-D1E5-4E4A-8676-6BCDC8CD45A1}"/>
              </a:ext>
            </a:extLst>
          </p:cNvPr>
          <p:cNvCxnSpPr>
            <a:cxnSpLocks/>
          </p:cNvCxnSpPr>
          <p:nvPr/>
        </p:nvCxnSpPr>
        <p:spPr>
          <a:xfrm>
            <a:off x="4086036" y="2151805"/>
            <a:ext cx="100047" cy="538496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D00CF9D-003C-41E1-9BAF-E19A6D2A0711}"/>
              </a:ext>
            </a:extLst>
          </p:cNvPr>
          <p:cNvGrpSpPr/>
          <p:nvPr/>
        </p:nvGrpSpPr>
        <p:grpSpPr>
          <a:xfrm>
            <a:off x="357158" y="4563223"/>
            <a:ext cx="1832757" cy="369332"/>
            <a:chOff x="357158" y="4563223"/>
            <a:chExt cx="1832757" cy="369332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1C132E9-1A7D-4C3F-82DA-4BA0EB4261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158" y="4756674"/>
              <a:ext cx="901312" cy="0"/>
            </a:xfrm>
            <a:prstGeom prst="straightConnector1">
              <a:avLst/>
            </a:prstGeom>
            <a:ln>
              <a:solidFill>
                <a:srgbClr val="FF3399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DBE3FDB-87D2-4FB4-BC0B-E1346637CD89}"/>
                </a:ext>
              </a:extLst>
            </p:cNvPr>
            <p:cNvSpPr/>
            <p:nvPr/>
          </p:nvSpPr>
          <p:spPr>
            <a:xfrm>
              <a:off x="1299928" y="4563223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3399"/>
                  </a:solidFill>
                </a:rPr>
                <a:t>SR fan</a:t>
              </a:r>
              <a:endParaRPr lang="fr-FR" dirty="0">
                <a:solidFill>
                  <a:srgbClr val="FF3399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960ED6-65AE-4525-B3A5-1D7177C01C4F}"/>
              </a:ext>
            </a:extLst>
          </p:cNvPr>
          <p:cNvGrpSpPr/>
          <p:nvPr/>
        </p:nvGrpSpPr>
        <p:grpSpPr>
          <a:xfrm>
            <a:off x="357158" y="4941340"/>
            <a:ext cx="2041239" cy="369332"/>
            <a:chOff x="357158" y="4941340"/>
            <a:chExt cx="2041239" cy="369332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C031AD9-69C1-47F9-BABF-7520178A2C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158" y="5134815"/>
              <a:ext cx="901312" cy="0"/>
            </a:xfrm>
            <a:prstGeom prst="straightConnector1">
              <a:avLst/>
            </a:prstGeom>
            <a:ln>
              <a:solidFill>
                <a:srgbClr val="3366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DAE4942-5733-4FE8-AAA7-C967F5B925AA}"/>
                </a:ext>
              </a:extLst>
            </p:cNvPr>
            <p:cNvSpPr/>
            <p:nvPr/>
          </p:nvSpPr>
          <p:spPr>
            <a:xfrm>
              <a:off x="1290401" y="4941340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molecule</a:t>
              </a:r>
              <a:endParaRPr lang="fr-FR" dirty="0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DCFC57C-76B9-4C93-9396-BC48C84AD38E}"/>
              </a:ext>
            </a:extLst>
          </p:cNvPr>
          <p:cNvCxnSpPr>
            <a:cxnSpLocks/>
          </p:cNvCxnSpPr>
          <p:nvPr/>
        </p:nvCxnSpPr>
        <p:spPr>
          <a:xfrm flipH="1" flipV="1">
            <a:off x="5625034" y="2934533"/>
            <a:ext cx="836220" cy="6407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6025643-5EF0-4B7A-A3FD-584D73872231}"/>
              </a:ext>
            </a:extLst>
          </p:cNvPr>
          <p:cNvSpPr/>
          <p:nvPr/>
        </p:nvSpPr>
        <p:spPr>
          <a:xfrm>
            <a:off x="6461254" y="3429000"/>
            <a:ext cx="256993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NEG strip:</a:t>
            </a:r>
          </a:p>
          <a:p>
            <a:r>
              <a:rPr lang="en-US" dirty="0"/>
              <a:t>30 mm wide (27 active)</a:t>
            </a:r>
          </a:p>
          <a:p>
            <a:r>
              <a:rPr lang="en-US" dirty="0"/>
              <a:t>Both sides pump</a:t>
            </a:r>
          </a:p>
          <a:p>
            <a:r>
              <a:rPr lang="en-US" dirty="0"/>
              <a:t>Stick. Coeff:</a:t>
            </a:r>
          </a:p>
          <a:p>
            <a:r>
              <a:rPr lang="en-US" dirty="0"/>
              <a:t>  ~ 0.1 (CO, 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  ~ 0.05 (H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539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718322" y="4500570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LHC Design</a:t>
            </a:r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3575446" y="5000636"/>
            <a:ext cx="1568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(CERN LHC Vacuum group)</a:t>
            </a:r>
            <a:endParaRPr lang="fr-FR" sz="1000"/>
          </a:p>
        </p:txBody>
      </p:sp>
      <p:pic>
        <p:nvPicPr>
          <p:cNvPr id="11" name="Picture 7" descr="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948" y="705314"/>
            <a:ext cx="2671762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70635" y="4285126"/>
            <a:ext cx="14077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Courtesy N. Kos CERN TE/VSC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928670"/>
            <a:ext cx="3500437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643174" y="3786190"/>
            <a:ext cx="14077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Courtesy N. Kos CERN TE/VSC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8207" y="5293255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rgbClr val="FF0066"/>
                </a:solidFill>
              </a:rPr>
              <a:t>Perforated Cu </a:t>
            </a:r>
            <a:r>
              <a:rPr lang="en-GB" dirty="0" err="1">
                <a:solidFill>
                  <a:srgbClr val="FF0066"/>
                </a:solidFill>
              </a:rPr>
              <a:t>colaminated</a:t>
            </a:r>
            <a:r>
              <a:rPr lang="en-GB" dirty="0">
                <a:solidFill>
                  <a:srgbClr val="FF0066"/>
                </a:solidFill>
              </a:rPr>
              <a:t> beam screen </a:t>
            </a:r>
            <a:r>
              <a:rPr lang="en-GB" dirty="0"/>
              <a:t>to intercept the SR power protecting the 1.9 K cold bore and to allow a distributed pumping</a:t>
            </a:r>
          </a:p>
        </p:txBody>
      </p:sp>
    </p:spTree>
    <p:extLst>
      <p:ext uri="{BB962C8B-B14F-4D97-AF65-F5344CB8AC3E}">
        <p14:creationId xmlns:p14="http://schemas.microsoft.com/office/powerpoint/2010/main" val="31600822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Synch. Rad. 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44188"/>
            <a:ext cx="9144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photon fan generated by relativistic particles moving in a magnetic field is known as </a:t>
            </a:r>
            <a:r>
              <a:rPr lang="en-GB" sz="1600" dirty="0">
                <a:solidFill>
                  <a:srgbClr val="FF3399"/>
                </a:solidFill>
              </a:rPr>
              <a:t>synchrotron radiation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/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</a:t>
            </a:r>
            <a:r>
              <a:rPr lang="en-GB" sz="1600" dirty="0">
                <a:solidFill>
                  <a:srgbClr val="FF3399"/>
                </a:solidFill>
              </a:rPr>
              <a:t>spectrum</a:t>
            </a:r>
            <a:r>
              <a:rPr lang="en-GB" sz="1600" dirty="0"/>
              <a:t> of synchrotron radiation is described with high precision by well know </a:t>
            </a:r>
            <a:r>
              <a:rPr lang="en-GB" sz="1600" dirty="0">
                <a:solidFill>
                  <a:srgbClr val="FF3399"/>
                </a:solidFill>
              </a:rPr>
              <a:t>analytical formulae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>
              <a:solidFill>
                <a:srgbClr val="FF3399"/>
              </a:solidFill>
            </a:endParaRPr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Synchrotron radiation depends strongly on the mass of the radiating particle: for equal beam energy </a:t>
            </a:r>
            <a:r>
              <a:rPr lang="en-GB" sz="1600" dirty="0">
                <a:solidFill>
                  <a:srgbClr val="FF3399"/>
                </a:solidFill>
              </a:rPr>
              <a:t>electrons generate much more SR than protons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>
              <a:solidFill>
                <a:srgbClr val="FF3399"/>
              </a:solidFill>
            </a:endParaRPr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SR fan is generated in the local </a:t>
            </a:r>
            <a:r>
              <a:rPr lang="en-GB" sz="1600" dirty="0">
                <a:solidFill>
                  <a:srgbClr val="FF3399"/>
                </a:solidFill>
              </a:rPr>
              <a:t>plane of the orbit </a:t>
            </a:r>
            <a:r>
              <a:rPr lang="en-GB" sz="1600" dirty="0"/>
              <a:t>within a </a:t>
            </a:r>
            <a:r>
              <a:rPr lang="en-GB" sz="1600" dirty="0">
                <a:solidFill>
                  <a:srgbClr val="FF3399"/>
                </a:solidFill>
              </a:rPr>
              <a:t>narrow cone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/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presence of synchrotron radiation must be considered in the </a:t>
            </a:r>
            <a:r>
              <a:rPr lang="en-GB" sz="1600" dirty="0">
                <a:solidFill>
                  <a:srgbClr val="FF3399"/>
                </a:solidFill>
              </a:rPr>
              <a:t>design phase</a:t>
            </a:r>
            <a:r>
              <a:rPr lang="en-GB" sz="1600" dirty="0"/>
              <a:t>, since it can lead to </a:t>
            </a:r>
            <a:r>
              <a:rPr lang="en-GB" sz="1600" dirty="0">
                <a:solidFill>
                  <a:srgbClr val="FF3399"/>
                </a:solidFill>
              </a:rPr>
              <a:t>heating problems </a:t>
            </a:r>
            <a:r>
              <a:rPr lang="en-GB" sz="1600" dirty="0"/>
              <a:t>and </a:t>
            </a:r>
            <a:r>
              <a:rPr lang="en-GB" sz="1600" dirty="0">
                <a:solidFill>
                  <a:srgbClr val="FF3399"/>
                </a:solidFill>
              </a:rPr>
              <a:t>large photon-induced desorption yields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/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The power and flux carried by the SR fan can be large: </a:t>
            </a:r>
            <a:r>
              <a:rPr lang="en-GB" sz="1600" dirty="0">
                <a:solidFill>
                  <a:srgbClr val="FF3399"/>
                </a:solidFill>
              </a:rPr>
              <a:t>vacuum components must be designed in such a way to cope with this</a:t>
            </a:r>
            <a:r>
              <a:rPr lang="en-GB" sz="1600" dirty="0"/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</a:pPr>
            <a:endParaRPr lang="en-GB" sz="200" dirty="0"/>
          </a:p>
          <a:p>
            <a:pPr marL="180975" indent="-180975" eaLnBrk="0" fontAlgn="base" hangingPunct="0">
              <a:spcBef>
                <a:spcPct val="0"/>
              </a:spcBef>
              <a:spcAft>
                <a:spcPts val="9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In “extreme” cases (e.g. LEP or FCC-</a:t>
            </a:r>
            <a:r>
              <a:rPr lang="en-GB" sz="1600" dirty="0" err="1"/>
              <a:t>ee</a:t>
            </a:r>
            <a:r>
              <a:rPr lang="en-GB" sz="1600" dirty="0"/>
              <a:t>), the </a:t>
            </a:r>
            <a:r>
              <a:rPr lang="en-GB" sz="1600" b="1" dirty="0"/>
              <a:t>critical energy </a:t>
            </a:r>
            <a:r>
              <a:rPr lang="en-GB" sz="1600" dirty="0"/>
              <a:t>of the SR spectrum can be so high to present a formidable challenge in terms of </a:t>
            </a:r>
            <a:r>
              <a:rPr lang="en-GB" sz="1600" dirty="0">
                <a:solidFill>
                  <a:srgbClr val="FF3399"/>
                </a:solidFill>
              </a:rPr>
              <a:t>radiation shielding and radioprotection</a:t>
            </a:r>
          </a:p>
        </p:txBody>
      </p:sp>
    </p:spTree>
    <p:extLst>
      <p:ext uri="{BB962C8B-B14F-4D97-AF65-F5344CB8AC3E}">
        <p14:creationId xmlns:p14="http://schemas.microsoft.com/office/powerpoint/2010/main" val="416755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43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C. Benvenuti, Molecular surface pumping: cryopumping,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technology, CERN 99-05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V. Baglin, Cold/sticky systems, Cryo-pumping and vacuum systems,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in accelerators, CERN 2007-03 &amp;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CERN ACC-2023-009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physical basis of ultra-high vacuum, P.A. Redhead, J.P. Hobson, E.V.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AVS.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Capture pumping technology, K. Welch, </a:t>
            </a:r>
            <a:r>
              <a:rPr lang="en-US" kern="0" dirty="0"/>
              <a:t>N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orth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Holland.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US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noProof="0" dirty="0" err="1">
                <a:ln>
                  <a:noFill/>
                </a:ln>
                <a:effectLst/>
                <a:uLnTx/>
                <a:uFillTx/>
              </a:rPr>
              <a:t>Cryopumping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lang="en-US" kern="0" dirty="0"/>
              <a:t>t</a:t>
            </a:r>
            <a:r>
              <a:rPr kumimoji="0" lang="en-US" sz="1800" b="0" i="0" u="none" strike="noStrike" kern="0" cap="none" spc="0" normalizeH="0" noProof="0" dirty="0" err="1">
                <a:ln>
                  <a:noFill/>
                </a:ln>
                <a:effectLst/>
                <a:uLnTx/>
                <a:uFillTx/>
              </a:rPr>
              <a:t>heory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and practice</a:t>
            </a:r>
            <a:r>
              <a:rPr lang="en-US" kern="0" dirty="0"/>
              <a:t>, R. </a:t>
            </a:r>
            <a:r>
              <a:rPr lang="en-US" kern="0" dirty="0" err="1"/>
              <a:t>Haefer</a:t>
            </a:r>
            <a:r>
              <a:rPr lang="en-US" kern="0" dirty="0"/>
              <a:t>, R. Clarendon press.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Design and modelling of UHV systems of particle accelerators, O. Malyshev, Wiley.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3743" y="4600674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Journals Related to Vacuum Technology</a:t>
            </a:r>
          </a:p>
        </p:txBody>
      </p:sp>
      <p:sp>
        <p:nvSpPr>
          <p:cNvPr id="6" name="Rectangle 5"/>
          <p:cNvSpPr/>
          <p:nvPr/>
        </p:nvSpPr>
        <p:spPr>
          <a:xfrm>
            <a:off x="-2" y="5124549"/>
            <a:ext cx="73065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/>
              <a:t>Journal of vacuum science and technology A and B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Vacuum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684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44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3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81" name="Rectangle 5"/>
          <p:cNvSpPr>
            <a:spLocks noChangeArrowheads="1"/>
          </p:cNvSpPr>
          <p:nvPr/>
        </p:nvSpPr>
        <p:spPr bwMode="auto">
          <a:xfrm>
            <a:off x="1" y="-126943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 sz="160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149123"/>
            <a:ext cx="8940800" cy="99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altLang="en-US" sz="3911" dirty="0"/>
              <a:t>1. </a:t>
            </a:r>
            <a:r>
              <a:rPr lang="en-US" altLang="en-US" sz="3911" dirty="0" err="1">
                <a:solidFill>
                  <a:srgbClr val="FF0066"/>
                </a:solidFill>
              </a:rPr>
              <a:t>Cryopumping</a:t>
            </a:r>
            <a:endParaRPr lang="en-US" altLang="en-US" sz="2044" dirty="0"/>
          </a:p>
          <a:p>
            <a:pPr algn="ctr">
              <a:buClr>
                <a:schemeClr val="accent1"/>
              </a:buClr>
            </a:pPr>
            <a:endParaRPr lang="en-US" altLang="en-US" sz="2044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46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27E95088-0E75-45E9-9059-15D8C35DB841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03200" y="0"/>
            <a:ext cx="8940800" cy="51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altLang="en-US" sz="2800" b="1" dirty="0">
                <a:solidFill>
                  <a:srgbClr val="3366FF"/>
                </a:solidFill>
              </a:rPr>
              <a:t>Saturated </a:t>
            </a:r>
            <a:r>
              <a:rPr lang="en-US" altLang="en-US" sz="2800" b="1" dirty="0" err="1">
                <a:solidFill>
                  <a:srgbClr val="3366FF"/>
                </a:solidFill>
              </a:rPr>
              <a:t>Vapour</a:t>
            </a:r>
            <a:r>
              <a:rPr lang="en-US" altLang="en-US" sz="2800" b="1" dirty="0">
                <a:solidFill>
                  <a:srgbClr val="3366FF"/>
                </a:solidFill>
              </a:rPr>
              <a:t> Pressure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373683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Joint Universities Accelerator School, Archamps, February 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2732" y="513045"/>
            <a:ext cx="89115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Pressure over liquid or gas phase (</a:t>
            </a:r>
            <a:r>
              <a:rPr lang="en-US" sz="1600" dirty="0">
                <a:solidFill>
                  <a:srgbClr val="FF0066"/>
                </a:solidFill>
              </a:rPr>
              <a:t>many</a:t>
            </a:r>
            <a:r>
              <a:rPr lang="en-US" sz="1600" dirty="0"/>
              <a:t> monolayers condensed)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Follows the </a:t>
            </a:r>
            <a:r>
              <a:rPr lang="en-US" sz="1600" b="1" dirty="0"/>
              <a:t>Clausius-Clapeyron equation</a:t>
            </a:r>
            <a:r>
              <a:rPr lang="en-US" sz="1600" dirty="0"/>
              <a:t>: </a:t>
            </a:r>
            <a:r>
              <a:rPr lang="en-US" sz="1600" b="1" dirty="0"/>
              <a:t>Log P</a:t>
            </a:r>
            <a:r>
              <a:rPr lang="en-US" sz="1600" b="1" baseline="-25000" dirty="0"/>
              <a:t>sat</a:t>
            </a:r>
            <a:r>
              <a:rPr lang="en-US" sz="1600" b="1" dirty="0"/>
              <a:t> = A – B/T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r>
              <a:rPr lang="en-US" sz="1600" dirty="0"/>
              <a:t> For a </a:t>
            </a:r>
            <a:r>
              <a:rPr lang="en-US" sz="1600" b="1" dirty="0"/>
              <a:t>smooth surface</a:t>
            </a:r>
            <a:r>
              <a:rPr lang="en-US" sz="1600" dirty="0"/>
              <a:t>:</a:t>
            </a:r>
          </a:p>
          <a:p>
            <a:pPr algn="just"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B79B2F-D8A8-4F75-9540-3FB26A8D4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99" y="1276787"/>
            <a:ext cx="7861625" cy="4793039"/>
          </a:xfrm>
          <a:prstGeom prst="rect">
            <a:avLst/>
          </a:prstGeom>
        </p:spPr>
      </p:pic>
      <p:sp>
        <p:nvSpPr>
          <p:cNvPr id="13" name="ZoneTexte 8">
            <a:extLst>
              <a:ext uri="{FF2B5EF4-FFF2-40B4-BE49-F238E27FC236}">
                <a16:creationId xmlns:a16="http://schemas.microsoft.com/office/drawing/2014/main" id="{B271F54C-D87D-4D15-97DE-0F6F5E877E85}"/>
              </a:ext>
            </a:extLst>
          </p:cNvPr>
          <p:cNvSpPr txBox="1"/>
          <p:nvPr/>
        </p:nvSpPr>
        <p:spPr>
          <a:xfrm>
            <a:off x="2309935" y="570049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4.2 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E6B67-8E53-47FF-B43A-28E596A6F412}"/>
              </a:ext>
            </a:extLst>
          </p:cNvPr>
          <p:cNvCxnSpPr>
            <a:cxnSpLocks/>
          </p:cNvCxnSpPr>
          <p:nvPr/>
        </p:nvCxnSpPr>
        <p:spPr>
          <a:xfrm flipV="1">
            <a:off x="2645194" y="3946662"/>
            <a:ext cx="0" cy="1690963"/>
          </a:xfrm>
          <a:prstGeom prst="line">
            <a:avLst/>
          </a:prstGeom>
          <a:ln w="19050">
            <a:solidFill>
              <a:srgbClr val="FF3399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8070FB-BC25-4EF9-B346-4E0F7F9BC08C}"/>
              </a:ext>
            </a:extLst>
          </p:cNvPr>
          <p:cNvCxnSpPr/>
          <p:nvPr/>
        </p:nvCxnSpPr>
        <p:spPr>
          <a:xfrm>
            <a:off x="1229474" y="3955457"/>
            <a:ext cx="1411292" cy="1"/>
          </a:xfrm>
          <a:prstGeom prst="line">
            <a:avLst/>
          </a:prstGeom>
          <a:ln w="19050">
            <a:solidFill>
              <a:srgbClr val="FF3399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10">
            <a:extLst>
              <a:ext uri="{FF2B5EF4-FFF2-40B4-BE49-F238E27FC236}">
                <a16:creationId xmlns:a16="http://schemas.microsoft.com/office/drawing/2014/main" id="{99370BFE-A989-446E-9BF7-A8857892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60" y="532663"/>
            <a:ext cx="1540933" cy="88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140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Desorption probability </a:t>
            </a:r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3200" y="547200"/>
            <a:ext cx="8940800" cy="4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chemeClr val="accent1"/>
              </a:buClr>
            </a:pPr>
            <a:endParaRPr lang="en-US" altLang="en-US" sz="8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778" dirty="0"/>
              <a:t> </a:t>
            </a:r>
            <a:r>
              <a:rPr lang="en-US" altLang="en-US" sz="1600" dirty="0"/>
              <a:t>The </a:t>
            </a:r>
            <a:r>
              <a:rPr lang="en-US" altLang="en-US" sz="1600" b="1" dirty="0"/>
              <a:t>desorption probability</a:t>
            </a:r>
            <a:r>
              <a:rPr lang="en-US" altLang="en-US" sz="1600" dirty="0"/>
              <a:t>, </a:t>
            </a:r>
            <a:r>
              <a:rPr lang="en-US" altLang="en-US" sz="1600" b="1" i="1" dirty="0"/>
              <a:t>p</a:t>
            </a:r>
            <a:r>
              <a:rPr lang="en-US" altLang="en-US" sz="1600" dirty="0"/>
              <a:t>,  of a molecule is a function of the </a:t>
            </a:r>
            <a:r>
              <a:rPr lang="en-US" altLang="en-US" sz="1600" dirty="0">
                <a:solidFill>
                  <a:srgbClr val="FF0066"/>
                </a:solidFill>
              </a:rPr>
              <a:t>binding energy</a:t>
            </a:r>
            <a:r>
              <a:rPr lang="en-US" altLang="en-US" sz="1600" dirty="0"/>
              <a:t>, E and the </a:t>
            </a:r>
            <a:r>
              <a:rPr lang="en-US" altLang="en-US" sz="1600" dirty="0">
                <a:solidFill>
                  <a:srgbClr val="FF0066"/>
                </a:solidFill>
              </a:rPr>
              <a:t>temperature</a:t>
            </a:r>
            <a:r>
              <a:rPr lang="en-US" altLang="en-US" sz="1600" dirty="0"/>
              <a:t>, T (first order desorption, Frenkel 1924). The </a:t>
            </a:r>
            <a:r>
              <a:rPr lang="en-US" altLang="en-US" sz="1600" b="1" dirty="0"/>
              <a:t>surface coverage</a:t>
            </a:r>
            <a:r>
              <a:rPr lang="en-US" altLang="en-US" sz="1600" dirty="0"/>
              <a:t>, </a:t>
            </a:r>
            <a:r>
              <a:rPr lang="el-GR" altLang="en-US" sz="1600" b="1" dirty="0">
                <a:cs typeface="Times New Roman" panose="02020603050405020304" pitchFamily="18" charset="0"/>
              </a:rPr>
              <a:t>θ</a:t>
            </a:r>
            <a:r>
              <a:rPr lang="en-US" altLang="en-US" sz="1600" dirty="0">
                <a:cs typeface="Times New Roman" panose="02020603050405020304" pitchFamily="18" charset="0"/>
              </a:rPr>
              <a:t>,</a:t>
            </a:r>
            <a:r>
              <a:rPr lang="en-US" altLang="en-US" sz="1600" dirty="0"/>
              <a:t> varies like :</a:t>
            </a:r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778" dirty="0"/>
          </a:p>
          <a:p>
            <a:pPr algn="ctr">
              <a:buClr>
                <a:schemeClr val="accent1"/>
              </a:buClr>
            </a:pPr>
            <a:endParaRPr lang="en-US" altLang="en-US" sz="2311" dirty="0">
              <a:solidFill>
                <a:srgbClr val="3366FF"/>
              </a:solidFill>
            </a:endParaRPr>
          </a:p>
          <a:p>
            <a:pPr algn="ctr">
              <a:buClr>
                <a:schemeClr val="accent1"/>
              </a:buClr>
            </a:pPr>
            <a:endParaRPr lang="en-US" altLang="en-US" sz="2311" dirty="0">
              <a:solidFill>
                <a:srgbClr val="3366FF"/>
              </a:solidFill>
            </a:endParaRPr>
          </a:p>
          <a:p>
            <a:pPr algn="ctr">
              <a:buClr>
                <a:schemeClr val="accent1"/>
              </a:buClr>
            </a:pPr>
            <a:endParaRPr lang="en-US" altLang="en-US" sz="2311" dirty="0">
              <a:solidFill>
                <a:srgbClr val="3366FF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778" dirty="0"/>
              <a:t> </a:t>
            </a:r>
            <a:r>
              <a:rPr lang="en-US" altLang="en-US" sz="1600" dirty="0"/>
              <a:t>The desorption process is characterized by the </a:t>
            </a:r>
            <a:r>
              <a:rPr lang="en-US" altLang="en-US" sz="1600" dirty="0">
                <a:solidFill>
                  <a:srgbClr val="FF0066"/>
                </a:solidFill>
              </a:rPr>
              <a:t>sojourn time</a:t>
            </a:r>
            <a:r>
              <a:rPr lang="en-US" altLang="en-US" sz="1600" dirty="0"/>
              <a:t>, </a:t>
            </a:r>
            <a:r>
              <a:rPr lang="en-US" altLang="en-US" sz="1600" dirty="0">
                <a:sym typeface="Symbol" panose="05050102010706020507" pitchFamily="18" charset="2"/>
              </a:rPr>
              <a:t> :</a:t>
            </a:r>
            <a:endParaRPr lang="en-US" altLang="en-US" sz="1600" dirty="0">
              <a:solidFill>
                <a:srgbClr val="3366FF"/>
              </a:solidFill>
              <a:sym typeface="Symbol" panose="05050102010706020507" pitchFamily="18" charset="2"/>
            </a:endParaRPr>
          </a:p>
          <a:p>
            <a:pPr algn="ctr">
              <a:buClr>
                <a:schemeClr val="accent1"/>
              </a:buClr>
            </a:pPr>
            <a:endParaRPr lang="en-US" altLang="en-US" sz="2311" dirty="0">
              <a:solidFill>
                <a:srgbClr val="3366FF"/>
              </a:solidFill>
            </a:endParaRPr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778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2044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2044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2044" dirty="0"/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2044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For large E and small T, the molecule remains onto the surface : </a:t>
            </a:r>
            <a:r>
              <a:rPr lang="en-US" altLang="en-US" sz="1600" dirty="0">
                <a:solidFill>
                  <a:srgbClr val="FF0066"/>
                </a:solidFill>
              </a:rPr>
              <a:t>CRYOPUMPING</a:t>
            </a:r>
          </a:p>
          <a:p>
            <a:pPr>
              <a:buClr>
                <a:schemeClr val="accent1"/>
              </a:buClr>
              <a:buFontTx/>
              <a:buChar char="•"/>
            </a:pPr>
            <a:endParaRPr lang="en-US" altLang="en-US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778" dirty="0"/>
              <a:t> </a:t>
            </a:r>
            <a:r>
              <a:rPr lang="en-US" altLang="en-US" sz="1600" dirty="0"/>
              <a:t>For some combination of E and T, the molecule is desorbed (bake out)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00612" y="2020711"/>
            <a:ext cx="2716120" cy="30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22" dirty="0">
                <a:cs typeface="Times New Roman" panose="02020603050405020304" pitchFamily="18" charset="0"/>
              </a:rPr>
              <a:t>(</a:t>
            </a:r>
            <a:r>
              <a:rPr lang="el-GR" altLang="en-US" sz="1422" dirty="0">
                <a:cs typeface="Times New Roman" panose="02020603050405020304" pitchFamily="18" charset="0"/>
              </a:rPr>
              <a:t>ν</a:t>
            </a:r>
            <a:r>
              <a:rPr lang="en-US" altLang="en-US" sz="1422" baseline="-25000" dirty="0">
                <a:cs typeface="Times New Roman" panose="02020603050405020304" pitchFamily="18" charset="0"/>
              </a:rPr>
              <a:t>0</a:t>
            </a:r>
            <a:r>
              <a:rPr lang="en-US" altLang="en-US" sz="1422" dirty="0">
                <a:cs typeface="Times New Roman" panose="02020603050405020304" pitchFamily="18" charset="0"/>
              </a:rPr>
              <a:t> ~ 10</a:t>
            </a:r>
            <a:r>
              <a:rPr lang="en-US" altLang="en-US" sz="1422" baseline="30000" dirty="0">
                <a:cs typeface="Times New Roman" panose="02020603050405020304" pitchFamily="18" charset="0"/>
              </a:rPr>
              <a:t>13</a:t>
            </a:r>
            <a:r>
              <a:rPr lang="en-US" altLang="en-US" sz="1422" dirty="0">
                <a:cs typeface="Times New Roman" panose="02020603050405020304" pitchFamily="18" charset="0"/>
              </a:rPr>
              <a:t> Hz, k = 86.17 10</a:t>
            </a:r>
            <a:r>
              <a:rPr lang="en-US" altLang="en-US" sz="1422" baseline="30000" dirty="0">
                <a:cs typeface="Times New Roman" panose="02020603050405020304" pitchFamily="18" charset="0"/>
              </a:rPr>
              <a:t>-6 </a:t>
            </a:r>
            <a:r>
              <a:rPr lang="en-US" altLang="en-US" sz="1422" dirty="0">
                <a:cs typeface="Times New Roman" panose="02020603050405020304" pitchFamily="18" charset="0"/>
              </a:rPr>
              <a:t>eV/K)</a:t>
            </a:r>
            <a:endParaRPr lang="el-GR" altLang="en-US" sz="1422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84853" y="1530292"/>
                <a:ext cx="2450341" cy="5843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853" y="1530292"/>
                <a:ext cx="2450341" cy="5843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73907" y="3264373"/>
                <a:ext cx="2450341" cy="8115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907" y="3264373"/>
                <a:ext cx="2450341" cy="8115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3">
            <a:extLst>
              <a:ext uri="{FF2B5EF4-FFF2-40B4-BE49-F238E27FC236}">
                <a16:creationId xmlns:a16="http://schemas.microsoft.com/office/drawing/2014/main" id="{274C158F-F6FA-423F-978E-507D9BA20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56" y="1508872"/>
            <a:ext cx="1447800" cy="70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38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Sojourn time at cryogenic temperature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394112"/>
              </p:ext>
            </p:extLst>
          </p:nvPr>
        </p:nvGraphicFramePr>
        <p:xfrm>
          <a:off x="1370330" y="2997397"/>
          <a:ext cx="6714489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1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E(</a:t>
                      </a:r>
                      <a:r>
                        <a:rPr lang="en-US" dirty="0" err="1"/>
                        <a:t>eV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1 10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6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0.1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 </a:t>
                      </a:r>
                      <a:r>
                        <a:rPr lang="en-US" dirty="0" err="1">
                          <a:solidFill>
                            <a:schemeClr val="tx2"/>
                          </a:solidFill>
                        </a:rPr>
                        <a:t>ps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0.5 </a:t>
                      </a:r>
                      <a:r>
                        <a:rPr lang="en-US" dirty="0" err="1">
                          <a:solidFill>
                            <a:schemeClr val="tx2"/>
                          </a:solidFill>
                        </a:rPr>
                        <a:t>ps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3 10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3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10 </a:t>
                      </a:r>
                      <a:r>
                        <a:rPr lang="en-US" dirty="0" err="1">
                          <a:solidFill>
                            <a:schemeClr val="tx2"/>
                          </a:solidFill>
                        </a:rPr>
                        <a:t>ps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en-US" dirty="0" err="1">
                          <a:solidFill>
                            <a:schemeClr val="tx2"/>
                          </a:solidFill>
                        </a:rPr>
                        <a:t>ps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130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 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m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5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130 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1 10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4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12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0359" y="922199"/>
            <a:ext cx="91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</a:t>
            </a:r>
            <a:r>
              <a:rPr lang="en-US" sz="1600" dirty="0" err="1"/>
              <a:t>Cryosorption</a:t>
            </a:r>
            <a:r>
              <a:rPr lang="en-US" sz="1600" dirty="0"/>
              <a:t> occurs up to ~ 100 K</a:t>
            </a:r>
            <a:endParaRPr lang="en-US" sz="1600" dirty="0">
              <a:solidFill>
                <a:srgbClr val="FF3399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313" y="992135"/>
            <a:ext cx="892299" cy="917434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417A4E-3D64-40D6-AC92-10CDCB0C3C95}"/>
              </a:ext>
            </a:extLst>
          </p:cNvPr>
          <p:cNvSpPr txBox="1"/>
          <p:nvPr/>
        </p:nvSpPr>
        <p:spPr>
          <a:xfrm>
            <a:off x="2692399" y="2387293"/>
            <a:ext cx="1337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Superfluid He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53B4F-BEE1-4D53-847A-12D5AC583763}"/>
              </a:ext>
            </a:extLst>
          </p:cNvPr>
          <p:cNvSpPr txBox="1"/>
          <p:nvPr/>
        </p:nvSpPr>
        <p:spPr>
          <a:xfrm>
            <a:off x="4095597" y="2618871"/>
            <a:ext cx="1337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Liquid He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CCEACB-ACB0-4BC5-BAB3-0970C5A72013}"/>
              </a:ext>
            </a:extLst>
          </p:cNvPr>
          <p:cNvSpPr txBox="1"/>
          <p:nvPr/>
        </p:nvSpPr>
        <p:spPr>
          <a:xfrm>
            <a:off x="6747086" y="2628216"/>
            <a:ext cx="1337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~LN</a:t>
            </a:r>
            <a:r>
              <a:rPr lang="en-US" sz="1600" baseline="-25000" dirty="0"/>
              <a:t>2</a:t>
            </a:r>
            <a:r>
              <a:rPr lang="en-US" sz="1600" dirty="0"/>
              <a:t> (77K)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5F1BC4-DE53-4C79-8B39-59BFAC1BD91F}"/>
              </a:ext>
            </a:extLst>
          </p:cNvPr>
          <p:cNvSpPr txBox="1"/>
          <p:nvPr/>
        </p:nvSpPr>
        <p:spPr>
          <a:xfrm>
            <a:off x="1353397" y="2474177"/>
            <a:ext cx="1256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 eV/k = </a:t>
            </a:r>
          </a:p>
          <a:p>
            <a:pPr algn="ctr"/>
            <a:r>
              <a:rPr lang="en-US" sz="1400" dirty="0"/>
              <a:t>11,604.5 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4739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1792"/>
          </a:xfrm>
        </p:spPr>
        <p:txBody>
          <a:bodyPr/>
          <a:lstStyle/>
          <a:p>
            <a:r>
              <a:rPr lang="en-US" altLang="en-US" dirty="0"/>
              <a:t>Sojourn time - </a:t>
            </a:r>
            <a:r>
              <a:rPr lang="en-US" altLang="en-US" dirty="0" err="1"/>
              <a:t>Physisorbed</a:t>
            </a:r>
            <a:r>
              <a:rPr lang="en-US" altLang="en-US" dirty="0"/>
              <a:t> molecules</a:t>
            </a:r>
            <a:endParaRPr lang="en-GB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07122" y="621792"/>
            <a:ext cx="6559438" cy="106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76" tIns="40637" rIns="81276" bIns="4063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>
                <a:latin typeface="+mn-lt"/>
              </a:rPr>
              <a:t> </a:t>
            </a:r>
            <a:r>
              <a:rPr lang="en-US" altLang="en-US" sz="1600" b="1" dirty="0">
                <a:latin typeface="+mn-lt"/>
              </a:rPr>
              <a:t>Physisorption</a:t>
            </a:r>
            <a:r>
              <a:rPr lang="en-US" altLang="en-US" sz="1600" dirty="0">
                <a:latin typeface="+mn-lt"/>
              </a:rPr>
              <a:t> occurs: </a:t>
            </a:r>
          </a:p>
          <a:p>
            <a:pPr lvl="2">
              <a:buClr>
                <a:srgbClr val="00CC99"/>
              </a:buClr>
            </a:pPr>
            <a:r>
              <a:rPr lang="en-US" altLang="en-US" sz="1600" dirty="0">
                <a:latin typeface="+mn-lt"/>
              </a:rPr>
              <a:t>below 23 K for binding energies &lt; 0.1 eV</a:t>
            </a:r>
          </a:p>
          <a:p>
            <a:pPr lvl="2">
              <a:buClr>
                <a:srgbClr val="00CC99"/>
              </a:buClr>
            </a:pPr>
            <a:r>
              <a:rPr lang="en-US" altLang="en-US" sz="1600" dirty="0">
                <a:latin typeface="+mn-lt"/>
              </a:rPr>
              <a:t>below 50 K for binding energies &lt; 0.2 eV</a:t>
            </a:r>
          </a:p>
          <a:p>
            <a:pPr lvl="2">
              <a:buClr>
                <a:srgbClr val="00CC99"/>
              </a:buClr>
            </a:pPr>
            <a:r>
              <a:rPr lang="en-US" altLang="en-US" sz="1600" dirty="0">
                <a:latin typeface="+mn-lt"/>
              </a:rPr>
              <a:t>below 70 K for binding energies &lt; 0.3 eV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36192" y="1688745"/>
            <a:ext cx="6197967" cy="4308827"/>
            <a:chOff x="1536192" y="1688745"/>
            <a:chExt cx="6197967" cy="4308827"/>
          </a:xfrm>
        </p:grpSpPr>
        <p:grpSp>
          <p:nvGrpSpPr>
            <p:cNvPr id="12" name="Groupe 11"/>
            <p:cNvGrpSpPr/>
            <p:nvPr/>
          </p:nvGrpSpPr>
          <p:grpSpPr>
            <a:xfrm>
              <a:off x="1536192" y="1688745"/>
              <a:ext cx="6197967" cy="4308827"/>
              <a:chOff x="1789147" y="1471677"/>
              <a:chExt cx="5945011" cy="4178424"/>
            </a:xfrm>
          </p:grpSpPr>
          <p:pic>
            <p:nvPicPr>
              <p:cNvPr id="40038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02081" y="1471677"/>
                <a:ext cx="5532077" cy="4178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ZoneTexte 8"/>
              <p:cNvSpPr txBox="1"/>
              <p:nvPr/>
            </p:nvSpPr>
            <p:spPr>
              <a:xfrm>
                <a:off x="1789147" y="2293358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3399"/>
                    </a:solidFill>
                  </a:rPr>
                  <a:t>1 year</a:t>
                </a:r>
              </a:p>
            </p:txBody>
          </p:sp>
          <p:cxnSp>
            <p:nvCxnSpPr>
              <p:cNvPr id="11" name="Connecteur droit 10"/>
              <p:cNvCxnSpPr/>
              <p:nvPr/>
            </p:nvCxnSpPr>
            <p:spPr>
              <a:xfrm flipV="1">
                <a:off x="3044952" y="2505456"/>
                <a:ext cx="4544568" cy="9144"/>
              </a:xfrm>
              <a:prstGeom prst="line">
                <a:avLst/>
              </a:prstGeom>
              <a:ln w="31750">
                <a:solidFill>
                  <a:srgbClr val="FF3399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ZoneTexte 8"/>
            <p:cNvSpPr txBox="1"/>
            <p:nvPr/>
          </p:nvSpPr>
          <p:spPr>
            <a:xfrm>
              <a:off x="5690006" y="552676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3399"/>
                  </a:solidFill>
                </a:rPr>
                <a:t>20</a:t>
              </a:r>
            </a:p>
          </p:txBody>
        </p:sp>
        <p:sp>
          <p:nvSpPr>
            <p:cNvPr id="13" name="ZoneTexte 8"/>
            <p:cNvSpPr txBox="1"/>
            <p:nvPr/>
          </p:nvSpPr>
          <p:spPr>
            <a:xfrm>
              <a:off x="6633075" y="552676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3399"/>
                  </a:solidFill>
                </a:rPr>
                <a:t>50</a:t>
              </a:r>
            </a:p>
          </p:txBody>
        </p:sp>
        <p:sp>
          <p:nvSpPr>
            <p:cNvPr id="14" name="ZoneTexte 8"/>
            <p:cNvSpPr txBox="1"/>
            <p:nvPr/>
          </p:nvSpPr>
          <p:spPr>
            <a:xfrm>
              <a:off x="6963044" y="552676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3399"/>
                  </a:solidFill>
                </a:rPr>
                <a:t>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23383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56191</TotalTime>
  <Words>3802</Words>
  <Application>Microsoft Office PowerPoint</Application>
  <PresentationFormat>On-screen Show (4:3)</PresentationFormat>
  <Paragraphs>700</Paragraphs>
  <Slides>45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Calibri</vt:lpstr>
      <vt:lpstr>Cambria Math</vt:lpstr>
      <vt:lpstr>Symbol</vt:lpstr>
      <vt:lpstr>Times New Roman</vt:lpstr>
      <vt:lpstr>Wingdings</vt:lpstr>
      <vt:lpstr>CERN(4-3)</vt:lpstr>
      <vt:lpstr>Equation</vt:lpstr>
      <vt:lpstr>Designer Drawing</vt:lpstr>
      <vt:lpstr>PowerPoint Presentation</vt:lpstr>
      <vt:lpstr>PowerPoint Presentation</vt:lpstr>
      <vt:lpstr>PowerPoint Presentation</vt:lpstr>
      <vt:lpstr>Why cryo-vacuum matters?</vt:lpstr>
      <vt:lpstr>PowerPoint Presentation</vt:lpstr>
      <vt:lpstr>PowerPoint Presentation</vt:lpstr>
      <vt:lpstr>Desorption probability </vt:lpstr>
      <vt:lpstr>Sojourn time at cryogenic temperature</vt:lpstr>
      <vt:lpstr>Sojourn time - Physisorbed molecules</vt:lpstr>
      <vt:lpstr>A Natural Warm Up of a St. Steel Cold Bore</vt:lpstr>
      <vt:lpstr>Cryopumping regimes/mechanisms</vt:lpstr>
      <vt:lpstr>Sticking probability/coefficient</vt:lpstr>
      <vt:lpstr>Capture factor, Cf </vt:lpstr>
      <vt:lpstr>LHC Beam Screen hole’s Pumping Speed</vt:lpstr>
      <vt:lpstr>Thermal transpiration</vt:lpstr>
      <vt:lpstr>Pressure measurement in a cryogenic machine</vt:lpstr>
      <vt:lpstr>PowerPoint Presentation</vt:lpstr>
      <vt:lpstr>Adsorption isotherm</vt:lpstr>
      <vt:lpstr>PowerPoint Presentation</vt:lpstr>
      <vt:lpstr>PowerPoint Presentation</vt:lpstr>
      <vt:lpstr>H2 adsorption isotherm on stainless steel</vt:lpstr>
      <vt:lpstr>LHC and HL-LHC cold bores</vt:lpstr>
      <vt:lpstr>H2 adsorption isotherms from 8 to 20 K</vt:lpstr>
      <vt:lpstr>He adsorption isotherm from 1.9 to 4.2 K</vt:lpstr>
      <vt:lpstr>PowerPoint Presentation</vt:lpstr>
      <vt:lpstr>Cryosorbing materials</vt:lpstr>
      <vt:lpstr>RHIC, Brookhaven, USA</vt:lpstr>
      <vt:lpstr>Cryo-vacuum: Summary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Synch. Rad. Summary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1870</cp:revision>
  <cp:lastPrinted>2019-02-12T16:09:14Z</cp:lastPrinted>
  <dcterms:created xsi:type="dcterms:W3CDTF">2012-11-30T11:04:26Z</dcterms:created>
  <dcterms:modified xsi:type="dcterms:W3CDTF">2025-02-27T08:23:17Z</dcterms:modified>
</cp:coreProperties>
</file>