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900" r:id="rId3"/>
    <p:sldId id="901" r:id="rId4"/>
    <p:sldId id="902" r:id="rId5"/>
    <p:sldId id="921" r:id="rId6"/>
    <p:sldId id="922" r:id="rId7"/>
    <p:sldId id="1145" r:id="rId8"/>
    <p:sldId id="924" r:id="rId9"/>
    <p:sldId id="925" r:id="rId10"/>
    <p:sldId id="926" r:id="rId11"/>
    <p:sldId id="927" r:id="rId12"/>
    <p:sldId id="929" r:id="rId13"/>
    <p:sldId id="933" r:id="rId14"/>
    <p:sldId id="577" r:id="rId15"/>
    <p:sldId id="1144" r:id="rId16"/>
    <p:sldId id="1141" r:id="rId17"/>
    <p:sldId id="935" r:id="rId18"/>
    <p:sldId id="939" r:id="rId19"/>
    <p:sldId id="940" r:id="rId20"/>
    <p:sldId id="1143" r:id="rId21"/>
    <p:sldId id="1076" r:id="rId22"/>
    <p:sldId id="1075" r:id="rId23"/>
    <p:sldId id="945" r:id="rId24"/>
    <p:sldId id="946" r:id="rId25"/>
    <p:sldId id="1077" r:id="rId26"/>
    <p:sldId id="947" r:id="rId27"/>
    <p:sldId id="1025" r:id="rId28"/>
    <p:sldId id="983" r:id="rId29"/>
    <p:sldId id="985" r:id="rId30"/>
    <p:sldId id="858" r:id="rId31"/>
    <p:sldId id="989" r:id="rId3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3366FF"/>
    <a:srgbClr val="FF0066"/>
    <a:srgbClr val="00CC99"/>
    <a:srgbClr val="DEB212"/>
    <a:srgbClr val="0055A0"/>
    <a:srgbClr val="DEB683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4" autoAdjust="0"/>
    <p:restoredTop sz="96283" autoAdjust="0"/>
  </p:normalViewPr>
  <p:slideViewPr>
    <p:cSldViewPr snapToGrid="0" snapToObjects="1">
      <p:cViewPr varScale="1">
        <p:scale>
          <a:sx n="111" d="100"/>
          <a:sy n="111" d="100"/>
        </p:scale>
        <p:origin x="10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27.02.2025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29:10.65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11019 179,'-1671'0,"1395"-11,-26 0,95 0,3 0,-1033 13,676-3,531-1,-47-8,45 5,-36-1,-19 4,-192-9,-83-15,-51 19,240 9,-148-18,219 8,-128 9,91 1,-4-1,-158-3,177-8,-56-2,118 12,15 1,0-2,-76-12,67 6,0 3,-110 5,63 1,-733-2,765 3,-90 16,-34 2,167-20,-45 1,-140 22,59-4,-5 2,109-15,-82 4,66-7,-1 5,-13 2,-456-12,517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33:01.36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2218 89,'-792'-23,"597"5,-229-9,278 18,31 0,-272 6,246 4,124-1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33:10.09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4913 45,'-3127'0,"2881"-12,-7 1,-46 1,37 0,-407 9,613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49:03.28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1,'434'0,"-418"1,1 1,-1 0,18 6,45 4,601-8,-351-7,-24-10,-165 3,170 11,927 23,-839-26,-135 4,286-5,-389-9,58-2,1203 15,-1376 2,0 1,61 14,-54-7,58 2,167 21,-59-5,429 31,-539-53,119-7,-83-3,423 3,-565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49:26.03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9916 153,'-206'0,"-681"-16,-54 3,586 16,-1132-3,1123-30,248 16,-652-45,-14 35,-742 25,1284 12,34-1,47-14,-88 5,58 22,26-1,73-14,-115 7,121-12,-1 3,-128 30,134-21,0-3,-1-4,-92 0,151-10,1 1,0 1,0 1,0 0,0 2,1 0,-20 8,23-6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49:28.74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25,'585'0,"-558"-1,51-10,-12 1,-44 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49:31.86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1,'1703'0,"-1685"1,-1 0,31 8,20 2,258 36,-36-3,-139-35,0-6,0-8,199-30,-237 25,203 7,-151 6,-6-3,-138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49:42.34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52,'3180'0,"-3135"2,85 15,-3 2,687-3,-549-18,272 4,568-7,-759-6,206-3,-163 1,-28 1,-182-1,-1 0,1649 14,-1511-14,33 1,-282 12,-47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50:00.83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8800 129,'-953'-20,"690"-2,-74 11,221 12,1-5,-183-31,247 27,-1 3,-95 2,-20-1,-588-13,491 19,218-2,-25-1,-141 17,149-8,-1-4,-71-3,-22 1,-463 19,63 4,216-2,-52 2,-545-1,282-24,-319 18,921-14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50:06.99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78,'167'1,"526"-17,-207 8,-61 5,-314-9,44-1,376 16,356-6,-648-9,91-2,-21 13,346 4,-213 34,-177-9,529-15,-481-16,1296 3,-1581 2,54 9,-53-6,53 3,7-8,-64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50:32.79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0 153,'867'-24,"345"-28,901 52,-1955-11,-34 0,145-16,-158 13,119 0,497 16,-688 0,46 8,17 1,605 40,-653-49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29:23.87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4910 1,'-4051'0,"3999"3,0 2,1 3,-77 21,-66 11,-21 1,82-14,114-22,5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51:29.287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3,'117'0,"38"-2,156 20,-39-2,-75-7,399 2,-43-2,351 7,-645-17,-190-2,111-20,-116 13,2 2,68 1,-96 6,58-9,7-1,633 6,-399 7,2651-2,-2967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51:46.11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1886 82,'0'-1,"0"0,-1 0,1-1,-1 1,0 0,1 0,-1 0,0 0,1 0,-1 0,0 1,0-1,0 0,0 0,0 1,0-1,0 0,0 1,0-1,0 1,0-1,0 1,-1 0,1-1,0 1,0 0,-2 0,-39-5,37 5,-150-2,101 3,1-2,-91-13,45 3,65 8,-45-9,34 5,-1 2,0 2,-86 6,34 0,-708-3,784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51:52.724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1 102,'3479'0,"-3416"-4,110-18,-108 11,95-4,-90 11,90-18,2 1,-126 18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52:50.83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25,'0'-1,"1"0,-1 0,1 0,-1-1,1 1,0 0,0 0,0 0,0 0,-1 0,1 0,0 0,1 0,-1 1,0-1,0 0,0 1,0-1,1 1,-1-1,0 1,0-1,1 1,-1 0,0 0,1-1,1 1,40-3,-23 5,0 1,0 1,0 0,22 9,39 9,2-5,-28-5,1-2,105 4,765-15,-750-12,-6 0,210-21,-293 23,13 4,140 7,-102 2,-72-2,-28-2,1 2,-1 2,1 1,61 14,-58-7,0-2,82 5,90-11,-128-2,2668-2,-2479-11,10-1,311-4,-479 13,0 6,133 17,-167-12,-62-6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52:54.08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29,'843'-19,"-794"16,-3-1,0 1,0 3,0 2,56 10,-78-7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2T09:16:07.23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62,'170'-2,"183"5,-237 8,67 2,2151-14,-2293-1,47-8,-46 4,53-1,180-10,-93 12,-127 5,95-9,33-4,-96 9,-81 4,-1 0,1-1,-1 0,1 0,-1 0,6-3,-3-1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2T09:16:14.23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26,'2918'0,"-2644"-13,12 1,1569 12,-1596 13,16-1,578-12,-790 3,-1 4,86 19,-26-4,-40-7,-44-7,1-2,72 3,2186-13,-1211 7,-1071-3,1-1,-1 0,0-1,1 0,-1-1,19-7,-34 10,0 0,0 0,-1 0,1 0,0 0,0 0,0 0,0 0,0 0,0 0,-1 0,1 0,0 0,0 0,0 0,0-1,0 1,0 0,0 0,-1 0,1 0,0 0,0 0,0 0,0 0,0-1,0 1,0 0,0 0,0 0,0 0,0 0,0 0,0-1,0 1,0 0,0 0,0 0,0 0,0 0,0-1,0 1,0 0,0 0,0 0,0 0,0 0,0 0,0-1,0 1,0 0,-10-1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2T09:16:16.49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0,'4132'0,"-4112"0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2T09:17:28.58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1,'27'0,"0"1,0 1,43 10,88 12,-101-17,0-2,108-6,56 3,436 18,-597-20,120 10,-34 1,209 0,319 5,-150 1,35-9,-324-10,-165-2,103-17,-103 10,105-3,540 39,-258 5,-272-3,-7-1,102-12,113 13,-290-10,-43-7,-1-1,75-1,25-6,122-6,-93-28,365-6,-507 35,101-6,110-3,-210 12,-9 2,0-2,0-2,69-12,-88 10,-2 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2T09:17:31.88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73,'0'-1,"1"1,-1-1,0 0,0 0,1 0,-1 0,1 1,-1-1,1 0,-1 0,1 1,-1-1,1 0,0 1,-1-1,1 1,0-1,0 1,-1-1,1 1,0-1,0 1,0 0,0-1,-1 1,1 0,2-1,28-3,-28 4,380-6,-220 9,3106-3,-2910-24,7 0,250 25,-579 1,0 1,48 12,25 2,168 20,-161-20,-42-11,141-6,-88-2,-57 2,-51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29:27.69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6732 67,'-757'14,"-49"-4,546-12,-11-9,41 1,-639 27,154-13,423-25,-974 18,645 5,542-6,-141-25,136 15,-107-5,152 18,8 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4:18:50.698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4:18:52.983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3,'40'2,"0"2,65 14,5 2,-16-13,142-7,-97-3,-52 4,-47 2,1-3,-1-1,1-2,78-16,-65 8,2 2,0 2,0 3,103 5,-57 0,-72 1,51 8,21 2,208-11,-286-1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4:18:59.723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4698 120,'-1'-1,"1"0,0 0,-1 0,1 0,-1 0,0 0,1 0,-1 0,0 0,1 0,-1 1,0-1,0 0,0 1,0-1,0 0,0 1,0-1,0 1,0-1,0 1,0 0,0-1,0 1,0 0,0 0,-2 0,-36-5,34 5,-104-5,-119 10,-1 19,-26-5,-133 6,282-23,-175-19,123-1,-180 5,223 14,-155-2,55-21,18 10,-64-1,-114-5,306 14,-81 4,-50-2,25-19,88 9,-127-2,26 15,167-1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4:19:03.982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28,'72'-19,"13"12,139 6,-106 3,2807-1,-2741 11,7 1,-156-12,49 9,17 1,-47-10,153 13,-127-7,140-4,-198-4,-22 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4:19:06.977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1,'458'12,"-21"0,1194-13,-1301 14,-15-1,1115-11,-680-3,-712 1,48-9,28-2,629 9,-381 5,-341-2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4:59.87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6170 146,'-5'-5,"-1"1,1 0,-1 1,0-1,0 1,0 1,0-1,0 1,-1 0,1 0,-10-1,-77-5,76 7,-633-4,357 8,291-3,-655-15,-220 3,537 15,108-1,-246-5,346-8,-39-1,24 11,-367-16,-54-14,-6 31,251 2,302-2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5:02.25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9683 214,'-730'11,"-559"-12,817-24,-869-30,100 54,-11 0,1144-2,-195-32,7 3,212 26,-161-15,-410-24,6 81,82 1,527-35,1 2,-60 14,62-10,0-2,-72 3,40-10,48 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5:04.65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0,'90'24,"216"44,284-19,8-43,-475-6,351-4,457 8,-582 15,309 7,73-9,-6 75,-680-87,0-1,61-4,-86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5:25.17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1,'12'1,"0"1,0 0,0 1,0 1,0 0,0 1,-1 0,0 0,14 10,-11-7,-1-1,1 0,1-1,-1 0,25 5,8-6,63 0,-3-1,132 11,258-18,-298-19,36-2,-96 21,358-22,-272 8,265 12,-246 8,3075-3,-3302 0,0 2,0 0,0 0,0 2,25 8,-20-3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5:27.48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76,'378'13,"-14"-1,728-13,-4-41,-974 34,265-15,-265 22,153 17,-39 16,-83-9,0-7,187-2,-28-52,-206 22,143-7,464 26,-674-5,0-1,0-2,0 0,-1-3,31-10,-29 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29:31.29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11246 139,'-1960'62,"749"4,-5-39,-602 7,746-35,754-23,-99-5,-576-18,-64-16,993 58,15 2,0-1,-59-15,-92-44,31 7,142 51,1 1,-1 2,1 0,-1 2,-32 3,-13 0,-4-5,38 0,0 2,-69 8,86-3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5:52.518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1,'37'2,"0"2,0 2,54 16,27 4,-24-16,1-4,115-8,-82-1,-55 1,-42 0,-1 1,0 1,1 1,58 12,-72-8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5:56.184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50,'270'18,"1530"-9,-1082-12,292-20,873-27,-1074 75,-467-13,251 0,-574-10,0 1,0 0,-1 1,1 1,31 14,15 3,31 1,1-4,151 10,198-15,-363-13,69-1,253 15,-270 7,40 4,241-17,-367-9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5:57.810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33,'3908'0,"-1733"0,1214 0,-3330 0,0-2,115-21,-147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6:15.56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0,'332'12,"-42"-1,512-10,-423-2,-355 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6:18.1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1,'14'1,"0"0,0 2,-1-1,17 7,21 3,659 74,-612-78,908 12,-716-31,154-2,100 25,44 0,-154-12,-413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6:29.652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97,'914'24,"-300"-4,-575-20,725-6,497-11,-801 20,245-21,-184-7,249 17,-447 11,-130-13,-19-1,1569 6,-940 8,-762-5,1-2,64-15,-67 11,0 1,76-3,-34 10,76 3,-118 6,-29-4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6:31.915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50,'1343'12,"-35"0,2470-13,-3063-46,-626 38,632-8,-468 19,527 13,-87-5,-518-10,-155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6:33.192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1,'4'0,"10"0,6 0,7 0,8 0,14 0,11 0,11 0,1 0,14 0,11 0,-2 0,-13 0,-21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6:39.342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72,'664'-1,"906"3,-675 21,-18 1,792-57,-1513 25,939-23,-679 14,-178 4,1400-5,-1189 19,-412 1,52 9,-34-3,-39-6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6:41.659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9105 1,'-115'0,"-548"18,352 10,-929 48,1107-71,-204 33,-200 0,424-35,-1156 6,777-11,-77-40,273 12,-936 5,828 27,-533 19,513 4,391-23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32:26.89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22,'0'-1,"1"0,-1 0,1-1,0 1,0 0,-1 0,1 0,0 0,0 0,0 0,0 1,0-1,0 0,0 0,0 1,0-1,1 1,-1-1,0 1,0-1,1 1,-1 0,0-1,0 1,1 0,-1 0,3 0,37-2,169 23,764-19,-477-4,1731 2,-1981 11,-18 0,129 11,-16 0,-181-9,-84-6,272-2,-196-8,1738 3,-1873 1,1 1,27 6,32 3,97 12,-156-23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1:16:48.985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1,'329'11,"153"-3,-406-13,567-9,-540 25,30 0,544-9,-340-3,-317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32:31.23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23,'1339'0,"-1079"-11,3 0,579 28,62-9,-524-11,-150 17,-161-8,261-1,-180-7,-85 1,0 4,1 2,92 21,-123-20,0-2,0-1,69-4,-46 0,-27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32:51.74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2610 111,'-139'-11,"7"-1,-408 14,-117-4,605-2,-100-20,105 14,13 6,-45-2,-20-3,38 3,-1 2,-83 6,-49-2,116-11,53 6,-49-2,53 7,3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32:54.25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3688 47,'-5'-3,"0"1,0-1,0 1,-1 0,1 1,0-1,-1 1,1 0,-1 1,0-1,1 1,-1 0,-5 1,-8-1,-405-5,100 4,205-10,-8 0,-1316 10,701 3,352-2,372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10:32:59.16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3717 67,'-2822'0,"2639"-12,3 1,-104-11,80 3,160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27.02.2025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30" tIns="45565" rIns="91130" bIns="45565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1130" tIns="45565" rIns="91130" bIns="4556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06634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18890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C96BDA8-126E-46F6-A927-04594008BB35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96800" y="6520070"/>
            <a:ext cx="3538756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7200"/>
          </a:xfrm>
        </p:spPr>
        <p:txBody>
          <a:bodyPr anchor="ctr">
            <a:noAutofit/>
          </a:bodyPr>
          <a:lstStyle>
            <a:lvl1pPr algn="ctr">
              <a:defRPr sz="2800" b="1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BAEE8EB-8007-4804-A709-22522B6729CB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885C30A-934F-40DC-8AC4-F144D6FB08FF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AE0D63F-9A66-4F67-9006-84D997CB51B0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169C7F9-2909-43B5-BF18-B8E6F820E89A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AB88-5945-4C8E-8590-AFE945E3159A}" type="datetime3">
              <a:rPr lang="en-US" smtClean="0"/>
              <a:t>27 February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84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7177-A0D7-401A-9CBC-678610C72437}" type="datetime3">
              <a:rPr lang="en-US" smtClean="0"/>
              <a:t>27 February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14480" y="6356350"/>
            <a:ext cx="4714908" cy="365125"/>
          </a:xfrm>
        </p:spPr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43702" y="6357958"/>
            <a:ext cx="2133600" cy="365125"/>
          </a:xfrm>
        </p:spPr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2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6546644-AEA9-4351-AE18-65003FDF1A7C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8AE64AA-CB63-4A8B-A750-6A206B99D240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7915A818-64E3-4B63-B6EF-F762586879C5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97D8C78-8ADF-41AF-9E7E-C97268054967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>
            <a:lvl1pPr algn="ctr">
              <a:defRPr sz="4600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746831" y="650856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0C0C4D4-46D1-48E5-8F16-8171B2BCA03D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24800" y="6520070"/>
            <a:ext cx="3610756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7044A58-1B94-4FB8-9378-6B578C94D78E}" type="datetime3">
              <a:rPr lang="en-US" smtClean="0"/>
              <a:t>27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  <p:sldLayoutId id="2147483680" r:id="rId17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png"/><Relationship Id="rId18" Type="http://schemas.openxmlformats.org/officeDocument/2006/relationships/customXml" Target="../ink/ink8.xml"/><Relationship Id="rId26" Type="http://schemas.openxmlformats.org/officeDocument/2006/relationships/image" Target="../media/image26.png"/><Relationship Id="rId39" Type="http://schemas.openxmlformats.org/officeDocument/2006/relationships/image" Target="../media/image51.png"/><Relationship Id="rId21" Type="http://schemas.openxmlformats.org/officeDocument/2006/relationships/image" Target="../media/image41.png"/><Relationship Id="rId34" Type="http://schemas.openxmlformats.org/officeDocument/2006/relationships/customXml" Target="../ink/ink15.xml"/><Relationship Id="rId42" Type="http://schemas.openxmlformats.org/officeDocument/2006/relationships/customXml" Target="../ink/ink19.xml"/><Relationship Id="rId47" Type="http://schemas.openxmlformats.org/officeDocument/2006/relationships/image" Target="../media/image55.png"/><Relationship Id="rId50" Type="http://schemas.openxmlformats.org/officeDocument/2006/relationships/customXml" Target="../ink/ink23.xml"/><Relationship Id="rId55" Type="http://schemas.openxmlformats.org/officeDocument/2006/relationships/image" Target="../media/image59.png"/><Relationship Id="rId63" Type="http://schemas.openxmlformats.org/officeDocument/2006/relationships/image" Target="../media/image66.png"/><Relationship Id="rId7" Type="http://schemas.openxmlformats.org/officeDocument/2006/relationships/image" Target="../media/image34.png"/><Relationship Id="rId2" Type="http://schemas.openxmlformats.org/officeDocument/2006/relationships/image" Target="../media/image24.png"/><Relationship Id="rId16" Type="http://schemas.openxmlformats.org/officeDocument/2006/relationships/customXml" Target="../ink/ink7.xml"/><Relationship Id="rId29" Type="http://schemas.openxmlformats.org/officeDocument/2006/relationships/image" Target="../media/image46.png"/><Relationship Id="rId11" Type="http://schemas.openxmlformats.org/officeDocument/2006/relationships/image" Target="../media/image36.png"/><Relationship Id="rId24" Type="http://schemas.openxmlformats.org/officeDocument/2006/relationships/customXml" Target="../ink/ink11.xml"/><Relationship Id="rId32" Type="http://schemas.openxmlformats.org/officeDocument/2006/relationships/customXml" Target="../ink/ink14.xml"/><Relationship Id="rId37" Type="http://schemas.openxmlformats.org/officeDocument/2006/relationships/image" Target="../media/image50.png"/><Relationship Id="rId40" Type="http://schemas.openxmlformats.org/officeDocument/2006/relationships/customXml" Target="../ink/ink18.xml"/><Relationship Id="rId45" Type="http://schemas.openxmlformats.org/officeDocument/2006/relationships/image" Target="../media/image54.png"/><Relationship Id="rId53" Type="http://schemas.openxmlformats.org/officeDocument/2006/relationships/image" Target="../media/image58.png"/><Relationship Id="rId58" Type="http://schemas.openxmlformats.org/officeDocument/2006/relationships/customXml" Target="../ink/ink27.xml"/><Relationship Id="rId5" Type="http://schemas.openxmlformats.org/officeDocument/2006/relationships/image" Target="../media/image33.png"/><Relationship Id="rId61" Type="http://schemas.openxmlformats.org/officeDocument/2006/relationships/image" Target="../media/image65.png"/><Relationship Id="rId19" Type="http://schemas.openxmlformats.org/officeDocument/2006/relationships/image" Target="../media/image40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27.png"/><Relationship Id="rId30" Type="http://schemas.openxmlformats.org/officeDocument/2006/relationships/customXml" Target="../ink/ink13.xml"/><Relationship Id="rId35" Type="http://schemas.openxmlformats.org/officeDocument/2006/relationships/image" Target="../media/image49.png"/><Relationship Id="rId43" Type="http://schemas.openxmlformats.org/officeDocument/2006/relationships/image" Target="../media/image53.png"/><Relationship Id="rId48" Type="http://schemas.openxmlformats.org/officeDocument/2006/relationships/customXml" Target="../ink/ink22.xml"/><Relationship Id="rId56" Type="http://schemas.openxmlformats.org/officeDocument/2006/relationships/customXml" Target="../ink/ink26.xml"/><Relationship Id="rId8" Type="http://schemas.openxmlformats.org/officeDocument/2006/relationships/customXml" Target="../ink/ink3.xml"/><Relationship Id="rId51" Type="http://schemas.openxmlformats.org/officeDocument/2006/relationships/image" Target="../media/image57.png"/><Relationship Id="rId3" Type="http://schemas.openxmlformats.org/officeDocument/2006/relationships/image" Target="../media/image25.png"/><Relationship Id="rId12" Type="http://schemas.openxmlformats.org/officeDocument/2006/relationships/customXml" Target="../ink/ink5.xml"/><Relationship Id="rId17" Type="http://schemas.openxmlformats.org/officeDocument/2006/relationships/image" Target="../media/image39.png"/><Relationship Id="rId25" Type="http://schemas.openxmlformats.org/officeDocument/2006/relationships/image" Target="../media/image43.png"/><Relationship Id="rId33" Type="http://schemas.openxmlformats.org/officeDocument/2006/relationships/image" Target="../media/image48.png"/><Relationship Id="rId38" Type="http://schemas.openxmlformats.org/officeDocument/2006/relationships/customXml" Target="../ink/ink17.xml"/><Relationship Id="rId46" Type="http://schemas.openxmlformats.org/officeDocument/2006/relationships/customXml" Target="../ink/ink21.xml"/><Relationship Id="rId59" Type="http://schemas.openxmlformats.org/officeDocument/2006/relationships/image" Target="../media/image64.png"/><Relationship Id="rId20" Type="http://schemas.openxmlformats.org/officeDocument/2006/relationships/customXml" Target="../ink/ink9.xml"/><Relationship Id="rId41" Type="http://schemas.openxmlformats.org/officeDocument/2006/relationships/image" Target="../media/image52.png"/><Relationship Id="rId54" Type="http://schemas.openxmlformats.org/officeDocument/2006/relationships/customXml" Target="../ink/ink25.xml"/><Relationship Id="rId62" Type="http://schemas.openxmlformats.org/officeDocument/2006/relationships/customXml" Target="../ink/ink29.xml"/><Relationship Id="rId1" Type="http://schemas.openxmlformats.org/officeDocument/2006/relationships/slideLayout" Target="../slideLayouts/slideLayout17.xml"/><Relationship Id="rId6" Type="http://schemas.openxmlformats.org/officeDocument/2006/relationships/customXml" Target="../ink/ink2.xml"/><Relationship Id="rId15" Type="http://schemas.openxmlformats.org/officeDocument/2006/relationships/image" Target="../media/image38.png"/><Relationship Id="rId23" Type="http://schemas.openxmlformats.org/officeDocument/2006/relationships/image" Target="../media/image42.png"/><Relationship Id="rId28" Type="http://schemas.openxmlformats.org/officeDocument/2006/relationships/customXml" Target="../ink/ink12.xml"/><Relationship Id="rId36" Type="http://schemas.openxmlformats.org/officeDocument/2006/relationships/customXml" Target="../ink/ink16.xml"/><Relationship Id="rId49" Type="http://schemas.openxmlformats.org/officeDocument/2006/relationships/image" Target="../media/image56.png"/><Relationship Id="rId57" Type="http://schemas.openxmlformats.org/officeDocument/2006/relationships/image" Target="../media/image63.png"/><Relationship Id="rId10" Type="http://schemas.openxmlformats.org/officeDocument/2006/relationships/customXml" Target="../ink/ink4.xml"/><Relationship Id="rId31" Type="http://schemas.openxmlformats.org/officeDocument/2006/relationships/image" Target="../media/image47.png"/><Relationship Id="rId44" Type="http://schemas.openxmlformats.org/officeDocument/2006/relationships/customXml" Target="../ink/ink20.xml"/><Relationship Id="rId52" Type="http://schemas.openxmlformats.org/officeDocument/2006/relationships/customXml" Target="../ink/ink24.xml"/><Relationship Id="rId60" Type="http://schemas.openxmlformats.org/officeDocument/2006/relationships/customXml" Target="../ink/ink28.xml"/><Relationship Id="rId4" Type="http://schemas.openxmlformats.org/officeDocument/2006/relationships/customXml" Target="../ink/ink1.xml"/><Relationship Id="rId9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2.xml"/><Relationship Id="rId13" Type="http://schemas.openxmlformats.org/officeDocument/2006/relationships/image" Target="../media/image680.png"/><Relationship Id="rId3" Type="http://schemas.openxmlformats.org/officeDocument/2006/relationships/image" Target="../media/image29.png"/><Relationship Id="rId7" Type="http://schemas.openxmlformats.org/officeDocument/2006/relationships/image" Target="../media/image650.png"/><Relationship Id="rId12" Type="http://schemas.openxmlformats.org/officeDocument/2006/relationships/customXml" Target="../ink/ink34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Relationship Id="rId6" Type="http://schemas.openxmlformats.org/officeDocument/2006/relationships/customXml" Target="../ink/ink31.xml"/><Relationship Id="rId11" Type="http://schemas.openxmlformats.org/officeDocument/2006/relationships/image" Target="../media/image670.png"/><Relationship Id="rId5" Type="http://schemas.openxmlformats.org/officeDocument/2006/relationships/image" Target="../media/image640.png"/><Relationship Id="rId10" Type="http://schemas.openxmlformats.org/officeDocument/2006/relationships/customXml" Target="../ink/ink33.xml"/><Relationship Id="rId4" Type="http://schemas.openxmlformats.org/officeDocument/2006/relationships/customXml" Target="../ink/ink30.xml"/><Relationship Id="rId9" Type="http://schemas.openxmlformats.org/officeDocument/2006/relationships/image" Target="../media/image6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32.wmf"/><Relationship Id="rId7" Type="http://schemas.openxmlformats.org/officeDocument/2006/relationships/image" Target="../media/image34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3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4.png"/><Relationship Id="rId4" Type="http://schemas.openxmlformats.org/officeDocument/2006/relationships/image" Target="../media/image3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8.png"/><Relationship Id="rId18" Type="http://schemas.openxmlformats.org/officeDocument/2006/relationships/customXml" Target="../ink/ink41.xml"/><Relationship Id="rId26" Type="http://schemas.openxmlformats.org/officeDocument/2006/relationships/customXml" Target="../ink/ink45.xml"/><Relationship Id="rId21" Type="http://schemas.openxmlformats.org/officeDocument/2006/relationships/image" Target="../media/image92.png"/><Relationship Id="rId34" Type="http://schemas.openxmlformats.org/officeDocument/2006/relationships/customXml" Target="../ink/ink49.xml"/><Relationship Id="rId7" Type="http://schemas.openxmlformats.org/officeDocument/2006/relationships/image" Target="../media/image85.png"/><Relationship Id="rId12" Type="http://schemas.openxmlformats.org/officeDocument/2006/relationships/customXml" Target="../ink/ink38.xml"/><Relationship Id="rId17" Type="http://schemas.openxmlformats.org/officeDocument/2006/relationships/image" Target="../media/image90.png"/><Relationship Id="rId25" Type="http://schemas.openxmlformats.org/officeDocument/2006/relationships/image" Target="../media/image94.png"/><Relationship Id="rId33" Type="http://schemas.openxmlformats.org/officeDocument/2006/relationships/image" Target="../media/image98.png"/><Relationship Id="rId2" Type="http://schemas.openxmlformats.org/officeDocument/2006/relationships/image" Target="../media/image24.png"/><Relationship Id="rId16" Type="http://schemas.openxmlformats.org/officeDocument/2006/relationships/customXml" Target="../ink/ink40.xml"/><Relationship Id="rId20" Type="http://schemas.openxmlformats.org/officeDocument/2006/relationships/customXml" Target="../ink/ink42.xml"/><Relationship Id="rId29" Type="http://schemas.openxmlformats.org/officeDocument/2006/relationships/image" Target="../media/image96.png"/><Relationship Id="rId1" Type="http://schemas.openxmlformats.org/officeDocument/2006/relationships/slideLayout" Target="../slideLayouts/slideLayout17.xml"/><Relationship Id="rId6" Type="http://schemas.openxmlformats.org/officeDocument/2006/relationships/customXml" Target="../ink/ink35.xml"/><Relationship Id="rId11" Type="http://schemas.openxmlformats.org/officeDocument/2006/relationships/image" Target="../media/image87.png"/><Relationship Id="rId24" Type="http://schemas.openxmlformats.org/officeDocument/2006/relationships/customXml" Target="../ink/ink44.xml"/><Relationship Id="rId32" Type="http://schemas.openxmlformats.org/officeDocument/2006/relationships/customXml" Target="../ink/ink48.xml"/><Relationship Id="rId37" Type="http://schemas.openxmlformats.org/officeDocument/2006/relationships/image" Target="../media/image100.png"/><Relationship Id="rId5" Type="http://schemas.openxmlformats.org/officeDocument/2006/relationships/image" Target="../media/image70.png"/><Relationship Id="rId15" Type="http://schemas.openxmlformats.org/officeDocument/2006/relationships/image" Target="../media/image89.png"/><Relationship Id="rId23" Type="http://schemas.openxmlformats.org/officeDocument/2006/relationships/image" Target="../media/image93.png"/><Relationship Id="rId28" Type="http://schemas.openxmlformats.org/officeDocument/2006/relationships/customXml" Target="../ink/ink46.xml"/><Relationship Id="rId36" Type="http://schemas.openxmlformats.org/officeDocument/2006/relationships/customXml" Target="../ink/ink50.xml"/><Relationship Id="rId10" Type="http://schemas.openxmlformats.org/officeDocument/2006/relationships/customXml" Target="../ink/ink37.xml"/><Relationship Id="rId19" Type="http://schemas.openxmlformats.org/officeDocument/2006/relationships/image" Target="../media/image91.png"/><Relationship Id="rId31" Type="http://schemas.openxmlformats.org/officeDocument/2006/relationships/image" Target="../media/image97.png"/><Relationship Id="rId4" Type="http://schemas.openxmlformats.org/officeDocument/2006/relationships/image" Target="../media/image68.png"/><Relationship Id="rId9" Type="http://schemas.openxmlformats.org/officeDocument/2006/relationships/image" Target="../media/image86.png"/><Relationship Id="rId14" Type="http://schemas.openxmlformats.org/officeDocument/2006/relationships/customXml" Target="../ink/ink39.xml"/><Relationship Id="rId22" Type="http://schemas.openxmlformats.org/officeDocument/2006/relationships/customXml" Target="../ink/ink43.xml"/><Relationship Id="rId27" Type="http://schemas.openxmlformats.org/officeDocument/2006/relationships/image" Target="../media/image95.png"/><Relationship Id="rId30" Type="http://schemas.openxmlformats.org/officeDocument/2006/relationships/customXml" Target="../ink/ink47.xml"/><Relationship Id="rId35" Type="http://schemas.openxmlformats.org/officeDocument/2006/relationships/image" Target="../media/image99.png"/><Relationship Id="rId8" Type="http://schemas.openxmlformats.org/officeDocument/2006/relationships/customXml" Target="../ink/ink36.xml"/><Relationship Id="rId3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2.wmf"/><Relationship Id="rId4" Type="http://schemas.openxmlformats.org/officeDocument/2006/relationships/image" Target="../media/image3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7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3.wmf"/><Relationship Id="rId4" Type="http://schemas.openxmlformats.org/officeDocument/2006/relationships/oleObject" Target="../embeddings/oleObject10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000108"/>
            <a:ext cx="5225775" cy="338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143504" y="4357694"/>
            <a:ext cx="27751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C. </a:t>
            </a:r>
            <a:r>
              <a:rPr lang="en-US" sz="1000" dirty="0" err="1"/>
              <a:t>Herbeaux</a:t>
            </a:r>
            <a:r>
              <a:rPr lang="en-US" sz="1000" dirty="0"/>
              <a:t> </a:t>
            </a:r>
            <a:r>
              <a:rPr lang="en-US" sz="1000" i="1" dirty="0"/>
              <a:t>et. al. </a:t>
            </a:r>
            <a:r>
              <a:rPr lang="en-US" sz="1000" dirty="0"/>
              <a:t>EPAC 2008, Genoa, Italy </a:t>
            </a:r>
            <a:endParaRPr lang="fr-FR" sz="1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285720" y="1000108"/>
            <a:ext cx="3429024" cy="4043441"/>
            <a:chOff x="5786442" y="2952744"/>
            <a:chExt cx="3429024" cy="4043441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86442" y="2952744"/>
              <a:ext cx="3429024" cy="3764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Text Box 31"/>
            <p:cNvSpPr txBox="1">
              <a:spLocks noChangeArrowheads="1"/>
            </p:cNvSpPr>
            <p:nvPr/>
          </p:nvSpPr>
          <p:spPr bwMode="auto">
            <a:xfrm>
              <a:off x="6429384" y="6596082"/>
              <a:ext cx="2576538" cy="400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5" tIns="45717" rIns="91435" bIns="45717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tx2"/>
                  </a:solidFill>
                  <a:cs typeface="Times New Roman" pitchFamily="18" charset="0"/>
                </a:rPr>
                <a:t>O. Gröbner </a:t>
              </a:r>
              <a:r>
                <a:rPr lang="en-GB" sz="1000" i="1" dirty="0">
                  <a:solidFill>
                    <a:schemeClr val="tx2"/>
                  </a:solidFill>
                  <a:cs typeface="Times New Roman" pitchFamily="18" charset="0"/>
                </a:rPr>
                <a:t>et al.</a:t>
              </a:r>
            </a:p>
            <a:p>
              <a:pPr algn="ctr"/>
              <a:r>
                <a:rPr lang="en-GB" sz="1000" dirty="0" err="1">
                  <a:solidFill>
                    <a:schemeClr val="tx2"/>
                  </a:solidFill>
                  <a:cs typeface="Times New Roman" pitchFamily="18" charset="0"/>
                </a:rPr>
                <a:t>J.Vac.Sci</a:t>
              </a:r>
              <a:r>
                <a:rPr lang="en-GB" sz="1000" dirty="0">
                  <a:solidFill>
                    <a:schemeClr val="tx2"/>
                  </a:solidFill>
                  <a:cs typeface="Times New Roman" pitchFamily="18" charset="0"/>
                </a:rPr>
                <a:t>. 12(3), May/Jun 1994, 846-853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6572260" y="5453074"/>
              <a:ext cx="1865749" cy="3495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1023938"/>
              <a:r>
                <a:rPr lang="en-GB" sz="1600" b="1" dirty="0">
                  <a:solidFill>
                    <a:srgbClr val="00CC99"/>
                  </a:solidFill>
                  <a:latin typeface="Times" pitchFamily="18" charset="0"/>
                </a:rPr>
                <a:t>Cu baked at 150</a:t>
              </a:r>
              <a:r>
                <a:rPr lang="en-GB" sz="1600" b="1" dirty="0">
                  <a:solidFill>
                    <a:srgbClr val="00CC99"/>
                  </a:solidFill>
                  <a:latin typeface="Times New Roman"/>
                  <a:cs typeface="Times New Roman"/>
                </a:rPr>
                <a:t>°C</a:t>
              </a:r>
              <a:endParaRPr lang="en-US" sz="1600" b="1" dirty="0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594377" y="5199037"/>
          <a:ext cx="2135187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06500" imgH="508000" progId="Equation.3">
                  <p:embed/>
                </p:oleObj>
              </mc:Choice>
              <mc:Fallback>
                <p:oleObj name="Equation" r:id="rId4" imgW="1206500" imgH="508000" progId="Equation.3">
                  <p:embed/>
                  <p:pic>
                    <p:nvPicPr>
                      <p:cNvPr id="522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77" y="5199037"/>
                        <a:ext cx="2135187" cy="9017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3399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3372464" y="5249778"/>
            <a:ext cx="57150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hydrogen desorption is characterised by a diffusion process: a = 0,5</a:t>
            </a:r>
          </a:p>
          <a:p>
            <a:pPr>
              <a:buClr>
                <a:srgbClr val="00CC99"/>
              </a:buClr>
            </a:pPr>
            <a:r>
              <a:rPr lang="en-GB" sz="1000" dirty="0"/>
              <a:t>M. </a:t>
            </a:r>
            <a:r>
              <a:rPr lang="en-GB" sz="1000" dirty="0" err="1"/>
              <a:t>Andritschky</a:t>
            </a:r>
            <a:r>
              <a:rPr lang="en-GB" sz="1000" dirty="0"/>
              <a:t> </a:t>
            </a:r>
            <a:r>
              <a:rPr lang="en-GB" sz="1000" i="1" dirty="0"/>
              <a:t>et al., </a:t>
            </a:r>
            <a:r>
              <a:rPr lang="en-GB" sz="1000" dirty="0"/>
              <a:t>Vacuum 38 (8-10), 933, (1988)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034" y="6286520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a ~ 0.9-1.3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Conditioning under photon irradiation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71422" y="564446"/>
            <a:ext cx="9001156" cy="92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Typical desorption yield range: from 10</a:t>
            </a:r>
            <a:r>
              <a:rPr lang="en-GB" baseline="30000" dirty="0"/>
              <a:t>-3</a:t>
            </a:r>
            <a:r>
              <a:rPr lang="en-GB" dirty="0"/>
              <a:t> molecule/photon  to 10</a:t>
            </a:r>
            <a:r>
              <a:rPr lang="en-GB" baseline="30000" dirty="0"/>
              <a:t>-6</a:t>
            </a:r>
            <a:r>
              <a:rPr lang="en-GB" dirty="0"/>
              <a:t> when conditioned</a:t>
            </a:r>
            <a:endParaRPr lang="fr-FR" dirty="0"/>
          </a:p>
          <a:p>
            <a:pPr>
              <a:buClr>
                <a:srgbClr val="00CC99"/>
              </a:buClr>
            </a:pPr>
            <a:endParaRPr lang="en-GB" dirty="0"/>
          </a:p>
          <a:p>
            <a:pPr>
              <a:buClr>
                <a:srgbClr val="00CC99"/>
              </a:buClr>
            </a:pPr>
            <a:endParaRPr lang="en-GB" dirty="0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328804" y="3431560"/>
            <a:ext cx="3213874" cy="3495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NEG coated SS activated at 180</a:t>
            </a:r>
            <a:r>
              <a:rPr lang="en-GB" sz="1600" b="1" dirty="0">
                <a:solidFill>
                  <a:srgbClr val="00CC99"/>
                </a:solidFill>
                <a:latin typeface="Times New Roman"/>
                <a:cs typeface="Times New Roman"/>
              </a:rPr>
              <a:t>°C</a:t>
            </a:r>
            <a:endParaRPr lang="en-US" sz="1600" b="1" dirty="0">
              <a:solidFill>
                <a:srgbClr val="00CC99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713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2755" y="1448738"/>
            <a:ext cx="4349823" cy="38773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673" y="1026108"/>
            <a:ext cx="3028527" cy="26441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24771" y="5694528"/>
            <a:ext cx="3683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C. </a:t>
            </a:r>
            <a:r>
              <a:rPr lang="en-US" sz="1200" dirty="0" err="1"/>
              <a:t>Herbeaux</a:t>
            </a:r>
            <a:r>
              <a:rPr lang="en-US" sz="1200" dirty="0"/>
              <a:t> </a:t>
            </a:r>
            <a:r>
              <a:rPr lang="en-US" sz="1200" i="1" dirty="0"/>
              <a:t>et al. </a:t>
            </a:r>
            <a:r>
              <a:rPr lang="en-US" sz="1200" dirty="0"/>
              <a:t>JVSTA 17(2) Mar/Apr 1999, 635 </a:t>
            </a:r>
            <a:endParaRPr lang="fr-FR" sz="1200" dirty="0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96916" y="4077001"/>
            <a:ext cx="2245660" cy="5957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Unbaked stainless-steel</a:t>
            </a:r>
          </a:p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3.75 </a:t>
            </a:r>
            <a:r>
              <a:rPr lang="en-GB" sz="1600" b="1" dirty="0" err="1">
                <a:solidFill>
                  <a:srgbClr val="00CC99"/>
                </a:solidFill>
                <a:latin typeface="Times" pitchFamily="18" charset="0"/>
              </a:rPr>
              <a:t>keV</a:t>
            </a:r>
            <a:endParaRPr lang="en-US" sz="1600" b="1" dirty="0">
              <a:solidFill>
                <a:srgbClr val="00CC99"/>
              </a:solidFill>
              <a:latin typeface="Times" pitchFamily="18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55761" y="4476184"/>
          <a:ext cx="4494065" cy="914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0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54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87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95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11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8439">
                <a:tc>
                  <a:txBody>
                    <a:bodyPr/>
                    <a:lstStyle/>
                    <a:p>
                      <a:r>
                        <a:rPr lang="fr-FR" sz="1600" dirty="0" err="1"/>
                        <a:t>Gas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H</a:t>
                      </a:r>
                      <a:r>
                        <a:rPr lang="fr-FR" sz="14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CH</a:t>
                      </a:r>
                      <a:r>
                        <a:rPr lang="fr-FR" sz="1400" baseline="-250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H</a:t>
                      </a:r>
                      <a:r>
                        <a:rPr lang="fr-FR" sz="1400" baseline="-25000"/>
                        <a:t>2</a:t>
                      </a:r>
                      <a:r>
                        <a:rPr lang="fr-FR" sz="140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CO</a:t>
                      </a:r>
                      <a:r>
                        <a:rPr lang="fr-FR" sz="1400" baseline="-250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751">
                <a:tc>
                  <a:txBody>
                    <a:bodyPr/>
                    <a:lstStyle/>
                    <a:p>
                      <a:r>
                        <a:rPr lang="fr-FR" sz="1600" dirty="0" err="1"/>
                        <a:t>molecules</a:t>
                      </a:r>
                      <a:r>
                        <a:rPr lang="fr-FR" sz="1600" dirty="0"/>
                        <a:t>/cm</a:t>
                      </a:r>
                      <a:r>
                        <a:rPr lang="fr-FR" sz="1600" baseline="30000" dirty="0"/>
                        <a:t>2</a:t>
                      </a:r>
                      <a:r>
                        <a:rPr lang="fr-FR" sz="1600" dirty="0"/>
                        <a:t> x</a:t>
                      </a:r>
                      <a:r>
                        <a:rPr lang="fr-FR" sz="1600" baseline="0" dirty="0"/>
                        <a:t> 10</a:t>
                      </a:r>
                      <a:r>
                        <a:rPr lang="fr-FR" sz="1600" baseline="300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14.4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1294904" y="4496054"/>
            <a:ext cx="428628" cy="285752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Gas load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71422" y="564446"/>
            <a:ext cx="9001156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total desorbed quantity amounts to 15 monolayers for an unbaked system</a:t>
            </a:r>
            <a:endParaRPr lang="fr-FR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875503" y="2795155"/>
            <a:ext cx="1601253" cy="441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Unbaked stainless-steel</a:t>
            </a:r>
          </a:p>
          <a:p>
            <a:pPr algn="ctr" defTabSz="1023938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3.75 </a:t>
            </a:r>
            <a:r>
              <a:rPr lang="en-GB" sz="1100" b="1" dirty="0" err="1">
                <a:solidFill>
                  <a:srgbClr val="00CC99"/>
                </a:solidFill>
                <a:latin typeface="Times" pitchFamily="18" charset="0"/>
              </a:rPr>
              <a:t>keV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3372464" y="2431143"/>
            <a:ext cx="1199536" cy="104221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361104" y="1808818"/>
                <a:ext cx="1130694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1104" y="1808818"/>
                <a:ext cx="1130694" cy="726546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0990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2846" y="647163"/>
            <a:ext cx="9014068" cy="132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At low energy, the </a:t>
            </a:r>
            <a:r>
              <a:rPr lang="en-GB" sz="2000" dirty="0">
                <a:solidFill>
                  <a:srgbClr val="FF3399"/>
                </a:solidFill>
              </a:rPr>
              <a:t>photoelectric effect </a:t>
            </a:r>
            <a:r>
              <a:rPr lang="en-GB" sz="2000" dirty="0"/>
              <a:t>dominates: linear trend until ~ 5 keV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20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Above a few 100 </a:t>
            </a:r>
            <a:r>
              <a:rPr lang="en-GB" sz="2000" dirty="0" err="1"/>
              <a:t>keV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FF3399"/>
                </a:solidFill>
              </a:rPr>
              <a:t>Compton diffusion </a:t>
            </a:r>
            <a:r>
              <a:rPr lang="en-GB" sz="2000" dirty="0"/>
              <a:t>dominates and produce a cascade of energetic recoil electrons with a diffusion of secondary photons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57158" y="2325523"/>
            <a:ext cx="3686948" cy="3675245"/>
            <a:chOff x="500034" y="2285992"/>
            <a:chExt cx="3686948" cy="3675245"/>
          </a:xfrm>
        </p:grpSpPr>
        <p:pic>
          <p:nvPicPr>
            <p:cNvPr id="4915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0034" y="2786058"/>
              <a:ext cx="3425260" cy="288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857224" y="5715016"/>
              <a:ext cx="33297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J. Gómez-</a:t>
              </a:r>
              <a:r>
                <a:rPr lang="en-US" sz="1000" dirty="0" err="1"/>
                <a:t>Goñi</a:t>
              </a:r>
              <a:r>
                <a:rPr lang="en-US" sz="1000" dirty="0"/>
                <a:t> </a:t>
              </a:r>
              <a:r>
                <a:rPr lang="en-US" sz="1000" i="1" dirty="0"/>
                <a:t>et al. </a:t>
              </a:r>
              <a:r>
                <a:rPr lang="en-US" sz="1000" dirty="0"/>
                <a:t>JVSTA 12(4) Jul/Aug 1994, 1714 </a:t>
              </a:r>
              <a:endParaRPr lang="fr-FR" sz="1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71736" y="4286256"/>
              <a:ext cx="11528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150</a:t>
              </a:r>
              <a:r>
                <a:rPr lang="fr-FR" sz="1200" dirty="0">
                  <a:solidFill>
                    <a:srgbClr val="00CC99"/>
                  </a:solidFill>
                  <a:latin typeface="Times New Roman"/>
                  <a:cs typeface="Times New Roman"/>
                  <a:sym typeface="Mathematica1"/>
                </a:rPr>
                <a:t>°</a:t>
              </a:r>
              <a:r>
                <a:rPr lang="fr-FR" sz="1200" dirty="0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C </a:t>
              </a:r>
              <a:r>
                <a:rPr lang="fr-FR" sz="1200" dirty="0" err="1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bake-out</a:t>
              </a:r>
              <a:endParaRPr lang="fr-FR" sz="1200" dirty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915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728" y="2285992"/>
              <a:ext cx="1919291" cy="549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ext Box 99"/>
          <p:cNvSpPr txBox="1">
            <a:spLocks noChangeArrowheads="1"/>
          </p:cNvSpPr>
          <p:nvPr/>
        </p:nvSpPr>
        <p:spPr bwMode="auto">
          <a:xfrm>
            <a:off x="5857426" y="5500702"/>
            <a:ext cx="1552018" cy="2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7" rIns="91435" bIns="45717">
            <a:spAutoFit/>
          </a:bodyPr>
          <a:lstStyle/>
          <a:p>
            <a:r>
              <a:rPr lang="en-GB" sz="1000" dirty="0">
                <a:solidFill>
                  <a:schemeClr val="tx2"/>
                </a:solidFill>
                <a:cs typeface="Times New Roman" pitchFamily="1" charset="0"/>
              </a:rPr>
              <a:t>O. Gröbner. CAS  99-15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Evolution with critical energy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504875F-0D9B-4039-8AE8-8637CDD10A35}"/>
              </a:ext>
            </a:extLst>
          </p:cNvPr>
          <p:cNvGrpSpPr/>
          <p:nvPr/>
        </p:nvGrpSpPr>
        <p:grpSpPr>
          <a:xfrm>
            <a:off x="4306180" y="2874861"/>
            <a:ext cx="4099633" cy="2625841"/>
            <a:chOff x="4306180" y="2874861"/>
            <a:chExt cx="4099633" cy="2625841"/>
          </a:xfrm>
        </p:grpSpPr>
        <p:pic>
          <p:nvPicPr>
            <p:cNvPr id="173057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06180" y="2874861"/>
              <a:ext cx="4099633" cy="2625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D76AF1E-0741-4A99-A1A6-0A87A3FB7265}"/>
                </a:ext>
              </a:extLst>
            </p:cNvPr>
            <p:cNvCxnSpPr/>
            <p:nvPr/>
          </p:nvCxnSpPr>
          <p:spPr>
            <a:xfrm>
              <a:off x="5141626" y="4580301"/>
              <a:ext cx="3095469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DEBD95A-8E9D-4229-9642-6FAD66BE06FB}"/>
              </a:ext>
            </a:extLst>
          </p:cNvPr>
          <p:cNvCxnSpPr>
            <a:cxnSpLocks/>
          </p:cNvCxnSpPr>
          <p:nvPr/>
        </p:nvCxnSpPr>
        <p:spPr>
          <a:xfrm flipV="1">
            <a:off x="5141626" y="3320324"/>
            <a:ext cx="1836295" cy="1450358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074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2146785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2. </a:t>
            </a:r>
            <a:r>
              <a:rPr lang="en-GB" sz="4000" dirty="0">
                <a:solidFill>
                  <a:srgbClr val="FF0066"/>
                </a:solidFill>
              </a:rPr>
              <a:t>Vacuum instability and ion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stimulated desorption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74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14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A lesson from history</a:t>
            </a: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3400B7-B1C4-AFCA-E307-627F50AD7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96" y="483100"/>
            <a:ext cx="6002448" cy="15248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FBAB6C-CAAE-B736-E0F1-63A0976D292E}"/>
              </a:ext>
            </a:extLst>
          </p:cNvPr>
          <p:cNvSpPr txBox="1"/>
          <p:nvPr/>
        </p:nvSpPr>
        <p:spPr>
          <a:xfrm>
            <a:off x="0" y="2689725"/>
            <a:ext cx="756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1965</a:t>
            </a:r>
          </a:p>
          <a:p>
            <a:endParaRPr lang="en-GB" sz="1200" dirty="0"/>
          </a:p>
          <a:p>
            <a:r>
              <a:rPr lang="en-GB" sz="1200" dirty="0"/>
              <a:t>7 MCHF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64578DF-BA6C-0413-E9EA-1BF222349420}"/>
              </a:ext>
            </a:extLst>
          </p:cNvPr>
          <p:cNvGrpSpPr>
            <a:grpSpLocks noChangeAspect="1"/>
          </p:cNvGrpSpPr>
          <p:nvPr/>
        </p:nvGrpSpPr>
        <p:grpSpPr>
          <a:xfrm>
            <a:off x="462763" y="2466397"/>
            <a:ext cx="4257411" cy="3134993"/>
            <a:chOff x="1007015" y="2290632"/>
            <a:chExt cx="4876759" cy="359105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BBCD571-EEBD-1C60-84A3-CC05E9A7C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14295" y="2290632"/>
              <a:ext cx="4769479" cy="3591055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4AAA373A-2B0D-366E-2D57-1A9613BF51D5}"/>
                    </a:ext>
                  </a:extLst>
                </p14:cNvPr>
                <p14:cNvContentPartPr/>
                <p14:nvPr/>
              </p14:nvContentPartPr>
              <p14:xfrm>
                <a:off x="1114295" y="3022157"/>
                <a:ext cx="4544280" cy="738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4AAA373A-2B0D-366E-2D57-1A9613BF51D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52440" y="2898882"/>
                  <a:ext cx="4667578" cy="3207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346764E3-7B16-0326-F330-4704F14CC81F}"/>
                    </a:ext>
                  </a:extLst>
                </p14:cNvPr>
                <p14:cNvContentPartPr/>
                <p14:nvPr/>
              </p14:nvContentPartPr>
              <p14:xfrm>
                <a:off x="1053095" y="2607077"/>
                <a:ext cx="2025000" cy="6804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346764E3-7B16-0326-F330-4704F14CC81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91644" y="2483780"/>
                  <a:ext cx="2148315" cy="31504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C92D9AD8-682F-29F3-5935-F68556567B92}"/>
                    </a:ext>
                  </a:extLst>
                </p14:cNvPr>
                <p14:cNvContentPartPr/>
                <p14:nvPr/>
              </p14:nvContentPartPr>
              <p14:xfrm>
                <a:off x="2909255" y="2633717"/>
                <a:ext cx="2775960" cy="3780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C92D9AD8-682F-29F3-5935-F68556567B9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847814" y="2509102"/>
                  <a:ext cx="2899254" cy="2866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02E8E0B4-1A09-1B51-7E09-909329E7F47A}"/>
                    </a:ext>
                  </a:extLst>
                </p14:cNvPr>
                <p14:cNvContentPartPr/>
                <p14:nvPr/>
              </p14:nvContentPartPr>
              <p14:xfrm>
                <a:off x="1048055" y="2812637"/>
                <a:ext cx="4637520" cy="135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02E8E0B4-1A09-1B51-7E09-909329E7F4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86612" y="2689245"/>
                  <a:ext cx="4760819" cy="3825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01E17BC9-1153-1E20-FA6E-2980AD5356CD}"/>
                    </a:ext>
                  </a:extLst>
                </p14:cNvPr>
                <p14:cNvContentPartPr/>
                <p14:nvPr/>
              </p14:nvContentPartPr>
              <p14:xfrm>
                <a:off x="2371415" y="4653317"/>
                <a:ext cx="3358440" cy="640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01E17BC9-1153-1E20-FA6E-2980AD5356CD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309970" y="4529705"/>
                  <a:ext cx="3481742" cy="31171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17FC3CB4-B24B-AB38-FF8C-6A8850D19774}"/>
                    </a:ext>
                  </a:extLst>
                </p14:cNvPr>
                <p14:cNvContentPartPr/>
                <p14:nvPr/>
              </p14:nvContentPartPr>
              <p14:xfrm>
                <a:off x="1257935" y="4879037"/>
                <a:ext cx="2234880" cy="378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17FC3CB4-B24B-AB38-FF8C-6A8850D19774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196496" y="4756187"/>
                  <a:ext cx="2358170" cy="2839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AD377461-4F8C-C87B-17D8-7B134E8E7500}"/>
                    </a:ext>
                  </a:extLst>
                </p14:cNvPr>
                <p14:cNvContentPartPr/>
                <p14:nvPr/>
              </p14:nvContentPartPr>
              <p14:xfrm>
                <a:off x="1195655" y="5105477"/>
                <a:ext cx="1076400" cy="464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AD377461-4F8C-C87B-17D8-7B134E8E750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34229" y="4981084"/>
                  <a:ext cx="1199664" cy="2948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99A896F0-5971-86CA-70BF-DFCB24D7ABA2}"/>
                    </a:ext>
                  </a:extLst>
                </p14:cNvPr>
                <p14:cNvContentPartPr/>
                <p14:nvPr/>
              </p14:nvContentPartPr>
              <p14:xfrm>
                <a:off x="2770655" y="5104757"/>
                <a:ext cx="1521000" cy="1944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99A896F0-5971-86CA-70BF-DFCB24D7ABA2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709205" y="4981086"/>
                  <a:ext cx="1644313" cy="2671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790C24BD-102B-7B72-0176-430D5AC1933E}"/>
                    </a:ext>
                  </a:extLst>
                </p14:cNvPr>
                <p14:cNvContentPartPr/>
                <p14:nvPr/>
              </p14:nvContentPartPr>
              <p14:xfrm>
                <a:off x="4207055" y="5078477"/>
                <a:ext cx="1533240" cy="277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790C24BD-102B-7B72-0176-430D5AC1933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145198" y="4954358"/>
                  <a:ext cx="1656543" cy="2755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88341780-F2F8-6E93-8778-39A62E717C8D}"/>
                    </a:ext>
                  </a:extLst>
                </p14:cNvPr>
                <p14:cNvContentPartPr/>
                <p14:nvPr/>
              </p14:nvContentPartPr>
              <p14:xfrm>
                <a:off x="1103855" y="5295917"/>
                <a:ext cx="914760" cy="367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88341780-F2F8-6E93-8778-39A62E717C8D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42431" y="5172142"/>
                  <a:ext cx="1038020" cy="2838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E9D09311-2752-1D30-E433-BAF46F17AB0C}"/>
                    </a:ext>
                  </a:extLst>
                </p14:cNvPr>
                <p14:cNvContentPartPr/>
                <p14:nvPr/>
              </p14:nvContentPartPr>
              <p14:xfrm>
                <a:off x="1007015" y="3322037"/>
                <a:ext cx="2025720" cy="187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E9D09311-2752-1D30-E433-BAF46F17AB0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945580" y="3197653"/>
                  <a:ext cx="2149003" cy="267904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53FDC14-5589-099F-33C9-BFF7D9463533}"/>
              </a:ext>
            </a:extLst>
          </p:cNvPr>
          <p:cNvSpPr txBox="1"/>
          <p:nvPr/>
        </p:nvSpPr>
        <p:spPr>
          <a:xfrm>
            <a:off x="-33108" y="5013417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Oct. </a:t>
            </a:r>
          </a:p>
          <a:p>
            <a:r>
              <a:rPr lang="en-GB" sz="1200" dirty="0"/>
              <a:t>1971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FA70A8B-94D1-BEA7-F820-147686D31E1D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936434" y="5922766"/>
            <a:ext cx="3271130" cy="20583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1AFF01C-07B1-61C7-58F3-1846A3D8751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759883" y="1142870"/>
            <a:ext cx="4072424" cy="477989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E5F5BB08-C794-FC31-0A96-9E957E34D1B1}"/>
                  </a:ext>
                </a:extLst>
              </p14:cNvPr>
              <p14:cNvContentPartPr/>
              <p14:nvPr/>
            </p14:nvContentPartPr>
            <p14:xfrm>
              <a:off x="5531190" y="5539997"/>
              <a:ext cx="3296160" cy="651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E5F5BB08-C794-FC31-0A96-9E957E34D1B1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477550" y="5431997"/>
                <a:ext cx="3403800" cy="28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8F918745-E304-30CB-3231-A1FAF1786C55}"/>
                  </a:ext>
                </a:extLst>
              </p14:cNvPr>
              <p14:cNvContentPartPr/>
              <p14:nvPr/>
            </p14:nvContentPartPr>
            <p14:xfrm>
              <a:off x="5166510" y="2235557"/>
              <a:ext cx="3570120" cy="8784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8F918745-E304-30CB-3231-A1FAF1786C55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112510" y="2127557"/>
                <a:ext cx="3677760" cy="30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B41D1BC0-0866-831B-2DF0-5202BB304F90}"/>
                  </a:ext>
                </a:extLst>
              </p14:cNvPr>
              <p14:cNvContentPartPr/>
              <p14:nvPr/>
            </p14:nvContentPartPr>
            <p14:xfrm>
              <a:off x="4879590" y="2290277"/>
              <a:ext cx="280440" cy="90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B41D1BC0-0866-831B-2DF0-5202BB304F90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825590" y="2182637"/>
                <a:ext cx="388080" cy="22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2A318DF7-D647-75CC-351E-2288B660966A}"/>
                  </a:ext>
                </a:extLst>
              </p14:cNvPr>
              <p14:cNvContentPartPr/>
              <p14:nvPr/>
            </p14:nvContentPartPr>
            <p14:xfrm>
              <a:off x="7242630" y="2054837"/>
              <a:ext cx="1457280" cy="4536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2A318DF7-D647-75CC-351E-2288B660966A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188630" y="1947197"/>
                <a:ext cx="156492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EF2499F1-3604-E450-A617-A8F5157A0E27}"/>
                  </a:ext>
                </a:extLst>
              </p14:cNvPr>
              <p14:cNvContentPartPr/>
              <p14:nvPr/>
            </p14:nvContentPartPr>
            <p14:xfrm>
              <a:off x="4861230" y="2470997"/>
              <a:ext cx="3884040" cy="3816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EF2499F1-3604-E450-A617-A8F5157A0E27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807590" y="2363357"/>
                <a:ext cx="3991680" cy="25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75D6F26B-A23F-AA83-AC36-8E95B9424E5A}"/>
                  </a:ext>
                </a:extLst>
              </p14:cNvPr>
              <p14:cNvContentPartPr/>
              <p14:nvPr/>
            </p14:nvContentPartPr>
            <p14:xfrm>
              <a:off x="4871310" y="3412037"/>
              <a:ext cx="3168360" cy="6264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75D6F26B-A23F-AA83-AC36-8E95B9424E5A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817310" y="3304397"/>
                <a:ext cx="3276000" cy="27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C1FC0BE4-1E10-1818-7748-66EAE9229C1F}"/>
                  </a:ext>
                </a:extLst>
              </p14:cNvPr>
              <p14:cNvContentPartPr/>
              <p14:nvPr/>
            </p14:nvContentPartPr>
            <p14:xfrm>
              <a:off x="5612550" y="3230957"/>
              <a:ext cx="3148920" cy="3780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C1FC0BE4-1E10-1818-7748-66EAE9229C1F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558910" y="3122957"/>
                <a:ext cx="3256560" cy="25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5D3CF4C3-1334-CB75-B213-A31072662782}"/>
                  </a:ext>
                </a:extLst>
              </p14:cNvPr>
              <p14:cNvContentPartPr/>
              <p14:nvPr/>
            </p14:nvContentPartPr>
            <p14:xfrm>
              <a:off x="6165150" y="1682957"/>
              <a:ext cx="2447640" cy="5544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5D3CF4C3-1334-CB75-B213-A31072662782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6111150" y="1574957"/>
                <a:ext cx="2555280" cy="27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996DAFDA-224D-07A9-CA0F-DBE72B19951F}"/>
                  </a:ext>
                </a:extLst>
              </p14:cNvPr>
              <p14:cNvContentPartPr/>
              <p14:nvPr/>
            </p14:nvContentPartPr>
            <p14:xfrm>
              <a:off x="1665510" y="5104757"/>
              <a:ext cx="2950920" cy="2916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996DAFDA-224D-07A9-CA0F-DBE72B19951F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611510" y="4997117"/>
                <a:ext cx="3058560" cy="24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59450552-41A2-B207-6933-11ECA225A610}"/>
                  </a:ext>
                </a:extLst>
              </p14:cNvPr>
              <p14:cNvContentPartPr/>
              <p14:nvPr/>
            </p14:nvContentPartPr>
            <p14:xfrm>
              <a:off x="4743870" y="5755637"/>
              <a:ext cx="679320" cy="2952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59450552-41A2-B207-6933-11ECA225A610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4689870" y="5647637"/>
                <a:ext cx="786960" cy="24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72024D35-96CF-4506-B918-2946FDA4F792}"/>
                  </a:ext>
                </a:extLst>
              </p14:cNvPr>
              <p14:cNvContentPartPr/>
              <p14:nvPr/>
            </p14:nvContentPartPr>
            <p14:xfrm>
              <a:off x="5612550" y="5703077"/>
              <a:ext cx="1572840" cy="3672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72024D35-96CF-4506-B918-2946FDA4F792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5558910" y="5595077"/>
                <a:ext cx="1680480" cy="25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2BFE8C35-2822-089D-11C3-77A8F052AAFE}"/>
                  </a:ext>
                </a:extLst>
              </p14:cNvPr>
              <p14:cNvContentPartPr/>
              <p14:nvPr/>
            </p14:nvContentPartPr>
            <p14:xfrm>
              <a:off x="5766630" y="4417877"/>
              <a:ext cx="2943360" cy="3672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2BFE8C35-2822-089D-11C3-77A8F052AAFE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712990" y="4310237"/>
                <a:ext cx="3051000" cy="25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67BC49B1-FDD7-0B8C-4887-663B2D8D68FA}"/>
                  </a:ext>
                </a:extLst>
              </p14:cNvPr>
              <p14:cNvContentPartPr/>
              <p14:nvPr/>
            </p14:nvContentPartPr>
            <p14:xfrm>
              <a:off x="4834230" y="4579517"/>
              <a:ext cx="433080" cy="1080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67BC49B1-FDD7-0B8C-4887-663B2D8D68FA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4780590" y="4471517"/>
                <a:ext cx="540720" cy="2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E93F03F-F031-86A1-6EFD-868A3CB819C7}"/>
                  </a:ext>
                </a:extLst>
              </p14:cNvPr>
              <p14:cNvContentPartPr/>
              <p14:nvPr/>
            </p14:nvContentPartPr>
            <p14:xfrm>
              <a:off x="3092996" y="3942616"/>
              <a:ext cx="1586520" cy="316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E93F03F-F031-86A1-6EFD-868A3CB819C7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3039356" y="3834616"/>
                <a:ext cx="1694160" cy="24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41A5970C-5048-D268-5220-D737193BE70D}"/>
                  </a:ext>
                </a:extLst>
              </p14:cNvPr>
              <p14:cNvContentPartPr/>
              <p14:nvPr/>
            </p14:nvContentPartPr>
            <p14:xfrm>
              <a:off x="640676" y="4118296"/>
              <a:ext cx="3922200" cy="4428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41A5970C-5048-D268-5220-D737193BE70D}"/>
                  </a:ext>
                </a:extLst>
              </p:cNvPr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586676" y="4010656"/>
                <a:ext cx="4029840" cy="25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E4F9CD94-1DA9-A2BD-E6FB-1F223673FF2C}"/>
                  </a:ext>
                </a:extLst>
              </p14:cNvPr>
              <p14:cNvContentPartPr/>
              <p14:nvPr/>
            </p14:nvContentPartPr>
            <p14:xfrm>
              <a:off x="589196" y="4358056"/>
              <a:ext cx="149508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E4F9CD94-1DA9-A2BD-E6FB-1F223673FF2C}"/>
                  </a:ext>
                </a:extLst>
              </p:cNvPr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535556" y="4250056"/>
                <a:ext cx="160272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07F71F80-6156-A1D4-1CBA-297F5646918C}"/>
                  </a:ext>
                </a:extLst>
              </p14:cNvPr>
              <p14:cNvContentPartPr/>
              <p14:nvPr/>
            </p14:nvContentPartPr>
            <p14:xfrm>
              <a:off x="5033396" y="4007416"/>
              <a:ext cx="3307320" cy="1040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07F71F80-6156-A1D4-1CBA-297F5646918C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4979396" y="3899776"/>
                <a:ext cx="3414960" cy="31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86161B10-9E2F-C773-B52A-B51B6CC9A4FB}"/>
                  </a:ext>
                </a:extLst>
              </p14:cNvPr>
              <p14:cNvContentPartPr/>
              <p14:nvPr/>
            </p14:nvContentPartPr>
            <p14:xfrm>
              <a:off x="5639996" y="4212256"/>
              <a:ext cx="2298240" cy="360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86161B10-9E2F-C773-B52A-B51B6CC9A4FB}"/>
                  </a:ext>
                </a:extLst>
              </p:cNvPr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5585996" y="4104616"/>
                <a:ext cx="2405880" cy="25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8716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15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Vacuum Instability : the Effect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519953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In circular machine with large proton current : 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dirty="0"/>
              <a:t>Intersecting Storage Rings (routine 40 A, record 57 A), LHC (0.6 A)</a:t>
            </a: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4186340" y="4921193"/>
            <a:ext cx="49228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Times New Roman" pitchFamily="18" charset="0"/>
              </a:rPr>
              <a:t>First documented pressure bump in the ISR 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</a:b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E. Fischer/O. Gr</a:t>
            </a: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öbner/E. Jones  RUN8: 18/11/1970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41035" y="2185682"/>
            <a:ext cx="31432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/>
              <a:t> Beam current stacking to 1 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Pressure increases to 10</a:t>
            </a:r>
            <a:r>
              <a:rPr lang="en-US" sz="1600" baseline="30000" dirty="0"/>
              <a:t>-6</a:t>
            </a:r>
            <a:r>
              <a:rPr lang="en-US" sz="1600" dirty="0"/>
              <a:t> Torr (x 50 in a minute)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Beam losses</a:t>
            </a: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20B29F-2278-2B20-F898-5E2B5FC31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252" y="1356487"/>
            <a:ext cx="4550899" cy="344617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4DD137AC-194B-7E02-0290-E21105BA6D4D}"/>
              </a:ext>
            </a:extLst>
          </p:cNvPr>
          <p:cNvGrpSpPr/>
          <p:nvPr/>
        </p:nvGrpSpPr>
        <p:grpSpPr>
          <a:xfrm>
            <a:off x="34766" y="4415424"/>
            <a:ext cx="4543343" cy="1718255"/>
            <a:chOff x="111095" y="4067798"/>
            <a:chExt cx="4543343" cy="171825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E2765D0-2D51-1F84-7B42-94D355E9F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1095" y="4067798"/>
              <a:ext cx="4543343" cy="1718255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F9E0166C-5FA9-5812-8BF5-712C00089997}"/>
                    </a:ext>
                  </a:extLst>
                </p14:cNvPr>
                <p14:cNvContentPartPr/>
                <p14:nvPr/>
              </p14:nvContentPartPr>
              <p14:xfrm>
                <a:off x="469797" y="4366696"/>
                <a:ext cx="360" cy="3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F9E0166C-5FA9-5812-8BF5-712C0008999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16157" y="4259056"/>
                  <a:ext cx="108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53B9311D-1C92-0F2C-FC61-73385F2C2503}"/>
                    </a:ext>
                  </a:extLst>
                </p14:cNvPr>
                <p14:cNvContentPartPr/>
                <p14:nvPr/>
              </p14:nvContentPartPr>
              <p14:xfrm>
                <a:off x="469797" y="4356976"/>
                <a:ext cx="778680" cy="201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53B9311D-1C92-0F2C-FC61-73385F2C250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16157" y="4249336"/>
                  <a:ext cx="886320" cy="23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25C0894-9D8F-B41D-CA3B-83F66ED00264}"/>
                    </a:ext>
                  </a:extLst>
                </p14:cNvPr>
                <p14:cNvContentPartPr/>
                <p14:nvPr/>
              </p14:nvContentPartPr>
              <p14:xfrm>
                <a:off x="1624317" y="4520056"/>
                <a:ext cx="1691280" cy="601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25C0894-9D8F-B41D-CA3B-83F66ED00264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570317" y="4412416"/>
                  <a:ext cx="1798920" cy="27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54F2AB25-D5E2-12BF-E48B-03FE15FB0406}"/>
                    </a:ext>
                  </a:extLst>
                </p14:cNvPr>
                <p14:cNvContentPartPr/>
                <p14:nvPr/>
              </p14:nvContentPartPr>
              <p14:xfrm>
                <a:off x="2879637" y="4732816"/>
                <a:ext cx="1657440" cy="27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54F2AB25-D5E2-12BF-E48B-03FE15FB040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825997" y="4625176"/>
                  <a:ext cx="176508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422D8EAE-EA6F-26AE-BBF9-491CD2B2ADDD}"/>
                    </a:ext>
                  </a:extLst>
                </p14:cNvPr>
                <p14:cNvContentPartPr/>
                <p14:nvPr/>
              </p14:nvContentPartPr>
              <p14:xfrm>
                <a:off x="170637" y="4896256"/>
                <a:ext cx="2417760" cy="1800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422D8EAE-EA6F-26AE-BBF9-491CD2B2ADDD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16997" y="4788616"/>
                  <a:ext cx="2525400" cy="233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48090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9794214-BF34-4E17-8FBA-AD197F6DE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1357" y="1440807"/>
            <a:ext cx="4164597" cy="30129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2A2882-9E1B-4AD2-B2F0-46BEB48E3D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80C51F-C84B-4C29-B5A2-A06425E6A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F88E5C-BD8C-4D89-91B1-B74604BAA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Intersecting Storage Rings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33108C-7FAE-43B8-B54E-17F7A6B75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7200"/>
            <a:ext cx="5096258" cy="50843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A8D929-24FB-4383-B3AD-80C9F7A919F3}"/>
              </a:ext>
            </a:extLst>
          </p:cNvPr>
          <p:cNvSpPr txBox="1"/>
          <p:nvPr/>
        </p:nvSpPr>
        <p:spPr>
          <a:xfrm>
            <a:off x="1940191" y="562582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August 1971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401C49-4F8B-4C92-B1E5-E9DCF0E4971E}"/>
              </a:ext>
            </a:extLst>
          </p:cNvPr>
          <p:cNvSpPr txBox="1"/>
          <p:nvPr/>
        </p:nvSpPr>
        <p:spPr>
          <a:xfrm>
            <a:off x="5433425" y="4659383"/>
            <a:ext cx="30380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L: 4 10</a:t>
            </a:r>
            <a:r>
              <a:rPr lang="en-US" baseline="30000" dirty="0"/>
              <a:t>30</a:t>
            </a:r>
            <a:r>
              <a:rPr lang="en-US" dirty="0"/>
              <a:t> to 1.4 10</a:t>
            </a:r>
            <a:r>
              <a:rPr lang="en-US" baseline="30000" dirty="0"/>
              <a:t>33</a:t>
            </a:r>
            <a:r>
              <a:rPr lang="en-US" dirty="0"/>
              <a:t> Hz/cm</a:t>
            </a:r>
            <a:r>
              <a:rPr lang="en-US" baseline="30000" dirty="0"/>
              <a:t>2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62 GeV in center of mass</a:t>
            </a:r>
          </a:p>
          <a:p>
            <a:pPr algn="ctr"/>
            <a:r>
              <a:rPr lang="en-US" dirty="0"/>
              <a:t>30-40 A  (until 57 A)</a:t>
            </a:r>
          </a:p>
          <a:p>
            <a:pPr algn="ctr"/>
            <a:r>
              <a:rPr lang="en-US" dirty="0"/>
              <a:t>50-60 h fills (10 h turn over)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414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58210" y="6363547"/>
            <a:ext cx="501424" cy="345126"/>
          </a:xfrm>
        </p:spPr>
        <p:txBody>
          <a:bodyPr/>
          <a:lstStyle/>
          <a:p>
            <a:fld id="{F382CD8A-0A5B-4AE2-89AE-374FC8E42C3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36896" y="86076"/>
            <a:ext cx="8415366" cy="110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2800" b="1" dirty="0">
                <a:solidFill>
                  <a:srgbClr val="3366FF"/>
                </a:solidFill>
              </a:rPr>
              <a:t>The mechanism of vacuum instability</a:t>
            </a:r>
            <a:endParaRPr lang="en-GB" sz="2800" b="1" dirty="0"/>
          </a:p>
          <a:p>
            <a:pPr>
              <a:buClr>
                <a:srgbClr val="00CC99"/>
              </a:buClr>
            </a:pPr>
            <a:endParaRPr lang="en-GB" sz="20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800" dirty="0"/>
          </a:p>
        </p:txBody>
      </p:sp>
      <p:graphicFrame>
        <p:nvGraphicFramePr>
          <p:cNvPr id="68610" name="Object 1"/>
          <p:cNvGraphicFramePr>
            <a:graphicFrameLocks noChangeAspect="1"/>
          </p:cNvGraphicFramePr>
          <p:nvPr/>
        </p:nvGraphicFramePr>
        <p:xfrm>
          <a:off x="5357818" y="1785926"/>
          <a:ext cx="2730500" cy="300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1900428" imgH="2063496" progId="Word.Picture.8">
                  <p:embed/>
                </p:oleObj>
              </mc:Choice>
              <mc:Fallback>
                <p:oleObj name="Picture" r:id="rId2" imgW="1900428" imgH="2063496" progId="Word.Picture.8">
                  <p:embed/>
                  <p:pic>
                    <p:nvPicPr>
                      <p:cNvPr id="6861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1785926"/>
                        <a:ext cx="2730500" cy="300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86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416812"/>
              </p:ext>
            </p:extLst>
          </p:nvPr>
        </p:nvGraphicFramePr>
        <p:xfrm>
          <a:off x="3170950" y="1263786"/>
          <a:ext cx="3030537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30320" imgH="419040" progId="Equation.3">
                  <p:embed/>
                </p:oleObj>
              </mc:Choice>
              <mc:Fallback>
                <p:oleObj name="Equation" r:id="rId4" imgW="1930320" imgH="419040" progId="Equation.3">
                  <p:embed/>
                  <p:pic>
                    <p:nvPicPr>
                      <p:cNvPr id="686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950" y="1263786"/>
                        <a:ext cx="3030537" cy="6635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5" name="Object 7"/>
          <p:cNvGraphicFramePr>
            <a:graphicFrameLocks noChangeAspect="1"/>
          </p:cNvGraphicFramePr>
          <p:nvPr/>
        </p:nvGraphicFramePr>
        <p:xfrm>
          <a:off x="1538288" y="2601913"/>
          <a:ext cx="2192337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96800" imgH="393480" progId="Equation.3">
                  <p:embed/>
                </p:oleObj>
              </mc:Choice>
              <mc:Fallback>
                <p:oleObj name="Equation" r:id="rId6" imgW="1396800" imgH="393480" progId="Equation.3">
                  <p:embed/>
                  <p:pic>
                    <p:nvPicPr>
                      <p:cNvPr id="6861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2601913"/>
                        <a:ext cx="2192337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6" name="Object 2"/>
          <p:cNvGraphicFramePr>
            <a:graphicFrameLocks noChangeAspect="1"/>
          </p:cNvGraphicFramePr>
          <p:nvPr/>
        </p:nvGraphicFramePr>
        <p:xfrm>
          <a:off x="1681163" y="3533775"/>
          <a:ext cx="191452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95280" imgH="672840" progId="Equation.3">
                  <p:embed/>
                </p:oleObj>
              </mc:Choice>
              <mc:Fallback>
                <p:oleObj name="Equation" r:id="rId8" imgW="1295280" imgH="672840" progId="Equation.3">
                  <p:embed/>
                  <p:pic>
                    <p:nvPicPr>
                      <p:cNvPr id="6861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163" y="3533775"/>
                        <a:ext cx="1914525" cy="100965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214282" y="4889274"/>
            <a:ext cx="8260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When the beam current approach the </a:t>
            </a:r>
            <a:r>
              <a:rPr lang="en-GB" sz="1600" b="1" dirty="0">
                <a:solidFill>
                  <a:srgbClr val="FF0066"/>
                </a:solidFill>
              </a:rPr>
              <a:t>critical current</a:t>
            </a:r>
            <a:r>
              <a:rPr lang="en-GB" sz="1600" dirty="0"/>
              <a:t>, the pressure increases to infinity</a:t>
            </a:r>
          </a:p>
        </p:txBody>
      </p:sp>
      <p:graphicFrame>
        <p:nvGraphicFramePr>
          <p:cNvPr id="68617" name="Object 2"/>
          <p:cNvGraphicFramePr>
            <a:graphicFrameLocks noChangeAspect="1"/>
          </p:cNvGraphicFramePr>
          <p:nvPr/>
        </p:nvGraphicFramePr>
        <p:xfrm>
          <a:off x="3754438" y="5381625"/>
          <a:ext cx="15049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15920" imgH="393480" progId="Equation.3">
                  <p:embed/>
                </p:oleObj>
              </mc:Choice>
              <mc:Fallback>
                <p:oleObj name="Equation" r:id="rId10" imgW="1015920" imgH="393480" progId="Equation.3">
                  <p:embed/>
                  <p:pic>
                    <p:nvPicPr>
                      <p:cNvPr id="6861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4438" y="5381625"/>
                        <a:ext cx="1504950" cy="59055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357158" y="2143116"/>
            <a:ext cx="32752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>
                <a:solidFill>
                  <a:srgbClr val="3366FF"/>
                </a:solidFill>
              </a:rPr>
              <a:t> Quasi stationary long tube (C=0)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4661" y="595394"/>
            <a:ext cx="4714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>
                <a:solidFill>
                  <a:srgbClr val="3366FF"/>
                </a:solidFill>
              </a:rPr>
              <a:t> Origin are ions produced by </a:t>
            </a:r>
            <a:r>
              <a:rPr lang="en-GB" sz="1600" dirty="0">
                <a:solidFill>
                  <a:srgbClr val="FF0066"/>
                </a:solidFill>
              </a:rPr>
              <a:t>beam gas ionisation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>
                <a:solidFill>
                  <a:srgbClr val="FF0066"/>
                </a:solidFill>
              </a:rPr>
              <a:t> Reduction </a:t>
            </a:r>
            <a:r>
              <a:rPr lang="en-GB" sz="1600" dirty="0">
                <a:solidFill>
                  <a:srgbClr val="3366FF"/>
                </a:solidFill>
              </a:rPr>
              <a:t>of the effective pumping speed, Seff</a:t>
            </a: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3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8"/>
          <p:cNvGrpSpPr/>
          <p:nvPr/>
        </p:nvGrpSpPr>
        <p:grpSpPr>
          <a:xfrm>
            <a:off x="5072066" y="909282"/>
            <a:ext cx="3527425" cy="2562225"/>
            <a:chOff x="5072066" y="1142984"/>
            <a:chExt cx="3527425" cy="2562225"/>
          </a:xfrm>
        </p:grpSpPr>
        <p:grpSp>
          <p:nvGrpSpPr>
            <p:cNvPr id="12" name="Group 29"/>
            <p:cNvGrpSpPr>
              <a:grpSpLocks/>
            </p:cNvGrpSpPr>
            <p:nvPr/>
          </p:nvGrpSpPr>
          <p:grpSpPr bwMode="auto">
            <a:xfrm>
              <a:off x="5072066" y="1142984"/>
              <a:ext cx="3527425" cy="2562225"/>
              <a:chOff x="3648" y="691"/>
              <a:chExt cx="2222" cy="1614"/>
            </a:xfrm>
          </p:grpSpPr>
          <p:pic>
            <p:nvPicPr>
              <p:cNvPr id="31" name="Picture 18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648" y="691"/>
                <a:ext cx="2222" cy="1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" name="Text Box 24"/>
              <p:cNvSpPr txBox="1">
                <a:spLocks noChangeArrowheads="1"/>
              </p:cNvSpPr>
              <p:nvPr/>
            </p:nvSpPr>
            <p:spPr bwMode="auto">
              <a:xfrm>
                <a:off x="4413" y="2160"/>
                <a:ext cx="824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900"/>
                  <a:t>O. Gröbner, CERN 99-05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383344" y="3286124"/>
              <a:ext cx="111761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800">
                  <a:latin typeface="Times New Roman" pitchFamily="18" charset="0"/>
                  <a:cs typeface="Times New Roman" pitchFamily="18" charset="0"/>
                </a:rPr>
                <a:t>LHC </a:t>
              </a:r>
              <a:r>
                <a:rPr lang="fr-FR" sz="800" err="1">
                  <a:latin typeface="Times New Roman" pitchFamily="18" charset="0"/>
                  <a:cs typeface="Times New Roman" pitchFamily="18" charset="0"/>
                </a:rPr>
                <a:t>beam</a:t>
              </a:r>
              <a:r>
                <a:rPr lang="fr-FR" sz="80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fr-FR" sz="800" err="1">
                  <a:latin typeface="Times New Roman" pitchFamily="18" charset="0"/>
                  <a:cs typeface="Times New Roman" pitchFamily="18" charset="0"/>
                </a:rPr>
                <a:t>current</a:t>
              </a:r>
              <a:r>
                <a:rPr lang="fr-FR" sz="800">
                  <a:latin typeface="Times New Roman" pitchFamily="18" charset="0"/>
                  <a:cs typeface="Times New Roman" pitchFamily="18" charset="0"/>
                </a:rPr>
                <a:t> (A)</a:t>
              </a:r>
            </a:p>
          </p:txBody>
        </p:sp>
      </p:grp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440234"/>
            <a:ext cx="8415366" cy="58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Varies with the material, the ion energy and ion species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FF3399"/>
                </a:solidFill>
              </a:rPr>
              <a:t>Several units </a:t>
            </a:r>
            <a:r>
              <a:rPr lang="en-GB" sz="1600" dirty="0"/>
              <a:t>of molecules can be desorbed by ions </a:t>
            </a:r>
            <a:r>
              <a:rPr lang="en-GB" sz="1600" dirty="0">
                <a:sym typeface="Wingdings" panose="05000000000000000000" pitchFamily="2" charset="2"/>
              </a:rPr>
              <a:t> Sputtering</a:t>
            </a:r>
            <a:endParaRPr lang="en-GB" sz="1600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" name="Group 35"/>
          <p:cNvGrpSpPr/>
          <p:nvPr/>
        </p:nvGrpSpPr>
        <p:grpSpPr>
          <a:xfrm>
            <a:off x="4714876" y="3285546"/>
            <a:ext cx="4143404" cy="2786082"/>
            <a:chOff x="4714876" y="3571876"/>
            <a:chExt cx="4143404" cy="2786082"/>
          </a:xfrm>
        </p:grpSpPr>
        <p:grpSp>
          <p:nvGrpSpPr>
            <p:cNvPr id="3" name="Group 23"/>
            <p:cNvGrpSpPr/>
            <p:nvPr/>
          </p:nvGrpSpPr>
          <p:grpSpPr>
            <a:xfrm>
              <a:off x="4714876" y="3571876"/>
              <a:ext cx="4143404" cy="2786082"/>
              <a:chOff x="93857" y="3738562"/>
              <a:chExt cx="4909449" cy="3143272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3857" y="3738562"/>
                <a:ext cx="4909449" cy="3143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20"/>
              <p:cNvGrpSpPr/>
              <p:nvPr/>
            </p:nvGrpSpPr>
            <p:grpSpPr>
              <a:xfrm>
                <a:off x="1142972" y="4167190"/>
                <a:ext cx="2408948" cy="2605549"/>
                <a:chOff x="1142972" y="4167190"/>
                <a:chExt cx="2408948" cy="2605549"/>
              </a:xfrm>
            </p:grpSpPr>
            <p:sp>
              <p:nvSpPr>
                <p:cNvPr id="2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142972" y="4167190"/>
                  <a:ext cx="996093" cy="40829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102321" tIns="51161" rIns="102321" bIns="51161">
                  <a:spAutoFit/>
                </a:bodyPr>
                <a:lstStyle/>
                <a:p>
                  <a:pPr algn="ctr" defTabSz="914991"/>
                  <a:r>
                    <a:rPr lang="en-GB" sz="1100" b="1">
                      <a:solidFill>
                        <a:srgbClr val="00CC99"/>
                      </a:solidFill>
                      <a:latin typeface="Times" pitchFamily="18" charset="0"/>
                    </a:rPr>
                    <a:t>Baked </a:t>
                  </a:r>
                </a:p>
                <a:p>
                  <a:pPr algn="ctr" defTabSz="914991"/>
                  <a:r>
                    <a:rPr lang="en-GB" sz="1100" b="1">
                      <a:solidFill>
                        <a:srgbClr val="00CC99"/>
                      </a:solidFill>
                      <a:latin typeface="Times" pitchFamily="18" charset="0"/>
                    </a:rPr>
                    <a:t>stainless steel</a:t>
                  </a:r>
                  <a:endParaRPr lang="en-US" sz="1100" b="1">
                    <a:solidFill>
                      <a:srgbClr val="00CC99"/>
                    </a:solidFill>
                    <a:latin typeface="Times" pitchFamily="18" charset="0"/>
                  </a:endParaRPr>
                </a:p>
              </p:txBody>
            </p:sp>
            <p:sp>
              <p:nvSpPr>
                <p:cNvPr id="2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702124" y="6559448"/>
                  <a:ext cx="1849796" cy="2132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900"/>
                    <a:t>A.G. Mathewson, CERN ISR-VA/76-5</a:t>
                  </a:r>
                </a:p>
              </p:txBody>
            </p:sp>
          </p:grpSp>
        </p:grpSp>
        <p:sp>
          <p:nvSpPr>
            <p:cNvPr id="33" name="Text Box 6"/>
            <p:cNvSpPr txBox="1">
              <a:spLocks noChangeArrowheads="1"/>
            </p:cNvSpPr>
            <p:nvPr/>
          </p:nvSpPr>
          <p:spPr bwMode="auto">
            <a:xfrm>
              <a:off x="5592141" y="4357694"/>
              <a:ext cx="408619" cy="2725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N</a:t>
              </a:r>
              <a:r>
                <a:rPr lang="en-GB" sz="1100" b="1" baseline="-25000">
                  <a:solidFill>
                    <a:srgbClr val="00CC99"/>
                  </a:solidFill>
                  <a:latin typeface="Times" pitchFamily="18" charset="0"/>
                </a:rPr>
                <a:t>2</a:t>
              </a:r>
              <a:r>
                <a:rPr lang="en-GB" sz="1100" b="1" baseline="30000">
                  <a:solidFill>
                    <a:srgbClr val="00CC99"/>
                  </a:solidFill>
                  <a:latin typeface="Times" pitchFamily="18" charset="0"/>
                </a:rPr>
                <a:t>+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grpSp>
        <p:nvGrpSpPr>
          <p:cNvPr id="6" name="Group 34"/>
          <p:cNvGrpSpPr/>
          <p:nvPr/>
        </p:nvGrpSpPr>
        <p:grpSpPr>
          <a:xfrm>
            <a:off x="285720" y="3357554"/>
            <a:ext cx="4000528" cy="2741034"/>
            <a:chOff x="500034" y="3616924"/>
            <a:chExt cx="4000528" cy="2741034"/>
          </a:xfrm>
        </p:grpSpPr>
        <p:grpSp>
          <p:nvGrpSpPr>
            <p:cNvPr id="9" name="Group 27"/>
            <p:cNvGrpSpPr/>
            <p:nvPr/>
          </p:nvGrpSpPr>
          <p:grpSpPr>
            <a:xfrm>
              <a:off x="500034" y="3616924"/>
              <a:ext cx="4000528" cy="2741034"/>
              <a:chOff x="500034" y="3214686"/>
              <a:chExt cx="4000528" cy="2741034"/>
            </a:xfrm>
          </p:grpSpPr>
          <p:grpSp>
            <p:nvGrpSpPr>
              <p:cNvPr id="10" name="Group 28"/>
              <p:cNvGrpSpPr>
                <a:grpSpLocks/>
              </p:cNvGrpSpPr>
              <p:nvPr/>
            </p:nvGrpSpPr>
            <p:grpSpPr bwMode="auto">
              <a:xfrm>
                <a:off x="500034" y="3214686"/>
                <a:ext cx="4000528" cy="2741034"/>
                <a:chOff x="3512" y="2144"/>
                <a:chExt cx="2473" cy="1582"/>
              </a:xfrm>
            </p:grpSpPr>
            <p:pic>
              <p:nvPicPr>
                <p:cNvPr id="23" name="Picture 2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512" y="2144"/>
                  <a:ext cx="2473" cy="1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219" y="3561"/>
                  <a:ext cx="1154" cy="1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900"/>
                    <a:t>A.G. Mathewson, CERN ISR-VA/76-5</a:t>
                  </a:r>
                </a:p>
              </p:txBody>
            </p:sp>
          </p:grpSp>
          <p:sp>
            <p:nvSpPr>
              <p:cNvPr id="27" name="Text Box 6"/>
              <p:cNvSpPr txBox="1">
                <a:spLocks noChangeArrowheads="1"/>
              </p:cNvSpPr>
              <p:nvPr/>
            </p:nvSpPr>
            <p:spPr bwMode="auto">
              <a:xfrm>
                <a:off x="1357290" y="3558629"/>
                <a:ext cx="1004937" cy="44187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02321" tIns="51161" rIns="102321" bIns="51161">
                <a:spAutoFit/>
              </a:bodyPr>
              <a:lstStyle/>
              <a:p>
                <a:pPr algn="ctr" defTabSz="914991"/>
                <a:r>
                  <a:rPr lang="en-GB" sz="1100" b="1">
                    <a:solidFill>
                      <a:srgbClr val="00CC99"/>
                    </a:solidFill>
                    <a:latin typeface="Times" pitchFamily="18" charset="0"/>
                  </a:rPr>
                  <a:t>Unbaked </a:t>
                </a:r>
              </a:p>
              <a:p>
                <a:pPr algn="ctr" defTabSz="914991"/>
                <a:r>
                  <a:rPr lang="en-GB" sz="1100" b="1">
                    <a:solidFill>
                      <a:srgbClr val="00CC99"/>
                    </a:solidFill>
                    <a:latin typeface="Times" pitchFamily="18" charset="0"/>
                  </a:rPr>
                  <a:t>stainless steel</a:t>
                </a:r>
                <a:endParaRPr lang="en-US" sz="1100" b="1">
                  <a:solidFill>
                    <a:srgbClr val="00CC99"/>
                  </a:solidFill>
                  <a:latin typeface="Times" pitchFamily="18" charset="0"/>
                </a:endParaRPr>
              </a:p>
            </p:txBody>
          </p:sp>
        </p:grp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1357290" y="4357694"/>
              <a:ext cx="408619" cy="2725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N</a:t>
              </a:r>
              <a:r>
                <a:rPr lang="en-GB" sz="1100" b="1" baseline="-25000">
                  <a:solidFill>
                    <a:srgbClr val="00CC99"/>
                  </a:solidFill>
                  <a:latin typeface="Times" pitchFamily="18" charset="0"/>
                </a:rPr>
                <a:t>2</a:t>
              </a:r>
              <a:r>
                <a:rPr lang="en-GB" sz="1100" b="1" baseline="30000">
                  <a:solidFill>
                    <a:srgbClr val="00CC99"/>
                  </a:solidFill>
                  <a:latin typeface="Times" pitchFamily="18" charset="0"/>
                </a:rPr>
                <a:t>+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428728" y="1358430"/>
            <a:ext cx="1011348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5 keV, Baked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755576" y="1053298"/>
            <a:ext cx="4117545" cy="2516848"/>
            <a:chOff x="816682" y="1142984"/>
            <a:chExt cx="4117545" cy="2516848"/>
          </a:xfrm>
        </p:grpSpPr>
        <p:sp>
          <p:nvSpPr>
            <p:cNvPr id="38" name="Text Box 24"/>
            <p:cNvSpPr txBox="1">
              <a:spLocks noChangeArrowheads="1"/>
            </p:cNvSpPr>
            <p:nvPr/>
          </p:nvSpPr>
          <p:spPr bwMode="auto">
            <a:xfrm>
              <a:off x="1245310" y="3429000"/>
              <a:ext cx="215956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900" dirty="0"/>
                <a:t>G. Hulla, PhD Thesis, Vienna Tech. U, 2009</a:t>
              </a: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816682" y="1142984"/>
              <a:ext cx="4117545" cy="2286016"/>
              <a:chOff x="816682" y="1142984"/>
              <a:chExt cx="4117545" cy="2286016"/>
            </a:xfrm>
          </p:grpSpPr>
          <p:pic>
            <p:nvPicPr>
              <p:cNvPr id="77828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6682" y="1142984"/>
                <a:ext cx="2898062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" name="Text Box 24"/>
              <p:cNvSpPr txBox="1">
                <a:spLocks noChangeArrowheads="1"/>
              </p:cNvSpPr>
              <p:nvPr/>
            </p:nvSpPr>
            <p:spPr bwMode="auto">
              <a:xfrm>
                <a:off x="3556500" y="2428868"/>
                <a:ext cx="1377727" cy="5078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900" dirty="0"/>
                  <a:t>He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Ne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Ar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Kr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</a:t>
                </a:r>
                <a:r>
                  <a:rPr lang="en-GB" sz="900" dirty="0" err="1"/>
                  <a:t>Xe</a:t>
                </a:r>
                <a:r>
                  <a:rPr lang="en-GB" sz="900" baseline="30000" dirty="0"/>
                  <a:t>+</a:t>
                </a:r>
              </a:p>
              <a:p>
                <a:r>
                  <a:rPr lang="en-GB" sz="900" dirty="0"/>
                  <a:t>H</a:t>
                </a:r>
                <a:r>
                  <a:rPr lang="en-GB" sz="900" baseline="-25000" dirty="0"/>
                  <a:t>2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CH</a:t>
                </a:r>
                <a:r>
                  <a:rPr lang="en-GB" sz="900" baseline="-25000" dirty="0"/>
                  <a:t>4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,C</a:t>
                </a:r>
                <a:r>
                  <a:rPr lang="en-GB" sz="900" baseline="-25000" dirty="0"/>
                  <a:t>2</a:t>
                </a:r>
                <a:r>
                  <a:rPr lang="en-GB" sz="900" dirty="0"/>
                  <a:t>H</a:t>
                </a:r>
                <a:r>
                  <a:rPr lang="en-GB" sz="900" baseline="-25000" dirty="0"/>
                  <a:t>4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C</a:t>
                </a:r>
                <a:r>
                  <a:rPr lang="en-GB" sz="900" baseline="-25000" dirty="0"/>
                  <a:t>2</a:t>
                </a:r>
                <a:r>
                  <a:rPr lang="en-GB" sz="900" dirty="0"/>
                  <a:t>H</a:t>
                </a:r>
                <a:r>
                  <a:rPr lang="en-GB" sz="900" baseline="-25000" dirty="0"/>
                  <a:t>6</a:t>
                </a:r>
                <a:r>
                  <a:rPr lang="en-GB" sz="900" baseline="30000" dirty="0"/>
                  <a:t>+</a:t>
                </a:r>
              </a:p>
              <a:p>
                <a:r>
                  <a:rPr lang="en-GB" sz="900" dirty="0"/>
                  <a:t>CO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,N</a:t>
                </a:r>
                <a:r>
                  <a:rPr lang="en-GB" sz="900" baseline="-25000" dirty="0"/>
                  <a:t>2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,CO</a:t>
                </a:r>
                <a:r>
                  <a:rPr lang="en-GB" sz="900" baseline="-25000" dirty="0"/>
                  <a:t>2</a:t>
                </a:r>
                <a:r>
                  <a:rPr lang="en-GB" sz="900" baseline="30000" dirty="0"/>
                  <a:t>+</a:t>
                </a:r>
              </a:p>
            </p:txBody>
          </p:sp>
        </p:grpSp>
      </p:grp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6590803" y="1501306"/>
            <a:ext cx="884711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0.2-0.5 keV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Ion desorption yield</a:t>
            </a:r>
          </a:p>
        </p:txBody>
      </p:sp>
    </p:spTree>
    <p:extLst>
      <p:ext uri="{BB962C8B-B14F-4D97-AF65-F5344CB8AC3E}">
        <p14:creationId xmlns:p14="http://schemas.microsoft.com/office/powerpoint/2010/main" val="3268126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7430" y="752199"/>
            <a:ext cx="8415366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 A conditioning is observed but at high dose, some ions can be implanted !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8" name="Text Box 24"/>
          <p:cNvSpPr txBox="1">
            <a:spLocks noChangeArrowheads="1"/>
          </p:cNvSpPr>
          <p:nvPr/>
        </p:nvSpPr>
        <p:spPr bwMode="auto">
          <a:xfrm>
            <a:off x="1214414" y="3786190"/>
            <a:ext cx="215956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/>
              <a:t>G. Hulla, PhD Thesis, Vienna Tech. U, 2009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857356" y="1214422"/>
            <a:ext cx="1516294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7 keV, Cu Baked, Ar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+</a:t>
            </a:r>
            <a:endParaRPr lang="en-US" sz="1100" b="1" baseline="30000">
              <a:solidFill>
                <a:srgbClr val="00CC99"/>
              </a:solidFill>
              <a:latin typeface="Times" pitchFamily="18" charset="0"/>
            </a:endParaRP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3357586" cy="237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83656"/>
            <a:ext cx="34498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 Box 24"/>
          <p:cNvSpPr txBox="1">
            <a:spLocks noChangeArrowheads="1"/>
          </p:cNvSpPr>
          <p:nvPr/>
        </p:nvSpPr>
        <p:spPr bwMode="auto">
          <a:xfrm>
            <a:off x="5429256" y="3769672"/>
            <a:ext cx="215956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/>
              <a:t>G. Hulla, PhD Thesis, Vienna Tech. U, 2009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5915318" y="1197904"/>
            <a:ext cx="1562781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7 keV, Cu Baked, CO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+</a:t>
            </a:r>
            <a:endParaRPr lang="en-US" sz="1100" b="1" baseline="30000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42844" y="4500570"/>
            <a:ext cx="88008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In the LHC : the maximum flux is about 3 10</a:t>
            </a:r>
            <a:r>
              <a:rPr lang="en-GB" sz="1600" baseline="30000" dirty="0"/>
              <a:t>8</a:t>
            </a:r>
            <a:r>
              <a:rPr lang="en-GB" sz="1600" dirty="0"/>
              <a:t> ions/(cm</a:t>
            </a:r>
            <a:r>
              <a:rPr lang="en-GB" sz="1600" baseline="30000" dirty="0"/>
              <a:t>2</a:t>
            </a:r>
            <a:r>
              <a:rPr lang="en-GB" sz="1600" dirty="0"/>
              <a:t>.s) </a:t>
            </a:r>
            <a:r>
              <a:rPr lang="en-GB" sz="1600" i="1" dirty="0"/>
              <a:t>i.e. </a:t>
            </a:r>
            <a:r>
              <a:rPr lang="en-GB" sz="1600" dirty="0"/>
              <a:t>a dose of 3 10</a:t>
            </a:r>
            <a:r>
              <a:rPr lang="en-GB" sz="1600" baseline="30000" dirty="0"/>
              <a:t>15</a:t>
            </a:r>
            <a:r>
              <a:rPr lang="en-GB" sz="1600" dirty="0"/>
              <a:t> ions/(cm</a:t>
            </a:r>
            <a:r>
              <a:rPr lang="en-GB" sz="1600" baseline="30000" dirty="0"/>
              <a:t>2</a:t>
            </a:r>
            <a:r>
              <a:rPr lang="en-GB" sz="1600" dirty="0"/>
              <a:t>.year)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b="1" dirty="0">
                <a:solidFill>
                  <a:srgbClr val="FF0066"/>
                </a:solidFill>
              </a:rPr>
              <a:t>In the LHC, there is no “beam” conditioning under ion bombardment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Conditioning and implantation</a:t>
            </a:r>
          </a:p>
        </p:txBody>
      </p:sp>
    </p:spTree>
    <p:extLst>
      <p:ext uri="{BB962C8B-B14F-4D97-AF65-F5344CB8AC3E}">
        <p14:creationId xmlns:p14="http://schemas.microsoft.com/office/powerpoint/2010/main" val="3591159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" y="192883"/>
            <a:ext cx="9144000" cy="15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 anchor="ctr"/>
          <a:lstStyle/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Vacuum Systems</a:t>
            </a:r>
          </a:p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Slot 6</a:t>
            </a:r>
            <a:endParaRPr lang="fr-FR" sz="3900" dirty="0">
              <a:solidFill>
                <a:srgbClr val="FF0066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1830224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/>
          <a:lstStyle/>
          <a:p>
            <a:pPr marL="334787" indent="-334787" algn="ctr" defTabSz="975990">
              <a:spcBef>
                <a:spcPct val="20000"/>
              </a:spcBef>
            </a:pPr>
            <a:r>
              <a:rPr lang="en-US" sz="2900" dirty="0">
                <a:solidFill>
                  <a:schemeClr val="accent2"/>
                </a:solidFill>
              </a:rPr>
              <a:t> </a:t>
            </a:r>
            <a:r>
              <a:rPr lang="en-US" sz="2900" dirty="0">
                <a:solidFill>
                  <a:srgbClr val="3366FF"/>
                </a:solidFill>
              </a:rPr>
              <a:t>V. Baglin</a:t>
            </a:r>
            <a:endParaRPr lang="en-US" sz="3100" dirty="0">
              <a:solidFill>
                <a:srgbClr val="3366FF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2378864"/>
            <a:ext cx="9144000" cy="3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365" tIns="45392" rIns="89365" bIns="45392">
            <a:spAutoFit/>
          </a:bodyPr>
          <a:lstStyle/>
          <a:p>
            <a:pPr algn="ctr" defTabSz="975990"/>
            <a:r>
              <a:rPr lang="en-US" dirty="0">
                <a:solidFill>
                  <a:srgbClr val="00CC99"/>
                </a:solidFill>
              </a:rPr>
              <a:t>CERN TE-VSC, Geneva</a:t>
            </a: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0" y="2850352"/>
            <a:ext cx="9144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  <a:effectLst/>
        </p:spPr>
        <p:txBody>
          <a:bodyPr lIns="81711" tIns="40855" rIns="81711" bIns="40855"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2192" y="3535693"/>
            <a:ext cx="4752975" cy="21526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728E83-D414-FD2C-DF30-E90D267293DD}"/>
              </a:ext>
            </a:extLst>
          </p:cNvPr>
          <p:cNvSpPr txBox="1"/>
          <p:nvPr/>
        </p:nvSpPr>
        <p:spPr>
          <a:xfrm>
            <a:off x="439947" y="5612125"/>
            <a:ext cx="8704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https://indico.cern.ch/event/1470062/timetable/?view=standard#day-2025-02-17</a:t>
            </a:r>
          </a:p>
        </p:txBody>
      </p:sp>
    </p:spTree>
    <p:extLst>
      <p:ext uri="{BB962C8B-B14F-4D97-AF65-F5344CB8AC3E}">
        <p14:creationId xmlns:p14="http://schemas.microsoft.com/office/powerpoint/2010/main" val="2478379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20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A lesson from history - Epilogue</a:t>
            </a: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3400B7-B1C4-AFCA-E307-627F50AD7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96" y="483100"/>
            <a:ext cx="6002448" cy="152488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FA70A8B-94D1-BEA7-F820-147686D31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434" y="5922766"/>
            <a:ext cx="3271130" cy="2058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6A16C0-DE74-9FBC-EC32-D0EEFFDE8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283" y="1164963"/>
            <a:ext cx="3702930" cy="47578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7C30A7-7064-A4BF-ACF3-8F39C03373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796" y="4434735"/>
            <a:ext cx="3795524" cy="60750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F43A9A56-58D6-C95B-D7EF-5EBB45C4651E}"/>
                  </a:ext>
                </a:extLst>
              </p14:cNvPr>
              <p14:cNvContentPartPr/>
              <p14:nvPr/>
            </p14:nvContentPartPr>
            <p14:xfrm>
              <a:off x="4572717" y="1537096"/>
              <a:ext cx="2221200" cy="525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F43A9A56-58D6-C95B-D7EF-5EBB45C4651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18717" y="1429456"/>
                <a:ext cx="2328840" cy="26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35BEC09F-634B-B18B-EF72-9908BE8CE2AB}"/>
                  </a:ext>
                </a:extLst>
              </p14:cNvPr>
              <p14:cNvContentPartPr/>
              <p14:nvPr/>
            </p14:nvContentPartPr>
            <p14:xfrm>
              <a:off x="4598277" y="1332976"/>
              <a:ext cx="3486240" cy="81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35BEC09F-634B-B18B-EF72-9908BE8CE2A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44277" y="1224976"/>
                <a:ext cx="3593880" cy="29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CD34F318-82A5-4C85-2EE0-526F786A0E39}"/>
                  </a:ext>
                </a:extLst>
              </p14:cNvPr>
              <p14:cNvContentPartPr/>
              <p14:nvPr/>
            </p14:nvContentPartPr>
            <p14:xfrm>
              <a:off x="6015957" y="1213096"/>
              <a:ext cx="2085120" cy="1119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CD34F318-82A5-4C85-2EE0-526F786A0E3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61957" y="1105096"/>
                <a:ext cx="2192760" cy="32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428E64CC-4F05-A291-1191-EFDB8F10D823}"/>
                  </a:ext>
                </a:extLst>
              </p14:cNvPr>
              <p14:cNvContentPartPr/>
              <p14:nvPr/>
            </p14:nvContentPartPr>
            <p14:xfrm>
              <a:off x="5691237" y="2811136"/>
              <a:ext cx="2425680" cy="435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428E64CC-4F05-A291-1191-EFDB8F10D823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637597" y="2703496"/>
                <a:ext cx="2533320" cy="25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D609E683-C07B-0F83-2ED7-6298597D2BA1}"/>
                  </a:ext>
                </a:extLst>
              </p14:cNvPr>
              <p14:cNvContentPartPr/>
              <p14:nvPr/>
            </p14:nvContentPartPr>
            <p14:xfrm>
              <a:off x="4528797" y="2954776"/>
              <a:ext cx="2247120" cy="4608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D609E683-C07B-0F83-2ED7-6298597D2BA1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475157" y="2846776"/>
                <a:ext cx="2354760" cy="26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695E85DA-B1F4-8038-A7E5-C9A5A560AEC2}"/>
                  </a:ext>
                </a:extLst>
              </p14:cNvPr>
              <p14:cNvContentPartPr/>
              <p14:nvPr/>
            </p14:nvContentPartPr>
            <p14:xfrm>
              <a:off x="7656837" y="3665776"/>
              <a:ext cx="413640" cy="3132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695E85DA-B1F4-8038-A7E5-C9A5A560AEC2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602837" y="3558136"/>
                <a:ext cx="521280" cy="24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010A9EEF-73A9-0BEB-E1BB-23F85D5680A4}"/>
                  </a:ext>
                </a:extLst>
              </p14:cNvPr>
              <p14:cNvContentPartPr/>
              <p14:nvPr/>
            </p14:nvContentPartPr>
            <p14:xfrm>
              <a:off x="4503237" y="3861616"/>
              <a:ext cx="3577320" cy="9576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010A9EEF-73A9-0BEB-E1BB-23F85D5680A4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449597" y="3753976"/>
                <a:ext cx="3684960" cy="31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805184F1-794C-50C1-EBDB-FE36313AC7CD}"/>
                  </a:ext>
                </a:extLst>
              </p14:cNvPr>
              <p14:cNvContentPartPr/>
              <p14:nvPr/>
            </p14:nvContentPartPr>
            <p14:xfrm>
              <a:off x="4537437" y="4012816"/>
              <a:ext cx="3525120" cy="1224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805184F1-794C-50C1-EBDB-FE36313AC7CD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483797" y="3905176"/>
                <a:ext cx="3632760" cy="22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7144E5B5-EE7E-2543-33E9-9F3DA700147C}"/>
                  </a:ext>
                </a:extLst>
              </p14:cNvPr>
              <p14:cNvContentPartPr/>
              <p14:nvPr/>
            </p14:nvContentPartPr>
            <p14:xfrm>
              <a:off x="7451637" y="3161776"/>
              <a:ext cx="657720" cy="900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7144E5B5-EE7E-2543-33E9-9F3DA700147C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397637" y="3053776"/>
                <a:ext cx="765360" cy="22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B553BB37-2448-3284-B5BC-D83C130FBC40}"/>
                  </a:ext>
                </a:extLst>
              </p14:cNvPr>
              <p14:cNvContentPartPr/>
              <p14:nvPr/>
            </p14:nvContentPartPr>
            <p14:xfrm>
              <a:off x="4486317" y="3332416"/>
              <a:ext cx="1537560" cy="5184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B553BB37-2448-3284-B5BC-D83C130FBC40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432317" y="3224776"/>
                <a:ext cx="1645200" cy="26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7CABF19C-A1BF-E9E2-3718-C6D862B1FE7F}"/>
                  </a:ext>
                </a:extLst>
              </p14:cNvPr>
              <p14:cNvContentPartPr/>
              <p14:nvPr/>
            </p14:nvContentPartPr>
            <p14:xfrm>
              <a:off x="4562997" y="4724896"/>
              <a:ext cx="3583440" cy="5112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7CABF19C-A1BF-E9E2-3718-C6D862B1FE7F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509357" y="4616896"/>
                <a:ext cx="3691080" cy="2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1B0C925C-A351-076E-9E9C-3378A5A1B6B8}"/>
                  </a:ext>
                </a:extLst>
              </p14:cNvPr>
              <p14:cNvContentPartPr/>
              <p14:nvPr/>
            </p14:nvContentPartPr>
            <p14:xfrm>
              <a:off x="4511877" y="4878616"/>
              <a:ext cx="3555360" cy="2700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1B0C925C-A351-076E-9E9C-3378A5A1B6B8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457877" y="4770616"/>
                <a:ext cx="3663000" cy="24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5C2C517D-F105-D15F-B961-E8261424F653}"/>
                  </a:ext>
                </a:extLst>
              </p14:cNvPr>
              <p14:cNvContentPartPr/>
              <p14:nvPr/>
            </p14:nvContentPartPr>
            <p14:xfrm>
              <a:off x="7853397" y="4580176"/>
              <a:ext cx="278280" cy="360"/>
            </p14:xfrm>
          </p:contentPart>
        </mc:Choice>
        <mc:Fallback xmlns=""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5C2C517D-F105-D15F-B961-E8261424F653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799397" y="4472536"/>
                <a:ext cx="38592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01FC92EA-B51B-9CD3-2911-E6730F67FA16}"/>
                  </a:ext>
                </a:extLst>
              </p14:cNvPr>
              <p14:cNvContentPartPr/>
              <p14:nvPr/>
            </p14:nvContentPartPr>
            <p14:xfrm>
              <a:off x="4537437" y="5058616"/>
              <a:ext cx="3551400" cy="4320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01FC92EA-B51B-9CD3-2911-E6730F67FA16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483797" y="4950616"/>
                <a:ext cx="3659040" cy="25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F5D7534E-BC40-ABF7-FA7C-B672B23DF9A2}"/>
                  </a:ext>
                </a:extLst>
              </p14:cNvPr>
              <p14:cNvContentPartPr/>
              <p14:nvPr/>
            </p14:nvContentPartPr>
            <p14:xfrm>
              <a:off x="4472997" y="5263816"/>
              <a:ext cx="3278160" cy="7812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F5D7534E-BC40-ABF7-FA7C-B672B23DF9A2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418997" y="5156176"/>
                <a:ext cx="3385800" cy="29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577DD2EE-E760-C181-8F7C-B4C8F9F0E5D4}"/>
                  </a:ext>
                </a:extLst>
              </p14:cNvPr>
              <p14:cNvContentPartPr/>
              <p14:nvPr/>
            </p14:nvContentPartPr>
            <p14:xfrm>
              <a:off x="4503237" y="5802376"/>
              <a:ext cx="1008360" cy="936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577DD2EE-E760-C181-8F7C-B4C8F9F0E5D4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449597" y="5694736"/>
                <a:ext cx="1116000" cy="22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8230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21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ISR Remedy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525773"/>
            <a:ext cx="89167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Beam cleaning being negligible: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Increase number of pumps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Reduce outgassing using 300°C </a:t>
            </a:r>
            <a:r>
              <a:rPr lang="en-US" sz="1600" dirty="0" err="1"/>
              <a:t>bakeout</a:t>
            </a:r>
            <a:endParaRPr lang="en-US" sz="16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Perform ex-situ Ar/O</a:t>
            </a:r>
            <a:r>
              <a:rPr lang="en-US" sz="1600" baseline="-25000" dirty="0"/>
              <a:t>2</a:t>
            </a:r>
            <a:r>
              <a:rPr lang="en-US" sz="1600" dirty="0"/>
              <a:t> glow discharge cleaning with in-situ bakeout</a:t>
            </a:r>
            <a:endParaRPr lang="en-US" sz="1600" dirty="0">
              <a:solidFill>
                <a:srgbClr val="FF0066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ym typeface="Wingdings" panose="05000000000000000000" pitchFamily="2" charset="2"/>
              </a:rPr>
              <a:t>	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ym typeface="Wingdings" panose="05000000000000000000" pitchFamily="2" charset="2"/>
              </a:rPr>
              <a:t>	 </a:t>
            </a:r>
            <a:r>
              <a:rPr lang="el-GR" sz="1600" dirty="0">
                <a:sym typeface="Wingdings" panose="05000000000000000000" pitchFamily="2" charset="2"/>
              </a:rPr>
              <a:t>η</a:t>
            </a:r>
            <a:r>
              <a:rPr lang="en-US" sz="1600" dirty="0" err="1">
                <a:sym typeface="Wingdings" panose="05000000000000000000" pitchFamily="2" charset="2"/>
              </a:rPr>
              <a:t>I</a:t>
            </a:r>
            <a:r>
              <a:rPr lang="en-US" sz="1600" baseline="-25000" dirty="0" err="1">
                <a:sym typeface="Wingdings" panose="05000000000000000000" pitchFamily="2" charset="2"/>
              </a:rPr>
              <a:t>Crit</a:t>
            </a:r>
            <a:r>
              <a:rPr lang="en-US" sz="1600" dirty="0">
                <a:sym typeface="Wingdings" panose="05000000000000000000" pitchFamily="2" charset="2"/>
              </a:rPr>
              <a:t> increased to ~ 60 A and the machine could reached </a:t>
            </a:r>
            <a:r>
              <a:rPr lang="en-US" sz="1600" dirty="0">
                <a:solidFill>
                  <a:srgbClr val="FF0066"/>
                </a:solidFill>
                <a:sym typeface="Wingdings" panose="05000000000000000000" pitchFamily="2" charset="2"/>
              </a:rPr>
              <a:t>57 A  and 2×10</a:t>
            </a:r>
            <a:r>
              <a:rPr lang="en-US" sz="1600" baseline="30000" dirty="0">
                <a:solidFill>
                  <a:srgbClr val="FF0066"/>
                </a:solidFill>
                <a:sym typeface="Wingdings" panose="05000000000000000000" pitchFamily="2" charset="2"/>
              </a:rPr>
              <a:t>-12</a:t>
            </a:r>
            <a:r>
              <a:rPr lang="en-US" sz="1600" dirty="0">
                <a:solidFill>
                  <a:srgbClr val="FF0066"/>
                </a:solidFill>
                <a:sym typeface="Wingdings" panose="05000000000000000000" pitchFamily="2" charset="2"/>
              </a:rPr>
              <a:t> Torr!</a:t>
            </a:r>
            <a:endParaRPr lang="en-US" sz="1600" dirty="0">
              <a:solidFill>
                <a:srgbClr val="FF0066"/>
              </a:solidFill>
            </a:endParaRP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E310C2-C93A-42A5-B498-043BBFC08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332" y="2016532"/>
            <a:ext cx="4074453" cy="3114346"/>
          </a:xfrm>
          <a:prstGeom prst="rect">
            <a:avLst/>
          </a:prstGeom>
        </p:spPr>
      </p:pic>
      <p:sp>
        <p:nvSpPr>
          <p:cNvPr id="25" name="Text Box 26">
            <a:extLst>
              <a:ext uri="{FF2B5EF4-FFF2-40B4-BE49-F238E27FC236}">
                <a16:creationId xmlns:a16="http://schemas.microsoft.com/office/drawing/2014/main" id="{A3EEBFF1-BB16-4214-B5E1-2443423CB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2053" y="5185217"/>
            <a:ext cx="304282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M. Jacob and K. Johnsen, CERN 84-13, 1984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623B007E-D466-4CE9-BEFA-F2073FB69C2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22811" y="804580"/>
          <a:ext cx="15049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16000" imgH="393700" progId="Equation.3">
                  <p:embed/>
                </p:oleObj>
              </mc:Choice>
              <mc:Fallback>
                <p:oleObj name="Equation" r:id="rId3" imgW="1016000" imgH="393700" progId="Equation.3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623B007E-D466-4CE9-BEFA-F2073FB69C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2811" y="804580"/>
                        <a:ext cx="1504950" cy="59055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3">
            <a:extLst>
              <a:ext uri="{FF2B5EF4-FFF2-40B4-BE49-F238E27FC236}">
                <a16:creationId xmlns:a16="http://schemas.microsoft.com/office/drawing/2014/main" id="{B22093B8-4945-4DEF-B2D5-DFD7C71F7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215" y="2576589"/>
            <a:ext cx="4508818" cy="261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26">
            <a:extLst>
              <a:ext uri="{FF2B5EF4-FFF2-40B4-BE49-F238E27FC236}">
                <a16:creationId xmlns:a16="http://schemas.microsoft.com/office/drawing/2014/main" id="{4CAA124D-CA59-403C-A640-0B0A634BD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8425" y="5184390"/>
            <a:ext cx="253466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100" dirty="0"/>
              <a:t>A.G. Mathewson, CERN ISR-VA/76-5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DD42791-56BB-48DA-8F15-AE71119E287C}"/>
              </a:ext>
            </a:extLst>
          </p:cNvPr>
          <p:cNvSpPr/>
          <p:nvPr/>
        </p:nvSpPr>
        <p:spPr>
          <a:xfrm>
            <a:off x="6785361" y="933913"/>
            <a:ext cx="291228" cy="399160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1CF5BB3-455E-4700-9DCF-3EED851C334F}"/>
              </a:ext>
            </a:extLst>
          </p:cNvPr>
          <p:cNvSpPr/>
          <p:nvPr/>
        </p:nvSpPr>
        <p:spPr>
          <a:xfrm>
            <a:off x="7817978" y="777421"/>
            <a:ext cx="291228" cy="399160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371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Vacuum Instability in J-Parc?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685540"/>
            <a:ext cx="85938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J-Parc Rapid Cycling Synchrotron (RCS), Main Ring (MR) injector</a:t>
            </a:r>
            <a:endParaRPr lang="en-US" sz="1600" dirty="0">
              <a:solidFill>
                <a:srgbClr val="FF0066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FF0066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RF shielded (Cu stripes with capacitors) ceramic chambers in dipoles and quadrupoles and </a:t>
            </a:r>
            <a:r>
              <a:rPr lang="en-US" sz="1600" dirty="0" err="1"/>
              <a:t>Ti</a:t>
            </a:r>
            <a:r>
              <a:rPr lang="en-US" sz="1600" dirty="0"/>
              <a:t> chambers for straights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CC99"/>
                </a:solidFill>
              </a:rPr>
              <a:t>Probable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/>
              <a:t>signature of Ion Stimulated Molecular Desorption</a:t>
            </a: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BCBBFA-3968-4B4E-A68A-1F752DCCB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324" y="2255200"/>
            <a:ext cx="4295775" cy="3657600"/>
          </a:xfrm>
          <a:prstGeom prst="rect">
            <a:avLst/>
          </a:prstGeom>
        </p:spPr>
      </p:pic>
      <p:sp>
        <p:nvSpPr>
          <p:cNvPr id="25" name="Text Box 26">
            <a:extLst>
              <a:ext uri="{FF2B5EF4-FFF2-40B4-BE49-F238E27FC236}">
                <a16:creationId xmlns:a16="http://schemas.microsoft.com/office/drawing/2014/main" id="{61E54CAD-08AA-4818-96BC-E4A347DAE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999" y="5769700"/>
            <a:ext cx="29674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J. </a:t>
            </a:r>
            <a:r>
              <a:rPr kumimoji="0" lang="en-GB" sz="1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Kamiya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et al., J</a:t>
            </a:r>
            <a:r>
              <a:rPr lang="fr-FR" sz="1000" dirty="0"/>
              <a:t>PS Conf. Proc. , 011023 (2021)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C52676-2A00-4260-90F9-B1152ED48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16" y="2861676"/>
            <a:ext cx="2869285" cy="1787135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2C69153-2843-44FF-9F85-EA78958A85B6}"/>
              </a:ext>
            </a:extLst>
          </p:cNvPr>
          <p:cNvCxnSpPr/>
          <p:nvPr/>
        </p:nvCxnSpPr>
        <p:spPr>
          <a:xfrm flipH="1">
            <a:off x="6253566" y="2177512"/>
            <a:ext cx="92990" cy="991891"/>
          </a:xfrm>
          <a:prstGeom prst="straightConnector1">
            <a:avLst/>
          </a:prstGeom>
          <a:ln w="19050">
            <a:solidFill>
              <a:srgbClr val="FF006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0962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685" y="2105101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3. </a:t>
            </a:r>
            <a:r>
              <a:rPr lang="en-GB" sz="4000" dirty="0">
                <a:solidFill>
                  <a:srgbClr val="FF0066"/>
                </a:solidFill>
              </a:rPr>
              <a:t>Particle losses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and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heavy ion stimulated desorption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570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556822"/>
            <a:ext cx="9143999" cy="40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Loss of ions from a beam leads to </a:t>
            </a:r>
            <a:r>
              <a:rPr lang="en-GB" sz="2000" dirty="0">
                <a:solidFill>
                  <a:srgbClr val="FF0066"/>
                </a:solidFill>
              </a:rPr>
              <a:t>large</a:t>
            </a:r>
            <a:r>
              <a:rPr lang="en-GB" sz="2000" dirty="0"/>
              <a:t> pressure increases: 10</a:t>
            </a:r>
            <a:r>
              <a:rPr lang="en-GB" sz="2000" baseline="30000" dirty="0"/>
              <a:t>-8</a:t>
            </a:r>
            <a:r>
              <a:rPr lang="en-GB" sz="2000" dirty="0"/>
              <a:t> …10</a:t>
            </a:r>
            <a:r>
              <a:rPr lang="en-GB" sz="2000" baseline="30000" dirty="0"/>
              <a:t>-5</a:t>
            </a:r>
            <a:r>
              <a:rPr lang="en-GB" sz="2000" dirty="0"/>
              <a:t> mbar!</a:t>
            </a:r>
            <a:endParaRPr lang="en-GB" sz="1800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" name="Group 24"/>
          <p:cNvGrpSpPr/>
          <p:nvPr/>
        </p:nvGrpSpPr>
        <p:grpSpPr>
          <a:xfrm>
            <a:off x="357158" y="1171239"/>
            <a:ext cx="4295376" cy="4400901"/>
            <a:chOff x="1857356" y="988832"/>
            <a:chExt cx="4295376" cy="4400901"/>
          </a:xfrm>
        </p:grpSpPr>
        <p:pic>
          <p:nvPicPr>
            <p:cNvPr id="13619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988832"/>
              <a:ext cx="4295376" cy="4154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932329" y="5143512"/>
              <a:ext cx="2363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/>
                <a:t>W. Fischer </a:t>
              </a:r>
              <a:r>
                <a:rPr lang="en-US" sz="1000" i="1"/>
                <a:t>et. al. </a:t>
              </a:r>
              <a:r>
                <a:rPr lang="en-US" sz="1000"/>
                <a:t>EPAC 2002, Paris, France</a:t>
              </a:r>
              <a:endParaRPr lang="fr-FR" sz="1000"/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3214678" y="1285860"/>
              <a:ext cx="1684941" cy="441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110 bunches, Au</a:t>
              </a:r>
              <a:r>
                <a:rPr lang="en-GB" sz="1100" b="1" baseline="30000">
                  <a:solidFill>
                    <a:srgbClr val="00CC99"/>
                  </a:solidFill>
                  <a:latin typeface="Times" pitchFamily="18" charset="0"/>
                </a:rPr>
                <a:t>79+</a:t>
              </a:r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,</a:t>
              </a:r>
            </a:p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9.9 GeV/u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pic>
        <p:nvPicPr>
          <p:cNvPr id="136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28736"/>
            <a:ext cx="42100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5643570" y="4643446"/>
            <a:ext cx="27446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W. Fischer </a:t>
            </a:r>
            <a:r>
              <a:rPr lang="en-US" sz="1000" i="1"/>
              <a:t>et. al. </a:t>
            </a:r>
            <a:r>
              <a:rPr lang="en-US" sz="1000"/>
              <a:t>EPAC 2006, Edinburgh, Scotland</a:t>
            </a:r>
            <a:endParaRPr lang="fr-FR" sz="100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215074" y="1857364"/>
            <a:ext cx="1684941" cy="441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2321" tIns="51161" rIns="102321" bIns="51161">
            <a:spAutoFit/>
          </a:bodyPr>
          <a:lstStyle/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3 10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9</a:t>
            </a:r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, Au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79+</a:t>
            </a:r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, 9.9 GeV/u</a:t>
            </a:r>
          </a:p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1, 2 &amp; 3 mrad</a:t>
            </a:r>
            <a:endParaRPr lang="en-US" sz="1100" b="1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RHIC</a:t>
            </a:r>
          </a:p>
        </p:txBody>
      </p:sp>
    </p:spTree>
    <p:extLst>
      <p:ext uri="{BB962C8B-B14F-4D97-AF65-F5344CB8AC3E}">
        <p14:creationId xmlns:p14="http://schemas.microsoft.com/office/powerpoint/2010/main" val="4106875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42844" y="695309"/>
            <a:ext cx="87868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600" dirty="0"/>
              <a:t> Surface </a:t>
            </a:r>
            <a:r>
              <a:rPr lang="fr-FR" sz="1600" dirty="0" err="1"/>
              <a:t>effect</a:t>
            </a:r>
            <a:r>
              <a:rPr lang="fr-FR" sz="1600" dirty="0"/>
              <a:t> (</a:t>
            </a:r>
            <a:r>
              <a:rPr lang="fr-FR" sz="1600" dirty="0" err="1"/>
              <a:t>except</a:t>
            </a:r>
            <a:r>
              <a:rPr lang="fr-FR" sz="1600" dirty="0"/>
              <a:t> diffusion H</a:t>
            </a:r>
            <a:r>
              <a:rPr lang="fr-FR" sz="1600" baseline="-25000" dirty="0"/>
              <a:t>2</a:t>
            </a:r>
            <a:r>
              <a:rPr lang="fr-FR" sz="1600" dirty="0"/>
              <a:t>) due to a </a:t>
            </a:r>
            <a:r>
              <a:rPr lang="fr-FR" sz="1600" dirty="0">
                <a:solidFill>
                  <a:srgbClr val="FF3399"/>
                </a:solidFill>
              </a:rPr>
              <a:t>thermal activation</a:t>
            </a: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5724128" y="2116089"/>
            <a:ext cx="2880917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50" dirty="0"/>
              <a:t>M. Bender </a:t>
            </a:r>
            <a:r>
              <a:rPr lang="en-GB" sz="1050" i="1" dirty="0"/>
              <a:t>et al. </a:t>
            </a:r>
            <a:r>
              <a:rPr lang="en-GB" sz="1050" dirty="0"/>
              <a:t>, NIM B 267 (2007) 885-890 </a:t>
            </a:r>
          </a:p>
        </p:txBody>
      </p:sp>
      <p:pic>
        <p:nvPicPr>
          <p:cNvPr id="133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40025"/>
            <a:ext cx="512313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3268696" y="2481259"/>
            <a:ext cx="2146274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Xe</a:t>
            </a:r>
            <a:r>
              <a:rPr lang="en-GB" sz="1100" b="1" baseline="30000" dirty="0">
                <a:solidFill>
                  <a:srgbClr val="00CC99"/>
                </a:solidFill>
                <a:latin typeface="Times" pitchFamily="18" charset="0"/>
              </a:rPr>
              <a:t>29+</a:t>
            </a:r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, 1.4 </a:t>
            </a:r>
            <a:r>
              <a:rPr lang="en-GB" sz="1100" b="1" dirty="0" err="1">
                <a:solidFill>
                  <a:srgbClr val="00CC99"/>
                </a:solidFill>
                <a:latin typeface="Times" pitchFamily="18" charset="0"/>
              </a:rPr>
              <a:t>MeV</a:t>
            </a:r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/u, Perpendicular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grpSp>
        <p:nvGrpSpPr>
          <p:cNvPr id="2" name="Group 25"/>
          <p:cNvGrpSpPr/>
          <p:nvPr/>
        </p:nvGrpSpPr>
        <p:grpSpPr>
          <a:xfrm>
            <a:off x="142844" y="2767011"/>
            <a:ext cx="4060924" cy="2915804"/>
            <a:chOff x="142844" y="3071810"/>
            <a:chExt cx="4060924" cy="2915804"/>
          </a:xfrm>
        </p:grpSpPr>
        <p:pic>
          <p:nvPicPr>
            <p:cNvPr id="13312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3071810"/>
              <a:ext cx="4060924" cy="2643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285720" y="5715016"/>
              <a:ext cx="3439898" cy="2725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Temperature of atomic Cu subsystem after </a:t>
              </a:r>
              <a:r>
                <a:rPr lang="en-GB" sz="1100" b="1" err="1">
                  <a:solidFill>
                    <a:srgbClr val="00CC99"/>
                  </a:solidFill>
                  <a:latin typeface="Times" pitchFamily="18" charset="0"/>
                </a:rPr>
                <a:t>Xe</a:t>
              </a:r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 impact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cxnSp>
        <p:nvCxnSpPr>
          <p:cNvPr id="32" name="Straight Arrow Connector 31"/>
          <p:cNvCxnSpPr/>
          <p:nvPr/>
        </p:nvCxnSpPr>
        <p:spPr>
          <a:xfrm rot="10800000">
            <a:off x="857224" y="3838581"/>
            <a:ext cx="500066" cy="357190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71538" y="4195771"/>
            <a:ext cx="66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FF0066"/>
                </a:solidFill>
              </a:rPr>
              <a:t>300</a:t>
            </a:r>
            <a:r>
              <a:rPr lang="fr-FR" sz="1400" b="1" dirty="0">
                <a:solidFill>
                  <a:srgbClr val="FF0066"/>
                </a:solidFill>
                <a:latin typeface="Times New Roman"/>
                <a:cs typeface="Times New Roman"/>
                <a:sym typeface="Mathematica1"/>
              </a:rPr>
              <a:t>°</a:t>
            </a:r>
            <a:r>
              <a:rPr lang="fr-FR" sz="1400" b="1" dirty="0">
                <a:solidFill>
                  <a:srgbClr val="FF0066"/>
                </a:solidFill>
              </a:rPr>
              <a:t> C</a:t>
            </a:r>
          </a:p>
        </p:txBody>
      </p:sp>
      <p:grpSp>
        <p:nvGrpSpPr>
          <p:cNvPr id="3" name="Group 26"/>
          <p:cNvGrpSpPr/>
          <p:nvPr/>
        </p:nvGrpSpPr>
        <p:grpSpPr>
          <a:xfrm>
            <a:off x="4429124" y="2767011"/>
            <a:ext cx="4000944" cy="2915804"/>
            <a:chOff x="4429124" y="3071810"/>
            <a:chExt cx="4000944" cy="2915804"/>
          </a:xfrm>
        </p:grpSpPr>
        <p:pic>
          <p:nvPicPr>
            <p:cNvPr id="133128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9124" y="3071810"/>
              <a:ext cx="4000944" cy="2714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 Box 6"/>
            <p:cNvSpPr txBox="1">
              <a:spLocks noChangeArrowheads="1"/>
            </p:cNvSpPr>
            <p:nvPr/>
          </p:nvSpPr>
          <p:spPr bwMode="auto">
            <a:xfrm>
              <a:off x="5422712" y="5715016"/>
              <a:ext cx="2167114" cy="2725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Desorbed particles per </a:t>
              </a:r>
              <a:r>
                <a:rPr lang="en-GB" sz="1100" b="1" err="1">
                  <a:solidFill>
                    <a:srgbClr val="00CC99"/>
                  </a:solidFill>
                  <a:latin typeface="Times" pitchFamily="18" charset="0"/>
                </a:rPr>
                <a:t>Xe</a:t>
              </a:r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 per </a:t>
              </a:r>
              <a:r>
                <a:rPr lang="en-GB" sz="1100" b="1" err="1">
                  <a:solidFill>
                    <a:srgbClr val="00CC99"/>
                  </a:solidFill>
                  <a:latin typeface="Times" pitchFamily="18" charset="0"/>
                </a:rPr>
                <a:t>dt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graphicFrame>
        <p:nvGraphicFramePr>
          <p:cNvPr id="135171" name="Object 3"/>
          <p:cNvGraphicFramePr>
            <a:graphicFrameLocks noChangeAspect="1"/>
          </p:cNvGraphicFramePr>
          <p:nvPr/>
        </p:nvGraphicFramePr>
        <p:xfrm>
          <a:off x="3801267" y="5669176"/>
          <a:ext cx="1255713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89000" imgH="228600" progId="Equation.3">
                  <p:embed/>
                </p:oleObj>
              </mc:Choice>
              <mc:Fallback>
                <p:oleObj name="Equation" r:id="rId5" imgW="889000" imgH="228600" progId="Equation.3">
                  <p:embed/>
                  <p:pic>
                    <p:nvPicPr>
                      <p:cNvPr id="13517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1267" y="5669176"/>
                        <a:ext cx="1255713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179512" y="1123937"/>
            <a:ext cx="8964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« Inelastic thermal spike model » : a temperature map coupled to the thermal desorption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 err="1">
                <a:solidFill>
                  <a:srgbClr val="3366FF"/>
                </a:solidFill>
                <a:latin typeface="+mn-lt"/>
              </a:rPr>
              <a:t>Mecanism</a:t>
            </a:r>
            <a:endParaRPr lang="en-GB" sz="2800" b="1" dirty="0">
              <a:solidFill>
                <a:srgbClr val="3366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885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 animBg="1"/>
      <p:bldP spid="28" grpId="1" animBg="1"/>
      <p:bldP spid="34" grpId="0"/>
      <p:bldP spid="25" grpId="0"/>
      <p:bldP spid="2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8021"/>
            <a:ext cx="2671766" cy="189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624" y="743919"/>
            <a:ext cx="4643470" cy="300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114728" y="2358574"/>
            <a:ext cx="33824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dirty="0"/>
              <a:t>E. </a:t>
            </a:r>
            <a:r>
              <a:rPr lang="en-GB" sz="1200" dirty="0" err="1"/>
              <a:t>Mahner</a:t>
            </a:r>
            <a:r>
              <a:rPr lang="en-GB" sz="1200" dirty="0"/>
              <a:t> </a:t>
            </a:r>
            <a:r>
              <a:rPr lang="en-GB" sz="1200" i="1" dirty="0"/>
              <a:t>et al. </a:t>
            </a:r>
            <a:r>
              <a:rPr lang="en-GB" sz="1200" dirty="0"/>
              <a:t>, </a:t>
            </a:r>
          </a:p>
          <a:p>
            <a:pPr algn="ctr"/>
            <a:r>
              <a:rPr lang="en-GB" sz="1200" dirty="0"/>
              <a:t>Phys. Rev. ST </a:t>
            </a:r>
            <a:r>
              <a:rPr lang="en-GB" sz="1200" dirty="0" err="1"/>
              <a:t>Accel</a:t>
            </a:r>
            <a:r>
              <a:rPr lang="en-GB" sz="1200" dirty="0"/>
              <a:t>. Beams 6, 013201 (2003)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728" y="516689"/>
            <a:ext cx="8415366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Desorption yields range from </a:t>
            </a:r>
            <a:r>
              <a:rPr lang="en-GB" sz="1600" dirty="0">
                <a:solidFill>
                  <a:srgbClr val="FF3399"/>
                </a:solidFill>
              </a:rPr>
              <a:t>20 – 20 000 molecules per ion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71406" y="3676863"/>
            <a:ext cx="8715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/>
              <a:t> The desorption is determined by the energy given to the electrons (electronic stopping force)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70871" y="1583383"/>
            <a:ext cx="2859611" cy="3803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b="1" dirty="0">
                <a:solidFill>
                  <a:srgbClr val="00CC99"/>
                </a:solidFill>
                <a:latin typeface="Times" pitchFamily="18" charset="0"/>
              </a:rPr>
              <a:t>Pb</a:t>
            </a:r>
            <a:r>
              <a:rPr lang="en-GB" b="1" baseline="30000" dirty="0">
                <a:solidFill>
                  <a:srgbClr val="00CC99"/>
                </a:solidFill>
                <a:latin typeface="Times" pitchFamily="18" charset="0"/>
              </a:rPr>
              <a:t>53+</a:t>
            </a:r>
            <a:r>
              <a:rPr lang="en-GB" b="1" dirty="0">
                <a:solidFill>
                  <a:srgbClr val="00CC99"/>
                </a:solidFill>
                <a:latin typeface="Times" pitchFamily="18" charset="0"/>
              </a:rPr>
              <a:t>, 4. 2 MeV/u, 14 </a:t>
            </a:r>
            <a:r>
              <a:rPr lang="en-GB" b="1" dirty="0" err="1">
                <a:solidFill>
                  <a:srgbClr val="00CC99"/>
                </a:solidFill>
                <a:latin typeface="Times" pitchFamily="18" charset="0"/>
              </a:rPr>
              <a:t>mrad</a:t>
            </a:r>
            <a:endParaRPr lang="en-US" b="1" dirty="0">
              <a:solidFill>
                <a:srgbClr val="00CC99"/>
              </a:solidFill>
              <a:latin typeface="Times" pitchFamily="18" charset="0"/>
            </a:endParaRPr>
          </a:p>
        </p:txBody>
      </p:sp>
      <p:graphicFrame>
        <p:nvGraphicFramePr>
          <p:cNvPr id="133125" name="Object 5"/>
          <p:cNvGraphicFramePr>
            <a:graphicFrameLocks noChangeAspect="1"/>
          </p:cNvGraphicFramePr>
          <p:nvPr/>
        </p:nvGraphicFramePr>
        <p:xfrm>
          <a:off x="857224" y="4572008"/>
          <a:ext cx="1214446" cy="647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76300" imgH="469900" progId="Equation.3">
                  <p:embed/>
                </p:oleObj>
              </mc:Choice>
              <mc:Fallback>
                <p:oleObj name="Equation" r:id="rId4" imgW="876300" imgH="469900" progId="Equation.3">
                  <p:embed/>
                  <p:pic>
                    <p:nvPicPr>
                      <p:cNvPr id="1331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572008"/>
                        <a:ext cx="1214446" cy="647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28972" y="5852030"/>
            <a:ext cx="7715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desorption induced by the electrons is the responsible mechanism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1500166" y="5357826"/>
            <a:ext cx="28527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dirty="0"/>
              <a:t>L. </a:t>
            </a:r>
            <a:r>
              <a:rPr lang="en-GB" sz="1200" dirty="0" err="1"/>
              <a:t>Prost</a:t>
            </a:r>
            <a:r>
              <a:rPr lang="en-GB" sz="1200" dirty="0"/>
              <a:t> </a:t>
            </a:r>
            <a:r>
              <a:rPr lang="en-GB" sz="1200" i="1" dirty="0"/>
              <a:t>et al. </a:t>
            </a:r>
            <a:r>
              <a:rPr lang="en-GB" sz="1200" dirty="0"/>
              <a:t>, PRL 98, 064801 (2007)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High energy ions</a:t>
            </a:r>
          </a:p>
        </p:txBody>
      </p:sp>
    </p:spTree>
    <p:extLst>
      <p:ext uri="{BB962C8B-B14F-4D97-AF65-F5344CB8AC3E}">
        <p14:creationId xmlns:p14="http://schemas.microsoft.com/office/powerpoint/2010/main" val="407427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21" grpId="0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42844" y="415905"/>
            <a:ext cx="87868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Located in the LHC arcs around IP2 to intercept lead beams with modified charge produced at the interaction point: Pb81</a:t>
            </a:r>
            <a:r>
              <a:rPr lang="en-GB" baseline="30000" dirty="0"/>
              <a:t>+</a:t>
            </a:r>
            <a:r>
              <a:rPr lang="en-GB" dirty="0"/>
              <a:t> instead of PB82</a:t>
            </a:r>
            <a:r>
              <a:rPr lang="en-GB" baseline="30000" dirty="0"/>
              <a:t>+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 W jaws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>
                <a:solidFill>
                  <a:srgbClr val="3366FF"/>
                </a:solidFill>
                <a:latin typeface="+mn-lt"/>
              </a:rPr>
              <a:t>HL-LHC ions </a:t>
            </a:r>
            <a:r>
              <a:rPr lang="en-GB" sz="2800" b="1" dirty="0">
                <a:solidFill>
                  <a:srgbClr val="3366FF"/>
                </a:solidFill>
                <a:latin typeface="+mn-lt"/>
              </a:rPr>
              <a:t>collimator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4294C2-B02C-4259-96A3-EE46778B49B9}"/>
              </a:ext>
            </a:extLst>
          </p:cNvPr>
          <p:cNvSpPr txBox="1"/>
          <p:nvPr/>
        </p:nvSpPr>
        <p:spPr>
          <a:xfrm>
            <a:off x="906755" y="510689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TCLD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1D4B41-235E-44BF-9FEB-4A28357C7498}"/>
              </a:ext>
            </a:extLst>
          </p:cNvPr>
          <p:cNvSpPr txBox="1"/>
          <p:nvPr/>
        </p:nvSpPr>
        <p:spPr>
          <a:xfrm>
            <a:off x="4008470" y="4524958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TCLD &amp; LEN Bypass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07DCC1-18BB-4B80-A744-160D162DECA7}"/>
              </a:ext>
            </a:extLst>
          </p:cNvPr>
          <p:cNvSpPr txBox="1"/>
          <p:nvPr/>
        </p:nvSpPr>
        <p:spPr>
          <a:xfrm>
            <a:off x="3467100" y="5798329"/>
            <a:ext cx="2663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Courtesy S. Redaelli, F. Savary</a:t>
            </a:r>
            <a:endParaRPr lang="en-GB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A8F166-1B5A-42B0-8A88-9CC11B651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002" y="1014654"/>
            <a:ext cx="7306574" cy="4828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8A837D-D23C-FB74-9A1F-6749D20A555F}"/>
              </a:ext>
            </a:extLst>
          </p:cNvPr>
          <p:cNvSpPr txBox="1"/>
          <p:nvPr/>
        </p:nvSpPr>
        <p:spPr>
          <a:xfrm>
            <a:off x="1429230" y="5390344"/>
            <a:ext cx="345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Installed during LS2: 2019-2021</a:t>
            </a:r>
          </a:p>
        </p:txBody>
      </p:sp>
    </p:spTree>
    <p:extLst>
      <p:ext uri="{BB962C8B-B14F-4D97-AF65-F5344CB8AC3E}">
        <p14:creationId xmlns:p14="http://schemas.microsoft.com/office/powerpoint/2010/main" val="3450729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Slot 7 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00373"/>
            <a:ext cx="91440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 accelerators, the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circulating beam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can contribute to stimulate molecular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desorption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en-US" kern="0" baseline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Those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phenomenon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can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lang="fr-FR" kern="0" dirty="0"/>
              <a:t>lead to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much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larger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gas load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than the thermal outgassing 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rate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defRPr/>
            </a:pPr>
            <a:r>
              <a:rPr lang="fr-FR" kern="0" dirty="0">
                <a:sym typeface="Wingdings" panose="05000000000000000000" pitchFamily="2" charset="2"/>
              </a:rPr>
              <a:t> </a:t>
            </a:r>
            <a:r>
              <a:rPr lang="fr-FR" i="1" kern="0" dirty="0">
                <a:sym typeface="Wingdings" panose="05000000000000000000" pitchFamily="2" charset="2"/>
              </a:rPr>
              <a:t>« </a:t>
            </a:r>
            <a:r>
              <a:rPr lang="fr-FR" i="1" kern="0" dirty="0"/>
              <a:t>D</a:t>
            </a:r>
            <a:r>
              <a:rPr lang="en-GB" i="1" kern="0" dirty="0" err="1"/>
              <a:t>ynam</a:t>
            </a:r>
            <a:r>
              <a:rPr lang="fr-FR" i="1" kern="0" dirty="0" err="1"/>
              <a:t>ic</a:t>
            </a:r>
            <a:r>
              <a:rPr lang="fr-FR" i="1" kern="0" dirty="0"/>
              <a:t> </a:t>
            </a:r>
            <a:r>
              <a:rPr lang="fr-FR" i="1" kern="0" dirty="0" err="1"/>
              <a:t>pres</a:t>
            </a:r>
            <a:r>
              <a:rPr lang="en-GB" i="1" kern="0" dirty="0" err="1"/>
              <a:t>su</a:t>
            </a:r>
            <a:r>
              <a:rPr lang="fr-FR" i="1" kern="0" dirty="0"/>
              <a:t>re »</a:t>
            </a:r>
            <a:endParaRPr kumimoji="0" lang="fr-FR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fr-FR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Photon stimulated desorption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originates from SR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en-GB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Ion stimulated desorption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originates from beam gas ionisation and can lead to vacuum instability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en-GB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Particle losses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may trigger beam dumps / other unwanted phenomena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en-GB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673894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315971" y="3429000"/>
            <a:ext cx="4461329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Thank you for your attention !!!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43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0482" y="712195"/>
            <a:ext cx="8415366" cy="397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600" dirty="0">
                <a:solidFill>
                  <a:srgbClr val="3366FF"/>
                </a:solidFill>
              </a:rPr>
              <a:t>Outline</a:t>
            </a:r>
            <a:endParaRPr lang="en-US" sz="2600" dirty="0"/>
          </a:p>
          <a:p>
            <a:pPr algn="ctr">
              <a:buClr>
                <a:schemeClr val="accent1"/>
              </a:buClr>
            </a:pPr>
            <a:endParaRPr lang="en-US" dirty="0"/>
          </a:p>
          <a:p>
            <a:pPr>
              <a:buClr>
                <a:srgbClr val="00CC99"/>
              </a:buClr>
            </a:pPr>
            <a:endParaRPr lang="en-US" sz="2000" dirty="0"/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Photon induced molecular desorption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Vacuum instability and ion stimulated desorption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Particle losses and heavy ions stimulated desorption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algn="ctr">
              <a:buClr>
                <a:schemeClr val="accent6">
                  <a:lumMod val="50000"/>
                </a:schemeClr>
              </a:buClr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rgbClr val="00CC99"/>
              </a:buClr>
              <a:buAutoNum type="arabicPeriod"/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38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5300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31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References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43134"/>
            <a:ext cx="914400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Cern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Accelerator School,  Vacuum technology, CERN 99-05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</a:t>
            </a:r>
            <a:r>
              <a:rPr lang="en-US" kern="0" dirty="0" err="1"/>
              <a:t>Cern</a:t>
            </a:r>
            <a:r>
              <a:rPr lang="en-US" kern="0" dirty="0"/>
              <a:t> Accelerator School,  Vacuum in accelerators, CERN 2007-03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Cern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Accelerator School,  Vacuum for particle accelerators,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Glumslov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June 2017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The physical basis of ultra-high vacuum, P.A. Redhead, J.P. Hobson, E.V.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Kornelsen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AVS.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Scientific foundations of vacuum technique, S.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Dushman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J.M Lafferty. J. Wiley &amp; sons.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lang="en-US" kern="0" dirty="0"/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Les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calculs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de la technique du vide, J.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Delafosse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G.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Mongodin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G.A.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Boutry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Le vide.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Vacuum Technology, A. Roth. Elsevier Science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Foundations of vacuum science and technology, Ed by J.M. Lafferty. J. Wiley &amp; sons.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</a:t>
            </a:r>
            <a:r>
              <a:rPr lang="en-GB" dirty="0"/>
              <a:t>Vacuum in Particle Accelerators: Modelling, Design and Operation of Beam Vacuum Systems, O. Malyshev. Wiley VCH.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-87463" y="4139242"/>
            <a:ext cx="9143999" cy="5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Journals</a:t>
            </a:r>
          </a:p>
        </p:txBody>
      </p:sp>
      <p:sp>
        <p:nvSpPr>
          <p:cNvPr id="6" name="Rectangle 5"/>
          <p:cNvSpPr/>
          <p:nvPr/>
        </p:nvSpPr>
        <p:spPr>
          <a:xfrm>
            <a:off x="-2" y="4662456"/>
            <a:ext cx="73065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/>
              <a:t>Journal of Vacuum Science and Technology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Vacuum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Applied Surface Science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Nuclear Instruments and Methods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Physical Review  Accelerator and Beams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141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1496" y="2076821"/>
            <a:ext cx="494879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dirty="0"/>
              <a:t>1. </a:t>
            </a:r>
            <a:r>
              <a:rPr lang="en-GB" sz="4000" dirty="0">
                <a:solidFill>
                  <a:srgbClr val="FF0066"/>
                </a:solidFill>
              </a:rPr>
              <a:t>Photon induced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molecular desorption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973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815671"/>
            <a:ext cx="9001156" cy="424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interaction of photons (light) with matters produce the </a:t>
            </a:r>
            <a:r>
              <a:rPr lang="en-GB" b="1" dirty="0">
                <a:solidFill>
                  <a:srgbClr val="FF3399"/>
                </a:solidFill>
              </a:rPr>
              <a:t>desorption of neutral gases </a:t>
            </a:r>
            <a:r>
              <a:rPr lang="en-GB" dirty="0"/>
              <a:t>inside the vacuum system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photon stimulated desorption (PSD) of </a:t>
            </a:r>
            <a:r>
              <a:rPr lang="en-GB" dirty="0" err="1"/>
              <a:t>physisorbed</a:t>
            </a:r>
            <a:r>
              <a:rPr lang="en-GB" dirty="0"/>
              <a:t> (</a:t>
            </a:r>
            <a:r>
              <a:rPr lang="en-GB" dirty="0" err="1"/>
              <a:t>meV</a:t>
            </a:r>
            <a:r>
              <a:rPr lang="en-GB" dirty="0"/>
              <a:t>) or chemisorbed (eV) molecules can be direct or non-direct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identified transmitters are photoelectrons, secondary electrons and phonons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photon stimulated molecular desorption is a function of the nature of the material, its temperature, its surface state, and of the photon energy and the angle of irradiation.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No model exists, therefore </a:t>
            </a:r>
            <a:r>
              <a:rPr lang="en-GB" b="1" i="1" dirty="0">
                <a:solidFill>
                  <a:srgbClr val="FF3399"/>
                </a:solidFill>
              </a:rPr>
              <a:t>in-situ</a:t>
            </a:r>
            <a:r>
              <a:rPr lang="en-GB" b="1" dirty="0">
                <a:solidFill>
                  <a:srgbClr val="FF3399"/>
                </a:solidFill>
              </a:rPr>
              <a:t> qualification</a:t>
            </a:r>
            <a:r>
              <a:rPr lang="en-GB" b="1" dirty="0"/>
              <a:t> </a:t>
            </a:r>
            <a:r>
              <a:rPr lang="en-GB" dirty="0"/>
              <a:t>of the material is required for the design of a future machine.</a:t>
            </a:r>
          </a:p>
          <a:p>
            <a:pPr>
              <a:buClr>
                <a:srgbClr val="00CC99"/>
              </a:buClr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Photodesorption</a:t>
            </a:r>
          </a:p>
        </p:txBody>
      </p:sp>
    </p:spTree>
    <p:extLst>
      <p:ext uri="{BB962C8B-B14F-4D97-AF65-F5344CB8AC3E}">
        <p14:creationId xmlns:p14="http://schemas.microsoft.com/office/powerpoint/2010/main" val="201217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2276" y="635695"/>
            <a:ext cx="32812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518452"/>
            <a:ext cx="5797308" cy="255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photodesorption process is linked to the production of photoelectrons and secondary electrons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Photoelectrons contribute to the gas load by ESD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</a:t>
            </a:r>
            <a:r>
              <a:rPr lang="en-GB" sz="1600" dirty="0">
                <a:solidFill>
                  <a:srgbClr val="FF3399"/>
                </a:solidFill>
              </a:rPr>
              <a:t>oxide and carbon layers </a:t>
            </a:r>
            <a:r>
              <a:rPr lang="en-GB" sz="1600" dirty="0"/>
              <a:t>are believed to be the source of gas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diffusion of atoms into the solid and their recombination at the surface plays a role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51496" y="2716276"/>
            <a:ext cx="3535018" cy="3320517"/>
            <a:chOff x="179512" y="2842929"/>
            <a:chExt cx="3535018" cy="3320517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2842929"/>
              <a:ext cx="3535018" cy="3043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5"/>
            <p:cNvSpPr txBox="1"/>
            <p:nvPr/>
          </p:nvSpPr>
          <p:spPr>
            <a:xfrm>
              <a:off x="922490" y="5886447"/>
              <a:ext cx="22507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O. Gröbner </a:t>
              </a:r>
              <a:r>
                <a:rPr lang="en-US" sz="1200" i="1" dirty="0"/>
                <a:t>et. al. </a:t>
              </a:r>
              <a:r>
                <a:rPr lang="en-US" sz="1200" dirty="0"/>
                <a:t>EPAC 1992 </a:t>
              </a:r>
              <a:endParaRPr lang="fr-FR" sz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53475" y="3423096"/>
            <a:ext cx="3906198" cy="2545914"/>
            <a:chOff x="2685665" y="2276872"/>
            <a:chExt cx="3906198" cy="254591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1840" y="2276872"/>
              <a:ext cx="2878236" cy="231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9"/>
            <p:cNvSpPr txBox="1"/>
            <p:nvPr/>
          </p:nvSpPr>
          <p:spPr>
            <a:xfrm>
              <a:off x="2685665" y="4545787"/>
              <a:ext cx="3906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J. </a:t>
              </a:r>
              <a:r>
                <a:rPr lang="en-US" sz="1200" dirty="0" err="1"/>
                <a:t>Gómez</a:t>
              </a:r>
              <a:r>
                <a:rPr lang="en-US" sz="1200" dirty="0"/>
                <a:t>-Goñi </a:t>
              </a:r>
              <a:r>
                <a:rPr lang="en-US" sz="1200" i="1" dirty="0"/>
                <a:t>et al. </a:t>
              </a:r>
              <a:r>
                <a:rPr lang="en-US" sz="1200" dirty="0"/>
                <a:t>JVSTA 12(4) Jul/Aug 1994, 1714 </a:t>
              </a:r>
              <a:endParaRPr lang="fr-FR" sz="1200" dirty="0"/>
            </a:p>
          </p:txBody>
        </p:sp>
      </p:grpSp>
      <p:sp>
        <p:nvSpPr>
          <p:cNvPr id="15" name="TextBox 9"/>
          <p:cNvSpPr txBox="1"/>
          <p:nvPr/>
        </p:nvSpPr>
        <p:spPr>
          <a:xfrm>
            <a:off x="5602277" y="2867943"/>
            <a:ext cx="3421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T. </a:t>
            </a:r>
            <a:r>
              <a:rPr lang="en-US" sz="1200" dirty="0" err="1"/>
              <a:t>Kobari</a:t>
            </a:r>
            <a:r>
              <a:rPr lang="en-US" sz="1200" dirty="0"/>
              <a:t> </a:t>
            </a:r>
            <a:r>
              <a:rPr lang="en-US" sz="1200" i="1" dirty="0"/>
              <a:t>et al </a:t>
            </a:r>
            <a:r>
              <a:rPr lang="en-US" sz="1200" dirty="0"/>
              <a:t>Proc .of Vacuum Design of Synch Light Sources Conference, Argonne, 1990</a:t>
            </a:r>
            <a:endParaRPr lang="fr-FR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Photodesorption: present understanding</a:t>
            </a:r>
          </a:p>
        </p:txBody>
      </p:sp>
    </p:spTree>
    <p:extLst>
      <p:ext uri="{BB962C8B-B14F-4D97-AF65-F5344CB8AC3E}">
        <p14:creationId xmlns:p14="http://schemas.microsoft.com/office/powerpoint/2010/main" val="118583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E3D8F-C4F3-DA2C-9227-8718A2D10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71E5B98-03BD-8578-9EB7-B997A74EA9E0}"/>
              </a:ext>
            </a:extLst>
          </p:cNvPr>
          <p:cNvGrpSpPr/>
          <p:nvPr/>
        </p:nvGrpSpPr>
        <p:grpSpPr>
          <a:xfrm>
            <a:off x="0" y="2595554"/>
            <a:ext cx="3968072" cy="3444023"/>
            <a:chOff x="500029" y="1809736"/>
            <a:chExt cx="4750642" cy="4407381"/>
          </a:xfrm>
        </p:grpSpPr>
        <p:grpSp>
          <p:nvGrpSpPr>
            <p:cNvPr id="12" name="Group 4">
              <a:extLst>
                <a:ext uri="{FF2B5EF4-FFF2-40B4-BE49-F238E27FC236}">
                  <a16:creationId xmlns:a16="http://schemas.microsoft.com/office/drawing/2014/main" id="{A1AF8293-7BA1-E56F-E86A-A8E33F7205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29" y="1809736"/>
              <a:ext cx="4750642" cy="4357718"/>
              <a:chOff x="3792" y="432"/>
              <a:chExt cx="2036" cy="1577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653D18F4-851E-70BB-5CC5-1DE6AC80CC3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792" y="432"/>
                <a:ext cx="2016" cy="1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Text Box 6">
                <a:extLst>
                  <a:ext uri="{FF2B5EF4-FFF2-40B4-BE49-F238E27FC236}">
                    <a16:creationId xmlns:a16="http://schemas.microsoft.com/office/drawing/2014/main" id="{44359124-7E31-53BE-2906-7BAC4CB218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5" y="456"/>
                <a:ext cx="1883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02321" tIns="51161" rIns="102321" bIns="51161">
                <a:spAutoFit/>
              </a:bodyPr>
              <a:lstStyle/>
              <a:p>
                <a:pPr algn="ctr" defTabSz="1023938"/>
                <a:r>
                  <a:rPr lang="en-GB" sz="1400" b="1" dirty="0">
                    <a:solidFill>
                      <a:srgbClr val="00CC99"/>
                    </a:solidFill>
                    <a:latin typeface="Times" pitchFamily="18" charset="0"/>
                  </a:rPr>
                  <a:t>Beam cleaning during the first period of LEP</a:t>
                </a:r>
                <a:endParaRPr lang="en-US" sz="1400" b="1" dirty="0">
                  <a:solidFill>
                    <a:srgbClr val="00CC99"/>
                  </a:solidFill>
                  <a:latin typeface="Times" pitchFamily="18" charset="0"/>
                </a:endParaRPr>
              </a:p>
            </p:txBody>
          </p:sp>
        </p:grpSp>
        <p:sp>
          <p:nvSpPr>
            <p:cNvPr id="13" name="Text Box 99">
              <a:extLst>
                <a:ext uri="{FF2B5EF4-FFF2-40B4-BE49-F238E27FC236}">
                  <a16:creationId xmlns:a16="http://schemas.microsoft.com/office/drawing/2014/main" id="{83C51C8A-8FDA-457E-06F3-AC2A4AD09E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7574" y="5862644"/>
              <a:ext cx="3252549" cy="354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5" tIns="45717" rIns="91435" bIns="45717">
              <a:spAutoFit/>
            </a:bodyPr>
            <a:lstStyle/>
            <a:p>
              <a:r>
                <a:rPr lang="en-GB" sz="1200" dirty="0">
                  <a:solidFill>
                    <a:schemeClr val="tx2"/>
                  </a:solidFill>
                  <a:cs typeface="Times New Roman" pitchFamily="1" charset="0"/>
                </a:rPr>
                <a:t>O. Gröbner. Vacuum 43 (1992) 27-30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98D2EA9-D9CF-4081-FDC1-076972A0F150}"/>
              </a:ext>
            </a:extLst>
          </p:cNvPr>
          <p:cNvSpPr txBox="1"/>
          <p:nvPr/>
        </p:nvSpPr>
        <p:spPr>
          <a:xfrm>
            <a:off x="4866890" y="5705464"/>
            <a:ext cx="4306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C. </a:t>
            </a:r>
            <a:r>
              <a:rPr lang="en-US" sz="1200" dirty="0" err="1"/>
              <a:t>Herbeaux</a:t>
            </a:r>
            <a:r>
              <a:rPr lang="en-US" sz="1200" dirty="0"/>
              <a:t>, </a:t>
            </a:r>
            <a:r>
              <a:rPr lang="en-US" sz="1200" dirty="0" err="1"/>
              <a:t>Journée</a:t>
            </a:r>
            <a:r>
              <a:rPr lang="en-US" sz="1200" dirty="0"/>
              <a:t> </a:t>
            </a:r>
            <a:r>
              <a:rPr lang="en-US" sz="1200" dirty="0" err="1"/>
              <a:t>thématiques</a:t>
            </a:r>
            <a:r>
              <a:rPr lang="en-US" sz="1200" dirty="0"/>
              <a:t> </a:t>
            </a:r>
            <a:r>
              <a:rPr lang="en-US" sz="1200" dirty="0" err="1"/>
              <a:t>RTVide</a:t>
            </a:r>
            <a:r>
              <a:rPr lang="en-US" sz="1200" dirty="0"/>
              <a:t>, </a:t>
            </a:r>
            <a:r>
              <a:rPr lang="en-US" sz="1200" dirty="0" err="1"/>
              <a:t>décembre</a:t>
            </a:r>
            <a:r>
              <a:rPr lang="en-US" sz="1200" dirty="0"/>
              <a:t> 2014 </a:t>
            </a:r>
            <a:endParaRPr lang="fr-FR" sz="1200" dirty="0"/>
          </a:p>
        </p:txBody>
      </p:sp>
      <p:sp>
        <p:nvSpPr>
          <p:cNvPr id="16" name="Text Box 6">
            <a:extLst>
              <a:ext uri="{FF2B5EF4-FFF2-40B4-BE49-F238E27FC236}">
                <a16:creationId xmlns:a16="http://schemas.microsoft.com/office/drawing/2014/main" id="{34D988D6-FB20-0D09-E471-1F69B7CDE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36" y="2653127"/>
            <a:ext cx="876697" cy="31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SOLEIL</a:t>
            </a:r>
            <a:endParaRPr lang="en-US" sz="1400" b="1" dirty="0">
              <a:solidFill>
                <a:srgbClr val="00CC99"/>
              </a:solidFill>
              <a:latin typeface="Times" pitchFamily="18" charset="0"/>
            </a:endParaRPr>
          </a:p>
        </p:txBody>
      </p:sp>
      <p:graphicFrame>
        <p:nvGraphicFramePr>
          <p:cNvPr id="18" name="Object 1">
            <a:extLst>
              <a:ext uri="{FF2B5EF4-FFF2-40B4-BE49-F238E27FC236}">
                <a16:creationId xmlns:a16="http://schemas.microsoft.com/office/drawing/2014/main" id="{C09DDB1D-DF7C-3991-F96C-75DBA3F189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86116" y="1580064"/>
          <a:ext cx="2495550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09088" imgH="482391" progId="Equation.3">
                  <p:embed/>
                </p:oleObj>
              </mc:Choice>
              <mc:Fallback>
                <p:oleObj name="Equation" r:id="rId3" imgW="1409088" imgH="482391" progId="Equation.3">
                  <p:embed/>
                  <p:pic>
                    <p:nvPicPr>
                      <p:cNvPr id="18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16" y="1580064"/>
                        <a:ext cx="2495550" cy="855663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46F330-0479-DB28-45AD-031AECC70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9" name="Footer Placeholder 9">
            <a:extLst>
              <a:ext uri="{FF2B5EF4-FFF2-40B4-BE49-F238E27FC236}">
                <a16:creationId xmlns:a16="http://schemas.microsoft.com/office/drawing/2014/main" id="{362C3E1E-8496-83F5-1003-5A870C1994D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itle 5">
            <a:extLst>
              <a:ext uri="{FF2B5EF4-FFF2-40B4-BE49-F238E27FC236}">
                <a16:creationId xmlns:a16="http://schemas.microsoft.com/office/drawing/2014/main" id="{2C086BD1-8EEA-963C-9A8E-F52717C1521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Dynamic pressure due to PSD</a:t>
            </a: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DC4CD62D-E9EF-C3FA-73B7-2C25D6448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22" y="564446"/>
            <a:ext cx="9001156" cy="147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dynamic pressure decreases by several orders of magnitude with photon dose: “</a:t>
            </a:r>
            <a:r>
              <a:rPr lang="en-GB" dirty="0">
                <a:solidFill>
                  <a:srgbClr val="FF3399"/>
                </a:solidFill>
              </a:rPr>
              <a:t>photon conditioning</a:t>
            </a:r>
            <a:r>
              <a:rPr lang="en-GB" dirty="0"/>
              <a:t>” 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photon desorption yield is characterised by </a:t>
            </a:r>
            <a:r>
              <a:rPr lang="el-GR" dirty="0"/>
              <a:t>η</a:t>
            </a:r>
            <a:r>
              <a:rPr lang="en-US" baseline="-25000" dirty="0"/>
              <a:t>photon</a:t>
            </a:r>
            <a:r>
              <a:rPr lang="en-US" dirty="0"/>
              <a:t> </a:t>
            </a:r>
            <a:endParaRPr lang="fr-FR" dirty="0"/>
          </a:p>
          <a:p>
            <a:pPr>
              <a:buClr>
                <a:srgbClr val="00CC99"/>
              </a:buClr>
            </a:pPr>
            <a:endParaRPr lang="en-GB" dirty="0"/>
          </a:p>
          <a:p>
            <a:pPr>
              <a:buClr>
                <a:srgbClr val="00CC99"/>
              </a:buClr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1AB924-99BD-27A1-E979-2E7E1B0EF1E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93798" y="3001478"/>
            <a:ext cx="3948778" cy="262965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C6D3C9B-19C8-2F74-261A-22A38EE784F5}"/>
              </a:ext>
            </a:extLst>
          </p:cNvPr>
          <p:cNvSpPr/>
          <p:nvPr/>
        </p:nvSpPr>
        <p:spPr>
          <a:xfrm>
            <a:off x="706650" y="4846232"/>
            <a:ext cx="20930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With beam P ~ 10</a:t>
            </a:r>
            <a:r>
              <a:rPr lang="en-GB" sz="1400" b="1" baseline="30000" dirty="0">
                <a:solidFill>
                  <a:srgbClr val="00CC99"/>
                </a:solidFill>
                <a:latin typeface="Times" pitchFamily="18" charset="0"/>
              </a:rPr>
              <a:t>-10</a:t>
            </a:r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 Torr</a:t>
            </a:r>
            <a:endParaRPr lang="en-GB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745734-40C1-4CC4-6453-C42977AC7188}"/>
              </a:ext>
            </a:extLst>
          </p:cNvPr>
          <p:cNvSpPr/>
          <p:nvPr/>
        </p:nvSpPr>
        <p:spPr>
          <a:xfrm>
            <a:off x="5070384" y="4931625"/>
            <a:ext cx="2236190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With beam P ~ 2 10</a:t>
            </a:r>
            <a:r>
              <a:rPr lang="en-GB" sz="1400" b="1" baseline="30000" dirty="0">
                <a:solidFill>
                  <a:srgbClr val="00CC99"/>
                </a:solidFill>
                <a:latin typeface="Times" pitchFamily="18" charset="0"/>
              </a:rPr>
              <a:t>-9</a:t>
            </a:r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 mbar</a:t>
            </a:r>
            <a:endParaRPr lang="en-GB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0C7669-E710-1A7E-894C-00251DDB6CFE}"/>
              </a:ext>
            </a:extLst>
          </p:cNvPr>
          <p:cNvSpPr txBox="1"/>
          <p:nvPr/>
        </p:nvSpPr>
        <p:spPr>
          <a:xfrm>
            <a:off x="6305980" y="1482407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Dynamic pressure: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67CD79-D058-BD47-BA15-041C297ED7E1}"/>
                  </a:ext>
                </a:extLst>
              </p:cNvPr>
              <p:cNvSpPr txBox="1"/>
              <p:nvPr/>
            </p:nvSpPr>
            <p:spPr>
              <a:xfrm>
                <a:off x="6198899" y="1806186"/>
                <a:ext cx="2215350" cy="564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𝑃h𝑜𝑡𝑜𝑛𝑠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𝑃h𝑜𝑡𝑜𝑛𝑠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67CD79-D058-BD47-BA15-041C297ED7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899" y="1806186"/>
                <a:ext cx="2215350" cy="5640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040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22" grpId="0" animBg="1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Photo-desorption yield measurement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36" y="2350558"/>
            <a:ext cx="7729846" cy="342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5682055" y="5826021"/>
            <a:ext cx="3480558" cy="27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V. Baglin </a:t>
            </a:r>
            <a:r>
              <a:rPr lang="en-GB" sz="1200" i="1" dirty="0">
                <a:solidFill>
                  <a:schemeClr val="tx2"/>
                </a:solidFill>
                <a:cs typeface="Times New Roman" pitchFamily="18" charset="0"/>
              </a:rPr>
              <a:t>et al.</a:t>
            </a:r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 EPAC 1998, Stockholm, Sweden.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1422" y="423429"/>
            <a:ext cx="9001156" cy="132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SR light is extracted from a dipole magnet to irradiate the test chamber at ~ 11 mrad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SR fan is vertically collimated therefore photon flux &lt; 4 eV are attenuated  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gas load is measured by the </a:t>
            </a:r>
            <a:r>
              <a:rPr lang="en-GB" sz="1600" dirty="0">
                <a:solidFill>
                  <a:srgbClr val="FF3399"/>
                </a:solidFill>
              </a:rPr>
              <a:t>throughput method </a:t>
            </a:r>
            <a:r>
              <a:rPr lang="en-GB" sz="1600" dirty="0"/>
              <a:t>via a conductance (72.5 ℓ/s for N</a:t>
            </a:r>
            <a:r>
              <a:rPr lang="en-GB" sz="1600" baseline="-25000" dirty="0"/>
              <a:t>2</a:t>
            </a:r>
            <a:r>
              <a:rPr lang="en-GB" sz="1600" dirty="0"/>
              <a:t>)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A wire and a collector are biased for current measurement to estimate the photon reflectivity and photoelectron yield</a:t>
            </a:r>
            <a:endParaRPr lang="fr-FR" sz="1600" dirty="0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59865" y="5826020"/>
            <a:ext cx="4947113" cy="27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J. Gómez-</a:t>
            </a:r>
            <a:r>
              <a:rPr lang="en-GB" sz="1200" dirty="0" err="1">
                <a:solidFill>
                  <a:schemeClr val="tx2"/>
                </a:solidFill>
                <a:cs typeface="Times New Roman" pitchFamily="18" charset="0"/>
              </a:rPr>
              <a:t>Goni</a:t>
            </a:r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 et al. J. Vac. Sci. Technol. A 12(4), Jul/Aug 1994, 1714</a:t>
            </a:r>
            <a:endParaRPr lang="en-US" sz="1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5513" y="1744586"/>
                <a:ext cx="1345817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13" y="1744586"/>
                <a:ext cx="1345817" cy="215444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l="-3620" b="-30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35513" y="2075835"/>
                <a:ext cx="2197909" cy="222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=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acc>
                            <m:accPr>
                              <m:chr m:val="̇"/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acc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13" y="2075835"/>
                <a:ext cx="2197909" cy="222818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l="-1944" t="-5556" b="-36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350634" y="1602318"/>
                <a:ext cx="4252639" cy="524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acc>
                          <m:accPr>
                            <m:chr m:val="̇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</m:acc>
                      </m:den>
                    </m:f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l-G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sz="2400" i="1" smtClean="0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acc>
                          <m:accPr>
                            <m:chr m:val="̇"/>
                            <m:ctrlPr>
                              <a:rPr lang="en-GB" sz="2400" i="1">
                                <a:solidFill>
                                  <a:srgbClr val="FF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</m:acc>
                      </m:den>
                    </m:f>
                    <m:r>
                      <a:rPr lang="en-GB" sz="2400" i="1">
                        <a:solidFill>
                          <a:srgbClr val="FF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solidFill>
                          <a:srgbClr val="FF3399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m:rPr>
                        <m:sty m:val="p"/>
                      </m:rPr>
                      <a:rPr lang="el-GR" sz="2400" i="1">
                        <a:solidFill>
                          <a:srgbClr val="FF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sz="2400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400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/>
                  <a:t> 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634" y="1602318"/>
                <a:ext cx="4252639" cy="524631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6442262" y="2145557"/>
            <a:ext cx="27703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With G = 2.5 10</a:t>
            </a:r>
            <a:r>
              <a:rPr lang="en-GB" sz="1100" baseline="30000" dirty="0"/>
              <a:t>19</a:t>
            </a:r>
            <a:r>
              <a:rPr lang="en-GB" sz="1100" dirty="0"/>
              <a:t> molecules/mbar.ℓ at RT</a:t>
            </a:r>
          </a:p>
        </p:txBody>
      </p:sp>
      <p:sp>
        <p:nvSpPr>
          <p:cNvPr id="14" name="Right Brace 13"/>
          <p:cNvSpPr/>
          <p:nvPr/>
        </p:nvSpPr>
        <p:spPr>
          <a:xfrm>
            <a:off x="2674691" y="1685074"/>
            <a:ext cx="264452" cy="691538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18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EPA Synchrotron Light Facility 42 - 1999</a:t>
            </a:r>
          </a:p>
        </p:txBody>
      </p:sp>
      <p:pic>
        <p:nvPicPr>
          <p:cNvPr id="308226" name="Picture 2" descr="C:\Documents and Settings\VB\Bureau\photos 11 fev\Ensemble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3324" y="547200"/>
            <a:ext cx="7169799" cy="537735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2581" y="5924550"/>
            <a:ext cx="6974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The LEP Pre-Injector as a multipurpose facility, J-P. </a:t>
            </a:r>
            <a:r>
              <a:rPr lang="en-US" sz="1100" dirty="0" err="1"/>
              <a:t>Potier</a:t>
            </a:r>
            <a:r>
              <a:rPr lang="en-US" sz="1100" dirty="0"/>
              <a:t>, L. </a:t>
            </a:r>
            <a:r>
              <a:rPr lang="en-US" sz="1100" dirty="0" err="1"/>
              <a:t>Rinolfi</a:t>
            </a:r>
            <a:r>
              <a:rPr lang="en-US" sz="1100" dirty="0"/>
              <a:t>, EPAC 1998, Stockholm, Sweden, 1998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647514305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52373</TotalTime>
  <Words>2146</Words>
  <Application>Microsoft Office PowerPoint</Application>
  <PresentationFormat>On-screen Show (4:3)</PresentationFormat>
  <Paragraphs>299</Paragraphs>
  <Slides>31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Cambria Math</vt:lpstr>
      <vt:lpstr>Times</vt:lpstr>
      <vt:lpstr>Times New Roman</vt:lpstr>
      <vt:lpstr>Wingdings</vt:lpstr>
      <vt:lpstr>CERN(4-3)</vt:lpstr>
      <vt:lpstr>Equation</vt:lpstr>
      <vt:lpstr>Picture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Photo-desorption yield measurement</vt:lpstr>
      <vt:lpstr>CERN EPA Synchrotron Light Facility 42 - 1999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Intersecting Storage Rings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Slot 7 summary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Vincent Baglin</cp:lastModifiedBy>
  <cp:revision>1532</cp:revision>
  <cp:lastPrinted>2019-02-12T16:37:26Z</cp:lastPrinted>
  <dcterms:created xsi:type="dcterms:W3CDTF">2012-11-30T11:04:26Z</dcterms:created>
  <dcterms:modified xsi:type="dcterms:W3CDTF">2025-02-27T08:54:16Z</dcterms:modified>
</cp:coreProperties>
</file>