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6" r:id="rId1"/>
  </p:sldMasterIdLst>
  <p:notesMasterIdLst>
    <p:notesMasterId r:id="rId16"/>
  </p:notesMasterIdLst>
  <p:handoutMasterIdLst>
    <p:handoutMasterId r:id="rId17"/>
  </p:handoutMasterIdLst>
  <p:sldIdLst>
    <p:sldId id="348" r:id="rId2"/>
    <p:sldId id="360" r:id="rId3"/>
    <p:sldId id="342" r:id="rId4"/>
    <p:sldId id="356" r:id="rId5"/>
    <p:sldId id="357" r:id="rId6"/>
    <p:sldId id="363" r:id="rId7"/>
    <p:sldId id="367" r:id="rId8"/>
    <p:sldId id="368" r:id="rId9"/>
    <p:sldId id="378" r:id="rId10"/>
    <p:sldId id="350" r:id="rId11"/>
    <p:sldId id="380" r:id="rId12"/>
    <p:sldId id="376" r:id="rId13"/>
    <p:sldId id="374" r:id="rId14"/>
    <p:sldId id="375" r:id="rId15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006600"/>
    <a:srgbClr val="0000FF"/>
    <a:srgbClr val="D60093"/>
    <a:srgbClr val="008000"/>
    <a:srgbClr val="800080"/>
    <a:srgbClr val="FFC080"/>
    <a:srgbClr val="FFCB7D"/>
    <a:srgbClr val="FF00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85" autoAdjust="0"/>
    <p:restoredTop sz="94688" autoAdjust="0"/>
  </p:normalViewPr>
  <p:slideViewPr>
    <p:cSldViewPr snapToGrid="0" showGuides="1">
      <p:cViewPr varScale="1">
        <p:scale>
          <a:sx n="110" d="100"/>
          <a:sy n="110" d="100"/>
        </p:scale>
        <p:origin x="1050" y="78"/>
      </p:cViewPr>
      <p:guideLst>
        <p:guide orient="horz" pos="2160"/>
        <p:guide pos="53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5CA5E582-B571-4527-81A5-B4B8810237B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841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2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Mastertextformat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BFEF22E7-E19D-432B-A18F-A19BFEEDEEA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787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71056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Demands of Beam Diagnostics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72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84204" y="803210"/>
            <a:ext cx="8859796" cy="1837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600" b="1" dirty="0">
                <a:solidFill>
                  <a:srgbClr val="0000FF"/>
                </a:solidFill>
                <a:cs typeface="Times New Roman" panose="02020603050405020304" pitchFamily="18" charset="0"/>
              </a:rPr>
              <a:t>Beam Diagnostics and Instrumentation</a:t>
            </a:r>
          </a:p>
          <a:p>
            <a:pPr>
              <a:lnSpc>
                <a:spcPct val="50000"/>
              </a:lnSpc>
            </a:pPr>
            <a:r>
              <a:rPr lang="en-US" altLang="de-DE" sz="2400" b="1" i="1" dirty="0">
                <a:solidFill>
                  <a:srgbClr val="FF0000"/>
                </a:solidFill>
              </a:rPr>
              <a:t>JUAS 2025, ESI-</a:t>
            </a:r>
            <a:r>
              <a:rPr lang="en-US" altLang="de-DE" sz="2400" b="1" i="1" dirty="0" err="1">
                <a:solidFill>
                  <a:srgbClr val="FF0000"/>
                </a:solidFill>
              </a:rPr>
              <a:t>Archamps</a:t>
            </a:r>
            <a:r>
              <a:rPr lang="en-US" altLang="de-DE" sz="2400" b="1" i="1">
                <a:solidFill>
                  <a:srgbClr val="FF0000"/>
                </a:solidFill>
              </a:rPr>
              <a:t> at CERN</a:t>
            </a:r>
            <a:endParaRPr lang="en-US" altLang="de-DE" sz="2400" b="1" i="1" dirty="0">
              <a:solidFill>
                <a:srgbClr val="FF0000"/>
              </a:solidFill>
            </a:endParaRPr>
          </a:p>
          <a:p>
            <a:pPr>
              <a:lnSpc>
                <a:spcPct val="50000"/>
              </a:lnSpc>
            </a:pPr>
            <a:r>
              <a:rPr lang="en-US" altLang="de-DE" sz="2200" b="1" dirty="0">
                <a:solidFill>
                  <a:srgbClr val="008000"/>
                </a:solidFill>
              </a:rPr>
              <a:t>Peter Forck </a:t>
            </a:r>
          </a:p>
          <a:p>
            <a:pPr>
              <a:lnSpc>
                <a:spcPct val="50000"/>
              </a:lnSpc>
            </a:pPr>
            <a:r>
              <a:rPr lang="en-US" altLang="de-DE" sz="2000" b="1" dirty="0" err="1">
                <a:solidFill>
                  <a:srgbClr val="008000"/>
                </a:solidFill>
              </a:rPr>
              <a:t>Gesellschaft</a:t>
            </a:r>
            <a:r>
              <a:rPr lang="en-US" altLang="de-DE" sz="2000" b="1" dirty="0">
                <a:solidFill>
                  <a:srgbClr val="008000"/>
                </a:solidFill>
              </a:rPr>
              <a:t> </a:t>
            </a:r>
            <a:r>
              <a:rPr lang="en-US" altLang="de-DE" sz="2000" b="1" dirty="0" err="1">
                <a:solidFill>
                  <a:srgbClr val="008000"/>
                </a:solidFill>
              </a:rPr>
              <a:t>für</a:t>
            </a:r>
            <a:r>
              <a:rPr lang="en-US" altLang="de-DE" sz="2000" b="1" dirty="0">
                <a:solidFill>
                  <a:srgbClr val="008000"/>
                </a:solidFill>
              </a:rPr>
              <a:t> </a:t>
            </a:r>
            <a:r>
              <a:rPr lang="en-US" altLang="de-DE" sz="2000" b="1" dirty="0" err="1">
                <a:solidFill>
                  <a:srgbClr val="008000"/>
                </a:solidFill>
              </a:rPr>
              <a:t>Schwerionenforschnung</a:t>
            </a:r>
            <a:r>
              <a:rPr lang="en-US" altLang="de-DE" sz="2000" b="1" dirty="0">
                <a:solidFill>
                  <a:srgbClr val="008000"/>
                </a:solidFill>
              </a:rPr>
              <a:t> (GSI) and University Frankfurt</a:t>
            </a:r>
          </a:p>
          <a:p>
            <a:pPr>
              <a:lnSpc>
                <a:spcPct val="50000"/>
              </a:lnSpc>
            </a:pPr>
            <a:r>
              <a:rPr lang="en-US" altLang="de-DE" sz="2000" b="1" dirty="0">
                <a:solidFill>
                  <a:srgbClr val="008000"/>
                </a:solidFill>
              </a:rPr>
              <a:t>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670" y="2833055"/>
            <a:ext cx="4785826" cy="3670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00957" y="4982462"/>
            <a:ext cx="1835461" cy="1280114"/>
            <a:chOff x="41469" y="4695383"/>
            <a:chExt cx="1835461" cy="128011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406" y="4695383"/>
              <a:ext cx="1350575" cy="66178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9" y="5424160"/>
              <a:ext cx="1835461" cy="551337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 of the Lecture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125413" y="105999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201613" y="736147"/>
            <a:ext cx="8942387" cy="350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ordering of the subjects is oriented by the beam quantities: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measurement: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Transformers, cups, particle detectors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Profile measurement: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Various methods depending on the beam properties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Transverse emittance measurement: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Destructive devices,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determination by linear transformations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Position Monitors for bunched beams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Principle and realization of rf pick-ups,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closed orbit and tune measurements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longitudinal parameters: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Beam energy with pick-ups,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time structure of bunches for low and high beam energies, longitudinal emittance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loss detection: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Secondary particle detection for optimization and protection</a:t>
            </a:r>
          </a:p>
        </p:txBody>
      </p:sp>
      <p:sp>
        <p:nvSpPr>
          <p:cNvPr id="295941" name="Rectangle 5"/>
          <p:cNvSpPr>
            <a:spLocks noChangeArrowheads="1"/>
          </p:cNvSpPr>
          <p:nvPr/>
        </p:nvSpPr>
        <p:spPr bwMode="auto">
          <a:xfrm>
            <a:off x="227013" y="4368347"/>
            <a:ext cx="8656637" cy="1655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will be discussed: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The action of the beam to the detector, the design of the devices,      	generated raw data, partly analog electronics, results of the measurements.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will not be discussed: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Detailed signal-to-noise calculations, analog electronics,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digital electronics, data acquisition and  analysis, online and offline software....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Standard methods and equipment for stable beams with moderate intensities.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003DF50F-B937-47BA-B3AC-8ACB85943D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" t="26060" r="28653" b="24120"/>
          <a:stretch/>
        </p:blipFill>
        <p:spPr>
          <a:xfrm>
            <a:off x="63333" y="872945"/>
            <a:ext cx="9080667" cy="4321893"/>
          </a:xfrm>
          <a:prstGeom prst="rect">
            <a:avLst/>
          </a:prstGeom>
        </p:spPr>
      </p:pic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Organization of the Lecture</a:t>
            </a:r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745203" y="5893784"/>
            <a:ext cx="7748794" cy="646331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General: Please ask questions &amp; make comments at any time</a:t>
            </a:r>
          </a:p>
          <a:p>
            <a:pPr algn="l">
              <a:spcBef>
                <a:spcPts val="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 all interrupts are welcome!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932124" y="1507882"/>
            <a:ext cx="1476717" cy="690307"/>
            <a:chOff x="3131671" y="1231502"/>
            <a:chExt cx="1368611" cy="910634"/>
          </a:xfrm>
        </p:grpSpPr>
        <p:sp>
          <p:nvSpPr>
            <p:cNvPr id="4" name="Rectangle 3"/>
            <p:cNvSpPr/>
            <p:nvPr/>
          </p:nvSpPr>
          <p:spPr>
            <a:xfrm>
              <a:off x="3168501" y="1240884"/>
              <a:ext cx="1298976" cy="901252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41275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 Box 4"/>
            <p:cNvSpPr txBox="1">
              <a:spLocks noChangeArrowheads="1"/>
            </p:cNvSpPr>
            <p:nvPr/>
          </p:nvSpPr>
          <p:spPr bwMode="auto">
            <a:xfrm>
              <a:off x="3131671" y="1231502"/>
              <a:ext cx="1368611" cy="90777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Lecture:</a:t>
              </a:r>
            </a:p>
            <a:p>
              <a:pPr marL="177800" indent="-177800" algn="l">
                <a:lnSpc>
                  <a:spcPct val="80000"/>
                </a:lnSpc>
                <a:spcBef>
                  <a:spcPts val="0"/>
                </a:spcBef>
                <a:buFont typeface="Wingdings" panose="05000000000000000000" pitchFamily="2" charset="2"/>
                <a:buChar char="Ø"/>
              </a:pPr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Overview</a:t>
              </a:r>
            </a:p>
            <a:p>
              <a:pPr marL="177800" indent="-177800" algn="l">
                <a:lnSpc>
                  <a:spcPct val="80000"/>
                </a:lnSpc>
                <a:spcBef>
                  <a:spcPts val="0"/>
                </a:spcBef>
                <a:buFont typeface="Wingdings" panose="05000000000000000000" pitchFamily="2" charset="2"/>
                <a:buChar char="Ø"/>
              </a:pPr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Current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932124" y="2788177"/>
            <a:ext cx="1476717" cy="663030"/>
            <a:chOff x="3142304" y="1157758"/>
            <a:chExt cx="1368611" cy="984378"/>
          </a:xfrm>
        </p:grpSpPr>
        <p:sp>
          <p:nvSpPr>
            <p:cNvPr id="21" name="Rectangle 20"/>
            <p:cNvSpPr/>
            <p:nvPr/>
          </p:nvSpPr>
          <p:spPr>
            <a:xfrm>
              <a:off x="3168501" y="1240884"/>
              <a:ext cx="1298976" cy="901252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41275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Text Box 4"/>
            <p:cNvSpPr txBox="1">
              <a:spLocks noChangeArrowheads="1"/>
            </p:cNvSpPr>
            <p:nvPr/>
          </p:nvSpPr>
          <p:spPr bwMode="auto">
            <a:xfrm>
              <a:off x="3142304" y="1157758"/>
              <a:ext cx="1368611" cy="868196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Lecture:</a:t>
              </a:r>
            </a:p>
            <a:p>
              <a:pPr marL="177800" indent="-177800" algn="l">
                <a:spcBef>
                  <a:spcPts val="0"/>
                </a:spcBef>
                <a:buFont typeface="Wingdings" panose="05000000000000000000" pitchFamily="2" charset="2"/>
                <a:buChar char="Ø"/>
              </a:pPr>
              <a:r>
                <a:rPr lang="en-US" altLang="de-DE" sz="16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Trans.Profile</a:t>
              </a:r>
              <a:endParaRPr lang="en-US" altLang="de-DE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754746" y="1046986"/>
            <a:ext cx="1461735" cy="448071"/>
            <a:chOff x="3142304" y="1194024"/>
            <a:chExt cx="1368611" cy="1369799"/>
          </a:xfrm>
        </p:grpSpPr>
        <p:sp>
          <p:nvSpPr>
            <p:cNvPr id="38" name="Rectangle 37"/>
            <p:cNvSpPr/>
            <p:nvPr/>
          </p:nvSpPr>
          <p:spPr>
            <a:xfrm>
              <a:off x="3168501" y="1240884"/>
              <a:ext cx="1298976" cy="1161065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41275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 Box 4"/>
            <p:cNvSpPr txBox="1">
              <a:spLocks noChangeArrowheads="1"/>
            </p:cNvSpPr>
            <p:nvPr/>
          </p:nvSpPr>
          <p:spPr bwMode="auto">
            <a:xfrm>
              <a:off x="3142304" y="1194024"/>
              <a:ext cx="1368611" cy="1369799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lnSpc>
                  <a:spcPct val="70000"/>
                </a:lnSpc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Lecture:</a:t>
              </a:r>
            </a:p>
            <a:p>
              <a:pPr marL="177800" indent="-177800" algn="l">
                <a:lnSpc>
                  <a:spcPct val="70000"/>
                </a:lnSpc>
                <a:spcBef>
                  <a:spcPts val="0"/>
                </a:spcBef>
                <a:buFont typeface="Wingdings" panose="05000000000000000000" pitchFamily="2" charset="2"/>
                <a:buChar char="Ø"/>
                <a:tabLst>
                  <a:tab pos="177800" algn="l"/>
                </a:tabLst>
              </a:pPr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Emittance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506811" y="1027977"/>
            <a:ext cx="1450466" cy="688137"/>
            <a:chOff x="3120732" y="1145136"/>
            <a:chExt cx="1368611" cy="1299874"/>
          </a:xfrm>
        </p:grpSpPr>
        <p:sp>
          <p:nvSpPr>
            <p:cNvPr id="52" name="Rectangle 51"/>
            <p:cNvSpPr/>
            <p:nvPr/>
          </p:nvSpPr>
          <p:spPr>
            <a:xfrm>
              <a:off x="3168501" y="1240884"/>
              <a:ext cx="1298976" cy="1161065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41275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 Box 4"/>
            <p:cNvSpPr txBox="1">
              <a:spLocks noChangeArrowheads="1"/>
            </p:cNvSpPr>
            <p:nvPr/>
          </p:nvSpPr>
          <p:spPr bwMode="auto">
            <a:xfrm>
              <a:off x="3120732" y="1145136"/>
              <a:ext cx="1368611" cy="1299874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Lecture:</a:t>
              </a:r>
            </a:p>
            <a:p>
              <a:pPr marL="177800" indent="-177800" algn="l">
                <a:lnSpc>
                  <a:spcPct val="80000"/>
                </a:lnSpc>
                <a:spcBef>
                  <a:spcPts val="0"/>
                </a:spcBef>
                <a:buFont typeface="Wingdings" panose="05000000000000000000" pitchFamily="2" charset="2"/>
                <a:buChar char="Ø"/>
              </a:pPr>
              <a:r>
                <a:rPr lang="en-US" altLang="de-DE" sz="16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Longi</a:t>
              </a:r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. </a:t>
              </a:r>
              <a:r>
                <a:rPr lang="en-US" altLang="de-DE" sz="16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diagn</a:t>
              </a:r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marL="177800" indent="-177800" algn="l">
                <a:lnSpc>
                  <a:spcPct val="80000"/>
                </a:lnSpc>
                <a:spcBef>
                  <a:spcPts val="0"/>
                </a:spcBef>
                <a:buFont typeface="Wingdings" panose="05000000000000000000" pitchFamily="2" charset="2"/>
                <a:buChar char="Ø"/>
              </a:pPr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Beam loss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572385" y="1691237"/>
            <a:ext cx="1461734" cy="1555255"/>
            <a:chOff x="3168502" y="1163410"/>
            <a:chExt cx="1379243" cy="1835261"/>
          </a:xfrm>
        </p:grpSpPr>
        <p:sp>
          <p:nvSpPr>
            <p:cNvPr id="55" name="Rectangle 54"/>
            <p:cNvSpPr/>
            <p:nvPr/>
          </p:nvSpPr>
          <p:spPr>
            <a:xfrm>
              <a:off x="3168502" y="1240884"/>
              <a:ext cx="1298976" cy="1757787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412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 Box 4"/>
            <p:cNvSpPr txBox="1">
              <a:spLocks noChangeArrowheads="1"/>
            </p:cNvSpPr>
            <p:nvPr/>
          </p:nvSpPr>
          <p:spPr bwMode="auto">
            <a:xfrm>
              <a:off x="3179134" y="1163410"/>
              <a:ext cx="1368611" cy="1271159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Exercises: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Facility layout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 </a:t>
              </a:r>
              <a:r>
                <a:rPr lang="en-US" altLang="de-DE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Your work in groups!</a:t>
              </a:r>
              <a:endParaRPr lang="en-US" altLang="de-DE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533391" y="3293675"/>
            <a:ext cx="1450466" cy="302866"/>
            <a:chOff x="3131671" y="1124300"/>
            <a:chExt cx="1368611" cy="1017836"/>
          </a:xfrm>
        </p:grpSpPr>
        <p:sp>
          <p:nvSpPr>
            <p:cNvPr id="58" name="Rectangle 57"/>
            <p:cNvSpPr/>
            <p:nvPr/>
          </p:nvSpPr>
          <p:spPr>
            <a:xfrm>
              <a:off x="3168501" y="1240884"/>
              <a:ext cx="1298976" cy="901252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41275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 Box 4"/>
            <p:cNvSpPr txBox="1">
              <a:spLocks noChangeArrowheads="1"/>
            </p:cNvSpPr>
            <p:nvPr/>
          </p:nvSpPr>
          <p:spPr bwMode="auto">
            <a:xfrm>
              <a:off x="3131671" y="1124300"/>
              <a:ext cx="1368611" cy="33855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Conclusion</a:t>
              </a:r>
              <a:endParaRPr lang="en-US" altLang="de-DE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754746" y="3026831"/>
            <a:ext cx="1522815" cy="1383664"/>
            <a:chOff x="3151904" y="1217533"/>
            <a:chExt cx="1440000" cy="3360914"/>
          </a:xfrm>
        </p:grpSpPr>
        <p:sp>
          <p:nvSpPr>
            <p:cNvPr id="64" name="Rectangle 63"/>
            <p:cNvSpPr/>
            <p:nvPr/>
          </p:nvSpPr>
          <p:spPr>
            <a:xfrm>
              <a:off x="3168501" y="1240883"/>
              <a:ext cx="1298976" cy="3337564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41275">
              <a:solidFill>
                <a:srgbClr val="00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 Box 4"/>
            <p:cNvSpPr txBox="1">
              <a:spLocks noChangeArrowheads="1"/>
            </p:cNvSpPr>
            <p:nvPr/>
          </p:nvSpPr>
          <p:spPr bwMode="auto">
            <a:xfrm>
              <a:off x="3151904" y="1217533"/>
              <a:ext cx="1440000" cy="321462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66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Practical work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at company </a:t>
              </a:r>
              <a:r>
                <a:rPr lang="en-US" altLang="de-DE" sz="16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Bergoz</a:t>
              </a:r>
              <a:r>
                <a:rPr lang="en-US" altLang="de-DE" sz="1600">
                  <a:latin typeface="Calibri" panose="020F0502020204030204" pitchFamily="34" charset="0"/>
                  <a:cs typeface="Calibri" panose="020F0502020204030204" pitchFamily="34" charset="0"/>
                </a:rPr>
                <a:t>: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>
                  <a:latin typeface="Calibri" panose="020F0502020204030204" pitchFamily="34" charset="0"/>
                  <a:cs typeface="Calibri" panose="020F0502020204030204" pitchFamily="34" charset="0"/>
                </a:rPr>
                <a:t>current </a:t>
              </a:r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transformers</a:t>
              </a:r>
            </a:p>
          </p:txBody>
        </p:sp>
      </p:grpSp>
      <p:sp>
        <p:nvSpPr>
          <p:cNvPr id="66" name="Text Box 4"/>
          <p:cNvSpPr txBox="1">
            <a:spLocks noChangeArrowheads="1"/>
          </p:cNvSpPr>
          <p:nvPr/>
        </p:nvSpPr>
        <p:spPr bwMode="auto">
          <a:xfrm>
            <a:off x="741707" y="5158206"/>
            <a:ext cx="7748794" cy="646331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Practical work: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Organized by company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algn="l">
              <a:spcBef>
                <a:spcPts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related to current measurement by current transformers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  <a:sym typeface="Symbol"/>
            </a:endParaRPr>
          </a:p>
        </p:txBody>
      </p:sp>
      <p:grpSp>
        <p:nvGrpSpPr>
          <p:cNvPr id="42" name="Group 39">
            <a:extLst>
              <a:ext uri="{FF2B5EF4-FFF2-40B4-BE49-F238E27FC236}">
                <a16:creationId xmlns:a16="http://schemas.microsoft.com/office/drawing/2014/main" id="{16EBA672-BE98-4601-A117-D166B55F23F1}"/>
              </a:ext>
            </a:extLst>
          </p:cNvPr>
          <p:cNvGrpSpPr/>
          <p:nvPr/>
        </p:nvGrpSpPr>
        <p:grpSpPr>
          <a:xfrm>
            <a:off x="5758836" y="1474002"/>
            <a:ext cx="1461735" cy="775836"/>
            <a:chOff x="3142304" y="1194024"/>
            <a:chExt cx="1368611" cy="1207925"/>
          </a:xfrm>
        </p:grpSpPr>
        <p:sp>
          <p:nvSpPr>
            <p:cNvPr id="44" name="Rectangle 40">
              <a:extLst>
                <a:ext uri="{FF2B5EF4-FFF2-40B4-BE49-F238E27FC236}">
                  <a16:creationId xmlns:a16="http://schemas.microsoft.com/office/drawing/2014/main" id="{2D3076D7-80C2-4236-9D0B-55FF7875ADFB}"/>
                </a:ext>
              </a:extLst>
            </p:cNvPr>
            <p:cNvSpPr/>
            <p:nvPr/>
          </p:nvSpPr>
          <p:spPr>
            <a:xfrm>
              <a:off x="3168501" y="1240884"/>
              <a:ext cx="1298976" cy="1161065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41275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 Box 4">
              <a:extLst>
                <a:ext uri="{FF2B5EF4-FFF2-40B4-BE49-F238E27FC236}">
                  <a16:creationId xmlns:a16="http://schemas.microsoft.com/office/drawing/2014/main" id="{5AF709B0-90F3-4DEC-83CB-2884C5DD03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2304" y="1194024"/>
              <a:ext cx="1368611" cy="764704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lnSpc>
                  <a:spcPct val="80000"/>
                </a:lnSpc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Lecture:</a:t>
              </a:r>
            </a:p>
            <a:p>
              <a:pPr marL="177800" indent="-177800" algn="l">
                <a:lnSpc>
                  <a:spcPct val="80000"/>
                </a:lnSpc>
                <a:spcBef>
                  <a:spcPts val="0"/>
                </a:spcBef>
                <a:buFont typeface="Wingdings" panose="05000000000000000000" pitchFamily="2" charset="2"/>
                <a:buChar char="Ø"/>
              </a:pPr>
              <a:r>
                <a:rPr lang="en-US" alt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BPM</a:t>
              </a:r>
            </a:p>
          </p:txBody>
        </p:sp>
      </p:grpSp>
      <p:sp>
        <p:nvSpPr>
          <p:cNvPr id="49" name="Text Box 4">
            <a:extLst>
              <a:ext uri="{FF2B5EF4-FFF2-40B4-BE49-F238E27FC236}">
                <a16:creationId xmlns:a16="http://schemas.microsoft.com/office/drawing/2014/main" id="{B4F5E966-AE7C-4628-94CF-ED1C0BAD2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721" y="698079"/>
            <a:ext cx="1401581" cy="307777"/>
          </a:xfrm>
          <a:prstGeom prst="rect">
            <a:avLst/>
          </a:prstGeom>
          <a:solidFill>
            <a:schemeClr val="bg1"/>
          </a:solidFill>
          <a:ln w="317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Wednesday 5</a:t>
            </a:r>
            <a:r>
              <a:rPr lang="en-US" altLang="de-DE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de-DE" sz="1400" dirty="0">
              <a:latin typeface="Calibri" panose="020F0502020204030204" pitchFamily="34" charset="0"/>
              <a:cs typeface="Calibri" panose="020F0502020204030204" pitchFamily="34" charset="0"/>
              <a:sym typeface="Symbol"/>
            </a:endParaRPr>
          </a:p>
        </p:txBody>
      </p:sp>
      <p:sp>
        <p:nvSpPr>
          <p:cNvPr id="67" name="Text Box 4">
            <a:extLst>
              <a:ext uri="{FF2B5EF4-FFF2-40B4-BE49-F238E27FC236}">
                <a16:creationId xmlns:a16="http://schemas.microsoft.com/office/drawing/2014/main" id="{F80D6D34-64A2-4388-B989-AEB4172BD2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1315" y="705021"/>
            <a:ext cx="1401581" cy="307777"/>
          </a:xfrm>
          <a:prstGeom prst="rect">
            <a:avLst/>
          </a:prstGeom>
          <a:solidFill>
            <a:schemeClr val="bg1"/>
          </a:solidFill>
          <a:ln w="317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Thursday 6</a:t>
            </a:r>
            <a:r>
              <a:rPr lang="en-US" altLang="de-DE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de-DE" sz="1400" dirty="0">
              <a:latin typeface="Calibri" panose="020F0502020204030204" pitchFamily="34" charset="0"/>
              <a:cs typeface="Calibri" panose="020F0502020204030204" pitchFamily="34" charset="0"/>
              <a:sym typeface="Symbol"/>
            </a:endParaRPr>
          </a:p>
        </p:txBody>
      </p:sp>
      <p:sp>
        <p:nvSpPr>
          <p:cNvPr id="68" name="Text Box 4">
            <a:extLst>
              <a:ext uri="{FF2B5EF4-FFF2-40B4-BE49-F238E27FC236}">
                <a16:creationId xmlns:a16="http://schemas.microsoft.com/office/drawing/2014/main" id="{0464E043-13F2-463A-984B-062767D74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4948" y="712826"/>
            <a:ext cx="1401581" cy="307777"/>
          </a:xfrm>
          <a:prstGeom prst="rect">
            <a:avLst/>
          </a:prstGeom>
          <a:solidFill>
            <a:schemeClr val="bg1"/>
          </a:solidFill>
          <a:ln w="317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Friday 7</a:t>
            </a:r>
            <a:r>
              <a:rPr lang="en-US" altLang="de-DE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de-DE" sz="1400" dirty="0">
              <a:latin typeface="Calibri" panose="020F0502020204030204" pitchFamily="34" charset="0"/>
              <a:cs typeface="Calibri" panose="020F0502020204030204" pitchFamily="34" charset="0"/>
              <a:sym typeface="Symbol"/>
            </a:endParaRPr>
          </a:p>
        </p:txBody>
      </p:sp>
      <p:sp>
        <p:nvSpPr>
          <p:cNvPr id="73" name="Text Box 4">
            <a:extLst>
              <a:ext uri="{FF2B5EF4-FFF2-40B4-BE49-F238E27FC236}">
                <a16:creationId xmlns:a16="http://schemas.microsoft.com/office/drawing/2014/main" id="{66024DED-6F2C-4248-8F31-C3D36943A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0" y="4708553"/>
            <a:ext cx="7748794" cy="369332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Exercises: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Facility layout at the end and q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uizzes during the lecture</a:t>
            </a:r>
          </a:p>
        </p:txBody>
      </p:sp>
    </p:spTree>
    <p:extLst>
      <p:ext uri="{BB962C8B-B14F-4D97-AF65-F5344CB8AC3E}">
        <p14:creationId xmlns:p14="http://schemas.microsoft.com/office/powerpoint/2010/main" val="6605814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6" grpId="0" animBg="1"/>
      <p:bldP spid="7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0658" y="2726533"/>
            <a:ext cx="885979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12045683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117834" y="768926"/>
          <a:ext cx="8964892" cy="445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0842">
                  <a:extLst>
                    <a:ext uri="{9D8B030D-6E8A-4147-A177-3AD203B41FA5}">
                      <a16:colId xmlns:a16="http://schemas.microsoft.com/office/drawing/2014/main" val="3652094109"/>
                    </a:ext>
                  </a:extLst>
                </a:gridCol>
                <a:gridCol w="1696825">
                  <a:extLst>
                    <a:ext uri="{9D8B030D-6E8A-4147-A177-3AD203B41FA5}">
                      <a16:colId xmlns:a16="http://schemas.microsoft.com/office/drawing/2014/main" val="2371042000"/>
                    </a:ext>
                  </a:extLst>
                </a:gridCol>
                <a:gridCol w="2215299">
                  <a:extLst>
                    <a:ext uri="{9D8B030D-6E8A-4147-A177-3AD203B41FA5}">
                      <a16:colId xmlns:a16="http://schemas.microsoft.com/office/drawing/2014/main" val="3922767161"/>
                    </a:ext>
                  </a:extLst>
                </a:gridCol>
                <a:gridCol w="2681926">
                  <a:extLst>
                    <a:ext uri="{9D8B030D-6E8A-4147-A177-3AD203B41FA5}">
                      <a16:colId xmlns:a16="http://schemas.microsoft.com/office/drawing/2014/main" val="1186530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Physics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Technique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08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Electro-magnetic caused by moving charges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classical electro-dynamics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i="1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 </a:t>
                      </a:r>
                      <a:r>
                        <a:rPr lang="en-US" altLang="de-DE" sz="1700" b="0" i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&amp;</a:t>
                      </a:r>
                      <a:r>
                        <a:rPr lang="en-US" altLang="de-DE" sz="1700" b="0" i="1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  </a:t>
                      </a:r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measurement, </a:t>
                      </a:r>
                    </a:p>
                    <a:p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 &amp; high frequencies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Faraday cups, pick-ups,</a:t>
                      </a:r>
                    </a:p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transformers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97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Emission of photon by accelerated charges: (high relativistic e</a:t>
                      </a:r>
                      <a:r>
                        <a:rPr lang="en-US" altLang="de-DE" sz="1700" b="0" baseline="3000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 </a:t>
                      </a:r>
                      <a:r>
                        <a:rPr lang="en-US" altLang="de-DE" sz="1700" b="0" baseline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&amp;</a:t>
                      </a:r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classical electro-dynamics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optical techniques (from visible to x-ray)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 radiation monitors</a:t>
                      </a:r>
                    </a:p>
                    <a:p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307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Interaction of particles with photons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atomic physics,</a:t>
                      </a:r>
                    </a:p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optics, lasers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optical techniques, particle detectors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laser scanners,</a:t>
                      </a:r>
                    </a:p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 length measurement, </a:t>
                      </a:r>
                      <a:r>
                        <a:rPr lang="en-US" altLang="de-DE" sz="1700" b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polarimeters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33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Coulomb interaction of charged particles with matter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atomic and solid state physics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de-DE" sz="1700" b="0" i="1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&amp; </a:t>
                      </a:r>
                      <a:r>
                        <a:rPr lang="en-US" altLang="de-DE" sz="1700" b="0" i="1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measurement, optical</a:t>
                      </a:r>
                      <a:r>
                        <a:rPr lang="en-US" altLang="de-DE" sz="1700" b="0" baseline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techniques</a:t>
                      </a:r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particle detectors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scintillators, viewing screens, ionization chambers, ionization profile</a:t>
                      </a:r>
                      <a:r>
                        <a:rPr lang="en-US" altLang="de-DE" sz="1600" b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de-DE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monitor</a:t>
                      </a:r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074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Nuclear- or elementary particle physics interactions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nuclear physics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loss monitors, </a:t>
                      </a:r>
                      <a:r>
                        <a:rPr lang="en-US" altLang="de-DE" sz="1700" b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polarimeters</a:t>
                      </a:r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</a:p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luminosity monitors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069462"/>
                  </a:ext>
                </a:extLst>
              </a:tr>
            </a:tbl>
          </a:graphicData>
        </a:graphic>
      </p:graphicFrame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Relevant physical Processes for Beam Diagnostics</a:t>
            </a:r>
          </a:p>
        </p:txBody>
      </p:sp>
      <p:sp>
        <p:nvSpPr>
          <p:cNvPr id="3" name="Rechteck 2"/>
          <p:cNvSpPr/>
          <p:nvPr/>
        </p:nvSpPr>
        <p:spPr>
          <a:xfrm>
            <a:off x="71346" y="4339349"/>
            <a:ext cx="9095304" cy="10139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hteck 6"/>
          <p:cNvSpPr/>
          <p:nvPr/>
        </p:nvSpPr>
        <p:spPr>
          <a:xfrm>
            <a:off x="48696" y="2630981"/>
            <a:ext cx="9095304" cy="8602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/>
          <p:cNvSpPr/>
          <p:nvPr/>
        </p:nvSpPr>
        <p:spPr>
          <a:xfrm>
            <a:off x="117834" y="3490511"/>
            <a:ext cx="9095304" cy="8602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eck 8"/>
          <p:cNvSpPr/>
          <p:nvPr/>
        </p:nvSpPr>
        <p:spPr>
          <a:xfrm>
            <a:off x="48696" y="1779238"/>
            <a:ext cx="9095304" cy="8602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978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Relevant physical Processes for Beam Diagnostics</a:t>
            </a:r>
          </a:p>
        </p:txBody>
      </p:sp>
      <p:sp>
        <p:nvSpPr>
          <p:cNvPr id="288772" name="Rectangle 4"/>
          <p:cNvSpPr>
            <a:spLocks noChangeArrowheads="1"/>
          </p:cNvSpPr>
          <p:nvPr/>
        </p:nvSpPr>
        <p:spPr bwMode="auto">
          <a:xfrm>
            <a:off x="117834" y="5401340"/>
            <a:ext cx="8531225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diagnostics deals with the full spectrum of physics and technology,</a:t>
            </a:r>
          </a:p>
          <a:p>
            <a:pPr algn="l">
              <a:lnSpc>
                <a:spcPct val="50000"/>
              </a:lnSpc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this calls for experts on all these fields and is a challenging task!</a:t>
            </a:r>
          </a:p>
        </p:txBody>
      </p:sp>
      <p:sp>
        <p:nvSpPr>
          <p:cNvPr id="288778" name="Rectangle 10"/>
          <p:cNvSpPr>
            <a:spLocks noChangeArrowheads="1"/>
          </p:cNvSpPr>
          <p:nvPr/>
        </p:nvSpPr>
        <p:spPr bwMode="auto">
          <a:xfrm>
            <a:off x="117834" y="6044277"/>
            <a:ext cx="68201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And, of course, accelerator physics for proper instrumentation layout.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117834" y="768926"/>
          <a:ext cx="8964892" cy="445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0842">
                  <a:extLst>
                    <a:ext uri="{9D8B030D-6E8A-4147-A177-3AD203B41FA5}">
                      <a16:colId xmlns:a16="http://schemas.microsoft.com/office/drawing/2014/main" val="3652094109"/>
                    </a:ext>
                  </a:extLst>
                </a:gridCol>
                <a:gridCol w="1696825">
                  <a:extLst>
                    <a:ext uri="{9D8B030D-6E8A-4147-A177-3AD203B41FA5}">
                      <a16:colId xmlns:a16="http://schemas.microsoft.com/office/drawing/2014/main" val="2371042000"/>
                    </a:ext>
                  </a:extLst>
                </a:gridCol>
                <a:gridCol w="2215299">
                  <a:extLst>
                    <a:ext uri="{9D8B030D-6E8A-4147-A177-3AD203B41FA5}">
                      <a16:colId xmlns:a16="http://schemas.microsoft.com/office/drawing/2014/main" val="3922767161"/>
                    </a:ext>
                  </a:extLst>
                </a:gridCol>
                <a:gridCol w="2681926">
                  <a:extLst>
                    <a:ext uri="{9D8B030D-6E8A-4147-A177-3AD203B41FA5}">
                      <a16:colId xmlns:a16="http://schemas.microsoft.com/office/drawing/2014/main" val="1186530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Physics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Technique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08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Electro-magnetic caused by moving charges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classical electro-dynamics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i="1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 </a:t>
                      </a:r>
                      <a:r>
                        <a:rPr lang="en-US" altLang="de-DE" sz="1700" b="0" i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&amp;</a:t>
                      </a:r>
                      <a:r>
                        <a:rPr lang="en-US" altLang="de-DE" sz="1700" b="0" i="1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  </a:t>
                      </a:r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measurement, </a:t>
                      </a:r>
                    </a:p>
                    <a:p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 &amp; high frequencies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Faraday cups, pick-ups,</a:t>
                      </a:r>
                    </a:p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transformers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97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Emission of photon by accelerated charges: (high relativistic e</a:t>
                      </a:r>
                      <a:r>
                        <a:rPr lang="en-US" altLang="de-DE" sz="1700" b="0" baseline="3000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 </a:t>
                      </a:r>
                      <a:r>
                        <a:rPr lang="en-US" altLang="de-DE" sz="1700" b="0" baseline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&amp;</a:t>
                      </a:r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classical electro-dynamics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optical techniques (from visible to x-ray)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 radiation monitors</a:t>
                      </a:r>
                    </a:p>
                    <a:p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307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Interaction of particles with photons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atomic physics</a:t>
                      </a:r>
                    </a:p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optics, lasers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optical techniques, particle detectors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laser scanners,</a:t>
                      </a:r>
                    </a:p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 length measurement, </a:t>
                      </a:r>
                      <a:r>
                        <a:rPr lang="en-US" altLang="de-DE" sz="1700" b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polarimeters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331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Coulomb interaction of charged particles with matter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atomic and solid state physics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de-DE" sz="1700" b="0" i="1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&amp; </a:t>
                      </a:r>
                      <a:r>
                        <a:rPr lang="en-US" altLang="de-DE" sz="1700" b="0" i="1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measurement, optical</a:t>
                      </a:r>
                      <a:r>
                        <a:rPr lang="en-US" altLang="de-DE" sz="1700" b="0" baseline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techniques</a:t>
                      </a:r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particle detectors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scintillators, viewing screens, ionization chambers, ionization profile</a:t>
                      </a:r>
                      <a:r>
                        <a:rPr lang="en-US" altLang="de-DE" sz="1600" b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de-DE" sz="16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monitor</a:t>
                      </a:r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074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Nuclear- or elementary particle physics interactions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nuclear physics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loss monitors, </a:t>
                      </a:r>
                      <a:r>
                        <a:rPr lang="en-US" altLang="de-DE" sz="1700" b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polarimeters</a:t>
                      </a:r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</a:p>
                    <a:p>
                      <a:r>
                        <a:rPr lang="en-US" altLang="de-DE" sz="17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luminosity monitors</a:t>
                      </a:r>
                      <a:endParaRPr lang="en-US" sz="17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069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183032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44235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Demands on Beam Diagnostics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125413" y="1125310"/>
            <a:ext cx="872966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04775" y="686945"/>
            <a:ext cx="8894763" cy="75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200" b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Diagnostics is the ’sensory organs’ for the beam.</a:t>
            </a:r>
          </a:p>
          <a:p>
            <a:pPr algn="l">
              <a:lnSpc>
                <a:spcPct val="50000"/>
              </a:lnSpc>
            </a:pPr>
            <a:r>
              <a:rPr lang="en-US" sz="19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deals with </a:t>
            </a:r>
            <a:r>
              <a:rPr lang="en-US" sz="1900" b="1" i="1" u="sng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</a:t>
            </a:r>
            <a:r>
              <a:rPr lang="en-US" sz="19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beams in </a:t>
            </a:r>
            <a:r>
              <a:rPr lang="en-US" sz="1900" b="1" i="1" u="sng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</a:t>
            </a:r>
            <a:r>
              <a:rPr lang="en-US" sz="19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technical installations including all imperfections.</a:t>
            </a:r>
          </a:p>
        </p:txBody>
      </p:sp>
      <p:sp>
        <p:nvSpPr>
          <p:cNvPr id="217094" name="Rectangle 6"/>
          <p:cNvSpPr>
            <a:spLocks noChangeArrowheads="1"/>
          </p:cNvSpPr>
          <p:nvPr/>
        </p:nvSpPr>
        <p:spPr bwMode="auto">
          <a:xfrm>
            <a:off x="55563" y="1387248"/>
            <a:ext cx="9269412" cy="27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Three types of demands lead to different installations: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Quick, non-destructive measurements leading to a single number or simple plots</a:t>
            </a:r>
          </a:p>
          <a:p>
            <a:pPr algn="l">
              <a:lnSpc>
                <a:spcPct val="60000"/>
              </a:lnSpc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      Used as a check for online information. Reliable technologies have to be used</a:t>
            </a:r>
          </a:p>
          <a:p>
            <a:pPr algn="l">
              <a:lnSpc>
                <a:spcPct val="60000"/>
              </a:lnSpc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sz="1700" b="1" i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sz="17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Current measurement by transformers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Instruments for daily check, malfunction diagnosis and wanted parameter variation</a:t>
            </a:r>
          </a:p>
          <a:p>
            <a:pPr algn="l">
              <a:lnSpc>
                <a:spcPct val="60000"/>
              </a:lnSpc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sz="1700" b="1" i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en-US" sz="17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Profile measurement, in many cases ‘intercepting’ i.e. destructive to the beam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Complex instruments for severe malfunctions, accelerator commissioning &amp; development</a:t>
            </a:r>
          </a:p>
          <a:p>
            <a:pPr algn="l">
              <a:lnSpc>
                <a:spcPct val="60000"/>
              </a:lnSpc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     The instrumentation might be destructive and complex</a:t>
            </a:r>
          </a:p>
          <a:p>
            <a:pPr algn="l">
              <a:lnSpc>
                <a:spcPct val="60000"/>
              </a:lnSpc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1700" b="1" i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sz="17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Emittance determination</a:t>
            </a:r>
          </a:p>
        </p:txBody>
      </p:sp>
      <p:sp>
        <p:nvSpPr>
          <p:cNvPr id="217095" name="Rectangle 7"/>
          <p:cNvSpPr>
            <a:spLocks noChangeArrowheads="1"/>
          </p:cNvSpPr>
          <p:nvPr/>
        </p:nvSpPr>
        <p:spPr bwMode="auto">
          <a:xfrm>
            <a:off x="144463" y="5340265"/>
            <a:ext cx="8785225" cy="93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Non-destructive (’non-intercepting’) methods are preferred:</a:t>
            </a: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The beam is not influenced</a:t>
            </a: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The instrument is not destroyed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4775" y="4158403"/>
            <a:ext cx="9269412" cy="1166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60000"/>
              </a:lnSpc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usage of beam instrumentation:</a:t>
            </a:r>
          </a:p>
          <a:p>
            <a:pPr marL="285750" indent="-285750" algn="l">
              <a:lnSpc>
                <a:spcPct val="6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Monitoring of beam parameters for operation, beam alignment, acc. development.....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sz="17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Instruments for automatic, active beam control </a:t>
            </a:r>
          </a:p>
          <a:p>
            <a:pPr algn="l">
              <a:lnSpc>
                <a:spcPct val="60000"/>
              </a:lnSpc>
            </a:pPr>
            <a:r>
              <a:rPr lang="en-US" sz="1700" b="1" i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Example:</a:t>
            </a:r>
            <a:r>
              <a:rPr lang="en-US" sz="17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Closed orbit feedback using position measurement by BPMs</a:t>
            </a:r>
          </a:p>
        </p:txBody>
      </p:sp>
    </p:spTree>
    <p:extLst>
      <p:ext uri="{BB962C8B-B14F-4D97-AF65-F5344CB8AC3E}">
        <p14:creationId xmlns:p14="http://schemas.microsoft.com/office/powerpoint/2010/main" val="26174493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Role of Beam Diagnostics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5413" y="109265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244475" y="714828"/>
            <a:ext cx="8636000" cy="1069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cost of diagnostics is about 3 to 10 % of the total facility cost: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3 % for large accelerators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accelerators with standard technologies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10 % for versatile accelerators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novel accelerators and technologies.</a:t>
            </a:r>
          </a:p>
        </p:txBody>
      </p:sp>
      <p:sp>
        <p:nvSpPr>
          <p:cNvPr id="287749" name="Rectangle 5"/>
          <p:cNvSpPr>
            <a:spLocks noChangeArrowheads="1"/>
          </p:cNvSpPr>
          <p:nvPr/>
        </p:nvSpPr>
        <p:spPr bwMode="auto">
          <a:xfrm>
            <a:off x="260350" y="4588328"/>
            <a:ext cx="8601075" cy="1326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amount of man-power is about 10 to 20 %: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Very different physics and technologies are applied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Technologies have to be up-graded, e.g. data acquisition and analysis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Accelerator improvement calls for new diagnostic concepts.</a:t>
            </a:r>
          </a:p>
        </p:txBody>
      </p:sp>
      <p:pic>
        <p:nvPicPr>
          <p:cNvPr id="4103" name="Picture 6"/>
          <p:cNvPicPr>
            <a:picLocks noChangeAspect="1" noChangeArrowheads="1"/>
          </p:cNvPicPr>
          <p:nvPr/>
        </p:nvPicPr>
        <p:blipFill>
          <a:blip r:embed="rId2" cstate="print">
            <a:lum bright="-18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" y="1913391"/>
            <a:ext cx="3798888" cy="233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7"/>
          <p:cNvPicPr>
            <a:picLocks noChangeAspect="1" noChangeArrowheads="1"/>
          </p:cNvPicPr>
          <p:nvPr/>
        </p:nvPicPr>
        <p:blipFill>
          <a:blip r:embed="rId3" cstate="print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725" y="1994353"/>
            <a:ext cx="3835400" cy="226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5" name="Text Box 10"/>
          <p:cNvSpPr txBox="1">
            <a:spLocks noChangeArrowheads="1"/>
          </p:cNvSpPr>
          <p:nvPr/>
        </p:nvSpPr>
        <p:spPr bwMode="auto">
          <a:xfrm>
            <a:off x="52388" y="1857828"/>
            <a:ext cx="1854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 i="1">
                <a:latin typeface="Calibri" panose="020F0502020204030204" pitchFamily="34" charset="0"/>
                <a:cs typeface="Calibri" panose="020F0502020204030204" pitchFamily="34" charset="0"/>
              </a:rPr>
              <a:t>Cost Examples: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Quantities and their Diagnostics I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25413" y="108176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198438" y="830844"/>
            <a:ext cx="8656637" cy="1152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 &amp; transport lines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single pass </a:t>
            </a:r>
            <a:r>
              <a:rPr lang="en-US" altLang="de-DE" sz="20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</a:t>
            </a:r>
            <a:r>
              <a:rPr lang="en-US" altLang="de-DE" sz="20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altLang="de-DE" sz="20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multi pass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Electrons: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always relativistic </a:t>
            </a:r>
            <a:r>
              <a:rPr lang="en-US" altLang="de-DE" sz="20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Protons/Ions: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non-relativistic for </a:t>
            </a:r>
            <a:r>
              <a:rPr lang="en-US" altLang="de-DE" sz="20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&lt; 1 GeV/u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Depending on application: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low current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de-DE" sz="20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high current</a:t>
            </a:r>
          </a:p>
        </p:txBody>
      </p:sp>
      <p:sp>
        <p:nvSpPr>
          <p:cNvPr id="303109" name="Rectangle 5"/>
          <p:cNvSpPr>
            <a:spLocks noChangeArrowheads="1"/>
          </p:cNvSpPr>
          <p:nvPr/>
        </p:nvSpPr>
        <p:spPr bwMode="auto">
          <a:xfrm>
            <a:off x="225425" y="1940605"/>
            <a:ext cx="5205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 of the most commonly used systems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graphicFrame>
        <p:nvGraphicFramePr>
          <p:cNvPr id="303146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608583"/>
              </p:ext>
            </p:extLst>
          </p:nvPr>
        </p:nvGraphicFramePr>
        <p:xfrm>
          <a:off x="120650" y="2365600"/>
          <a:ext cx="8901113" cy="3465776"/>
        </p:xfrm>
        <a:graphic>
          <a:graphicData uri="http://schemas.openxmlformats.org/drawingml/2006/table">
            <a:tbl>
              <a:tblPr/>
              <a:tblGrid>
                <a:gridCol w="2697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63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6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2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quantity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Transfer line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1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</a:t>
                      </a: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Transformer, dc &amp; ac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Faraday Cup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Transformer, dc &amp; ac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Signal (relative)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79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Profile </a:t>
                      </a: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kumimoji="0" lang="en-US" sz="2000" b="1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width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Screens, SEM-Grids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Scanners, OTR Screen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MWPC,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Fluorescence Light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Ionization Profile Monitor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 Light Monitor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3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Position </a:t>
                      </a: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kumimoji="0" lang="en-US" sz="2000" b="1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(BPM)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Using position measurement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(BPM)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Emittance </a:t>
                      </a:r>
                      <a:r>
                        <a:rPr kumimoji="0" lang="el-GR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kumimoji="0" lang="de-DE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</a:t>
                      </a:r>
                      <a:endParaRPr kumimoji="0" lang="el-GR" sz="2000" b="1" i="1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Slit-grid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Quadrupole Variation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Pepper-Pot 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Ionization Profile Monitor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Quantities and their Diagnostics II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190500" y="5192990"/>
            <a:ext cx="8953500" cy="1131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Destructive and non-destructive devices depending on the beam parameter.</a:t>
            </a:r>
          </a:p>
          <a:p>
            <a:pPr algn="l">
              <a:lnSpc>
                <a:spcPct val="30000"/>
              </a:lnSpc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techniques for the same quantity </a:t>
            </a:r>
            <a:r>
              <a:rPr lang="en-US" altLang="de-DE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Same technique for the different quantities.</a:t>
            </a:r>
          </a:p>
          <a:p>
            <a:pPr algn="l">
              <a:lnSpc>
                <a:spcPct val="150000"/>
              </a:lnSpc>
              <a:spcBef>
                <a:spcPts val="400"/>
              </a:spcBef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Remark: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In most cases no diagnostics device installed inside the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-cavities (except cyclotron)</a:t>
            </a:r>
          </a:p>
        </p:txBody>
      </p:sp>
      <p:graphicFrame>
        <p:nvGraphicFramePr>
          <p:cNvPr id="304178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429201"/>
              </p:ext>
            </p:extLst>
          </p:nvPr>
        </p:nvGraphicFramePr>
        <p:xfrm>
          <a:off x="131763" y="860811"/>
          <a:ext cx="8901112" cy="4196425"/>
        </p:xfrm>
        <a:graphic>
          <a:graphicData uri="http://schemas.openxmlformats.org/drawingml/2006/table">
            <a:tbl>
              <a:tblPr/>
              <a:tblGrid>
                <a:gridCol w="2697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63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6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quantity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Transfer line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7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</a:t>
                      </a:r>
                      <a:r>
                        <a:rPr kumimoji="0" 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de-D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</a:t>
                      </a:r>
                      <a:r>
                        <a:rPr kumimoji="0" 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l-GR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Δφ</a:t>
                      </a:r>
                      <a:r>
                        <a:rPr kumimoji="0" 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kumimoji="0" lang="el-G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Secondary electrons arrival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Electro-optical laser mod. 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Wall Current Monitor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Streak Camera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Electro-optical laser mod. 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</a:t>
                      </a: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</a:t>
                      </a: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Spread </a:t>
                      </a:r>
                      <a:r>
                        <a:rPr kumimoji="0" lang="el-GR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kumimoji="0" lang="de-DE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p/p</a:t>
                      </a:r>
                      <a:endParaRPr kumimoji="0" lang="el-GR" sz="16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Pick-ups (Time-of-Flight)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 Spectrometer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(e.g. tomography)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 Noise Spectrum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Longitudinal </a:t>
                      </a: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Emittance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l-GR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kumimoji="0" lang="de-DE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</a:t>
                      </a:r>
                      <a:endParaRPr kumimoji="0" lang="el-GR" sz="2000" b="1" i="1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Buncher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variation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 Spectrometer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&amp; tomography 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7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Tune and Chromaticity </a:t>
                      </a: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Q, </a:t>
                      </a:r>
                      <a:r>
                        <a:rPr kumimoji="0" lang="el-GR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ξ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Exciter + Pick-up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Spectrum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Loss </a:t>
                      </a:r>
                      <a:r>
                        <a:rPr kumimoji="0" lang="en-US" sz="16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kumimoji="0" lang="en-US" sz="16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loss</a:t>
                      </a:r>
                      <a:endParaRPr kumimoji="0" lang="en-US" sz="1600" b="1" i="1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1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Polarization </a:t>
                      </a: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Laser Scattering (Compton scattering)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Luminosity </a:t>
                      </a: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</a:p>
                  </a:txBody>
                  <a:tcPr marT="45700" marB="457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Example: Diagnostics Bench for the Commissioning of an RFQ</a:t>
            </a:r>
          </a:p>
        </p:txBody>
      </p:sp>
      <p:grpSp>
        <p:nvGrpSpPr>
          <p:cNvPr id="53" name="Gruppieren 52"/>
          <p:cNvGrpSpPr/>
          <p:nvPr/>
        </p:nvGrpSpPr>
        <p:grpSpPr>
          <a:xfrm>
            <a:off x="345488" y="858449"/>
            <a:ext cx="6151360" cy="5373200"/>
            <a:chOff x="1086867" y="980728"/>
            <a:chExt cx="6546676" cy="5718508"/>
          </a:xfrm>
        </p:grpSpPr>
        <p:pic>
          <p:nvPicPr>
            <p:cNvPr id="1030" name="Picture 6" descr="H:\JUAS 2016\TeX Files LINUX\Bilder temp\rfq2.bmp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42206" y="1718374"/>
              <a:ext cx="6420260" cy="4980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198" name="Gruppieren 6"/>
            <p:cNvGrpSpPr>
              <a:grpSpLocks/>
            </p:cNvGrpSpPr>
            <p:nvPr/>
          </p:nvGrpSpPr>
          <p:grpSpPr bwMode="auto">
            <a:xfrm>
              <a:off x="2123728" y="4813375"/>
              <a:ext cx="4752975" cy="631850"/>
              <a:chOff x="2296074" y="4560401"/>
              <a:chExt cx="4752528" cy="631793"/>
            </a:xfrm>
          </p:grpSpPr>
          <p:cxnSp>
            <p:nvCxnSpPr>
              <p:cNvPr id="8199" name="Gerade Verbindung mit Pfeil 7"/>
              <p:cNvCxnSpPr>
                <a:cxnSpLocks noChangeShapeType="1"/>
              </p:cNvCxnSpPr>
              <p:nvPr/>
            </p:nvCxnSpPr>
            <p:spPr bwMode="auto">
              <a:xfrm>
                <a:off x="2296074" y="4901402"/>
                <a:ext cx="4752528" cy="290792"/>
              </a:xfrm>
              <a:prstGeom prst="straightConnector1">
                <a:avLst/>
              </a:prstGeom>
              <a:noFill/>
              <a:ln w="60325" algn="ctr">
                <a:solidFill>
                  <a:srgbClr val="FF0000"/>
                </a:solidFill>
                <a:round/>
                <a:headEnd type="stealth" w="lg" len="lg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200" name="Textfeld 8"/>
              <p:cNvSpPr txBox="1">
                <a:spLocks noChangeArrowheads="1"/>
              </p:cNvSpPr>
              <p:nvPr/>
            </p:nvSpPr>
            <p:spPr bwMode="auto">
              <a:xfrm rot="194447">
                <a:off x="3686934" y="4560401"/>
                <a:ext cx="1367625" cy="458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e-DE" sz="22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2.5 m</a:t>
                </a:r>
              </a:p>
            </p:txBody>
          </p:sp>
        </p:grpSp>
        <p:sp>
          <p:nvSpPr>
            <p:cNvPr id="2" name="Textfeld 1"/>
            <p:cNvSpPr txBox="1"/>
            <p:nvPr/>
          </p:nvSpPr>
          <p:spPr>
            <a:xfrm>
              <a:off x="3044261" y="1403554"/>
              <a:ext cx="2272588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ionization profile monitor</a:t>
              </a:r>
            </a:p>
          </p:txBody>
        </p:sp>
        <p:cxnSp>
          <p:nvCxnSpPr>
            <p:cNvPr id="8" name="Gerade Verbindung mit Pfeil 7"/>
            <p:cNvCxnSpPr/>
            <p:nvPr/>
          </p:nvCxnSpPr>
          <p:spPr bwMode="auto">
            <a:xfrm>
              <a:off x="3131840" y="1718374"/>
              <a:ext cx="0" cy="113456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feld 17"/>
            <p:cNvSpPr txBox="1"/>
            <p:nvPr/>
          </p:nvSpPr>
          <p:spPr>
            <a:xfrm>
              <a:off x="3236210" y="1809691"/>
              <a:ext cx="1983861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pepper-pot emittance</a:t>
              </a:r>
            </a:p>
          </p:txBody>
        </p:sp>
        <p:cxnSp>
          <p:nvCxnSpPr>
            <p:cNvPr id="20" name="Gerade Verbindung mit Pfeil 19"/>
            <p:cNvCxnSpPr/>
            <p:nvPr/>
          </p:nvCxnSpPr>
          <p:spPr bwMode="auto">
            <a:xfrm>
              <a:off x="3635896" y="2132856"/>
              <a:ext cx="0" cy="56728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Textfeld 24"/>
            <p:cNvSpPr txBox="1"/>
            <p:nvPr/>
          </p:nvSpPr>
          <p:spPr>
            <a:xfrm>
              <a:off x="1142717" y="3711798"/>
              <a:ext cx="767522" cy="425823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20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RFQ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3059832" y="3753907"/>
              <a:ext cx="1038086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SEM-grid</a:t>
              </a: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4572000" y="3753907"/>
              <a:ext cx="1986589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bunch shape monitor</a:t>
              </a: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6300192" y="1772816"/>
              <a:ext cx="1333351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Faraday cup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1086867" y="996407"/>
              <a:ext cx="1180877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transformer</a:t>
              </a: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1917021" y="1412776"/>
              <a:ext cx="872069" cy="343933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500" dirty="0">
                  <a:latin typeface="Arial" panose="020B0604020202020204" pitchFamily="34" charset="0"/>
                  <a:cs typeface="Arial" panose="020B0604020202020204" pitchFamily="34" charset="0"/>
                </a:rPr>
                <a:t>pick-up</a:t>
              </a: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2358752" y="980728"/>
              <a:ext cx="1709192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slit-grid emittance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5743172" y="1377643"/>
              <a:ext cx="989068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pick-up</a:t>
              </a: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5220072" y="980728"/>
              <a:ext cx="1185245" cy="3275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transformer</a:t>
              </a:r>
            </a:p>
          </p:txBody>
        </p:sp>
        <p:cxnSp>
          <p:nvCxnSpPr>
            <p:cNvPr id="34" name="Gerade Verbindung mit Pfeil 33"/>
            <p:cNvCxnSpPr>
              <a:stCxn id="29" idx="2"/>
            </p:cNvCxnSpPr>
            <p:nvPr/>
          </p:nvCxnSpPr>
          <p:spPr bwMode="auto">
            <a:xfrm>
              <a:off x="1677306" y="1323963"/>
              <a:ext cx="446422" cy="152897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Gerade Verbindung mit Pfeil 36"/>
            <p:cNvCxnSpPr/>
            <p:nvPr/>
          </p:nvCxnSpPr>
          <p:spPr bwMode="auto">
            <a:xfrm>
              <a:off x="2267744" y="1735941"/>
              <a:ext cx="0" cy="112857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Gerade Verbindung mit Pfeil 37"/>
            <p:cNvCxnSpPr/>
            <p:nvPr/>
          </p:nvCxnSpPr>
          <p:spPr bwMode="auto">
            <a:xfrm>
              <a:off x="2956716" y="1303893"/>
              <a:ext cx="0" cy="153946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rade Verbindung mit Pfeil 38"/>
            <p:cNvCxnSpPr/>
            <p:nvPr/>
          </p:nvCxnSpPr>
          <p:spPr bwMode="auto">
            <a:xfrm>
              <a:off x="5220072" y="1303893"/>
              <a:ext cx="1512168" cy="153946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Gerade Verbindung mit Pfeil 39"/>
            <p:cNvCxnSpPr/>
            <p:nvPr/>
          </p:nvCxnSpPr>
          <p:spPr bwMode="auto">
            <a:xfrm>
              <a:off x="5758994" y="1718374"/>
              <a:ext cx="1117709" cy="112498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mit Pfeil 40"/>
            <p:cNvCxnSpPr/>
            <p:nvPr/>
          </p:nvCxnSpPr>
          <p:spPr bwMode="auto">
            <a:xfrm>
              <a:off x="7020272" y="2096852"/>
              <a:ext cx="0" cy="76766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mit Pfeil 51"/>
            <p:cNvCxnSpPr/>
            <p:nvPr/>
          </p:nvCxnSpPr>
          <p:spPr bwMode="auto">
            <a:xfrm flipV="1">
              <a:off x="3923928" y="3125176"/>
              <a:ext cx="0" cy="62873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Gerade Verbindung mit Pfeil 56"/>
            <p:cNvCxnSpPr/>
            <p:nvPr/>
          </p:nvCxnSpPr>
          <p:spPr bwMode="auto">
            <a:xfrm flipH="1" flipV="1">
              <a:off x="2627784" y="3125176"/>
              <a:ext cx="585564" cy="62873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Gerade Verbindung mit Pfeil 59"/>
            <p:cNvCxnSpPr/>
            <p:nvPr/>
          </p:nvCxnSpPr>
          <p:spPr bwMode="auto">
            <a:xfrm flipV="1">
              <a:off x="5508104" y="3125176"/>
              <a:ext cx="0" cy="62873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Gruppieren 5"/>
          <p:cNvGrpSpPr/>
          <p:nvPr/>
        </p:nvGrpSpPr>
        <p:grpSpPr>
          <a:xfrm>
            <a:off x="5602417" y="2724352"/>
            <a:ext cx="3528816" cy="3375295"/>
            <a:chOff x="5509817" y="2608602"/>
            <a:chExt cx="3528816" cy="3375295"/>
          </a:xfrm>
        </p:grpSpPr>
        <p:pic>
          <p:nvPicPr>
            <p:cNvPr id="35" name="Grafik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9817" y="3464172"/>
              <a:ext cx="3528816" cy="2519725"/>
            </a:xfrm>
            <a:prstGeom prst="rect">
              <a:avLst/>
            </a:prstGeom>
          </p:spPr>
        </p:pic>
        <p:sp>
          <p:nvSpPr>
            <p:cNvPr id="36" name="Textfeld 35"/>
            <p:cNvSpPr txBox="1"/>
            <p:nvPr/>
          </p:nvSpPr>
          <p:spPr>
            <a:xfrm>
              <a:off x="6882720" y="2608602"/>
              <a:ext cx="2064659" cy="73866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These instruments are better suited than a human sensory organ</a:t>
              </a:r>
            </a:p>
          </p:txBody>
        </p:sp>
        <p:cxnSp>
          <p:nvCxnSpPr>
            <p:cNvPr id="42" name="Gerade Verbindung mit Pfeil 41"/>
            <p:cNvCxnSpPr>
              <a:stCxn id="36" idx="1"/>
            </p:cNvCxnSpPr>
            <p:nvPr/>
          </p:nvCxnSpPr>
          <p:spPr bwMode="auto">
            <a:xfrm flipH="1" flipV="1">
              <a:off x="5509817" y="2608602"/>
              <a:ext cx="1372903" cy="36933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1253270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 Installation of a Beam Instrument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252413" y="4618038"/>
            <a:ext cx="2360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Accelerator tunnel:</a:t>
            </a:r>
            <a:r>
              <a:rPr lang="en-US" altLang="de-DE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265113" y="5262563"/>
            <a:ext cx="2684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Local electronics room:</a:t>
            </a:r>
            <a:r>
              <a:rPr lang="en-US" altLang="de-DE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2613025" y="4501940"/>
            <a:ext cx="5845175" cy="691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</a:rPr>
              <a:t> action of the beam to the detector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</a:rPr>
              <a:t> low noise pre-amplifier and first signal shaping</a:t>
            </a:r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3032250" y="5184113"/>
            <a:ext cx="6273800" cy="629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</a:rPr>
              <a:t> analog treatment, partly combining other parameters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</a:rPr>
              <a:t> digitalization, data  bus systems (GPIB, VME, </a:t>
            </a:r>
            <a:r>
              <a:rPr lang="en-US" altLang="de-DE" dirty="0" err="1">
                <a:latin typeface="Calibri" panose="020F0502020204030204" pitchFamily="34" charset="0"/>
              </a:rPr>
              <a:t>cPCI</a:t>
            </a:r>
            <a:r>
              <a:rPr lang="en-US" altLang="de-DE" dirty="0"/>
              <a:t>, µTCA...)</a:t>
            </a:r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969963"/>
            <a:ext cx="7258050" cy="356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 bwMode="auto">
          <a:xfrm>
            <a:off x="1607344" y="4185954"/>
            <a:ext cx="732408" cy="271746"/>
          </a:xfrm>
          <a:prstGeom prst="rect">
            <a:avLst/>
          </a:prstGeom>
          <a:solidFill>
            <a:schemeClr val="bg1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971600" y="3933056"/>
            <a:ext cx="1585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‘long cable’</a:t>
            </a:r>
          </a:p>
          <a:p>
            <a:pPr algn="l">
              <a:spcBef>
                <a:spcPts val="0"/>
              </a:spcBef>
            </a:pPr>
            <a:r>
              <a:rPr lang="en-US" sz="1600" b="1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typ. </a:t>
            </a:r>
            <a:r>
              <a:rPr lang="en-US" sz="1600" b="1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 100 m</a:t>
            </a:r>
            <a:r>
              <a:rPr lang="en-US" sz="1600" b="1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2770908" y="4170566"/>
            <a:ext cx="1585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dirty="0">
                <a:latin typeface="Calibri" panose="020F0502020204030204" pitchFamily="34" charset="0"/>
              </a:rPr>
              <a:t>concrete wall</a:t>
            </a:r>
          </a:p>
        </p:txBody>
      </p:sp>
      <p:grpSp>
        <p:nvGrpSpPr>
          <p:cNvPr id="38" name="Gruppieren 37"/>
          <p:cNvGrpSpPr/>
          <p:nvPr/>
        </p:nvGrpSpPr>
        <p:grpSpPr>
          <a:xfrm>
            <a:off x="5744627" y="1412776"/>
            <a:ext cx="3434865" cy="2523363"/>
            <a:chOff x="6722161" y="2710543"/>
            <a:chExt cx="4059909" cy="2982541"/>
          </a:xfrm>
        </p:grpSpPr>
        <p:pic>
          <p:nvPicPr>
            <p:cNvPr id="39" name="Picture 2" descr="E:\CAS General 2018\temp bilder\t\20190816_192617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35" t="10311"/>
            <a:stretch/>
          </p:blipFill>
          <p:spPr bwMode="auto">
            <a:xfrm>
              <a:off x="6722161" y="2710543"/>
              <a:ext cx="4059909" cy="29825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7245968" y="3473291"/>
              <a:ext cx="1919243" cy="400161"/>
            </a:xfrm>
            <a:prstGeom prst="rect">
              <a:avLst/>
            </a:prstGeom>
            <a:solidFill>
              <a:schemeClr val="bg1">
                <a:alpha val="87000"/>
              </a:schemeClr>
            </a:solidFill>
            <a:ln w="25400">
              <a:solidFill>
                <a:srgbClr val="CC0099"/>
              </a:solidFill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CC0099"/>
                  </a:solidFill>
                  <a:latin typeface="Calibri" panose="020F0502020204030204" pitchFamily="34" charset="0"/>
                </a:rPr>
                <a:t>‘long cable’ out </a:t>
              </a:r>
            </a:p>
          </p:txBody>
        </p:sp>
        <p:sp>
          <p:nvSpPr>
            <p:cNvPr id="41" name="Text Box 4"/>
            <p:cNvSpPr txBox="1">
              <a:spLocks noChangeArrowheads="1"/>
            </p:cNvSpPr>
            <p:nvPr/>
          </p:nvSpPr>
          <p:spPr bwMode="auto">
            <a:xfrm>
              <a:off x="7505567" y="3959832"/>
              <a:ext cx="931220" cy="436540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 w="25400">
              <a:solidFill>
                <a:srgbClr val="CC0099"/>
              </a:solidFill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b="1" dirty="0">
                  <a:solidFill>
                    <a:srgbClr val="CC0099"/>
                  </a:solidFill>
                  <a:latin typeface="Calibri" panose="020F0502020204030204" pitchFamily="34" charset="0"/>
                </a:rPr>
                <a:t>LAN</a:t>
              </a:r>
            </a:p>
          </p:txBody>
        </p:sp>
        <p:sp>
          <p:nvSpPr>
            <p:cNvPr id="42" name="Text Box 4"/>
            <p:cNvSpPr txBox="1">
              <a:spLocks noChangeArrowheads="1"/>
            </p:cNvSpPr>
            <p:nvPr/>
          </p:nvSpPr>
          <p:spPr bwMode="auto">
            <a:xfrm>
              <a:off x="8792145" y="3919803"/>
              <a:ext cx="826191" cy="472918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 w="25400">
              <a:solidFill>
                <a:srgbClr val="008000"/>
              </a:solidFill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ADC</a:t>
              </a:r>
              <a:r>
                <a:rPr lang="en-US" altLang="de-DE" sz="20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s</a:t>
              </a:r>
            </a:p>
          </p:txBody>
        </p:sp>
      </p:grpSp>
      <p:sp>
        <p:nvSpPr>
          <p:cNvPr id="2" name="Rechteck 1"/>
          <p:cNvSpPr/>
          <p:nvPr/>
        </p:nvSpPr>
        <p:spPr>
          <a:xfrm>
            <a:off x="5796137" y="879516"/>
            <a:ext cx="3347864" cy="35781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pieren 4"/>
          <p:cNvGrpSpPr/>
          <p:nvPr/>
        </p:nvGrpSpPr>
        <p:grpSpPr>
          <a:xfrm>
            <a:off x="2822422" y="610887"/>
            <a:ext cx="2973715" cy="3614556"/>
            <a:chOff x="2822422" y="610887"/>
            <a:chExt cx="2973715" cy="3614556"/>
          </a:xfrm>
        </p:grpSpPr>
        <p:pic>
          <p:nvPicPr>
            <p:cNvPr id="22" name="Picture 4" descr="IMG_5606"/>
            <p:cNvPicPr>
              <a:picLocks noChangeAspect="1" noChangeArrowheads="1"/>
            </p:cNvPicPr>
            <p:nvPr/>
          </p:nvPicPr>
          <p:blipFill>
            <a:blip r:embed="rId4" cstate="print">
              <a:lum bright="-24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6077" y="610887"/>
              <a:ext cx="2900060" cy="3614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3436918" y="610887"/>
              <a:ext cx="1389873" cy="314836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dirty="0">
                  <a:latin typeface="Calibri" panose="020F0502020204030204" pitchFamily="34" charset="0"/>
                </a:rPr>
                <a:t>Quadrupole</a:t>
              </a: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3436918" y="1004908"/>
              <a:ext cx="1389873" cy="314836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dirty="0">
                  <a:latin typeface="Calibri" panose="020F0502020204030204" pitchFamily="34" charset="0"/>
                </a:rPr>
                <a:t>Linear </a:t>
              </a:r>
              <a:r>
                <a:rPr lang="en-US" altLang="de-DE" dirty="0" err="1">
                  <a:latin typeface="Calibri" panose="020F0502020204030204" pitchFamily="34" charset="0"/>
                </a:rPr>
                <a:t>Ampl</a:t>
              </a:r>
              <a:r>
                <a:rPr lang="en-US" altLang="de-DE" dirty="0">
                  <a:latin typeface="Calibri" panose="020F0502020204030204" pitchFamily="34" charset="0"/>
                </a:rPr>
                <a:t>. </a:t>
              </a:r>
            </a:p>
          </p:txBody>
        </p:sp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4825461" y="893041"/>
              <a:ext cx="242004" cy="224978"/>
            </a:xfrm>
            <a:prstGeom prst="line">
              <a:avLst/>
            </a:prstGeom>
            <a:noFill/>
            <a:ln w="31750">
              <a:solidFill>
                <a:srgbClr val="99CC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8"/>
            <p:cNvSpPr>
              <a:spLocks noChangeShapeType="1"/>
            </p:cNvSpPr>
            <p:nvPr/>
          </p:nvSpPr>
          <p:spPr bwMode="auto">
            <a:xfrm>
              <a:off x="4523621" y="1287063"/>
              <a:ext cx="121002" cy="733352"/>
            </a:xfrm>
            <a:prstGeom prst="line">
              <a:avLst/>
            </a:prstGeom>
            <a:noFill/>
            <a:ln w="31750">
              <a:solidFill>
                <a:srgbClr val="99CC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 flipV="1">
              <a:off x="2822422" y="2913914"/>
              <a:ext cx="844355" cy="129660"/>
            </a:xfrm>
            <a:prstGeom prst="line">
              <a:avLst/>
            </a:prstGeom>
            <a:noFill/>
            <a:ln w="476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 Box 10"/>
            <p:cNvSpPr txBox="1">
              <a:spLocks noChangeArrowheads="1"/>
            </p:cNvSpPr>
            <p:nvPr/>
          </p:nvSpPr>
          <p:spPr bwMode="auto">
            <a:xfrm rot="21204177">
              <a:off x="2869061" y="2592634"/>
              <a:ext cx="819896" cy="341072"/>
            </a:xfrm>
            <a:prstGeom prst="rect">
              <a:avLst/>
            </a:prstGeom>
            <a:solidFill>
              <a:srgbClr val="FFFFFF">
                <a:alpha val="61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buFont typeface="Wingdings" pitchFamily="2" charset="2"/>
                <a:buNone/>
              </a:pPr>
              <a:r>
                <a:rPr lang="en-US" altLang="de-DE" sz="20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</a:p>
          </p:txBody>
        </p:sp>
        <p:sp>
          <p:nvSpPr>
            <p:cNvPr id="29" name="Text Box 6"/>
            <p:cNvSpPr txBox="1">
              <a:spLocks noChangeArrowheads="1"/>
            </p:cNvSpPr>
            <p:nvPr/>
          </p:nvSpPr>
          <p:spPr bwMode="auto">
            <a:xfrm>
              <a:off x="2872541" y="3409188"/>
              <a:ext cx="1341860" cy="369332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dirty="0">
                  <a:latin typeface="Calibri" panose="020F0502020204030204" pitchFamily="34" charset="0"/>
                </a:rPr>
                <a:t>Long cable</a:t>
              </a:r>
            </a:p>
          </p:txBody>
        </p:sp>
        <p:sp>
          <p:nvSpPr>
            <p:cNvPr id="30" name="Line 7"/>
            <p:cNvSpPr>
              <a:spLocks noChangeShapeType="1"/>
            </p:cNvSpPr>
            <p:nvPr/>
          </p:nvSpPr>
          <p:spPr bwMode="auto">
            <a:xfrm flipV="1">
              <a:off x="3563442" y="2839061"/>
              <a:ext cx="650959" cy="570125"/>
            </a:xfrm>
            <a:prstGeom prst="line">
              <a:avLst/>
            </a:prstGeom>
            <a:noFill/>
            <a:ln w="47625">
              <a:solidFill>
                <a:srgbClr val="3399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" name="Geschweifte Klammer links 30"/>
          <p:cNvSpPr/>
          <p:nvPr/>
        </p:nvSpPr>
        <p:spPr bwMode="auto">
          <a:xfrm>
            <a:off x="2403603" y="4634172"/>
            <a:ext cx="178516" cy="408623"/>
          </a:xfrm>
          <a:prstGeom prst="leftBrace">
            <a:avLst>
              <a:gd name="adj1" fmla="val 39311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Geschweifte Klammer links 31"/>
          <p:cNvSpPr/>
          <p:nvPr/>
        </p:nvSpPr>
        <p:spPr bwMode="auto">
          <a:xfrm>
            <a:off x="2822422" y="5262563"/>
            <a:ext cx="178516" cy="408623"/>
          </a:xfrm>
          <a:prstGeom prst="leftBrace">
            <a:avLst>
              <a:gd name="adj1" fmla="val 39311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3492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5" grpId="0"/>
      <p:bldP spid="2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3032250" y="5184113"/>
            <a:ext cx="6273800" cy="629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</a:rPr>
              <a:t> analog treatment, partly combining other parameters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</a:rPr>
              <a:t> digitalization, data  bus systems (GPIB, VME, </a:t>
            </a:r>
            <a:r>
              <a:rPr lang="en-US" altLang="de-DE" dirty="0" err="1">
                <a:latin typeface="Calibri" panose="020F0502020204030204" pitchFamily="34" charset="0"/>
              </a:rPr>
              <a:t>cPCI</a:t>
            </a:r>
            <a:r>
              <a:rPr lang="en-US" altLang="de-DE" dirty="0"/>
              <a:t>, µTCA...)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2613025" y="4501940"/>
            <a:ext cx="5845175" cy="691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</a:rPr>
              <a:t> action of the beam to the detector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</a:rPr>
              <a:t> low noise pre-amplifier and first signal shaping</a:t>
            </a: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 Installation of a Beam Instrument</a:t>
            </a:r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301625" y="5856288"/>
            <a:ext cx="1863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Control room:</a:t>
            </a:r>
            <a:r>
              <a:rPr lang="en-US" altLang="de-DE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9226" name="Rectangle 9"/>
          <p:cNvSpPr>
            <a:spLocks noChangeArrowheads="1"/>
          </p:cNvSpPr>
          <p:nvPr/>
        </p:nvSpPr>
        <p:spPr bwMode="auto">
          <a:xfrm>
            <a:off x="2084388" y="5751513"/>
            <a:ext cx="64817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/>
              <a:t> </a:t>
            </a:r>
            <a:r>
              <a:rPr lang="en-US" altLang="de-DE" dirty="0">
                <a:latin typeface="Calibri" panose="020F0502020204030204" pitchFamily="34" charset="0"/>
              </a:rPr>
              <a:t>visualization and storage  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</a:rPr>
              <a:t> parameter setting</a:t>
            </a:r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969963"/>
            <a:ext cx="7258050" cy="356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1853" name="Text Box 13"/>
          <p:cNvSpPr txBox="1">
            <a:spLocks noChangeArrowheads="1"/>
          </p:cNvSpPr>
          <p:nvPr/>
        </p:nvSpPr>
        <p:spPr bwMode="auto">
          <a:xfrm>
            <a:off x="476446" y="1268413"/>
            <a:ext cx="2448718" cy="634020"/>
          </a:xfrm>
          <a:prstGeom prst="rect">
            <a:avLst/>
          </a:prstGeom>
          <a:solidFill>
            <a:srgbClr val="FFFF99"/>
          </a:solidFill>
          <a:ln w="317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sz="1600" b="1" dirty="0">
                <a:solidFill>
                  <a:srgbClr val="3333CC"/>
                </a:solidFill>
                <a:latin typeface="Calibri" panose="020F0502020204030204" pitchFamily="34" charset="0"/>
              </a:rPr>
              <a:t>Modern trend:</a:t>
            </a:r>
          </a:p>
          <a:p>
            <a:pPr algn="l">
              <a:lnSpc>
                <a:spcPct val="20000"/>
              </a:lnSpc>
            </a:pPr>
            <a:r>
              <a:rPr lang="en-US" altLang="de-DE" sz="1600" dirty="0">
                <a:latin typeface="Calibri" panose="020F0502020204030204" pitchFamily="34" charset="0"/>
              </a:rPr>
              <a:t>High performance ADC</a:t>
            </a:r>
          </a:p>
          <a:p>
            <a:pPr algn="l">
              <a:lnSpc>
                <a:spcPct val="30000"/>
              </a:lnSpc>
            </a:pPr>
            <a:r>
              <a:rPr lang="en-US" altLang="de-DE" sz="1600" dirty="0">
                <a:latin typeface="Calibri" panose="020F0502020204030204" pitchFamily="34" charset="0"/>
              </a:rPr>
              <a:t>&amp; digital signal processing</a:t>
            </a:r>
          </a:p>
        </p:txBody>
      </p:sp>
      <p:sp>
        <p:nvSpPr>
          <p:cNvPr id="291854" name="Line 14"/>
          <p:cNvSpPr>
            <a:spLocks noChangeShapeType="1"/>
          </p:cNvSpPr>
          <p:nvPr/>
        </p:nvSpPr>
        <p:spPr bwMode="auto">
          <a:xfrm flipV="1">
            <a:off x="2930525" y="2032000"/>
            <a:ext cx="698500" cy="1379538"/>
          </a:xfrm>
          <a:prstGeom prst="line">
            <a:avLst/>
          </a:prstGeom>
          <a:noFill/>
          <a:ln w="50800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91855" name="Line 15"/>
          <p:cNvSpPr>
            <a:spLocks noChangeShapeType="1"/>
          </p:cNvSpPr>
          <p:nvPr/>
        </p:nvSpPr>
        <p:spPr bwMode="auto">
          <a:xfrm flipH="1" flipV="1">
            <a:off x="2987675" y="2060575"/>
            <a:ext cx="576263" cy="1368425"/>
          </a:xfrm>
          <a:prstGeom prst="line">
            <a:avLst/>
          </a:prstGeom>
          <a:noFill/>
          <a:ln w="50800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" name="Rechteck 3"/>
          <p:cNvSpPr/>
          <p:nvPr/>
        </p:nvSpPr>
        <p:spPr bwMode="auto">
          <a:xfrm>
            <a:off x="1607344" y="4185954"/>
            <a:ext cx="732408" cy="271746"/>
          </a:xfrm>
          <a:prstGeom prst="rect">
            <a:avLst/>
          </a:prstGeom>
          <a:solidFill>
            <a:schemeClr val="bg1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14101" y="3933056"/>
            <a:ext cx="1585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sz="1500" b="1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cable’</a:t>
            </a:r>
          </a:p>
          <a:p>
            <a:pPr algn="l">
              <a:spcBef>
                <a:spcPts val="0"/>
              </a:spcBef>
            </a:pPr>
            <a:r>
              <a:rPr lang="en-US" sz="1500" b="1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typ. </a:t>
            </a:r>
            <a:r>
              <a:rPr lang="en-US" sz="1500" b="1" dirty="0">
                <a:solidFill>
                  <a:srgbClr val="FF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 100 m</a:t>
            </a:r>
            <a:r>
              <a:rPr lang="en-US" sz="1600" b="1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2770908" y="4170566"/>
            <a:ext cx="1585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dirty="0">
                <a:latin typeface="Calibri" panose="020F0502020204030204" pitchFamily="34" charset="0"/>
              </a:rPr>
              <a:t>concrete wall</a:t>
            </a:r>
          </a:p>
        </p:txBody>
      </p:sp>
      <p:grpSp>
        <p:nvGrpSpPr>
          <p:cNvPr id="8" name="Gruppieren 7"/>
          <p:cNvGrpSpPr/>
          <p:nvPr/>
        </p:nvGrpSpPr>
        <p:grpSpPr>
          <a:xfrm>
            <a:off x="5218681" y="3944006"/>
            <a:ext cx="3960811" cy="2644928"/>
            <a:chOff x="5020522" y="3718529"/>
            <a:chExt cx="3960811" cy="2644928"/>
          </a:xfrm>
        </p:grpSpPr>
        <p:sp>
          <p:nvSpPr>
            <p:cNvPr id="9228" name="Rectangle 12"/>
            <p:cNvSpPr>
              <a:spLocks noChangeArrowheads="1"/>
            </p:cNvSpPr>
            <p:nvPr/>
          </p:nvSpPr>
          <p:spPr bwMode="auto">
            <a:xfrm>
              <a:off x="5907088" y="3933825"/>
              <a:ext cx="2889250" cy="827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pic>
          <p:nvPicPr>
            <p:cNvPr id="145413" name="Picture 5" descr="Related imag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0522" y="3718529"/>
              <a:ext cx="3960811" cy="26449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7015568" y="5498230"/>
              <a:ext cx="1898033" cy="646331"/>
            </a:xfrm>
            <a:prstGeom prst="rect">
              <a:avLst/>
            </a:prstGeom>
            <a:solidFill>
              <a:schemeClr val="tx1">
                <a:alpha val="67000"/>
              </a:schemeClr>
            </a:solidFill>
            <a:ln w="25400">
              <a:solidFill>
                <a:srgbClr val="00FF00"/>
              </a:solidFill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b="1" dirty="0">
                  <a:solidFill>
                    <a:srgbClr val="00FF00"/>
                  </a:solidFill>
                  <a:latin typeface="Calibri" panose="020F0502020204030204" pitchFamily="34" charset="0"/>
                </a:rPr>
                <a:t>Beam alignment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b="1" dirty="0">
                  <a:solidFill>
                    <a:srgbClr val="00FF00"/>
                  </a:solidFill>
                  <a:latin typeface="Calibri" panose="020F0502020204030204" pitchFamily="34" charset="0"/>
                </a:rPr>
                <a:t>by ‘turning knobs’ </a:t>
              </a:r>
            </a:p>
          </p:txBody>
        </p:sp>
        <p:cxnSp>
          <p:nvCxnSpPr>
            <p:cNvPr id="5" name="Gerade Verbindung mit Pfeil 4"/>
            <p:cNvCxnSpPr>
              <a:stCxn id="31" idx="1"/>
            </p:cNvCxnSpPr>
            <p:nvPr/>
          </p:nvCxnSpPr>
          <p:spPr bwMode="auto">
            <a:xfrm flipH="1">
              <a:off x="6526706" y="5821396"/>
              <a:ext cx="488862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Text Box 4"/>
            <p:cNvSpPr txBox="1">
              <a:spLocks noChangeArrowheads="1"/>
            </p:cNvSpPr>
            <p:nvPr/>
          </p:nvSpPr>
          <p:spPr bwMode="auto">
            <a:xfrm>
              <a:off x="6603193" y="3781328"/>
              <a:ext cx="1962958" cy="646331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 w="25400">
              <a:solidFill>
                <a:srgbClr val="0000FF"/>
              </a:solidFill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Happy people at</a:t>
              </a:r>
            </a:p>
            <a:p>
              <a:pPr>
                <a:spcBef>
                  <a:spcPts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LHC Sept. 10, 2008</a:t>
              </a:r>
            </a:p>
          </p:txBody>
        </p:sp>
      </p:grpSp>
      <p:sp>
        <p:nvSpPr>
          <p:cNvPr id="22" name="Geschweifte Klammer links 21"/>
          <p:cNvSpPr/>
          <p:nvPr/>
        </p:nvSpPr>
        <p:spPr bwMode="auto">
          <a:xfrm>
            <a:off x="1913696" y="5889814"/>
            <a:ext cx="178516" cy="408623"/>
          </a:xfrm>
          <a:prstGeom prst="leftBrace">
            <a:avLst>
              <a:gd name="adj1" fmla="val 39311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252413" y="4618038"/>
            <a:ext cx="2360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Accelerator tunnel:</a:t>
            </a:r>
            <a:r>
              <a:rPr lang="en-US" altLang="de-DE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4" name="Geschweifte Klammer links 23"/>
          <p:cNvSpPr/>
          <p:nvPr/>
        </p:nvSpPr>
        <p:spPr bwMode="auto">
          <a:xfrm>
            <a:off x="2403603" y="4634172"/>
            <a:ext cx="178516" cy="408623"/>
          </a:xfrm>
          <a:prstGeom prst="leftBrace">
            <a:avLst>
              <a:gd name="adj1" fmla="val 39311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65113" y="5262563"/>
            <a:ext cx="2684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Local electronics room:</a:t>
            </a:r>
            <a:r>
              <a:rPr lang="en-US" altLang="de-DE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7" name="Geschweifte Klammer links 26"/>
          <p:cNvSpPr/>
          <p:nvPr/>
        </p:nvSpPr>
        <p:spPr bwMode="auto">
          <a:xfrm>
            <a:off x="2822422" y="5262563"/>
            <a:ext cx="178516" cy="408623"/>
          </a:xfrm>
          <a:prstGeom prst="leftBrace">
            <a:avLst>
              <a:gd name="adj1" fmla="val 39311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AB47C251-9B9D-4802-A251-DB3CB30E5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0996" y="4313196"/>
            <a:ext cx="1094468" cy="307777"/>
          </a:xfrm>
          <a:prstGeom prst="rect">
            <a:avLst/>
          </a:prstGeom>
          <a:solidFill>
            <a:schemeClr val="bg1">
              <a:alpha val="56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-US" altLang="de-DE" sz="1400" dirty="0">
                <a:latin typeface="Calibri" panose="020F0502020204030204" pitchFamily="34" charset="0"/>
              </a:rPr>
              <a:t>Elias </a:t>
            </a:r>
            <a:r>
              <a:rPr lang="en-US" altLang="de-DE" sz="1400" dirty="0" err="1">
                <a:latin typeface="Calibri" panose="020F0502020204030204" pitchFamily="34" charset="0"/>
              </a:rPr>
              <a:t>Metral</a:t>
            </a:r>
            <a:endParaRPr lang="en-US" altLang="de-DE" sz="1400" dirty="0">
              <a:latin typeface="Calibri" panose="020F0502020204030204" pitchFamily="34" charset="0"/>
            </a:endParaRP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id="{C96AB7EE-8002-4CFC-A50E-1377AA8FF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4674" y="4638305"/>
            <a:ext cx="1094468" cy="441339"/>
          </a:xfrm>
          <a:prstGeom prst="rect">
            <a:avLst/>
          </a:prstGeom>
          <a:solidFill>
            <a:schemeClr val="bg1">
              <a:alpha val="56000"/>
            </a:schemeClr>
          </a:solidFill>
          <a:ln w="1270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altLang="de-DE" sz="1400" dirty="0">
                <a:latin typeface="Calibri" panose="020F0502020204030204" pitchFamily="34" charset="0"/>
              </a:rPr>
              <a:t>Massimo </a:t>
            </a:r>
            <a:r>
              <a:rPr lang="en-US" altLang="de-DE" sz="1400" dirty="0" err="1">
                <a:latin typeface="Calibri" panose="020F0502020204030204" pitchFamily="34" charset="0"/>
              </a:rPr>
              <a:t>Giovannozzi</a:t>
            </a:r>
            <a:endParaRPr lang="en-US" altLang="de-DE" sz="1400" dirty="0">
              <a:latin typeface="Calibri" panose="020F0502020204030204" pitchFamily="34" charset="0"/>
            </a:endParaRPr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8FECA933-BBC8-40CD-AF26-56829174595D}"/>
              </a:ext>
            </a:extLst>
          </p:cNvPr>
          <p:cNvCxnSpPr>
            <a:stCxn id="29" idx="3"/>
          </p:cNvCxnSpPr>
          <p:nvPr/>
        </p:nvCxnSpPr>
        <p:spPr bwMode="auto">
          <a:xfrm>
            <a:off x="6325464" y="4467085"/>
            <a:ext cx="819954" cy="37139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D6D42852-0902-4A13-9452-64CCEE7E4E68}"/>
              </a:ext>
            </a:extLst>
          </p:cNvPr>
          <p:cNvCxnSpPr/>
          <p:nvPr/>
        </p:nvCxnSpPr>
        <p:spPr bwMode="auto">
          <a:xfrm>
            <a:off x="6319142" y="4833143"/>
            <a:ext cx="1126687" cy="3465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886334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53" grpId="0" animBg="1"/>
      <p:bldP spid="291854" grpId="0" animBg="1"/>
      <p:bldP spid="2918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969963"/>
            <a:ext cx="7258050" cy="356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 of the Lecture</a:t>
            </a:r>
          </a:p>
        </p:txBody>
      </p:sp>
      <p:sp>
        <p:nvSpPr>
          <p:cNvPr id="302084" name="Text Box 4"/>
          <p:cNvSpPr txBox="1">
            <a:spLocks noChangeArrowheads="1"/>
          </p:cNvSpPr>
          <p:nvPr/>
        </p:nvSpPr>
        <p:spPr bwMode="auto">
          <a:xfrm>
            <a:off x="852718" y="4584020"/>
            <a:ext cx="7175500" cy="1305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goal of the lecture should be: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de-DE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4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Understanding the signal generation of various device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Showing examples for real beam behavior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Enabling a correct interpretation of various measurements.</a:t>
            </a:r>
          </a:p>
        </p:txBody>
      </p:sp>
      <p:sp>
        <p:nvSpPr>
          <p:cNvPr id="302091" name="Oval 11"/>
          <p:cNvSpPr>
            <a:spLocks noChangeArrowheads="1"/>
          </p:cNvSpPr>
          <p:nvPr/>
        </p:nvSpPr>
        <p:spPr bwMode="auto">
          <a:xfrm>
            <a:off x="697014" y="2321715"/>
            <a:ext cx="1413487" cy="1387813"/>
          </a:xfrm>
          <a:prstGeom prst="ellipse">
            <a:avLst/>
          </a:prstGeom>
          <a:noFill/>
          <a:ln w="50800" algn="ctr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2092" name="Oval 12"/>
          <p:cNvSpPr>
            <a:spLocks noChangeArrowheads="1"/>
          </p:cNvSpPr>
          <p:nvPr/>
        </p:nvSpPr>
        <p:spPr bwMode="auto">
          <a:xfrm>
            <a:off x="6332013" y="1863778"/>
            <a:ext cx="1465101" cy="1472546"/>
          </a:xfrm>
          <a:prstGeom prst="ellipse">
            <a:avLst/>
          </a:prstGeom>
          <a:noFill/>
          <a:ln w="50800" algn="ctr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2093" name="Text Box 13"/>
          <p:cNvSpPr txBox="1">
            <a:spLocks noChangeArrowheads="1"/>
          </p:cNvSpPr>
          <p:nvPr/>
        </p:nvSpPr>
        <p:spPr bwMode="auto">
          <a:xfrm>
            <a:off x="326312" y="1253144"/>
            <a:ext cx="2047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Signal generation</a:t>
            </a:r>
          </a:p>
        </p:txBody>
      </p:sp>
      <p:sp>
        <p:nvSpPr>
          <p:cNvPr id="302094" name="Text Box 14"/>
          <p:cNvSpPr txBox="1">
            <a:spLocks noChangeArrowheads="1"/>
          </p:cNvSpPr>
          <p:nvPr/>
        </p:nvSpPr>
        <p:spPr bwMode="auto">
          <a:xfrm>
            <a:off x="7563338" y="3036585"/>
            <a:ext cx="15806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 </a:t>
            </a:r>
          </a:p>
          <a:p>
            <a:pPr algn="l">
              <a:spcBef>
                <a:spcPts val="0"/>
              </a:spcBef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interpretation</a:t>
            </a:r>
          </a:p>
        </p:txBody>
      </p:sp>
    </p:spTree>
    <p:extLst>
      <p:ext uri="{BB962C8B-B14F-4D97-AF65-F5344CB8AC3E}">
        <p14:creationId xmlns:p14="http://schemas.microsoft.com/office/powerpoint/2010/main" val="61423582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1440</Words>
  <Application>Microsoft Office PowerPoint</Application>
  <PresentationFormat>Bildschirmpräsentation (4:3)</PresentationFormat>
  <Paragraphs>323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Arial</vt:lpstr>
      <vt:lpstr>Calibri</vt:lpstr>
      <vt:lpstr>Comic Sans MS</vt:lpstr>
      <vt:lpstr>Times</vt:lpstr>
      <vt:lpstr>Times New Roman</vt:lpstr>
      <vt:lpstr>Wingdings</vt:lpstr>
      <vt:lpstr>gsi-folienmaster-2014-II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Forck, Peter Dr.</cp:lastModifiedBy>
  <cp:revision>716</cp:revision>
  <cp:lastPrinted>2001-11-28T12:04:44Z</cp:lastPrinted>
  <dcterms:created xsi:type="dcterms:W3CDTF">2001-11-19T11:22:51Z</dcterms:created>
  <dcterms:modified xsi:type="dcterms:W3CDTF">2025-02-25T11:06:27Z</dcterms:modified>
</cp:coreProperties>
</file>