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437" r:id="rId2"/>
    <p:sldId id="341" r:id="rId3"/>
    <p:sldId id="402" r:id="rId4"/>
    <p:sldId id="390" r:id="rId5"/>
    <p:sldId id="391" r:id="rId6"/>
    <p:sldId id="438" r:id="rId7"/>
    <p:sldId id="423" r:id="rId8"/>
    <p:sldId id="421" r:id="rId9"/>
    <p:sldId id="395" r:id="rId10"/>
    <p:sldId id="439" r:id="rId11"/>
    <p:sldId id="404" r:id="rId12"/>
    <p:sldId id="441" r:id="rId13"/>
    <p:sldId id="411" r:id="rId14"/>
    <p:sldId id="408" r:id="rId15"/>
    <p:sldId id="424" r:id="rId16"/>
    <p:sldId id="431" r:id="rId17"/>
    <p:sldId id="426" r:id="rId18"/>
    <p:sldId id="427" r:id="rId19"/>
    <p:sldId id="428" r:id="rId20"/>
    <p:sldId id="429" r:id="rId21"/>
    <p:sldId id="430" r:id="rId22"/>
    <p:sldId id="436" r:id="rId23"/>
    <p:sldId id="432" r:id="rId24"/>
    <p:sldId id="642" r:id="rId25"/>
    <p:sldId id="366" r:id="rId26"/>
    <p:sldId id="376" r:id="rId27"/>
    <p:sldId id="346" r:id="rId28"/>
    <p:sldId id="425" r:id="rId29"/>
    <p:sldId id="389" r:id="rId30"/>
    <p:sldId id="440" r:id="rId31"/>
    <p:sldId id="356" r:id="rId32"/>
    <p:sldId id="413" r:id="rId33"/>
    <p:sldId id="418" r:id="rId34"/>
    <p:sldId id="419" r:id="rId35"/>
    <p:sldId id="401" r:id="rId36"/>
    <p:sldId id="360" r:id="rId37"/>
    <p:sldId id="422" r:id="rId38"/>
    <p:sldId id="412" r:id="rId39"/>
    <p:sldId id="414" r:id="rId40"/>
    <p:sldId id="396" r:id="rId41"/>
    <p:sldId id="397" r:id="rId42"/>
    <p:sldId id="398" r:id="rId43"/>
    <p:sldId id="399" r:id="rId44"/>
  </p:sldIdLst>
  <p:sldSz cx="9144000" cy="6858000" type="screen4x3"/>
  <p:notesSz cx="9906000" cy="67945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CC"/>
    <a:srgbClr val="006600"/>
    <a:srgbClr val="FFC080"/>
    <a:srgbClr val="FFCB7D"/>
    <a:srgbClr val="FF0000"/>
    <a:srgbClr val="996600"/>
    <a:srgbClr val="CC9900"/>
    <a:srgbClr val="00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3" autoAdjust="0"/>
    <p:restoredTop sz="94688" autoAdjust="0"/>
  </p:normalViewPr>
  <p:slideViewPr>
    <p:cSldViewPr snapToGrid="0" showGuides="1">
      <p:cViewPr varScale="1">
        <p:scale>
          <a:sx n="98" d="100"/>
          <a:sy n="98" d="100"/>
        </p:scale>
        <p:origin x="810" y="72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18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0822" y="0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5225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0822" y="6455225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FD26C426-2870-4969-9686-4CCDE21BA40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01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10822" y="0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75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9941" y="3227613"/>
            <a:ext cx="7266120" cy="3056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5225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0822" y="6455225"/>
            <a:ext cx="4295179" cy="3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9885BA7-4579-4B84-BF5D-FBFBF3ADC77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46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E5F18B-2085-45FE-AB12-74A6909D2816}" type="slidenum">
              <a:rPr lang="en-US" altLang="de-DE">
                <a:latin typeface="Arial" charset="0"/>
              </a:rPr>
              <a:pPr/>
              <a:t>3</a:t>
            </a:fld>
            <a:endParaRPr lang="en-US" altLang="de-DE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A6E9FA-9DF9-4160-A2B0-93C0AF0AD68A}" type="slidenum">
              <a:rPr lang="en-US" altLang="de-DE">
                <a:latin typeface="Arial" charset="0"/>
              </a:rPr>
              <a:pPr/>
              <a:t>14</a:t>
            </a:fld>
            <a:endParaRPr lang="en-US" altLang="de-DE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434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5262-0F28-4AA0-B42A-F9592EFA53D1}" type="slidenum">
              <a:rPr lang="en-US" altLang="de-DE">
                <a:latin typeface="Arial" charset="0"/>
              </a:rPr>
              <a:pPr/>
              <a:t>16</a:t>
            </a:fld>
            <a:endParaRPr lang="en-US" altLang="de-DE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40463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22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144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5262-0F28-4AA0-B42A-F9592EFA53D1}" type="slidenum">
              <a:rPr lang="en-US" altLang="de-DE">
                <a:latin typeface="Arial" charset="0"/>
              </a:rPr>
              <a:pPr/>
              <a:t>23</a:t>
            </a:fld>
            <a:endParaRPr lang="en-US" altLang="de-DE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78090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FA4F1EB-9BF7-4F53-A4CA-00FD90628E83}" type="slidenum">
              <a:rPr lang="en-US" altLang="de-DE">
                <a:latin typeface="Arial" charset="0"/>
              </a:rPr>
              <a:pPr/>
              <a:t>25</a:t>
            </a:fld>
            <a:endParaRPr lang="en-US" altLang="de-DE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28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999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AB49648-6876-4F28-842C-DF937F8211A1}" type="slidenum">
              <a:rPr lang="en-US" altLang="de-DE" smtClean="0">
                <a:latin typeface="Arial" charset="0"/>
              </a:rPr>
              <a:pPr/>
              <a:t>29</a:t>
            </a:fld>
            <a:endParaRPr lang="en-US" altLang="de-DE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30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dirty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690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33</a:t>
            </a:fld>
            <a:endParaRPr lang="en-US" altLang="de-DE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857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8D0820-72E8-4DA0-9865-46B665A69839}" type="slidenum">
              <a:rPr lang="en-US" altLang="de-DE"/>
              <a:pPr/>
              <a:t>4</a:t>
            </a:fld>
            <a:endParaRPr lang="en-US" altLang="de-DE"/>
          </a:p>
        </p:txBody>
      </p:sp>
      <p:sp>
        <p:nvSpPr>
          <p:cNvPr id="47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34</a:t>
            </a:fld>
            <a:endParaRPr lang="en-US" altLang="de-DE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66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E62371A-3A7A-4CBC-BD9A-9ABA047CC652}" type="slidenum">
              <a:rPr lang="en-US" altLang="de-DE">
                <a:latin typeface="Arial" charset="0"/>
              </a:rPr>
              <a:pPr/>
              <a:t>35</a:t>
            </a:fld>
            <a:endParaRPr lang="en-US" altLang="de-DE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1DB08A-40F0-493C-81E8-754F7DB6AFE7}" type="slidenum">
              <a:rPr lang="en-US" altLang="de-DE">
                <a:latin typeface="Arial" charset="0"/>
              </a:rPr>
              <a:pPr/>
              <a:t>36</a:t>
            </a:fld>
            <a:endParaRPr lang="en-US" altLang="de-DE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737863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F9AD4E-D356-4ECE-9C2C-202D688F7072}" type="slidenum">
              <a:rPr lang="en-US" altLang="de-DE"/>
              <a:pPr/>
              <a:t>37</a:t>
            </a:fld>
            <a:endParaRPr lang="en-US" altLang="de-DE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630032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A6E9FA-9DF9-4160-A2B0-93C0AF0AD68A}" type="slidenum">
              <a:rPr lang="en-US" altLang="de-DE">
                <a:latin typeface="Arial" charset="0"/>
              </a:rPr>
              <a:pPr/>
              <a:t>38</a:t>
            </a:fld>
            <a:endParaRPr lang="en-US" altLang="de-DE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944229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AB7F10B-4C30-4D6D-B661-E6EF85F801F1}" type="slidenum">
              <a:rPr lang="en-US" altLang="de-DE">
                <a:latin typeface="Arial" charset="0"/>
              </a:rPr>
              <a:pPr/>
              <a:t>39</a:t>
            </a:fld>
            <a:endParaRPr lang="en-US" altLang="de-DE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227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3ED020-4357-4043-9481-715958AB1251}" type="slidenum">
              <a:rPr lang="en-US" altLang="de-DE"/>
              <a:pPr/>
              <a:t>5</a:t>
            </a:fld>
            <a:endParaRPr lang="en-US" altLang="de-DE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40CD6-2857-4AD4-B881-729BCEF21185}" type="slidenum">
              <a:rPr lang="en-US"/>
              <a:pPr/>
              <a:t>6</a:t>
            </a:fld>
            <a:endParaRPr lang="en-US"/>
          </a:p>
        </p:txBody>
      </p:sp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738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971DF-2800-493B-AEB6-CE11FC47BEA4}" type="slidenum">
              <a:rPr lang="en-US" altLang="de-DE"/>
              <a:pPr/>
              <a:t>7</a:t>
            </a:fld>
            <a:endParaRPr lang="en-US" altLang="de-DE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26502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0647C2-A2D8-436B-8724-50B5D180E659}" type="slidenum">
              <a:rPr lang="en-US"/>
              <a:pPr/>
              <a:t>8</a:t>
            </a:fld>
            <a:endParaRPr lang="en-US"/>
          </a:p>
        </p:txBody>
      </p:sp>
      <p:sp>
        <p:nvSpPr>
          <p:cNvPr id="56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9815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885BA7-4579-4B84-BF5D-FBFBF3ADC77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11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6455F3-507A-4AE5-B16F-E8693AE62D54}" type="slidenum">
              <a:rPr lang="en-US" altLang="de-DE"/>
              <a:pPr/>
              <a:t>10</a:t>
            </a:fld>
            <a:endParaRPr lang="en-US" altLang="de-DE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79752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971DF-2800-493B-AEB6-CE11FC47BEA4}" type="slidenum">
              <a:rPr lang="en-US" altLang="de-DE"/>
              <a:pPr/>
              <a:t>11</a:t>
            </a:fld>
            <a:endParaRPr lang="en-US" altLang="de-DE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784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8277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333333"/>
                </a:solidFill>
                <a:latin typeface="Arial"/>
                <a:cs typeface="Arial"/>
              </a:rPr>
              <a:t>Peter </a:t>
            </a:r>
            <a:r>
              <a:rPr lang="fr-FR" sz="1100" dirty="0" err="1">
                <a:solidFill>
                  <a:srgbClr val="333333"/>
                </a:solidFill>
                <a:latin typeface="Arial"/>
                <a:cs typeface="Arial"/>
              </a:rPr>
              <a:t>Forck</a:t>
            </a:r>
            <a:r>
              <a:rPr lang="fr-FR" sz="1100" dirty="0">
                <a:solidFill>
                  <a:srgbClr val="333333"/>
                </a:solidFill>
                <a:latin typeface="Arial"/>
                <a:cs typeface="Arial"/>
              </a:rPr>
              <a:t>, JUAS </a:t>
            </a:r>
            <a:r>
              <a:rPr lang="fr-FR" sz="1100" dirty="0" err="1">
                <a:solidFill>
                  <a:srgbClr val="333333"/>
                </a:solidFill>
                <a:latin typeface="Arial"/>
                <a:cs typeface="Arial"/>
              </a:rPr>
              <a:t>Archamps</a:t>
            </a:r>
            <a:r>
              <a:rPr lang="fr-FR" sz="110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333333"/>
                </a:solidFill>
                <a:latin typeface="Arial"/>
                <a:cs typeface="Arial"/>
              </a:rPr>
              <a:t>Emittance Measurement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7A8A2AB-8AAB-430B-A288-2C24CCE7A88A}" type="slidenum">
              <a:rPr lang="en-US" sz="1200" smtClean="0">
                <a:solidFill>
                  <a:srgbClr val="000000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64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0.png"/><Relationship Id="rId3" Type="http://schemas.openxmlformats.org/officeDocument/2006/relationships/image" Target="../media/image17.png"/><Relationship Id="rId12" Type="http://schemas.openxmlformats.org/officeDocument/2006/relationships/image" Target="../media/image1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14" Type="http://schemas.openxmlformats.org/officeDocument/2006/relationships/image" Target="../media/image19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850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27.png"/><Relationship Id="rId4" Type="http://schemas.openxmlformats.org/officeDocument/2006/relationships/image" Target="../media/image57.png"/><Relationship Id="rId9" Type="http://schemas.openxmlformats.org/officeDocument/2006/relationships/image" Target="../media/image2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enti.com/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12.bin"/><Relationship Id="rId7" Type="http://schemas.openxmlformats.org/officeDocument/2006/relationships/image" Target="../media/image28.wmf"/><Relationship Id="rId12" Type="http://schemas.openxmlformats.org/officeDocument/2006/relationships/image" Target="../media/image44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11" Type="http://schemas.microsoft.com/office/2007/relationships/hdphoto" Target="../media/hdphoto2.wdp"/><Relationship Id="rId5" Type="http://schemas.openxmlformats.org/officeDocument/2006/relationships/image" Target="../media/image540.png"/><Relationship Id="rId10" Type="http://schemas.openxmlformats.org/officeDocument/2006/relationships/image" Target="../media/image30.png"/><Relationship Id="rId4" Type="http://schemas.openxmlformats.org/officeDocument/2006/relationships/image" Target="../media/image27.wmf"/><Relationship Id="rId9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enti.com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0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5.bin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enti.com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47.emf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enti.com/" TargetMode="Externa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50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8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53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54.png"/><Relationship Id="rId9" Type="http://schemas.openxmlformats.org/officeDocument/2006/relationships/image" Target="../media/image52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59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56.wmf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5" Type="http://schemas.openxmlformats.org/officeDocument/2006/relationships/image" Target="../media/image60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57.wmf"/><Relationship Id="rId14" Type="http://schemas.openxmlformats.org/officeDocument/2006/relationships/oleObject" Target="../embeddings/oleObject28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notesSlide" Target="../notesSlides/notesSlide25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62.png"/><Relationship Id="rId9" Type="http://schemas.openxmlformats.org/officeDocument/2006/relationships/image" Target="../media/image6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1.wmf"/><Relationship Id="rId5" Type="http://schemas.openxmlformats.org/officeDocument/2006/relationships/image" Target="../media/image15.pn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14.png"/><Relationship Id="rId9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11" Type="http://schemas.openxmlformats.org/officeDocument/2006/relationships/image" Target="../media/image13.wmf"/><Relationship Id="rId5" Type="http://schemas.openxmlformats.org/officeDocument/2006/relationships/image" Target="../media/image20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19.png"/><Relationship Id="rId9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7484" y="1236970"/>
            <a:ext cx="8859796" cy="125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Measurement of transverse Beam Emittance</a:t>
            </a:r>
          </a:p>
          <a:p>
            <a:pPr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 dirty="0">
                <a:solidFill>
                  <a:srgbClr val="FF0000"/>
                </a:solidFill>
              </a:rPr>
              <a:t> at CERN</a:t>
            </a:r>
          </a:p>
          <a:p>
            <a:pPr>
              <a:lnSpc>
                <a:spcPct val="50000"/>
              </a:lnSpc>
            </a:pPr>
            <a:r>
              <a:rPr lang="en-US" altLang="de-DE" sz="2200" b="1" dirty="0">
                <a:solidFill>
                  <a:srgbClr val="008000"/>
                </a:solidFill>
              </a:rPr>
              <a:t>Peter Forck (GSI and University Frankfurt) </a:t>
            </a:r>
          </a:p>
        </p:txBody>
      </p:sp>
      <p:pic>
        <p:nvPicPr>
          <p:cNvPr id="5" name="Picture 5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884" y="2788568"/>
            <a:ext cx="3896995" cy="329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200957" y="4982462"/>
            <a:ext cx="1835461" cy="1280114"/>
            <a:chOff x="41469" y="4695383"/>
            <a:chExt cx="1835461" cy="128011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843401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Text Box 2"/>
          <p:cNvSpPr txBox="1">
            <a:spLocks noChangeArrowheads="1"/>
          </p:cNvSpPr>
          <p:nvPr/>
        </p:nvSpPr>
        <p:spPr bwMode="auto">
          <a:xfrm>
            <a:off x="300038" y="344636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9779" name="Text Box 3"/>
          <p:cNvSpPr txBox="1">
            <a:spLocks noChangeArrowheads="1"/>
          </p:cNvSpPr>
          <p:nvPr/>
        </p:nvSpPr>
        <p:spPr bwMode="auto">
          <a:xfrm>
            <a:off x="-705860" y="-27745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59780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Imaging using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Quadropules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: Here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Duplett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Focusing</a:t>
            </a:r>
          </a:p>
        </p:txBody>
      </p:sp>
      <p:sp>
        <p:nvSpPr>
          <p:cNvPr id="459786" name="Text Box 10"/>
          <p:cNvSpPr txBox="1">
            <a:spLocks noChangeArrowheads="1"/>
          </p:cNvSpPr>
          <p:nvPr/>
        </p:nvSpPr>
        <p:spPr bwMode="auto">
          <a:xfrm>
            <a:off x="254742" y="4924574"/>
            <a:ext cx="3455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b="1" dirty="0">
                <a:latin typeface="Calibri" panose="020F0502020204030204" pitchFamily="34" charset="0"/>
              </a:rPr>
              <a:t>Transfer matrix: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59800" name="Text Box 24"/>
          <p:cNvSpPr txBox="1">
            <a:spLocks noChangeArrowheads="1"/>
          </p:cNvSpPr>
          <p:nvPr/>
        </p:nvSpPr>
        <p:spPr bwMode="auto">
          <a:xfrm>
            <a:off x="266803" y="5392000"/>
            <a:ext cx="8353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500" b="1" dirty="0" err="1">
                <a:latin typeface="Calibri" panose="020F0502020204030204" pitchFamily="34" charset="0"/>
              </a:rPr>
              <a:t>R</a:t>
            </a:r>
            <a:r>
              <a:rPr lang="en-US" altLang="de-DE" sz="2500" b="1" baseline="-25000" dirty="0" err="1">
                <a:latin typeface="Calibri" panose="020F0502020204030204" pitchFamily="34" charset="0"/>
              </a:rPr>
              <a:t>channel</a:t>
            </a:r>
            <a:r>
              <a:rPr lang="en-US" altLang="de-DE" sz="2500" b="1" dirty="0">
                <a:latin typeface="Calibri" panose="020F0502020204030204" pitchFamily="34" charset="0"/>
              </a:rPr>
              <a:t>= </a:t>
            </a:r>
            <a:r>
              <a:rPr lang="en-US" altLang="de-DE" sz="2500" b="1" dirty="0" err="1">
                <a:latin typeface="Calibri" panose="020F0502020204030204" pitchFamily="34" charset="0"/>
              </a:rPr>
              <a:t>R</a:t>
            </a:r>
            <a:r>
              <a:rPr lang="en-US" altLang="de-DE" sz="2500" b="1" baseline="-25000" dirty="0" err="1">
                <a:latin typeface="Calibri" panose="020F0502020204030204" pitchFamily="34" charset="0"/>
              </a:rPr>
              <a:t>drift</a:t>
            </a:r>
            <a:r>
              <a:rPr lang="en-US" altLang="de-DE" sz="2500" b="1" dirty="0">
                <a:latin typeface="Calibri" panose="020F0502020204030204" pitchFamily="34" charset="0"/>
              </a:rPr>
              <a:t>(</a:t>
            </a:r>
            <a:r>
              <a:rPr lang="en-US" altLang="de-DE" sz="2500" b="1" i="1" dirty="0">
                <a:solidFill>
                  <a:srgbClr val="009900"/>
                </a:solidFill>
                <a:latin typeface="Calibri" panose="020F0502020204030204" pitchFamily="34" charset="0"/>
              </a:rPr>
              <a:t>b</a:t>
            </a:r>
            <a:r>
              <a:rPr lang="en-US" altLang="de-DE" sz="2500" b="1" dirty="0">
                <a:latin typeface="Calibri" panose="020F0502020204030204" pitchFamily="34" charset="0"/>
              </a:rPr>
              <a:t>) 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∙ </a:t>
            </a:r>
            <a:r>
              <a:rPr lang="en-US" altLang="de-DE" sz="2500" b="1" dirty="0" err="1">
                <a:latin typeface="Calibri" panose="020F0502020204030204" pitchFamily="34" charset="0"/>
                <a:cs typeface="Times New Roman" pitchFamily="18" charset="0"/>
              </a:rPr>
              <a:t>R</a:t>
            </a:r>
            <a:r>
              <a:rPr lang="en-US" altLang="de-DE" sz="2500" b="1" baseline="-25000" dirty="0" err="1">
                <a:latin typeface="Calibri" panose="020F0502020204030204" pitchFamily="34" charset="0"/>
                <a:cs typeface="Times New Roman" pitchFamily="18" charset="0"/>
              </a:rPr>
              <a:t>de</a:t>
            </a:r>
            <a:r>
              <a:rPr lang="en-US" altLang="de-DE" sz="2500" b="1" baseline="-25000" dirty="0">
                <a:latin typeface="Calibri" panose="020F0502020204030204" pitchFamily="34" charset="0"/>
                <a:cs typeface="Times New Roman" pitchFamily="18" charset="0"/>
              </a:rPr>
              <a:t>-focus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(</a:t>
            </a:r>
            <a:r>
              <a:rPr lang="en-US" altLang="de-DE" sz="2500" b="1" i="1" dirty="0" err="1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</a:rPr>
              <a:t>kL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) ∙ </a:t>
            </a:r>
            <a:r>
              <a:rPr lang="en-US" altLang="de-DE" sz="2500" b="1" dirty="0" err="1">
                <a:latin typeface="Calibri" panose="020F0502020204030204" pitchFamily="34" charset="0"/>
                <a:cs typeface="Times New Roman" pitchFamily="18" charset="0"/>
              </a:rPr>
              <a:t>R</a:t>
            </a:r>
            <a:r>
              <a:rPr lang="en-US" altLang="de-DE" sz="2500" b="1" baseline="-25000" dirty="0" err="1">
                <a:latin typeface="Calibri" panose="020F0502020204030204" pitchFamily="34" charset="0"/>
                <a:cs typeface="Times New Roman" pitchFamily="18" charset="0"/>
              </a:rPr>
              <a:t>drift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(</a:t>
            </a:r>
            <a:r>
              <a:rPr lang="en-US" altLang="de-DE" sz="2500" b="1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l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) ∙ </a:t>
            </a:r>
            <a:r>
              <a:rPr lang="en-US" altLang="de-DE" sz="2500" b="1" dirty="0" err="1">
                <a:latin typeface="Calibri" panose="020F0502020204030204" pitchFamily="34" charset="0"/>
                <a:cs typeface="Times New Roman" pitchFamily="18" charset="0"/>
              </a:rPr>
              <a:t>R</a:t>
            </a:r>
            <a:r>
              <a:rPr lang="en-US" altLang="de-DE" sz="2500" b="1" baseline="-25000" dirty="0" err="1">
                <a:latin typeface="Calibri" panose="020F0502020204030204" pitchFamily="34" charset="0"/>
                <a:cs typeface="Times New Roman" pitchFamily="18" charset="0"/>
              </a:rPr>
              <a:t>focus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(</a:t>
            </a:r>
            <a:r>
              <a:rPr lang="en-US" altLang="de-DE" sz="2500" b="1" i="1" dirty="0" err="1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</a:rPr>
              <a:t>kL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) ∙ </a:t>
            </a:r>
            <a:r>
              <a:rPr lang="en-US" altLang="de-DE" sz="2500" b="1" dirty="0" err="1">
                <a:latin typeface="Calibri" panose="020F0502020204030204" pitchFamily="34" charset="0"/>
                <a:cs typeface="Times New Roman" pitchFamily="18" charset="0"/>
              </a:rPr>
              <a:t>R</a:t>
            </a:r>
            <a:r>
              <a:rPr lang="en-US" altLang="de-DE" sz="2500" b="1" baseline="-25000" dirty="0" err="1">
                <a:latin typeface="Calibri" panose="020F0502020204030204" pitchFamily="34" charset="0"/>
                <a:cs typeface="Times New Roman" pitchFamily="18" charset="0"/>
              </a:rPr>
              <a:t>drift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(</a:t>
            </a:r>
            <a:r>
              <a:rPr lang="en-US" altLang="de-DE" sz="2500" b="1" i="1" dirty="0">
                <a:solidFill>
                  <a:srgbClr val="009900"/>
                </a:solidFill>
                <a:latin typeface="Calibri" panose="020F0502020204030204" pitchFamily="34" charset="0"/>
                <a:cs typeface="Times New Roman" pitchFamily="18" charset="0"/>
              </a:rPr>
              <a:t>a</a:t>
            </a:r>
            <a:r>
              <a:rPr lang="en-US" altLang="de-DE" sz="2500" b="1" dirty="0">
                <a:latin typeface="Calibri" panose="020F0502020204030204" pitchFamily="34" charset="0"/>
                <a:cs typeface="Times New Roman" pitchFamily="18" charset="0"/>
              </a:rPr>
              <a:t>)</a:t>
            </a:r>
          </a:p>
        </p:txBody>
      </p:sp>
      <p:grpSp>
        <p:nvGrpSpPr>
          <p:cNvPr id="459816" name="Group 40"/>
          <p:cNvGrpSpPr>
            <a:grpSpLocks/>
          </p:cNvGrpSpPr>
          <p:nvPr/>
        </p:nvGrpSpPr>
        <p:grpSpPr bwMode="auto">
          <a:xfrm>
            <a:off x="304388" y="879747"/>
            <a:ext cx="6274542" cy="3997325"/>
            <a:chOff x="476" y="595"/>
            <a:chExt cx="4445" cy="2518"/>
          </a:xfrm>
        </p:grpSpPr>
        <p:pic>
          <p:nvPicPr>
            <p:cNvPr id="45978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851"/>
            <a:stretch>
              <a:fillRect/>
            </a:stretch>
          </p:blipFill>
          <p:spPr bwMode="auto">
            <a:xfrm>
              <a:off x="476" y="848"/>
              <a:ext cx="4445" cy="2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9782" name="Text Box 6"/>
            <p:cNvSpPr txBox="1">
              <a:spLocks noChangeArrowheads="1"/>
            </p:cNvSpPr>
            <p:nvPr/>
          </p:nvSpPr>
          <p:spPr bwMode="auto">
            <a:xfrm>
              <a:off x="658" y="2048"/>
              <a:ext cx="276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>
                  <a:latin typeface="Calibri" panose="020F0502020204030204" pitchFamily="34" charset="0"/>
                </a:rPr>
                <a:t>y</a:t>
              </a:r>
            </a:p>
          </p:txBody>
        </p:sp>
        <p:sp>
          <p:nvSpPr>
            <p:cNvPr id="459783" name="Text Box 7"/>
            <p:cNvSpPr txBox="1">
              <a:spLocks noChangeArrowheads="1"/>
            </p:cNvSpPr>
            <p:nvPr/>
          </p:nvSpPr>
          <p:spPr bwMode="auto">
            <a:xfrm>
              <a:off x="1610" y="595"/>
              <a:ext cx="826" cy="386"/>
            </a:xfrm>
            <a:prstGeom prst="rect">
              <a:avLst/>
            </a:prstGeom>
            <a:noFill/>
            <a:ln w="25400" algn="ctr">
              <a:solidFill>
                <a:srgbClr val="CC00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>
                  <a:latin typeface="Calibri" panose="020F0502020204030204" pitchFamily="34" charset="0"/>
                </a:rPr>
                <a:t>Horizontal</a:t>
              </a:r>
            </a:p>
            <a:p>
              <a:pPr>
                <a:lnSpc>
                  <a:spcPct val="30000"/>
                </a:lnSpc>
              </a:pPr>
              <a:r>
                <a:rPr lang="en-US" altLang="de-DE">
                  <a:latin typeface="Calibri" panose="020F0502020204030204" pitchFamily="34" charset="0"/>
                </a:rPr>
                <a:t>focusing</a:t>
              </a:r>
            </a:p>
          </p:txBody>
        </p:sp>
        <p:sp>
          <p:nvSpPr>
            <p:cNvPr id="459784" name="Text Box 8"/>
            <p:cNvSpPr txBox="1">
              <a:spLocks noChangeArrowheads="1"/>
            </p:cNvSpPr>
            <p:nvPr/>
          </p:nvSpPr>
          <p:spPr bwMode="auto">
            <a:xfrm>
              <a:off x="2632" y="595"/>
              <a:ext cx="935" cy="386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de-DE" dirty="0">
                  <a:latin typeface="Calibri" panose="020F0502020204030204" pitchFamily="34" charset="0"/>
                </a:rPr>
                <a:t>Horizontal</a:t>
              </a:r>
            </a:p>
            <a:p>
              <a:pPr>
                <a:lnSpc>
                  <a:spcPct val="30000"/>
                </a:lnSpc>
              </a:pPr>
              <a:r>
                <a:rPr lang="en-US" altLang="de-DE" dirty="0">
                  <a:latin typeface="Calibri" panose="020F0502020204030204" pitchFamily="34" charset="0"/>
                </a:rPr>
                <a:t>de-focusing</a:t>
              </a:r>
            </a:p>
          </p:txBody>
        </p:sp>
        <p:sp>
          <p:nvSpPr>
            <p:cNvPr id="459788" name="Line 12"/>
            <p:cNvSpPr>
              <a:spLocks noChangeShapeType="1"/>
            </p:cNvSpPr>
            <p:nvPr/>
          </p:nvSpPr>
          <p:spPr bwMode="auto">
            <a:xfrm>
              <a:off x="1655" y="2115"/>
              <a:ext cx="726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59789" name="Text Box 13"/>
            <p:cNvSpPr txBox="1">
              <a:spLocks noChangeArrowheads="1"/>
            </p:cNvSpPr>
            <p:nvPr/>
          </p:nvSpPr>
          <p:spPr bwMode="auto">
            <a:xfrm>
              <a:off x="1746" y="1827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>
                  <a:solidFill>
                    <a:srgbClr val="3333CC"/>
                  </a:solidFill>
                  <a:latin typeface="Calibri" panose="020F0502020204030204" pitchFamily="34" charset="0"/>
                </a:rPr>
                <a:t>L</a:t>
              </a:r>
            </a:p>
          </p:txBody>
        </p:sp>
        <p:sp>
          <p:nvSpPr>
            <p:cNvPr id="459791" name="Text Box 15"/>
            <p:cNvSpPr txBox="1">
              <a:spLocks noChangeArrowheads="1"/>
            </p:cNvSpPr>
            <p:nvPr/>
          </p:nvSpPr>
          <p:spPr bwMode="auto">
            <a:xfrm>
              <a:off x="2789" y="1827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>
                  <a:solidFill>
                    <a:srgbClr val="3333CC"/>
                  </a:solidFill>
                  <a:latin typeface="Calibri" panose="020F0502020204030204" pitchFamily="34" charset="0"/>
                </a:rPr>
                <a:t>L</a:t>
              </a:r>
            </a:p>
          </p:txBody>
        </p:sp>
        <p:sp>
          <p:nvSpPr>
            <p:cNvPr id="459792" name="Line 16"/>
            <p:cNvSpPr>
              <a:spLocks noChangeShapeType="1"/>
            </p:cNvSpPr>
            <p:nvPr/>
          </p:nvSpPr>
          <p:spPr bwMode="auto">
            <a:xfrm>
              <a:off x="2744" y="2115"/>
              <a:ext cx="726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59793" name="Line 17"/>
            <p:cNvSpPr>
              <a:spLocks noChangeShapeType="1"/>
            </p:cNvSpPr>
            <p:nvPr/>
          </p:nvSpPr>
          <p:spPr bwMode="auto">
            <a:xfrm>
              <a:off x="2381" y="2115"/>
              <a:ext cx="363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59794" name="Line 18"/>
            <p:cNvSpPr>
              <a:spLocks noChangeShapeType="1"/>
            </p:cNvSpPr>
            <p:nvPr/>
          </p:nvSpPr>
          <p:spPr bwMode="auto">
            <a:xfrm>
              <a:off x="3470" y="2115"/>
              <a:ext cx="108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59795" name="Line 19"/>
            <p:cNvSpPr>
              <a:spLocks noChangeShapeType="1"/>
            </p:cNvSpPr>
            <p:nvPr/>
          </p:nvSpPr>
          <p:spPr bwMode="auto">
            <a:xfrm>
              <a:off x="612" y="2115"/>
              <a:ext cx="1043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59796" name="Text Box 20"/>
            <p:cNvSpPr txBox="1">
              <a:spLocks noChangeArrowheads="1"/>
            </p:cNvSpPr>
            <p:nvPr/>
          </p:nvSpPr>
          <p:spPr bwMode="auto">
            <a:xfrm>
              <a:off x="2245" y="1797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>
                  <a:solidFill>
                    <a:srgbClr val="FF0000"/>
                  </a:solidFill>
                  <a:latin typeface="Calibri" panose="020F0502020204030204" pitchFamily="34" charset="0"/>
                </a:rPr>
                <a:t>l</a:t>
              </a:r>
            </a:p>
          </p:txBody>
        </p:sp>
        <p:sp>
          <p:nvSpPr>
            <p:cNvPr id="459797" name="Text Box 21"/>
            <p:cNvSpPr txBox="1">
              <a:spLocks noChangeArrowheads="1"/>
            </p:cNvSpPr>
            <p:nvPr/>
          </p:nvSpPr>
          <p:spPr bwMode="auto">
            <a:xfrm>
              <a:off x="3742" y="1797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>
                  <a:solidFill>
                    <a:srgbClr val="009900"/>
                  </a:solidFill>
                  <a:latin typeface="Calibri" panose="020F0502020204030204" pitchFamily="34" charset="0"/>
                </a:rPr>
                <a:t>b</a:t>
              </a:r>
            </a:p>
          </p:txBody>
        </p:sp>
        <p:sp>
          <p:nvSpPr>
            <p:cNvPr id="459798" name="Text Box 22"/>
            <p:cNvSpPr txBox="1">
              <a:spLocks noChangeArrowheads="1"/>
            </p:cNvSpPr>
            <p:nvPr/>
          </p:nvSpPr>
          <p:spPr bwMode="auto">
            <a:xfrm>
              <a:off x="839" y="1797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>
                  <a:solidFill>
                    <a:srgbClr val="009900"/>
                  </a:solidFill>
                  <a:latin typeface="Calibri" panose="020F0502020204030204" pitchFamily="34" charset="0"/>
                </a:rPr>
                <a:t>a</a:t>
              </a:r>
            </a:p>
          </p:txBody>
        </p:sp>
        <p:sp>
          <p:nvSpPr>
            <p:cNvPr id="459815" name="Text Box 39"/>
            <p:cNvSpPr txBox="1">
              <a:spLocks noChangeArrowheads="1"/>
            </p:cNvSpPr>
            <p:nvPr/>
          </p:nvSpPr>
          <p:spPr bwMode="auto">
            <a:xfrm>
              <a:off x="636" y="1111"/>
              <a:ext cx="920" cy="223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de-DE" sz="1700" dirty="0">
                  <a:latin typeface="Calibri" panose="020F0502020204030204" pitchFamily="34" charset="0"/>
                </a:rPr>
                <a:t>trajectories</a:t>
              </a:r>
            </a:p>
          </p:txBody>
        </p:sp>
      </p:grpSp>
      <p:sp>
        <p:nvSpPr>
          <p:cNvPr id="459817" name="Text Box 41"/>
          <p:cNvSpPr txBox="1">
            <a:spLocks noChangeArrowheads="1"/>
          </p:cNvSpPr>
          <p:nvPr/>
        </p:nvSpPr>
        <p:spPr bwMode="auto">
          <a:xfrm>
            <a:off x="395288" y="6148536"/>
            <a:ext cx="2270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1400">
                <a:latin typeface="Calibri" panose="020F0502020204030204" pitchFamily="34" charset="0"/>
              </a:rPr>
              <a:t>Plot: Rossbach, Schmüser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771408" y="765022"/>
            <a:ext cx="3372592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Single particle trajectories  </a:t>
            </a:r>
          </a:p>
          <a:p>
            <a:pPr algn="l">
              <a:spcBef>
                <a:spcPts val="20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forming a beam</a:t>
            </a:r>
          </a:p>
          <a:p>
            <a:pPr algn="l">
              <a:spcBef>
                <a:spcPts val="200"/>
              </a:spcBef>
            </a:pP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Characteristic quantity is</a:t>
            </a:r>
          </a:p>
          <a:p>
            <a:pPr algn="l">
              <a:spcBef>
                <a:spcPts val="200"/>
              </a:spcBef>
              <a:buFont typeface="Symbol" pitchFamily="18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beam envelope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5867400" y="2508715"/>
            <a:ext cx="3276600" cy="78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b="1" u="sng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Goal: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 Description of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whole ensemble behavior! </a:t>
            </a:r>
          </a:p>
        </p:txBody>
      </p:sp>
    </p:spTree>
    <p:extLst>
      <p:ext uri="{BB962C8B-B14F-4D97-AF65-F5344CB8AC3E}">
        <p14:creationId xmlns:p14="http://schemas.microsoft.com/office/powerpoint/2010/main" val="401945246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3155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Definition of Beam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7"/>
              <p:cNvSpPr txBox="1">
                <a:spLocks noChangeArrowheads="1"/>
              </p:cNvSpPr>
              <p:nvPr/>
            </p:nvSpPr>
            <p:spPr bwMode="auto">
              <a:xfrm>
                <a:off x="125413" y="3290352"/>
                <a:ext cx="8470824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Transformation of a the envelope from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</a:t>
                </a:r>
                <a:r>
                  <a:rPr lang="en-US" altLang="de-DE" sz="2000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0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to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</a:t>
                </a:r>
                <a:r>
                  <a:rPr lang="en-US" altLang="de-DE" sz="2000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1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is given  by the Beam Matrix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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de-DE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𝛔</m:t>
                      </m:r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altLang="de-DE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𝐑</m:t>
                      </m:r>
                      <m:d>
                        <m:dPr>
                          <m:ctrlPr>
                            <a:rPr lang="de-DE" altLang="de-DE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altLang="de-DE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altLang="de-DE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r>
                        <a:rPr lang="de-DE" altLang="de-DE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𝛔</m:t>
                      </m:r>
                      <m:d>
                        <m:dPr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altLang="de-DE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𝐑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DE" altLang="de-DE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d>
                        <m:dPr>
                          <m:ctrlPr>
                            <a:rPr lang="de-DE" altLang="de-DE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altLang="de-DE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altLang="de-DE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de-DE" sz="2000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413" y="3290352"/>
                <a:ext cx="8470824" cy="707886"/>
              </a:xfrm>
              <a:prstGeom prst="rect">
                <a:avLst/>
              </a:prstGeom>
              <a:blipFill>
                <a:blip r:embed="rId3"/>
                <a:stretch>
                  <a:fillRect l="-792" t="-6897" b="-8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63890" y="4209668"/>
            <a:ext cx="60187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</a:rPr>
              <a:t>6-dim Beam Matrix  with </a:t>
            </a:r>
            <a:r>
              <a:rPr lang="en-US" b="1" i="1" u="sng" dirty="0">
                <a:latin typeface="Calibri" panose="020F0502020204030204" pitchFamily="34" charset="0"/>
              </a:rPr>
              <a:t>decoupled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hor.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</a:rPr>
              <a:t>&amp;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vert.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plane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: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5874122" y="4401072"/>
                <a:ext cx="1600044" cy="1799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Horizontal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beam matrix:</a:t>
                </a:r>
              </a:p>
              <a:p>
                <a:pPr algn="l">
                  <a:spcBef>
                    <a:spcPts val="8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𝟏𝟏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b="1" dirty="0">
                  <a:solidFill>
                    <a:srgbClr val="008000"/>
                  </a:solidFill>
                  <a:latin typeface="Calibri" panose="020F0502020204030204" pitchFamily="34" charset="0"/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b="1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′ </m:t>
                        </m:r>
                      </m:e>
                    </m:d>
                  </m:oMath>
                </a14:m>
                <a:endParaRPr lang="en-US" b="1" dirty="0">
                  <a:solidFill>
                    <a:srgbClr val="008000"/>
                  </a:solidFill>
                  <a:latin typeface="Calibri" panose="020F0502020204030204" pitchFamily="34" charset="0"/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b="1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de-DE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′</m:t>
                            </m:r>
                          </m:e>
                          <m:sup>
                            <m: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b="1" dirty="0">
                  <a:solidFill>
                    <a:srgbClr val="008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74122" y="4401072"/>
                <a:ext cx="1600044" cy="1799852"/>
              </a:xfrm>
              <a:prstGeom prst="rect">
                <a:avLst/>
              </a:prstGeom>
              <a:blipFill>
                <a:blip r:embed="rId4"/>
                <a:stretch>
                  <a:fillRect l="-3435" t="-20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7294198" y="3997692"/>
                <a:ext cx="1671532" cy="2203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latin typeface="Calibri" panose="020F0502020204030204" pitchFamily="34" charset="0"/>
                  </a:rPr>
                  <a:t>Beam width for 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the three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coordinates:</a:t>
                </a:r>
              </a:p>
              <a:p>
                <a:pPr algn="l">
                  <a:spcBef>
                    <a:spcPts val="800"/>
                  </a:spcBef>
                  <a:spcAft>
                    <a:spcPts val="1200"/>
                  </a:spcAft>
                </a:pPr>
                <a:r>
                  <a:rPr lang="en-US" b="1" dirty="0">
                    <a:solidFill>
                      <a:srgbClr val="3333CC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 smtClean="0">
                        <a:solidFill>
                          <a:srgbClr val="008000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𝟏𝟏</m:t>
                            </m:r>
                          </m:sub>
                        </m:sSub>
                      </m:e>
                    </m:rad>
                  </m:oMath>
                </a14:m>
                <a:endParaRPr lang="de-DE" b="1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𝒓𝒎𝒔</m:t>
                          </m:r>
                        </m:sub>
                      </m:sSub>
                      <m:r>
                        <a:rPr lang="de-DE" b="1" i="1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𝟑𝟑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b="1" i="1" dirty="0">
                  <a:solidFill>
                    <a:srgbClr val="3333CC"/>
                  </a:solidFill>
                  <a:latin typeface="Calibri" panose="020F0502020204030204" pitchFamily="34" charset="0"/>
                </a:endParaRPr>
              </a:p>
              <a:p>
                <a:pPr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b="1" i="1" dirty="0">
                    <a:solidFill>
                      <a:srgbClr val="3333CC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b="1" i="1">
                            <a:solidFill>
                              <a:srgbClr val="3333CC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>
                        <a:solidFill>
                          <a:srgbClr val="3333CC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>
                                <a:solidFill>
                                  <a:srgbClr val="33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𝟓𝟓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>
                  <a:solidFill>
                    <a:srgbClr val="3333CC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94198" y="3997692"/>
                <a:ext cx="1671532" cy="2203232"/>
              </a:xfrm>
              <a:prstGeom prst="rect">
                <a:avLst/>
              </a:prstGeom>
              <a:blipFill>
                <a:blip r:embed="rId5"/>
                <a:stretch>
                  <a:fillRect l="-3285" t="-1662" r="-6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72783" y="4621532"/>
                <a:ext cx="4309775" cy="17207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𝛔</m:t>
                      </m:r>
                      <m:r>
                        <a:rPr lang="de-DE" b="1" i="1" smtClean="0">
                          <a:latin typeface="Cambria Math"/>
                          <a:ea typeface="Cambria Math"/>
                        </a:rPr>
                        <m:t>= </m:t>
                      </m:r>
                      <m:d>
                        <m:d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𝟏𝟓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𝟏𝟔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𝟐𝟓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𝟐𝟔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𝟒𝟒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𝟏𝟓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𝟐𝟓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𝟓𝟓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𝟓𝟔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𝟐𝟔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𝟔𝟔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83" y="4621532"/>
                <a:ext cx="4309775" cy="172079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309239" y="4847224"/>
            <a:ext cx="176285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</a:rPr>
              <a:t>horizontal</a:t>
            </a:r>
            <a:r>
              <a:rPr lang="en-US" sz="1600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vertical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3333CC"/>
                </a:solidFill>
                <a:latin typeface="Calibri" panose="020F0502020204030204" pitchFamily="34" charset="0"/>
              </a:rPr>
              <a:t>longitudinal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</a:rPr>
              <a:t>hor.-long. coupling </a:t>
            </a:r>
          </a:p>
          <a:p>
            <a:pPr marL="285750" indent="-285750" algn="l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sz="1600" dirty="0">
                <a:latin typeface="Calibri" panose="020F0502020204030204" pitchFamily="34" charset="0"/>
              </a:rPr>
              <a:t>10 values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</a:rPr>
              <a:t>all couplings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  <a:sym typeface="Symbol" panose="05050102010706020507" pitchFamily="18" charset="2"/>
              </a:rPr>
              <a:t> 21 values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790176" y="4642069"/>
            <a:ext cx="1006820" cy="605791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1908673" y="5218100"/>
            <a:ext cx="579474" cy="36933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073615" y="5724868"/>
            <a:ext cx="579474" cy="369332"/>
          </a:xfrm>
          <a:prstGeom prst="rect">
            <a:avLst/>
          </a:prstGeom>
          <a:noFill/>
          <a:ln w="28575">
            <a:solidFill>
              <a:srgbClr val="0033CC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782861" y="4634755"/>
            <a:ext cx="401884" cy="303006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ash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Box 7"/>
              <p:cNvSpPr txBox="1">
                <a:spLocks noChangeArrowheads="1"/>
              </p:cNvSpPr>
              <p:nvPr/>
            </p:nvSpPr>
            <p:spPr bwMode="auto">
              <a:xfrm>
                <a:off x="72783" y="2531598"/>
                <a:ext cx="9217480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Transformation of a single particle from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</a:t>
                </a:r>
                <a:r>
                  <a:rPr lang="en-US" altLang="de-DE" sz="2000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0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to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</a:t>
                </a:r>
                <a:r>
                  <a:rPr lang="en-US" altLang="de-DE" sz="2000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1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is given by the Transfer Matrix R</a:t>
                </a:r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:     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altLang="de-DE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𝐑</m:t>
                      </m:r>
                      <m:d>
                        <m:dPr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altLang="de-DE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altLang="de-D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altLang="de-DE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alt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acc>
                        <m:accPr>
                          <m:chr m:val="⃗"/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altLang="de-D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de-D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altLang="de-D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altLang="de-DE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de-DE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7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83" y="2531598"/>
                <a:ext cx="9217480" cy="707886"/>
              </a:xfrm>
              <a:prstGeom prst="rect">
                <a:avLst/>
              </a:prstGeom>
              <a:blipFill>
                <a:blip r:embed="rId13"/>
                <a:stretch>
                  <a:fillRect l="-728" t="-4310" b="-86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167262" y="871061"/>
            <a:ext cx="42814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The basic 6 dimensional </a:t>
            </a:r>
            <a:r>
              <a:rPr lang="en-US" altLang="de-DE" sz="2000" b="1" dirty="0" err="1">
                <a:solidFill>
                  <a:srgbClr val="0000FF"/>
                </a:solidFill>
                <a:latin typeface="Calibri" panose="020F0502020204030204" pitchFamily="34" charset="0"/>
              </a:rPr>
              <a:t>vextor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3409641" y="755031"/>
                <a:ext cx="6021955" cy="1811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de-DE" alt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𝒍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hori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spatial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horizontal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divergence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vert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spatial</m:t>
                                </m:r>
                                <m:r>
                                  <a:rPr lang="de-DE" altLang="de-DE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vertical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divergence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long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momentum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de-DE" altLang="de-DE" i="1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altLang="de-DE" b="0" i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[10</m:t>
                                    </m:r>
                                  </m:e>
                                  <m:sup>
                                    <m:r>
                                      <a:rPr lang="de-DE" altLang="de-DE" b="0" i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de-DE" altLang="de-DE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9641" y="755031"/>
                <a:ext cx="6021955" cy="181152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073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7" grpId="0"/>
      <p:bldP spid="19" grpId="0"/>
      <p:bldP spid="18" grpId="0"/>
      <p:bldP spid="22" grpId="0"/>
      <p:bldP spid="5" grpId="0" animBg="1"/>
      <p:bldP spid="20" grpId="0" animBg="1"/>
      <p:bldP spid="21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Geometrical Parameters of Phase Space Ellipsoid</a:t>
            </a:r>
          </a:p>
        </p:txBody>
      </p:sp>
      <p:sp>
        <p:nvSpPr>
          <p:cNvPr id="46" name="Text Box 16"/>
          <p:cNvSpPr txBox="1">
            <a:spLocks noChangeArrowheads="1"/>
          </p:cNvSpPr>
          <p:nvPr/>
        </p:nvSpPr>
        <p:spPr bwMode="auto">
          <a:xfrm>
            <a:off x="35370" y="2369370"/>
            <a:ext cx="4176712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The phase space distribution is 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described by an ellipse</a:t>
            </a:r>
          </a:p>
          <a:p>
            <a:pPr algn="l">
              <a:lnSpc>
                <a:spcPct val="90000"/>
              </a:lnSpc>
            </a:pPr>
            <a:r>
              <a:rPr lang="en-US" altLang="de-DE" sz="2000" dirty="0">
                <a:latin typeface="Calibri" panose="020F0502020204030204" pitchFamily="34" charset="0"/>
              </a:rPr>
              <a:t>with the characteristics parameters</a:t>
            </a:r>
          </a:p>
        </p:txBody>
      </p:sp>
      <p:cxnSp>
        <p:nvCxnSpPr>
          <p:cNvPr id="6" name="Gerade Verbindung mit Pfeil 5"/>
          <p:cNvCxnSpPr/>
          <p:nvPr/>
        </p:nvCxnSpPr>
        <p:spPr bwMode="auto">
          <a:xfrm flipV="1">
            <a:off x="5208763" y="950548"/>
            <a:ext cx="0" cy="357805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mit Pfeil 6"/>
          <p:cNvCxnSpPr/>
          <p:nvPr/>
        </p:nvCxnSpPr>
        <p:spPr bwMode="auto">
          <a:xfrm flipV="1">
            <a:off x="3851899" y="3146854"/>
            <a:ext cx="3589174" cy="3725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16"/>
          <p:cNvSpPr txBox="1"/>
          <p:nvPr/>
        </p:nvSpPr>
        <p:spPr>
          <a:xfrm>
            <a:off x="4525873" y="2755068"/>
            <a:ext cx="36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a</a:t>
            </a:r>
          </a:p>
        </p:txBody>
      </p:sp>
      <p:cxnSp>
        <p:nvCxnSpPr>
          <p:cNvPr id="20" name="Gerade Verbindung 19"/>
          <p:cNvCxnSpPr/>
          <p:nvPr/>
        </p:nvCxnSpPr>
        <p:spPr bwMode="auto">
          <a:xfrm>
            <a:off x="6504943" y="1814668"/>
            <a:ext cx="0" cy="140206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Gerade Verbindung 21"/>
          <p:cNvCxnSpPr/>
          <p:nvPr/>
        </p:nvCxnSpPr>
        <p:spPr bwMode="auto">
          <a:xfrm>
            <a:off x="5208763" y="1526628"/>
            <a:ext cx="10081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24"/>
          <p:cNvCxnSpPr/>
          <p:nvPr/>
        </p:nvCxnSpPr>
        <p:spPr bwMode="auto">
          <a:xfrm flipH="1">
            <a:off x="5208763" y="950548"/>
            <a:ext cx="1152160" cy="219630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90099"/>
            </a:solidFill>
            <a:prstDash val="sysDash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 Verbindung 27"/>
          <p:cNvCxnSpPr/>
          <p:nvPr/>
        </p:nvCxnSpPr>
        <p:spPr bwMode="auto">
          <a:xfrm flipH="1">
            <a:off x="5208763" y="1526628"/>
            <a:ext cx="1872260" cy="169010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90099"/>
            </a:solidFill>
            <a:prstDash val="sysDash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33"/>
              <p:cNvSpPr txBox="1"/>
              <p:nvPr/>
            </p:nvSpPr>
            <p:spPr>
              <a:xfrm>
                <a:off x="6167546" y="3408834"/>
                <a:ext cx="3433827" cy="548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200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de-DE" sz="2200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𝒎𝒂𝒙</m:t>
                          </m:r>
                        </m:sub>
                      </m:sSub>
                      <m:r>
                        <a:rPr lang="de-DE" sz="2200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2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2200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𝟏𝟏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en-US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200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de-DE" sz="22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2200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  <a:ea typeface="Cambria Math"/>
                                </a:rPr>
                                <m:t>𝜺𝜷</m:t>
                              </m:r>
                            </m:e>
                          </m:rad>
                        </m:e>
                        <m:sub/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34" name="Textfeld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546" y="3408834"/>
                <a:ext cx="3433827" cy="5480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34"/>
              <p:cNvSpPr txBox="1"/>
              <p:nvPr/>
            </p:nvSpPr>
            <p:spPr>
              <a:xfrm>
                <a:off x="2134986" y="1271375"/>
                <a:ext cx="3433827" cy="471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200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de-DE" sz="2200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de-DE" sz="2200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𝒎𝒂𝒙</m:t>
                          </m:r>
                        </m:sub>
                      </m:sSub>
                      <m:r>
                        <a:rPr lang="de-DE" sz="2200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2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2200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𝟐𝟐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en-US" sz="2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200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de-DE" sz="22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2200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  <a:ea typeface="Cambria Math"/>
                                </a:rPr>
                                <m:t>𝜺𝜸</m:t>
                              </m:r>
                            </m:e>
                          </m:rad>
                        </m:e>
                        <m:sub/>
                      </m:sSub>
                    </m:oMath>
                  </m:oMathPara>
                </a14:m>
                <a:endParaRPr lang="en-US" sz="22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5" name="Textfeld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986" y="1271375"/>
                <a:ext cx="3433827" cy="4712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>
                <a:off x="6425260" y="708449"/>
                <a:ext cx="2744053" cy="67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solidFill>
                            <a:srgbClr val="990099"/>
                          </a:solidFill>
                          <a:latin typeface="Cambria Math"/>
                        </a:rPr>
                        <m:t>𝒔𝒍𝒐𝒑𝒆</m:t>
                      </m:r>
                      <m:r>
                        <a:rPr lang="de-DE" sz="2000" b="1" i="1" smtClean="0">
                          <a:solidFill>
                            <a:srgbClr val="99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</a:rPr>
                                <m:t>𝟐𝟐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</a:rPr>
                                <m:t>𝟏𝟐</m:t>
                              </m:r>
                            </m:sub>
                          </m:sSub>
                        </m:den>
                      </m:f>
                      <m:r>
                        <a:rPr lang="de-DE" sz="2000" b="1" i="1" smtClean="0">
                          <a:solidFill>
                            <a:srgbClr val="990099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/>
                              <a:ea typeface="Cambria Math"/>
                            </a:rPr>
                            <m:t>𝜸</m:t>
                          </m:r>
                        </m:num>
                        <m:den>
                          <m: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solidFill>
                    <a:srgbClr val="990099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5260" y="708449"/>
                <a:ext cx="2744053" cy="6741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feld 36"/>
              <p:cNvSpPr txBox="1"/>
              <p:nvPr/>
            </p:nvSpPr>
            <p:spPr>
              <a:xfrm>
                <a:off x="6648963" y="1742658"/>
                <a:ext cx="2744053" cy="67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solidFill>
                            <a:srgbClr val="990099"/>
                          </a:solidFill>
                          <a:latin typeface="Cambria Math"/>
                        </a:rPr>
                        <m:t>𝒔𝒍𝒐𝒑𝒆</m:t>
                      </m:r>
                      <m:r>
                        <a:rPr lang="de-DE" sz="2000" b="1" i="1" smtClean="0">
                          <a:solidFill>
                            <a:srgbClr val="99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</a:rPr>
                                <m:t>𝟏𝟐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de-DE" sz="2000" b="1" i="1" smtClean="0">
                                  <a:solidFill>
                                    <a:srgbClr val="990099"/>
                                  </a:solidFill>
                                  <a:latin typeface="Cambria Math"/>
                                </a:rPr>
                                <m:t>𝟏𝟏</m:t>
                              </m:r>
                            </m:sub>
                          </m:sSub>
                        </m:den>
                      </m:f>
                      <m:r>
                        <a:rPr lang="de-DE" sz="2000" b="1" i="1" smtClean="0">
                          <a:solidFill>
                            <a:srgbClr val="990099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</m:num>
                        <m:den>
                          <m:r>
                            <a:rPr lang="de-DE" sz="2000" b="1" i="1" smtClean="0">
                              <a:solidFill>
                                <a:srgbClr val="990099"/>
                              </a:solidFill>
                              <a:latin typeface="Cambria Math"/>
                              <a:ea typeface="Cambria Math"/>
                            </a:rPr>
                            <m:t>𝜷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solidFill>
                    <a:srgbClr val="990099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7" name="Textfeld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963" y="1742658"/>
                <a:ext cx="2744053" cy="67415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feld 37"/>
          <p:cNvSpPr txBox="1"/>
          <p:nvPr/>
        </p:nvSpPr>
        <p:spPr>
          <a:xfrm>
            <a:off x="5352783" y="4233403"/>
            <a:ext cx="2592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Area: A= </a:t>
            </a:r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  <a:sym typeface="Symbol"/>
              </a:rPr>
              <a:t> a</a:t>
            </a:r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b =</a:t>
            </a:r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  <a:sym typeface="Symbol"/>
              </a:rPr>
              <a:t> 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4314054" y="3513303"/>
            <a:ext cx="534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4725533" y="880960"/>
            <a:ext cx="534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x’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6978424" y="2722442"/>
            <a:ext cx="534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x</a:t>
            </a:r>
          </a:p>
        </p:txBody>
      </p:sp>
      <p:graphicFrame>
        <p:nvGraphicFramePr>
          <p:cNvPr id="43" name="Object 17"/>
          <p:cNvGraphicFramePr>
            <a:graphicFrameLocks noChangeAspect="1"/>
          </p:cNvGraphicFramePr>
          <p:nvPr/>
        </p:nvGraphicFramePr>
        <p:xfrm>
          <a:off x="4153189" y="5011174"/>
          <a:ext cx="399256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8" name="Equation" r:id="rId7" imgW="2145960" imgH="304560" progId="Equation.3">
                  <p:embed/>
                </p:oleObj>
              </mc:Choice>
              <mc:Fallback>
                <p:oleObj name="Equation" r:id="rId7" imgW="2145960" imgH="304560" progId="Equation.3">
                  <p:embed/>
                  <p:pic>
                    <p:nvPicPr>
                      <p:cNvPr id="4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3189" y="5011174"/>
                        <a:ext cx="3992562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107380" y="3933056"/>
            <a:ext cx="3454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Corresponding parameters:</a:t>
            </a: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147242" y="4486715"/>
          <a:ext cx="3822701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17625">
                  <a:extLst>
                    <a:ext uri="{9D8B030D-6E8A-4147-A177-3AD203B41FA5}">
                      <a16:colId xmlns:a16="http://schemas.microsoft.com/office/drawing/2014/main" val="1170381336"/>
                    </a:ext>
                  </a:extLst>
                </a:gridCol>
                <a:gridCol w="894271">
                  <a:extLst>
                    <a:ext uri="{9D8B030D-6E8A-4147-A177-3AD203B41FA5}">
                      <a16:colId xmlns:a16="http://schemas.microsoft.com/office/drawing/2014/main" val="3934598397"/>
                    </a:ext>
                  </a:extLst>
                </a:gridCol>
                <a:gridCol w="1610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Beam Matrix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Statistic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Twiss Parameter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Calibri" panose="020F0502020204030204" pitchFamily="34" charset="0"/>
                          <a:sym typeface="Symbol"/>
                        </a:rPr>
                        <a:t></a:t>
                      </a:r>
                      <a:r>
                        <a:rPr lang="en-US" sz="1800" i="1" baseline="-25000" dirty="0">
                          <a:latin typeface="Calibri" panose="020F0502020204030204" pitchFamily="34" charset="0"/>
                          <a:sym typeface="Symbol"/>
                        </a:rPr>
                        <a:t>11</a:t>
                      </a:r>
                      <a:endParaRPr lang="en-US" sz="1800" b="1" i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Calibri" panose="020F0502020204030204" pitchFamily="34" charset="0"/>
                        </a:rPr>
                        <a:t>&lt;x</a:t>
                      </a:r>
                      <a:r>
                        <a:rPr lang="en-US" sz="1800" i="1" baseline="30000" dirty="0"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&gt;</a:t>
                      </a:r>
                      <a:endParaRPr lang="en-US" sz="18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Calibri" panose="020F0502020204030204" pitchFamily="34" charset="0"/>
                          <a:sym typeface="Symbol"/>
                        </a:rPr>
                        <a:t></a:t>
                      </a:r>
                      <a:endParaRPr lang="en-US" sz="1800" b="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  <a:sym typeface="Symbol"/>
                        </a:rPr>
                        <a:t></a:t>
                      </a:r>
                      <a:r>
                        <a:rPr lang="en-US" sz="1800" i="1" baseline="-25000" dirty="0">
                          <a:latin typeface="Calibri" panose="020F0502020204030204" pitchFamily="34" charset="0"/>
                          <a:sym typeface="Symbol"/>
                        </a:rPr>
                        <a:t>22</a:t>
                      </a:r>
                      <a:endParaRPr lang="en-US" sz="1800" b="1" i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&lt;x’</a:t>
                      </a:r>
                      <a:r>
                        <a:rPr lang="en-US" sz="1800" i="1" baseline="30000" dirty="0"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&gt;</a:t>
                      </a:r>
                      <a:endParaRPr lang="en-US" sz="18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Calibri" panose="020F0502020204030204" pitchFamily="34" charset="0"/>
                          <a:sym typeface="Symbol"/>
                        </a:rPr>
                        <a:t></a:t>
                      </a:r>
                      <a:endParaRPr lang="en-US" sz="1800" b="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  <a:sym typeface="Symbol"/>
                        </a:rPr>
                        <a:t></a:t>
                      </a:r>
                      <a:r>
                        <a:rPr lang="en-US" sz="1800" i="1" baseline="-25000" dirty="0">
                          <a:latin typeface="Calibri" panose="020F0502020204030204" pitchFamily="34" charset="0"/>
                          <a:sym typeface="Symbol"/>
                        </a:rPr>
                        <a:t>12</a:t>
                      </a:r>
                      <a:endParaRPr lang="en-US" sz="1800" b="1" i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&lt;x</a:t>
                      </a:r>
                      <a:r>
                        <a:rPr lang="en-US" sz="1800" i="1" baseline="0" dirty="0">
                          <a:latin typeface="Calibri" panose="020F0502020204030204" pitchFamily="34" charset="0"/>
                        </a:rPr>
                        <a:t>x’</a:t>
                      </a: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&gt;</a:t>
                      </a:r>
                      <a:endParaRPr lang="en-US" sz="18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Calibri" panose="020F0502020204030204" pitchFamily="34" charset="0"/>
                          <a:sym typeface="Symbol"/>
                        </a:rPr>
                        <a:t>-</a:t>
                      </a:r>
                      <a:endParaRPr lang="en-US" sz="1800" b="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" name="Ellipse 32"/>
          <p:cNvSpPr/>
          <p:nvPr/>
        </p:nvSpPr>
        <p:spPr bwMode="auto">
          <a:xfrm rot="1985167">
            <a:off x="4424664" y="1310523"/>
            <a:ext cx="1707314" cy="345648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4" name="Gerade Verbindung mit Pfeil 43"/>
          <p:cNvCxnSpPr/>
          <p:nvPr/>
        </p:nvCxnSpPr>
        <p:spPr bwMode="auto">
          <a:xfrm flipH="1" flipV="1">
            <a:off x="4574393" y="2636912"/>
            <a:ext cx="645679" cy="56827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ysDash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 Verbindung mit Pfeil 44"/>
          <p:cNvCxnSpPr/>
          <p:nvPr/>
        </p:nvCxnSpPr>
        <p:spPr bwMode="auto">
          <a:xfrm flipH="1">
            <a:off x="4334877" y="3140968"/>
            <a:ext cx="873886" cy="13457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ysDash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4170542" y="4695728"/>
            <a:ext cx="41767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The determinate is preserved: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 Box 16"/>
              <p:cNvSpPr txBox="1">
                <a:spLocks noChangeArrowheads="1"/>
              </p:cNvSpPr>
              <p:nvPr/>
            </p:nvSpPr>
            <p:spPr bwMode="auto">
              <a:xfrm>
                <a:off x="4314054" y="5578591"/>
                <a:ext cx="4613299" cy="105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Proof</a:t>
                </a:r>
                <a:r>
                  <a:rPr lang="en-US" altLang="de-DE" b="1" dirty="0">
                    <a:solidFill>
                      <a:srgbClr val="0000FF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 </a:t>
                </a:r>
                <a14:m>
                  <m:oMath xmlns:m="http://schemas.openxmlformats.org/officeDocument/2006/math">
                    <m:r>
                      <a:rPr lang="en-US" altLang="de-DE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d>
                      <m:d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altLang="de-DE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𝐑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 altLang="de-DE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  <a:sym typeface="Symbol" panose="05050102010706020507" pitchFamily="18" charset="2"/>
                  </a:rPr>
                  <a:t> </a:t>
                </a:r>
                <a:r>
                  <a:rPr lang="en-US" altLang="de-DE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det</a:t>
                </a:r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de-DE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d>
                      <m:d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= </a:t>
                </a:r>
                <a:r>
                  <a:rPr lang="en-US" altLang="de-DE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det</a:t>
                </a:r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(</a:t>
                </a:r>
                <a:r>
                  <a:rPr lang="en-US" altLang="de-DE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R</a:t>
                </a:r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de-DE" alt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det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en-US" altLang="de-DE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d>
                      <m:d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det(</a:t>
                </a:r>
                <a:r>
                  <a:rPr lang="en-US" altLang="de-DE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R</a:t>
                </a:r>
                <a:r>
                  <a:rPr lang="en-US" altLang="de-DE" baseline="30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</a:t>
                </a:r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       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det</m:t>
                    </m:r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en-US" altLang="de-DE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d>
                      <m:d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de-DE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  <a:endParaRPr lang="en-US" altLang="de-DE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14054" y="5578591"/>
                <a:ext cx="4613299" cy="1056700"/>
              </a:xfrm>
              <a:prstGeom prst="rect">
                <a:avLst/>
              </a:prstGeom>
              <a:blipFill>
                <a:blip r:embed="rId9"/>
                <a:stretch>
                  <a:fillRect l="-1190" t="-4046" b="-751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Box 16"/>
              <p:cNvSpPr txBox="1">
                <a:spLocks noChangeArrowheads="1"/>
              </p:cNvSpPr>
              <p:nvPr/>
            </p:nvSpPr>
            <p:spPr bwMode="auto">
              <a:xfrm>
                <a:off x="346933" y="5985917"/>
                <a:ext cx="3449645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:r>
                  <a:rPr lang="de-DE" altLang="de-DE" sz="17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For </a:t>
                </a:r>
                <a:r>
                  <a:rPr lang="de-DE" altLang="de-DE" sz="1700" dirty="0" err="1">
                    <a:solidFill>
                      <a:schemeClr val="tx1"/>
                    </a:solidFill>
                    <a:latin typeface="Calibri" panose="020F0502020204030204" pitchFamily="34" charset="0"/>
                  </a:rPr>
                  <a:t>quadratic</a:t>
                </a:r>
                <a:r>
                  <a:rPr lang="de-DE" altLang="de-DE" sz="17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de-DE" altLang="de-DE" sz="1700" dirty="0" err="1">
                    <a:solidFill>
                      <a:schemeClr val="tx1"/>
                    </a:solidFill>
                    <a:latin typeface="Calibri" panose="020F0502020204030204" pitchFamily="34" charset="0"/>
                  </a:rPr>
                  <a:t>matrices</a:t>
                </a:r>
                <a:r>
                  <a:rPr lang="de-DE" altLang="de-DE" sz="17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sz="17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𝐀</m:t>
                    </m:r>
                  </m:oMath>
                </a14:m>
                <a:r>
                  <a:rPr lang="de-DE" altLang="de-DE" sz="17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de-DE" altLang="de-DE" sz="1700" dirty="0" err="1">
                    <a:solidFill>
                      <a:schemeClr val="tx1"/>
                    </a:solidFill>
                    <a:latin typeface="Calibri" panose="020F0502020204030204" pitchFamily="34" charset="0"/>
                  </a:rPr>
                  <a:t>and</a:t>
                </a:r>
                <a:r>
                  <a:rPr lang="de-DE" altLang="de-DE" sz="17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sz="17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𝐁</m:t>
                    </m:r>
                  </m:oMath>
                </a14:m>
                <a:r>
                  <a:rPr lang="de-DE" altLang="de-DE" sz="17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:</a:t>
                </a:r>
              </a:p>
              <a:p>
                <a:pPr algn="l">
                  <a:spcBef>
                    <a:spcPts val="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altLang="de-DE" sz="17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altLang="de-DE" sz="17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de-DE" altLang="de-DE" sz="17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altLang="de-DE" sz="17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𝐀</m:t>
                              </m:r>
                              <m:r>
                                <a:rPr lang="de-DE" altLang="de-DE" sz="17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de-DE" altLang="de-DE" sz="17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𝐁</m:t>
                              </m:r>
                            </m:e>
                          </m:d>
                        </m:e>
                      </m:func>
                      <m:r>
                        <a:rPr lang="de-DE" altLang="de-DE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de-DE" altLang="de-DE" sz="17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det</m:t>
                      </m:r>
                      <m:r>
                        <a:rPr lang="de-DE" altLang="de-DE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⁡(</m:t>
                      </m:r>
                      <m:r>
                        <a:rPr lang="de-DE" altLang="de-DE" sz="17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𝐀</m:t>
                      </m:r>
                      <m:r>
                        <a:rPr lang="de-DE" altLang="de-DE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)</m:t>
                      </m:r>
                      <m:r>
                        <a:rPr lang="de-DE" altLang="de-DE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de-DE" altLang="de-DE" sz="17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det</m:t>
                      </m:r>
                      <m:r>
                        <a:rPr lang="de-DE" altLang="de-DE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de-DE" altLang="de-DE" sz="17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𝐁</m:t>
                      </m:r>
                      <m:r>
                        <a:rPr lang="de-DE" altLang="de-DE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de-DE" sz="17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6933" y="5985917"/>
                <a:ext cx="3449645" cy="615553"/>
              </a:xfrm>
              <a:prstGeom prst="rect">
                <a:avLst/>
              </a:prstGeom>
              <a:blipFill>
                <a:blip r:embed="rId10"/>
                <a:stretch>
                  <a:fillRect l="-1237" t="-3960" b="-79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1806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1" grpId="0"/>
      <p:bldP spid="47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Geometrical Parameters of Phase Space Ellipsoid</a:t>
            </a:r>
          </a:p>
        </p:txBody>
      </p:sp>
      <p:sp>
        <p:nvSpPr>
          <p:cNvPr id="46" name="Text Box 16"/>
          <p:cNvSpPr txBox="1">
            <a:spLocks noChangeArrowheads="1"/>
          </p:cNvSpPr>
          <p:nvPr/>
        </p:nvSpPr>
        <p:spPr bwMode="auto">
          <a:xfrm>
            <a:off x="35370" y="2369370"/>
            <a:ext cx="4176712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The phase space distribution is 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described by an ellipse</a:t>
            </a:r>
          </a:p>
          <a:p>
            <a:pPr algn="l">
              <a:lnSpc>
                <a:spcPct val="90000"/>
              </a:lnSpc>
            </a:pPr>
            <a:r>
              <a:rPr lang="en-US" altLang="de-DE" sz="2000" dirty="0">
                <a:latin typeface="Calibri" panose="020F0502020204030204" pitchFamily="34" charset="0"/>
              </a:rPr>
              <a:t>with the characteristics parameters</a:t>
            </a:r>
          </a:p>
        </p:txBody>
      </p:sp>
      <p:graphicFrame>
        <p:nvGraphicFramePr>
          <p:cNvPr id="43" name="Object 17"/>
          <p:cNvGraphicFramePr>
            <a:graphicFrameLocks noChangeAspect="1"/>
          </p:cNvGraphicFramePr>
          <p:nvPr/>
        </p:nvGraphicFramePr>
        <p:xfrm>
          <a:off x="4153189" y="5011174"/>
          <a:ext cx="399256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2" name="Equation" r:id="rId3" imgW="2145960" imgH="304560" progId="Equation.3">
                  <p:embed/>
                </p:oleObj>
              </mc:Choice>
              <mc:Fallback>
                <p:oleObj name="Equation" r:id="rId3" imgW="2145960" imgH="304560" progId="Equation.3">
                  <p:embed/>
                  <p:pic>
                    <p:nvPicPr>
                      <p:cNvPr id="4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3189" y="5011174"/>
                        <a:ext cx="3992562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107380" y="3933056"/>
            <a:ext cx="3454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Corresponding parameters:</a:t>
            </a: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577834"/>
              </p:ext>
            </p:extLst>
          </p:nvPr>
        </p:nvGraphicFramePr>
        <p:xfrm>
          <a:off x="147242" y="4486715"/>
          <a:ext cx="3822701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17625">
                  <a:extLst>
                    <a:ext uri="{9D8B030D-6E8A-4147-A177-3AD203B41FA5}">
                      <a16:colId xmlns:a16="http://schemas.microsoft.com/office/drawing/2014/main" val="1170381336"/>
                    </a:ext>
                  </a:extLst>
                </a:gridCol>
                <a:gridCol w="894271">
                  <a:extLst>
                    <a:ext uri="{9D8B030D-6E8A-4147-A177-3AD203B41FA5}">
                      <a16:colId xmlns:a16="http://schemas.microsoft.com/office/drawing/2014/main" val="3934598397"/>
                    </a:ext>
                  </a:extLst>
                </a:gridCol>
                <a:gridCol w="1610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Beam Matrix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Statistic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Twiss Parameter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Calibri" panose="020F0502020204030204" pitchFamily="34" charset="0"/>
                          <a:sym typeface="Symbol"/>
                        </a:rPr>
                        <a:t></a:t>
                      </a:r>
                      <a:r>
                        <a:rPr lang="en-US" sz="1800" i="1" baseline="-25000" dirty="0">
                          <a:latin typeface="Calibri" panose="020F0502020204030204" pitchFamily="34" charset="0"/>
                          <a:sym typeface="Symbol"/>
                        </a:rPr>
                        <a:t>11</a:t>
                      </a:r>
                      <a:endParaRPr lang="en-US" sz="1800" b="1" i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Calibri" panose="020F0502020204030204" pitchFamily="34" charset="0"/>
                        </a:rPr>
                        <a:t>&lt;x</a:t>
                      </a:r>
                      <a:r>
                        <a:rPr lang="en-US" sz="1800" i="1" baseline="30000" dirty="0"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&gt;</a:t>
                      </a:r>
                      <a:endParaRPr lang="en-US" sz="18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Calibri" panose="020F0502020204030204" pitchFamily="34" charset="0"/>
                          <a:sym typeface="Symbol"/>
                        </a:rPr>
                        <a:t></a:t>
                      </a:r>
                      <a:endParaRPr lang="en-US" sz="1800" b="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  <a:sym typeface="Symbol"/>
                        </a:rPr>
                        <a:t></a:t>
                      </a:r>
                      <a:r>
                        <a:rPr lang="en-US" sz="1800" i="1" baseline="-25000" dirty="0">
                          <a:latin typeface="Calibri" panose="020F0502020204030204" pitchFamily="34" charset="0"/>
                          <a:sym typeface="Symbol"/>
                        </a:rPr>
                        <a:t>22</a:t>
                      </a:r>
                      <a:endParaRPr lang="en-US" sz="1800" b="1" i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&lt;x’</a:t>
                      </a:r>
                      <a:r>
                        <a:rPr lang="en-US" sz="1800" i="1" baseline="30000" dirty="0"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&gt;</a:t>
                      </a:r>
                      <a:endParaRPr lang="en-US" sz="18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Calibri" panose="020F0502020204030204" pitchFamily="34" charset="0"/>
                          <a:sym typeface="Symbol"/>
                        </a:rPr>
                        <a:t></a:t>
                      </a:r>
                      <a:endParaRPr lang="en-US" sz="1800" b="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  <a:sym typeface="Symbol"/>
                        </a:rPr>
                        <a:t></a:t>
                      </a:r>
                      <a:r>
                        <a:rPr lang="en-US" sz="1800" i="1" baseline="-25000" dirty="0">
                          <a:latin typeface="Calibri" panose="020F0502020204030204" pitchFamily="34" charset="0"/>
                          <a:sym typeface="Symbol"/>
                        </a:rPr>
                        <a:t>12</a:t>
                      </a:r>
                      <a:endParaRPr lang="en-US" sz="1800" b="1" i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&lt;x</a:t>
                      </a:r>
                      <a:r>
                        <a:rPr lang="en-US" sz="1800" i="1" baseline="0" dirty="0">
                          <a:latin typeface="Calibri" panose="020F0502020204030204" pitchFamily="34" charset="0"/>
                        </a:rPr>
                        <a:t>x’</a:t>
                      </a:r>
                      <a:r>
                        <a:rPr lang="en-US" sz="1800" i="1" dirty="0">
                          <a:latin typeface="Calibri" panose="020F0502020204030204" pitchFamily="34" charset="0"/>
                        </a:rPr>
                        <a:t>&gt;</a:t>
                      </a:r>
                      <a:endParaRPr lang="en-US" sz="1800" b="1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Calibri" panose="020F0502020204030204" pitchFamily="34" charset="0"/>
                          <a:sym typeface="Symbol"/>
                        </a:rPr>
                        <a:t>-</a:t>
                      </a:r>
                      <a:endParaRPr lang="en-US" sz="1800" b="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4170542" y="4695728"/>
            <a:ext cx="41767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The determinate is preserved: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5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172" y="821325"/>
            <a:ext cx="4102460" cy="3863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751441" y="943491"/>
            <a:ext cx="41767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Gaussian distribution for an ensemble of particles</a:t>
            </a:r>
          </a:p>
        </p:txBody>
      </p:sp>
    </p:spTree>
    <p:extLst>
      <p:ext uri="{BB962C8B-B14F-4D97-AF65-F5344CB8AC3E}">
        <p14:creationId xmlns:p14="http://schemas.microsoft.com/office/powerpoint/2010/main" val="129930247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Emittance for Gaussian and non-Gaussian Beams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16656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79388" y="741113"/>
            <a:ext cx="8528050" cy="132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The beam distribution can be non-Gaussian, e.g. at: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 </a:t>
            </a:r>
            <a:r>
              <a:rPr lang="en-US" altLang="de-DE" dirty="0">
                <a:latin typeface="Calibri" panose="020F0502020204030204" pitchFamily="34" charset="0"/>
              </a:rPr>
              <a:t>beams behind ion source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space charged dominated beams at LINAC &amp; synchrotron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cooled beams in storage rings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179388" y="2173038"/>
            <a:ext cx="467995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General description of emittance </a:t>
            </a:r>
          </a:p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using terms of 2-dim distribution: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It describes the value for 1 standard derivation 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11149" y="4810524"/>
            <a:ext cx="2683511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</a:rPr>
              <a:t>Care: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</a:rPr>
              <a:t>No common definition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</a:rPr>
              <a:t>of emittance concerning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</a:rPr>
              <a:t>the fraction </a:t>
            </a:r>
            <a:r>
              <a:rPr lang="en-US" altLang="de-DE" b="1" i="1" dirty="0">
                <a:latin typeface="Calibri" panose="020F0502020204030204" pitchFamily="34" charset="0"/>
              </a:rPr>
              <a:t>f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6" name="Line 14"/>
          <p:cNvSpPr>
            <a:spLocks noChangeShapeType="1"/>
          </p:cNvSpPr>
          <p:nvPr/>
        </p:nvSpPr>
        <p:spPr bwMode="auto">
          <a:xfrm>
            <a:off x="504825" y="3475708"/>
            <a:ext cx="8172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graphicFrame>
        <p:nvGraphicFramePr>
          <p:cNvPr id="2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776387"/>
              </p:ext>
            </p:extLst>
          </p:nvPr>
        </p:nvGraphicFramePr>
        <p:xfrm>
          <a:off x="331312" y="4019886"/>
          <a:ext cx="262572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8" name="Equation" r:id="rId4" imgW="1549400" imgH="228600" progId="Equation.3">
                  <p:embed/>
                </p:oleObj>
              </mc:Choice>
              <mc:Fallback>
                <p:oleObj name="Equation" r:id="rId4" imgW="154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2" y="4019886"/>
                        <a:ext cx="2625725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11149" y="3582990"/>
            <a:ext cx="88328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</a:rPr>
              <a:t>For </a:t>
            </a:r>
            <a:r>
              <a:rPr lang="en-US" altLang="de-DE" b="1" u="sng" dirty="0">
                <a:latin typeface="Calibri" panose="020F0502020204030204" pitchFamily="34" charset="0"/>
              </a:rPr>
              <a:t>Gaussian </a:t>
            </a:r>
            <a:r>
              <a:rPr lang="en-US" altLang="de-DE" b="1" dirty="0">
                <a:latin typeface="Calibri" panose="020F0502020204030204" pitchFamily="34" charset="0"/>
              </a:rPr>
              <a:t>beams only: </a:t>
            </a:r>
            <a:r>
              <a:rPr lang="el-GR" altLang="de-DE" b="1" i="1" dirty="0">
                <a:latin typeface="Calibri" panose="020F0502020204030204" pitchFamily="34" charset="0"/>
              </a:rPr>
              <a:t>ε</a:t>
            </a:r>
            <a:r>
              <a:rPr lang="de-DE" altLang="de-DE" b="1" i="1" baseline="-25000" dirty="0" err="1">
                <a:latin typeface="Calibri" panose="020F0502020204030204" pitchFamily="34" charset="0"/>
              </a:rPr>
              <a:t>rms</a:t>
            </a:r>
            <a:r>
              <a:rPr lang="de-DE" altLang="de-DE" dirty="0">
                <a:latin typeface="Calibri" panose="020F0502020204030204" pitchFamily="34" charset="0"/>
              </a:rPr>
              <a:t>  </a:t>
            </a:r>
            <a:r>
              <a:rPr lang="de-DE" altLang="de-DE" dirty="0">
                <a:latin typeface="Calibri" panose="020F0502020204030204" pitchFamily="34" charset="0"/>
                <a:sym typeface="Symbol"/>
              </a:rPr>
              <a:t></a:t>
            </a:r>
            <a:r>
              <a:rPr lang="de-DE" altLang="de-DE" dirty="0">
                <a:latin typeface="Calibri" panose="020F0502020204030204" pitchFamily="34" charset="0"/>
              </a:rPr>
              <a:t>  </a:t>
            </a:r>
            <a:r>
              <a:rPr lang="en-US" altLang="de-DE" dirty="0">
                <a:latin typeface="Calibri" panose="020F0502020204030204" pitchFamily="34" charset="0"/>
              </a:rPr>
              <a:t>interpreted as area containing a fraction </a:t>
            </a:r>
            <a:r>
              <a:rPr lang="en-US" altLang="de-DE" b="1" i="1" dirty="0">
                <a:latin typeface="Calibri" panose="020F0502020204030204" pitchFamily="34" charset="0"/>
              </a:rPr>
              <a:t>f </a:t>
            </a:r>
            <a:r>
              <a:rPr lang="en-US" altLang="de-DE" dirty="0">
                <a:latin typeface="Calibri" panose="020F0502020204030204" pitchFamily="34" charset="0"/>
              </a:rPr>
              <a:t>of ions:   </a:t>
            </a:r>
          </a:p>
        </p:txBody>
      </p:sp>
      <p:pic>
        <p:nvPicPr>
          <p:cNvPr id="29" name="Picture 85" descr="F:\JUAS 2017\emittance_fraction.pn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6" t="28433" r="32177" b="12667"/>
          <a:stretch/>
        </p:blipFill>
        <p:spPr bwMode="auto">
          <a:xfrm>
            <a:off x="3103562" y="3952322"/>
            <a:ext cx="2836069" cy="224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" name="Tabel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61658"/>
              </p:ext>
            </p:extLst>
          </p:nvPr>
        </p:nvGraphicFramePr>
        <p:xfrm>
          <a:off x="6048533" y="3985498"/>
          <a:ext cx="2899887" cy="2140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2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982">
                <a:tc>
                  <a:txBody>
                    <a:bodyPr/>
                    <a:lstStyle/>
                    <a:p>
                      <a:r>
                        <a:rPr lang="en-US" sz="1700" dirty="0"/>
                        <a:t>Emittance </a:t>
                      </a:r>
                      <a:r>
                        <a:rPr lang="en-US" sz="1700" b="1" i="0" dirty="0">
                          <a:sym typeface="Symbol"/>
                        </a:rPr>
                        <a:t>(f)</a:t>
                      </a:r>
                      <a:r>
                        <a:rPr lang="en-US" sz="1700" dirty="0"/>
                        <a:t> </a:t>
                      </a:r>
                      <a:endParaRPr lang="en-US" sz="17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Fraction f</a:t>
                      </a:r>
                      <a:endParaRPr lang="en-US" sz="17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319"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1 </a:t>
                      </a:r>
                      <a:r>
                        <a:rPr lang="en-US" sz="1700" dirty="0">
                          <a:sym typeface="Symbol"/>
                        </a:rPr>
                        <a:t> </a:t>
                      </a:r>
                      <a:r>
                        <a:rPr lang="en-US" sz="1700" i="1" dirty="0">
                          <a:sym typeface="Symbol"/>
                        </a:rPr>
                        <a:t></a:t>
                      </a:r>
                      <a:r>
                        <a:rPr lang="en-US" sz="1700" i="1" baseline="-25000" dirty="0" err="1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15 %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989"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sym typeface="Symbol"/>
                        </a:rPr>
                        <a:t>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>
                          <a:sym typeface="Symbol"/>
                        </a:rPr>
                        <a:t> </a:t>
                      </a:r>
                      <a:r>
                        <a:rPr lang="en-US" sz="1700" i="1" dirty="0">
                          <a:sym typeface="Symbol"/>
                        </a:rPr>
                        <a:t></a:t>
                      </a:r>
                      <a:r>
                        <a:rPr lang="en-US" sz="1700" i="1" baseline="-25000" dirty="0" err="1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39 %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509"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sym typeface="Symbol"/>
                        </a:rPr>
                        <a:t>2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>
                          <a:sym typeface="Symbol"/>
                        </a:rPr>
                        <a:t> </a:t>
                      </a:r>
                      <a:r>
                        <a:rPr lang="en-US" sz="1700" i="1" dirty="0">
                          <a:sym typeface="Symbol"/>
                        </a:rPr>
                        <a:t></a:t>
                      </a:r>
                      <a:r>
                        <a:rPr lang="en-US" sz="1700" i="1" baseline="-25000" dirty="0" err="1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63 %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179"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sym typeface="Symbol"/>
                        </a:rPr>
                        <a:t>4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>
                          <a:sym typeface="Symbol"/>
                        </a:rPr>
                        <a:t> </a:t>
                      </a:r>
                      <a:r>
                        <a:rPr lang="en-US" sz="1700" i="1" dirty="0">
                          <a:sym typeface="Symbol"/>
                        </a:rPr>
                        <a:t></a:t>
                      </a:r>
                      <a:r>
                        <a:rPr lang="en-US" sz="1700" i="1" baseline="-25000" dirty="0" err="1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86 %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559"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sym typeface="Symbol"/>
                        </a:rPr>
                        <a:t>8</a:t>
                      </a:r>
                      <a:r>
                        <a:rPr lang="en-US" sz="1700" dirty="0"/>
                        <a:t> </a:t>
                      </a:r>
                      <a:r>
                        <a:rPr lang="en-US" sz="1700" dirty="0">
                          <a:sym typeface="Symbol"/>
                        </a:rPr>
                        <a:t> </a:t>
                      </a:r>
                      <a:r>
                        <a:rPr lang="en-US" sz="1700" i="1" dirty="0">
                          <a:sym typeface="Symbol"/>
                        </a:rPr>
                        <a:t></a:t>
                      </a:r>
                      <a:r>
                        <a:rPr lang="en-US" sz="1700" i="1" baseline="-25000" dirty="0" err="1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98 %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7" name="Gruppieren 6"/>
          <p:cNvGrpSpPr/>
          <p:nvPr/>
        </p:nvGrpSpPr>
        <p:grpSpPr>
          <a:xfrm>
            <a:off x="5287501" y="2572318"/>
            <a:ext cx="3856498" cy="912247"/>
            <a:chOff x="5287501" y="2572318"/>
            <a:chExt cx="3856498" cy="912247"/>
          </a:xfrm>
        </p:grpSpPr>
        <p:sp>
          <p:nvSpPr>
            <p:cNvPr id="313352" name="Text Box 8"/>
            <p:cNvSpPr txBox="1">
              <a:spLocks noChangeArrowheads="1"/>
            </p:cNvSpPr>
            <p:nvPr/>
          </p:nvSpPr>
          <p:spPr bwMode="auto">
            <a:xfrm>
              <a:off x="5287501" y="2844510"/>
              <a:ext cx="136842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Variances</a:t>
              </a:r>
            </a:p>
          </p:txBody>
        </p:sp>
        <p:sp>
          <p:nvSpPr>
            <p:cNvPr id="313354" name="Text Box 10"/>
            <p:cNvSpPr txBox="1">
              <a:spLocks noChangeArrowheads="1"/>
            </p:cNvSpPr>
            <p:nvPr/>
          </p:nvSpPr>
          <p:spPr bwMode="auto">
            <a:xfrm>
              <a:off x="6623842" y="2841627"/>
              <a:ext cx="2520157" cy="642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3333FF"/>
                  </a:solidFill>
                  <a:latin typeface="Calibri" panose="020F0502020204030204" pitchFamily="34" charset="0"/>
                </a:rPr>
                <a:t>Covariance</a:t>
              </a:r>
            </a:p>
            <a:p>
              <a:pPr algn="l">
                <a:lnSpc>
                  <a:spcPct val="50000"/>
                </a:lnSpc>
              </a:pPr>
              <a:r>
                <a:rPr lang="en-US" altLang="de-DE" b="1" dirty="0">
                  <a:solidFill>
                    <a:srgbClr val="3333FF"/>
                  </a:solidFill>
                  <a:latin typeface="Calibri" panose="020F0502020204030204" pitchFamily="34" charset="0"/>
                </a:rPr>
                <a:t>i.e. correlation</a:t>
              </a:r>
            </a:p>
          </p:txBody>
        </p:sp>
        <p:sp>
          <p:nvSpPr>
            <p:cNvPr id="31" name="Geschweifte Klammer links 30"/>
            <p:cNvSpPr/>
            <p:nvPr/>
          </p:nvSpPr>
          <p:spPr bwMode="auto">
            <a:xfrm rot="16200000">
              <a:off x="5811533" y="2245185"/>
              <a:ext cx="331538" cy="987554"/>
            </a:xfrm>
            <a:prstGeom prst="leftBrac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2" name="Geschweifte Klammer links 31"/>
            <p:cNvSpPr/>
            <p:nvPr/>
          </p:nvSpPr>
          <p:spPr bwMode="auto">
            <a:xfrm rot="16200000">
              <a:off x="6927415" y="2384259"/>
              <a:ext cx="319446" cy="695563"/>
            </a:xfrm>
            <a:prstGeom prst="leftBrace">
              <a:avLst/>
            </a:prstGeom>
            <a:noFill/>
            <a:ln w="254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</p:grp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920469"/>
              </p:ext>
            </p:extLst>
          </p:nvPr>
        </p:nvGraphicFramePr>
        <p:xfrm>
          <a:off x="4460875" y="2032000"/>
          <a:ext cx="30226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9" name="Equation" r:id="rId7" imgW="1562100" imgH="342900" progId="Equation.3">
                  <p:embed/>
                </p:oleObj>
              </mc:Choice>
              <mc:Fallback>
                <p:oleObj name="Equation" r:id="rId7" imgW="1562100" imgH="342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75" y="2032000"/>
                        <a:ext cx="3022600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3996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linear Transformations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7"/>
              <p:cNvSpPr txBox="1">
                <a:spLocks noChangeArrowheads="1"/>
              </p:cNvSpPr>
              <p:nvPr/>
            </p:nvSpPr>
            <p:spPr bwMode="auto">
              <a:xfrm>
                <a:off x="4488141" y="995140"/>
                <a:ext cx="4404339" cy="24314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Poll 4.2: </a:t>
                </a:r>
              </a:p>
              <a:p>
                <a:pPr algn="l"/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What is </a:t>
                </a:r>
                <a:r>
                  <a:rPr lang="en-GB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wrong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concerning linear transformations?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trajectories can be calculated by a matrix.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coordinate vector 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e>
                    </m:acc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p>
                      <m:sSup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de-DE" altLang="de-DE" sz="1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𝑦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𝑦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′,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𝑙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𝛿</m:t>
                            </m:r>
                          </m:e>
                        </m:d>
                      </m:e>
                      <m:sup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𝑇</m:t>
                        </m:r>
                      </m:sup>
                    </m:sSup>
                  </m:oMath>
                </a14:m>
                <a:endParaRPr lang="en-GB" alt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All elements within a typical accelerator can be described by linear transformations.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emittance is preserved.</a:t>
                </a:r>
              </a:p>
            </p:txBody>
          </p:sp>
        </mc:Choice>
        <mc:Fallback xmlns="">
          <p:sp>
            <p:nvSpPr>
              <p:cNvPr id="5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88141" y="995140"/>
                <a:ext cx="4404339" cy="2431435"/>
              </a:xfrm>
              <a:prstGeom prst="rect">
                <a:avLst/>
              </a:prstGeom>
              <a:blipFill>
                <a:blip r:embed="rId4"/>
                <a:stretch>
                  <a:fillRect l="-692" t="-752" r="-1660" b="-22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2000" y="999780"/>
            <a:ext cx="440433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4.1: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Which optical elements are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linear?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endParaRPr lang="en-GB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01F94C9-5F40-4172-BD1F-839B6488C056}"/>
              </a:ext>
            </a:extLst>
          </p:cNvPr>
          <p:cNvGrpSpPr/>
          <p:nvPr/>
        </p:nvGrpSpPr>
        <p:grpSpPr>
          <a:xfrm>
            <a:off x="7066754" y="4177661"/>
            <a:ext cx="1969078" cy="2271741"/>
            <a:chOff x="7055179" y="3633650"/>
            <a:chExt cx="1969078" cy="2271741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8C76B1CC-2FD6-4F11-8CDF-65530524C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ABE33323-13F1-4130-9E71-5FF058A957BA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6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089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BA8434-654B-4C64-9BFD-2246F729C6DF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820150" cy="231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Definition and some properties of transverse emittance 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Quadrupole strength variation and position measurement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latin typeface="Calibri" panose="020F0502020204030204" pitchFamily="34" charset="0"/>
              </a:rPr>
              <a:t>emittance from several profile measurement and beam optical calculation       </a:t>
            </a:r>
            <a:endParaRPr lang="en-US" altLang="de-DE" sz="2000" b="1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Slit-Grid device: scanning method 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Summary</a:t>
            </a:r>
          </a:p>
        </p:txBody>
      </p:sp>
    </p:spTree>
    <p:extLst>
      <p:ext uri="{BB962C8B-B14F-4D97-AF65-F5344CB8AC3E}">
        <p14:creationId xmlns:p14="http://schemas.microsoft.com/office/powerpoint/2010/main" val="31088110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Emittance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Measurement by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Quadrupole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Variation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13447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2" name="Rectangle 5"/>
              <p:cNvSpPr>
                <a:spLocks noChangeArrowheads="1"/>
              </p:cNvSpPr>
              <p:nvPr/>
            </p:nvSpPr>
            <p:spPr bwMode="auto">
              <a:xfrm>
                <a:off x="101600" y="734429"/>
                <a:ext cx="8964613" cy="9437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9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From a profile determination, the emittance can be calculated via linear transformation,</a:t>
                </a:r>
              </a:p>
              <a:p>
                <a:pPr algn="l">
                  <a:lnSpc>
                    <a:spcPct val="50000"/>
                  </a:lnSpc>
                </a:pP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if a well known and constant distribution (e.g. Gaussian) is assumed.</a:t>
                </a:r>
              </a:p>
              <a:p>
                <a:pPr algn="l">
                  <a:lnSpc>
                    <a:spcPct val="50000"/>
                  </a:lnSpc>
                </a:pP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The basis is beam matrix transformation  </a:t>
                </a:r>
                <a14:m>
                  <m:oMath xmlns:m="http://schemas.openxmlformats.org/officeDocument/2006/math">
                    <m:r>
                      <a:rPr lang="en-US" altLang="de-DE" b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altLang="de-DE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𝐑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  <m:r>
                      <a:rPr lang="de-DE" altLang="de-DE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de-DE" alt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de-DE" altLang="de-DE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p>
                    </m:sSup>
                    <m:d>
                      <m:dPr>
                        <m:ctrlP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en-US" altLang="de-DE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462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600" y="734429"/>
                <a:ext cx="8964613" cy="943720"/>
              </a:xfrm>
              <a:prstGeom prst="rect">
                <a:avLst/>
              </a:prstGeom>
              <a:blipFill>
                <a:blip r:embed="rId2"/>
                <a:stretch>
                  <a:fillRect l="-680" t="-3226" b="-122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0419"/>
            <a:ext cx="5795952" cy="450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321921" y="1876949"/>
            <a:ext cx="35845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Measurement of beam width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      </a:t>
            </a:r>
            <a:r>
              <a:rPr lang="en-US" altLang="de-DE" b="1" i="1" dirty="0">
                <a:latin typeface="Calibri" panose="020F0502020204030204" pitchFamily="34" charset="0"/>
              </a:rPr>
              <a:t>x</a:t>
            </a:r>
            <a:r>
              <a:rPr lang="en-US" altLang="de-DE" sz="2200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max</a:t>
            </a:r>
            <a:r>
              <a:rPr lang="en-US" altLang="de-DE" b="1" i="1" dirty="0">
                <a:latin typeface="Calibri" panose="020F0502020204030204" pitchFamily="34" charset="0"/>
              </a:rPr>
              <a:t> = σ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11</a:t>
            </a:r>
            <a:r>
              <a:rPr lang="en-US" altLang="de-DE" b="1" i="1" dirty="0">
                <a:latin typeface="Calibri" panose="020F0502020204030204" pitchFamily="34" charset="0"/>
              </a:rPr>
              <a:t>(1, k</a:t>
            </a:r>
            <a:r>
              <a:rPr lang="en-US" altLang="de-DE" dirty="0">
                <a:latin typeface="Calibri" panose="020F0502020204030204" pitchFamily="34" charset="0"/>
              </a:rPr>
              <a:t>)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matrix </a:t>
            </a:r>
            <a:r>
              <a:rPr lang="en-US" altLang="de-DE" b="1" dirty="0">
                <a:latin typeface="Calibri" panose="020F0502020204030204" pitchFamily="34" charset="0"/>
              </a:rPr>
              <a:t>R(</a:t>
            </a:r>
            <a:r>
              <a:rPr lang="en-US" altLang="de-DE" b="1" i="1" dirty="0">
                <a:latin typeface="Calibri" panose="020F0502020204030204" pitchFamily="34" charset="0"/>
              </a:rPr>
              <a:t>k</a:t>
            </a:r>
            <a:r>
              <a:rPr lang="en-US" altLang="de-DE" b="1" dirty="0">
                <a:latin typeface="Calibri" panose="020F0502020204030204" pitchFamily="34" charset="0"/>
              </a:rPr>
              <a:t>)</a:t>
            </a:r>
            <a:r>
              <a:rPr lang="en-US" altLang="de-DE" dirty="0">
                <a:latin typeface="Calibri" panose="020F0502020204030204" pitchFamily="34" charset="0"/>
              </a:rPr>
              <a:t> describes the focusing.</a:t>
            </a:r>
          </a:p>
        </p:txBody>
      </p:sp>
      <p:sp>
        <p:nvSpPr>
          <p:cNvPr id="10" name="Rechteck 9"/>
          <p:cNvSpPr/>
          <p:nvPr/>
        </p:nvSpPr>
        <p:spPr>
          <a:xfrm>
            <a:off x="5153190" y="3182030"/>
            <a:ext cx="399081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With the drift matrix the transfer is 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sym typeface="Symbol"/>
              </a:rPr>
              <a:t>     R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) =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aseline="-25000" dirty="0" err="1">
                <a:latin typeface="Calibri" panose="020F0502020204030204" pitchFamily="34" charset="0"/>
                <a:sym typeface="Symbol"/>
              </a:rPr>
              <a:t>drift</a:t>
            </a:r>
            <a:r>
              <a:rPr lang="en-US" altLang="de-DE" baseline="-250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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aseline="-25000" dirty="0" err="1">
                <a:latin typeface="Calibri" panose="020F0502020204030204" pitchFamily="34" charset="0"/>
                <a:sym typeface="Symbol"/>
              </a:rPr>
              <a:t>focus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)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Transformation of the beam matrix 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    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(1,</a:t>
            </a:r>
            <a:r>
              <a:rPr lang="en-US" altLang="de-DE" i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 =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i="1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  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(0) 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="1" baseline="30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T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(</a:t>
            </a:r>
            <a:r>
              <a:rPr lang="en-US" altLang="de-DE" i="1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</a:t>
            </a:r>
          </a:p>
          <a:p>
            <a:pPr algn="l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Task: Calculation of  matrix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(0) </a:t>
            </a:r>
          </a:p>
          <a:p>
            <a:pPr algn="l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at entrance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s</a:t>
            </a:r>
            <a:r>
              <a:rPr lang="en-US" altLang="de-DE" b="1" i="1" baseline="-25000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0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i.e. all three elements</a:t>
            </a:r>
          </a:p>
          <a:p>
            <a:pPr>
              <a:spcBef>
                <a:spcPts val="600"/>
              </a:spcBef>
            </a:pPr>
            <a:endParaRPr lang="en-US" altLang="de-DE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392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Measurement of transverse Emittance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25413" y="119864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1463" y="4901449"/>
            <a:ext cx="8693150" cy="136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</a:rPr>
              <a:t>Assumptions</a:t>
            </a:r>
            <a:r>
              <a:rPr lang="en-US" altLang="de-DE" dirty="0">
                <a:latin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</a:rPr>
              <a:t> Constant emittance, in particular no space-charge broadening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	         </a:t>
            </a:r>
            <a:r>
              <a:rPr lang="en-US" altLang="de-DE" dirty="0">
                <a:latin typeface="Calibri" panose="020F0502020204030204" pitchFamily="34" charset="0"/>
              </a:rPr>
              <a:t>Only elliptical shaped beam distribution is considered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	       </a:t>
            </a:r>
            <a:r>
              <a:rPr lang="en-US" altLang="de-DE" dirty="0">
                <a:latin typeface="Calibri" panose="020F0502020204030204" pitchFamily="34" charset="0"/>
              </a:rPr>
              <a:t>  No misalignment, i.e. beam center equals center of the quadrupoles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	         </a:t>
            </a:r>
            <a:r>
              <a:rPr lang="en-US" altLang="de-DE" dirty="0">
                <a:latin typeface="Calibri" panose="020F0502020204030204" pitchFamily="34" charset="0"/>
              </a:rPr>
              <a:t>If </a:t>
            </a:r>
            <a:r>
              <a:rPr lang="en-US" altLang="de-DE" b="1" dirty="0">
                <a:latin typeface="Calibri" panose="020F0502020204030204" pitchFamily="34" charset="0"/>
              </a:rPr>
              <a:t>not</a:t>
            </a:r>
            <a:r>
              <a:rPr lang="en-US" altLang="de-DE" dirty="0">
                <a:latin typeface="Calibri" panose="020F0502020204030204" pitchFamily="34" charset="0"/>
              </a:rPr>
              <a:t> valid: A self-consistent algorithm can be used.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6462" y="764641"/>
            <a:ext cx="9256296" cy="251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The beam width </a:t>
            </a:r>
            <a:r>
              <a:rPr lang="en-US" altLang="de-DE" b="1" i="1" dirty="0" err="1">
                <a:latin typeface="Calibri" panose="020F0502020204030204" pitchFamily="34" charset="0"/>
              </a:rPr>
              <a:t>x</a:t>
            </a:r>
            <a:r>
              <a:rPr lang="en-US" altLang="de-DE" b="1" i="1" baseline="-25000" dirty="0" err="1">
                <a:latin typeface="Calibri" panose="020F0502020204030204" pitchFamily="34" charset="0"/>
              </a:rPr>
              <a:t>max</a:t>
            </a:r>
            <a:r>
              <a:rPr lang="en-US" altLang="de-DE" b="1" i="1" dirty="0">
                <a:latin typeface="Calibri" panose="020F0502020204030204" pitchFamily="34" charset="0"/>
              </a:rPr>
              <a:t>(s</a:t>
            </a:r>
            <a:r>
              <a:rPr lang="en-US" altLang="de-DE" b="1" i="1" baseline="-25000" dirty="0">
                <a:latin typeface="Calibri" panose="020F0502020204030204" pitchFamily="34" charset="0"/>
              </a:rPr>
              <a:t>1</a:t>
            </a:r>
            <a:r>
              <a:rPr lang="en-US" altLang="de-DE" b="1" i="1" dirty="0">
                <a:latin typeface="Calibri" panose="020F0502020204030204" pitchFamily="34" charset="0"/>
              </a:rPr>
              <a:t>) </a:t>
            </a:r>
            <a:r>
              <a:rPr lang="en-US" altLang="de-DE" dirty="0">
                <a:latin typeface="Calibri" panose="020F0502020204030204" pitchFamily="34" charset="0"/>
              </a:rPr>
              <a:t>at </a:t>
            </a:r>
            <a:r>
              <a:rPr lang="en-US" altLang="de-DE" b="1" i="1" dirty="0">
                <a:latin typeface="Calibri" panose="020F0502020204030204" pitchFamily="34" charset="0"/>
              </a:rPr>
              <a:t>s</a:t>
            </a:r>
            <a:r>
              <a:rPr lang="en-US" altLang="de-DE" b="1" i="1" baseline="-25000" dirty="0">
                <a:latin typeface="Calibri" panose="020F0502020204030204" pitchFamily="34" charset="0"/>
              </a:rPr>
              <a:t>1</a:t>
            </a:r>
            <a:r>
              <a:rPr lang="en-US" altLang="de-DE" b="1" i="1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is measured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 matrix element </a:t>
            </a:r>
            <a:r>
              <a:rPr lang="en-US" altLang="de-DE" b="1" i="1" dirty="0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11</a:t>
            </a:r>
            <a:r>
              <a:rPr lang="en-US" altLang="de-DE" b="1" i="1" dirty="0">
                <a:latin typeface="Calibri" panose="020F0502020204030204" pitchFamily="34" charset="0"/>
              </a:rPr>
              <a:t>(1, </a:t>
            </a:r>
            <a:r>
              <a:rPr lang="en-US" altLang="de-DE" b="1" i="1" dirty="0" err="1">
                <a:latin typeface="Calibri" panose="020F0502020204030204" pitchFamily="34" charset="0"/>
              </a:rPr>
              <a:t>k</a:t>
            </a:r>
            <a:r>
              <a:rPr lang="en-US" altLang="de-DE" b="1" i="1" baseline="-25000" dirty="0" err="1">
                <a:latin typeface="Calibri" panose="020F0502020204030204" pitchFamily="34" charset="0"/>
              </a:rPr>
              <a:t>i</a:t>
            </a:r>
            <a:r>
              <a:rPr lang="en-US" altLang="de-DE" dirty="0">
                <a:latin typeface="Calibri" panose="020F0502020204030204" pitchFamily="34" charset="0"/>
              </a:rPr>
              <a:t>) </a:t>
            </a:r>
            <a:r>
              <a:rPr lang="en-US" altLang="de-DE" b="1" i="1" dirty="0">
                <a:latin typeface="Calibri" panose="020F0502020204030204" pitchFamily="34" charset="0"/>
              </a:rPr>
              <a:t>= x</a:t>
            </a:r>
            <a:r>
              <a:rPr lang="en-US" altLang="de-DE" sz="2200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max</a:t>
            </a:r>
            <a:r>
              <a:rPr lang="en-US" altLang="de-DE" b="1" i="1" dirty="0">
                <a:latin typeface="Calibri" panose="020F0502020204030204" pitchFamily="34" charset="0"/>
              </a:rPr>
              <a:t> (</a:t>
            </a:r>
            <a:r>
              <a:rPr lang="en-US" altLang="de-DE" b="1" i="1" dirty="0" err="1">
                <a:latin typeface="Calibri" panose="020F0502020204030204" pitchFamily="34" charset="0"/>
              </a:rPr>
              <a:t>k</a:t>
            </a:r>
            <a:r>
              <a:rPr lang="en-US" altLang="de-DE" b="1" i="1" baseline="-25000" dirty="0" err="1">
                <a:latin typeface="Calibri" panose="020F0502020204030204" pitchFamily="34" charset="0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</a:rPr>
              <a:t>)</a:t>
            </a:r>
            <a:endParaRPr lang="en-US" altLang="de-DE" dirty="0">
              <a:latin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Different focusing of quadrupoles </a:t>
            </a:r>
            <a:r>
              <a:rPr lang="en-US" altLang="de-DE" b="1" i="1" dirty="0">
                <a:latin typeface="Calibri" panose="020F0502020204030204" pitchFamily="34" charset="0"/>
              </a:rPr>
              <a:t>k</a:t>
            </a:r>
            <a:r>
              <a:rPr lang="en-US" altLang="de-DE" b="1" i="1" baseline="-25000" dirty="0">
                <a:latin typeface="Calibri" panose="020F0502020204030204" pitchFamily="34" charset="0"/>
              </a:rPr>
              <a:t>1</a:t>
            </a:r>
            <a:r>
              <a:rPr lang="en-US" altLang="de-DE" b="1" i="1" dirty="0">
                <a:latin typeface="Calibri" panose="020F0502020204030204" pitchFamily="34" charset="0"/>
              </a:rPr>
              <a:t> , k</a:t>
            </a:r>
            <a:r>
              <a:rPr lang="en-US" altLang="de-DE" b="1" i="1" baseline="-25000" dirty="0">
                <a:latin typeface="Calibri" panose="020F0502020204030204" pitchFamily="34" charset="0"/>
              </a:rPr>
              <a:t>2</a:t>
            </a:r>
            <a:r>
              <a:rPr lang="en-US" altLang="de-DE" b="1" i="1" dirty="0">
                <a:latin typeface="Calibri" panose="020F0502020204030204" pitchFamily="34" charset="0"/>
              </a:rPr>
              <a:t>  ... </a:t>
            </a:r>
            <a:r>
              <a:rPr lang="en-US" altLang="de-DE" b="1" i="1" dirty="0" err="1">
                <a:latin typeface="Calibri" panose="020F0502020204030204" pitchFamily="34" charset="0"/>
              </a:rPr>
              <a:t>k</a:t>
            </a:r>
            <a:r>
              <a:rPr lang="en-US" altLang="de-DE" b="1" i="1" baseline="-25000" dirty="0" err="1">
                <a:latin typeface="Calibri" panose="020F0502020204030204" pitchFamily="34" charset="0"/>
              </a:rPr>
              <a:t>n</a:t>
            </a:r>
            <a:r>
              <a:rPr lang="en-US" altLang="de-DE" b="1" i="1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are used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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="1" baseline="-25000" dirty="0" err="1">
                <a:latin typeface="Calibri" panose="020F0502020204030204" pitchFamily="34" charset="0"/>
                <a:sym typeface="Symbol"/>
              </a:rPr>
              <a:t>focus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b="1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b="1" i="1" baseline="-25000" dirty="0" err="1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After the drift the transfer matrix is </a:t>
            </a:r>
            <a:r>
              <a:rPr lang="en-US" altLang="de-DE" b="1" dirty="0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b="1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b="1" i="1" baseline="-25000" dirty="0" err="1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) =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="1" baseline="-25000" dirty="0" err="1">
                <a:latin typeface="Calibri" panose="020F0502020204030204" pitchFamily="34" charset="0"/>
                <a:sym typeface="Symbol"/>
              </a:rPr>
              <a:t>drift</a:t>
            </a:r>
            <a:r>
              <a:rPr lang="en-US" altLang="de-DE" b="1" dirty="0">
                <a:latin typeface="Calibri" panose="020F0502020204030204" pitchFamily="34" charset="0"/>
                <a:sym typeface="Symbol"/>
              </a:rPr>
              <a:t> 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="1" baseline="-25000" dirty="0" err="1">
                <a:latin typeface="Calibri" panose="020F0502020204030204" pitchFamily="34" charset="0"/>
                <a:sym typeface="Symbol"/>
              </a:rPr>
              <a:t>focus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b="1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b="1" i="1" baseline="-25000" dirty="0" err="1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Task: Calculation of beam matrix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b="1" i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(0)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at entrance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s</a:t>
            </a:r>
            <a:r>
              <a:rPr lang="en-US" altLang="de-DE" b="1" i="1" baseline="-25000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0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(matrix elements give orientation)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The transformation of the beam matrix is: </a:t>
            </a:r>
            <a:r>
              <a:rPr lang="en-US" altLang="de-DE" sz="2100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sz="21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sz="2100" b="1" i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1,k</a:t>
            </a:r>
            <a:r>
              <a:rPr lang="en-US" altLang="de-DE" sz="2100" b="1" i="1" baseline="-25000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sz="21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 = </a:t>
            </a:r>
            <a:r>
              <a:rPr lang="en-US" altLang="de-DE" sz="2100" b="1" dirty="0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sz="2100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sz="2100" b="1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sz="21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sz="2100" b="1" i="1" baseline="-25000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2100" dirty="0">
                <a:latin typeface="Calibri" panose="020F0502020204030204" pitchFamily="34" charset="0"/>
                <a:sym typeface="Symbol"/>
              </a:rPr>
              <a:t>)</a:t>
            </a:r>
            <a:r>
              <a:rPr lang="en-US" altLang="de-DE" sz="21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  </a:t>
            </a:r>
            <a:r>
              <a:rPr lang="en-US" altLang="de-DE" sz="2100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sz="21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sz="2100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0</a:t>
            </a:r>
            <a:r>
              <a:rPr lang="en-US" altLang="de-DE" sz="21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  </a:t>
            </a:r>
            <a:r>
              <a:rPr lang="en-US" altLang="de-DE" sz="2100" b="1" dirty="0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sz="2100" b="1" baseline="30000" dirty="0">
                <a:latin typeface="Calibri" panose="020F0502020204030204" pitchFamily="34" charset="0"/>
                <a:sym typeface="Symbol"/>
              </a:rPr>
              <a:t>T</a:t>
            </a:r>
            <a:r>
              <a:rPr lang="en-US" altLang="de-DE" sz="2100" b="1" dirty="0">
                <a:latin typeface="Calibri" panose="020F0502020204030204" pitchFamily="34" charset="0"/>
                <a:sym typeface="Symbol"/>
              </a:rPr>
              <a:t> (</a:t>
            </a:r>
            <a:r>
              <a:rPr lang="en-US" altLang="de-DE" sz="2100" b="1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sz="21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sz="2100" b="1" i="1" baseline="-25000" dirty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2100" dirty="0">
                <a:latin typeface="Calibri" panose="020F0502020204030204" pitchFamily="34" charset="0"/>
                <a:sym typeface="Symbol"/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-18965" y="2899664"/>
                <a:ext cx="9256296" cy="19465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latin typeface="Calibri" panose="020F0502020204030204" pitchFamily="34" charset="0"/>
                    <a:sym typeface="Symbol"/>
                  </a:rPr>
                  <a:t>      </a:t>
                </a:r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  <a:sym typeface="Symbol"/>
                  </a:rPr>
                  <a:t> Result: Redundant system of linear equations for matrix elements </a:t>
                </a: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sym typeface="Symbol"/>
                  </a:rPr>
                  <a:t></a:t>
                </a:r>
                <a:r>
                  <a:rPr lang="en-US" altLang="de-DE" b="1" baseline="-25000" dirty="0" err="1">
                    <a:solidFill>
                      <a:srgbClr val="C0000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sym typeface="Symbol"/>
                  </a:rPr>
                  <a:t>ij</a:t>
                </a: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sym typeface="Symbol"/>
                  </a:rPr>
                  <a:t>(0)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de-DE" altLang="de-DE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de-DE" altLang="de-DE" b="1" i="1" smtClean="0">
                        <a:latin typeface="Cambria Math"/>
                      </a:rPr>
                      <m:t>=</m:t>
                    </m:r>
                    <m:r>
                      <a:rPr lang="de-DE" altLang="de-DE" b="1" i="1" smtClean="0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 smtClean="0">
                            <a:latin typeface="Cambria Math"/>
                          </a:rPr>
                          <m:t>𝟏𝟏</m:t>
                        </m:r>
                      </m:sub>
                      <m:sup>
                        <m:r>
                          <a:rPr lang="de-DE" altLang="de-DE" b="1" i="1" smtClean="0">
                            <a:latin typeface="Cambria Math"/>
                          </a:rPr>
                          <m:t>𝟐</m:t>
                        </m:r>
                        <m:r>
                          <a:rPr lang="de-DE" altLang="de-DE" b="1" i="1" smtClean="0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de-DE" altLang="de-DE" b="1" i="1" smtClean="0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altLang="de-DE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de-DE" altLang="de-DE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𝒌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de-DE" altLang="de-DE" b="1" dirty="0">
                    <a:latin typeface="Calibri" panose="020F0502020204030204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b="1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latin typeface="Cambria Math"/>
                                <a:ea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b="1" dirty="0">
                    <a:latin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de-DE" altLang="de-DE" b="1" i="1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>
                            <a:latin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de-DE" altLang="de-DE" b="1" i="1">
                            <a:latin typeface="Cambria Math"/>
                          </a:rPr>
                          <m:t>𝟐</m:t>
                        </m:r>
                        <m:r>
                          <a:rPr lang="de-DE" altLang="de-DE" b="1" i="1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de-DE" altLang="de-DE" b="1" i="1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focusing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k</a:t>
                </a:r>
                <a:r>
                  <a:rPr lang="en-US" altLang="de-DE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1</a:t>
                </a:r>
              </a:p>
              <a:p>
                <a:pPr algn="l"/>
                <a:r>
                  <a:rPr lang="en-US" altLang="de-DE" b="1" i="1" baseline="-25000" dirty="0">
                    <a:latin typeface="Calibri" panose="020F0502020204030204" pitchFamily="34" charset="0"/>
                  </a:rPr>
                  <a:t>                             </a:t>
                </a:r>
                <a:r>
                  <a:rPr lang="en-US" altLang="de-DE" b="1" i="1" baseline="-25000" dirty="0">
                    <a:latin typeface="Calibri" panose="020F0502020204030204" pitchFamily="34" charset="0"/>
                    <a:sym typeface="Symbol"/>
                  </a:rPr>
                  <a:t></a:t>
                </a:r>
                <a:r>
                  <a:rPr lang="en-US" altLang="de-DE" b="1" i="1" baseline="-25000" dirty="0">
                    <a:latin typeface="Calibri" panose="020F0502020204030204" pitchFamily="34" charset="0"/>
                  </a:rPr>
                  <a:t> 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de-DE" altLang="de-DE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de-DE" altLang="de-DE" b="1" i="1">
                        <a:latin typeface="Cambria Math"/>
                      </a:rPr>
                      <m:t>=</m:t>
                    </m:r>
                    <m:r>
                      <a:rPr lang="de-DE" altLang="de-DE" b="1" i="1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>
                            <a:latin typeface="Cambria Math"/>
                          </a:rPr>
                          <m:t>𝟏𝟏</m:t>
                        </m:r>
                      </m:sub>
                      <m:sup>
                        <m:r>
                          <a:rPr lang="de-DE" altLang="de-DE" b="1" i="1">
                            <a:latin typeface="Cambria Math"/>
                          </a:rPr>
                          <m:t>𝟐</m:t>
                        </m:r>
                        <m:r>
                          <a:rPr lang="de-DE" altLang="de-DE" b="1" i="1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  <m:r>
                          <a:rPr lang="de-DE" altLang="de-DE" b="1" i="1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  <m:r>
                      <a:rPr lang="de-DE" altLang="de-DE" b="1" i="1">
                        <a:latin typeface="Cambria Math"/>
                        <a:ea typeface="Cambria Math"/>
                      </a:rPr>
                      <m:t>+</m:t>
                    </m:r>
                    <m:r>
                      <a:rPr lang="de-DE" altLang="de-DE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de-DE" altLang="de-DE" b="1" i="1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r>
                      <a:rPr lang="de-DE" altLang="de-DE" b="1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de-DE" altLang="de-DE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𝒌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sub>
                    </m:sSub>
                    <m:r>
                      <a:rPr lang="de-DE" altLang="de-DE" b="1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de-DE" altLang="de-DE" b="1" dirty="0">
                    <a:latin typeface="Calibri" panose="020F0502020204030204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𝟏𝟐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b="1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latin typeface="Cambria Math"/>
                                <a:ea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b="1" dirty="0">
                    <a:latin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de-DE" altLang="de-DE" b="1" i="1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>
                            <a:latin typeface="Cambria Math"/>
                          </a:rPr>
                          <m:t>𝟏𝟐</m:t>
                        </m:r>
                      </m:sub>
                      <m:sup>
                        <m:r>
                          <a:rPr lang="de-DE" altLang="de-DE" b="1" i="1">
                            <a:latin typeface="Cambria Math"/>
                          </a:rPr>
                          <m:t>𝟐</m:t>
                        </m:r>
                        <m:r>
                          <a:rPr lang="de-DE" altLang="de-DE" b="1" i="1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  <m:r>
                          <a:rPr lang="de-DE" altLang="de-DE" b="1" i="1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focusing </a:t>
                </a:r>
                <a:r>
                  <a:rPr lang="en-US" altLang="de-DE" b="1" i="1" dirty="0" err="1">
                    <a:latin typeface="Calibri" panose="020F0502020204030204" pitchFamily="34" charset="0"/>
                  </a:rPr>
                  <a:t>k</a:t>
                </a:r>
                <a:r>
                  <a:rPr lang="en-US" altLang="de-DE" b="1" i="1" baseline="-25000" dirty="0" err="1">
                    <a:solidFill>
                      <a:srgbClr val="0000FF"/>
                    </a:solidFill>
                    <a:latin typeface="Calibri" panose="020F0502020204030204" pitchFamily="34" charset="0"/>
                  </a:rPr>
                  <a:t>n</a:t>
                </a:r>
                <a:endParaRPr lang="en-US" altLang="de-DE" b="1" i="1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</a:rPr>
                  <a:t>To have an error estimation at least three measurements must be done</a:t>
                </a:r>
              </a:p>
            </p:txBody>
          </p:sp>
        </mc:Choice>
        <mc:Fallback xmlns="">
          <p:sp>
            <p:nvSpPr>
              <p:cNvPr id="11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8965" y="2899664"/>
                <a:ext cx="9256296" cy="1946559"/>
              </a:xfrm>
              <a:prstGeom prst="rect">
                <a:avLst/>
              </a:prstGeom>
              <a:blipFill rotWithShape="1">
                <a:blip r:embed="rId2"/>
                <a:stretch>
                  <a:fillRect l="-461" t="-2194" b="-407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37127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Measurement of transverse Emittance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125413" y="111843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247650" y="2175088"/>
            <a:ext cx="4014788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 Square of the beam width at 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ELETTRA 100 MeV e</a:t>
            </a:r>
            <a:r>
              <a:rPr lang="en-US" altLang="de-DE" sz="2400" b="1" baseline="30000" dirty="0">
                <a:latin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Linac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  <a:r>
              <a:rPr lang="en-US" altLang="de-DE" dirty="0" err="1">
                <a:latin typeface="Calibri" panose="020F0502020204030204" pitchFamily="34" charset="0"/>
              </a:rPr>
              <a:t>YAG:Ce</a:t>
            </a:r>
            <a:r>
              <a:rPr lang="en-US" altLang="de-DE" dirty="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0" y="726325"/>
            <a:ext cx="8747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Using the ‘thin lens approximation’ i.e. the quadrupole has a focal length of </a:t>
            </a:r>
            <a:r>
              <a:rPr lang="en-US" altLang="de-DE" b="1" i="1">
                <a:latin typeface="Calibri" panose="020F0502020204030204" pitchFamily="34" charset="0"/>
              </a:rPr>
              <a:t>f</a:t>
            </a:r>
            <a:r>
              <a:rPr lang="en-US" altLang="de-DE">
                <a:latin typeface="Calibri" panose="020F0502020204030204" pitchFamily="34" charset="0"/>
              </a:rPr>
              <a:t>: </a:t>
            </a:r>
          </a:p>
        </p:txBody>
      </p:sp>
      <p:graphicFrame>
        <p:nvGraphicFramePr>
          <p:cNvPr id="22537" name="Object 12"/>
          <p:cNvGraphicFramePr>
            <a:graphicFrameLocks noChangeAspect="1"/>
          </p:cNvGraphicFramePr>
          <p:nvPr/>
        </p:nvGraphicFramePr>
        <p:xfrm>
          <a:off x="47625" y="1023187"/>
          <a:ext cx="89916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8" name="Equation" r:id="rId3" imgW="5333760" imgH="457200" progId="Equation.3">
                  <p:embed/>
                </p:oleObj>
              </mc:Choice>
              <mc:Fallback>
                <p:oleObj name="Equation" r:id="rId3" imgW="5333760" imgH="457200" progId="Equation.3">
                  <p:embed/>
                  <p:pic>
                    <p:nvPicPr>
                      <p:cNvPr id="22537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" y="1023187"/>
                        <a:ext cx="89916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95949" name="Text Box 13"/>
              <p:cNvSpPr txBox="1">
                <a:spLocks noChangeArrowheads="1"/>
              </p:cNvSpPr>
              <p:nvPr/>
            </p:nvSpPr>
            <p:spPr bwMode="auto">
              <a:xfrm>
                <a:off x="247650" y="1806951"/>
                <a:ext cx="8499475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dirty="0">
                    <a:latin typeface="Calibri" panose="020F0502020204030204" pitchFamily="34" charset="0"/>
                  </a:rPr>
                  <a:t>Measurement of the matrix-element </a:t>
                </a:r>
                <a14:m>
                  <m:oMath xmlns:m="http://schemas.openxmlformats.org/officeDocument/2006/math">
                    <m:r>
                      <a:rPr lang="en-US" altLang="de-DE" sz="2000" b="1" i="1" smtClean="0">
                        <a:latin typeface="Cambria Math"/>
                        <a:sym typeface="Symbol"/>
                      </a:rPr>
                      <m:t></m:t>
                    </m:r>
                    <m:r>
                      <a:rPr lang="de-DE" altLang="de-DE" sz="2000" b="1" i="1" baseline="-25000" smtClean="0">
                        <a:latin typeface="Cambria Math"/>
                        <a:sym typeface="Symbol"/>
                      </a:rPr>
                      <m:t>𝟏𝟏</m:t>
                    </m:r>
                  </m:oMath>
                </a14:m>
                <a:r>
                  <a:rPr lang="en-US" altLang="de-DE" sz="2000" b="1" i="1" dirty="0">
                    <a:latin typeface="Calibri" panose="020F0502020204030204" pitchFamily="34" charset="0"/>
                  </a:rPr>
                  <a:t>(1,K) </a:t>
                </a:r>
                <a:r>
                  <a:rPr lang="en-US" altLang="de-DE" sz="2000" dirty="0">
                    <a:latin typeface="Calibri" panose="020F0502020204030204" pitchFamily="34" charset="0"/>
                  </a:rPr>
                  <a:t>from 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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(1,K) = </a:t>
                </a:r>
                <a:r>
                  <a:rPr lang="en-US" altLang="de-DE" sz="2000" b="1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altLang="de-DE" sz="2000" b="1" i="1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(K) </a:t>
                </a:r>
                <a:r>
                  <a:rPr lang="en-US" altLang="de-DE" sz="2000" b="1" i="1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∙ </a:t>
                </a:r>
                <a:r>
                  <a:rPr lang="en-US" altLang="de-DE" sz="2000" b="1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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(</a:t>
                </a:r>
                <a:r>
                  <a:rPr lang="en-US" altLang="de-DE" sz="2000" b="1" i="1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0) ∙ </a:t>
                </a:r>
                <a:r>
                  <a:rPr lang="en-US" altLang="de-DE" sz="2000" b="1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R</a:t>
                </a:r>
                <a:r>
                  <a:rPr lang="en-US" altLang="de-DE" sz="2000" b="1" baseline="3000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T</a:t>
                </a:r>
                <a:r>
                  <a:rPr lang="en-US" altLang="de-DE" sz="2000" b="1" i="1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(K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29594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650" y="1806951"/>
                <a:ext cx="8499475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789" t="-10606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5950" name="Object 14"/>
          <p:cNvGraphicFramePr>
            <a:graphicFrameLocks noChangeAspect="1"/>
          </p:cNvGraphicFramePr>
          <p:nvPr/>
        </p:nvGraphicFramePr>
        <p:xfrm>
          <a:off x="4676775" y="2690674"/>
          <a:ext cx="3832225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9" name="Equation" r:id="rId6" imgW="2628720" imgH="965160" progId="Equation.3">
                  <p:embed/>
                </p:oleObj>
              </mc:Choice>
              <mc:Fallback>
                <p:oleObj name="Equation" r:id="rId6" imgW="2628720" imgH="965160" progId="Equation.3">
                  <p:embed/>
                  <p:pic>
                    <p:nvPicPr>
                      <p:cNvPr id="29595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6775" y="2690674"/>
                        <a:ext cx="3832225" cy="140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51" name="Text Box 15"/>
          <p:cNvSpPr txBox="1">
            <a:spLocks noChangeArrowheads="1"/>
          </p:cNvSpPr>
          <p:nvPr/>
        </p:nvSpPr>
        <p:spPr bwMode="auto">
          <a:xfrm>
            <a:off x="192088" y="6029290"/>
            <a:ext cx="4424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G. </a:t>
            </a:r>
            <a:r>
              <a:rPr lang="en-US" altLang="de-DE" sz="1400" dirty="0" err="1">
                <a:latin typeface="Calibri" panose="020F0502020204030204" pitchFamily="34" charset="0"/>
              </a:rPr>
              <a:t>Penco</a:t>
            </a:r>
            <a:r>
              <a:rPr lang="en-US" altLang="de-DE" sz="1400" dirty="0">
                <a:latin typeface="Calibri" panose="020F0502020204030204" pitchFamily="34" charset="0"/>
              </a:rPr>
              <a:t> (ELETTRA) et al., EPAC’08</a:t>
            </a:r>
          </a:p>
        </p:txBody>
      </p:sp>
      <p:sp>
        <p:nvSpPr>
          <p:cNvPr id="22541" name="Rectangle 17"/>
          <p:cNvSpPr>
            <a:spLocks noChangeArrowheads="1"/>
          </p:cNvSpPr>
          <p:nvPr/>
        </p:nvSpPr>
        <p:spPr bwMode="auto">
          <a:xfrm>
            <a:off x="2127250" y="5745484"/>
            <a:ext cx="976313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625823" y="2358702"/>
            <a:ext cx="45181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For completeness: The relevant formulas </a:t>
            </a:r>
            <a:endParaRPr lang="en-US" altLang="de-DE" b="1" i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625823" y="4343273"/>
            <a:ext cx="45181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The three matrix elements at the quadrupole: </a:t>
            </a:r>
            <a:endParaRPr lang="en-US" altLang="de-DE" b="1" i="1" dirty="0">
              <a:latin typeface="Calibri" panose="020F0502020204030204" pitchFamily="34" charset="0"/>
              <a:sym typeface="Symbol" pitchFamily="18" charset="2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/>
        </p:nvGraphicFramePr>
        <p:xfrm>
          <a:off x="4872756" y="4623073"/>
          <a:ext cx="4024312" cy="1931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0" name="Equation" r:id="rId8" imgW="3340080" imgH="1600200" progId="Equation.3">
                  <p:embed/>
                </p:oleObj>
              </mc:Choice>
              <mc:Fallback>
                <p:oleObj name="Equation" r:id="rId8" imgW="3340080" imgH="1600200" progId="Equation.3">
                  <p:embed/>
                  <p:pic>
                    <p:nvPicPr>
                      <p:cNvPr id="2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756" y="4623073"/>
                        <a:ext cx="4024312" cy="1931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pieren 3"/>
          <p:cNvGrpSpPr/>
          <p:nvPr/>
        </p:nvGrpSpPr>
        <p:grpSpPr>
          <a:xfrm>
            <a:off x="186373" y="2634433"/>
            <a:ext cx="4440739" cy="3428226"/>
            <a:chOff x="-3060848" y="2852936"/>
            <a:chExt cx="4440739" cy="3428226"/>
          </a:xfrm>
        </p:grpSpPr>
        <p:pic>
          <p:nvPicPr>
            <p:cNvPr id="54315" name="Picture 43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60848" y="2852936"/>
              <a:ext cx="4440739" cy="3373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hteck 2"/>
            <p:cNvSpPr/>
            <p:nvPr/>
          </p:nvSpPr>
          <p:spPr bwMode="auto">
            <a:xfrm>
              <a:off x="-1005953" y="5882953"/>
              <a:ext cx="681409" cy="36933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295954" name="Text Box 18"/>
            <p:cNvSpPr txBox="1">
              <a:spLocks noChangeArrowheads="1"/>
            </p:cNvSpPr>
            <p:nvPr/>
          </p:nvSpPr>
          <p:spPr bwMode="auto">
            <a:xfrm>
              <a:off x="-1987624" y="5942608"/>
              <a:ext cx="27432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dirty="0">
                  <a:latin typeface="Calibri" panose="020F0502020204030204" pitchFamily="34" charset="0"/>
                  <a:cs typeface="Arial" panose="020B0604020202020204" pitchFamily="34" charset="0"/>
                </a:rPr>
                <a:t>Focusing strength K [m</a:t>
              </a:r>
              <a:r>
                <a:rPr lang="en-US" altLang="de-DE" sz="1600" baseline="30000" dirty="0">
                  <a:latin typeface="Calibri" panose="020F0502020204030204" pitchFamily="34" charset="0"/>
                  <a:cs typeface="Arial" panose="020B0604020202020204" pitchFamily="34" charset="0"/>
                </a:rPr>
                <a:t>-1</a:t>
              </a:r>
              <a:r>
                <a:rPr lang="en-US" altLang="de-DE" sz="1600" dirty="0">
                  <a:latin typeface="Calibri" panose="020F050202020403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 rot="-5400000">
              <a:off x="-3459995" y="5025643"/>
              <a:ext cx="13716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dirty="0">
                  <a:latin typeface="Calibri" panose="020F0502020204030204" pitchFamily="34" charset="0"/>
                  <a:cs typeface="Arial" panose="020B0604020202020204" pitchFamily="34" charset="0"/>
                </a:rPr>
                <a:t>beam width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5436096" y="4100374"/>
                <a:ext cx="2247006" cy="34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=</m:t>
                      </m:r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𝒂</m:t>
                      </m:r>
                      <m:sSup>
                        <m:sSupPr>
                          <m:ctrlPr>
                            <a:rPr lang="de-DE" altLang="de-DE" sz="1600" b="1" i="1" smtClean="0"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de-DE" altLang="de-DE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∙</m:t>
                          </m:r>
                          <m:d>
                            <m:dPr>
                              <m:ctrlP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dPr>
                            <m:e>
                              <m: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  <m:t>𝑲</m:t>
                              </m:r>
                              <m: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  <m:t>−</m:t>
                              </m:r>
                              <m:r>
                                <a:rPr lang="de-DE" altLang="de-DE" sz="1600" b="1" i="1" smtClean="0"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de-DE" altLang="de-DE" sz="1600" b="1" i="1" smtClean="0"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𝟐</m:t>
                          </m:r>
                        </m:sup>
                      </m:sSup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+</m:t>
                      </m:r>
                      <m:r>
                        <a:rPr lang="de-DE" altLang="de-DE" sz="1600" b="1" i="1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𝒄</m:t>
                      </m:r>
                    </m:oMath>
                  </m:oMathPara>
                </a14:m>
                <a:endParaRPr lang="en-US" altLang="de-DE" sz="1600" b="1" i="1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36096" y="4100374"/>
                <a:ext cx="2247006" cy="34413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9981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95951" grpId="0"/>
      <p:bldP spid="15" grpId="0"/>
      <p:bldP spid="16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Measurement of transverse Emittance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15052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93700" y="783809"/>
            <a:ext cx="8382000" cy="233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The emittance characterizes the whole beam quality, assuming linear</a:t>
            </a:r>
          </a:p>
          <a:p>
            <a:pPr algn="l">
              <a:lnSpc>
                <a:spcPct val="5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behavior as described by second order differential equation.</a:t>
            </a:r>
          </a:p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It is defined within the phase space as: </a:t>
            </a:r>
          </a:p>
          <a:p>
            <a:pPr algn="l">
              <a:lnSpc>
                <a:spcPct val="14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The measurement is based on determination of: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</a:t>
            </a:r>
            <a:r>
              <a:rPr lang="en-US" altLang="de-DE" b="1" i="1" dirty="0">
                <a:latin typeface="Calibri" panose="020F0502020204030204" pitchFamily="34" charset="0"/>
              </a:rPr>
              <a:t>either</a:t>
            </a:r>
            <a:r>
              <a:rPr lang="en-US" altLang="de-DE" dirty="0">
                <a:latin typeface="Calibri" panose="020F0502020204030204" pitchFamily="34" charset="0"/>
              </a:rPr>
              <a:t> profile width </a:t>
            </a:r>
            <a:r>
              <a:rPr lang="en-US" altLang="de-DE" b="1" i="1" dirty="0" err="1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x</a:t>
            </a:r>
            <a:r>
              <a:rPr lang="en-US" altLang="de-DE" dirty="0">
                <a:latin typeface="Calibri" panose="020F0502020204030204" pitchFamily="34" charset="0"/>
              </a:rPr>
              <a:t> and angular width </a:t>
            </a:r>
            <a:r>
              <a:rPr lang="en-US" altLang="de-DE" b="1" i="1" dirty="0" err="1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x</a:t>
            </a:r>
            <a:r>
              <a:rPr lang="en-US" altLang="de-DE" b="1" i="1" dirty="0">
                <a:latin typeface="Calibri" panose="020F0502020204030204" pitchFamily="34" charset="0"/>
              </a:rPr>
              <a:t>′</a:t>
            </a:r>
            <a:r>
              <a:rPr lang="en-US" altLang="de-DE" dirty="0">
                <a:latin typeface="Calibri" panose="020F0502020204030204" pitchFamily="34" charset="0"/>
              </a:rPr>
              <a:t> at one location 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</a:t>
            </a:r>
            <a:r>
              <a:rPr lang="en-US" altLang="de-DE" b="1" i="1" dirty="0">
                <a:latin typeface="Calibri" panose="020F0502020204030204" pitchFamily="34" charset="0"/>
              </a:rPr>
              <a:t>or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x</a:t>
            </a:r>
            <a:r>
              <a:rPr lang="en-US" altLang="de-DE" dirty="0">
                <a:latin typeface="Calibri" panose="020F0502020204030204" pitchFamily="34" charset="0"/>
              </a:rPr>
              <a:t> at different locations and linear transformations.</a:t>
            </a:r>
          </a:p>
        </p:txBody>
      </p:sp>
      <p:graphicFrame>
        <p:nvGraphicFramePr>
          <p:cNvPr id="205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445571"/>
              </p:ext>
            </p:extLst>
          </p:nvPr>
        </p:nvGraphicFramePr>
        <p:xfrm>
          <a:off x="4541838" y="1375946"/>
          <a:ext cx="1477962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2" name="Equation" r:id="rId3" imgW="901309" imgH="393529" progId="Equation.3">
                  <p:embed/>
                </p:oleObj>
              </mc:Choice>
              <mc:Fallback>
                <p:oleObj name="Equation" r:id="rId3" imgW="901309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1838" y="1375946"/>
                        <a:ext cx="1477962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400051" y="4804956"/>
            <a:ext cx="8612187" cy="138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</a:rPr>
              <a:t>Synchrotron:</a:t>
            </a:r>
            <a:r>
              <a:rPr lang="en-US" altLang="de-DE" dirty="0">
                <a:latin typeface="Calibri" panose="020F0502020204030204" pitchFamily="34" charset="0"/>
              </a:rPr>
              <a:t> lattice functions results in stability criterion </a:t>
            </a:r>
          </a:p>
          <a:p>
            <a:pPr algn="l">
              <a:spcBef>
                <a:spcPts val="25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 beam width delivers emittance: </a:t>
            </a:r>
          </a:p>
          <a:p>
            <a:pPr algn="l"/>
            <a:endParaRPr lang="en-US" altLang="de-DE" dirty="0">
              <a:latin typeface="Calibri" panose="020F0502020204030204" pitchFamily="34" charset="0"/>
            </a:endParaRPr>
          </a:p>
        </p:txBody>
      </p:sp>
      <p:graphicFrame>
        <p:nvGraphicFramePr>
          <p:cNvPr id="2170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282446"/>
              </p:ext>
            </p:extLst>
          </p:nvPr>
        </p:nvGraphicFramePr>
        <p:xfrm>
          <a:off x="3806825" y="5188706"/>
          <a:ext cx="4489450" cy="1132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3" name="Equation" r:id="rId5" imgW="2921000" imgH="736600" progId="Equation.3">
                  <p:embed/>
                </p:oleObj>
              </mc:Choice>
              <mc:Fallback>
                <p:oleObj name="Equation" r:id="rId5" imgW="2921000" imgH="736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5" y="5188706"/>
                        <a:ext cx="4489450" cy="11327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400051" y="3114896"/>
            <a:ext cx="8375650" cy="172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</a:rPr>
              <a:t>Different devices are used at transfer lines: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All beams: Quadrupole variation &amp; ’three grid’ method using linear transformations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(</a:t>
            </a:r>
            <a:r>
              <a:rPr lang="en-US" altLang="de-DE" b="1" dirty="0">
                <a:latin typeface="Calibri" panose="020F0502020204030204" pitchFamily="34" charset="0"/>
              </a:rPr>
              <a:t>not </a:t>
            </a:r>
            <a:r>
              <a:rPr lang="en-US" altLang="de-DE" dirty="0">
                <a:latin typeface="Calibri" panose="020F0502020204030204" pitchFamily="34" charset="0"/>
              </a:rPr>
              <a:t>well suited in the presence of non-linear forces)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Lower energies </a:t>
            </a:r>
            <a:r>
              <a:rPr lang="en-US" altLang="de-DE" b="1" i="1" dirty="0" err="1">
                <a:latin typeface="Calibri" panose="020F0502020204030204" pitchFamily="34" charset="0"/>
              </a:rPr>
              <a:t>E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kin</a:t>
            </a:r>
            <a:r>
              <a:rPr lang="en-US" altLang="de-DE" b="1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&lt; 100 MeV/u: slit-grid device, pepper-pot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(suited in case of non-linear forces).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5" grpId="0"/>
      <p:bldP spid="2170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The ‘Three Grid Method’ for Emittance Measurement 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125413" y="115052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07" y="1046776"/>
            <a:ext cx="5919787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288925" y="739359"/>
            <a:ext cx="88714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Instead of quadrupole variation, the beam width is measured at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different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locations:</a:t>
            </a:r>
          </a:p>
        </p:txBody>
      </p:sp>
      <p:sp>
        <p:nvSpPr>
          <p:cNvPr id="302086" name="Rectangle 6"/>
          <p:cNvSpPr>
            <a:spLocks noChangeArrowheads="1"/>
          </p:cNvSpPr>
          <p:nvPr/>
        </p:nvSpPr>
        <p:spPr bwMode="auto">
          <a:xfrm>
            <a:off x="88900" y="1271171"/>
            <a:ext cx="3957638" cy="31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</a:rPr>
              <a:t>The procedure is: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Beam width </a:t>
            </a:r>
            <a:r>
              <a:rPr lang="en-US" altLang="de-DE" b="1" i="1" dirty="0">
                <a:latin typeface="Calibri" panose="020F0502020204030204" pitchFamily="34" charset="0"/>
              </a:rPr>
              <a:t>x(</a:t>
            </a:r>
            <a:r>
              <a:rPr lang="en-US" altLang="de-DE" b="1" i="1" dirty="0" err="1">
                <a:latin typeface="Calibri" panose="020F0502020204030204" pitchFamily="34" charset="0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</a:rPr>
              <a:t>)</a:t>
            </a:r>
            <a:r>
              <a:rPr lang="en-US" altLang="de-DE" dirty="0">
                <a:latin typeface="Calibri" panose="020F0502020204030204" pitchFamily="34" charset="0"/>
              </a:rPr>
              <a:t> measured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at the locations</a:t>
            </a:r>
            <a:r>
              <a:rPr lang="en-US" altLang="de-DE" b="1" i="1" dirty="0">
                <a:latin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</a:rPr>
              <a:t>s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i</a:t>
            </a:r>
            <a:endParaRPr lang="en-US" altLang="de-DE" sz="2200" b="1" i="1" baseline="-25000" dirty="0">
              <a:latin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    </a:t>
            </a:r>
            <a:r>
              <a:rPr lang="en-US" altLang="de-DE" dirty="0">
                <a:latin typeface="Calibri" panose="020F0502020204030204" pitchFamily="34" charset="0"/>
              </a:rPr>
              <a:t> beam matrix element</a:t>
            </a:r>
          </a:p>
          <a:p>
            <a:pPr algn="l">
              <a:lnSpc>
                <a:spcPct val="6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         x</a:t>
            </a:r>
            <a:r>
              <a:rPr lang="en-US" altLang="de-DE" sz="2200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b="1" i="1" dirty="0">
                <a:latin typeface="Calibri" panose="020F0502020204030204" pitchFamily="34" charset="0"/>
              </a:rPr>
              <a:t>(</a:t>
            </a:r>
            <a:r>
              <a:rPr lang="en-US" altLang="de-DE" b="1" i="1" dirty="0" err="1">
                <a:latin typeface="Calibri" panose="020F0502020204030204" pitchFamily="34" charset="0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</a:rPr>
              <a:t>) = σ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11</a:t>
            </a:r>
            <a:r>
              <a:rPr lang="en-US" altLang="de-DE" b="1" i="1" dirty="0">
                <a:latin typeface="Calibri" panose="020F0502020204030204" pitchFamily="34" charset="0"/>
              </a:rPr>
              <a:t>(</a:t>
            </a:r>
            <a:r>
              <a:rPr lang="en-US" altLang="de-DE" b="1" i="1" dirty="0" err="1">
                <a:latin typeface="Calibri" panose="020F0502020204030204" pitchFamily="34" charset="0"/>
              </a:rPr>
              <a:t>i</a:t>
            </a:r>
            <a:r>
              <a:rPr lang="en-US" altLang="de-DE" b="1" i="1" dirty="0">
                <a:latin typeface="Calibri" panose="020F0502020204030204" pitchFamily="34" charset="0"/>
              </a:rPr>
              <a:t>).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The transfer matrix </a:t>
            </a:r>
            <a:r>
              <a:rPr lang="en-US" altLang="de-DE" b="1" dirty="0">
                <a:latin typeface="Calibri" panose="020F0502020204030204" pitchFamily="34" charset="0"/>
              </a:rPr>
              <a:t>R(</a:t>
            </a:r>
            <a:r>
              <a:rPr lang="en-US" altLang="de-DE" b="1" i="1" dirty="0" err="1">
                <a:latin typeface="Calibri" panose="020F0502020204030204" pitchFamily="34" charset="0"/>
              </a:rPr>
              <a:t>i</a:t>
            </a:r>
            <a:r>
              <a:rPr lang="en-US" altLang="de-DE" b="1" dirty="0">
                <a:latin typeface="Calibri" panose="020F0502020204030204" pitchFamily="34" charset="0"/>
              </a:rPr>
              <a:t>) </a:t>
            </a:r>
            <a:r>
              <a:rPr lang="en-US" altLang="de-DE" dirty="0">
                <a:latin typeface="Calibri" panose="020F0502020204030204" pitchFamily="34" charset="0"/>
              </a:rPr>
              <a:t>is known.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(without dipole a 3 × 3 matrix.)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The transformations are: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latin typeface="Calibri" panose="020F0502020204030204" pitchFamily="34" charset="0"/>
              </a:rPr>
              <a:t>       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σ(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</a:rPr>
              <a:t>i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) = R(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</a:rPr>
              <a:t>i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)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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σ(0)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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R</a:t>
            </a:r>
            <a:r>
              <a:rPr lang="en-US" altLang="de-DE" sz="2200" b="1" baseline="30000" dirty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(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</a:rPr>
              <a:t>i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)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</a:rPr>
              <a:t> redundant equations: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0" y="4931873"/>
                <a:ext cx="9256296" cy="15310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  <a:sym typeface="Symbol"/>
                  </a:rPr>
                  <a:t> Result: at least equations for elements </a:t>
                </a: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sym typeface="Symbol"/>
                  </a:rPr>
                  <a:t></a:t>
                </a:r>
                <a:r>
                  <a:rPr lang="en-US" altLang="de-DE" b="1" baseline="-25000" dirty="0" err="1">
                    <a:solidFill>
                      <a:srgbClr val="C0000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sym typeface="Symbol"/>
                  </a:rPr>
                  <a:t>ij</a:t>
                </a: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sym typeface="Symbol"/>
                  </a:rPr>
                  <a:t>(0)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de-DE" altLang="de-DE" b="1" i="1" smtClean="0">
                        <a:latin typeface="Cambria Math"/>
                      </a:rPr>
                      <m:t>=</m:t>
                    </m:r>
                    <m:r>
                      <a:rPr lang="de-DE" altLang="de-DE" b="1" i="1" smtClean="0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 smtClean="0">
                            <a:latin typeface="Cambria Math"/>
                          </a:rPr>
                          <m:t>𝟏𝟏</m:t>
                        </m:r>
                      </m:sub>
                      <m:sup>
                        <m:r>
                          <a:rPr lang="de-DE" altLang="de-DE" b="1" i="1" smtClean="0">
                            <a:latin typeface="Cambria Math"/>
                          </a:rPr>
                          <m:t>𝟐</m:t>
                        </m:r>
                        <m:r>
                          <a:rPr lang="de-DE" altLang="de-DE" b="1" i="1" smtClean="0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 smtClean="0">
                            <a:latin typeface="Cambria Math"/>
                          </a:rPr>
                          <m:t>(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altLang="de-DE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de-DE" altLang="de-DE" b="1" dirty="0">
                    <a:latin typeface="Calibri" panose="020F0502020204030204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e>
                    </m:d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b="1" dirty="0">
                    <a:latin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de-DE" altLang="de-DE" b="1" i="1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>
                            <a:latin typeface="Cambria Math"/>
                          </a:rPr>
                          <m:t>𝟏</m:t>
                        </m:r>
                        <m:r>
                          <a:rPr lang="de-DE" altLang="de-DE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de-DE" altLang="de-DE" b="1" i="1">
                            <a:latin typeface="Cambria Math"/>
                          </a:rPr>
                          <m:t>𝟐</m:t>
                        </m:r>
                        <m:r>
                          <a:rPr lang="de-DE" altLang="de-DE" b="1" i="1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>
                            <a:latin typeface="Cambria Math"/>
                          </a:rPr>
                          <m:t>(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altLang="de-DE" b="1" i="1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 for</a:t>
                </a:r>
                <a:r>
                  <a:rPr lang="en-US" altLang="de-DE" b="1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b="1" i="0" smtClean="0">
                        <a:latin typeface="Cambria Math"/>
                      </a:rPr>
                      <m:t>𝐑</m:t>
                    </m:r>
                    <m:d>
                      <m:dPr>
                        <m:ctrlPr>
                          <a:rPr lang="de-DE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de-DE" altLang="de-DE" b="0" i="1" smtClean="0">
                        <a:latin typeface="Cambria Math"/>
                      </a:rPr>
                      <m:t>: </m:t>
                    </m:r>
                    <m:sSub>
                      <m:sSubPr>
                        <m:ctrlPr>
                          <a:rPr lang="de-DE" altLang="de-DE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de-DE" altLang="de-DE" b="1" i="1" smtClean="0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de-DE" altLang="de-DE" b="1" i="1" smtClean="0">
                        <a:latin typeface="Cambria Math"/>
                      </a:rPr>
                      <m:t> </m:t>
                    </m:r>
                    <m:r>
                      <a:rPr lang="de-DE" altLang="de-DE" b="1" i="1" smtClean="0">
                        <a:latin typeface="Cambria Math"/>
                        <a:ea typeface="Cambria Math"/>
                      </a:rPr>
                      <m:t>→ </m:t>
                    </m:r>
                    <m:sSub>
                      <m:sSubPr>
                        <m:ctrlP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endParaRPr lang="en-US" altLang="de-DE" b="1" i="1" baseline="-25000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de-DE" b="1" i="1" baseline="-25000" dirty="0">
                    <a:latin typeface="Calibri" panose="020F0502020204030204" pitchFamily="34" charset="0"/>
                  </a:rPr>
                  <a:t>                     </a:t>
                </a:r>
                <a:r>
                  <a:rPr lang="en-US" altLang="de-DE" b="1" i="1" baseline="-25000" dirty="0">
                    <a:latin typeface="Calibri" panose="020F0502020204030204" pitchFamily="34" charset="0"/>
                    <a:sym typeface="Symbol"/>
                  </a:rPr>
                  <a:t></a:t>
                </a:r>
                <a:r>
                  <a:rPr lang="en-US" altLang="de-DE" b="1" i="1" baseline="-25000" dirty="0">
                    <a:latin typeface="Calibri" panose="020F0502020204030204" pitchFamily="34" charset="0"/>
                  </a:rPr>
                  <a:t> 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de-DE" altLang="de-DE" b="1" i="1">
                        <a:latin typeface="Cambria Math"/>
                      </a:rPr>
                      <m:t>=</m:t>
                    </m:r>
                    <m:r>
                      <a:rPr lang="de-DE" altLang="de-DE" b="1" i="1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>
                            <a:latin typeface="Cambria Math"/>
                          </a:rPr>
                          <m:t>𝟏𝟏</m:t>
                        </m:r>
                      </m:sub>
                      <m:sup>
                        <m:r>
                          <a:rPr lang="de-DE" altLang="de-DE" b="1" i="1">
                            <a:latin typeface="Cambria Math"/>
                          </a:rPr>
                          <m:t>𝟐</m:t>
                        </m:r>
                        <m:r>
                          <a:rPr lang="de-DE" altLang="de-DE" b="1" i="1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>
                            <a:latin typeface="Cambria Math"/>
                          </a:rPr>
                          <m:t>(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de-DE" altLang="de-DE" b="1" i="1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  <m:r>
                      <a:rPr lang="de-DE" altLang="de-DE" b="1" i="1">
                        <a:latin typeface="Cambria Math"/>
                        <a:ea typeface="Cambria Math"/>
                      </a:rPr>
                      <m:t>+</m:t>
                    </m:r>
                    <m:r>
                      <a:rPr lang="de-DE" altLang="de-DE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de-DE" altLang="de-DE" b="1" i="1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𝟏𝟏</m:t>
                        </m:r>
                      </m:sub>
                    </m:sSub>
                    <m:r>
                      <a:rPr lang="de-DE" altLang="de-DE" b="1" i="1">
                        <a:latin typeface="Cambria Math"/>
                        <a:ea typeface="Cambria Math"/>
                      </a:rPr>
                      <m:t>(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de-DE" altLang="de-DE" b="1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de-DE" altLang="de-DE" b="1" dirty="0">
                    <a:latin typeface="Calibri" panose="020F0502020204030204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  <a:ea typeface="Cambria Math"/>
                          </a:rPr>
                          <m:t>𝟏𝟐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</m:d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𝟏𝟐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b="1" dirty="0">
                    <a:latin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de-DE" altLang="de-DE" b="1" i="1">
                        <a:latin typeface="Cambria Math"/>
                      </a:rPr>
                      <m:t>𝑹</m:t>
                    </m:r>
                    <m:sPre>
                      <m:sPre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altLang="de-DE" b="1" i="1">
                            <a:latin typeface="Cambria Math"/>
                          </a:rPr>
                          <m:t>𝟏𝟐</m:t>
                        </m:r>
                      </m:sub>
                      <m:sup>
                        <m:r>
                          <a:rPr lang="de-DE" altLang="de-DE" b="1" i="1">
                            <a:latin typeface="Cambria Math"/>
                          </a:rPr>
                          <m:t>𝟐</m:t>
                        </m:r>
                        <m:r>
                          <a:rPr lang="de-DE" altLang="de-DE" b="1" i="1">
                            <a:latin typeface="Cambria Math"/>
                          </a:rPr>
                          <m:t>  </m:t>
                        </m:r>
                      </m:sup>
                      <m:e>
                        <m:r>
                          <a:rPr lang="de-DE" altLang="de-DE" b="1" i="1">
                            <a:latin typeface="Cambria Math"/>
                          </a:rPr>
                          <m:t>(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de-DE" altLang="de-DE" b="1" i="1">
                            <a:latin typeface="Cambria Math"/>
                          </a:rPr>
                          <m:t>)</m:t>
                        </m:r>
                      </m:e>
                    </m:sPre>
                    <m:r>
                      <a:rPr lang="de-DE" altLang="de-DE" b="1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𝟐𝟐</m:t>
                        </m:r>
                      </m:sub>
                    </m:sSub>
                    <m:d>
                      <m:dPr>
                        <m:ctrlPr>
                          <a:rPr lang="de-DE" altLang="de-DE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altLang="de-DE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 for</a:t>
                </a:r>
                <a:r>
                  <a:rPr lang="en-US" altLang="de-DE" b="1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b="1" i="0">
                        <a:latin typeface="Cambria Math"/>
                      </a:rPr>
                      <m:t>𝐑</m:t>
                    </m:r>
                    <m:d>
                      <m:dPr>
                        <m:ctrlPr>
                          <a:rPr lang="de-DE" alt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de-DE" altLang="de-DE" i="1">
                        <a:latin typeface="Cambria Math"/>
                      </a:rPr>
                      <m:t>: </m:t>
                    </m:r>
                    <m:sSub>
                      <m:sSubPr>
                        <m:ctrlPr>
                          <a:rPr lang="de-DE" altLang="de-D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1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de-DE" altLang="de-DE" b="1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de-DE" altLang="de-DE" b="1" i="1">
                        <a:latin typeface="Cambria Math"/>
                      </a:rPr>
                      <m:t> </m:t>
                    </m:r>
                    <m:r>
                      <a:rPr lang="de-DE" altLang="de-DE" b="1" i="1">
                        <a:latin typeface="Cambria Math"/>
                        <a:ea typeface="Cambria Math"/>
                      </a:rPr>
                      <m:t>→ </m:t>
                    </m:r>
                    <m:sSub>
                      <m:sSubPr>
                        <m:ctrlP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sub>
                    </m:sSub>
                  </m:oMath>
                </a14:m>
                <a:endParaRPr lang="en-US" altLang="de-DE" b="1" i="1" baseline="-25000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931873"/>
                <a:ext cx="9256296" cy="1531060"/>
              </a:xfrm>
              <a:prstGeom prst="rect">
                <a:avLst/>
              </a:prstGeom>
              <a:blipFill>
                <a:blip r:embed="rId3"/>
                <a:stretch>
                  <a:fillRect l="-527" t="-2789" b="-55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8808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6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Results of a ‘Three Grid Method’ Measurement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08635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66688" y="762503"/>
            <a:ext cx="8999537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Solution: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Solving the linear equations like for quadrupole variation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or fitting the profiles with linear optics code (e.g. MADX).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690563" y="1565778"/>
            <a:ext cx="7883568" cy="29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i="1">
                <a:latin typeface="Calibri" panose="020F0502020204030204" pitchFamily="34" charset="0"/>
              </a:rPr>
              <a:t>Example:</a:t>
            </a:r>
            <a:r>
              <a:rPr lang="en-US" altLang="de-DE" sz="2000">
                <a:latin typeface="Calibri" panose="020F0502020204030204" pitchFamily="34" charset="0"/>
              </a:rPr>
              <a:t> The</a:t>
            </a:r>
            <a:r>
              <a:rPr lang="en-US" altLang="de-DE">
                <a:latin typeface="Calibri" panose="020F0502020204030204" pitchFamily="34" charset="0"/>
              </a:rPr>
              <a:t> hor. and vert. beam envelope and the beam width at a transfer line: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71463" y="5257291"/>
            <a:ext cx="8693150" cy="104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</a:rPr>
              <a:t>Assumptions</a:t>
            </a:r>
            <a:r>
              <a:rPr lang="en-US" altLang="de-DE" dirty="0">
                <a:latin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</a:rPr>
              <a:t> constant emittance, in particular no space-charge broadening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	       </a:t>
            </a:r>
            <a:r>
              <a:rPr lang="en-US" altLang="de-DE" dirty="0">
                <a:latin typeface="Calibri" panose="020F0502020204030204" pitchFamily="34" charset="0"/>
              </a:rPr>
              <a:t>100 % transmission i.e. no loss due to vacuum pipe scraping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	       </a:t>
            </a:r>
            <a:r>
              <a:rPr lang="en-US" altLang="de-DE" dirty="0">
                <a:latin typeface="Calibri" panose="020F0502020204030204" pitchFamily="34" charset="0"/>
              </a:rPr>
              <a:t> no misalignment, i.e. beam center equals center of the quadrupoles.</a:t>
            </a:r>
          </a:p>
        </p:txBody>
      </p:sp>
      <p:grpSp>
        <p:nvGrpSpPr>
          <p:cNvPr id="24584" name="Group 8"/>
          <p:cNvGrpSpPr>
            <a:grpSpLocks/>
          </p:cNvGrpSpPr>
          <p:nvPr/>
        </p:nvGrpSpPr>
        <p:grpSpPr bwMode="auto">
          <a:xfrm>
            <a:off x="571500" y="1659441"/>
            <a:ext cx="7240588" cy="3679825"/>
            <a:chOff x="360" y="1207"/>
            <a:chExt cx="4561" cy="2318"/>
          </a:xfrm>
        </p:grpSpPr>
        <p:pic>
          <p:nvPicPr>
            <p:cNvPr id="24585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" y="1298"/>
              <a:ext cx="4183" cy="2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586" name="Line 10"/>
            <p:cNvSpPr>
              <a:spLocks noChangeShapeType="1"/>
            </p:cNvSpPr>
            <p:nvPr/>
          </p:nvSpPr>
          <p:spPr bwMode="auto">
            <a:xfrm flipV="1">
              <a:off x="1338" y="1979"/>
              <a:ext cx="0" cy="317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87" name="Line 11"/>
            <p:cNvSpPr>
              <a:spLocks noChangeShapeType="1"/>
            </p:cNvSpPr>
            <p:nvPr/>
          </p:nvSpPr>
          <p:spPr bwMode="auto">
            <a:xfrm flipH="1" flipV="1">
              <a:off x="1338" y="2296"/>
              <a:ext cx="0" cy="22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88" name="Line 12"/>
            <p:cNvSpPr>
              <a:spLocks noChangeShapeType="1"/>
            </p:cNvSpPr>
            <p:nvPr/>
          </p:nvSpPr>
          <p:spPr bwMode="auto">
            <a:xfrm flipH="1" flipV="1">
              <a:off x="2212" y="2314"/>
              <a:ext cx="6" cy="28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auto">
            <a:xfrm flipH="1" flipV="1">
              <a:off x="2990" y="2328"/>
              <a:ext cx="0" cy="7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auto">
            <a:xfrm flipH="1" flipV="1">
              <a:off x="3309" y="2329"/>
              <a:ext cx="0" cy="14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1" name="Line 15"/>
            <p:cNvSpPr>
              <a:spLocks noChangeShapeType="1"/>
            </p:cNvSpPr>
            <p:nvPr/>
          </p:nvSpPr>
          <p:spPr bwMode="auto">
            <a:xfrm flipV="1">
              <a:off x="4783" y="2327"/>
              <a:ext cx="6" cy="7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 flipV="1">
              <a:off x="2215" y="2142"/>
              <a:ext cx="0" cy="173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3" name="Line 17"/>
            <p:cNvSpPr>
              <a:spLocks noChangeShapeType="1"/>
            </p:cNvSpPr>
            <p:nvPr/>
          </p:nvSpPr>
          <p:spPr bwMode="auto">
            <a:xfrm flipV="1">
              <a:off x="2984" y="2233"/>
              <a:ext cx="0" cy="89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4" name="Line 18"/>
            <p:cNvSpPr>
              <a:spLocks noChangeShapeType="1"/>
            </p:cNvSpPr>
            <p:nvPr/>
          </p:nvSpPr>
          <p:spPr bwMode="auto">
            <a:xfrm flipV="1">
              <a:off x="3321" y="2108"/>
              <a:ext cx="0" cy="221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5" name="Line 19"/>
            <p:cNvSpPr>
              <a:spLocks noChangeShapeType="1"/>
            </p:cNvSpPr>
            <p:nvPr/>
          </p:nvSpPr>
          <p:spPr bwMode="auto">
            <a:xfrm flipV="1">
              <a:off x="4780" y="2085"/>
              <a:ext cx="0" cy="215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6" name="Line 20"/>
            <p:cNvSpPr>
              <a:spLocks noChangeShapeType="1"/>
            </p:cNvSpPr>
            <p:nvPr/>
          </p:nvSpPr>
          <p:spPr bwMode="auto">
            <a:xfrm>
              <a:off x="1066" y="1525"/>
              <a:ext cx="453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7" name="Line 21"/>
            <p:cNvSpPr>
              <a:spLocks noChangeShapeType="1"/>
            </p:cNvSpPr>
            <p:nvPr/>
          </p:nvSpPr>
          <p:spPr bwMode="auto">
            <a:xfrm flipV="1">
              <a:off x="1066" y="3022"/>
              <a:ext cx="453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8" name="Text Box 22"/>
            <p:cNvSpPr txBox="1">
              <a:spLocks noChangeArrowheads="1"/>
            </p:cNvSpPr>
            <p:nvPr/>
          </p:nvSpPr>
          <p:spPr bwMode="auto">
            <a:xfrm>
              <a:off x="1519" y="2901"/>
              <a:ext cx="14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Calibri" panose="020F0502020204030204" pitchFamily="34" charset="0"/>
                </a:rPr>
                <a:t>Measured vertical width</a:t>
              </a:r>
            </a:p>
          </p:txBody>
        </p: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1519" y="1404"/>
              <a:ext cx="15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Calibri" panose="020F0502020204030204" pitchFamily="34" charset="0"/>
                </a:rPr>
                <a:t>Measured horizontal width</a:t>
              </a: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2290" y="1706"/>
              <a:ext cx="54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solidFill>
                    <a:srgbClr val="FF0000"/>
                  </a:solidFill>
                  <a:latin typeface="Calibri" panose="020F0502020204030204" pitchFamily="34" charset="0"/>
                </a:rPr>
                <a:t>F</a:t>
              </a:r>
              <a:r>
                <a:rPr lang="en-US" altLang="de-DE" sz="1400">
                  <a:latin typeface="Calibri" panose="020F0502020204030204" pitchFamily="34" charset="0"/>
                </a:rPr>
                <a:t> </a:t>
              </a:r>
              <a:r>
                <a:rPr lang="en-US" altLang="de-DE" sz="1400">
                  <a:solidFill>
                    <a:srgbClr val="3333FF"/>
                  </a:solidFill>
                  <a:latin typeface="Calibri" panose="020F0502020204030204" pitchFamily="34" charset="0"/>
                </a:rPr>
                <a:t>DD</a:t>
              </a:r>
              <a:r>
                <a:rPr lang="en-US" altLang="de-DE" sz="1400">
                  <a:latin typeface="Calibri" panose="020F0502020204030204" pitchFamily="34" charset="0"/>
                </a:rPr>
                <a:t> </a:t>
              </a:r>
              <a:r>
                <a:rPr lang="en-US" altLang="de-DE" sz="1400">
                  <a:solidFill>
                    <a:srgbClr val="FF0000"/>
                  </a:solidFill>
                  <a:latin typeface="Calibri" panose="020F0502020204030204" pitchFamily="34" charset="0"/>
                </a:rPr>
                <a:t>F</a:t>
              </a:r>
            </a:p>
          </p:txBody>
        </p:sp>
        <p:sp>
          <p:nvSpPr>
            <p:cNvPr id="24601" name="Text Box 25"/>
            <p:cNvSpPr txBox="1">
              <a:spLocks noChangeArrowheads="1"/>
            </p:cNvSpPr>
            <p:nvPr/>
          </p:nvSpPr>
          <p:spPr bwMode="auto">
            <a:xfrm>
              <a:off x="1292" y="1696"/>
              <a:ext cx="31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solidFill>
                    <a:srgbClr val="3333FF"/>
                  </a:solidFill>
                  <a:latin typeface="Calibri" panose="020F0502020204030204" pitchFamily="34" charset="0"/>
                </a:rPr>
                <a:t>D</a:t>
              </a:r>
              <a:r>
                <a:rPr lang="en-US" altLang="de-DE" sz="1400">
                  <a:latin typeface="Calibri" panose="020F0502020204030204" pitchFamily="34" charset="0"/>
                </a:rPr>
                <a:t> </a:t>
              </a:r>
              <a:r>
                <a:rPr lang="en-US" altLang="de-DE" sz="1400">
                  <a:solidFill>
                    <a:srgbClr val="FF0000"/>
                  </a:solidFill>
                  <a:latin typeface="Calibri" panose="020F0502020204030204" pitchFamily="34" charset="0"/>
                </a:rPr>
                <a:t>F</a:t>
              </a:r>
            </a:p>
          </p:txBody>
        </p:sp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>
              <a:off x="3923" y="1706"/>
              <a:ext cx="54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solidFill>
                    <a:srgbClr val="3333FF"/>
                  </a:solidFill>
                  <a:latin typeface="Calibri" panose="020F0502020204030204" pitchFamily="34" charset="0"/>
                </a:rPr>
                <a:t>D</a:t>
              </a:r>
              <a:r>
                <a:rPr lang="en-US" altLang="de-DE" sz="1400">
                  <a:latin typeface="Calibri" panose="020F0502020204030204" pitchFamily="34" charset="0"/>
                </a:rPr>
                <a:t> </a:t>
              </a:r>
              <a:r>
                <a:rPr lang="en-US" altLang="de-DE" sz="1400">
                  <a:solidFill>
                    <a:srgbClr val="FF0000"/>
                  </a:solidFill>
                  <a:latin typeface="Calibri" panose="020F0502020204030204" pitchFamily="34" charset="0"/>
                </a:rPr>
                <a:t>F</a:t>
              </a:r>
            </a:p>
          </p:txBody>
        </p:sp>
        <p:sp>
          <p:nvSpPr>
            <p:cNvPr id="24603" name="Text Box 27"/>
            <p:cNvSpPr txBox="1">
              <a:spLocks noChangeArrowheads="1"/>
            </p:cNvSpPr>
            <p:nvPr/>
          </p:nvSpPr>
          <p:spPr bwMode="auto">
            <a:xfrm>
              <a:off x="4558" y="1706"/>
              <a:ext cx="31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solidFill>
                    <a:srgbClr val="3333FF"/>
                  </a:solidFill>
                  <a:latin typeface="Calibri" panose="020F0502020204030204" pitchFamily="34" charset="0"/>
                </a:rPr>
                <a:t>D D</a:t>
              </a:r>
              <a:endParaRPr lang="en-US" altLang="de-DE" sz="140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604" name="Text Box 28"/>
            <p:cNvSpPr txBox="1">
              <a:spLocks noChangeArrowheads="1"/>
            </p:cNvSpPr>
            <p:nvPr/>
          </p:nvSpPr>
          <p:spPr bwMode="auto">
            <a:xfrm>
              <a:off x="3198" y="1706"/>
              <a:ext cx="54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Calibri" panose="020F0502020204030204" pitchFamily="34" charset="0"/>
                </a:rPr>
                <a:t> </a:t>
              </a:r>
              <a:r>
                <a:rPr lang="en-US" altLang="de-DE" sz="1400">
                  <a:solidFill>
                    <a:srgbClr val="3333FF"/>
                  </a:solidFill>
                  <a:latin typeface="Calibri" panose="020F0502020204030204" pitchFamily="34" charset="0"/>
                </a:rPr>
                <a:t>D</a:t>
              </a:r>
              <a:r>
                <a:rPr lang="en-US" altLang="de-DE" sz="1400">
                  <a:latin typeface="Calibri" panose="020F0502020204030204" pitchFamily="34" charset="0"/>
                </a:rPr>
                <a:t> </a:t>
              </a:r>
              <a:r>
                <a:rPr lang="en-US" altLang="de-DE" sz="1400">
                  <a:solidFill>
                    <a:srgbClr val="FF0000"/>
                  </a:solidFill>
                  <a:latin typeface="Calibri" panose="020F0502020204030204" pitchFamily="34" charset="0"/>
                </a:rPr>
                <a:t>F</a:t>
              </a:r>
            </a:p>
          </p:txBody>
        </p:sp>
        <p:sp>
          <p:nvSpPr>
            <p:cNvPr id="24606" name="Text Box 30"/>
            <p:cNvSpPr txBox="1">
              <a:spLocks noChangeArrowheads="1"/>
            </p:cNvSpPr>
            <p:nvPr/>
          </p:nvSpPr>
          <p:spPr bwMode="auto">
            <a:xfrm>
              <a:off x="3148" y="2904"/>
              <a:ext cx="154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Calibri" panose="020F0502020204030204" pitchFamily="34" charset="0"/>
                </a:rPr>
                <a:t>Fitted beam vert. envelope </a:t>
              </a:r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742" y="3293"/>
              <a:ext cx="4121" cy="97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bg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24608" name="Text Box 32"/>
            <p:cNvSpPr txBox="1">
              <a:spLocks noChangeArrowheads="1"/>
            </p:cNvSpPr>
            <p:nvPr/>
          </p:nvSpPr>
          <p:spPr bwMode="auto">
            <a:xfrm>
              <a:off x="1434" y="3294"/>
              <a:ext cx="276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</a:rPr>
                <a:t>Path Length [m]</a:t>
              </a:r>
            </a:p>
          </p:txBody>
        </p:sp>
        <p:sp>
          <p:nvSpPr>
            <p:cNvPr id="24609" name="Text Box 33"/>
            <p:cNvSpPr txBox="1">
              <a:spLocks noChangeArrowheads="1"/>
            </p:cNvSpPr>
            <p:nvPr/>
          </p:nvSpPr>
          <p:spPr bwMode="auto">
            <a:xfrm>
              <a:off x="657" y="3249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24610" name="Text Box 34"/>
            <p:cNvSpPr txBox="1">
              <a:spLocks noChangeArrowheads="1"/>
            </p:cNvSpPr>
            <p:nvPr/>
          </p:nvSpPr>
          <p:spPr bwMode="auto">
            <a:xfrm>
              <a:off x="4649" y="3294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Calibri" panose="020F0502020204030204" pitchFamily="34" charset="0"/>
                </a:rPr>
                <a:t>70</a:t>
              </a:r>
            </a:p>
          </p:txBody>
        </p:sp>
        <p:sp>
          <p:nvSpPr>
            <p:cNvPr id="24611" name="Text Box 35"/>
            <p:cNvSpPr txBox="1">
              <a:spLocks noChangeArrowheads="1"/>
            </p:cNvSpPr>
            <p:nvPr/>
          </p:nvSpPr>
          <p:spPr bwMode="auto">
            <a:xfrm rot="-5400000">
              <a:off x="-167" y="2747"/>
              <a:ext cx="125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500">
                  <a:latin typeface="Calibri" panose="020F0502020204030204" pitchFamily="34" charset="0"/>
                </a:rPr>
                <a:t>Vertical size [mm]</a:t>
              </a:r>
            </a:p>
          </p:txBody>
        </p:sp>
        <p:sp>
          <p:nvSpPr>
            <p:cNvPr id="24612" name="Text Box 36"/>
            <p:cNvSpPr txBox="1">
              <a:spLocks noChangeArrowheads="1"/>
            </p:cNvSpPr>
            <p:nvPr/>
          </p:nvSpPr>
          <p:spPr bwMode="auto">
            <a:xfrm rot="-5400000">
              <a:off x="-162" y="1734"/>
              <a:ext cx="125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500">
                  <a:latin typeface="Calibri" panose="020F0502020204030204" pitchFamily="34" charset="0"/>
                </a:rPr>
                <a:t>Hori. size [mm]</a:t>
              </a:r>
            </a:p>
          </p:txBody>
        </p:sp>
        <p:sp>
          <p:nvSpPr>
            <p:cNvPr id="24613" name="Rectangle 37"/>
            <p:cNvSpPr>
              <a:spLocks noChangeArrowheads="1"/>
            </p:cNvSpPr>
            <p:nvPr/>
          </p:nvSpPr>
          <p:spPr bwMode="auto">
            <a:xfrm>
              <a:off x="561" y="1282"/>
              <a:ext cx="191" cy="2134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bg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24614" name="Text Box 38"/>
            <p:cNvSpPr txBox="1">
              <a:spLocks noChangeArrowheads="1"/>
            </p:cNvSpPr>
            <p:nvPr/>
          </p:nvSpPr>
          <p:spPr bwMode="auto">
            <a:xfrm>
              <a:off x="522" y="3146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Calibri" panose="020F0502020204030204" pitchFamily="34" charset="0"/>
                </a:rPr>
                <a:t>50</a:t>
              </a:r>
            </a:p>
          </p:txBody>
        </p:sp>
        <p:sp>
          <p:nvSpPr>
            <p:cNvPr id="24615" name="Text Box 39"/>
            <p:cNvSpPr txBox="1">
              <a:spLocks noChangeArrowheads="1"/>
            </p:cNvSpPr>
            <p:nvPr/>
          </p:nvSpPr>
          <p:spPr bwMode="auto">
            <a:xfrm>
              <a:off x="511" y="1251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Calibri" panose="020F0502020204030204" pitchFamily="34" charset="0"/>
                </a:rPr>
                <a:t>50</a:t>
              </a:r>
            </a:p>
          </p:txBody>
        </p:sp>
        <p:sp>
          <p:nvSpPr>
            <p:cNvPr id="24616" name="Text Box 40"/>
            <p:cNvSpPr txBox="1">
              <a:spLocks noChangeArrowheads="1"/>
            </p:cNvSpPr>
            <p:nvPr/>
          </p:nvSpPr>
          <p:spPr bwMode="auto">
            <a:xfrm>
              <a:off x="468" y="2184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24617" name="Text Box 41"/>
            <p:cNvSpPr txBox="1">
              <a:spLocks noChangeArrowheads="1"/>
            </p:cNvSpPr>
            <p:nvPr/>
          </p:nvSpPr>
          <p:spPr bwMode="auto">
            <a:xfrm>
              <a:off x="2089" y="1573"/>
              <a:ext cx="48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>
                  <a:solidFill>
                    <a:srgbClr val="00CCFF"/>
                  </a:solidFill>
                  <a:latin typeface="Calibri" panose="020F0502020204030204" pitchFamily="34" charset="0"/>
                </a:rPr>
                <a:t>dipole</a:t>
              </a:r>
            </a:p>
          </p:txBody>
        </p:sp>
        <p:sp>
          <p:nvSpPr>
            <p:cNvPr id="24618" name="Text Box 42"/>
            <p:cNvSpPr txBox="1">
              <a:spLocks noChangeArrowheads="1"/>
            </p:cNvSpPr>
            <p:nvPr/>
          </p:nvSpPr>
          <p:spPr bwMode="auto">
            <a:xfrm>
              <a:off x="2576" y="1574"/>
              <a:ext cx="48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>
                  <a:solidFill>
                    <a:srgbClr val="00CCFF"/>
                  </a:solidFill>
                  <a:latin typeface="Calibri" panose="020F0502020204030204" pitchFamily="34" charset="0"/>
                </a:rPr>
                <a:t>dipole</a:t>
              </a:r>
            </a:p>
          </p:txBody>
        </p:sp>
        <p:sp>
          <p:nvSpPr>
            <p:cNvPr id="24619" name="Text Box 43"/>
            <p:cNvSpPr txBox="1">
              <a:spLocks noChangeArrowheads="1"/>
            </p:cNvSpPr>
            <p:nvPr/>
          </p:nvSpPr>
          <p:spPr bwMode="auto">
            <a:xfrm>
              <a:off x="3158" y="1411"/>
              <a:ext cx="154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Calibri" panose="020F0502020204030204" pitchFamily="34" charset="0"/>
                </a:rPr>
                <a:t>Fitted beam hori. envelope </a:t>
              </a:r>
            </a:p>
          </p:txBody>
        </p:sp>
        <p:sp>
          <p:nvSpPr>
            <p:cNvPr id="24620" name="AutoShape 44"/>
            <p:cNvSpPr>
              <a:spLocks noChangeArrowheads="1"/>
            </p:cNvSpPr>
            <p:nvPr/>
          </p:nvSpPr>
          <p:spPr bwMode="auto">
            <a:xfrm rot="5400000">
              <a:off x="3412" y="1772"/>
              <a:ext cx="462" cy="105"/>
            </a:xfrm>
            <a:prstGeom prst="rightArrow">
              <a:avLst>
                <a:gd name="adj1" fmla="val 50000"/>
                <a:gd name="adj2" fmla="val 83456"/>
              </a:avLst>
            </a:prstGeom>
            <a:solidFill>
              <a:srgbClr val="99FF99"/>
            </a:solidFill>
            <a:ln w="19050" algn="ctr">
              <a:solidFill>
                <a:srgbClr val="000000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</p:grpSp>
      <p:sp>
        <p:nvSpPr>
          <p:cNvPr id="44" name="AutoShape 44"/>
          <p:cNvSpPr>
            <a:spLocks noChangeArrowheads="1"/>
          </p:cNvSpPr>
          <p:nvPr/>
        </p:nvSpPr>
        <p:spPr bwMode="auto">
          <a:xfrm rot="16200000">
            <a:off x="5409406" y="3960522"/>
            <a:ext cx="733425" cy="166688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99FF99"/>
          </a:solidFill>
          <a:ln w="19050" algn="ctr">
            <a:solidFill>
              <a:srgbClr val="00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52789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864048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Emittance Measurement by linear Transformations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2000" y="999780"/>
            <a:ext cx="804023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4.3: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What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correct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concerning the emittance measurement by linear transformations?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Only the 2</a:t>
            </a:r>
            <a:r>
              <a:rPr lang="en-GB" altLang="de-DE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statistical moments are determined to characterize the beam distribution.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Any beam distribution can be reliably determined by this methods.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transfer line can contain any optical element.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In all cases, three measurements are sufficient for an emittance determination.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AA21B3D-98C2-422C-BDBC-6BED595FDE54}"/>
              </a:ext>
            </a:extLst>
          </p:cNvPr>
          <p:cNvGrpSpPr/>
          <p:nvPr/>
        </p:nvGrpSpPr>
        <p:grpSpPr>
          <a:xfrm>
            <a:off x="7066754" y="4177661"/>
            <a:ext cx="1969078" cy="2271741"/>
            <a:chOff x="7055179" y="3633650"/>
            <a:chExt cx="1969078" cy="2271741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F978E3D-2E4A-4EF6-B0E1-FC4D793F4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D4B194B4-BAED-45DA-AF16-2EBCE64F26C8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4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149059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BA8434-654B-4C64-9BFD-2246F729C6DF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820150" cy="271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Definition and some properties of transverse emittance 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Quadrupole strength variation and position measurement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   emittance from several profile measurement and beam optical calculation       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Slit-Grid device: scanning method </a:t>
            </a:r>
          </a:p>
          <a:p>
            <a:pPr algn="l">
              <a:lnSpc>
                <a:spcPct val="80000"/>
              </a:lnSpc>
            </a:pPr>
            <a:r>
              <a:rPr lang="en-US" altLang="de-DE" sz="2000" b="1" dirty="0">
                <a:latin typeface="Calibri" panose="020F0502020204030204" pitchFamily="34" charset="0"/>
              </a:rPr>
              <a:t>   scanning slit </a:t>
            </a: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latin typeface="Calibri" panose="020F0502020204030204" pitchFamily="34" charset="0"/>
              </a:rPr>
              <a:t> beam position &amp; grid </a:t>
            </a: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sz="2000" b="1" dirty="0">
                <a:latin typeface="Calibri" panose="020F0502020204030204" pitchFamily="34" charset="0"/>
              </a:rPr>
              <a:t> angular distribution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Summary</a:t>
            </a:r>
          </a:p>
        </p:txBody>
      </p:sp>
    </p:spTree>
    <p:extLst>
      <p:ext uri="{BB962C8B-B14F-4D97-AF65-F5344CB8AC3E}">
        <p14:creationId xmlns:p14="http://schemas.microsoft.com/office/powerpoint/2010/main" val="215195579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Slit-Grid Measurement Device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3421063"/>
            <a:ext cx="20637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311150" y="796925"/>
            <a:ext cx="8802688" cy="77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Slit-Grid: Direct determination of position and angle distribution.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Used for protons with </a:t>
            </a:r>
            <a:r>
              <a:rPr lang="en-US" altLang="de-DE" sz="2000" i="1" dirty="0" err="1">
                <a:solidFill>
                  <a:srgbClr val="0000FF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2000" i="1" baseline="-25000" dirty="0" err="1">
                <a:solidFill>
                  <a:srgbClr val="0000FF"/>
                </a:solidFill>
                <a:latin typeface="Calibri" panose="020F0502020204030204" pitchFamily="34" charset="0"/>
              </a:rPr>
              <a:t>kin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&lt; 100 MeV/u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range </a:t>
            </a:r>
            <a:r>
              <a:rPr lang="en-US" altLang="de-DE" sz="2000" i="1" dirty="0">
                <a:solidFill>
                  <a:srgbClr val="0000FF"/>
                </a:solidFill>
                <a:latin typeface="Calibri" panose="020F0502020204030204" pitchFamily="34" charset="0"/>
              </a:rPr>
              <a:t>R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&lt; 1 cm.</a:t>
            </a: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265907" y="4560478"/>
            <a:ext cx="6859622" cy="104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</a:rPr>
              <a:t>Slit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</a:rPr>
              <a:t>position </a:t>
            </a:r>
            <a:r>
              <a:rPr lang="en-US" altLang="de-DE" b="1" i="1" dirty="0">
                <a:latin typeface="Calibri" panose="020F0502020204030204" pitchFamily="34" charset="0"/>
              </a:rPr>
              <a:t>P(x)</a:t>
            </a:r>
            <a:r>
              <a:rPr lang="en-US" altLang="de-DE" dirty="0">
                <a:latin typeface="Calibri" panose="020F0502020204030204" pitchFamily="34" charset="0"/>
              </a:rPr>
              <a:t> with typical width: 0.1 to 0.5 mm</a:t>
            </a:r>
          </a:p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</a:rPr>
              <a:t>Distance: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typ. 0.5 to 5 m (depending on beam energy 0.1 ... 100 MeV)</a:t>
            </a:r>
          </a:p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</a:rPr>
              <a:t>SEM-Grid: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angle distribution </a:t>
            </a:r>
            <a:r>
              <a:rPr lang="en-US" altLang="de-DE" b="1" i="1" dirty="0">
                <a:latin typeface="Calibri" panose="020F0502020204030204" pitchFamily="34" charset="0"/>
              </a:rPr>
              <a:t>P(x′)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4306562" y="5400297"/>
            <a:ext cx="4503896" cy="716246"/>
            <a:chOff x="3927740" y="5617754"/>
            <a:chExt cx="4503896" cy="716246"/>
          </a:xfrm>
        </p:grpSpPr>
        <p:sp>
          <p:nvSpPr>
            <p:cNvPr id="11" name="Textfeld 10"/>
            <p:cNvSpPr txBox="1"/>
            <p:nvPr/>
          </p:nvSpPr>
          <p:spPr>
            <a:xfrm>
              <a:off x="5235704" y="5995446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927740" y="599026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3" name="Gerade Verbindung 12"/>
            <p:cNvCxnSpPr/>
            <p:nvPr/>
          </p:nvCxnSpPr>
          <p:spPr bwMode="auto">
            <a:xfrm flipH="1" flipV="1">
              <a:off x="4675239" y="6128444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7058077" y="5617754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SEM-Grid</a:t>
              </a: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6257677" y="5636475"/>
              <a:ext cx="48903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latin typeface="Calibri" panose="020F0502020204030204" pitchFamily="34" charset="0"/>
                </a:rPr>
                <a:t>Slit 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649562" y="5990269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2" name="Gerade Verbindung 21"/>
            <p:cNvCxnSpPr/>
            <p:nvPr/>
          </p:nvCxnSpPr>
          <p:spPr bwMode="auto">
            <a:xfrm flipH="1" flipV="1">
              <a:off x="7546678" y="6158421"/>
              <a:ext cx="884958" cy="499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9"/>
            <p:cNvCxnSpPr>
              <a:stCxn id="21" idx="3"/>
              <a:endCxn id="11" idx="3"/>
            </p:cNvCxnSpPr>
            <p:nvPr/>
          </p:nvCxnSpPr>
          <p:spPr bwMode="auto">
            <a:xfrm flipH="1">
              <a:off x="5993349" y="6159546"/>
              <a:ext cx="1766346" cy="517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Gerade Verbindung 6"/>
            <p:cNvCxnSpPr/>
            <p:nvPr/>
          </p:nvCxnSpPr>
          <p:spPr bwMode="auto">
            <a:xfrm>
              <a:off x="6502192" y="5955979"/>
              <a:ext cx="0" cy="153415"/>
            </a:xfrm>
            <a:prstGeom prst="line">
              <a:avLst/>
            </a:prstGeom>
            <a:noFill/>
            <a:ln w="476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28"/>
            <p:cNvCxnSpPr/>
            <p:nvPr/>
          </p:nvCxnSpPr>
          <p:spPr bwMode="auto">
            <a:xfrm>
              <a:off x="6501984" y="6173436"/>
              <a:ext cx="0" cy="153415"/>
            </a:xfrm>
            <a:prstGeom prst="line">
              <a:avLst/>
            </a:prstGeom>
            <a:noFill/>
            <a:ln w="476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0" name="Gerade Verbindung mit Pfeil 29"/>
          <p:cNvCxnSpPr/>
          <p:nvPr/>
        </p:nvCxnSpPr>
        <p:spPr bwMode="auto">
          <a:xfrm>
            <a:off x="6881014" y="6312731"/>
            <a:ext cx="1257503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7052943" y="5988058"/>
            <a:ext cx="11341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1600" dirty="0">
                <a:latin typeface="Calibri" panose="020F0502020204030204" pitchFamily="34" charset="0"/>
              </a:rPr>
              <a:t>0.5...5 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1620000"/>
            <a:ext cx="6480000" cy="27041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1620000"/>
            <a:ext cx="6480000" cy="27041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1620000"/>
            <a:ext cx="6480000" cy="270411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1620000"/>
            <a:ext cx="6480000" cy="27041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1620000"/>
            <a:ext cx="6478763" cy="27036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93766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Slit &amp; SEM-Grid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654550" y="768602"/>
            <a:ext cx="4238625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Beam surface interaction: e</a:t>
            </a:r>
            <a:r>
              <a:rPr lang="en-US" altLang="de-DE" sz="2000" baseline="30000" dirty="0">
                <a:solidFill>
                  <a:srgbClr val="0000FF"/>
                </a:solidFill>
                <a:latin typeface="Calibri" panose="020F0502020204030204" pitchFamily="34" charset="0"/>
              </a:rPr>
              <a:t>−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emission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measurement of current.</a:t>
            </a: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2198688" y="5781953"/>
            <a:ext cx="266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2247900" y="5559703"/>
            <a:ext cx="18415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grpSp>
        <p:nvGrpSpPr>
          <p:cNvPr id="9224" name="Group 7"/>
          <p:cNvGrpSpPr>
            <a:grpSpLocks/>
          </p:cNvGrpSpPr>
          <p:nvPr/>
        </p:nvGrpSpPr>
        <p:grpSpPr bwMode="auto">
          <a:xfrm>
            <a:off x="4498975" y="1522413"/>
            <a:ext cx="4465638" cy="3851275"/>
            <a:chOff x="0" y="942"/>
            <a:chExt cx="2813" cy="2426"/>
          </a:xfrm>
        </p:grpSpPr>
        <p:pic>
          <p:nvPicPr>
            <p:cNvPr id="922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5" y="1362"/>
              <a:ext cx="1468" cy="1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0" name="Picture 9"/>
            <p:cNvPicPr>
              <a:picLocks noChangeAspect="1" noChangeArrowheads="1"/>
            </p:cNvPicPr>
            <p:nvPr/>
          </p:nvPicPr>
          <p:blipFill>
            <a:blip r:embed="rId4">
              <a:lum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22"/>
              <a:ext cx="1397" cy="2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31" name="Text Box 10"/>
            <p:cNvSpPr txBox="1">
              <a:spLocks noChangeArrowheads="1"/>
            </p:cNvSpPr>
            <p:nvPr/>
          </p:nvSpPr>
          <p:spPr bwMode="auto">
            <a:xfrm>
              <a:off x="144" y="942"/>
              <a:ext cx="24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i="1">
                  <a:latin typeface="Calibri" panose="020F0502020204030204" pitchFamily="34" charset="0"/>
                </a:rPr>
                <a:t>Example: 15 wire spaced by 1.5 mm:</a:t>
              </a:r>
            </a:p>
          </p:txBody>
        </p:sp>
      </p:grpSp>
      <p:sp>
        <p:nvSpPr>
          <p:cNvPr id="9225" name="Rectangle 11"/>
          <p:cNvSpPr>
            <a:spLocks noChangeArrowheads="1"/>
          </p:cNvSpPr>
          <p:nvPr/>
        </p:nvSpPr>
        <p:spPr bwMode="auto">
          <a:xfrm>
            <a:off x="4356100" y="5445125"/>
            <a:ext cx="4814888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Each wire is equipped with one I/U converter 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 different ranges settings by </a:t>
            </a:r>
            <a:r>
              <a:rPr lang="en-US" altLang="de-DE" b="1" i="1">
                <a:latin typeface="Calibri" panose="020F0502020204030204" pitchFamily="34" charset="0"/>
              </a:rPr>
              <a:t>R</a:t>
            </a:r>
            <a:r>
              <a:rPr lang="en-US" altLang="de-DE" sz="2200" b="1" i="1" baseline="-25000">
                <a:latin typeface="Calibri" panose="020F0502020204030204" pitchFamily="34" charset="0"/>
              </a:rPr>
              <a:t>i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  </a:t>
            </a:r>
            <a:r>
              <a:rPr lang="en-US" altLang="de-DE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>
                <a:latin typeface="Calibri" panose="020F0502020204030204" pitchFamily="34" charset="0"/>
              </a:rPr>
              <a:t> very large dynamic range up to 10</a:t>
            </a:r>
            <a:r>
              <a:rPr lang="en-US" altLang="de-DE" sz="2200" baseline="30000">
                <a:latin typeface="Calibri" panose="020F0502020204030204" pitchFamily="34" charset="0"/>
              </a:rPr>
              <a:t>6</a:t>
            </a:r>
            <a:r>
              <a:rPr lang="en-US" altLang="de-DE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9226" name="Text Box 12"/>
          <p:cNvSpPr txBox="1">
            <a:spLocks noChangeArrowheads="1"/>
          </p:cNvSpPr>
          <p:nvPr/>
        </p:nvSpPr>
        <p:spPr bwMode="auto">
          <a:xfrm>
            <a:off x="250825" y="1700213"/>
            <a:ext cx="50419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i="1">
                <a:latin typeface="Calibri" panose="020F0502020204030204" pitchFamily="34" charset="0"/>
              </a:rPr>
              <a:t>Example: Slit of width 0.1 mm (defect)</a:t>
            </a:r>
          </a:p>
          <a:p>
            <a:pPr algn="l">
              <a:lnSpc>
                <a:spcPct val="50000"/>
              </a:lnSpc>
            </a:pPr>
            <a:r>
              <a:rPr lang="en-US" altLang="de-DE" i="1">
                <a:latin typeface="Calibri" panose="020F0502020204030204" pitchFamily="34" charset="0"/>
              </a:rPr>
              <a:t>Moved by stepping motor, 0.1 mm resolution</a:t>
            </a:r>
          </a:p>
        </p:txBody>
      </p:sp>
      <p:sp>
        <p:nvSpPr>
          <p:cNvPr id="9227" name="Rectangle 13"/>
          <p:cNvSpPr>
            <a:spLocks noChangeArrowheads="1"/>
          </p:cNvSpPr>
          <p:nvPr/>
        </p:nvSpPr>
        <p:spPr bwMode="auto">
          <a:xfrm>
            <a:off x="179388" y="786565"/>
            <a:ext cx="4238625" cy="77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Slit with e.g. 0.1 mm thickness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 Transmission only from </a:t>
            </a:r>
            <a:r>
              <a:rPr lang="el-GR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Δ</a:t>
            </a:r>
            <a:r>
              <a:rPr lang="de-DE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9228" name="Picture 14" descr="Foto slit 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1" t="7529" r="18108" b="3786"/>
          <a:stretch>
            <a:fillRect/>
          </a:stretch>
        </p:blipFill>
        <p:spPr bwMode="auto">
          <a:xfrm>
            <a:off x="755650" y="2420938"/>
            <a:ext cx="287496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Display of Measurement Results</a:t>
            </a:r>
          </a:p>
        </p:txBody>
      </p:sp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3421063"/>
            <a:ext cx="20637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95827" y="843458"/>
            <a:ext cx="8802688" cy="186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The distribution of the ions is depicted as a function of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Position [mm]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Angle [</a:t>
            </a:r>
            <a:r>
              <a:rPr lang="en-US" altLang="de-DE" dirty="0" err="1">
                <a:latin typeface="Calibri" panose="020F0502020204030204" pitchFamily="34" charset="0"/>
              </a:rPr>
              <a:t>mrad</a:t>
            </a:r>
            <a:r>
              <a:rPr lang="en-US" altLang="de-DE" dirty="0">
                <a:latin typeface="Calibri" panose="020F0502020204030204" pitchFamily="34" charset="0"/>
              </a:rPr>
              <a:t>]</a:t>
            </a:r>
          </a:p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The distribution can be visualized by 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Mountain plot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Contour plot</a:t>
            </a: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2805669"/>
            <a:ext cx="6045200" cy="150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Calc. of 2</a:t>
            </a:r>
            <a:r>
              <a:rPr lang="en-US" altLang="de-DE" b="1" baseline="30000" dirty="0">
                <a:solidFill>
                  <a:srgbClr val="0000FF"/>
                </a:solidFill>
                <a:latin typeface="Calibri" panose="020F0502020204030204" pitchFamily="34" charset="0"/>
              </a:rPr>
              <a:t>nd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 moments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&lt;</a:t>
            </a:r>
            <a:r>
              <a:rPr lang="en-US" altLang="de-DE" b="1" i="1" dirty="0">
                <a:latin typeface="Calibri" panose="020F0502020204030204" pitchFamily="34" charset="0"/>
              </a:rPr>
              <a:t>x</a:t>
            </a:r>
            <a:r>
              <a:rPr lang="en-US" altLang="de-DE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</a:rPr>
              <a:t>&gt; , &lt;</a:t>
            </a:r>
            <a:r>
              <a:rPr lang="en-US" altLang="de-DE" b="1" i="1" dirty="0">
                <a:latin typeface="Calibri" panose="020F0502020204030204" pitchFamily="34" charset="0"/>
              </a:rPr>
              <a:t>x’</a:t>
            </a:r>
            <a:r>
              <a:rPr lang="en-US" altLang="de-DE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</a:rPr>
              <a:t>&gt; &amp; &lt;</a:t>
            </a:r>
            <a:r>
              <a:rPr lang="en-US" altLang="de-DE" b="1" i="1" dirty="0">
                <a:latin typeface="Calibri" panose="020F0502020204030204" pitchFamily="34" charset="0"/>
              </a:rPr>
              <a:t>xx’</a:t>
            </a:r>
            <a:r>
              <a:rPr lang="en-US" altLang="de-DE" dirty="0">
                <a:latin typeface="Calibri" panose="020F0502020204030204" pitchFamily="34" charset="0"/>
              </a:rPr>
              <a:t>&gt; </a:t>
            </a:r>
            <a:endParaRPr lang="en-US" altLang="de-DE" b="1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b="1" dirty="0" err="1">
                <a:solidFill>
                  <a:srgbClr val="0000FF"/>
                </a:solidFill>
                <a:latin typeface="Calibri" panose="020F0502020204030204" pitchFamily="34" charset="0"/>
              </a:rPr>
              <a:t>Emittance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 value </a:t>
            </a:r>
            <a:r>
              <a:rPr lang="el-GR" altLang="de-DE" sz="22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ε</a:t>
            </a:r>
            <a:r>
              <a:rPr lang="de-DE" altLang="de-DE" sz="2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rms</a:t>
            </a:r>
            <a:r>
              <a:rPr lang="de-DE" altLang="de-DE" b="1" baseline="-25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from </a:t>
            </a:r>
          </a:p>
          <a:p>
            <a:pPr algn="l">
              <a:lnSpc>
                <a:spcPct val="80000"/>
              </a:lnSpc>
            </a:pP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</a:pP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10249" name="Text Box 8"/>
          <p:cNvSpPr txBox="1">
            <a:spLocks noChangeArrowheads="1"/>
          </p:cNvSpPr>
          <p:nvPr/>
        </p:nvSpPr>
        <p:spPr bwMode="auto">
          <a:xfrm>
            <a:off x="6297612" y="4958237"/>
            <a:ext cx="2846388" cy="96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latin typeface="Calibri" panose="020F0502020204030204" pitchFamily="34" charset="0"/>
              </a:rPr>
              <a:t>Beam: Ar</a:t>
            </a:r>
            <a:r>
              <a:rPr lang="en-US" altLang="de-DE" sz="1600" baseline="30000" dirty="0">
                <a:latin typeface="Calibri" panose="020F0502020204030204" pitchFamily="34" charset="0"/>
              </a:rPr>
              <a:t>4+</a:t>
            </a:r>
            <a:r>
              <a:rPr lang="en-US" altLang="de-DE" sz="1600" dirty="0">
                <a:latin typeface="Calibri" panose="020F0502020204030204" pitchFamily="34" charset="0"/>
              </a:rPr>
              <a:t>, 60 </a:t>
            </a:r>
            <a:r>
              <a:rPr lang="en-US" altLang="de-DE" sz="1600" dirty="0" err="1">
                <a:latin typeface="Calibri" panose="020F0502020204030204" pitchFamily="34" charset="0"/>
              </a:rPr>
              <a:t>KeV</a:t>
            </a:r>
            <a:r>
              <a:rPr lang="en-US" altLang="de-DE" sz="1600" dirty="0">
                <a:latin typeface="Calibri" panose="020F0502020204030204" pitchFamily="34" charset="0"/>
              </a:rPr>
              <a:t>, 15 </a:t>
            </a:r>
            <a:r>
              <a:rPr lang="en-US" altLang="de-DE" sz="1600" dirty="0" err="1">
                <a:latin typeface="Calibri" panose="020F0502020204030204" pitchFamily="34" charset="0"/>
              </a:rPr>
              <a:t>μA</a:t>
            </a:r>
            <a:r>
              <a:rPr lang="en-US" altLang="de-DE" sz="1600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9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at Spiral2 Phoenix ECR source.</a:t>
            </a:r>
          </a:p>
          <a:p>
            <a:pPr algn="l">
              <a:lnSpc>
                <a:spcPct val="80000"/>
              </a:lnSpc>
            </a:pPr>
            <a:r>
              <a:rPr lang="en-US" altLang="de-DE" sz="1400" dirty="0">
                <a:latin typeface="Calibri" panose="020F0502020204030204" pitchFamily="34" charset="0"/>
              </a:rPr>
              <a:t>Plot from P. </a:t>
            </a:r>
            <a:r>
              <a:rPr lang="en-US" altLang="de-DE" sz="1400" dirty="0" err="1">
                <a:latin typeface="Calibri" panose="020F0502020204030204" pitchFamily="34" charset="0"/>
              </a:rPr>
              <a:t>Ausset</a:t>
            </a:r>
            <a:r>
              <a:rPr lang="en-US" altLang="de-DE" sz="1400" dirty="0">
                <a:latin typeface="Calibri" panose="020F0502020204030204" pitchFamily="34" charset="0"/>
              </a:rPr>
              <a:t>, DIPAC 2009</a:t>
            </a:r>
          </a:p>
        </p:txBody>
      </p:sp>
      <p:graphicFrame>
        <p:nvGraphicFramePr>
          <p:cNvPr id="10250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941529"/>
              </p:ext>
            </p:extLst>
          </p:nvPr>
        </p:nvGraphicFramePr>
        <p:xfrm>
          <a:off x="418976" y="3581318"/>
          <a:ext cx="320992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4" name="Equation" r:id="rId4" imgW="1562100" imgH="342900" progId="Equation.3">
                  <p:embed/>
                </p:oleObj>
              </mc:Choice>
              <mc:Fallback>
                <p:oleObj name="Equation" r:id="rId4" imgW="1562100" imgH="342900" progId="Equation.3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976" y="3581318"/>
                        <a:ext cx="3209925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8" name="Picture 5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77" y="925132"/>
            <a:ext cx="4564063" cy="385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97243" y="4384078"/>
            <a:ext cx="5871048" cy="2119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Problems: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Finite </a:t>
            </a:r>
            <a:r>
              <a:rPr lang="en-US" altLang="de-DE" b="1" dirty="0">
                <a:latin typeface="Calibri" panose="020F0502020204030204" pitchFamily="34" charset="0"/>
              </a:rPr>
              <a:t>binning</a:t>
            </a:r>
            <a:r>
              <a:rPr lang="en-US" altLang="de-DE" dirty="0">
                <a:latin typeface="Calibri" panose="020F0502020204030204" pitchFamily="34" charset="0"/>
              </a:rPr>
              <a:t> results in limited resolution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</a:rPr>
              <a:t> Background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 large influence on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&lt;x</a:t>
            </a:r>
            <a:r>
              <a:rPr lang="en-US" altLang="de-DE" b="1" i="1" baseline="30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&gt;, &lt;x’</a:t>
            </a:r>
            <a:r>
              <a:rPr lang="en-US" altLang="de-DE" b="1" i="1" baseline="30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&gt;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and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&lt;xx’&gt;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Or fit of distribution i.e. ellipse to data</a:t>
            </a:r>
          </a:p>
          <a:p>
            <a:pPr marL="285750" indent="-285750" algn="l">
              <a:lnSpc>
                <a:spcPct val="80000"/>
              </a:lnSpc>
              <a:buFont typeface="Symbol" panose="05050102010706020507" pitchFamily="18" charset="2"/>
              <a:buChar char="Þ"/>
            </a:pPr>
            <a:r>
              <a:rPr lang="en-US" altLang="de-DE" b="1" dirty="0">
                <a:latin typeface="Calibri" panose="020F0502020204030204" pitchFamily="34" charset="0"/>
              </a:rPr>
              <a:t>Effective emittance only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</a:rPr>
              <a:t>Modern alternative: </a:t>
            </a:r>
            <a:r>
              <a:rPr lang="en-US" altLang="de-DE" dirty="0">
                <a:latin typeface="Calibri" panose="020F0502020204030204" pitchFamily="34" charset="0"/>
              </a:rPr>
              <a:t>Tomographic reconstruction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6086F4-6F3F-4385-B72D-9C4F453612B3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Resolution of a Slit-Grid Device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317500" y="802191"/>
            <a:ext cx="8601075" cy="181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The width of the slit </a:t>
            </a:r>
            <a:r>
              <a:rPr lang="en-US" altLang="de-DE" b="1" i="1" dirty="0" err="1">
                <a:latin typeface="Calibri" panose="020F0502020204030204" pitchFamily="34" charset="0"/>
              </a:rPr>
              <a:t>d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slit</a:t>
            </a:r>
            <a:r>
              <a:rPr lang="en-US" altLang="de-DE" dirty="0">
                <a:latin typeface="Calibri" panose="020F0502020204030204" pitchFamily="34" charset="0"/>
              </a:rPr>
              <a:t> gives the resolution in space </a:t>
            </a:r>
            <a:r>
              <a:rPr lang="el-GR" altLang="de-DE" b="1" i="1" dirty="0">
                <a:latin typeface="Calibri" panose="020F0502020204030204" pitchFamily="34" charset="0"/>
                <a:cs typeface="Times New Roman" pitchFamily="18" charset="0"/>
              </a:rPr>
              <a:t>Δ</a:t>
            </a:r>
            <a:r>
              <a:rPr lang="en-US" altLang="de-DE" b="1" i="1" dirty="0">
                <a:latin typeface="Calibri" panose="020F0502020204030204" pitchFamily="34" charset="0"/>
              </a:rPr>
              <a:t>x = </a:t>
            </a:r>
            <a:r>
              <a:rPr lang="en-US" altLang="de-DE" b="1" i="1" dirty="0" err="1">
                <a:latin typeface="Calibri" panose="020F0502020204030204" pitchFamily="34" charset="0"/>
              </a:rPr>
              <a:t>d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slit</a:t>
            </a:r>
            <a:r>
              <a:rPr lang="en-US" altLang="de-DE" dirty="0">
                <a:latin typeface="Calibri" panose="020F0502020204030204" pitchFamily="34" charset="0"/>
              </a:rPr>
              <a:t>.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The angle resolution is </a:t>
            </a:r>
            <a:r>
              <a:rPr lang="el-GR" altLang="de-DE" b="1" i="1" dirty="0">
                <a:latin typeface="Calibri" panose="020F0502020204030204" pitchFamily="34" charset="0"/>
              </a:rPr>
              <a:t>Δ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</a:rPr>
              <a:t>x′ = (</a:t>
            </a:r>
            <a:r>
              <a:rPr lang="en-US" altLang="de-DE" b="1" i="1" dirty="0" err="1">
                <a:latin typeface="Calibri" panose="020F0502020204030204" pitchFamily="34" charset="0"/>
              </a:rPr>
              <a:t>d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wire</a:t>
            </a:r>
            <a:r>
              <a:rPr lang="en-US" altLang="de-DE" b="1" i="1" dirty="0">
                <a:latin typeface="Calibri" panose="020F0502020204030204" pitchFamily="34" charset="0"/>
              </a:rPr>
              <a:t> + 2r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wire</a:t>
            </a:r>
            <a:r>
              <a:rPr lang="en-US" altLang="de-DE" b="1" i="1" dirty="0">
                <a:latin typeface="Calibri" panose="020F0502020204030204" pitchFamily="34" charset="0"/>
              </a:rPr>
              <a:t>)/d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</a:rPr>
              <a:t> discretization element </a:t>
            </a:r>
            <a:r>
              <a:rPr lang="el-GR" altLang="de-DE" b="1" i="1" dirty="0">
                <a:latin typeface="Calibri" panose="020F0502020204030204" pitchFamily="34" charset="0"/>
              </a:rPr>
              <a:t>Δ</a:t>
            </a:r>
            <a:r>
              <a:rPr lang="en-US" altLang="de-DE" b="1" i="1" dirty="0">
                <a:latin typeface="Calibri" panose="020F0502020204030204" pitchFamily="34" charset="0"/>
              </a:rPr>
              <a:t>x ・ </a:t>
            </a:r>
            <a:r>
              <a:rPr lang="el-GR" altLang="de-DE" b="1" i="1" dirty="0">
                <a:latin typeface="Calibri" panose="020F0502020204030204" pitchFamily="34" charset="0"/>
              </a:rPr>
              <a:t>Δ</a:t>
            </a:r>
            <a:r>
              <a:rPr lang="en-US" altLang="de-DE" b="1" i="1" dirty="0">
                <a:latin typeface="Calibri" panose="020F0502020204030204" pitchFamily="34" charset="0"/>
              </a:rPr>
              <a:t>x′.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</a:rPr>
              <a:t>By scanning the SEM-grid the angle resolution can be improved.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</a:rPr>
              <a:t>Problems for small beam sizes or parallel beams.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255588" y="5575135"/>
            <a:ext cx="835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For pulsed LINACs: Only one measurement each pulse </a:t>
            </a: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long measuring time required.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65" y="2626605"/>
            <a:ext cx="6603579" cy="275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normalized Emittance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658118" y="778095"/>
            <a:ext cx="4404339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4.5: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Assuming an electron and proton beam of 10 MeV (starting from the same source). What do expect concerning the emittance of both beams?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electron beam has a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smaller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emittance than the proton beam.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electron beam has a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larger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emittance than the proton beam.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Both beams have the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emittance as it relates to the beam energy.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79512" y="789970"/>
            <a:ext cx="4393541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4.4: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typical slit-grid emittance installation can be applied for …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all beams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and all energies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beams for all energies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beam energies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below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100 MeV only </a:t>
            </a:r>
          </a:p>
          <a:p>
            <a:pPr marL="265113" indent="-265113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beam energies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above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100 MeV only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A83E36F-796C-40DF-ABC3-DD5833B484FA}"/>
              </a:ext>
            </a:extLst>
          </p:cNvPr>
          <p:cNvGrpSpPr/>
          <p:nvPr/>
        </p:nvGrpSpPr>
        <p:grpSpPr>
          <a:xfrm>
            <a:off x="7066754" y="4177661"/>
            <a:ext cx="1969078" cy="2271741"/>
            <a:chOff x="7055179" y="3633650"/>
            <a:chExt cx="1969078" cy="2271741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770EC8A-3B53-4C4C-816F-40A2899AF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A5FDBF29-60A9-4F95-8C9F-B67F4E7A2946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4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345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9525" y="1401348"/>
            <a:ext cx="9351963" cy="4522788"/>
            <a:chOff x="-23" y="1185"/>
            <a:chExt cx="5891" cy="2849"/>
          </a:xfrm>
        </p:grpSpPr>
        <p:pic>
          <p:nvPicPr>
            <p:cNvPr id="30744" name="Picture 5" descr="unila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57" t="1321" r="392"/>
            <a:stretch>
              <a:fillRect/>
            </a:stretch>
          </p:blipFill>
          <p:spPr bwMode="auto">
            <a:xfrm>
              <a:off x="1580" y="1294"/>
              <a:ext cx="3967" cy="2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5" name="Rectangle 6"/>
            <p:cNvSpPr>
              <a:spLocks noChangeArrowheads="1"/>
            </p:cNvSpPr>
            <p:nvPr/>
          </p:nvSpPr>
          <p:spPr bwMode="auto">
            <a:xfrm>
              <a:off x="1515" y="2312"/>
              <a:ext cx="238" cy="7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pic>
          <p:nvPicPr>
            <p:cNvPr id="30746" name="Picture 7" descr="hsi_uebersich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22" r="13911" b="15063"/>
            <a:stretch>
              <a:fillRect/>
            </a:stretch>
          </p:blipFill>
          <p:spPr bwMode="auto">
            <a:xfrm>
              <a:off x="113" y="2549"/>
              <a:ext cx="163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7" name="Text Box 8"/>
            <p:cNvSpPr txBox="1">
              <a:spLocks noChangeArrowheads="1"/>
            </p:cNvSpPr>
            <p:nvPr/>
          </p:nvSpPr>
          <p:spPr bwMode="auto">
            <a:xfrm>
              <a:off x="-23" y="2286"/>
              <a:ext cx="816" cy="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Calibri" panose="020F0502020204030204" pitchFamily="34" charset="0"/>
                </a:rPr>
                <a:t>MEVVA</a:t>
              </a:r>
            </a:p>
            <a:p>
              <a:pPr algn="l"/>
              <a:r>
                <a:rPr lang="en-US" altLang="de-DE" sz="1400">
                  <a:latin typeface="Calibri" panose="020F0502020204030204" pitchFamily="34" charset="0"/>
                </a:rPr>
                <a:t>MUCIS</a:t>
              </a:r>
            </a:p>
          </p:txBody>
        </p:sp>
        <p:sp>
          <p:nvSpPr>
            <p:cNvPr id="30748" name="Text Box 9"/>
            <p:cNvSpPr txBox="1">
              <a:spLocks noChangeArrowheads="1"/>
            </p:cNvSpPr>
            <p:nvPr/>
          </p:nvSpPr>
          <p:spPr bwMode="auto">
            <a:xfrm>
              <a:off x="-23" y="2968"/>
              <a:ext cx="45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Calibri" panose="020F0502020204030204" pitchFamily="34" charset="0"/>
                </a:rPr>
                <a:t>PIG</a:t>
              </a:r>
            </a:p>
          </p:txBody>
        </p:sp>
        <p:sp>
          <p:nvSpPr>
            <p:cNvPr id="30749" name="Text Box 10"/>
            <p:cNvSpPr txBox="1">
              <a:spLocks noChangeArrowheads="1"/>
            </p:cNvSpPr>
            <p:nvPr/>
          </p:nvSpPr>
          <p:spPr bwMode="auto">
            <a:xfrm>
              <a:off x="432" y="2872"/>
              <a:ext cx="1261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Calibri" panose="020F0502020204030204" pitchFamily="34" charset="0"/>
                </a:rPr>
                <a:t>RFQ       IH1         IH2</a:t>
              </a:r>
            </a:p>
          </p:txBody>
        </p:sp>
        <p:sp>
          <p:nvSpPr>
            <p:cNvPr id="30750" name="Rectangle 11"/>
            <p:cNvSpPr>
              <a:spLocks noChangeArrowheads="1"/>
            </p:cNvSpPr>
            <p:nvPr/>
          </p:nvSpPr>
          <p:spPr bwMode="auto">
            <a:xfrm>
              <a:off x="1711" y="2597"/>
              <a:ext cx="56" cy="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1" name="Rectangle 12"/>
            <p:cNvSpPr>
              <a:spLocks noChangeArrowheads="1"/>
            </p:cNvSpPr>
            <p:nvPr/>
          </p:nvSpPr>
          <p:spPr bwMode="auto">
            <a:xfrm>
              <a:off x="423" y="2665"/>
              <a:ext cx="100" cy="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2" name="Rectangle 13"/>
            <p:cNvSpPr>
              <a:spLocks noChangeArrowheads="1"/>
            </p:cNvSpPr>
            <p:nvPr/>
          </p:nvSpPr>
          <p:spPr bwMode="auto">
            <a:xfrm>
              <a:off x="2483" y="2469"/>
              <a:ext cx="1564" cy="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3" name="Rectangle 14"/>
            <p:cNvSpPr>
              <a:spLocks noChangeArrowheads="1"/>
            </p:cNvSpPr>
            <p:nvPr/>
          </p:nvSpPr>
          <p:spPr bwMode="auto">
            <a:xfrm>
              <a:off x="1899" y="2653"/>
              <a:ext cx="612" cy="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4" name="Rectangle 15"/>
            <p:cNvSpPr>
              <a:spLocks noChangeArrowheads="1"/>
            </p:cNvSpPr>
            <p:nvPr/>
          </p:nvSpPr>
          <p:spPr bwMode="auto">
            <a:xfrm>
              <a:off x="1711" y="2649"/>
              <a:ext cx="116" cy="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5" name="Rectangle 16"/>
            <p:cNvSpPr>
              <a:spLocks noChangeArrowheads="1"/>
            </p:cNvSpPr>
            <p:nvPr/>
          </p:nvSpPr>
          <p:spPr bwMode="auto">
            <a:xfrm>
              <a:off x="1675" y="2969"/>
              <a:ext cx="2420" cy="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6" name="Rectangle 17"/>
            <p:cNvSpPr>
              <a:spLocks noChangeArrowheads="1"/>
            </p:cNvSpPr>
            <p:nvPr/>
          </p:nvSpPr>
          <p:spPr bwMode="auto">
            <a:xfrm>
              <a:off x="1583" y="1871"/>
              <a:ext cx="1003" cy="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7" name="Rectangle 18"/>
            <p:cNvSpPr>
              <a:spLocks noChangeArrowheads="1"/>
            </p:cNvSpPr>
            <p:nvPr/>
          </p:nvSpPr>
          <p:spPr bwMode="auto">
            <a:xfrm rot="-3212547">
              <a:off x="3527" y="1403"/>
              <a:ext cx="1339" cy="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58" name="Line 19"/>
            <p:cNvSpPr>
              <a:spLocks noChangeShapeType="1"/>
            </p:cNvSpPr>
            <p:nvPr/>
          </p:nvSpPr>
          <p:spPr bwMode="auto">
            <a:xfrm flipH="1" flipV="1">
              <a:off x="1808" y="2943"/>
              <a:ext cx="138" cy="1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759" name="Text Box 20"/>
            <p:cNvSpPr txBox="1">
              <a:spLocks noChangeArrowheads="1"/>
            </p:cNvSpPr>
            <p:nvPr/>
          </p:nvSpPr>
          <p:spPr bwMode="auto">
            <a:xfrm>
              <a:off x="2625" y="2536"/>
              <a:ext cx="107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Calibri" panose="020F0502020204030204" pitchFamily="34" charset="0"/>
                </a:rPr>
                <a:t>Alvarez DTL</a:t>
              </a:r>
            </a:p>
          </p:txBody>
        </p:sp>
        <p:sp>
          <p:nvSpPr>
            <p:cNvPr id="30760" name="Text Box 21"/>
            <p:cNvSpPr txBox="1">
              <a:spLocks noChangeArrowheads="1"/>
            </p:cNvSpPr>
            <p:nvPr/>
          </p:nvSpPr>
          <p:spPr bwMode="auto">
            <a:xfrm>
              <a:off x="1444" y="2159"/>
              <a:ext cx="117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>
                  <a:latin typeface="Calibri" panose="020F0502020204030204" pitchFamily="34" charset="0"/>
                </a:rPr>
                <a:t>HLI: (ECR,RFQ,IH)</a:t>
              </a:r>
            </a:p>
          </p:txBody>
        </p:sp>
        <p:sp>
          <p:nvSpPr>
            <p:cNvPr id="30761" name="Rectangle 22"/>
            <p:cNvSpPr>
              <a:spLocks noChangeArrowheads="1"/>
            </p:cNvSpPr>
            <p:nvPr/>
          </p:nvSpPr>
          <p:spPr bwMode="auto">
            <a:xfrm>
              <a:off x="4612" y="1252"/>
              <a:ext cx="1106" cy="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62" name="Rectangle 23"/>
            <p:cNvSpPr>
              <a:spLocks noChangeArrowheads="1"/>
            </p:cNvSpPr>
            <p:nvPr/>
          </p:nvSpPr>
          <p:spPr bwMode="auto">
            <a:xfrm rot="-3296567">
              <a:off x="4116" y="2047"/>
              <a:ext cx="887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63" name="Text Box 24"/>
            <p:cNvSpPr txBox="1">
              <a:spLocks noChangeArrowheads="1"/>
            </p:cNvSpPr>
            <p:nvPr/>
          </p:nvSpPr>
          <p:spPr bwMode="auto">
            <a:xfrm>
              <a:off x="4604" y="1525"/>
              <a:ext cx="1264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5000"/>
                </a:lnSpc>
              </a:pPr>
              <a:r>
                <a:rPr lang="en-US" altLang="de-DE">
                  <a:latin typeface="Calibri" panose="020F0502020204030204" pitchFamily="34" charset="0"/>
                </a:rPr>
                <a:t>Transfer to</a:t>
              </a:r>
            </a:p>
            <a:p>
              <a:pPr>
                <a:lnSpc>
                  <a:spcPct val="65000"/>
                </a:lnSpc>
              </a:pPr>
              <a:r>
                <a:rPr lang="en-US" altLang="de-DE">
                  <a:latin typeface="Calibri" panose="020F0502020204030204" pitchFamily="34" charset="0"/>
                </a:rPr>
                <a:t>Synchrotron</a:t>
              </a:r>
            </a:p>
          </p:txBody>
        </p:sp>
        <p:sp>
          <p:nvSpPr>
            <p:cNvPr id="30764" name="Text Box 25"/>
            <p:cNvSpPr txBox="1">
              <a:spLocks noChangeArrowheads="1"/>
            </p:cNvSpPr>
            <p:nvPr/>
          </p:nvSpPr>
          <p:spPr bwMode="auto">
            <a:xfrm>
              <a:off x="-23" y="3428"/>
              <a:ext cx="816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2.2 </a:t>
              </a:r>
              <a:r>
                <a:rPr lang="en-US" altLang="de-DE" sz="1600" b="1" dirty="0" err="1">
                  <a:solidFill>
                    <a:srgbClr val="3333CC"/>
                  </a:solidFill>
                  <a:latin typeface="Calibri" panose="020F0502020204030204" pitchFamily="34" charset="0"/>
                </a:rPr>
                <a:t>keV</a:t>
              </a: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/u</a:t>
              </a:r>
            </a:p>
            <a:p>
              <a:pPr>
                <a:lnSpc>
                  <a:spcPct val="60000"/>
                </a:lnSpc>
              </a:pPr>
              <a:r>
                <a:rPr lang="el-GR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 = 0.0022</a:t>
              </a:r>
              <a:endParaRPr lang="el-GR" altLang="de-DE" sz="1600" b="1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30765" name="Text Box 26"/>
            <p:cNvSpPr txBox="1">
              <a:spLocks noChangeArrowheads="1"/>
            </p:cNvSpPr>
            <p:nvPr/>
          </p:nvSpPr>
          <p:spPr bwMode="auto">
            <a:xfrm>
              <a:off x="839" y="3701"/>
              <a:ext cx="816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120 </a:t>
              </a:r>
              <a:r>
                <a:rPr lang="en-US" altLang="de-DE" sz="1600" b="1" dirty="0" err="1">
                  <a:solidFill>
                    <a:srgbClr val="3333CC"/>
                  </a:solidFill>
                  <a:latin typeface="Calibri" panose="020F0502020204030204" pitchFamily="34" charset="0"/>
                </a:rPr>
                <a:t>keV</a:t>
              </a: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/u</a:t>
              </a:r>
            </a:p>
            <a:p>
              <a:pPr>
                <a:lnSpc>
                  <a:spcPct val="60000"/>
                </a:lnSpc>
              </a:pPr>
              <a:r>
                <a:rPr lang="el-GR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 = 0.016</a:t>
              </a:r>
              <a:endParaRPr lang="el-GR" altLang="de-DE" sz="1600" b="1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30766" name="Text Box 27"/>
            <p:cNvSpPr txBox="1">
              <a:spLocks noChangeArrowheads="1"/>
            </p:cNvSpPr>
            <p:nvPr/>
          </p:nvSpPr>
          <p:spPr bwMode="auto">
            <a:xfrm>
              <a:off x="3606" y="3247"/>
              <a:ext cx="816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11.4 MeV/u</a:t>
              </a:r>
            </a:p>
            <a:p>
              <a:pPr>
                <a:lnSpc>
                  <a:spcPct val="60000"/>
                </a:lnSpc>
              </a:pPr>
              <a:r>
                <a:rPr lang="el-GR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 = 0.16</a:t>
              </a:r>
              <a:endParaRPr lang="el-GR" altLang="de-DE" sz="1600" b="1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30767" name="Line 28"/>
            <p:cNvSpPr>
              <a:spLocks noChangeShapeType="1"/>
            </p:cNvSpPr>
            <p:nvPr/>
          </p:nvSpPr>
          <p:spPr bwMode="auto">
            <a:xfrm flipH="1" flipV="1">
              <a:off x="385" y="2930"/>
              <a:ext cx="136" cy="40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768" name="Line 29"/>
            <p:cNvSpPr>
              <a:spLocks noChangeShapeType="1"/>
            </p:cNvSpPr>
            <p:nvPr/>
          </p:nvSpPr>
          <p:spPr bwMode="auto">
            <a:xfrm flipH="1" flipV="1">
              <a:off x="884" y="2975"/>
              <a:ext cx="227" cy="63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769" name="Line 30"/>
            <p:cNvSpPr>
              <a:spLocks noChangeShapeType="1"/>
            </p:cNvSpPr>
            <p:nvPr/>
          </p:nvSpPr>
          <p:spPr bwMode="auto">
            <a:xfrm flipH="1" flipV="1">
              <a:off x="3606" y="2930"/>
              <a:ext cx="91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770" name="Rectangle 33"/>
            <p:cNvSpPr>
              <a:spLocks noChangeArrowheads="1"/>
            </p:cNvSpPr>
            <p:nvPr/>
          </p:nvSpPr>
          <p:spPr bwMode="auto">
            <a:xfrm>
              <a:off x="1519" y="2205"/>
              <a:ext cx="1043" cy="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71" name="Rectangle 34"/>
            <p:cNvSpPr>
              <a:spLocks noChangeArrowheads="1"/>
            </p:cNvSpPr>
            <p:nvPr/>
          </p:nvSpPr>
          <p:spPr bwMode="auto">
            <a:xfrm>
              <a:off x="1791" y="2387"/>
              <a:ext cx="136" cy="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30773" name="Text Box 37"/>
            <p:cNvSpPr txBox="1">
              <a:spLocks noChangeArrowheads="1"/>
            </p:cNvSpPr>
            <p:nvPr/>
          </p:nvSpPr>
          <p:spPr bwMode="auto">
            <a:xfrm>
              <a:off x="1910" y="3171"/>
              <a:ext cx="919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dirty="0">
                  <a:latin typeface="Calibri" panose="020F0502020204030204" pitchFamily="34" charset="0"/>
                </a:rPr>
                <a:t>Gas Stripper</a:t>
              </a:r>
            </a:p>
          </p:txBody>
        </p:sp>
        <p:sp>
          <p:nvSpPr>
            <p:cNvPr id="30774" name="Text Box 38"/>
            <p:cNvSpPr txBox="1">
              <a:spLocks noChangeArrowheads="1"/>
            </p:cNvSpPr>
            <p:nvPr/>
          </p:nvSpPr>
          <p:spPr bwMode="auto">
            <a:xfrm>
              <a:off x="1474" y="2927"/>
              <a:ext cx="4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U</a:t>
              </a:r>
              <a:r>
                <a:rPr lang="en-US" altLang="de-DE" b="1" baseline="30000" dirty="0">
                  <a:solidFill>
                    <a:srgbClr val="3333CC"/>
                  </a:solidFill>
                  <a:latin typeface="Calibri" panose="020F0502020204030204" pitchFamily="34" charset="0"/>
                </a:rPr>
                <a:t>4+</a:t>
              </a:r>
            </a:p>
          </p:txBody>
        </p:sp>
        <p:sp>
          <p:nvSpPr>
            <p:cNvPr id="30775" name="Text Box 39"/>
            <p:cNvSpPr txBox="1">
              <a:spLocks noChangeArrowheads="1"/>
            </p:cNvSpPr>
            <p:nvPr/>
          </p:nvSpPr>
          <p:spPr bwMode="auto">
            <a:xfrm>
              <a:off x="1882" y="2927"/>
              <a:ext cx="4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U</a:t>
              </a:r>
              <a:r>
                <a:rPr lang="en-US" altLang="de-DE" b="1" baseline="30000" dirty="0">
                  <a:solidFill>
                    <a:srgbClr val="3333CC"/>
                  </a:solidFill>
                  <a:latin typeface="Calibri" panose="020F0502020204030204" pitchFamily="34" charset="0"/>
                </a:rPr>
                <a:t>28+</a:t>
              </a:r>
            </a:p>
          </p:txBody>
        </p:sp>
        <p:sp>
          <p:nvSpPr>
            <p:cNvPr id="30776" name="Text Box 43"/>
            <p:cNvSpPr txBox="1">
              <a:spLocks noChangeArrowheads="1"/>
            </p:cNvSpPr>
            <p:nvPr/>
          </p:nvSpPr>
          <p:spPr bwMode="auto">
            <a:xfrm>
              <a:off x="664" y="2176"/>
              <a:ext cx="38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4163" indent="-284163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>
                  <a:solidFill>
                    <a:schemeClr val="tx2"/>
                  </a:solidFill>
                  <a:latin typeface="Calibri" panose="020F0502020204030204" pitchFamily="34" charset="0"/>
                </a:rPr>
                <a:t>All ions, high current, 5 ms@50 Hz, 36&amp;108 MHz</a:t>
              </a:r>
              <a:endParaRPr lang="de-DE" altLang="de-DE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777" name="Text Box 44"/>
            <p:cNvSpPr txBox="1">
              <a:spLocks noChangeArrowheads="1"/>
            </p:cNvSpPr>
            <p:nvPr/>
          </p:nvSpPr>
          <p:spPr bwMode="auto">
            <a:xfrm>
              <a:off x="4550" y="2417"/>
              <a:ext cx="8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</a:rPr>
                <a:t>Foil Stripper</a:t>
              </a:r>
            </a:p>
          </p:txBody>
        </p:sp>
        <p:sp>
          <p:nvSpPr>
            <p:cNvPr id="30778" name="Text Box 45"/>
            <p:cNvSpPr txBox="1">
              <a:spLocks noChangeArrowheads="1"/>
            </p:cNvSpPr>
            <p:nvPr/>
          </p:nvSpPr>
          <p:spPr bwMode="auto">
            <a:xfrm>
              <a:off x="3969" y="2124"/>
              <a:ext cx="8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</a:rPr>
                <a:t>To SIS </a:t>
              </a:r>
              <a:r>
                <a:rPr lang="en-US" altLang="de-DE" sz="2000" b="1">
                  <a:latin typeface="Calibri" panose="020F0502020204030204" pitchFamily="34" charset="0"/>
                  <a:ea typeface="Arial Unicode MS" pitchFamily="34" charset="-128"/>
                  <a:cs typeface="Arial Unicode MS" pitchFamily="34" charset="-128"/>
                </a:rPr>
                <a:t>↑</a:t>
              </a:r>
            </a:p>
          </p:txBody>
        </p:sp>
      </p:grpSp>
      <p:sp>
        <p:nvSpPr>
          <p:cNvPr id="30725" name="Text Box 46"/>
          <p:cNvSpPr txBox="1">
            <a:spLocks noChangeArrowheads="1"/>
          </p:cNvSpPr>
          <p:nvPr/>
        </p:nvSpPr>
        <p:spPr bwMode="auto">
          <a:xfrm>
            <a:off x="5016500" y="5220873"/>
            <a:ext cx="41275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1700">
                <a:latin typeface="Calibri" panose="020F0502020204030204" pitchFamily="34" charset="0"/>
              </a:rPr>
              <a:t>Constructed in the 70th, Upgrade 1999,</a:t>
            </a:r>
          </a:p>
          <a:p>
            <a:pPr algn="l">
              <a:lnSpc>
                <a:spcPct val="60000"/>
              </a:lnSpc>
            </a:pPr>
            <a:r>
              <a:rPr lang="en-US" altLang="de-DE" sz="1700">
                <a:latin typeface="Calibri" panose="020F0502020204030204" pitchFamily="34" charset="0"/>
              </a:rPr>
              <a:t> further upgrades in preparation</a:t>
            </a:r>
            <a:r>
              <a:rPr lang="en-US" altLang="de-DE" sz="1700" b="1"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30726" name="Rahmen 5"/>
          <p:cNvSpPr>
            <a:spLocks noChangeArrowheads="1"/>
          </p:cNvSpPr>
          <p:nvPr/>
        </p:nvSpPr>
        <p:spPr bwMode="auto">
          <a:xfrm>
            <a:off x="468313" y="1563273"/>
            <a:ext cx="785812" cy="490776"/>
          </a:xfrm>
          <a:prstGeom prst="bevel">
            <a:avLst>
              <a:gd name="adj" fmla="val 12500"/>
            </a:avLst>
          </a:prstGeom>
          <a:solidFill>
            <a:srgbClr val="993300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9" name="Pfeil in vier Richtungen 8"/>
          <p:cNvSpPr/>
          <p:nvPr/>
        </p:nvSpPr>
        <p:spPr bwMode="auto">
          <a:xfrm>
            <a:off x="611188" y="771111"/>
            <a:ext cx="554037" cy="669925"/>
          </a:xfrm>
          <a:prstGeom prst="quadArrow">
            <a:avLst/>
          </a:prstGeom>
          <a:solidFill>
            <a:srgbClr val="FF99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0729" name="Textfeld 50"/>
          <p:cNvSpPr txBox="1">
            <a:spLocks noChangeArrowheads="1"/>
          </p:cNvSpPr>
          <p:nvPr/>
        </p:nvSpPr>
        <p:spPr bwMode="auto">
          <a:xfrm>
            <a:off x="1389063" y="906048"/>
            <a:ext cx="728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>
                <a:latin typeface="Calibri" panose="020F0502020204030204" pitchFamily="34" charset="0"/>
              </a:rPr>
              <a:t>Slit Grid Emittance</a:t>
            </a:r>
            <a:r>
              <a:rPr lang="en-US" altLang="de-DE" sz="2000">
                <a:latin typeface="Calibri" panose="020F0502020204030204" pitchFamily="34" charset="0"/>
              </a:rPr>
              <a:t>: Standard device, total 9 device</a:t>
            </a:r>
          </a:p>
        </p:txBody>
      </p:sp>
      <p:sp>
        <p:nvSpPr>
          <p:cNvPr id="30730" name="Textfeld 51"/>
          <p:cNvSpPr txBox="1">
            <a:spLocks noChangeArrowheads="1"/>
          </p:cNvSpPr>
          <p:nvPr/>
        </p:nvSpPr>
        <p:spPr bwMode="auto">
          <a:xfrm>
            <a:off x="1403350" y="1523586"/>
            <a:ext cx="728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>
                <a:latin typeface="Calibri" panose="020F0502020204030204" pitchFamily="34" charset="0"/>
              </a:rPr>
              <a:t>Pepper-pot Emittance</a:t>
            </a:r>
            <a:r>
              <a:rPr lang="en-US" altLang="de-DE" sz="2000">
                <a:latin typeface="Calibri" panose="020F0502020204030204" pitchFamily="34" charset="0"/>
              </a:rPr>
              <a:t>: Special device, total 1 device </a:t>
            </a:r>
          </a:p>
        </p:txBody>
      </p:sp>
      <p:sp>
        <p:nvSpPr>
          <p:cNvPr id="30735" name="Rahmen 56"/>
          <p:cNvSpPr>
            <a:spLocks noChangeArrowheads="1"/>
          </p:cNvSpPr>
          <p:nvPr/>
        </p:nvSpPr>
        <p:spPr bwMode="auto">
          <a:xfrm>
            <a:off x="5761038" y="3810249"/>
            <a:ext cx="320675" cy="447913"/>
          </a:xfrm>
          <a:prstGeom prst="bevel">
            <a:avLst>
              <a:gd name="adj" fmla="val 12500"/>
            </a:avLst>
          </a:prstGeom>
          <a:solidFill>
            <a:srgbClr val="993300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59" name="Pfeil in vier Richtungen 58"/>
          <p:cNvSpPr/>
          <p:nvPr/>
        </p:nvSpPr>
        <p:spPr bwMode="auto">
          <a:xfrm>
            <a:off x="488950" y="3788948"/>
            <a:ext cx="357188" cy="431800"/>
          </a:xfrm>
          <a:prstGeom prst="quadArrow">
            <a:avLst/>
          </a:prstGeom>
          <a:solidFill>
            <a:srgbClr val="FF99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0" name="Pfeil in vier Richtungen 59"/>
          <p:cNvSpPr/>
          <p:nvPr/>
        </p:nvSpPr>
        <p:spPr bwMode="auto">
          <a:xfrm>
            <a:off x="2841415" y="3788948"/>
            <a:ext cx="357188" cy="431800"/>
          </a:xfrm>
          <a:prstGeom prst="quadArrow">
            <a:avLst/>
          </a:prstGeom>
          <a:solidFill>
            <a:srgbClr val="FF99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2" name="Pfeil in vier Richtungen 61"/>
          <p:cNvSpPr/>
          <p:nvPr/>
        </p:nvSpPr>
        <p:spPr bwMode="auto">
          <a:xfrm>
            <a:off x="5989638" y="3795298"/>
            <a:ext cx="357187" cy="431800"/>
          </a:xfrm>
          <a:prstGeom prst="quadArrow">
            <a:avLst/>
          </a:prstGeom>
          <a:solidFill>
            <a:srgbClr val="FF99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3" name="Pfeil in vier Richtungen 62"/>
          <p:cNvSpPr/>
          <p:nvPr/>
        </p:nvSpPr>
        <p:spPr bwMode="auto">
          <a:xfrm>
            <a:off x="7473950" y="2625311"/>
            <a:ext cx="357188" cy="431800"/>
          </a:xfrm>
          <a:prstGeom prst="quadArrow">
            <a:avLst/>
          </a:prstGeom>
          <a:solidFill>
            <a:srgbClr val="FF99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4" name="Pfeil in vier Richtungen 63"/>
          <p:cNvSpPr/>
          <p:nvPr/>
        </p:nvSpPr>
        <p:spPr bwMode="auto">
          <a:xfrm>
            <a:off x="6935788" y="3309523"/>
            <a:ext cx="357187" cy="430213"/>
          </a:xfrm>
          <a:prstGeom prst="quadArrow">
            <a:avLst/>
          </a:prstGeom>
          <a:solidFill>
            <a:srgbClr val="FF99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Calibri" panose="020F0502020204030204" pitchFamily="34" charset="0"/>
            </a:endParaRPr>
          </a:p>
        </p:txBody>
      </p:sp>
      <p:grpSp>
        <p:nvGrpSpPr>
          <p:cNvPr id="66" name="Gruppieren 65"/>
          <p:cNvGrpSpPr/>
          <p:nvPr/>
        </p:nvGrpSpPr>
        <p:grpSpPr>
          <a:xfrm>
            <a:off x="2760424" y="4853279"/>
            <a:ext cx="2222500" cy="1136754"/>
            <a:chOff x="2760424" y="5350581"/>
            <a:chExt cx="2222500" cy="1136754"/>
          </a:xfrm>
        </p:grpSpPr>
        <p:sp>
          <p:nvSpPr>
            <p:cNvPr id="67" name="Text Box 3"/>
            <p:cNvSpPr txBox="1">
              <a:spLocks noChangeArrowheads="1"/>
            </p:cNvSpPr>
            <p:nvPr/>
          </p:nvSpPr>
          <p:spPr bwMode="auto">
            <a:xfrm>
              <a:off x="2760424" y="6247269"/>
              <a:ext cx="2222500" cy="24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1.4 MeV/u </a:t>
              </a:r>
              <a:r>
                <a:rPr lang="en-US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ea typeface="Arial Unicode MS" pitchFamily="34" charset="-128"/>
                  <a:cs typeface="Arial Unicode MS" pitchFamily="34" charset="-128"/>
                </a:rPr>
                <a:t>⇔ </a:t>
              </a:r>
              <a:r>
                <a:rPr lang="el-GR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3333CC"/>
                  </a:solidFill>
                  <a:latin typeface="Calibri" panose="020F0502020204030204" pitchFamily="34" charset="0"/>
                  <a:cs typeface="Arial" charset="0"/>
                </a:rPr>
                <a:t> = 0.054</a:t>
              </a:r>
              <a:endParaRPr lang="el-GR" altLang="de-DE" sz="1600" b="1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endParaRPr>
            </a:p>
          </p:txBody>
        </p:sp>
        <p:pic>
          <p:nvPicPr>
            <p:cNvPr id="68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96"/>
            <a:stretch/>
          </p:blipFill>
          <p:spPr bwMode="auto">
            <a:xfrm>
              <a:off x="3218835" y="5350581"/>
              <a:ext cx="1262062" cy="84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9" name="Textfeld 68">
            <a:hlinkClick r:id="rId6" action="ppaction://hlinksldjump"/>
          </p:cNvPr>
          <p:cNvSpPr txBox="1"/>
          <p:nvPr/>
        </p:nvSpPr>
        <p:spPr>
          <a:xfrm>
            <a:off x="3273145" y="6488668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333CC"/>
                </a:solidFill>
                <a:sym typeface="Symbol"/>
              </a:rPr>
              <a:t> </a:t>
            </a:r>
            <a:r>
              <a:rPr lang="en-US" sz="1600" dirty="0">
                <a:solidFill>
                  <a:srgbClr val="3333CC"/>
                </a:solidFill>
              </a:rPr>
              <a:t>Conclusion</a:t>
            </a:r>
          </a:p>
        </p:txBody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55027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Appendix GSI Ion LINAC: Emittance Measurement Devices</a:t>
            </a:r>
          </a:p>
        </p:txBody>
      </p:sp>
      <p:sp>
        <p:nvSpPr>
          <p:cNvPr id="53" name="Textfeld 51"/>
          <p:cNvSpPr txBox="1">
            <a:spLocks noChangeArrowheads="1"/>
          </p:cNvSpPr>
          <p:nvPr/>
        </p:nvSpPr>
        <p:spPr bwMode="auto">
          <a:xfrm>
            <a:off x="344488" y="5934407"/>
            <a:ext cx="69246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Remark: </a:t>
            </a:r>
            <a:r>
              <a:rPr lang="en-US" altLang="de-DE" sz="2000" dirty="0">
                <a:latin typeface="Calibri" panose="020F0502020204030204" pitchFamily="34" charset="0"/>
              </a:rPr>
              <a:t>For higher energies where ions cannot be stopped,      </a:t>
            </a:r>
          </a:p>
          <a:p>
            <a:pPr algn="l">
              <a:spcBef>
                <a:spcPts val="0"/>
              </a:spcBef>
            </a:pPr>
            <a:r>
              <a:rPr lang="en-US" altLang="de-DE" sz="2000" dirty="0">
                <a:latin typeface="Calibri" panose="020F0502020204030204" pitchFamily="34" charset="0"/>
              </a:rPr>
              <a:t>                 </a:t>
            </a:r>
            <a:r>
              <a:rPr lang="en-US" altLang="de-DE" sz="2000" b="1" dirty="0">
                <a:latin typeface="Calibri" panose="020F0502020204030204" pitchFamily="34" charset="0"/>
              </a:rPr>
              <a:t>quadrupole variation</a:t>
            </a:r>
            <a:r>
              <a:rPr lang="en-US" altLang="de-DE" sz="2000" dirty="0">
                <a:latin typeface="Calibri" panose="020F0502020204030204" pitchFamily="34" charset="0"/>
              </a:rPr>
              <a:t> is used. </a:t>
            </a:r>
          </a:p>
        </p:txBody>
      </p:sp>
    </p:spTree>
    <p:extLst>
      <p:ext uri="{BB962C8B-B14F-4D97-AF65-F5344CB8AC3E}">
        <p14:creationId xmlns:p14="http://schemas.microsoft.com/office/powerpoint/2010/main" val="84806072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820150" cy="191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 Definition and some properties of transverse emittance  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342900" indent="-342900"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Quadrupole strength variation and position measurement</a:t>
            </a:r>
          </a:p>
          <a:p>
            <a:pPr marL="342900" indent="-342900"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Slit-Grid device: scanning method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 Summary</a:t>
            </a:r>
          </a:p>
        </p:txBody>
      </p:sp>
    </p:spTree>
    <p:extLst>
      <p:ext uri="{BB962C8B-B14F-4D97-AF65-F5344CB8AC3E}">
        <p14:creationId xmlns:p14="http://schemas.microsoft.com/office/powerpoint/2010/main" val="302578437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normalized Emittance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7"/>
              <p:cNvSpPr txBox="1">
                <a:spLocks noChangeArrowheads="1"/>
              </p:cNvSpPr>
              <p:nvPr/>
            </p:nvSpPr>
            <p:spPr bwMode="auto">
              <a:xfrm>
                <a:off x="252000" y="958505"/>
                <a:ext cx="8771363" cy="2565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Poll 4.6: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a synchrotron no special emittance measurement for a </a:t>
                </a:r>
                <a:r>
                  <a:rPr lang="en-GB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stable circulating 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beam is discussed.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What is the reason?</a:t>
                </a:r>
              </a:p>
              <a:p>
                <a:pPr marL="342900" indent="-342900" algn="l">
                  <a:spcBef>
                    <a:spcPts val="2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emittance has </a:t>
                </a:r>
                <a:r>
                  <a:rPr lang="en-GB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practical meaning.</a:t>
                </a:r>
              </a:p>
              <a:p>
                <a:pPr marL="342900" indent="-342900" algn="l">
                  <a:spcBef>
                    <a:spcPts val="2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emittance of a circulating beam is </a:t>
                </a:r>
                <a:r>
                  <a:rPr lang="en-GB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always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constant.</a:t>
                </a:r>
              </a:p>
              <a:p>
                <a:pPr marL="342900" indent="-342900" algn="l">
                  <a:spcBef>
                    <a:spcPts val="2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emittance measurement, the beam </a:t>
                </a:r>
                <a:r>
                  <a:rPr lang="en-GB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must be 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extracted from the synchrotron and methods in transfer lines must be applied</a:t>
                </a:r>
              </a:p>
              <a:p>
                <a:pPr marL="342900" indent="-342900" algn="l">
                  <a:spcBef>
                    <a:spcPts val="2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a stable circulating beam, the emittance is directly </a:t>
                </a:r>
                <a:r>
                  <a:rPr lang="en-GB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linked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to the transverse profile </a:t>
                </a:r>
                <a14:m>
                  <m:oMath xmlns:m="http://schemas.openxmlformats.org/officeDocument/2006/math"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𝜀𝛽</m:t>
                        </m:r>
                      </m:e>
                    </m:rad>
                  </m:oMath>
                </a14:m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as related to a relation between Twiss parameter </a:t>
                </a:r>
                <a:r>
                  <a:rPr lang="en-GB" altLang="de-DE" sz="1600" b="1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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, </a:t>
                </a:r>
                <a:r>
                  <a:rPr lang="en-GB" altLang="de-DE" sz="1600" b="1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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and</a:t>
                </a:r>
                <a:r>
                  <a:rPr lang="en-GB" altLang="de-DE" sz="1600" b="1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 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at one location.</a:t>
                </a:r>
              </a:p>
            </p:txBody>
          </p:sp>
        </mc:Choice>
        <mc:Fallback xmlns="">
          <p:sp>
            <p:nvSpPr>
              <p:cNvPr id="6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" y="958505"/>
                <a:ext cx="8771363" cy="2565446"/>
              </a:xfrm>
              <a:prstGeom prst="rect">
                <a:avLst/>
              </a:prstGeom>
              <a:blipFill>
                <a:blip r:embed="rId3"/>
                <a:stretch>
                  <a:fillRect l="-347" t="-713" b="-2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48CFC45-1F2E-4E55-9B0D-96E5CB926B02}"/>
              </a:ext>
            </a:extLst>
          </p:cNvPr>
          <p:cNvGrpSpPr/>
          <p:nvPr/>
        </p:nvGrpSpPr>
        <p:grpSpPr>
          <a:xfrm>
            <a:off x="7066754" y="4177661"/>
            <a:ext cx="1969078" cy="2271741"/>
            <a:chOff x="7055179" y="3633650"/>
            <a:chExt cx="1969078" cy="2271741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BAA7BDD-C61D-460D-832A-CCEB884E2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972DB4B3-8A8F-44A8-9A7A-154831C338C8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5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645955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Summary for transverse Emittance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4132" name="Rectangle 4"/>
              <p:cNvSpPr>
                <a:spLocks noChangeArrowheads="1"/>
              </p:cNvSpPr>
              <p:nvPr/>
            </p:nvSpPr>
            <p:spPr bwMode="auto">
              <a:xfrm>
                <a:off x="134902" y="695043"/>
                <a:ext cx="9055393" cy="5270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Emittance measurements are very important for comparison to theory.</a:t>
                </a:r>
              </a:p>
              <a:p>
                <a:pPr algn="l"/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It includes size (value of </a:t>
                </a:r>
                <a:r>
                  <a:rPr lang="el-GR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ε</a:t>
                </a:r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) and orientation in phase space (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</a:t>
                </a:r>
                <a:r>
                  <a:rPr lang="en-US" altLang="de-DE" sz="2400" b="1" i="1" baseline="-25000" dirty="0" err="1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ij</a:t>
                </a:r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 or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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,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</a:t>
                </a:r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and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 </a:t>
                </a:r>
                <a:r>
                  <a:rPr lang="en-US" altLang="de-DE" sz="2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)</a:t>
                </a:r>
              </a:p>
              <a:p>
                <a:pPr algn="l"/>
                <a:r>
                  <a:rPr lang="en-US" altLang="de-DE" sz="2000" dirty="0">
                    <a:solidFill>
                      <a:schemeClr val="accent2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de-DE" sz="20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i.e  three independent values </a:t>
                </a:r>
                <a14:m>
                  <m:oMath xmlns:m="http://schemas.openxmlformats.org/officeDocument/2006/math">
                    <m:r>
                      <a:rPr lang="de-DE" altLang="de-DE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de-DE" i="1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de-DE" altLang="de-DE" i="1">
                            <a:latin typeface="Cambria Math"/>
                          </a:rPr>
                          <m:t>𝑟𝑚𝑠</m:t>
                        </m:r>
                      </m:sub>
                    </m:sSub>
                    <m:r>
                      <a:rPr lang="de-DE" altLang="de-DE" i="1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/>
                              </a:rPr>
                              <m:t>11</m:t>
                            </m:r>
                          </m:sub>
                        </m:sSub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22</m:t>
                            </m:r>
                          </m:sub>
                        </m:sSub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− </m:t>
                        </m:r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12</m:t>
                            </m:r>
                          </m:sub>
                        </m:sSub>
                      </m:e>
                    </m:rad>
                    <m:r>
                      <a:rPr lang="de-DE" altLang="de-DE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&lt;</m:t>
                        </m:r>
                        <m:sSup>
                          <m:sSup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&gt;∙&lt;</m:t>
                        </m:r>
                        <m:sSup>
                          <m:sSup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de-DE" altLang="de-DE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DE" altLang="de-DE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de-DE" altLang="de-DE" i="1">
                                    <a:latin typeface="Cambria Math"/>
                                    <a:ea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  <m:sup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&gt;−</m:t>
                        </m:r>
                        <m:sSup>
                          <m:sSupPr>
                            <m:ctrlPr>
                              <a:rPr lang="de-DE" alt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𝑥𝑥</m:t>
                            </m:r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′&gt;</m:t>
                            </m:r>
                          </m:e>
                          <m:sup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  </a:t>
                </a:r>
                <a:endParaRPr lang="en-US" altLang="de-DE" dirty="0">
                  <a:solidFill>
                    <a:schemeClr val="accent2"/>
                  </a:solidFill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Low energy beams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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direct measurement of x- and x′-distribution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Slit-grid:</a:t>
                </a:r>
                <a:r>
                  <a:rPr lang="en-US" altLang="de-DE" dirty="0">
                    <a:latin typeface="Calibri" panose="020F0502020204030204" pitchFamily="34" charset="0"/>
                  </a:rPr>
                  <a:t> movable slit 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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x</a:t>
                </a:r>
                <a:r>
                  <a:rPr lang="en-US" altLang="de-DE" dirty="0">
                    <a:latin typeface="Calibri" panose="020F0502020204030204" pitchFamily="34" charset="0"/>
                  </a:rPr>
                  <a:t>-profile, grid </a:t>
                </a:r>
                <a:r>
                  <a:rPr lang="en-US" altLang="de-DE" dirty="0">
                    <a:latin typeface="Calibri" panose="020F0502020204030204" pitchFamily="34" charset="0"/>
                    <a:sym typeface="Symbol" panose="05050102010706020507" pitchFamily="18" charset="2"/>
                  </a:rPr>
                  <a:t>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x′-</a:t>
                </a:r>
                <a:r>
                  <a:rPr lang="en-US" altLang="de-DE" dirty="0">
                    <a:latin typeface="Calibri" panose="020F0502020204030204" pitchFamily="34" charset="0"/>
                  </a:rPr>
                  <a:t>profile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Variances exists: slit-slit, slit-kick, </a:t>
                </a:r>
                <a:r>
                  <a:rPr lang="en-US" altLang="de-DE" dirty="0" err="1">
                    <a:latin typeface="Calibri" panose="020F0502020204030204" pitchFamily="34" charset="0"/>
                  </a:rPr>
                  <a:t>pepperpot</a:t>
                </a:r>
                <a:r>
                  <a:rPr lang="en-US" altLang="de-DE" dirty="0">
                    <a:latin typeface="Calibri" panose="020F0502020204030204" pitchFamily="34" charset="0"/>
                  </a:rPr>
                  <a:t> .... method</a:t>
                </a:r>
              </a:p>
              <a:p>
                <a:pPr algn="l"/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All beams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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profile measurement + linear transformation: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Quadrupole variation:</a:t>
                </a:r>
                <a:r>
                  <a:rPr lang="en-US" altLang="de-DE" dirty="0">
                    <a:latin typeface="Calibri" panose="020F0502020204030204" pitchFamily="34" charset="0"/>
                  </a:rPr>
                  <a:t> one location, different setting of a quadrupole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’Three grid method’:</a:t>
                </a:r>
                <a:r>
                  <a:rPr lang="en-US" altLang="de-DE" dirty="0">
                    <a:latin typeface="Calibri" panose="020F0502020204030204" pitchFamily="34" charset="0"/>
                  </a:rPr>
                  <a:t> different locations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Assumptions: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 </a:t>
                </a:r>
                <a:r>
                  <a:rPr lang="en-US" altLang="de-DE" dirty="0">
                    <a:latin typeface="Calibri" panose="020F0502020204030204" pitchFamily="34" charset="0"/>
                  </a:rPr>
                  <a:t>well aligned beam, no steering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</a:rPr>
                  <a:t>	           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no emittance blow-up due to space charge.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b="1" dirty="0">
                    <a:latin typeface="Calibri" panose="020F0502020204030204" pitchFamily="34" charset="0"/>
                  </a:rPr>
                  <a:t>Important remark: </a:t>
                </a:r>
                <a:r>
                  <a:rPr lang="en-US" altLang="de-DE" dirty="0">
                    <a:latin typeface="Calibri" panose="020F0502020204030204" pitchFamily="34" charset="0"/>
                  </a:rPr>
                  <a:t>For a synchrotron with a </a:t>
                </a:r>
                <a:r>
                  <a:rPr lang="en-US" altLang="de-DE" i="1" dirty="0">
                    <a:latin typeface="Calibri" panose="020F0502020204030204" pitchFamily="34" charset="0"/>
                  </a:rPr>
                  <a:t>stable beam storage</a:t>
                </a:r>
                <a:r>
                  <a:rPr lang="en-US" altLang="de-DE" dirty="0">
                    <a:latin typeface="Calibri" panose="020F0502020204030204" pitchFamily="34" charset="0"/>
                  </a:rPr>
                  <a:t>, </a:t>
                </a:r>
              </a:p>
              <a:p>
                <a:pPr>
                  <a:spcBef>
                    <a:spcPts val="500"/>
                  </a:spcBef>
                </a:pPr>
                <a:r>
                  <a:rPr lang="en-US" altLang="de-DE" dirty="0">
                    <a:latin typeface="Calibri" panose="020F0502020204030204" pitchFamily="34" charset="0"/>
                  </a:rPr>
                  <a:t>        width measurement is sufficient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de-DE" altLang="de-DE" i="1">
                            <a:latin typeface="Cambria Math"/>
                          </a:rPr>
                          <m:t>𝑟𝑚𝑠</m:t>
                        </m:r>
                      </m:sub>
                    </m:sSub>
                    <m:r>
                      <a:rPr lang="de-DE" altLang="de-DE" i="1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de-DE" altLang="de-DE" i="1">
                                <a:latin typeface="Cambria Math"/>
                              </a:rPr>
                              <m:t>𝑟𝑚𝑠</m:t>
                            </m:r>
                          </m:sub>
                        </m:sSub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rad>
                  </m:oMath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413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902" y="695043"/>
                <a:ext cx="9055393" cy="5270032"/>
              </a:xfrm>
              <a:prstGeom prst="rect">
                <a:avLst/>
              </a:prstGeom>
              <a:blipFill>
                <a:blip r:embed="rId2"/>
                <a:stretch>
                  <a:fillRect l="-673" t="-578" b="-5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0658" y="2726533"/>
            <a:ext cx="88597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99364052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Quiz related to Beam Emittance and Slit-Grid Method 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41288" y="943584"/>
            <a:ext cx="9002711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meant by beam quality = emittance, i.e. 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what type of quantitative description is used?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the geometrical meaning of a phase space distribution for  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   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 &lt;xx’&gt;  0 ?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Expectation: Is the emittance of a 10 MeV electron beam smaller or larger than a proton beam?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Describe shortly the measurement principle of a slit-grid method!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Do you know variances of the slit-grid method? 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Why is a slit-grid measurement of  100 MeV electron and proton beam not meaningful?  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004048" y="5805264"/>
            <a:ext cx="3888432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3" action="ppaction://hlinksldjump"/>
              </a:rPr>
              <a:t> Back to quadrupole variation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82772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Quiz related to Beam Emittance Measurement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41288" y="943584"/>
            <a:ext cx="900271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emittance is defined via statistical parameters &lt;x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&gt;, &lt;xx’&gt;, &lt;x’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&gt;. What does this mean?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might causes the beam to be different from a Gaussian (i.e. simple) distribution?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the principle of an emittance measurement for quadrupole variation?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the principle for the 3 grid method?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Can you imaging how a quadrupole variation or  3-grid method must be modified if the beam is ‘non-Gaussian’?  </a:t>
            </a:r>
          </a:p>
        </p:txBody>
      </p:sp>
    </p:spTree>
    <p:extLst>
      <p:ext uri="{BB962C8B-B14F-4D97-AF65-F5344CB8AC3E}">
        <p14:creationId xmlns:p14="http://schemas.microsoft.com/office/powerpoint/2010/main" val="3173230863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820150" cy="312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3333CC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Definition and some properties of transverse emittance 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Slit-Grid device: scanning method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   scanning slit 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beam position &amp; grid 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angular distribution    </a:t>
            </a:r>
            <a:endParaRPr lang="en-US" altLang="de-DE" sz="2000" b="1" dirty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Pepper-pot device: single shot device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</a:rPr>
              <a:t>    hole-plate </a:t>
            </a: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 beam position &amp; screen </a:t>
            </a:r>
            <a:r>
              <a:rPr lang="en-US" altLang="de-DE" sz="2000" b="1" dirty="0">
                <a:latin typeface="Calibri" panose="020F0502020204030204" pitchFamily="34" charset="0"/>
              </a:rPr>
              <a:t> angular distribution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Quadrupole strength variation and position measurement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Summary</a:t>
            </a:r>
          </a:p>
        </p:txBody>
      </p:sp>
    </p:spTree>
    <p:extLst>
      <p:ext uri="{BB962C8B-B14F-4D97-AF65-F5344CB8AC3E}">
        <p14:creationId xmlns:p14="http://schemas.microsoft.com/office/powerpoint/2010/main" val="383090452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25413" y="1343025"/>
            <a:ext cx="437515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4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349500"/>
            <a:ext cx="4386262" cy="4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12738" y="1262063"/>
            <a:ext cx="61579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50813" y="1188287"/>
            <a:ext cx="5532437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400" b="1" i="1" dirty="0">
                <a:solidFill>
                  <a:srgbClr val="3333CC"/>
                </a:solidFill>
                <a:latin typeface="Calibri" panose="020F0502020204030204" pitchFamily="34" charset="0"/>
              </a:rPr>
              <a:t>Ansatz:</a:t>
            </a:r>
            <a:r>
              <a:rPr lang="en-US" altLang="de-DE" sz="2000" b="1" i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i="1" dirty="0">
                <a:latin typeface="Calibri" panose="020F0502020204030204" pitchFamily="34" charset="0"/>
              </a:rPr>
              <a:t>Beam matrix</a:t>
            </a:r>
            <a:r>
              <a:rPr lang="en-US" altLang="de-DE" sz="2000" dirty="0">
                <a:latin typeface="Calibri" panose="020F0502020204030204" pitchFamily="34" charset="0"/>
              </a:rPr>
              <a:t> at one location: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latin typeface="Calibri" panose="020F0502020204030204" pitchFamily="34" charset="0"/>
              </a:rPr>
              <a:t>It describes a 2-dim probability distr.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The value of emittance is: 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 </a:t>
            </a:r>
          </a:p>
        </p:txBody>
      </p:sp>
      <p:graphicFrame>
        <p:nvGraphicFramePr>
          <p:cNvPr id="3079" name="Object 6"/>
          <p:cNvGraphicFramePr>
            <a:graphicFrameLocks noChangeAspect="1"/>
          </p:cNvGraphicFramePr>
          <p:nvPr/>
        </p:nvGraphicFramePr>
        <p:xfrm>
          <a:off x="3403433" y="1301000"/>
          <a:ext cx="5297488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4" name="Equation" r:id="rId5" imgW="2971800" imgH="482600" progId="Equation.3">
                  <p:embed/>
                </p:oleObj>
              </mc:Choice>
              <mc:Fallback>
                <p:oleObj name="Equation" r:id="rId5" imgW="2971800" imgH="482600" progId="Equation.3">
                  <p:embed/>
                  <p:pic>
                    <p:nvPicPr>
                      <p:cNvPr id="307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433" y="1301000"/>
                        <a:ext cx="5297488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7"/>
          <p:cNvGraphicFramePr>
            <a:graphicFrameLocks noChangeAspect="1"/>
          </p:cNvGraphicFramePr>
          <p:nvPr/>
        </p:nvGraphicFramePr>
        <p:xfrm>
          <a:off x="395288" y="2796425"/>
          <a:ext cx="3417887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5" name="Equation" r:id="rId7" imgW="1803400" imgH="292100" progId="Equation.3">
                  <p:embed/>
                </p:oleObj>
              </mc:Choice>
              <mc:Fallback>
                <p:oleObj name="Equation" r:id="rId7" imgW="1803400" imgH="292100" progId="Equation.3">
                  <p:embed/>
                  <p:pic>
                    <p:nvPicPr>
                      <p:cNvPr id="308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796425"/>
                        <a:ext cx="3417887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280988" y="3405190"/>
            <a:ext cx="40274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For the profile and angular measurement: </a:t>
            </a:r>
          </a:p>
        </p:txBody>
      </p:sp>
      <p:graphicFrame>
        <p:nvGraphicFramePr>
          <p:cNvPr id="309257" name="Object 9"/>
          <p:cNvGraphicFramePr>
            <a:graphicFrameLocks noChangeAspect="1"/>
          </p:cNvGraphicFramePr>
          <p:nvPr/>
        </p:nvGraphicFramePr>
        <p:xfrm>
          <a:off x="450850" y="3863977"/>
          <a:ext cx="2787650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6" name="Equation" r:id="rId9" imgW="1497950" imgH="533169" progId="Equation.3">
                  <p:embed/>
                </p:oleObj>
              </mc:Choice>
              <mc:Fallback>
                <p:oleObj name="Equation" r:id="rId9" imgW="1497950" imgH="533169" progId="Equation.3">
                  <p:embed/>
                  <p:pic>
                    <p:nvPicPr>
                      <p:cNvPr id="30925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863977"/>
                        <a:ext cx="2787650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231775" y="5062540"/>
            <a:ext cx="3716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Definition of transverse Emittance</a:t>
            </a:r>
          </a:p>
        </p:txBody>
      </p:sp>
      <p:graphicFrame>
        <p:nvGraphicFramePr>
          <p:cNvPr id="3085" name="Object 12"/>
          <p:cNvGraphicFramePr>
            <a:graphicFrameLocks noChangeAspect="1"/>
          </p:cNvGraphicFramePr>
          <p:nvPr/>
        </p:nvGraphicFramePr>
        <p:xfrm>
          <a:off x="5867400" y="612025"/>
          <a:ext cx="1944688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7" name="Equation" r:id="rId11" imgW="901309" imgH="393529" progId="Equation.3">
                  <p:embed/>
                </p:oleObj>
              </mc:Choice>
              <mc:Fallback>
                <p:oleObj name="Equation" r:id="rId11" imgW="901309" imgH="393529" progId="Equation.3">
                  <p:embed/>
                  <p:pic>
                    <p:nvPicPr>
                      <p:cNvPr id="3085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612025"/>
                        <a:ext cx="1944688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179388" y="785813"/>
            <a:ext cx="60128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</a:rPr>
              <a:t>The emittance characterizes the whole beam quality:  </a:t>
            </a:r>
          </a:p>
        </p:txBody>
      </p:sp>
      <p:sp>
        <p:nvSpPr>
          <p:cNvPr id="309262" name="Text Box 14"/>
          <p:cNvSpPr txBox="1">
            <a:spLocks noChangeArrowheads="1"/>
          </p:cNvSpPr>
          <p:nvPr/>
        </p:nvSpPr>
        <p:spPr bwMode="auto">
          <a:xfrm>
            <a:off x="395288" y="4708527"/>
            <a:ext cx="4537075" cy="142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Geometrical interpretation: </a:t>
            </a:r>
          </a:p>
          <a:p>
            <a:pPr algn="l">
              <a:lnSpc>
                <a:spcPct val="60000"/>
              </a:lnSpc>
            </a:pPr>
            <a:r>
              <a:rPr lang="en-US" altLang="de-DE">
                <a:latin typeface="Calibri" panose="020F0502020204030204" pitchFamily="34" charset="0"/>
              </a:rPr>
              <a:t>All points </a:t>
            </a:r>
            <a:r>
              <a:rPr lang="en-US" altLang="de-DE" sz="2400" b="1" i="1">
                <a:latin typeface="Calibri" panose="020F0502020204030204" pitchFamily="34" charset="0"/>
              </a:rPr>
              <a:t>x</a:t>
            </a:r>
            <a:r>
              <a:rPr lang="en-US" altLang="de-DE" sz="2400">
                <a:latin typeface="Calibri" panose="020F0502020204030204" pitchFamily="34" charset="0"/>
              </a:rPr>
              <a:t> </a:t>
            </a:r>
            <a:r>
              <a:rPr lang="en-US" altLang="de-DE">
                <a:latin typeface="Calibri" panose="020F0502020204030204" pitchFamily="34" charset="0"/>
              </a:rPr>
              <a:t>fulfilling </a:t>
            </a:r>
            <a:r>
              <a:rPr lang="en-US" altLang="de-DE" sz="2400" b="1" i="1">
                <a:latin typeface="Calibri" panose="020F0502020204030204" pitchFamily="34" charset="0"/>
              </a:rPr>
              <a:t>x</a:t>
            </a:r>
            <a:r>
              <a:rPr lang="en-US" altLang="de-DE" sz="2400" b="1" baseline="30000">
                <a:latin typeface="Calibri" panose="020F0502020204030204" pitchFamily="34" charset="0"/>
              </a:rPr>
              <a:t>t </a:t>
            </a:r>
            <a:r>
              <a:rPr lang="en-US" altLang="de-DE" sz="2400" b="1">
                <a:latin typeface="Calibri" panose="020F0502020204030204" pitchFamily="34" charset="0"/>
                <a:cs typeface="Times New Roman" pitchFamily="18" charset="0"/>
              </a:rPr>
              <a:t>· σ </a:t>
            </a:r>
            <a:r>
              <a:rPr lang="en-US" altLang="de-DE" sz="2400" b="1" baseline="30000">
                <a:latin typeface="Calibri" panose="020F0502020204030204" pitchFamily="34" charset="0"/>
                <a:cs typeface="Times New Roman" pitchFamily="18" charset="0"/>
              </a:rPr>
              <a:t>-1</a:t>
            </a:r>
            <a:r>
              <a:rPr lang="en-US" altLang="de-DE" sz="2400" b="1">
                <a:latin typeface="Calibri" panose="020F0502020204030204" pitchFamily="34" charset="0"/>
                <a:cs typeface="Times New Roman" pitchFamily="18" charset="0"/>
              </a:rPr>
              <a:t> · </a:t>
            </a:r>
            <a:r>
              <a:rPr lang="en-US" altLang="de-DE" sz="2400" b="1" i="1">
                <a:latin typeface="Calibri" panose="020F0502020204030204" pitchFamily="34" charset="0"/>
                <a:cs typeface="Times New Roman" pitchFamily="18" charset="0"/>
              </a:rPr>
              <a:t>x </a:t>
            </a:r>
            <a:r>
              <a:rPr lang="en-US" altLang="de-DE" sz="2400" b="1">
                <a:latin typeface="Calibri" panose="020F0502020204030204" pitchFamily="34" charset="0"/>
                <a:cs typeface="Times New Roman" pitchFamily="18" charset="0"/>
              </a:rPr>
              <a:t>= 1 </a:t>
            </a:r>
          </a:p>
          <a:p>
            <a:pPr algn="l">
              <a:lnSpc>
                <a:spcPct val="50000"/>
              </a:lnSpc>
            </a:pPr>
            <a:r>
              <a:rPr lang="en-US" altLang="de-DE">
                <a:latin typeface="Calibri" panose="020F0502020204030204" pitchFamily="34" charset="0"/>
                <a:cs typeface="Times New Roman" pitchFamily="18" charset="0"/>
              </a:rPr>
              <a:t>are located on a </a:t>
            </a:r>
            <a:r>
              <a:rPr lang="en-US" altLang="de-DE" b="1">
                <a:latin typeface="Calibri" panose="020F0502020204030204" pitchFamily="34" charset="0"/>
                <a:cs typeface="Times New Roman" pitchFamily="18" charset="0"/>
              </a:rPr>
              <a:t>ellipse </a:t>
            </a:r>
          </a:p>
          <a:p>
            <a:pPr algn="l">
              <a:lnSpc>
                <a:spcPct val="50000"/>
              </a:lnSpc>
            </a:pPr>
            <a:r>
              <a:rPr lang="el-GR" altLang="de-DE" sz="2200" b="1" i="1">
                <a:latin typeface="Calibri" panose="020F0502020204030204" pitchFamily="34" charset="0"/>
                <a:cs typeface="Times New Roman" pitchFamily="18" charset="0"/>
              </a:rPr>
              <a:t>σ</a:t>
            </a:r>
            <a:r>
              <a:rPr lang="de-DE" altLang="de-DE" sz="2200" b="1" i="1" baseline="-25000">
                <a:latin typeface="Calibri" panose="020F0502020204030204" pitchFamily="34" charset="0"/>
                <a:cs typeface="Times New Roman" pitchFamily="18" charset="0"/>
              </a:rPr>
              <a:t>22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x</a:t>
            </a:r>
            <a:r>
              <a:rPr lang="de-DE" altLang="de-DE" sz="2200" b="1" i="1" baseline="30000">
                <a:latin typeface="Calibri" panose="020F0502020204030204" pitchFamily="34" charset="0"/>
                <a:cs typeface="Times New Roman" pitchFamily="18" charset="0"/>
              </a:rPr>
              <a:t>2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 – 2</a:t>
            </a:r>
            <a:r>
              <a:rPr lang="el-GR" altLang="de-DE" sz="2200" b="1" i="1">
                <a:latin typeface="Calibri" panose="020F0502020204030204" pitchFamily="34" charset="0"/>
                <a:cs typeface="Times New Roman" pitchFamily="18" charset="0"/>
              </a:rPr>
              <a:t>σ</a:t>
            </a:r>
            <a:r>
              <a:rPr lang="de-DE" altLang="de-DE" sz="2200" b="1" i="1" baseline="-25000">
                <a:latin typeface="Calibri" panose="020F0502020204030204" pitchFamily="34" charset="0"/>
                <a:cs typeface="Times New Roman" pitchFamily="18" charset="0"/>
              </a:rPr>
              <a:t>12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xx‘ + </a:t>
            </a:r>
            <a:r>
              <a:rPr lang="el-GR" altLang="de-DE" sz="2200" b="1" i="1">
                <a:latin typeface="Calibri" panose="020F0502020204030204" pitchFamily="34" charset="0"/>
                <a:cs typeface="Times New Roman" pitchFamily="18" charset="0"/>
              </a:rPr>
              <a:t>σ</a:t>
            </a:r>
            <a:r>
              <a:rPr lang="de-DE" altLang="de-DE" sz="2200" b="1" i="1" baseline="-25000">
                <a:latin typeface="Calibri" panose="020F0502020204030204" pitchFamily="34" charset="0"/>
                <a:cs typeface="Times New Roman" pitchFamily="18" charset="0"/>
              </a:rPr>
              <a:t>11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x‘</a:t>
            </a:r>
            <a:r>
              <a:rPr lang="de-DE" altLang="de-DE" sz="2200" b="1" i="1" baseline="30000">
                <a:latin typeface="Calibri" panose="020F0502020204030204" pitchFamily="34" charset="0"/>
                <a:cs typeface="Times New Roman" pitchFamily="18" charset="0"/>
              </a:rPr>
              <a:t>2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 = </a:t>
            </a:r>
            <a:r>
              <a:rPr lang="de-DE" altLang="de-DE" sz="2200">
                <a:latin typeface="Calibri" panose="020F0502020204030204" pitchFamily="34" charset="0"/>
                <a:cs typeface="Times New Roman" pitchFamily="18" charset="0"/>
              </a:rPr>
              <a:t>det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l-GR" altLang="de-DE" sz="2200" b="1" i="1">
                <a:latin typeface="Calibri" panose="020F0502020204030204" pitchFamily="34" charset="0"/>
                <a:cs typeface="Times New Roman" pitchFamily="18" charset="0"/>
              </a:rPr>
              <a:t>σ</a:t>
            </a:r>
            <a:r>
              <a:rPr lang="de-DE" altLang="de-DE" sz="2200" b="1" i="1">
                <a:latin typeface="Calibri" panose="020F0502020204030204" pitchFamily="34" charset="0"/>
                <a:cs typeface="Times New Roman" pitchFamily="18" charset="0"/>
              </a:rPr>
              <a:t>  = </a:t>
            </a:r>
            <a:r>
              <a:rPr lang="el-GR" altLang="de-DE" sz="2200" b="1" i="1">
                <a:latin typeface="Calibri" panose="020F0502020204030204" pitchFamily="34" charset="0"/>
                <a:cs typeface="Times New Roman" pitchFamily="18" charset="0"/>
              </a:rPr>
              <a:t>ε</a:t>
            </a:r>
            <a:r>
              <a:rPr lang="de-DE" altLang="de-DE" sz="2200" b="1" i="1" baseline="-25000">
                <a:latin typeface="Calibri" panose="020F0502020204030204" pitchFamily="34" charset="0"/>
                <a:cs typeface="Times New Roman" pitchFamily="18" charset="0"/>
              </a:rPr>
              <a:t>x</a:t>
            </a:r>
            <a:r>
              <a:rPr lang="de-DE" altLang="de-DE" sz="2200" b="1" i="1" baseline="30000">
                <a:latin typeface="Calibri" panose="020F0502020204030204" pitchFamily="34" charset="0"/>
                <a:cs typeface="Times New Roman" pitchFamily="18" charset="0"/>
              </a:rPr>
              <a:t>2</a:t>
            </a:r>
            <a:endParaRPr lang="el-GR" altLang="de-DE" sz="2200" b="1" i="1" baseline="3000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09263" name="Oval 15"/>
          <p:cNvSpPr>
            <a:spLocks noChangeArrowheads="1"/>
          </p:cNvSpPr>
          <p:nvPr/>
        </p:nvSpPr>
        <p:spPr bwMode="auto">
          <a:xfrm rot="13362998">
            <a:off x="6277383" y="3362799"/>
            <a:ext cx="402610" cy="834359"/>
          </a:xfrm>
          <a:prstGeom prst="ellipse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6061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6" grpId="0"/>
      <p:bldP spid="309262" grpId="0"/>
      <p:bldP spid="30926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3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496648" name="Picture 8"/>
          <p:cNvPicPr>
            <a:picLocks noChangeAspect="1" noChangeArrowheads="1"/>
          </p:cNvPicPr>
          <p:nvPr/>
        </p:nvPicPr>
        <p:blipFill>
          <a:blip r:embed="rId4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4646612" cy="100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6649" name="Text Box 9"/>
          <p:cNvSpPr txBox="1">
            <a:spLocks noChangeArrowheads="1"/>
          </p:cNvSpPr>
          <p:nvPr/>
        </p:nvSpPr>
        <p:spPr bwMode="auto">
          <a:xfrm>
            <a:off x="179388" y="981075"/>
            <a:ext cx="6689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>
                <a:latin typeface="Calibri" panose="020F0502020204030204" pitchFamily="34" charset="0"/>
              </a:rPr>
              <a:t>The density function for a 2-dim Gaussian distribution is:</a:t>
            </a:r>
          </a:p>
        </p:txBody>
      </p:sp>
      <p:pic>
        <p:nvPicPr>
          <p:cNvPr id="496655" name="Picture 15"/>
          <p:cNvPicPr>
            <a:picLocks noChangeAspect="1" noChangeArrowheads="1"/>
          </p:cNvPicPr>
          <p:nvPr/>
        </p:nvPicPr>
        <p:blipFill>
          <a:blip r:embed="rId5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349500"/>
            <a:ext cx="4386262" cy="4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6656" name="Text Box 16"/>
          <p:cNvSpPr txBox="1">
            <a:spLocks noChangeArrowheads="1"/>
          </p:cNvSpPr>
          <p:nvPr/>
        </p:nvSpPr>
        <p:spPr bwMode="auto">
          <a:xfrm>
            <a:off x="179388" y="2708275"/>
            <a:ext cx="475266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1600" dirty="0">
                <a:latin typeface="Calibri" panose="020F0502020204030204" pitchFamily="34" charset="0"/>
              </a:rPr>
              <a:t>It describes an ellipse with the characteristics</a:t>
            </a:r>
          </a:p>
          <a:p>
            <a:pPr algn="l">
              <a:lnSpc>
                <a:spcPct val="9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profile and angle Gaussian distribution of width</a:t>
            </a:r>
          </a:p>
        </p:txBody>
      </p:sp>
      <p:graphicFrame>
        <p:nvGraphicFramePr>
          <p:cNvPr id="496657" name="Object 17"/>
          <p:cNvGraphicFramePr>
            <a:graphicFrameLocks noChangeAspect="1"/>
          </p:cNvGraphicFramePr>
          <p:nvPr/>
        </p:nvGraphicFramePr>
        <p:xfrm>
          <a:off x="827480" y="3421696"/>
          <a:ext cx="2160300" cy="99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6" name="Equation" r:id="rId6" imgW="1600200" imgH="736560" progId="Equation.3">
                  <p:embed/>
                </p:oleObj>
              </mc:Choice>
              <mc:Fallback>
                <p:oleObj name="Equation" r:id="rId6" imgW="1600200" imgH="736560" progId="Equation.3">
                  <p:embed/>
                  <p:pic>
                    <p:nvPicPr>
                      <p:cNvPr id="496657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480" y="3421696"/>
                        <a:ext cx="2160300" cy="9931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6658" name="Text Box 18"/>
          <p:cNvSpPr txBox="1">
            <a:spLocks noChangeArrowheads="1"/>
          </p:cNvSpPr>
          <p:nvPr/>
        </p:nvSpPr>
        <p:spPr bwMode="auto">
          <a:xfrm>
            <a:off x="300038" y="4483893"/>
            <a:ext cx="374332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1600" dirty="0">
                <a:latin typeface="Calibri" panose="020F0502020204030204" pitchFamily="34" charset="0"/>
              </a:rPr>
              <a:t>and the correlation or covariance  </a:t>
            </a:r>
          </a:p>
        </p:txBody>
      </p:sp>
      <p:graphicFrame>
        <p:nvGraphicFramePr>
          <p:cNvPr id="496659" name="Object 19"/>
          <p:cNvGraphicFramePr>
            <a:graphicFrameLocks noChangeAspect="1"/>
          </p:cNvGraphicFramePr>
          <p:nvPr/>
        </p:nvGraphicFramePr>
        <p:xfrm>
          <a:off x="846335" y="4822447"/>
          <a:ext cx="1872259" cy="421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7" name="Equation" r:id="rId8" imgW="1295280" imgH="291960" progId="Equation.3">
                  <p:embed/>
                </p:oleObj>
              </mc:Choice>
              <mc:Fallback>
                <p:oleObj name="Equation" r:id="rId8" imgW="1295280" imgH="291960" progId="Equation.3">
                  <p:embed/>
                  <p:pic>
                    <p:nvPicPr>
                      <p:cNvPr id="496659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335" y="4822447"/>
                        <a:ext cx="1872259" cy="4219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/>
        </p:nvGraphicFramePr>
        <p:xfrm>
          <a:off x="190500" y="5584825"/>
          <a:ext cx="3910013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8" name="Equation" r:id="rId10" imgW="3022560" imgH="685800" progId="Equation.3">
                  <p:embed/>
                </p:oleObj>
              </mc:Choice>
              <mc:Fallback>
                <p:oleObj name="Equation" r:id="rId10" imgW="3022560" imgH="685800" progId="Equation.3">
                  <p:embed/>
                  <p:pic>
                    <p:nvPicPr>
                      <p:cNvPr id="2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5584825"/>
                        <a:ext cx="3910013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Emittance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for Gaussian Beams</a:t>
            </a:r>
          </a:p>
        </p:txBody>
      </p:sp>
    </p:spTree>
    <p:extLst>
      <p:ext uri="{BB962C8B-B14F-4D97-AF65-F5344CB8AC3E}">
        <p14:creationId xmlns:p14="http://schemas.microsoft.com/office/powerpoint/2010/main" val="43121397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Emittance for Gaussian and non-Gaussian Beams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16656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79388" y="741113"/>
            <a:ext cx="8528050" cy="132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</a:rPr>
              <a:t>The beam distribution can be non-Gaussian, e.g. at: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 </a:t>
            </a:r>
            <a:r>
              <a:rPr lang="en-US" altLang="de-DE" dirty="0">
                <a:latin typeface="Calibri" panose="020F0502020204030204" pitchFamily="34" charset="0"/>
              </a:rPr>
              <a:t>beams behind ion source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space charged dominated beams at LINAC &amp; synchrotron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cooled beams in storage rings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179388" y="2173038"/>
            <a:ext cx="467995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</a:rPr>
              <a:t>General description of emittance </a:t>
            </a:r>
          </a:p>
          <a:p>
            <a:pPr algn="l"/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</a:rPr>
              <a:t>using terms of 2-dim distribution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</a:rPr>
              <a:t>: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It describes the value for 1 standard derivation 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/>
        </p:nvGraphicFramePr>
        <p:xfrm>
          <a:off x="34925" y="4470151"/>
          <a:ext cx="297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69" name="Equation" r:id="rId4" imgW="2070000" imgH="571320" progId="Equation.3">
                  <p:embed/>
                </p:oleObj>
              </mc:Choice>
              <mc:Fallback>
                <p:oleObj name="Equation" r:id="rId4" imgW="2070000" imgH="571320" progId="Equation.3">
                  <p:embed/>
                  <p:pic>
                    <p:nvPicPr>
                      <p:cNvPr id="2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4470151"/>
                        <a:ext cx="29718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/>
        </p:nvGraphicFramePr>
        <p:xfrm>
          <a:off x="3452813" y="4470151"/>
          <a:ext cx="304323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0" name="Equation" r:id="rId6" imgW="2120760" imgH="571320" progId="Equation.3">
                  <p:embed/>
                </p:oleObj>
              </mc:Choice>
              <mc:Fallback>
                <p:oleObj name="Equation" r:id="rId6" imgW="2120760" imgH="571320" progId="Equation.3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2813" y="4470151"/>
                        <a:ext cx="3043237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1027113" y="5270251"/>
          <a:ext cx="4630737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1" name="Equation" r:id="rId8" imgW="3225600" imgH="558720" progId="Equation.3">
                  <p:embed/>
                </p:oleObj>
              </mc:Choice>
              <mc:Fallback>
                <p:oleObj name="Equation" r:id="rId8" imgW="3225600" imgH="558720" progId="Equation.3">
                  <p:embed/>
                  <p:pic>
                    <p:nvPicPr>
                      <p:cNvPr id="4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5270251"/>
                        <a:ext cx="4630737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88900" y="3654176"/>
          <a:ext cx="25876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2" name="Equation" r:id="rId10" imgW="1803400" imgH="558800" progId="Equation.3">
                  <p:embed/>
                </p:oleObj>
              </mc:Choice>
              <mc:Fallback>
                <p:oleObj name="Equation" r:id="rId10" imgW="1803400" imgH="558800" progId="Equation.3">
                  <p:embed/>
                  <p:pic>
                    <p:nvPicPr>
                      <p:cNvPr id="5" name="Obj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" y="3654176"/>
                        <a:ext cx="258762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3413125" y="3612901"/>
          <a:ext cx="26050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3" name="Equation" r:id="rId12" imgW="1816100" imgH="558800" progId="Equation.3">
                  <p:embed/>
                </p:oleObj>
              </mc:Choice>
              <mc:Fallback>
                <p:oleObj name="Equation" r:id="rId12" imgW="1816100" imgH="558800" progId="Equation.3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25" y="3612901"/>
                        <a:ext cx="26050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uppieren 21"/>
          <p:cNvGrpSpPr/>
          <p:nvPr/>
        </p:nvGrpSpPr>
        <p:grpSpPr>
          <a:xfrm>
            <a:off x="6337093" y="3396558"/>
            <a:ext cx="2795063" cy="2409402"/>
            <a:chOff x="6529597" y="3573020"/>
            <a:chExt cx="2795063" cy="2409402"/>
          </a:xfrm>
        </p:grpSpPr>
        <p:sp>
          <p:nvSpPr>
            <p:cNvPr id="23" name="Textfeld 22"/>
            <p:cNvSpPr txBox="1"/>
            <p:nvPr/>
          </p:nvSpPr>
          <p:spPr>
            <a:xfrm>
              <a:off x="6659563" y="3573020"/>
              <a:ext cx="2665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Calibri" panose="020F0502020204030204" pitchFamily="34" charset="0"/>
                </a:rPr>
                <a:t>For discrete distribution: </a:t>
              </a:r>
            </a:p>
          </p:txBody>
        </p:sp>
        <p:graphicFrame>
          <p:nvGraphicFramePr>
            <p:cNvPr id="24" name="Objekt 23"/>
            <p:cNvGraphicFramePr>
              <a:graphicFrameLocks noChangeAspect="1"/>
            </p:cNvGraphicFramePr>
            <p:nvPr/>
          </p:nvGraphicFramePr>
          <p:xfrm>
            <a:off x="6947317" y="4055783"/>
            <a:ext cx="1829659" cy="1077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74" name="Equation" r:id="rId14" imgW="1358640" imgH="799920" progId="Equation.3">
                    <p:embed/>
                  </p:oleObj>
                </mc:Choice>
                <mc:Fallback>
                  <p:oleObj name="Equation" r:id="rId14" imgW="1358640" imgH="799920" progId="Equation.3">
                    <p:embed/>
                    <p:pic>
                      <p:nvPicPr>
                        <p:cNvPr id="24" name="Objekt 23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6947317" y="4055783"/>
                          <a:ext cx="1829659" cy="10772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feld 24"/>
            <p:cNvSpPr txBox="1"/>
            <p:nvPr/>
          </p:nvSpPr>
          <p:spPr>
            <a:xfrm>
              <a:off x="6529597" y="5336091"/>
              <a:ext cx="2665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Calibri" panose="020F0502020204030204" pitchFamily="34" charset="0"/>
                </a:rPr>
                <a:t>and correspondingly for all other moments </a:t>
              </a:r>
            </a:p>
          </p:txBody>
        </p:sp>
      </p:grp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504825" y="3475708"/>
            <a:ext cx="8172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460875" y="2032000"/>
          <a:ext cx="30226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5" name="Equation" r:id="rId16" imgW="1562100" imgH="342900" progId="Equation.3">
                  <p:embed/>
                </p:oleObj>
              </mc:Choice>
              <mc:Fallback>
                <p:oleObj name="Equation" r:id="rId16" imgW="1562100" imgH="342900" progId="Equation.3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75" y="2032000"/>
                        <a:ext cx="3022600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uppieren 25"/>
          <p:cNvGrpSpPr/>
          <p:nvPr/>
        </p:nvGrpSpPr>
        <p:grpSpPr>
          <a:xfrm>
            <a:off x="5287501" y="2572318"/>
            <a:ext cx="3856498" cy="912247"/>
            <a:chOff x="5287501" y="2572318"/>
            <a:chExt cx="3856498" cy="912247"/>
          </a:xfrm>
        </p:grpSpPr>
        <p:sp>
          <p:nvSpPr>
            <p:cNvPr id="27" name="Text Box 8"/>
            <p:cNvSpPr txBox="1">
              <a:spLocks noChangeArrowheads="1"/>
            </p:cNvSpPr>
            <p:nvPr/>
          </p:nvSpPr>
          <p:spPr bwMode="auto">
            <a:xfrm>
              <a:off x="5287501" y="2844510"/>
              <a:ext cx="136842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Variances</a:t>
              </a:r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6623842" y="2841627"/>
              <a:ext cx="2520157" cy="642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3333FF"/>
                  </a:solidFill>
                  <a:latin typeface="Calibri" panose="020F0502020204030204" pitchFamily="34" charset="0"/>
                </a:rPr>
                <a:t>Covariance</a:t>
              </a:r>
            </a:p>
            <a:p>
              <a:pPr algn="l">
                <a:lnSpc>
                  <a:spcPct val="50000"/>
                </a:lnSpc>
              </a:pPr>
              <a:r>
                <a:rPr lang="en-US" altLang="de-DE" b="1" dirty="0">
                  <a:solidFill>
                    <a:srgbClr val="3333FF"/>
                  </a:solidFill>
                  <a:latin typeface="Calibri" panose="020F0502020204030204" pitchFamily="34" charset="0"/>
                </a:rPr>
                <a:t>i.e. correlation</a:t>
              </a:r>
            </a:p>
          </p:txBody>
        </p:sp>
        <p:sp>
          <p:nvSpPr>
            <p:cNvPr id="29" name="Geschweifte Klammer links 28"/>
            <p:cNvSpPr/>
            <p:nvPr/>
          </p:nvSpPr>
          <p:spPr bwMode="auto">
            <a:xfrm rot="16200000">
              <a:off x="5811533" y="2245185"/>
              <a:ext cx="331538" cy="987554"/>
            </a:xfrm>
            <a:prstGeom prst="leftBrac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" name="Geschweifte Klammer links 29"/>
            <p:cNvSpPr/>
            <p:nvPr/>
          </p:nvSpPr>
          <p:spPr bwMode="auto">
            <a:xfrm rot="16200000">
              <a:off x="6927415" y="2384259"/>
              <a:ext cx="319446" cy="695563"/>
            </a:xfrm>
            <a:prstGeom prst="leftBrace">
              <a:avLst/>
            </a:prstGeom>
            <a:noFill/>
            <a:ln w="254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9803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50825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Noise Influence for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Emittance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Determination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219075" y="788571"/>
            <a:ext cx="4640263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>
                <a:solidFill>
                  <a:srgbClr val="3333CC"/>
                </a:solidFill>
                <a:latin typeface="Calibri" panose="020F0502020204030204" pitchFamily="34" charset="0"/>
              </a:rPr>
              <a:t>A real measurement of beamlets contains:</a:t>
            </a:r>
            <a:endParaRPr lang="en-US" altLang="de-DE" b="1">
              <a:latin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>
                <a:latin typeface="Calibri" panose="020F0502020204030204" pitchFamily="34" charset="0"/>
              </a:rPr>
              <a:t> Noise i.e. fluctuation of the output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>
                <a:latin typeface="Calibri" panose="020F0502020204030204" pitchFamily="34" charset="0"/>
              </a:rPr>
              <a:t> Bias i.e. electrical offset from amplifier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100013" y="4676359"/>
            <a:ext cx="59118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Symbol" pitchFamily="18" charset="2"/>
              <a:buNone/>
            </a:pPr>
            <a:r>
              <a:rPr lang="en-US" altLang="de-DE" b="1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>
                <a:latin typeface="Calibri" panose="020F0502020204030204" pitchFamily="34" charset="0"/>
                <a:sym typeface="Symbol" pitchFamily="18" charset="2"/>
              </a:rPr>
              <a:t>Strong influence of noise reduction to</a:t>
            </a:r>
          </a:p>
          <a:p>
            <a:pPr algn="l">
              <a:lnSpc>
                <a:spcPct val="80000"/>
              </a:lnSpc>
              <a:buFont typeface="Symbol" pitchFamily="18" charset="2"/>
              <a:buNone/>
            </a:pPr>
            <a:r>
              <a:rPr lang="en-US" altLang="de-DE">
                <a:latin typeface="Calibri" panose="020F0502020204030204" pitchFamily="34" charset="0"/>
                <a:sym typeface="Symbol" pitchFamily="18" charset="2"/>
              </a:rPr>
              <a:t>     numerical values of</a:t>
            </a:r>
            <a:r>
              <a:rPr lang="en-US" altLang="de-DE" b="1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&lt;x&gt;, &lt;x’</a:t>
            </a:r>
            <a:r>
              <a:rPr lang="en-US" altLang="de-DE" b="1" i="1" baseline="3000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&gt;</a:t>
            </a:r>
            <a:r>
              <a:rPr lang="en-US" altLang="de-DE" b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de-DE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and</a:t>
            </a:r>
            <a:r>
              <a:rPr lang="en-US" altLang="de-DE" b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&lt;xx’&gt;</a:t>
            </a:r>
            <a:r>
              <a:rPr lang="en-US" altLang="de-DE" b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de-DE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and on</a:t>
            </a:r>
            <a:r>
              <a:rPr lang="en-US" altLang="de-DE" b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ε</a:t>
            </a:r>
            <a:r>
              <a:rPr lang="en-US" altLang="de-DE" b="1" i="1" baseline="-2500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rms</a:t>
            </a:r>
          </a:p>
          <a:p>
            <a:pPr algn="l">
              <a:lnSpc>
                <a:spcPct val="80000"/>
              </a:lnSpc>
              <a:buFont typeface="Symbol" pitchFamily="18" charset="2"/>
              <a:buChar char="Þ"/>
            </a:pPr>
            <a:r>
              <a:rPr lang="en-US" altLang="de-DE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Algorithm &amp; cut-level must be given for evaluation</a:t>
            </a:r>
          </a:p>
          <a:p>
            <a:pPr algn="l">
              <a:lnSpc>
                <a:spcPct val="80000"/>
              </a:lnSpc>
              <a:buFont typeface="Symbol" pitchFamily="18" charset="2"/>
              <a:buNone/>
            </a:pPr>
            <a:r>
              <a:rPr lang="en-US" altLang="de-DE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General: Typical error </a:t>
            </a:r>
            <a:r>
              <a:rPr lang="el-GR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Δε</a:t>
            </a:r>
            <a:r>
              <a:rPr lang="de-DE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/</a:t>
            </a:r>
            <a:r>
              <a:rPr lang="el-GR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ε</a:t>
            </a:r>
            <a:r>
              <a:rPr lang="de-DE" altLang="de-DE" b="1" i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&gt; 10 %</a:t>
            </a:r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658813" y="1953796"/>
            <a:ext cx="779303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658813" y="1953796"/>
            <a:ext cx="779303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grpSp>
        <p:nvGrpSpPr>
          <p:cNvPr id="12297" name="Group 8"/>
          <p:cNvGrpSpPr>
            <a:grpSpLocks/>
          </p:cNvGrpSpPr>
          <p:nvPr/>
        </p:nvGrpSpPr>
        <p:grpSpPr bwMode="auto">
          <a:xfrm>
            <a:off x="441325" y="3165059"/>
            <a:ext cx="4851400" cy="1382712"/>
            <a:chOff x="2379" y="1352"/>
            <a:chExt cx="3056" cy="871"/>
          </a:xfrm>
        </p:grpSpPr>
        <p:sp>
          <p:nvSpPr>
            <p:cNvPr id="12405" name="Line 9"/>
            <p:cNvSpPr>
              <a:spLocks noChangeShapeType="1"/>
            </p:cNvSpPr>
            <p:nvPr/>
          </p:nvSpPr>
          <p:spPr bwMode="auto">
            <a:xfrm>
              <a:off x="2851" y="1489"/>
              <a:ext cx="0" cy="73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06" name="Line 10"/>
            <p:cNvSpPr>
              <a:spLocks noChangeShapeType="1"/>
            </p:cNvSpPr>
            <p:nvPr/>
          </p:nvSpPr>
          <p:spPr bwMode="auto">
            <a:xfrm>
              <a:off x="2839" y="2223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07" name="Line 11"/>
            <p:cNvSpPr>
              <a:spLocks noChangeShapeType="1"/>
            </p:cNvSpPr>
            <p:nvPr/>
          </p:nvSpPr>
          <p:spPr bwMode="auto">
            <a:xfrm>
              <a:off x="2839" y="2117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08" name="Line 12"/>
            <p:cNvSpPr>
              <a:spLocks noChangeShapeType="1"/>
            </p:cNvSpPr>
            <p:nvPr/>
          </p:nvSpPr>
          <p:spPr bwMode="auto">
            <a:xfrm>
              <a:off x="2839" y="201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09" name="Line 13"/>
            <p:cNvSpPr>
              <a:spLocks noChangeShapeType="1"/>
            </p:cNvSpPr>
            <p:nvPr/>
          </p:nvSpPr>
          <p:spPr bwMode="auto">
            <a:xfrm>
              <a:off x="2839" y="190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10" name="Line 14"/>
            <p:cNvSpPr>
              <a:spLocks noChangeShapeType="1"/>
            </p:cNvSpPr>
            <p:nvPr/>
          </p:nvSpPr>
          <p:spPr bwMode="auto">
            <a:xfrm>
              <a:off x="2839" y="180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11" name="Line 15"/>
            <p:cNvSpPr>
              <a:spLocks noChangeShapeType="1"/>
            </p:cNvSpPr>
            <p:nvPr/>
          </p:nvSpPr>
          <p:spPr bwMode="auto">
            <a:xfrm>
              <a:off x="2839" y="169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12" name="Line 16"/>
            <p:cNvSpPr>
              <a:spLocks noChangeShapeType="1"/>
            </p:cNvSpPr>
            <p:nvPr/>
          </p:nvSpPr>
          <p:spPr bwMode="auto">
            <a:xfrm>
              <a:off x="2839" y="1595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13" name="Line 17"/>
            <p:cNvSpPr>
              <a:spLocks noChangeShapeType="1"/>
            </p:cNvSpPr>
            <p:nvPr/>
          </p:nvSpPr>
          <p:spPr bwMode="auto">
            <a:xfrm>
              <a:off x="2839" y="1489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14" name="Rectangle 18"/>
            <p:cNvSpPr>
              <a:spLocks noChangeArrowheads="1"/>
            </p:cNvSpPr>
            <p:nvPr/>
          </p:nvSpPr>
          <p:spPr bwMode="auto">
            <a:xfrm>
              <a:off x="2379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15" name="Rectangle 19"/>
            <p:cNvSpPr>
              <a:spLocks noChangeArrowheads="1"/>
            </p:cNvSpPr>
            <p:nvPr/>
          </p:nvSpPr>
          <p:spPr bwMode="auto">
            <a:xfrm>
              <a:off x="2517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16" name="Rectangle 20"/>
            <p:cNvSpPr>
              <a:spLocks noChangeArrowheads="1"/>
            </p:cNvSpPr>
            <p:nvPr/>
          </p:nvSpPr>
          <p:spPr bwMode="auto">
            <a:xfrm>
              <a:off x="2655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17" name="Rectangle 21"/>
            <p:cNvSpPr>
              <a:spLocks noChangeArrowheads="1"/>
            </p:cNvSpPr>
            <p:nvPr/>
          </p:nvSpPr>
          <p:spPr bwMode="auto">
            <a:xfrm>
              <a:off x="2793" y="2114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18" name="Rectangle 22"/>
            <p:cNvSpPr>
              <a:spLocks noChangeArrowheads="1"/>
            </p:cNvSpPr>
            <p:nvPr/>
          </p:nvSpPr>
          <p:spPr bwMode="auto">
            <a:xfrm>
              <a:off x="2930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19" name="Rectangle 23"/>
            <p:cNvSpPr>
              <a:spLocks noChangeArrowheads="1"/>
            </p:cNvSpPr>
            <p:nvPr/>
          </p:nvSpPr>
          <p:spPr bwMode="auto">
            <a:xfrm>
              <a:off x="3068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20" name="Rectangle 24"/>
            <p:cNvSpPr>
              <a:spLocks noChangeArrowheads="1"/>
            </p:cNvSpPr>
            <p:nvPr/>
          </p:nvSpPr>
          <p:spPr bwMode="auto">
            <a:xfrm>
              <a:off x="3206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21" name="Rectangle 25"/>
            <p:cNvSpPr>
              <a:spLocks noChangeArrowheads="1"/>
            </p:cNvSpPr>
            <p:nvPr/>
          </p:nvSpPr>
          <p:spPr bwMode="auto">
            <a:xfrm>
              <a:off x="2379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22" name="Rectangle 26"/>
            <p:cNvSpPr>
              <a:spLocks noChangeArrowheads="1"/>
            </p:cNvSpPr>
            <p:nvPr/>
          </p:nvSpPr>
          <p:spPr bwMode="auto">
            <a:xfrm>
              <a:off x="2847" y="2114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23" name="Rectangle 27"/>
            <p:cNvSpPr>
              <a:spLocks noChangeArrowheads="1"/>
            </p:cNvSpPr>
            <p:nvPr/>
          </p:nvSpPr>
          <p:spPr bwMode="auto">
            <a:xfrm>
              <a:off x="3310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24" name="Freeform 28"/>
            <p:cNvSpPr>
              <a:spLocks/>
            </p:cNvSpPr>
            <p:nvPr/>
          </p:nvSpPr>
          <p:spPr bwMode="auto">
            <a:xfrm>
              <a:off x="2384" y="1595"/>
              <a:ext cx="930" cy="522"/>
            </a:xfrm>
            <a:custGeom>
              <a:avLst/>
              <a:gdLst>
                <a:gd name="T0" fmla="*/ 0 w 223"/>
                <a:gd name="T1" fmla="*/ 522 h 187"/>
                <a:gd name="T2" fmla="*/ 154 w 223"/>
                <a:gd name="T3" fmla="*/ 514 h 187"/>
                <a:gd name="T4" fmla="*/ 188 w 223"/>
                <a:gd name="T5" fmla="*/ 502 h 187"/>
                <a:gd name="T6" fmla="*/ 229 w 223"/>
                <a:gd name="T7" fmla="*/ 472 h 187"/>
                <a:gd name="T8" fmla="*/ 229 w 223"/>
                <a:gd name="T9" fmla="*/ 472 h 187"/>
                <a:gd name="T10" fmla="*/ 263 w 223"/>
                <a:gd name="T11" fmla="*/ 427 h 187"/>
                <a:gd name="T12" fmla="*/ 309 w 223"/>
                <a:gd name="T13" fmla="*/ 329 h 187"/>
                <a:gd name="T14" fmla="*/ 371 w 223"/>
                <a:gd name="T15" fmla="*/ 156 h 187"/>
                <a:gd name="T16" fmla="*/ 434 w 223"/>
                <a:gd name="T17" fmla="*/ 20 h 187"/>
                <a:gd name="T18" fmla="*/ 450 w 223"/>
                <a:gd name="T19" fmla="*/ 3 h 187"/>
                <a:gd name="T20" fmla="*/ 467 w 223"/>
                <a:gd name="T21" fmla="*/ 0 h 187"/>
                <a:gd name="T22" fmla="*/ 480 w 223"/>
                <a:gd name="T23" fmla="*/ 3 h 187"/>
                <a:gd name="T24" fmla="*/ 496 w 223"/>
                <a:gd name="T25" fmla="*/ 20 h 187"/>
                <a:gd name="T26" fmla="*/ 559 w 223"/>
                <a:gd name="T27" fmla="*/ 156 h 187"/>
                <a:gd name="T28" fmla="*/ 621 w 223"/>
                <a:gd name="T29" fmla="*/ 329 h 187"/>
                <a:gd name="T30" fmla="*/ 667 w 223"/>
                <a:gd name="T31" fmla="*/ 427 h 187"/>
                <a:gd name="T32" fmla="*/ 701 w 223"/>
                <a:gd name="T33" fmla="*/ 472 h 187"/>
                <a:gd name="T34" fmla="*/ 701 w 223"/>
                <a:gd name="T35" fmla="*/ 472 h 187"/>
                <a:gd name="T36" fmla="*/ 742 w 223"/>
                <a:gd name="T37" fmla="*/ 502 h 187"/>
                <a:gd name="T38" fmla="*/ 776 w 223"/>
                <a:gd name="T39" fmla="*/ 514 h 187"/>
                <a:gd name="T40" fmla="*/ 930 w 223"/>
                <a:gd name="T41" fmla="*/ 522 h 1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87">
                  <a:moveTo>
                    <a:pt x="0" y="187"/>
                  </a:moveTo>
                  <a:lnTo>
                    <a:pt x="37" y="184"/>
                  </a:lnTo>
                  <a:lnTo>
                    <a:pt x="45" y="180"/>
                  </a:lnTo>
                  <a:lnTo>
                    <a:pt x="55" y="169"/>
                  </a:lnTo>
                  <a:lnTo>
                    <a:pt x="63" y="153"/>
                  </a:lnTo>
                  <a:lnTo>
                    <a:pt x="74" y="118"/>
                  </a:lnTo>
                  <a:lnTo>
                    <a:pt x="89" y="56"/>
                  </a:lnTo>
                  <a:lnTo>
                    <a:pt x="104" y="7"/>
                  </a:lnTo>
                  <a:lnTo>
                    <a:pt x="108" y="1"/>
                  </a:lnTo>
                  <a:lnTo>
                    <a:pt x="112" y="0"/>
                  </a:lnTo>
                  <a:lnTo>
                    <a:pt x="115" y="1"/>
                  </a:lnTo>
                  <a:lnTo>
                    <a:pt x="119" y="7"/>
                  </a:lnTo>
                  <a:lnTo>
                    <a:pt x="134" y="56"/>
                  </a:lnTo>
                  <a:lnTo>
                    <a:pt x="149" y="118"/>
                  </a:lnTo>
                  <a:lnTo>
                    <a:pt x="160" y="153"/>
                  </a:lnTo>
                  <a:lnTo>
                    <a:pt x="168" y="169"/>
                  </a:lnTo>
                  <a:lnTo>
                    <a:pt x="178" y="180"/>
                  </a:lnTo>
                  <a:lnTo>
                    <a:pt x="186" y="184"/>
                  </a:lnTo>
                  <a:lnTo>
                    <a:pt x="223" y="187"/>
                  </a:lnTo>
                </a:path>
              </a:pathLst>
            </a:custGeom>
            <a:noFill/>
            <a:ln w="2063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25" name="Line 29"/>
            <p:cNvSpPr>
              <a:spLocks noChangeShapeType="1"/>
            </p:cNvSpPr>
            <p:nvPr/>
          </p:nvSpPr>
          <p:spPr bwMode="auto">
            <a:xfrm>
              <a:off x="3907" y="1489"/>
              <a:ext cx="0" cy="73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26" name="Line 30"/>
            <p:cNvSpPr>
              <a:spLocks noChangeShapeType="1"/>
            </p:cNvSpPr>
            <p:nvPr/>
          </p:nvSpPr>
          <p:spPr bwMode="auto">
            <a:xfrm>
              <a:off x="3895" y="2223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27" name="Line 31"/>
            <p:cNvSpPr>
              <a:spLocks noChangeShapeType="1"/>
            </p:cNvSpPr>
            <p:nvPr/>
          </p:nvSpPr>
          <p:spPr bwMode="auto">
            <a:xfrm>
              <a:off x="3895" y="2117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28" name="Line 32"/>
            <p:cNvSpPr>
              <a:spLocks noChangeShapeType="1"/>
            </p:cNvSpPr>
            <p:nvPr/>
          </p:nvSpPr>
          <p:spPr bwMode="auto">
            <a:xfrm>
              <a:off x="3895" y="201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29" name="Line 33"/>
            <p:cNvSpPr>
              <a:spLocks noChangeShapeType="1"/>
            </p:cNvSpPr>
            <p:nvPr/>
          </p:nvSpPr>
          <p:spPr bwMode="auto">
            <a:xfrm>
              <a:off x="3895" y="190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30" name="Line 34"/>
            <p:cNvSpPr>
              <a:spLocks noChangeShapeType="1"/>
            </p:cNvSpPr>
            <p:nvPr/>
          </p:nvSpPr>
          <p:spPr bwMode="auto">
            <a:xfrm>
              <a:off x="3895" y="180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31" name="Line 35"/>
            <p:cNvSpPr>
              <a:spLocks noChangeShapeType="1"/>
            </p:cNvSpPr>
            <p:nvPr/>
          </p:nvSpPr>
          <p:spPr bwMode="auto">
            <a:xfrm>
              <a:off x="3895" y="169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32" name="Line 36"/>
            <p:cNvSpPr>
              <a:spLocks noChangeShapeType="1"/>
            </p:cNvSpPr>
            <p:nvPr/>
          </p:nvSpPr>
          <p:spPr bwMode="auto">
            <a:xfrm>
              <a:off x="3895" y="1595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33" name="Line 37"/>
            <p:cNvSpPr>
              <a:spLocks noChangeShapeType="1"/>
            </p:cNvSpPr>
            <p:nvPr/>
          </p:nvSpPr>
          <p:spPr bwMode="auto">
            <a:xfrm>
              <a:off x="3895" y="1489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34" name="Rectangle 38"/>
            <p:cNvSpPr>
              <a:spLocks noChangeArrowheads="1"/>
            </p:cNvSpPr>
            <p:nvPr/>
          </p:nvSpPr>
          <p:spPr bwMode="auto">
            <a:xfrm>
              <a:off x="3435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35" name="Rectangle 39"/>
            <p:cNvSpPr>
              <a:spLocks noChangeArrowheads="1"/>
            </p:cNvSpPr>
            <p:nvPr/>
          </p:nvSpPr>
          <p:spPr bwMode="auto">
            <a:xfrm>
              <a:off x="3573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36" name="Rectangle 40"/>
            <p:cNvSpPr>
              <a:spLocks noChangeArrowheads="1"/>
            </p:cNvSpPr>
            <p:nvPr/>
          </p:nvSpPr>
          <p:spPr bwMode="auto">
            <a:xfrm>
              <a:off x="3711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37" name="Rectangle 41"/>
            <p:cNvSpPr>
              <a:spLocks noChangeArrowheads="1"/>
            </p:cNvSpPr>
            <p:nvPr/>
          </p:nvSpPr>
          <p:spPr bwMode="auto">
            <a:xfrm>
              <a:off x="3849" y="2114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38" name="Rectangle 42"/>
            <p:cNvSpPr>
              <a:spLocks noChangeArrowheads="1"/>
            </p:cNvSpPr>
            <p:nvPr/>
          </p:nvSpPr>
          <p:spPr bwMode="auto">
            <a:xfrm>
              <a:off x="3986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39" name="Rectangle 43"/>
            <p:cNvSpPr>
              <a:spLocks noChangeArrowheads="1"/>
            </p:cNvSpPr>
            <p:nvPr/>
          </p:nvSpPr>
          <p:spPr bwMode="auto">
            <a:xfrm>
              <a:off x="4124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0" name="Rectangle 44"/>
            <p:cNvSpPr>
              <a:spLocks noChangeArrowheads="1"/>
            </p:cNvSpPr>
            <p:nvPr/>
          </p:nvSpPr>
          <p:spPr bwMode="auto">
            <a:xfrm>
              <a:off x="4262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1" name="Rectangle 45"/>
            <p:cNvSpPr>
              <a:spLocks noChangeArrowheads="1"/>
            </p:cNvSpPr>
            <p:nvPr/>
          </p:nvSpPr>
          <p:spPr bwMode="auto">
            <a:xfrm>
              <a:off x="3435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2" name="Rectangle 46"/>
            <p:cNvSpPr>
              <a:spLocks noChangeArrowheads="1"/>
            </p:cNvSpPr>
            <p:nvPr/>
          </p:nvSpPr>
          <p:spPr bwMode="auto">
            <a:xfrm>
              <a:off x="3903" y="2114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3" name="Rectangle 47"/>
            <p:cNvSpPr>
              <a:spLocks noChangeArrowheads="1"/>
            </p:cNvSpPr>
            <p:nvPr/>
          </p:nvSpPr>
          <p:spPr bwMode="auto">
            <a:xfrm>
              <a:off x="4366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4" name="Rectangle 48"/>
            <p:cNvSpPr>
              <a:spLocks noChangeArrowheads="1"/>
            </p:cNvSpPr>
            <p:nvPr/>
          </p:nvSpPr>
          <p:spPr bwMode="auto">
            <a:xfrm>
              <a:off x="3435" y="2167"/>
              <a:ext cx="25" cy="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5" name="Freeform 49"/>
            <p:cNvSpPr>
              <a:spLocks/>
            </p:cNvSpPr>
            <p:nvPr/>
          </p:nvSpPr>
          <p:spPr bwMode="auto">
            <a:xfrm>
              <a:off x="3506" y="2162"/>
              <a:ext cx="30" cy="11"/>
            </a:xfrm>
            <a:custGeom>
              <a:avLst/>
              <a:gdLst>
                <a:gd name="T0" fmla="*/ 0 w 30"/>
                <a:gd name="T1" fmla="*/ 2 h 11"/>
                <a:gd name="T2" fmla="*/ 25 w 30"/>
                <a:gd name="T3" fmla="*/ 0 h 11"/>
                <a:gd name="T4" fmla="*/ 30 w 30"/>
                <a:gd name="T5" fmla="*/ 8 h 11"/>
                <a:gd name="T6" fmla="*/ 5 w 30"/>
                <a:gd name="T7" fmla="*/ 11 h 11"/>
                <a:gd name="T8" fmla="*/ 0 w 30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">
                  <a:moveTo>
                    <a:pt x="0" y="2"/>
                  </a:moveTo>
                  <a:lnTo>
                    <a:pt x="25" y="0"/>
                  </a:lnTo>
                  <a:lnTo>
                    <a:pt x="30" y="8"/>
                  </a:lnTo>
                  <a:lnTo>
                    <a:pt x="5" y="1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46" name="Rectangle 50"/>
            <p:cNvSpPr>
              <a:spLocks noChangeArrowheads="1"/>
            </p:cNvSpPr>
            <p:nvPr/>
          </p:nvSpPr>
          <p:spPr bwMode="auto">
            <a:xfrm>
              <a:off x="3586" y="2159"/>
              <a:ext cx="12" cy="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47" name="Freeform 51"/>
            <p:cNvSpPr>
              <a:spLocks/>
            </p:cNvSpPr>
            <p:nvPr/>
          </p:nvSpPr>
          <p:spPr bwMode="auto">
            <a:xfrm>
              <a:off x="3586" y="2153"/>
              <a:ext cx="29" cy="14"/>
            </a:xfrm>
            <a:custGeom>
              <a:avLst/>
              <a:gdLst>
                <a:gd name="T0" fmla="*/ 0 w 29"/>
                <a:gd name="T1" fmla="*/ 6 h 14"/>
                <a:gd name="T2" fmla="*/ 25 w 29"/>
                <a:gd name="T3" fmla="*/ 0 h 14"/>
                <a:gd name="T4" fmla="*/ 29 w 29"/>
                <a:gd name="T5" fmla="*/ 9 h 14"/>
                <a:gd name="T6" fmla="*/ 4 w 29"/>
                <a:gd name="T7" fmla="*/ 14 h 14"/>
                <a:gd name="T8" fmla="*/ 0 w 29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6"/>
                  </a:moveTo>
                  <a:lnTo>
                    <a:pt x="25" y="0"/>
                  </a:lnTo>
                  <a:lnTo>
                    <a:pt x="29" y="9"/>
                  </a:lnTo>
                  <a:lnTo>
                    <a:pt x="4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48" name="Freeform 52"/>
            <p:cNvSpPr>
              <a:spLocks/>
            </p:cNvSpPr>
            <p:nvPr/>
          </p:nvSpPr>
          <p:spPr bwMode="auto">
            <a:xfrm>
              <a:off x="3619" y="2139"/>
              <a:ext cx="29" cy="17"/>
            </a:xfrm>
            <a:custGeom>
              <a:avLst/>
              <a:gdLst>
                <a:gd name="T0" fmla="*/ 0 w 29"/>
                <a:gd name="T1" fmla="*/ 14 h 17"/>
                <a:gd name="T2" fmla="*/ 13 w 29"/>
                <a:gd name="T3" fmla="*/ 0 h 17"/>
                <a:gd name="T4" fmla="*/ 29 w 29"/>
                <a:gd name="T5" fmla="*/ 3 h 17"/>
                <a:gd name="T6" fmla="*/ 17 w 29"/>
                <a:gd name="T7" fmla="*/ 17 h 17"/>
                <a:gd name="T8" fmla="*/ 0 w 29"/>
                <a:gd name="T9" fmla="*/ 1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7">
                  <a:moveTo>
                    <a:pt x="0" y="14"/>
                  </a:moveTo>
                  <a:lnTo>
                    <a:pt x="13" y="0"/>
                  </a:lnTo>
                  <a:lnTo>
                    <a:pt x="29" y="3"/>
                  </a:lnTo>
                  <a:lnTo>
                    <a:pt x="17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49" name="Rectangle 53"/>
            <p:cNvSpPr>
              <a:spLocks noChangeArrowheads="1"/>
            </p:cNvSpPr>
            <p:nvPr/>
          </p:nvSpPr>
          <p:spPr bwMode="auto">
            <a:xfrm>
              <a:off x="3665" y="2114"/>
              <a:ext cx="13" cy="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50" name="Freeform 54"/>
            <p:cNvSpPr>
              <a:spLocks/>
            </p:cNvSpPr>
            <p:nvPr/>
          </p:nvSpPr>
          <p:spPr bwMode="auto">
            <a:xfrm>
              <a:off x="3665" y="2103"/>
              <a:ext cx="21" cy="20"/>
            </a:xfrm>
            <a:custGeom>
              <a:avLst/>
              <a:gdLst>
                <a:gd name="T0" fmla="*/ 0 w 21"/>
                <a:gd name="T1" fmla="*/ 17 h 20"/>
                <a:gd name="T2" fmla="*/ 8 w 21"/>
                <a:gd name="T3" fmla="*/ 0 h 20"/>
                <a:gd name="T4" fmla="*/ 21 w 21"/>
                <a:gd name="T5" fmla="*/ 3 h 20"/>
                <a:gd name="T6" fmla="*/ 13 w 21"/>
                <a:gd name="T7" fmla="*/ 20 h 20"/>
                <a:gd name="T8" fmla="*/ 0 w 21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17"/>
                  </a:moveTo>
                  <a:lnTo>
                    <a:pt x="8" y="0"/>
                  </a:lnTo>
                  <a:lnTo>
                    <a:pt x="21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1" name="Freeform 55"/>
            <p:cNvSpPr>
              <a:spLocks/>
            </p:cNvSpPr>
            <p:nvPr/>
          </p:nvSpPr>
          <p:spPr bwMode="auto">
            <a:xfrm>
              <a:off x="3694" y="2067"/>
              <a:ext cx="17" cy="8"/>
            </a:xfrm>
            <a:custGeom>
              <a:avLst/>
              <a:gdLst>
                <a:gd name="T0" fmla="*/ 0 w 17"/>
                <a:gd name="T1" fmla="*/ 5 h 8"/>
                <a:gd name="T2" fmla="*/ 4 w 17"/>
                <a:gd name="T3" fmla="*/ 0 h 8"/>
                <a:gd name="T4" fmla="*/ 17 w 17"/>
                <a:gd name="T5" fmla="*/ 2 h 8"/>
                <a:gd name="T6" fmla="*/ 13 w 17"/>
                <a:gd name="T7" fmla="*/ 8 h 8"/>
                <a:gd name="T8" fmla="*/ 0 w 17"/>
                <a:gd name="T9" fmla="*/ 5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0" y="5"/>
                  </a:moveTo>
                  <a:lnTo>
                    <a:pt x="4" y="0"/>
                  </a:lnTo>
                  <a:lnTo>
                    <a:pt x="17" y="2"/>
                  </a:lnTo>
                  <a:lnTo>
                    <a:pt x="13" y="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2" name="Freeform 56"/>
            <p:cNvSpPr>
              <a:spLocks/>
            </p:cNvSpPr>
            <p:nvPr/>
          </p:nvSpPr>
          <p:spPr bwMode="auto">
            <a:xfrm>
              <a:off x="3698" y="2061"/>
              <a:ext cx="21" cy="20"/>
            </a:xfrm>
            <a:custGeom>
              <a:avLst/>
              <a:gdLst>
                <a:gd name="T0" fmla="*/ 0 w 21"/>
                <a:gd name="T1" fmla="*/ 17 h 20"/>
                <a:gd name="T2" fmla="*/ 9 w 21"/>
                <a:gd name="T3" fmla="*/ 0 h 20"/>
                <a:gd name="T4" fmla="*/ 21 w 21"/>
                <a:gd name="T5" fmla="*/ 3 h 20"/>
                <a:gd name="T6" fmla="*/ 13 w 21"/>
                <a:gd name="T7" fmla="*/ 20 h 20"/>
                <a:gd name="T8" fmla="*/ 0 w 21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17"/>
                  </a:moveTo>
                  <a:lnTo>
                    <a:pt x="9" y="0"/>
                  </a:lnTo>
                  <a:lnTo>
                    <a:pt x="21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3" name="Freeform 57"/>
            <p:cNvSpPr>
              <a:spLocks/>
            </p:cNvSpPr>
            <p:nvPr/>
          </p:nvSpPr>
          <p:spPr bwMode="auto">
            <a:xfrm>
              <a:off x="3719" y="2014"/>
              <a:ext cx="21" cy="16"/>
            </a:xfrm>
            <a:custGeom>
              <a:avLst/>
              <a:gdLst>
                <a:gd name="T0" fmla="*/ 0 w 21"/>
                <a:gd name="T1" fmla="*/ 14 h 16"/>
                <a:gd name="T2" fmla="*/ 9 w 21"/>
                <a:gd name="T3" fmla="*/ 0 h 16"/>
                <a:gd name="T4" fmla="*/ 21 w 21"/>
                <a:gd name="T5" fmla="*/ 2 h 16"/>
                <a:gd name="T6" fmla="*/ 13 w 21"/>
                <a:gd name="T7" fmla="*/ 16 h 16"/>
                <a:gd name="T8" fmla="*/ 0 w 21"/>
                <a:gd name="T9" fmla="*/ 14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0" y="14"/>
                  </a:moveTo>
                  <a:lnTo>
                    <a:pt x="9" y="0"/>
                  </a:lnTo>
                  <a:lnTo>
                    <a:pt x="21" y="2"/>
                  </a:lnTo>
                  <a:lnTo>
                    <a:pt x="13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4" name="Freeform 58"/>
            <p:cNvSpPr>
              <a:spLocks/>
            </p:cNvSpPr>
            <p:nvPr/>
          </p:nvSpPr>
          <p:spPr bwMode="auto">
            <a:xfrm>
              <a:off x="3740" y="1969"/>
              <a:ext cx="17" cy="14"/>
            </a:xfrm>
            <a:custGeom>
              <a:avLst/>
              <a:gdLst>
                <a:gd name="T0" fmla="*/ 0 w 17"/>
                <a:gd name="T1" fmla="*/ 11 h 14"/>
                <a:gd name="T2" fmla="*/ 4 w 17"/>
                <a:gd name="T3" fmla="*/ 0 h 14"/>
                <a:gd name="T4" fmla="*/ 17 w 17"/>
                <a:gd name="T5" fmla="*/ 3 h 14"/>
                <a:gd name="T6" fmla="*/ 13 w 17"/>
                <a:gd name="T7" fmla="*/ 14 h 14"/>
                <a:gd name="T8" fmla="*/ 0 w 17"/>
                <a:gd name="T9" fmla="*/ 1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4">
                  <a:moveTo>
                    <a:pt x="0" y="11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13" y="1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5" name="Freeform 59"/>
            <p:cNvSpPr>
              <a:spLocks/>
            </p:cNvSpPr>
            <p:nvPr/>
          </p:nvSpPr>
          <p:spPr bwMode="auto">
            <a:xfrm>
              <a:off x="3744" y="1963"/>
              <a:ext cx="17" cy="20"/>
            </a:xfrm>
            <a:custGeom>
              <a:avLst/>
              <a:gdLst>
                <a:gd name="T0" fmla="*/ 0 w 17"/>
                <a:gd name="T1" fmla="*/ 17 h 20"/>
                <a:gd name="T2" fmla="*/ 4 w 17"/>
                <a:gd name="T3" fmla="*/ 0 h 20"/>
                <a:gd name="T4" fmla="*/ 17 w 17"/>
                <a:gd name="T5" fmla="*/ 3 h 20"/>
                <a:gd name="T6" fmla="*/ 13 w 17"/>
                <a:gd name="T7" fmla="*/ 20 h 20"/>
                <a:gd name="T8" fmla="*/ 0 w 17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6" name="Freeform 60"/>
            <p:cNvSpPr>
              <a:spLocks/>
            </p:cNvSpPr>
            <p:nvPr/>
          </p:nvSpPr>
          <p:spPr bwMode="auto">
            <a:xfrm>
              <a:off x="3761" y="1913"/>
              <a:ext cx="17" cy="20"/>
            </a:xfrm>
            <a:custGeom>
              <a:avLst/>
              <a:gdLst>
                <a:gd name="T0" fmla="*/ 0 w 17"/>
                <a:gd name="T1" fmla="*/ 17 h 20"/>
                <a:gd name="T2" fmla="*/ 4 w 17"/>
                <a:gd name="T3" fmla="*/ 0 h 20"/>
                <a:gd name="T4" fmla="*/ 17 w 17"/>
                <a:gd name="T5" fmla="*/ 3 h 20"/>
                <a:gd name="T6" fmla="*/ 13 w 17"/>
                <a:gd name="T7" fmla="*/ 20 h 20"/>
                <a:gd name="T8" fmla="*/ 0 w 17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7" name="Freeform 61"/>
            <p:cNvSpPr>
              <a:spLocks/>
            </p:cNvSpPr>
            <p:nvPr/>
          </p:nvSpPr>
          <p:spPr bwMode="auto">
            <a:xfrm>
              <a:off x="3778" y="1866"/>
              <a:ext cx="16" cy="19"/>
            </a:xfrm>
            <a:custGeom>
              <a:avLst/>
              <a:gdLst>
                <a:gd name="T0" fmla="*/ 0 w 16"/>
                <a:gd name="T1" fmla="*/ 16 h 19"/>
                <a:gd name="T2" fmla="*/ 4 w 16"/>
                <a:gd name="T3" fmla="*/ 0 h 19"/>
                <a:gd name="T4" fmla="*/ 16 w 16"/>
                <a:gd name="T5" fmla="*/ 2 h 19"/>
                <a:gd name="T6" fmla="*/ 12 w 16"/>
                <a:gd name="T7" fmla="*/ 19 h 19"/>
                <a:gd name="T8" fmla="*/ 0 w 16"/>
                <a:gd name="T9" fmla="*/ 1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9">
                  <a:moveTo>
                    <a:pt x="0" y="16"/>
                  </a:moveTo>
                  <a:lnTo>
                    <a:pt x="4" y="0"/>
                  </a:lnTo>
                  <a:lnTo>
                    <a:pt x="16" y="2"/>
                  </a:lnTo>
                  <a:lnTo>
                    <a:pt x="1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8" name="Freeform 62"/>
            <p:cNvSpPr>
              <a:spLocks/>
            </p:cNvSpPr>
            <p:nvPr/>
          </p:nvSpPr>
          <p:spPr bwMode="auto">
            <a:xfrm>
              <a:off x="3794" y="1815"/>
              <a:ext cx="17" cy="20"/>
            </a:xfrm>
            <a:custGeom>
              <a:avLst/>
              <a:gdLst>
                <a:gd name="T0" fmla="*/ 0 w 17"/>
                <a:gd name="T1" fmla="*/ 17 h 20"/>
                <a:gd name="T2" fmla="*/ 5 w 17"/>
                <a:gd name="T3" fmla="*/ 0 h 20"/>
                <a:gd name="T4" fmla="*/ 17 w 17"/>
                <a:gd name="T5" fmla="*/ 3 h 20"/>
                <a:gd name="T6" fmla="*/ 13 w 17"/>
                <a:gd name="T7" fmla="*/ 20 h 20"/>
                <a:gd name="T8" fmla="*/ 0 w 17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5" y="0"/>
                  </a:lnTo>
                  <a:lnTo>
                    <a:pt x="17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59" name="Freeform 63"/>
            <p:cNvSpPr>
              <a:spLocks/>
            </p:cNvSpPr>
            <p:nvPr/>
          </p:nvSpPr>
          <p:spPr bwMode="auto">
            <a:xfrm>
              <a:off x="3807" y="1790"/>
              <a:ext cx="21" cy="20"/>
            </a:xfrm>
            <a:custGeom>
              <a:avLst/>
              <a:gdLst>
                <a:gd name="T0" fmla="*/ 0 w 21"/>
                <a:gd name="T1" fmla="*/ 17 h 20"/>
                <a:gd name="T2" fmla="*/ 8 w 21"/>
                <a:gd name="T3" fmla="*/ 0 h 20"/>
                <a:gd name="T4" fmla="*/ 21 w 21"/>
                <a:gd name="T5" fmla="*/ 3 h 20"/>
                <a:gd name="T6" fmla="*/ 12 w 21"/>
                <a:gd name="T7" fmla="*/ 20 h 20"/>
                <a:gd name="T8" fmla="*/ 0 w 21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17"/>
                  </a:moveTo>
                  <a:lnTo>
                    <a:pt x="8" y="0"/>
                  </a:lnTo>
                  <a:lnTo>
                    <a:pt x="21" y="3"/>
                  </a:lnTo>
                  <a:lnTo>
                    <a:pt x="12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0" name="Freeform 64"/>
            <p:cNvSpPr>
              <a:spLocks/>
            </p:cNvSpPr>
            <p:nvPr/>
          </p:nvSpPr>
          <p:spPr bwMode="auto">
            <a:xfrm>
              <a:off x="3828" y="1743"/>
              <a:ext cx="21" cy="19"/>
            </a:xfrm>
            <a:custGeom>
              <a:avLst/>
              <a:gdLst>
                <a:gd name="T0" fmla="*/ 0 w 21"/>
                <a:gd name="T1" fmla="*/ 17 h 19"/>
                <a:gd name="T2" fmla="*/ 8 w 21"/>
                <a:gd name="T3" fmla="*/ 0 h 19"/>
                <a:gd name="T4" fmla="*/ 21 w 21"/>
                <a:gd name="T5" fmla="*/ 3 h 19"/>
                <a:gd name="T6" fmla="*/ 12 w 21"/>
                <a:gd name="T7" fmla="*/ 19 h 19"/>
                <a:gd name="T8" fmla="*/ 0 w 21"/>
                <a:gd name="T9" fmla="*/ 1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9">
                  <a:moveTo>
                    <a:pt x="0" y="17"/>
                  </a:moveTo>
                  <a:lnTo>
                    <a:pt x="8" y="0"/>
                  </a:lnTo>
                  <a:lnTo>
                    <a:pt x="21" y="3"/>
                  </a:lnTo>
                  <a:lnTo>
                    <a:pt x="12" y="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1" name="Freeform 65"/>
            <p:cNvSpPr>
              <a:spLocks/>
            </p:cNvSpPr>
            <p:nvPr/>
          </p:nvSpPr>
          <p:spPr bwMode="auto">
            <a:xfrm>
              <a:off x="3849" y="1695"/>
              <a:ext cx="16" cy="17"/>
            </a:xfrm>
            <a:custGeom>
              <a:avLst/>
              <a:gdLst>
                <a:gd name="T0" fmla="*/ 0 w 16"/>
                <a:gd name="T1" fmla="*/ 14 h 17"/>
                <a:gd name="T2" fmla="*/ 4 w 16"/>
                <a:gd name="T3" fmla="*/ 0 h 17"/>
                <a:gd name="T4" fmla="*/ 16 w 16"/>
                <a:gd name="T5" fmla="*/ 3 h 17"/>
                <a:gd name="T6" fmla="*/ 12 w 16"/>
                <a:gd name="T7" fmla="*/ 17 h 17"/>
                <a:gd name="T8" fmla="*/ 0 w 16"/>
                <a:gd name="T9" fmla="*/ 1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7">
                  <a:moveTo>
                    <a:pt x="0" y="14"/>
                  </a:moveTo>
                  <a:lnTo>
                    <a:pt x="4" y="0"/>
                  </a:lnTo>
                  <a:lnTo>
                    <a:pt x="16" y="3"/>
                  </a:lnTo>
                  <a:lnTo>
                    <a:pt x="12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2" name="Rectangle 66"/>
            <p:cNvSpPr>
              <a:spLocks noChangeArrowheads="1"/>
            </p:cNvSpPr>
            <p:nvPr/>
          </p:nvSpPr>
          <p:spPr bwMode="auto">
            <a:xfrm>
              <a:off x="3870" y="1662"/>
              <a:ext cx="12" cy="3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63" name="Freeform 67"/>
            <p:cNvSpPr>
              <a:spLocks/>
            </p:cNvSpPr>
            <p:nvPr/>
          </p:nvSpPr>
          <p:spPr bwMode="auto">
            <a:xfrm>
              <a:off x="3870" y="1654"/>
              <a:ext cx="20" cy="19"/>
            </a:xfrm>
            <a:custGeom>
              <a:avLst/>
              <a:gdLst>
                <a:gd name="T0" fmla="*/ 0 w 20"/>
                <a:gd name="T1" fmla="*/ 16 h 19"/>
                <a:gd name="T2" fmla="*/ 8 w 20"/>
                <a:gd name="T3" fmla="*/ 0 h 19"/>
                <a:gd name="T4" fmla="*/ 20 w 20"/>
                <a:gd name="T5" fmla="*/ 2 h 19"/>
                <a:gd name="T6" fmla="*/ 12 w 20"/>
                <a:gd name="T7" fmla="*/ 19 h 19"/>
                <a:gd name="T8" fmla="*/ 0 w 20"/>
                <a:gd name="T9" fmla="*/ 1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9">
                  <a:moveTo>
                    <a:pt x="0" y="16"/>
                  </a:moveTo>
                  <a:lnTo>
                    <a:pt x="8" y="0"/>
                  </a:lnTo>
                  <a:lnTo>
                    <a:pt x="20" y="2"/>
                  </a:lnTo>
                  <a:lnTo>
                    <a:pt x="1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4" name="Freeform 68"/>
            <p:cNvSpPr>
              <a:spLocks/>
            </p:cNvSpPr>
            <p:nvPr/>
          </p:nvSpPr>
          <p:spPr bwMode="auto">
            <a:xfrm>
              <a:off x="3882" y="1642"/>
              <a:ext cx="29" cy="14"/>
            </a:xfrm>
            <a:custGeom>
              <a:avLst/>
              <a:gdLst>
                <a:gd name="T0" fmla="*/ 0 w 29"/>
                <a:gd name="T1" fmla="*/ 6 h 14"/>
                <a:gd name="T2" fmla="*/ 25 w 29"/>
                <a:gd name="T3" fmla="*/ 0 h 14"/>
                <a:gd name="T4" fmla="*/ 29 w 29"/>
                <a:gd name="T5" fmla="*/ 9 h 14"/>
                <a:gd name="T6" fmla="*/ 4 w 29"/>
                <a:gd name="T7" fmla="*/ 14 h 14"/>
                <a:gd name="T8" fmla="*/ 0 w 29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6"/>
                  </a:moveTo>
                  <a:lnTo>
                    <a:pt x="25" y="0"/>
                  </a:lnTo>
                  <a:lnTo>
                    <a:pt x="29" y="9"/>
                  </a:lnTo>
                  <a:lnTo>
                    <a:pt x="4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5" name="Freeform 69"/>
            <p:cNvSpPr>
              <a:spLocks/>
            </p:cNvSpPr>
            <p:nvPr/>
          </p:nvSpPr>
          <p:spPr bwMode="auto">
            <a:xfrm>
              <a:off x="3895" y="1642"/>
              <a:ext cx="29" cy="14"/>
            </a:xfrm>
            <a:custGeom>
              <a:avLst/>
              <a:gdLst>
                <a:gd name="T0" fmla="*/ 0 w 29"/>
                <a:gd name="T1" fmla="*/ 9 h 14"/>
                <a:gd name="T2" fmla="*/ 25 w 29"/>
                <a:gd name="T3" fmla="*/ 14 h 14"/>
                <a:gd name="T4" fmla="*/ 29 w 29"/>
                <a:gd name="T5" fmla="*/ 6 h 14"/>
                <a:gd name="T6" fmla="*/ 4 w 29"/>
                <a:gd name="T7" fmla="*/ 0 h 14"/>
                <a:gd name="T8" fmla="*/ 0 w 29"/>
                <a:gd name="T9" fmla="*/ 9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9"/>
                  </a:moveTo>
                  <a:lnTo>
                    <a:pt x="25" y="14"/>
                  </a:lnTo>
                  <a:lnTo>
                    <a:pt x="29" y="6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6" name="Freeform 70"/>
            <p:cNvSpPr>
              <a:spLocks/>
            </p:cNvSpPr>
            <p:nvPr/>
          </p:nvSpPr>
          <p:spPr bwMode="auto">
            <a:xfrm>
              <a:off x="3915" y="1642"/>
              <a:ext cx="21" cy="20"/>
            </a:xfrm>
            <a:custGeom>
              <a:avLst/>
              <a:gdLst>
                <a:gd name="T0" fmla="*/ 0 w 21"/>
                <a:gd name="T1" fmla="*/ 0 h 20"/>
                <a:gd name="T2" fmla="*/ 9 w 21"/>
                <a:gd name="T3" fmla="*/ 17 h 20"/>
                <a:gd name="T4" fmla="*/ 21 w 21"/>
                <a:gd name="T5" fmla="*/ 20 h 20"/>
                <a:gd name="T6" fmla="*/ 13 w 21"/>
                <a:gd name="T7" fmla="*/ 3 h 20"/>
                <a:gd name="T8" fmla="*/ 0 w 21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lnTo>
                    <a:pt x="9" y="17"/>
                  </a:lnTo>
                  <a:lnTo>
                    <a:pt x="21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7" name="Freeform 71"/>
            <p:cNvSpPr>
              <a:spLocks/>
            </p:cNvSpPr>
            <p:nvPr/>
          </p:nvSpPr>
          <p:spPr bwMode="auto">
            <a:xfrm>
              <a:off x="3932" y="1659"/>
              <a:ext cx="21" cy="20"/>
            </a:xfrm>
            <a:custGeom>
              <a:avLst/>
              <a:gdLst>
                <a:gd name="T0" fmla="*/ 0 w 21"/>
                <a:gd name="T1" fmla="*/ 0 h 20"/>
                <a:gd name="T2" fmla="*/ 8 w 21"/>
                <a:gd name="T3" fmla="*/ 17 h 20"/>
                <a:gd name="T4" fmla="*/ 21 w 21"/>
                <a:gd name="T5" fmla="*/ 20 h 20"/>
                <a:gd name="T6" fmla="*/ 13 w 21"/>
                <a:gd name="T7" fmla="*/ 3 h 20"/>
                <a:gd name="T8" fmla="*/ 0 w 21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lnTo>
                    <a:pt x="8" y="17"/>
                  </a:lnTo>
                  <a:lnTo>
                    <a:pt x="21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8" name="Freeform 72"/>
            <p:cNvSpPr>
              <a:spLocks/>
            </p:cNvSpPr>
            <p:nvPr/>
          </p:nvSpPr>
          <p:spPr bwMode="auto">
            <a:xfrm>
              <a:off x="3953" y="1707"/>
              <a:ext cx="21" cy="19"/>
            </a:xfrm>
            <a:custGeom>
              <a:avLst/>
              <a:gdLst>
                <a:gd name="T0" fmla="*/ 0 w 21"/>
                <a:gd name="T1" fmla="*/ 0 h 19"/>
                <a:gd name="T2" fmla="*/ 8 w 21"/>
                <a:gd name="T3" fmla="*/ 16 h 19"/>
                <a:gd name="T4" fmla="*/ 21 w 21"/>
                <a:gd name="T5" fmla="*/ 19 h 19"/>
                <a:gd name="T6" fmla="*/ 13 w 21"/>
                <a:gd name="T7" fmla="*/ 2 h 19"/>
                <a:gd name="T8" fmla="*/ 0 w 2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lnTo>
                    <a:pt x="8" y="16"/>
                  </a:lnTo>
                  <a:lnTo>
                    <a:pt x="21" y="19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69" name="Freeform 73"/>
            <p:cNvSpPr>
              <a:spLocks/>
            </p:cNvSpPr>
            <p:nvPr/>
          </p:nvSpPr>
          <p:spPr bwMode="auto">
            <a:xfrm>
              <a:off x="3974" y="1757"/>
              <a:ext cx="17" cy="17"/>
            </a:xfrm>
            <a:custGeom>
              <a:avLst/>
              <a:gdLst>
                <a:gd name="T0" fmla="*/ 0 w 17"/>
                <a:gd name="T1" fmla="*/ 0 h 17"/>
                <a:gd name="T2" fmla="*/ 4 w 17"/>
                <a:gd name="T3" fmla="*/ 14 h 17"/>
                <a:gd name="T4" fmla="*/ 17 w 17"/>
                <a:gd name="T5" fmla="*/ 17 h 17"/>
                <a:gd name="T6" fmla="*/ 12 w 17"/>
                <a:gd name="T7" fmla="*/ 3 h 17"/>
                <a:gd name="T8" fmla="*/ 0 w 1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4" y="14"/>
                  </a:lnTo>
                  <a:lnTo>
                    <a:pt x="17" y="1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0" name="Rectangle 74"/>
            <p:cNvSpPr>
              <a:spLocks noChangeArrowheads="1"/>
            </p:cNvSpPr>
            <p:nvPr/>
          </p:nvSpPr>
          <p:spPr bwMode="auto">
            <a:xfrm>
              <a:off x="3995" y="1807"/>
              <a:ext cx="12" cy="3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71" name="Freeform 75"/>
            <p:cNvSpPr>
              <a:spLocks/>
            </p:cNvSpPr>
            <p:nvPr/>
          </p:nvSpPr>
          <p:spPr bwMode="auto">
            <a:xfrm>
              <a:off x="3995" y="1796"/>
              <a:ext cx="16" cy="19"/>
            </a:xfrm>
            <a:custGeom>
              <a:avLst/>
              <a:gdLst>
                <a:gd name="T0" fmla="*/ 0 w 16"/>
                <a:gd name="T1" fmla="*/ 0 h 19"/>
                <a:gd name="T2" fmla="*/ 4 w 16"/>
                <a:gd name="T3" fmla="*/ 17 h 19"/>
                <a:gd name="T4" fmla="*/ 16 w 16"/>
                <a:gd name="T5" fmla="*/ 19 h 19"/>
                <a:gd name="T6" fmla="*/ 12 w 16"/>
                <a:gd name="T7" fmla="*/ 3 h 19"/>
                <a:gd name="T8" fmla="*/ 0 w 16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9">
                  <a:moveTo>
                    <a:pt x="0" y="0"/>
                  </a:moveTo>
                  <a:lnTo>
                    <a:pt x="4" y="17"/>
                  </a:lnTo>
                  <a:lnTo>
                    <a:pt x="16" y="19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2" name="Freeform 76"/>
            <p:cNvSpPr>
              <a:spLocks/>
            </p:cNvSpPr>
            <p:nvPr/>
          </p:nvSpPr>
          <p:spPr bwMode="auto">
            <a:xfrm>
              <a:off x="4011" y="1846"/>
              <a:ext cx="17" cy="20"/>
            </a:xfrm>
            <a:custGeom>
              <a:avLst/>
              <a:gdLst>
                <a:gd name="T0" fmla="*/ 0 w 17"/>
                <a:gd name="T1" fmla="*/ 0 h 20"/>
                <a:gd name="T2" fmla="*/ 5 w 17"/>
                <a:gd name="T3" fmla="*/ 17 h 20"/>
                <a:gd name="T4" fmla="*/ 17 w 17"/>
                <a:gd name="T5" fmla="*/ 20 h 20"/>
                <a:gd name="T6" fmla="*/ 13 w 17"/>
                <a:gd name="T7" fmla="*/ 3 h 20"/>
                <a:gd name="T8" fmla="*/ 0 w 17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0"/>
                  </a:moveTo>
                  <a:lnTo>
                    <a:pt x="5" y="17"/>
                  </a:lnTo>
                  <a:lnTo>
                    <a:pt x="17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3" name="Freeform 77"/>
            <p:cNvSpPr>
              <a:spLocks/>
            </p:cNvSpPr>
            <p:nvPr/>
          </p:nvSpPr>
          <p:spPr bwMode="auto">
            <a:xfrm>
              <a:off x="4028" y="1894"/>
              <a:ext cx="17" cy="19"/>
            </a:xfrm>
            <a:custGeom>
              <a:avLst/>
              <a:gdLst>
                <a:gd name="T0" fmla="*/ 0 w 17"/>
                <a:gd name="T1" fmla="*/ 0 h 19"/>
                <a:gd name="T2" fmla="*/ 4 w 17"/>
                <a:gd name="T3" fmla="*/ 16 h 19"/>
                <a:gd name="T4" fmla="*/ 17 w 17"/>
                <a:gd name="T5" fmla="*/ 19 h 19"/>
                <a:gd name="T6" fmla="*/ 13 w 17"/>
                <a:gd name="T7" fmla="*/ 2 h 19"/>
                <a:gd name="T8" fmla="*/ 0 w 1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4" y="16"/>
                  </a:lnTo>
                  <a:lnTo>
                    <a:pt x="17" y="19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4" name="Freeform 78"/>
            <p:cNvSpPr>
              <a:spLocks/>
            </p:cNvSpPr>
            <p:nvPr/>
          </p:nvSpPr>
          <p:spPr bwMode="auto">
            <a:xfrm>
              <a:off x="4045" y="1944"/>
              <a:ext cx="17" cy="19"/>
            </a:xfrm>
            <a:custGeom>
              <a:avLst/>
              <a:gdLst>
                <a:gd name="T0" fmla="*/ 0 w 17"/>
                <a:gd name="T1" fmla="*/ 0 h 19"/>
                <a:gd name="T2" fmla="*/ 4 w 17"/>
                <a:gd name="T3" fmla="*/ 17 h 19"/>
                <a:gd name="T4" fmla="*/ 17 w 17"/>
                <a:gd name="T5" fmla="*/ 19 h 19"/>
                <a:gd name="T6" fmla="*/ 12 w 17"/>
                <a:gd name="T7" fmla="*/ 3 h 19"/>
                <a:gd name="T8" fmla="*/ 0 w 1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4" y="17"/>
                  </a:lnTo>
                  <a:lnTo>
                    <a:pt x="17" y="19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5" name="Freeform 79"/>
            <p:cNvSpPr>
              <a:spLocks/>
            </p:cNvSpPr>
            <p:nvPr/>
          </p:nvSpPr>
          <p:spPr bwMode="auto">
            <a:xfrm>
              <a:off x="4057" y="1969"/>
              <a:ext cx="21" cy="20"/>
            </a:xfrm>
            <a:custGeom>
              <a:avLst/>
              <a:gdLst>
                <a:gd name="T0" fmla="*/ 0 w 21"/>
                <a:gd name="T1" fmla="*/ 0 h 20"/>
                <a:gd name="T2" fmla="*/ 9 w 21"/>
                <a:gd name="T3" fmla="*/ 17 h 20"/>
                <a:gd name="T4" fmla="*/ 21 w 21"/>
                <a:gd name="T5" fmla="*/ 20 h 20"/>
                <a:gd name="T6" fmla="*/ 13 w 21"/>
                <a:gd name="T7" fmla="*/ 3 h 20"/>
                <a:gd name="T8" fmla="*/ 0 w 21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lnTo>
                    <a:pt x="9" y="17"/>
                  </a:lnTo>
                  <a:lnTo>
                    <a:pt x="21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6" name="Freeform 80"/>
            <p:cNvSpPr>
              <a:spLocks/>
            </p:cNvSpPr>
            <p:nvPr/>
          </p:nvSpPr>
          <p:spPr bwMode="auto">
            <a:xfrm>
              <a:off x="4078" y="2019"/>
              <a:ext cx="21" cy="17"/>
            </a:xfrm>
            <a:custGeom>
              <a:avLst/>
              <a:gdLst>
                <a:gd name="T0" fmla="*/ 0 w 21"/>
                <a:gd name="T1" fmla="*/ 0 h 17"/>
                <a:gd name="T2" fmla="*/ 9 w 21"/>
                <a:gd name="T3" fmla="*/ 14 h 17"/>
                <a:gd name="T4" fmla="*/ 21 w 21"/>
                <a:gd name="T5" fmla="*/ 17 h 17"/>
                <a:gd name="T6" fmla="*/ 13 w 21"/>
                <a:gd name="T7" fmla="*/ 3 h 17"/>
                <a:gd name="T8" fmla="*/ 0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7">
                  <a:moveTo>
                    <a:pt x="0" y="0"/>
                  </a:moveTo>
                  <a:lnTo>
                    <a:pt x="9" y="14"/>
                  </a:lnTo>
                  <a:lnTo>
                    <a:pt x="21" y="17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7" name="Freeform 81"/>
            <p:cNvSpPr>
              <a:spLocks/>
            </p:cNvSpPr>
            <p:nvPr/>
          </p:nvSpPr>
          <p:spPr bwMode="auto">
            <a:xfrm>
              <a:off x="4099" y="2067"/>
              <a:ext cx="17" cy="14"/>
            </a:xfrm>
            <a:custGeom>
              <a:avLst/>
              <a:gdLst>
                <a:gd name="T0" fmla="*/ 0 w 17"/>
                <a:gd name="T1" fmla="*/ 0 h 14"/>
                <a:gd name="T2" fmla="*/ 4 w 17"/>
                <a:gd name="T3" fmla="*/ 11 h 14"/>
                <a:gd name="T4" fmla="*/ 17 w 17"/>
                <a:gd name="T5" fmla="*/ 14 h 14"/>
                <a:gd name="T6" fmla="*/ 13 w 17"/>
                <a:gd name="T7" fmla="*/ 2 h 14"/>
                <a:gd name="T8" fmla="*/ 0 w 1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4">
                  <a:moveTo>
                    <a:pt x="0" y="0"/>
                  </a:moveTo>
                  <a:lnTo>
                    <a:pt x="4" y="11"/>
                  </a:lnTo>
                  <a:lnTo>
                    <a:pt x="17" y="14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8" name="Freeform 82"/>
            <p:cNvSpPr>
              <a:spLocks/>
            </p:cNvSpPr>
            <p:nvPr/>
          </p:nvSpPr>
          <p:spPr bwMode="auto">
            <a:xfrm>
              <a:off x="4103" y="2067"/>
              <a:ext cx="21" cy="19"/>
            </a:xfrm>
            <a:custGeom>
              <a:avLst/>
              <a:gdLst>
                <a:gd name="T0" fmla="*/ 0 w 21"/>
                <a:gd name="T1" fmla="*/ 0 h 19"/>
                <a:gd name="T2" fmla="*/ 9 w 21"/>
                <a:gd name="T3" fmla="*/ 16 h 19"/>
                <a:gd name="T4" fmla="*/ 21 w 21"/>
                <a:gd name="T5" fmla="*/ 19 h 19"/>
                <a:gd name="T6" fmla="*/ 13 w 21"/>
                <a:gd name="T7" fmla="*/ 2 h 19"/>
                <a:gd name="T8" fmla="*/ 0 w 2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lnTo>
                    <a:pt x="9" y="16"/>
                  </a:lnTo>
                  <a:lnTo>
                    <a:pt x="21" y="19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79" name="Freeform 83"/>
            <p:cNvSpPr>
              <a:spLocks/>
            </p:cNvSpPr>
            <p:nvPr/>
          </p:nvSpPr>
          <p:spPr bwMode="auto">
            <a:xfrm>
              <a:off x="4132" y="2114"/>
              <a:ext cx="17" cy="9"/>
            </a:xfrm>
            <a:custGeom>
              <a:avLst/>
              <a:gdLst>
                <a:gd name="T0" fmla="*/ 0 w 17"/>
                <a:gd name="T1" fmla="*/ 0 h 9"/>
                <a:gd name="T2" fmla="*/ 5 w 17"/>
                <a:gd name="T3" fmla="*/ 6 h 9"/>
                <a:gd name="T4" fmla="*/ 17 w 17"/>
                <a:gd name="T5" fmla="*/ 9 h 9"/>
                <a:gd name="T6" fmla="*/ 13 w 17"/>
                <a:gd name="T7" fmla="*/ 3 h 9"/>
                <a:gd name="T8" fmla="*/ 0 w 17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5" y="6"/>
                  </a:lnTo>
                  <a:lnTo>
                    <a:pt x="17" y="9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0" name="Rectangle 84"/>
            <p:cNvSpPr>
              <a:spLocks noChangeArrowheads="1"/>
            </p:cNvSpPr>
            <p:nvPr/>
          </p:nvSpPr>
          <p:spPr bwMode="auto">
            <a:xfrm>
              <a:off x="4137" y="2114"/>
              <a:ext cx="12" cy="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81" name="Freeform 85"/>
            <p:cNvSpPr>
              <a:spLocks/>
            </p:cNvSpPr>
            <p:nvPr/>
          </p:nvSpPr>
          <p:spPr bwMode="auto">
            <a:xfrm>
              <a:off x="4132" y="2109"/>
              <a:ext cx="30" cy="16"/>
            </a:xfrm>
            <a:custGeom>
              <a:avLst/>
              <a:gdLst>
                <a:gd name="T0" fmla="*/ 0 w 30"/>
                <a:gd name="T1" fmla="*/ 0 h 16"/>
                <a:gd name="T2" fmla="*/ 13 w 30"/>
                <a:gd name="T3" fmla="*/ 14 h 16"/>
                <a:gd name="T4" fmla="*/ 30 w 30"/>
                <a:gd name="T5" fmla="*/ 16 h 16"/>
                <a:gd name="T6" fmla="*/ 17 w 30"/>
                <a:gd name="T7" fmla="*/ 2 h 16"/>
                <a:gd name="T8" fmla="*/ 0 w 30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6">
                  <a:moveTo>
                    <a:pt x="0" y="0"/>
                  </a:moveTo>
                  <a:lnTo>
                    <a:pt x="13" y="14"/>
                  </a:lnTo>
                  <a:lnTo>
                    <a:pt x="30" y="16"/>
                  </a:lnTo>
                  <a:lnTo>
                    <a:pt x="1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2" name="Freeform 86"/>
            <p:cNvSpPr>
              <a:spLocks/>
            </p:cNvSpPr>
            <p:nvPr/>
          </p:nvSpPr>
          <p:spPr bwMode="auto">
            <a:xfrm>
              <a:off x="4174" y="2148"/>
              <a:ext cx="29" cy="14"/>
            </a:xfrm>
            <a:custGeom>
              <a:avLst/>
              <a:gdLst>
                <a:gd name="T0" fmla="*/ 0 w 29"/>
                <a:gd name="T1" fmla="*/ 8 h 14"/>
                <a:gd name="T2" fmla="*/ 25 w 29"/>
                <a:gd name="T3" fmla="*/ 14 h 14"/>
                <a:gd name="T4" fmla="*/ 29 w 29"/>
                <a:gd name="T5" fmla="*/ 5 h 14"/>
                <a:gd name="T6" fmla="*/ 4 w 29"/>
                <a:gd name="T7" fmla="*/ 0 h 14"/>
                <a:gd name="T8" fmla="*/ 0 w 29"/>
                <a:gd name="T9" fmla="*/ 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8"/>
                  </a:moveTo>
                  <a:lnTo>
                    <a:pt x="25" y="14"/>
                  </a:lnTo>
                  <a:lnTo>
                    <a:pt x="29" y="5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3" name="Rectangle 87"/>
            <p:cNvSpPr>
              <a:spLocks noChangeArrowheads="1"/>
            </p:cNvSpPr>
            <p:nvPr/>
          </p:nvSpPr>
          <p:spPr bwMode="auto">
            <a:xfrm>
              <a:off x="4212" y="2159"/>
              <a:ext cx="25" cy="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84" name="Freeform 88"/>
            <p:cNvSpPr>
              <a:spLocks/>
            </p:cNvSpPr>
            <p:nvPr/>
          </p:nvSpPr>
          <p:spPr bwMode="auto">
            <a:xfrm>
              <a:off x="4283" y="2162"/>
              <a:ext cx="29" cy="11"/>
            </a:xfrm>
            <a:custGeom>
              <a:avLst/>
              <a:gdLst>
                <a:gd name="T0" fmla="*/ 0 w 29"/>
                <a:gd name="T1" fmla="*/ 8 h 11"/>
                <a:gd name="T2" fmla="*/ 25 w 29"/>
                <a:gd name="T3" fmla="*/ 11 h 11"/>
                <a:gd name="T4" fmla="*/ 29 w 29"/>
                <a:gd name="T5" fmla="*/ 2 h 11"/>
                <a:gd name="T6" fmla="*/ 4 w 29"/>
                <a:gd name="T7" fmla="*/ 0 h 11"/>
                <a:gd name="T8" fmla="*/ 0 w 29"/>
                <a:gd name="T9" fmla="*/ 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1">
                  <a:moveTo>
                    <a:pt x="0" y="8"/>
                  </a:moveTo>
                  <a:lnTo>
                    <a:pt x="25" y="11"/>
                  </a:lnTo>
                  <a:lnTo>
                    <a:pt x="29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5" name="Rectangle 89"/>
            <p:cNvSpPr>
              <a:spLocks noChangeArrowheads="1"/>
            </p:cNvSpPr>
            <p:nvPr/>
          </p:nvSpPr>
          <p:spPr bwMode="auto">
            <a:xfrm>
              <a:off x="4362" y="2167"/>
              <a:ext cx="13" cy="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86" name="Freeform 90"/>
            <p:cNvSpPr>
              <a:spLocks/>
            </p:cNvSpPr>
            <p:nvPr/>
          </p:nvSpPr>
          <p:spPr bwMode="auto">
            <a:xfrm>
              <a:off x="3440" y="1645"/>
              <a:ext cx="930" cy="472"/>
            </a:xfrm>
            <a:custGeom>
              <a:avLst/>
              <a:gdLst>
                <a:gd name="T0" fmla="*/ 0 w 223"/>
                <a:gd name="T1" fmla="*/ 472 h 169"/>
                <a:gd name="T2" fmla="*/ 154 w 223"/>
                <a:gd name="T3" fmla="*/ 472 h 169"/>
                <a:gd name="T4" fmla="*/ 188 w 223"/>
                <a:gd name="T5" fmla="*/ 472 h 169"/>
                <a:gd name="T6" fmla="*/ 229 w 223"/>
                <a:gd name="T7" fmla="*/ 472 h 169"/>
                <a:gd name="T8" fmla="*/ 229 w 223"/>
                <a:gd name="T9" fmla="*/ 472 h 169"/>
                <a:gd name="T10" fmla="*/ 263 w 223"/>
                <a:gd name="T11" fmla="*/ 430 h 169"/>
                <a:gd name="T12" fmla="*/ 309 w 223"/>
                <a:gd name="T13" fmla="*/ 332 h 169"/>
                <a:gd name="T14" fmla="*/ 371 w 223"/>
                <a:gd name="T15" fmla="*/ 159 h 169"/>
                <a:gd name="T16" fmla="*/ 434 w 223"/>
                <a:gd name="T17" fmla="*/ 22 h 169"/>
                <a:gd name="T18" fmla="*/ 450 w 223"/>
                <a:gd name="T19" fmla="*/ 6 h 169"/>
                <a:gd name="T20" fmla="*/ 467 w 223"/>
                <a:gd name="T21" fmla="*/ 0 h 169"/>
                <a:gd name="T22" fmla="*/ 480 w 223"/>
                <a:gd name="T23" fmla="*/ 6 h 169"/>
                <a:gd name="T24" fmla="*/ 496 w 223"/>
                <a:gd name="T25" fmla="*/ 22 h 169"/>
                <a:gd name="T26" fmla="*/ 559 w 223"/>
                <a:gd name="T27" fmla="*/ 159 h 169"/>
                <a:gd name="T28" fmla="*/ 621 w 223"/>
                <a:gd name="T29" fmla="*/ 332 h 169"/>
                <a:gd name="T30" fmla="*/ 667 w 223"/>
                <a:gd name="T31" fmla="*/ 430 h 169"/>
                <a:gd name="T32" fmla="*/ 701 w 223"/>
                <a:gd name="T33" fmla="*/ 472 h 169"/>
                <a:gd name="T34" fmla="*/ 701 w 223"/>
                <a:gd name="T35" fmla="*/ 472 h 169"/>
                <a:gd name="T36" fmla="*/ 742 w 223"/>
                <a:gd name="T37" fmla="*/ 472 h 169"/>
                <a:gd name="T38" fmla="*/ 776 w 223"/>
                <a:gd name="T39" fmla="*/ 472 h 169"/>
                <a:gd name="T40" fmla="*/ 930 w 223"/>
                <a:gd name="T41" fmla="*/ 472 h 1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69">
                  <a:moveTo>
                    <a:pt x="0" y="169"/>
                  </a:moveTo>
                  <a:lnTo>
                    <a:pt x="37" y="169"/>
                  </a:lnTo>
                  <a:lnTo>
                    <a:pt x="45" y="169"/>
                  </a:lnTo>
                  <a:lnTo>
                    <a:pt x="55" y="169"/>
                  </a:lnTo>
                  <a:lnTo>
                    <a:pt x="63" y="154"/>
                  </a:lnTo>
                  <a:lnTo>
                    <a:pt x="74" y="119"/>
                  </a:lnTo>
                  <a:lnTo>
                    <a:pt x="89" y="57"/>
                  </a:lnTo>
                  <a:lnTo>
                    <a:pt x="104" y="8"/>
                  </a:lnTo>
                  <a:lnTo>
                    <a:pt x="108" y="2"/>
                  </a:lnTo>
                  <a:lnTo>
                    <a:pt x="112" y="0"/>
                  </a:lnTo>
                  <a:lnTo>
                    <a:pt x="115" y="2"/>
                  </a:lnTo>
                  <a:lnTo>
                    <a:pt x="119" y="8"/>
                  </a:lnTo>
                  <a:lnTo>
                    <a:pt x="134" y="57"/>
                  </a:lnTo>
                  <a:lnTo>
                    <a:pt x="149" y="119"/>
                  </a:lnTo>
                  <a:lnTo>
                    <a:pt x="160" y="154"/>
                  </a:lnTo>
                  <a:lnTo>
                    <a:pt x="168" y="169"/>
                  </a:lnTo>
                  <a:lnTo>
                    <a:pt x="178" y="169"/>
                  </a:lnTo>
                  <a:lnTo>
                    <a:pt x="186" y="169"/>
                  </a:lnTo>
                  <a:lnTo>
                    <a:pt x="223" y="169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7" name="Line 91"/>
            <p:cNvSpPr>
              <a:spLocks noChangeShapeType="1"/>
            </p:cNvSpPr>
            <p:nvPr/>
          </p:nvSpPr>
          <p:spPr bwMode="auto">
            <a:xfrm>
              <a:off x="4963" y="1489"/>
              <a:ext cx="0" cy="73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8" name="Line 92"/>
            <p:cNvSpPr>
              <a:spLocks noChangeShapeType="1"/>
            </p:cNvSpPr>
            <p:nvPr/>
          </p:nvSpPr>
          <p:spPr bwMode="auto">
            <a:xfrm>
              <a:off x="4951" y="2223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89" name="Line 93"/>
            <p:cNvSpPr>
              <a:spLocks noChangeShapeType="1"/>
            </p:cNvSpPr>
            <p:nvPr/>
          </p:nvSpPr>
          <p:spPr bwMode="auto">
            <a:xfrm>
              <a:off x="4951" y="2117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0" name="Line 94"/>
            <p:cNvSpPr>
              <a:spLocks noChangeShapeType="1"/>
            </p:cNvSpPr>
            <p:nvPr/>
          </p:nvSpPr>
          <p:spPr bwMode="auto">
            <a:xfrm>
              <a:off x="4951" y="201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1" name="Line 95"/>
            <p:cNvSpPr>
              <a:spLocks noChangeShapeType="1"/>
            </p:cNvSpPr>
            <p:nvPr/>
          </p:nvSpPr>
          <p:spPr bwMode="auto">
            <a:xfrm>
              <a:off x="4951" y="190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2" name="Line 96"/>
            <p:cNvSpPr>
              <a:spLocks noChangeShapeType="1"/>
            </p:cNvSpPr>
            <p:nvPr/>
          </p:nvSpPr>
          <p:spPr bwMode="auto">
            <a:xfrm>
              <a:off x="4951" y="180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3" name="Line 97"/>
            <p:cNvSpPr>
              <a:spLocks noChangeShapeType="1"/>
            </p:cNvSpPr>
            <p:nvPr/>
          </p:nvSpPr>
          <p:spPr bwMode="auto">
            <a:xfrm>
              <a:off x="4951" y="169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4" name="Line 98"/>
            <p:cNvSpPr>
              <a:spLocks noChangeShapeType="1"/>
            </p:cNvSpPr>
            <p:nvPr/>
          </p:nvSpPr>
          <p:spPr bwMode="auto">
            <a:xfrm>
              <a:off x="4951" y="1595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5" name="Line 99"/>
            <p:cNvSpPr>
              <a:spLocks noChangeShapeType="1"/>
            </p:cNvSpPr>
            <p:nvPr/>
          </p:nvSpPr>
          <p:spPr bwMode="auto">
            <a:xfrm>
              <a:off x="4951" y="1489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496" name="Rectangle 100"/>
            <p:cNvSpPr>
              <a:spLocks noChangeArrowheads="1"/>
            </p:cNvSpPr>
            <p:nvPr/>
          </p:nvSpPr>
          <p:spPr bwMode="auto">
            <a:xfrm>
              <a:off x="4491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97" name="Rectangle 101"/>
            <p:cNvSpPr>
              <a:spLocks noChangeArrowheads="1"/>
            </p:cNvSpPr>
            <p:nvPr/>
          </p:nvSpPr>
          <p:spPr bwMode="auto">
            <a:xfrm>
              <a:off x="4629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98" name="Rectangle 102"/>
            <p:cNvSpPr>
              <a:spLocks noChangeArrowheads="1"/>
            </p:cNvSpPr>
            <p:nvPr/>
          </p:nvSpPr>
          <p:spPr bwMode="auto">
            <a:xfrm>
              <a:off x="4767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99" name="Rectangle 103"/>
            <p:cNvSpPr>
              <a:spLocks noChangeArrowheads="1"/>
            </p:cNvSpPr>
            <p:nvPr/>
          </p:nvSpPr>
          <p:spPr bwMode="auto">
            <a:xfrm>
              <a:off x="4905" y="2114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0" name="Rectangle 104"/>
            <p:cNvSpPr>
              <a:spLocks noChangeArrowheads="1"/>
            </p:cNvSpPr>
            <p:nvPr/>
          </p:nvSpPr>
          <p:spPr bwMode="auto">
            <a:xfrm>
              <a:off x="5042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1" name="Rectangle 105"/>
            <p:cNvSpPr>
              <a:spLocks noChangeArrowheads="1"/>
            </p:cNvSpPr>
            <p:nvPr/>
          </p:nvSpPr>
          <p:spPr bwMode="auto">
            <a:xfrm>
              <a:off x="5180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2" name="Rectangle 106"/>
            <p:cNvSpPr>
              <a:spLocks noChangeArrowheads="1"/>
            </p:cNvSpPr>
            <p:nvPr/>
          </p:nvSpPr>
          <p:spPr bwMode="auto">
            <a:xfrm>
              <a:off x="5318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3" name="Rectangle 107"/>
            <p:cNvSpPr>
              <a:spLocks noChangeArrowheads="1"/>
            </p:cNvSpPr>
            <p:nvPr/>
          </p:nvSpPr>
          <p:spPr bwMode="auto">
            <a:xfrm>
              <a:off x="4491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4" name="Rectangle 108"/>
            <p:cNvSpPr>
              <a:spLocks noChangeArrowheads="1"/>
            </p:cNvSpPr>
            <p:nvPr/>
          </p:nvSpPr>
          <p:spPr bwMode="auto">
            <a:xfrm>
              <a:off x="4959" y="2114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5" name="Rectangle 109"/>
            <p:cNvSpPr>
              <a:spLocks noChangeArrowheads="1"/>
            </p:cNvSpPr>
            <p:nvPr/>
          </p:nvSpPr>
          <p:spPr bwMode="auto">
            <a:xfrm>
              <a:off x="5422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06" name="Freeform 110"/>
            <p:cNvSpPr>
              <a:spLocks/>
            </p:cNvSpPr>
            <p:nvPr/>
          </p:nvSpPr>
          <p:spPr bwMode="auto">
            <a:xfrm>
              <a:off x="4496" y="1645"/>
              <a:ext cx="930" cy="472"/>
            </a:xfrm>
            <a:custGeom>
              <a:avLst/>
              <a:gdLst>
                <a:gd name="T0" fmla="*/ 0 w 223"/>
                <a:gd name="T1" fmla="*/ 472 h 169"/>
                <a:gd name="T2" fmla="*/ 154 w 223"/>
                <a:gd name="T3" fmla="*/ 472 h 169"/>
                <a:gd name="T4" fmla="*/ 188 w 223"/>
                <a:gd name="T5" fmla="*/ 472 h 169"/>
                <a:gd name="T6" fmla="*/ 229 w 223"/>
                <a:gd name="T7" fmla="*/ 472 h 169"/>
                <a:gd name="T8" fmla="*/ 229 w 223"/>
                <a:gd name="T9" fmla="*/ 472 h 169"/>
                <a:gd name="T10" fmla="*/ 263 w 223"/>
                <a:gd name="T11" fmla="*/ 430 h 169"/>
                <a:gd name="T12" fmla="*/ 309 w 223"/>
                <a:gd name="T13" fmla="*/ 332 h 169"/>
                <a:gd name="T14" fmla="*/ 371 w 223"/>
                <a:gd name="T15" fmla="*/ 159 h 169"/>
                <a:gd name="T16" fmla="*/ 434 w 223"/>
                <a:gd name="T17" fmla="*/ 22 h 169"/>
                <a:gd name="T18" fmla="*/ 450 w 223"/>
                <a:gd name="T19" fmla="*/ 6 h 169"/>
                <a:gd name="T20" fmla="*/ 467 w 223"/>
                <a:gd name="T21" fmla="*/ 0 h 169"/>
                <a:gd name="T22" fmla="*/ 480 w 223"/>
                <a:gd name="T23" fmla="*/ 6 h 169"/>
                <a:gd name="T24" fmla="*/ 496 w 223"/>
                <a:gd name="T25" fmla="*/ 22 h 169"/>
                <a:gd name="T26" fmla="*/ 559 w 223"/>
                <a:gd name="T27" fmla="*/ 159 h 169"/>
                <a:gd name="T28" fmla="*/ 621 w 223"/>
                <a:gd name="T29" fmla="*/ 332 h 169"/>
                <a:gd name="T30" fmla="*/ 667 w 223"/>
                <a:gd name="T31" fmla="*/ 430 h 169"/>
                <a:gd name="T32" fmla="*/ 701 w 223"/>
                <a:gd name="T33" fmla="*/ 472 h 169"/>
                <a:gd name="T34" fmla="*/ 701 w 223"/>
                <a:gd name="T35" fmla="*/ 472 h 169"/>
                <a:gd name="T36" fmla="*/ 742 w 223"/>
                <a:gd name="T37" fmla="*/ 472 h 169"/>
                <a:gd name="T38" fmla="*/ 776 w 223"/>
                <a:gd name="T39" fmla="*/ 472 h 169"/>
                <a:gd name="T40" fmla="*/ 930 w 223"/>
                <a:gd name="T41" fmla="*/ 472 h 1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69">
                  <a:moveTo>
                    <a:pt x="0" y="169"/>
                  </a:moveTo>
                  <a:lnTo>
                    <a:pt x="37" y="169"/>
                  </a:lnTo>
                  <a:lnTo>
                    <a:pt x="45" y="169"/>
                  </a:lnTo>
                  <a:lnTo>
                    <a:pt x="55" y="169"/>
                  </a:lnTo>
                  <a:lnTo>
                    <a:pt x="63" y="154"/>
                  </a:lnTo>
                  <a:lnTo>
                    <a:pt x="74" y="119"/>
                  </a:lnTo>
                  <a:lnTo>
                    <a:pt x="89" y="57"/>
                  </a:lnTo>
                  <a:lnTo>
                    <a:pt x="104" y="8"/>
                  </a:lnTo>
                  <a:lnTo>
                    <a:pt x="108" y="2"/>
                  </a:lnTo>
                  <a:lnTo>
                    <a:pt x="112" y="0"/>
                  </a:lnTo>
                  <a:lnTo>
                    <a:pt x="115" y="2"/>
                  </a:lnTo>
                  <a:lnTo>
                    <a:pt x="119" y="8"/>
                  </a:lnTo>
                  <a:lnTo>
                    <a:pt x="134" y="57"/>
                  </a:lnTo>
                  <a:lnTo>
                    <a:pt x="149" y="119"/>
                  </a:lnTo>
                  <a:lnTo>
                    <a:pt x="160" y="154"/>
                  </a:lnTo>
                  <a:lnTo>
                    <a:pt x="168" y="169"/>
                  </a:lnTo>
                  <a:lnTo>
                    <a:pt x="178" y="169"/>
                  </a:lnTo>
                  <a:lnTo>
                    <a:pt x="186" y="169"/>
                  </a:lnTo>
                  <a:lnTo>
                    <a:pt x="223" y="169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07" name="Freeform 111"/>
            <p:cNvSpPr>
              <a:spLocks/>
            </p:cNvSpPr>
            <p:nvPr/>
          </p:nvSpPr>
          <p:spPr bwMode="auto">
            <a:xfrm>
              <a:off x="4496" y="1595"/>
              <a:ext cx="930" cy="522"/>
            </a:xfrm>
            <a:custGeom>
              <a:avLst/>
              <a:gdLst>
                <a:gd name="T0" fmla="*/ 0 w 223"/>
                <a:gd name="T1" fmla="*/ 522 h 187"/>
                <a:gd name="T2" fmla="*/ 154 w 223"/>
                <a:gd name="T3" fmla="*/ 514 h 187"/>
                <a:gd name="T4" fmla="*/ 188 w 223"/>
                <a:gd name="T5" fmla="*/ 502 h 187"/>
                <a:gd name="T6" fmla="*/ 229 w 223"/>
                <a:gd name="T7" fmla="*/ 472 h 187"/>
                <a:gd name="T8" fmla="*/ 229 w 223"/>
                <a:gd name="T9" fmla="*/ 472 h 187"/>
                <a:gd name="T10" fmla="*/ 263 w 223"/>
                <a:gd name="T11" fmla="*/ 427 h 187"/>
                <a:gd name="T12" fmla="*/ 309 w 223"/>
                <a:gd name="T13" fmla="*/ 329 h 187"/>
                <a:gd name="T14" fmla="*/ 371 w 223"/>
                <a:gd name="T15" fmla="*/ 156 h 187"/>
                <a:gd name="T16" fmla="*/ 434 w 223"/>
                <a:gd name="T17" fmla="*/ 20 h 187"/>
                <a:gd name="T18" fmla="*/ 450 w 223"/>
                <a:gd name="T19" fmla="*/ 3 h 187"/>
                <a:gd name="T20" fmla="*/ 467 w 223"/>
                <a:gd name="T21" fmla="*/ 0 h 187"/>
                <a:gd name="T22" fmla="*/ 480 w 223"/>
                <a:gd name="T23" fmla="*/ 3 h 187"/>
                <a:gd name="T24" fmla="*/ 496 w 223"/>
                <a:gd name="T25" fmla="*/ 20 h 187"/>
                <a:gd name="T26" fmla="*/ 559 w 223"/>
                <a:gd name="T27" fmla="*/ 156 h 187"/>
                <a:gd name="T28" fmla="*/ 621 w 223"/>
                <a:gd name="T29" fmla="*/ 329 h 187"/>
                <a:gd name="T30" fmla="*/ 667 w 223"/>
                <a:gd name="T31" fmla="*/ 427 h 187"/>
                <a:gd name="T32" fmla="*/ 701 w 223"/>
                <a:gd name="T33" fmla="*/ 472 h 187"/>
                <a:gd name="T34" fmla="*/ 701 w 223"/>
                <a:gd name="T35" fmla="*/ 472 h 187"/>
                <a:gd name="T36" fmla="*/ 742 w 223"/>
                <a:gd name="T37" fmla="*/ 502 h 187"/>
                <a:gd name="T38" fmla="*/ 776 w 223"/>
                <a:gd name="T39" fmla="*/ 514 h 187"/>
                <a:gd name="T40" fmla="*/ 930 w 223"/>
                <a:gd name="T41" fmla="*/ 522 h 1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87">
                  <a:moveTo>
                    <a:pt x="0" y="187"/>
                  </a:moveTo>
                  <a:lnTo>
                    <a:pt x="37" y="184"/>
                  </a:lnTo>
                  <a:lnTo>
                    <a:pt x="45" y="180"/>
                  </a:lnTo>
                  <a:lnTo>
                    <a:pt x="55" y="169"/>
                  </a:lnTo>
                  <a:lnTo>
                    <a:pt x="63" y="153"/>
                  </a:lnTo>
                  <a:lnTo>
                    <a:pt x="74" y="118"/>
                  </a:lnTo>
                  <a:lnTo>
                    <a:pt x="89" y="56"/>
                  </a:lnTo>
                  <a:lnTo>
                    <a:pt x="104" y="7"/>
                  </a:lnTo>
                  <a:lnTo>
                    <a:pt x="108" y="1"/>
                  </a:lnTo>
                  <a:lnTo>
                    <a:pt x="112" y="0"/>
                  </a:lnTo>
                  <a:lnTo>
                    <a:pt x="115" y="1"/>
                  </a:lnTo>
                  <a:lnTo>
                    <a:pt x="119" y="7"/>
                  </a:lnTo>
                  <a:lnTo>
                    <a:pt x="134" y="56"/>
                  </a:lnTo>
                  <a:lnTo>
                    <a:pt x="149" y="118"/>
                  </a:lnTo>
                  <a:lnTo>
                    <a:pt x="160" y="153"/>
                  </a:lnTo>
                  <a:lnTo>
                    <a:pt x="168" y="169"/>
                  </a:lnTo>
                  <a:lnTo>
                    <a:pt x="178" y="180"/>
                  </a:lnTo>
                  <a:lnTo>
                    <a:pt x="186" y="184"/>
                  </a:lnTo>
                  <a:lnTo>
                    <a:pt x="223" y="187"/>
                  </a:lnTo>
                </a:path>
              </a:pathLst>
            </a:custGeom>
            <a:noFill/>
            <a:ln w="2063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08" name="Rectangle 112"/>
            <p:cNvSpPr>
              <a:spLocks noChangeArrowheads="1"/>
            </p:cNvSpPr>
            <p:nvPr/>
          </p:nvSpPr>
          <p:spPr bwMode="auto">
            <a:xfrm>
              <a:off x="2547" y="1385"/>
              <a:ext cx="56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33CC33"/>
                  </a:solidFill>
                  <a:latin typeface="Calibri" panose="020F0502020204030204" pitchFamily="34" charset="0"/>
                </a:rPr>
                <a:t>Unbiased 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509" name="Rectangle 113"/>
            <p:cNvSpPr>
              <a:spLocks noChangeArrowheads="1"/>
            </p:cNvSpPr>
            <p:nvPr/>
          </p:nvSpPr>
          <p:spPr bwMode="auto">
            <a:xfrm>
              <a:off x="4570" y="1385"/>
              <a:ext cx="64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33CC33"/>
                  </a:solidFill>
                  <a:latin typeface="Calibri" panose="020F0502020204030204" pitchFamily="34" charset="0"/>
                </a:rPr>
                <a:t>vs.Unbiased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510" name="Rectangle 114"/>
            <p:cNvSpPr>
              <a:spLocks noChangeArrowheads="1"/>
            </p:cNvSpPr>
            <p:nvPr/>
          </p:nvSpPr>
          <p:spPr bwMode="auto">
            <a:xfrm>
              <a:off x="3271" y="1352"/>
              <a:ext cx="837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11" name="Rectangle 115"/>
            <p:cNvSpPr>
              <a:spLocks noChangeArrowheads="1"/>
            </p:cNvSpPr>
            <p:nvPr/>
          </p:nvSpPr>
          <p:spPr bwMode="auto">
            <a:xfrm>
              <a:off x="3454" y="1372"/>
              <a:ext cx="53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00FF"/>
                  </a:solidFill>
                  <a:latin typeface="Calibri" panose="020F0502020204030204" pitchFamily="34" charset="0"/>
                </a:rPr>
                <a:t>Unbiased,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512" name="Rectangle 116"/>
            <p:cNvSpPr>
              <a:spLocks noChangeArrowheads="1"/>
            </p:cNvSpPr>
            <p:nvPr/>
          </p:nvSpPr>
          <p:spPr bwMode="auto">
            <a:xfrm>
              <a:off x="3456" y="1545"/>
              <a:ext cx="5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00FF"/>
                  </a:solidFill>
                  <a:latin typeface="Calibri" panose="020F0502020204030204" pitchFamily="34" charset="0"/>
                </a:rPr>
                <a:t>Negatives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513" name="Rectangle 117"/>
            <p:cNvSpPr>
              <a:spLocks noChangeArrowheads="1"/>
            </p:cNvSpPr>
            <p:nvPr/>
          </p:nvSpPr>
          <p:spPr bwMode="auto">
            <a:xfrm>
              <a:off x="3426" y="1718"/>
              <a:ext cx="36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00FF"/>
                  </a:solidFill>
                  <a:latin typeface="Calibri" panose="020F0502020204030204" pitchFamily="34" charset="0"/>
                </a:rPr>
                <a:t>zeroed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514" name="Line 118"/>
            <p:cNvSpPr>
              <a:spLocks noChangeShapeType="1"/>
            </p:cNvSpPr>
            <p:nvPr/>
          </p:nvSpPr>
          <p:spPr bwMode="auto">
            <a:xfrm>
              <a:off x="2851" y="1489"/>
              <a:ext cx="0" cy="73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15" name="Line 119"/>
            <p:cNvSpPr>
              <a:spLocks noChangeShapeType="1"/>
            </p:cNvSpPr>
            <p:nvPr/>
          </p:nvSpPr>
          <p:spPr bwMode="auto">
            <a:xfrm>
              <a:off x="2839" y="2223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16" name="Line 120"/>
            <p:cNvSpPr>
              <a:spLocks noChangeShapeType="1"/>
            </p:cNvSpPr>
            <p:nvPr/>
          </p:nvSpPr>
          <p:spPr bwMode="auto">
            <a:xfrm>
              <a:off x="2839" y="2117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17" name="Line 121"/>
            <p:cNvSpPr>
              <a:spLocks noChangeShapeType="1"/>
            </p:cNvSpPr>
            <p:nvPr/>
          </p:nvSpPr>
          <p:spPr bwMode="auto">
            <a:xfrm>
              <a:off x="2839" y="201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18" name="Line 122"/>
            <p:cNvSpPr>
              <a:spLocks noChangeShapeType="1"/>
            </p:cNvSpPr>
            <p:nvPr/>
          </p:nvSpPr>
          <p:spPr bwMode="auto">
            <a:xfrm>
              <a:off x="2839" y="190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19" name="Line 123"/>
            <p:cNvSpPr>
              <a:spLocks noChangeShapeType="1"/>
            </p:cNvSpPr>
            <p:nvPr/>
          </p:nvSpPr>
          <p:spPr bwMode="auto">
            <a:xfrm>
              <a:off x="2839" y="180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20" name="Line 124"/>
            <p:cNvSpPr>
              <a:spLocks noChangeShapeType="1"/>
            </p:cNvSpPr>
            <p:nvPr/>
          </p:nvSpPr>
          <p:spPr bwMode="auto">
            <a:xfrm>
              <a:off x="2839" y="169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21" name="Line 125"/>
            <p:cNvSpPr>
              <a:spLocks noChangeShapeType="1"/>
            </p:cNvSpPr>
            <p:nvPr/>
          </p:nvSpPr>
          <p:spPr bwMode="auto">
            <a:xfrm>
              <a:off x="2839" y="1595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22" name="Line 126"/>
            <p:cNvSpPr>
              <a:spLocks noChangeShapeType="1"/>
            </p:cNvSpPr>
            <p:nvPr/>
          </p:nvSpPr>
          <p:spPr bwMode="auto">
            <a:xfrm>
              <a:off x="2839" y="1489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23" name="Rectangle 127"/>
            <p:cNvSpPr>
              <a:spLocks noChangeArrowheads="1"/>
            </p:cNvSpPr>
            <p:nvPr/>
          </p:nvSpPr>
          <p:spPr bwMode="auto">
            <a:xfrm>
              <a:off x="2379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24" name="Rectangle 128"/>
            <p:cNvSpPr>
              <a:spLocks noChangeArrowheads="1"/>
            </p:cNvSpPr>
            <p:nvPr/>
          </p:nvSpPr>
          <p:spPr bwMode="auto">
            <a:xfrm>
              <a:off x="2517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25" name="Rectangle 129"/>
            <p:cNvSpPr>
              <a:spLocks noChangeArrowheads="1"/>
            </p:cNvSpPr>
            <p:nvPr/>
          </p:nvSpPr>
          <p:spPr bwMode="auto">
            <a:xfrm>
              <a:off x="2655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26" name="Rectangle 130"/>
            <p:cNvSpPr>
              <a:spLocks noChangeArrowheads="1"/>
            </p:cNvSpPr>
            <p:nvPr/>
          </p:nvSpPr>
          <p:spPr bwMode="auto">
            <a:xfrm>
              <a:off x="2793" y="2114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27" name="Rectangle 131"/>
            <p:cNvSpPr>
              <a:spLocks noChangeArrowheads="1"/>
            </p:cNvSpPr>
            <p:nvPr/>
          </p:nvSpPr>
          <p:spPr bwMode="auto">
            <a:xfrm>
              <a:off x="2930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28" name="Rectangle 132"/>
            <p:cNvSpPr>
              <a:spLocks noChangeArrowheads="1"/>
            </p:cNvSpPr>
            <p:nvPr/>
          </p:nvSpPr>
          <p:spPr bwMode="auto">
            <a:xfrm>
              <a:off x="3068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29" name="Rectangle 133"/>
            <p:cNvSpPr>
              <a:spLocks noChangeArrowheads="1"/>
            </p:cNvSpPr>
            <p:nvPr/>
          </p:nvSpPr>
          <p:spPr bwMode="auto">
            <a:xfrm>
              <a:off x="3206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30" name="Rectangle 134"/>
            <p:cNvSpPr>
              <a:spLocks noChangeArrowheads="1"/>
            </p:cNvSpPr>
            <p:nvPr/>
          </p:nvSpPr>
          <p:spPr bwMode="auto">
            <a:xfrm>
              <a:off x="2379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31" name="Rectangle 135"/>
            <p:cNvSpPr>
              <a:spLocks noChangeArrowheads="1"/>
            </p:cNvSpPr>
            <p:nvPr/>
          </p:nvSpPr>
          <p:spPr bwMode="auto">
            <a:xfrm>
              <a:off x="2847" y="2114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32" name="Rectangle 136"/>
            <p:cNvSpPr>
              <a:spLocks noChangeArrowheads="1"/>
            </p:cNvSpPr>
            <p:nvPr/>
          </p:nvSpPr>
          <p:spPr bwMode="auto">
            <a:xfrm>
              <a:off x="3310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33" name="Freeform 137"/>
            <p:cNvSpPr>
              <a:spLocks/>
            </p:cNvSpPr>
            <p:nvPr/>
          </p:nvSpPr>
          <p:spPr bwMode="auto">
            <a:xfrm>
              <a:off x="2384" y="1595"/>
              <a:ext cx="930" cy="522"/>
            </a:xfrm>
            <a:custGeom>
              <a:avLst/>
              <a:gdLst>
                <a:gd name="T0" fmla="*/ 0 w 223"/>
                <a:gd name="T1" fmla="*/ 522 h 187"/>
                <a:gd name="T2" fmla="*/ 154 w 223"/>
                <a:gd name="T3" fmla="*/ 514 h 187"/>
                <a:gd name="T4" fmla="*/ 188 w 223"/>
                <a:gd name="T5" fmla="*/ 502 h 187"/>
                <a:gd name="T6" fmla="*/ 229 w 223"/>
                <a:gd name="T7" fmla="*/ 472 h 187"/>
                <a:gd name="T8" fmla="*/ 229 w 223"/>
                <a:gd name="T9" fmla="*/ 472 h 187"/>
                <a:gd name="T10" fmla="*/ 263 w 223"/>
                <a:gd name="T11" fmla="*/ 427 h 187"/>
                <a:gd name="T12" fmla="*/ 309 w 223"/>
                <a:gd name="T13" fmla="*/ 329 h 187"/>
                <a:gd name="T14" fmla="*/ 371 w 223"/>
                <a:gd name="T15" fmla="*/ 156 h 187"/>
                <a:gd name="T16" fmla="*/ 434 w 223"/>
                <a:gd name="T17" fmla="*/ 20 h 187"/>
                <a:gd name="T18" fmla="*/ 450 w 223"/>
                <a:gd name="T19" fmla="*/ 3 h 187"/>
                <a:gd name="T20" fmla="*/ 467 w 223"/>
                <a:gd name="T21" fmla="*/ 0 h 187"/>
                <a:gd name="T22" fmla="*/ 480 w 223"/>
                <a:gd name="T23" fmla="*/ 3 h 187"/>
                <a:gd name="T24" fmla="*/ 496 w 223"/>
                <a:gd name="T25" fmla="*/ 20 h 187"/>
                <a:gd name="T26" fmla="*/ 559 w 223"/>
                <a:gd name="T27" fmla="*/ 156 h 187"/>
                <a:gd name="T28" fmla="*/ 621 w 223"/>
                <a:gd name="T29" fmla="*/ 329 h 187"/>
                <a:gd name="T30" fmla="*/ 667 w 223"/>
                <a:gd name="T31" fmla="*/ 427 h 187"/>
                <a:gd name="T32" fmla="*/ 701 w 223"/>
                <a:gd name="T33" fmla="*/ 472 h 187"/>
                <a:gd name="T34" fmla="*/ 701 w 223"/>
                <a:gd name="T35" fmla="*/ 472 h 187"/>
                <a:gd name="T36" fmla="*/ 742 w 223"/>
                <a:gd name="T37" fmla="*/ 502 h 187"/>
                <a:gd name="T38" fmla="*/ 776 w 223"/>
                <a:gd name="T39" fmla="*/ 514 h 187"/>
                <a:gd name="T40" fmla="*/ 930 w 223"/>
                <a:gd name="T41" fmla="*/ 522 h 1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87">
                  <a:moveTo>
                    <a:pt x="0" y="187"/>
                  </a:moveTo>
                  <a:lnTo>
                    <a:pt x="37" y="184"/>
                  </a:lnTo>
                  <a:lnTo>
                    <a:pt x="45" y="180"/>
                  </a:lnTo>
                  <a:lnTo>
                    <a:pt x="55" y="169"/>
                  </a:lnTo>
                  <a:lnTo>
                    <a:pt x="63" y="153"/>
                  </a:lnTo>
                  <a:lnTo>
                    <a:pt x="74" y="118"/>
                  </a:lnTo>
                  <a:lnTo>
                    <a:pt x="89" y="56"/>
                  </a:lnTo>
                  <a:lnTo>
                    <a:pt x="104" y="7"/>
                  </a:lnTo>
                  <a:lnTo>
                    <a:pt x="108" y="1"/>
                  </a:lnTo>
                  <a:lnTo>
                    <a:pt x="112" y="0"/>
                  </a:lnTo>
                  <a:lnTo>
                    <a:pt x="115" y="1"/>
                  </a:lnTo>
                  <a:lnTo>
                    <a:pt x="119" y="7"/>
                  </a:lnTo>
                  <a:lnTo>
                    <a:pt x="134" y="56"/>
                  </a:lnTo>
                  <a:lnTo>
                    <a:pt x="149" y="118"/>
                  </a:lnTo>
                  <a:lnTo>
                    <a:pt x="160" y="153"/>
                  </a:lnTo>
                  <a:lnTo>
                    <a:pt x="168" y="169"/>
                  </a:lnTo>
                  <a:lnTo>
                    <a:pt x="178" y="180"/>
                  </a:lnTo>
                  <a:lnTo>
                    <a:pt x="186" y="184"/>
                  </a:lnTo>
                  <a:lnTo>
                    <a:pt x="223" y="187"/>
                  </a:lnTo>
                </a:path>
              </a:pathLst>
            </a:custGeom>
            <a:noFill/>
            <a:ln w="2063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34" name="Line 138"/>
            <p:cNvSpPr>
              <a:spLocks noChangeShapeType="1"/>
            </p:cNvSpPr>
            <p:nvPr/>
          </p:nvSpPr>
          <p:spPr bwMode="auto">
            <a:xfrm>
              <a:off x="3907" y="1489"/>
              <a:ext cx="0" cy="73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35" name="Line 139"/>
            <p:cNvSpPr>
              <a:spLocks noChangeShapeType="1"/>
            </p:cNvSpPr>
            <p:nvPr/>
          </p:nvSpPr>
          <p:spPr bwMode="auto">
            <a:xfrm>
              <a:off x="3895" y="2223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36" name="Line 140"/>
            <p:cNvSpPr>
              <a:spLocks noChangeShapeType="1"/>
            </p:cNvSpPr>
            <p:nvPr/>
          </p:nvSpPr>
          <p:spPr bwMode="auto">
            <a:xfrm>
              <a:off x="3895" y="2117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37" name="Line 141"/>
            <p:cNvSpPr>
              <a:spLocks noChangeShapeType="1"/>
            </p:cNvSpPr>
            <p:nvPr/>
          </p:nvSpPr>
          <p:spPr bwMode="auto">
            <a:xfrm>
              <a:off x="3895" y="201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38" name="Line 142"/>
            <p:cNvSpPr>
              <a:spLocks noChangeShapeType="1"/>
            </p:cNvSpPr>
            <p:nvPr/>
          </p:nvSpPr>
          <p:spPr bwMode="auto">
            <a:xfrm>
              <a:off x="3895" y="190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39" name="Line 143"/>
            <p:cNvSpPr>
              <a:spLocks noChangeShapeType="1"/>
            </p:cNvSpPr>
            <p:nvPr/>
          </p:nvSpPr>
          <p:spPr bwMode="auto">
            <a:xfrm>
              <a:off x="3895" y="180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40" name="Line 144"/>
            <p:cNvSpPr>
              <a:spLocks noChangeShapeType="1"/>
            </p:cNvSpPr>
            <p:nvPr/>
          </p:nvSpPr>
          <p:spPr bwMode="auto">
            <a:xfrm>
              <a:off x="3895" y="169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41" name="Line 145"/>
            <p:cNvSpPr>
              <a:spLocks noChangeShapeType="1"/>
            </p:cNvSpPr>
            <p:nvPr/>
          </p:nvSpPr>
          <p:spPr bwMode="auto">
            <a:xfrm>
              <a:off x="3895" y="1595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42" name="Line 146"/>
            <p:cNvSpPr>
              <a:spLocks noChangeShapeType="1"/>
            </p:cNvSpPr>
            <p:nvPr/>
          </p:nvSpPr>
          <p:spPr bwMode="auto">
            <a:xfrm>
              <a:off x="3895" y="1489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43" name="Rectangle 147"/>
            <p:cNvSpPr>
              <a:spLocks noChangeArrowheads="1"/>
            </p:cNvSpPr>
            <p:nvPr/>
          </p:nvSpPr>
          <p:spPr bwMode="auto">
            <a:xfrm>
              <a:off x="3435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44" name="Rectangle 148"/>
            <p:cNvSpPr>
              <a:spLocks noChangeArrowheads="1"/>
            </p:cNvSpPr>
            <p:nvPr/>
          </p:nvSpPr>
          <p:spPr bwMode="auto">
            <a:xfrm>
              <a:off x="3573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45" name="Rectangle 149"/>
            <p:cNvSpPr>
              <a:spLocks noChangeArrowheads="1"/>
            </p:cNvSpPr>
            <p:nvPr/>
          </p:nvSpPr>
          <p:spPr bwMode="auto">
            <a:xfrm>
              <a:off x="3711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46" name="Rectangle 150"/>
            <p:cNvSpPr>
              <a:spLocks noChangeArrowheads="1"/>
            </p:cNvSpPr>
            <p:nvPr/>
          </p:nvSpPr>
          <p:spPr bwMode="auto">
            <a:xfrm>
              <a:off x="3849" y="2114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47" name="Rectangle 151"/>
            <p:cNvSpPr>
              <a:spLocks noChangeArrowheads="1"/>
            </p:cNvSpPr>
            <p:nvPr/>
          </p:nvSpPr>
          <p:spPr bwMode="auto">
            <a:xfrm>
              <a:off x="3986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48" name="Rectangle 152"/>
            <p:cNvSpPr>
              <a:spLocks noChangeArrowheads="1"/>
            </p:cNvSpPr>
            <p:nvPr/>
          </p:nvSpPr>
          <p:spPr bwMode="auto">
            <a:xfrm>
              <a:off x="4124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49" name="Rectangle 153"/>
            <p:cNvSpPr>
              <a:spLocks noChangeArrowheads="1"/>
            </p:cNvSpPr>
            <p:nvPr/>
          </p:nvSpPr>
          <p:spPr bwMode="auto">
            <a:xfrm>
              <a:off x="4262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0" name="Rectangle 154"/>
            <p:cNvSpPr>
              <a:spLocks noChangeArrowheads="1"/>
            </p:cNvSpPr>
            <p:nvPr/>
          </p:nvSpPr>
          <p:spPr bwMode="auto">
            <a:xfrm>
              <a:off x="3435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1" name="Rectangle 155"/>
            <p:cNvSpPr>
              <a:spLocks noChangeArrowheads="1"/>
            </p:cNvSpPr>
            <p:nvPr/>
          </p:nvSpPr>
          <p:spPr bwMode="auto">
            <a:xfrm>
              <a:off x="3903" y="2114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2" name="Rectangle 156"/>
            <p:cNvSpPr>
              <a:spLocks noChangeArrowheads="1"/>
            </p:cNvSpPr>
            <p:nvPr/>
          </p:nvSpPr>
          <p:spPr bwMode="auto">
            <a:xfrm>
              <a:off x="4366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3" name="Rectangle 157"/>
            <p:cNvSpPr>
              <a:spLocks noChangeArrowheads="1"/>
            </p:cNvSpPr>
            <p:nvPr/>
          </p:nvSpPr>
          <p:spPr bwMode="auto">
            <a:xfrm>
              <a:off x="3435" y="2167"/>
              <a:ext cx="25" cy="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4" name="Freeform 158"/>
            <p:cNvSpPr>
              <a:spLocks/>
            </p:cNvSpPr>
            <p:nvPr/>
          </p:nvSpPr>
          <p:spPr bwMode="auto">
            <a:xfrm>
              <a:off x="3506" y="2162"/>
              <a:ext cx="30" cy="11"/>
            </a:xfrm>
            <a:custGeom>
              <a:avLst/>
              <a:gdLst>
                <a:gd name="T0" fmla="*/ 0 w 30"/>
                <a:gd name="T1" fmla="*/ 2 h 11"/>
                <a:gd name="T2" fmla="*/ 25 w 30"/>
                <a:gd name="T3" fmla="*/ 0 h 11"/>
                <a:gd name="T4" fmla="*/ 30 w 30"/>
                <a:gd name="T5" fmla="*/ 8 h 11"/>
                <a:gd name="T6" fmla="*/ 5 w 30"/>
                <a:gd name="T7" fmla="*/ 11 h 11"/>
                <a:gd name="T8" fmla="*/ 0 w 30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">
                  <a:moveTo>
                    <a:pt x="0" y="2"/>
                  </a:moveTo>
                  <a:lnTo>
                    <a:pt x="25" y="0"/>
                  </a:lnTo>
                  <a:lnTo>
                    <a:pt x="30" y="8"/>
                  </a:lnTo>
                  <a:lnTo>
                    <a:pt x="5" y="1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55" name="Rectangle 159"/>
            <p:cNvSpPr>
              <a:spLocks noChangeArrowheads="1"/>
            </p:cNvSpPr>
            <p:nvPr/>
          </p:nvSpPr>
          <p:spPr bwMode="auto">
            <a:xfrm>
              <a:off x="3586" y="2159"/>
              <a:ext cx="12" cy="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6" name="Freeform 160"/>
            <p:cNvSpPr>
              <a:spLocks/>
            </p:cNvSpPr>
            <p:nvPr/>
          </p:nvSpPr>
          <p:spPr bwMode="auto">
            <a:xfrm>
              <a:off x="3586" y="2153"/>
              <a:ext cx="29" cy="14"/>
            </a:xfrm>
            <a:custGeom>
              <a:avLst/>
              <a:gdLst>
                <a:gd name="T0" fmla="*/ 0 w 29"/>
                <a:gd name="T1" fmla="*/ 6 h 14"/>
                <a:gd name="T2" fmla="*/ 25 w 29"/>
                <a:gd name="T3" fmla="*/ 0 h 14"/>
                <a:gd name="T4" fmla="*/ 29 w 29"/>
                <a:gd name="T5" fmla="*/ 9 h 14"/>
                <a:gd name="T6" fmla="*/ 4 w 29"/>
                <a:gd name="T7" fmla="*/ 14 h 14"/>
                <a:gd name="T8" fmla="*/ 0 w 29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6"/>
                  </a:moveTo>
                  <a:lnTo>
                    <a:pt x="25" y="0"/>
                  </a:lnTo>
                  <a:lnTo>
                    <a:pt x="29" y="9"/>
                  </a:lnTo>
                  <a:lnTo>
                    <a:pt x="4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57" name="Freeform 161"/>
            <p:cNvSpPr>
              <a:spLocks/>
            </p:cNvSpPr>
            <p:nvPr/>
          </p:nvSpPr>
          <p:spPr bwMode="auto">
            <a:xfrm>
              <a:off x="3619" y="2139"/>
              <a:ext cx="29" cy="17"/>
            </a:xfrm>
            <a:custGeom>
              <a:avLst/>
              <a:gdLst>
                <a:gd name="T0" fmla="*/ 0 w 29"/>
                <a:gd name="T1" fmla="*/ 14 h 17"/>
                <a:gd name="T2" fmla="*/ 13 w 29"/>
                <a:gd name="T3" fmla="*/ 0 h 17"/>
                <a:gd name="T4" fmla="*/ 29 w 29"/>
                <a:gd name="T5" fmla="*/ 3 h 17"/>
                <a:gd name="T6" fmla="*/ 17 w 29"/>
                <a:gd name="T7" fmla="*/ 17 h 17"/>
                <a:gd name="T8" fmla="*/ 0 w 29"/>
                <a:gd name="T9" fmla="*/ 1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7">
                  <a:moveTo>
                    <a:pt x="0" y="14"/>
                  </a:moveTo>
                  <a:lnTo>
                    <a:pt x="13" y="0"/>
                  </a:lnTo>
                  <a:lnTo>
                    <a:pt x="29" y="3"/>
                  </a:lnTo>
                  <a:lnTo>
                    <a:pt x="17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58" name="Rectangle 162"/>
            <p:cNvSpPr>
              <a:spLocks noChangeArrowheads="1"/>
            </p:cNvSpPr>
            <p:nvPr/>
          </p:nvSpPr>
          <p:spPr bwMode="auto">
            <a:xfrm>
              <a:off x="3665" y="2114"/>
              <a:ext cx="13" cy="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59" name="Freeform 163"/>
            <p:cNvSpPr>
              <a:spLocks/>
            </p:cNvSpPr>
            <p:nvPr/>
          </p:nvSpPr>
          <p:spPr bwMode="auto">
            <a:xfrm>
              <a:off x="3665" y="2103"/>
              <a:ext cx="21" cy="20"/>
            </a:xfrm>
            <a:custGeom>
              <a:avLst/>
              <a:gdLst>
                <a:gd name="T0" fmla="*/ 0 w 21"/>
                <a:gd name="T1" fmla="*/ 17 h 20"/>
                <a:gd name="T2" fmla="*/ 8 w 21"/>
                <a:gd name="T3" fmla="*/ 0 h 20"/>
                <a:gd name="T4" fmla="*/ 21 w 21"/>
                <a:gd name="T5" fmla="*/ 3 h 20"/>
                <a:gd name="T6" fmla="*/ 13 w 21"/>
                <a:gd name="T7" fmla="*/ 20 h 20"/>
                <a:gd name="T8" fmla="*/ 0 w 21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17"/>
                  </a:moveTo>
                  <a:lnTo>
                    <a:pt x="8" y="0"/>
                  </a:lnTo>
                  <a:lnTo>
                    <a:pt x="21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0" name="Freeform 164"/>
            <p:cNvSpPr>
              <a:spLocks/>
            </p:cNvSpPr>
            <p:nvPr/>
          </p:nvSpPr>
          <p:spPr bwMode="auto">
            <a:xfrm>
              <a:off x="3694" y="2067"/>
              <a:ext cx="17" cy="8"/>
            </a:xfrm>
            <a:custGeom>
              <a:avLst/>
              <a:gdLst>
                <a:gd name="T0" fmla="*/ 0 w 17"/>
                <a:gd name="T1" fmla="*/ 5 h 8"/>
                <a:gd name="T2" fmla="*/ 4 w 17"/>
                <a:gd name="T3" fmla="*/ 0 h 8"/>
                <a:gd name="T4" fmla="*/ 17 w 17"/>
                <a:gd name="T5" fmla="*/ 2 h 8"/>
                <a:gd name="T6" fmla="*/ 13 w 17"/>
                <a:gd name="T7" fmla="*/ 8 h 8"/>
                <a:gd name="T8" fmla="*/ 0 w 17"/>
                <a:gd name="T9" fmla="*/ 5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0" y="5"/>
                  </a:moveTo>
                  <a:lnTo>
                    <a:pt x="4" y="0"/>
                  </a:lnTo>
                  <a:lnTo>
                    <a:pt x="17" y="2"/>
                  </a:lnTo>
                  <a:lnTo>
                    <a:pt x="13" y="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1" name="Freeform 165"/>
            <p:cNvSpPr>
              <a:spLocks/>
            </p:cNvSpPr>
            <p:nvPr/>
          </p:nvSpPr>
          <p:spPr bwMode="auto">
            <a:xfrm>
              <a:off x="3698" y="2061"/>
              <a:ext cx="21" cy="20"/>
            </a:xfrm>
            <a:custGeom>
              <a:avLst/>
              <a:gdLst>
                <a:gd name="T0" fmla="*/ 0 w 21"/>
                <a:gd name="T1" fmla="*/ 17 h 20"/>
                <a:gd name="T2" fmla="*/ 9 w 21"/>
                <a:gd name="T3" fmla="*/ 0 h 20"/>
                <a:gd name="T4" fmla="*/ 21 w 21"/>
                <a:gd name="T5" fmla="*/ 3 h 20"/>
                <a:gd name="T6" fmla="*/ 13 w 21"/>
                <a:gd name="T7" fmla="*/ 20 h 20"/>
                <a:gd name="T8" fmla="*/ 0 w 21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17"/>
                  </a:moveTo>
                  <a:lnTo>
                    <a:pt x="9" y="0"/>
                  </a:lnTo>
                  <a:lnTo>
                    <a:pt x="21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2" name="Freeform 166"/>
            <p:cNvSpPr>
              <a:spLocks/>
            </p:cNvSpPr>
            <p:nvPr/>
          </p:nvSpPr>
          <p:spPr bwMode="auto">
            <a:xfrm>
              <a:off x="3719" y="2014"/>
              <a:ext cx="21" cy="16"/>
            </a:xfrm>
            <a:custGeom>
              <a:avLst/>
              <a:gdLst>
                <a:gd name="T0" fmla="*/ 0 w 21"/>
                <a:gd name="T1" fmla="*/ 14 h 16"/>
                <a:gd name="T2" fmla="*/ 9 w 21"/>
                <a:gd name="T3" fmla="*/ 0 h 16"/>
                <a:gd name="T4" fmla="*/ 21 w 21"/>
                <a:gd name="T5" fmla="*/ 2 h 16"/>
                <a:gd name="T6" fmla="*/ 13 w 21"/>
                <a:gd name="T7" fmla="*/ 16 h 16"/>
                <a:gd name="T8" fmla="*/ 0 w 21"/>
                <a:gd name="T9" fmla="*/ 14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0" y="14"/>
                  </a:moveTo>
                  <a:lnTo>
                    <a:pt x="9" y="0"/>
                  </a:lnTo>
                  <a:lnTo>
                    <a:pt x="21" y="2"/>
                  </a:lnTo>
                  <a:lnTo>
                    <a:pt x="13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3" name="Freeform 167"/>
            <p:cNvSpPr>
              <a:spLocks/>
            </p:cNvSpPr>
            <p:nvPr/>
          </p:nvSpPr>
          <p:spPr bwMode="auto">
            <a:xfrm>
              <a:off x="3740" y="1969"/>
              <a:ext cx="17" cy="14"/>
            </a:xfrm>
            <a:custGeom>
              <a:avLst/>
              <a:gdLst>
                <a:gd name="T0" fmla="*/ 0 w 17"/>
                <a:gd name="T1" fmla="*/ 11 h 14"/>
                <a:gd name="T2" fmla="*/ 4 w 17"/>
                <a:gd name="T3" fmla="*/ 0 h 14"/>
                <a:gd name="T4" fmla="*/ 17 w 17"/>
                <a:gd name="T5" fmla="*/ 3 h 14"/>
                <a:gd name="T6" fmla="*/ 13 w 17"/>
                <a:gd name="T7" fmla="*/ 14 h 14"/>
                <a:gd name="T8" fmla="*/ 0 w 17"/>
                <a:gd name="T9" fmla="*/ 1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4">
                  <a:moveTo>
                    <a:pt x="0" y="11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13" y="1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4" name="Freeform 168"/>
            <p:cNvSpPr>
              <a:spLocks/>
            </p:cNvSpPr>
            <p:nvPr/>
          </p:nvSpPr>
          <p:spPr bwMode="auto">
            <a:xfrm>
              <a:off x="3744" y="1963"/>
              <a:ext cx="17" cy="20"/>
            </a:xfrm>
            <a:custGeom>
              <a:avLst/>
              <a:gdLst>
                <a:gd name="T0" fmla="*/ 0 w 17"/>
                <a:gd name="T1" fmla="*/ 17 h 20"/>
                <a:gd name="T2" fmla="*/ 4 w 17"/>
                <a:gd name="T3" fmla="*/ 0 h 20"/>
                <a:gd name="T4" fmla="*/ 17 w 17"/>
                <a:gd name="T5" fmla="*/ 3 h 20"/>
                <a:gd name="T6" fmla="*/ 13 w 17"/>
                <a:gd name="T7" fmla="*/ 20 h 20"/>
                <a:gd name="T8" fmla="*/ 0 w 17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5" name="Freeform 169"/>
            <p:cNvSpPr>
              <a:spLocks/>
            </p:cNvSpPr>
            <p:nvPr/>
          </p:nvSpPr>
          <p:spPr bwMode="auto">
            <a:xfrm>
              <a:off x="3761" y="1913"/>
              <a:ext cx="17" cy="20"/>
            </a:xfrm>
            <a:custGeom>
              <a:avLst/>
              <a:gdLst>
                <a:gd name="T0" fmla="*/ 0 w 17"/>
                <a:gd name="T1" fmla="*/ 17 h 20"/>
                <a:gd name="T2" fmla="*/ 4 w 17"/>
                <a:gd name="T3" fmla="*/ 0 h 20"/>
                <a:gd name="T4" fmla="*/ 17 w 17"/>
                <a:gd name="T5" fmla="*/ 3 h 20"/>
                <a:gd name="T6" fmla="*/ 13 w 17"/>
                <a:gd name="T7" fmla="*/ 20 h 20"/>
                <a:gd name="T8" fmla="*/ 0 w 17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4" y="0"/>
                  </a:lnTo>
                  <a:lnTo>
                    <a:pt x="17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6" name="Freeform 170"/>
            <p:cNvSpPr>
              <a:spLocks/>
            </p:cNvSpPr>
            <p:nvPr/>
          </p:nvSpPr>
          <p:spPr bwMode="auto">
            <a:xfrm>
              <a:off x="3778" y="1866"/>
              <a:ext cx="16" cy="19"/>
            </a:xfrm>
            <a:custGeom>
              <a:avLst/>
              <a:gdLst>
                <a:gd name="T0" fmla="*/ 0 w 16"/>
                <a:gd name="T1" fmla="*/ 16 h 19"/>
                <a:gd name="T2" fmla="*/ 4 w 16"/>
                <a:gd name="T3" fmla="*/ 0 h 19"/>
                <a:gd name="T4" fmla="*/ 16 w 16"/>
                <a:gd name="T5" fmla="*/ 2 h 19"/>
                <a:gd name="T6" fmla="*/ 12 w 16"/>
                <a:gd name="T7" fmla="*/ 19 h 19"/>
                <a:gd name="T8" fmla="*/ 0 w 16"/>
                <a:gd name="T9" fmla="*/ 1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9">
                  <a:moveTo>
                    <a:pt x="0" y="16"/>
                  </a:moveTo>
                  <a:lnTo>
                    <a:pt x="4" y="0"/>
                  </a:lnTo>
                  <a:lnTo>
                    <a:pt x="16" y="2"/>
                  </a:lnTo>
                  <a:lnTo>
                    <a:pt x="1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7" name="Freeform 171"/>
            <p:cNvSpPr>
              <a:spLocks/>
            </p:cNvSpPr>
            <p:nvPr/>
          </p:nvSpPr>
          <p:spPr bwMode="auto">
            <a:xfrm>
              <a:off x="3794" y="1815"/>
              <a:ext cx="17" cy="20"/>
            </a:xfrm>
            <a:custGeom>
              <a:avLst/>
              <a:gdLst>
                <a:gd name="T0" fmla="*/ 0 w 17"/>
                <a:gd name="T1" fmla="*/ 17 h 20"/>
                <a:gd name="T2" fmla="*/ 5 w 17"/>
                <a:gd name="T3" fmla="*/ 0 h 20"/>
                <a:gd name="T4" fmla="*/ 17 w 17"/>
                <a:gd name="T5" fmla="*/ 3 h 20"/>
                <a:gd name="T6" fmla="*/ 13 w 17"/>
                <a:gd name="T7" fmla="*/ 20 h 20"/>
                <a:gd name="T8" fmla="*/ 0 w 17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5" y="0"/>
                  </a:lnTo>
                  <a:lnTo>
                    <a:pt x="17" y="3"/>
                  </a:lnTo>
                  <a:lnTo>
                    <a:pt x="13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8" name="Freeform 172"/>
            <p:cNvSpPr>
              <a:spLocks/>
            </p:cNvSpPr>
            <p:nvPr/>
          </p:nvSpPr>
          <p:spPr bwMode="auto">
            <a:xfrm>
              <a:off x="3807" y="1790"/>
              <a:ext cx="21" cy="20"/>
            </a:xfrm>
            <a:custGeom>
              <a:avLst/>
              <a:gdLst>
                <a:gd name="T0" fmla="*/ 0 w 21"/>
                <a:gd name="T1" fmla="*/ 17 h 20"/>
                <a:gd name="T2" fmla="*/ 8 w 21"/>
                <a:gd name="T3" fmla="*/ 0 h 20"/>
                <a:gd name="T4" fmla="*/ 21 w 21"/>
                <a:gd name="T5" fmla="*/ 3 h 20"/>
                <a:gd name="T6" fmla="*/ 12 w 21"/>
                <a:gd name="T7" fmla="*/ 20 h 20"/>
                <a:gd name="T8" fmla="*/ 0 w 21"/>
                <a:gd name="T9" fmla="*/ 1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17"/>
                  </a:moveTo>
                  <a:lnTo>
                    <a:pt x="8" y="0"/>
                  </a:lnTo>
                  <a:lnTo>
                    <a:pt x="21" y="3"/>
                  </a:lnTo>
                  <a:lnTo>
                    <a:pt x="12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69" name="Freeform 173"/>
            <p:cNvSpPr>
              <a:spLocks/>
            </p:cNvSpPr>
            <p:nvPr/>
          </p:nvSpPr>
          <p:spPr bwMode="auto">
            <a:xfrm>
              <a:off x="3828" y="1743"/>
              <a:ext cx="21" cy="19"/>
            </a:xfrm>
            <a:custGeom>
              <a:avLst/>
              <a:gdLst>
                <a:gd name="T0" fmla="*/ 0 w 21"/>
                <a:gd name="T1" fmla="*/ 17 h 19"/>
                <a:gd name="T2" fmla="*/ 8 w 21"/>
                <a:gd name="T3" fmla="*/ 0 h 19"/>
                <a:gd name="T4" fmla="*/ 21 w 21"/>
                <a:gd name="T5" fmla="*/ 3 h 19"/>
                <a:gd name="T6" fmla="*/ 12 w 21"/>
                <a:gd name="T7" fmla="*/ 19 h 19"/>
                <a:gd name="T8" fmla="*/ 0 w 21"/>
                <a:gd name="T9" fmla="*/ 1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9">
                  <a:moveTo>
                    <a:pt x="0" y="17"/>
                  </a:moveTo>
                  <a:lnTo>
                    <a:pt x="8" y="0"/>
                  </a:lnTo>
                  <a:lnTo>
                    <a:pt x="21" y="3"/>
                  </a:lnTo>
                  <a:lnTo>
                    <a:pt x="12" y="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0" name="Freeform 174"/>
            <p:cNvSpPr>
              <a:spLocks/>
            </p:cNvSpPr>
            <p:nvPr/>
          </p:nvSpPr>
          <p:spPr bwMode="auto">
            <a:xfrm>
              <a:off x="3849" y="1695"/>
              <a:ext cx="16" cy="17"/>
            </a:xfrm>
            <a:custGeom>
              <a:avLst/>
              <a:gdLst>
                <a:gd name="T0" fmla="*/ 0 w 16"/>
                <a:gd name="T1" fmla="*/ 14 h 17"/>
                <a:gd name="T2" fmla="*/ 4 w 16"/>
                <a:gd name="T3" fmla="*/ 0 h 17"/>
                <a:gd name="T4" fmla="*/ 16 w 16"/>
                <a:gd name="T5" fmla="*/ 3 h 17"/>
                <a:gd name="T6" fmla="*/ 12 w 16"/>
                <a:gd name="T7" fmla="*/ 17 h 17"/>
                <a:gd name="T8" fmla="*/ 0 w 16"/>
                <a:gd name="T9" fmla="*/ 1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7">
                  <a:moveTo>
                    <a:pt x="0" y="14"/>
                  </a:moveTo>
                  <a:lnTo>
                    <a:pt x="4" y="0"/>
                  </a:lnTo>
                  <a:lnTo>
                    <a:pt x="16" y="3"/>
                  </a:lnTo>
                  <a:lnTo>
                    <a:pt x="12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1" name="Rectangle 175"/>
            <p:cNvSpPr>
              <a:spLocks noChangeArrowheads="1"/>
            </p:cNvSpPr>
            <p:nvPr/>
          </p:nvSpPr>
          <p:spPr bwMode="auto">
            <a:xfrm>
              <a:off x="3870" y="1662"/>
              <a:ext cx="12" cy="3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72" name="Freeform 176"/>
            <p:cNvSpPr>
              <a:spLocks/>
            </p:cNvSpPr>
            <p:nvPr/>
          </p:nvSpPr>
          <p:spPr bwMode="auto">
            <a:xfrm>
              <a:off x="3870" y="1654"/>
              <a:ext cx="20" cy="19"/>
            </a:xfrm>
            <a:custGeom>
              <a:avLst/>
              <a:gdLst>
                <a:gd name="T0" fmla="*/ 0 w 20"/>
                <a:gd name="T1" fmla="*/ 16 h 19"/>
                <a:gd name="T2" fmla="*/ 8 w 20"/>
                <a:gd name="T3" fmla="*/ 0 h 19"/>
                <a:gd name="T4" fmla="*/ 20 w 20"/>
                <a:gd name="T5" fmla="*/ 2 h 19"/>
                <a:gd name="T6" fmla="*/ 12 w 20"/>
                <a:gd name="T7" fmla="*/ 19 h 19"/>
                <a:gd name="T8" fmla="*/ 0 w 20"/>
                <a:gd name="T9" fmla="*/ 1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9">
                  <a:moveTo>
                    <a:pt x="0" y="16"/>
                  </a:moveTo>
                  <a:lnTo>
                    <a:pt x="8" y="0"/>
                  </a:lnTo>
                  <a:lnTo>
                    <a:pt x="20" y="2"/>
                  </a:lnTo>
                  <a:lnTo>
                    <a:pt x="1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3" name="Freeform 177"/>
            <p:cNvSpPr>
              <a:spLocks/>
            </p:cNvSpPr>
            <p:nvPr/>
          </p:nvSpPr>
          <p:spPr bwMode="auto">
            <a:xfrm>
              <a:off x="3882" y="1642"/>
              <a:ext cx="29" cy="14"/>
            </a:xfrm>
            <a:custGeom>
              <a:avLst/>
              <a:gdLst>
                <a:gd name="T0" fmla="*/ 0 w 29"/>
                <a:gd name="T1" fmla="*/ 6 h 14"/>
                <a:gd name="T2" fmla="*/ 25 w 29"/>
                <a:gd name="T3" fmla="*/ 0 h 14"/>
                <a:gd name="T4" fmla="*/ 29 w 29"/>
                <a:gd name="T5" fmla="*/ 9 h 14"/>
                <a:gd name="T6" fmla="*/ 4 w 29"/>
                <a:gd name="T7" fmla="*/ 14 h 14"/>
                <a:gd name="T8" fmla="*/ 0 w 29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6"/>
                  </a:moveTo>
                  <a:lnTo>
                    <a:pt x="25" y="0"/>
                  </a:lnTo>
                  <a:lnTo>
                    <a:pt x="29" y="9"/>
                  </a:lnTo>
                  <a:lnTo>
                    <a:pt x="4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4" name="Freeform 178"/>
            <p:cNvSpPr>
              <a:spLocks/>
            </p:cNvSpPr>
            <p:nvPr/>
          </p:nvSpPr>
          <p:spPr bwMode="auto">
            <a:xfrm>
              <a:off x="3895" y="1642"/>
              <a:ext cx="29" cy="14"/>
            </a:xfrm>
            <a:custGeom>
              <a:avLst/>
              <a:gdLst>
                <a:gd name="T0" fmla="*/ 0 w 29"/>
                <a:gd name="T1" fmla="*/ 9 h 14"/>
                <a:gd name="T2" fmla="*/ 25 w 29"/>
                <a:gd name="T3" fmla="*/ 14 h 14"/>
                <a:gd name="T4" fmla="*/ 29 w 29"/>
                <a:gd name="T5" fmla="*/ 6 h 14"/>
                <a:gd name="T6" fmla="*/ 4 w 29"/>
                <a:gd name="T7" fmla="*/ 0 h 14"/>
                <a:gd name="T8" fmla="*/ 0 w 29"/>
                <a:gd name="T9" fmla="*/ 9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9"/>
                  </a:moveTo>
                  <a:lnTo>
                    <a:pt x="25" y="14"/>
                  </a:lnTo>
                  <a:lnTo>
                    <a:pt x="29" y="6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5" name="Freeform 179"/>
            <p:cNvSpPr>
              <a:spLocks/>
            </p:cNvSpPr>
            <p:nvPr/>
          </p:nvSpPr>
          <p:spPr bwMode="auto">
            <a:xfrm>
              <a:off x="3915" y="1642"/>
              <a:ext cx="21" cy="20"/>
            </a:xfrm>
            <a:custGeom>
              <a:avLst/>
              <a:gdLst>
                <a:gd name="T0" fmla="*/ 0 w 21"/>
                <a:gd name="T1" fmla="*/ 0 h 20"/>
                <a:gd name="T2" fmla="*/ 9 w 21"/>
                <a:gd name="T3" fmla="*/ 17 h 20"/>
                <a:gd name="T4" fmla="*/ 21 w 21"/>
                <a:gd name="T5" fmla="*/ 20 h 20"/>
                <a:gd name="T6" fmla="*/ 13 w 21"/>
                <a:gd name="T7" fmla="*/ 3 h 20"/>
                <a:gd name="T8" fmla="*/ 0 w 21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lnTo>
                    <a:pt x="9" y="17"/>
                  </a:lnTo>
                  <a:lnTo>
                    <a:pt x="21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6" name="Freeform 180"/>
            <p:cNvSpPr>
              <a:spLocks/>
            </p:cNvSpPr>
            <p:nvPr/>
          </p:nvSpPr>
          <p:spPr bwMode="auto">
            <a:xfrm>
              <a:off x="3932" y="1659"/>
              <a:ext cx="21" cy="20"/>
            </a:xfrm>
            <a:custGeom>
              <a:avLst/>
              <a:gdLst>
                <a:gd name="T0" fmla="*/ 0 w 21"/>
                <a:gd name="T1" fmla="*/ 0 h 20"/>
                <a:gd name="T2" fmla="*/ 8 w 21"/>
                <a:gd name="T3" fmla="*/ 17 h 20"/>
                <a:gd name="T4" fmla="*/ 21 w 21"/>
                <a:gd name="T5" fmla="*/ 20 h 20"/>
                <a:gd name="T6" fmla="*/ 13 w 21"/>
                <a:gd name="T7" fmla="*/ 3 h 20"/>
                <a:gd name="T8" fmla="*/ 0 w 21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lnTo>
                    <a:pt x="8" y="17"/>
                  </a:lnTo>
                  <a:lnTo>
                    <a:pt x="21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7" name="Freeform 181"/>
            <p:cNvSpPr>
              <a:spLocks/>
            </p:cNvSpPr>
            <p:nvPr/>
          </p:nvSpPr>
          <p:spPr bwMode="auto">
            <a:xfrm>
              <a:off x="3953" y="1707"/>
              <a:ext cx="21" cy="19"/>
            </a:xfrm>
            <a:custGeom>
              <a:avLst/>
              <a:gdLst>
                <a:gd name="T0" fmla="*/ 0 w 21"/>
                <a:gd name="T1" fmla="*/ 0 h 19"/>
                <a:gd name="T2" fmla="*/ 8 w 21"/>
                <a:gd name="T3" fmla="*/ 16 h 19"/>
                <a:gd name="T4" fmla="*/ 21 w 21"/>
                <a:gd name="T5" fmla="*/ 19 h 19"/>
                <a:gd name="T6" fmla="*/ 13 w 21"/>
                <a:gd name="T7" fmla="*/ 2 h 19"/>
                <a:gd name="T8" fmla="*/ 0 w 2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lnTo>
                    <a:pt x="8" y="16"/>
                  </a:lnTo>
                  <a:lnTo>
                    <a:pt x="21" y="19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8" name="Freeform 182"/>
            <p:cNvSpPr>
              <a:spLocks/>
            </p:cNvSpPr>
            <p:nvPr/>
          </p:nvSpPr>
          <p:spPr bwMode="auto">
            <a:xfrm>
              <a:off x="3974" y="1757"/>
              <a:ext cx="17" cy="17"/>
            </a:xfrm>
            <a:custGeom>
              <a:avLst/>
              <a:gdLst>
                <a:gd name="T0" fmla="*/ 0 w 17"/>
                <a:gd name="T1" fmla="*/ 0 h 17"/>
                <a:gd name="T2" fmla="*/ 4 w 17"/>
                <a:gd name="T3" fmla="*/ 14 h 17"/>
                <a:gd name="T4" fmla="*/ 17 w 17"/>
                <a:gd name="T5" fmla="*/ 17 h 17"/>
                <a:gd name="T6" fmla="*/ 12 w 17"/>
                <a:gd name="T7" fmla="*/ 3 h 17"/>
                <a:gd name="T8" fmla="*/ 0 w 1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4" y="14"/>
                  </a:lnTo>
                  <a:lnTo>
                    <a:pt x="17" y="1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79" name="Rectangle 183"/>
            <p:cNvSpPr>
              <a:spLocks noChangeArrowheads="1"/>
            </p:cNvSpPr>
            <p:nvPr/>
          </p:nvSpPr>
          <p:spPr bwMode="auto">
            <a:xfrm>
              <a:off x="3995" y="1807"/>
              <a:ext cx="12" cy="3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80" name="Freeform 184"/>
            <p:cNvSpPr>
              <a:spLocks/>
            </p:cNvSpPr>
            <p:nvPr/>
          </p:nvSpPr>
          <p:spPr bwMode="auto">
            <a:xfrm>
              <a:off x="3995" y="1796"/>
              <a:ext cx="16" cy="19"/>
            </a:xfrm>
            <a:custGeom>
              <a:avLst/>
              <a:gdLst>
                <a:gd name="T0" fmla="*/ 0 w 16"/>
                <a:gd name="T1" fmla="*/ 0 h 19"/>
                <a:gd name="T2" fmla="*/ 4 w 16"/>
                <a:gd name="T3" fmla="*/ 17 h 19"/>
                <a:gd name="T4" fmla="*/ 16 w 16"/>
                <a:gd name="T5" fmla="*/ 19 h 19"/>
                <a:gd name="T6" fmla="*/ 12 w 16"/>
                <a:gd name="T7" fmla="*/ 3 h 19"/>
                <a:gd name="T8" fmla="*/ 0 w 16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9">
                  <a:moveTo>
                    <a:pt x="0" y="0"/>
                  </a:moveTo>
                  <a:lnTo>
                    <a:pt x="4" y="17"/>
                  </a:lnTo>
                  <a:lnTo>
                    <a:pt x="16" y="19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1" name="Freeform 185"/>
            <p:cNvSpPr>
              <a:spLocks/>
            </p:cNvSpPr>
            <p:nvPr/>
          </p:nvSpPr>
          <p:spPr bwMode="auto">
            <a:xfrm>
              <a:off x="4011" y="1846"/>
              <a:ext cx="17" cy="20"/>
            </a:xfrm>
            <a:custGeom>
              <a:avLst/>
              <a:gdLst>
                <a:gd name="T0" fmla="*/ 0 w 17"/>
                <a:gd name="T1" fmla="*/ 0 h 20"/>
                <a:gd name="T2" fmla="*/ 5 w 17"/>
                <a:gd name="T3" fmla="*/ 17 h 20"/>
                <a:gd name="T4" fmla="*/ 17 w 17"/>
                <a:gd name="T5" fmla="*/ 20 h 20"/>
                <a:gd name="T6" fmla="*/ 13 w 17"/>
                <a:gd name="T7" fmla="*/ 3 h 20"/>
                <a:gd name="T8" fmla="*/ 0 w 17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0" y="0"/>
                  </a:moveTo>
                  <a:lnTo>
                    <a:pt x="5" y="17"/>
                  </a:lnTo>
                  <a:lnTo>
                    <a:pt x="17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2" name="Freeform 186"/>
            <p:cNvSpPr>
              <a:spLocks/>
            </p:cNvSpPr>
            <p:nvPr/>
          </p:nvSpPr>
          <p:spPr bwMode="auto">
            <a:xfrm>
              <a:off x="4028" y="1894"/>
              <a:ext cx="17" cy="19"/>
            </a:xfrm>
            <a:custGeom>
              <a:avLst/>
              <a:gdLst>
                <a:gd name="T0" fmla="*/ 0 w 17"/>
                <a:gd name="T1" fmla="*/ 0 h 19"/>
                <a:gd name="T2" fmla="*/ 4 w 17"/>
                <a:gd name="T3" fmla="*/ 16 h 19"/>
                <a:gd name="T4" fmla="*/ 17 w 17"/>
                <a:gd name="T5" fmla="*/ 19 h 19"/>
                <a:gd name="T6" fmla="*/ 13 w 17"/>
                <a:gd name="T7" fmla="*/ 2 h 19"/>
                <a:gd name="T8" fmla="*/ 0 w 1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4" y="16"/>
                  </a:lnTo>
                  <a:lnTo>
                    <a:pt x="17" y="19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3" name="Freeform 187"/>
            <p:cNvSpPr>
              <a:spLocks/>
            </p:cNvSpPr>
            <p:nvPr/>
          </p:nvSpPr>
          <p:spPr bwMode="auto">
            <a:xfrm>
              <a:off x="4045" y="1944"/>
              <a:ext cx="17" cy="19"/>
            </a:xfrm>
            <a:custGeom>
              <a:avLst/>
              <a:gdLst>
                <a:gd name="T0" fmla="*/ 0 w 17"/>
                <a:gd name="T1" fmla="*/ 0 h 19"/>
                <a:gd name="T2" fmla="*/ 4 w 17"/>
                <a:gd name="T3" fmla="*/ 17 h 19"/>
                <a:gd name="T4" fmla="*/ 17 w 17"/>
                <a:gd name="T5" fmla="*/ 19 h 19"/>
                <a:gd name="T6" fmla="*/ 12 w 17"/>
                <a:gd name="T7" fmla="*/ 3 h 19"/>
                <a:gd name="T8" fmla="*/ 0 w 1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4" y="17"/>
                  </a:lnTo>
                  <a:lnTo>
                    <a:pt x="17" y="19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4" name="Freeform 188"/>
            <p:cNvSpPr>
              <a:spLocks/>
            </p:cNvSpPr>
            <p:nvPr/>
          </p:nvSpPr>
          <p:spPr bwMode="auto">
            <a:xfrm>
              <a:off x="4057" y="1969"/>
              <a:ext cx="21" cy="20"/>
            </a:xfrm>
            <a:custGeom>
              <a:avLst/>
              <a:gdLst>
                <a:gd name="T0" fmla="*/ 0 w 21"/>
                <a:gd name="T1" fmla="*/ 0 h 20"/>
                <a:gd name="T2" fmla="*/ 9 w 21"/>
                <a:gd name="T3" fmla="*/ 17 h 20"/>
                <a:gd name="T4" fmla="*/ 21 w 21"/>
                <a:gd name="T5" fmla="*/ 20 h 20"/>
                <a:gd name="T6" fmla="*/ 13 w 21"/>
                <a:gd name="T7" fmla="*/ 3 h 20"/>
                <a:gd name="T8" fmla="*/ 0 w 21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0">
                  <a:moveTo>
                    <a:pt x="0" y="0"/>
                  </a:moveTo>
                  <a:lnTo>
                    <a:pt x="9" y="17"/>
                  </a:lnTo>
                  <a:lnTo>
                    <a:pt x="21" y="20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5" name="Freeform 189"/>
            <p:cNvSpPr>
              <a:spLocks/>
            </p:cNvSpPr>
            <p:nvPr/>
          </p:nvSpPr>
          <p:spPr bwMode="auto">
            <a:xfrm>
              <a:off x="4078" y="2019"/>
              <a:ext cx="21" cy="17"/>
            </a:xfrm>
            <a:custGeom>
              <a:avLst/>
              <a:gdLst>
                <a:gd name="T0" fmla="*/ 0 w 21"/>
                <a:gd name="T1" fmla="*/ 0 h 17"/>
                <a:gd name="T2" fmla="*/ 9 w 21"/>
                <a:gd name="T3" fmla="*/ 14 h 17"/>
                <a:gd name="T4" fmla="*/ 21 w 21"/>
                <a:gd name="T5" fmla="*/ 17 h 17"/>
                <a:gd name="T6" fmla="*/ 13 w 21"/>
                <a:gd name="T7" fmla="*/ 3 h 17"/>
                <a:gd name="T8" fmla="*/ 0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7">
                  <a:moveTo>
                    <a:pt x="0" y="0"/>
                  </a:moveTo>
                  <a:lnTo>
                    <a:pt x="9" y="14"/>
                  </a:lnTo>
                  <a:lnTo>
                    <a:pt x="21" y="17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6" name="Freeform 190"/>
            <p:cNvSpPr>
              <a:spLocks/>
            </p:cNvSpPr>
            <p:nvPr/>
          </p:nvSpPr>
          <p:spPr bwMode="auto">
            <a:xfrm>
              <a:off x="4099" y="2067"/>
              <a:ext cx="17" cy="14"/>
            </a:xfrm>
            <a:custGeom>
              <a:avLst/>
              <a:gdLst>
                <a:gd name="T0" fmla="*/ 0 w 17"/>
                <a:gd name="T1" fmla="*/ 0 h 14"/>
                <a:gd name="T2" fmla="*/ 4 w 17"/>
                <a:gd name="T3" fmla="*/ 11 h 14"/>
                <a:gd name="T4" fmla="*/ 17 w 17"/>
                <a:gd name="T5" fmla="*/ 14 h 14"/>
                <a:gd name="T6" fmla="*/ 13 w 17"/>
                <a:gd name="T7" fmla="*/ 2 h 14"/>
                <a:gd name="T8" fmla="*/ 0 w 1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4">
                  <a:moveTo>
                    <a:pt x="0" y="0"/>
                  </a:moveTo>
                  <a:lnTo>
                    <a:pt x="4" y="11"/>
                  </a:lnTo>
                  <a:lnTo>
                    <a:pt x="17" y="14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7" name="Freeform 191"/>
            <p:cNvSpPr>
              <a:spLocks/>
            </p:cNvSpPr>
            <p:nvPr/>
          </p:nvSpPr>
          <p:spPr bwMode="auto">
            <a:xfrm>
              <a:off x="4103" y="2067"/>
              <a:ext cx="21" cy="19"/>
            </a:xfrm>
            <a:custGeom>
              <a:avLst/>
              <a:gdLst>
                <a:gd name="T0" fmla="*/ 0 w 21"/>
                <a:gd name="T1" fmla="*/ 0 h 19"/>
                <a:gd name="T2" fmla="*/ 9 w 21"/>
                <a:gd name="T3" fmla="*/ 16 h 19"/>
                <a:gd name="T4" fmla="*/ 21 w 21"/>
                <a:gd name="T5" fmla="*/ 19 h 19"/>
                <a:gd name="T6" fmla="*/ 13 w 21"/>
                <a:gd name="T7" fmla="*/ 2 h 19"/>
                <a:gd name="T8" fmla="*/ 0 w 2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lnTo>
                    <a:pt x="9" y="16"/>
                  </a:lnTo>
                  <a:lnTo>
                    <a:pt x="21" y="19"/>
                  </a:lnTo>
                  <a:lnTo>
                    <a:pt x="1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8" name="Freeform 192"/>
            <p:cNvSpPr>
              <a:spLocks/>
            </p:cNvSpPr>
            <p:nvPr/>
          </p:nvSpPr>
          <p:spPr bwMode="auto">
            <a:xfrm>
              <a:off x="4132" y="2114"/>
              <a:ext cx="17" cy="9"/>
            </a:xfrm>
            <a:custGeom>
              <a:avLst/>
              <a:gdLst>
                <a:gd name="T0" fmla="*/ 0 w 17"/>
                <a:gd name="T1" fmla="*/ 0 h 9"/>
                <a:gd name="T2" fmla="*/ 5 w 17"/>
                <a:gd name="T3" fmla="*/ 6 h 9"/>
                <a:gd name="T4" fmla="*/ 17 w 17"/>
                <a:gd name="T5" fmla="*/ 9 h 9"/>
                <a:gd name="T6" fmla="*/ 13 w 17"/>
                <a:gd name="T7" fmla="*/ 3 h 9"/>
                <a:gd name="T8" fmla="*/ 0 w 17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5" y="6"/>
                  </a:lnTo>
                  <a:lnTo>
                    <a:pt x="17" y="9"/>
                  </a:lnTo>
                  <a:lnTo>
                    <a:pt x="1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89" name="Rectangle 193"/>
            <p:cNvSpPr>
              <a:spLocks noChangeArrowheads="1"/>
            </p:cNvSpPr>
            <p:nvPr/>
          </p:nvSpPr>
          <p:spPr bwMode="auto">
            <a:xfrm>
              <a:off x="4137" y="2114"/>
              <a:ext cx="12" cy="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90" name="Freeform 194"/>
            <p:cNvSpPr>
              <a:spLocks/>
            </p:cNvSpPr>
            <p:nvPr/>
          </p:nvSpPr>
          <p:spPr bwMode="auto">
            <a:xfrm>
              <a:off x="4132" y="2109"/>
              <a:ext cx="30" cy="16"/>
            </a:xfrm>
            <a:custGeom>
              <a:avLst/>
              <a:gdLst>
                <a:gd name="T0" fmla="*/ 0 w 30"/>
                <a:gd name="T1" fmla="*/ 0 h 16"/>
                <a:gd name="T2" fmla="*/ 13 w 30"/>
                <a:gd name="T3" fmla="*/ 14 h 16"/>
                <a:gd name="T4" fmla="*/ 30 w 30"/>
                <a:gd name="T5" fmla="*/ 16 h 16"/>
                <a:gd name="T6" fmla="*/ 17 w 30"/>
                <a:gd name="T7" fmla="*/ 2 h 16"/>
                <a:gd name="T8" fmla="*/ 0 w 30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6">
                  <a:moveTo>
                    <a:pt x="0" y="0"/>
                  </a:moveTo>
                  <a:lnTo>
                    <a:pt x="13" y="14"/>
                  </a:lnTo>
                  <a:lnTo>
                    <a:pt x="30" y="16"/>
                  </a:lnTo>
                  <a:lnTo>
                    <a:pt x="1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1" name="Freeform 195"/>
            <p:cNvSpPr>
              <a:spLocks/>
            </p:cNvSpPr>
            <p:nvPr/>
          </p:nvSpPr>
          <p:spPr bwMode="auto">
            <a:xfrm>
              <a:off x="4174" y="2148"/>
              <a:ext cx="29" cy="14"/>
            </a:xfrm>
            <a:custGeom>
              <a:avLst/>
              <a:gdLst>
                <a:gd name="T0" fmla="*/ 0 w 29"/>
                <a:gd name="T1" fmla="*/ 8 h 14"/>
                <a:gd name="T2" fmla="*/ 25 w 29"/>
                <a:gd name="T3" fmla="*/ 14 h 14"/>
                <a:gd name="T4" fmla="*/ 29 w 29"/>
                <a:gd name="T5" fmla="*/ 5 h 14"/>
                <a:gd name="T6" fmla="*/ 4 w 29"/>
                <a:gd name="T7" fmla="*/ 0 h 14"/>
                <a:gd name="T8" fmla="*/ 0 w 29"/>
                <a:gd name="T9" fmla="*/ 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">
                  <a:moveTo>
                    <a:pt x="0" y="8"/>
                  </a:moveTo>
                  <a:lnTo>
                    <a:pt x="25" y="14"/>
                  </a:lnTo>
                  <a:lnTo>
                    <a:pt x="29" y="5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2" name="Rectangle 196"/>
            <p:cNvSpPr>
              <a:spLocks noChangeArrowheads="1"/>
            </p:cNvSpPr>
            <p:nvPr/>
          </p:nvSpPr>
          <p:spPr bwMode="auto">
            <a:xfrm>
              <a:off x="4212" y="2159"/>
              <a:ext cx="25" cy="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93" name="Freeform 197"/>
            <p:cNvSpPr>
              <a:spLocks/>
            </p:cNvSpPr>
            <p:nvPr/>
          </p:nvSpPr>
          <p:spPr bwMode="auto">
            <a:xfrm>
              <a:off x="4283" y="2162"/>
              <a:ext cx="29" cy="11"/>
            </a:xfrm>
            <a:custGeom>
              <a:avLst/>
              <a:gdLst>
                <a:gd name="T0" fmla="*/ 0 w 29"/>
                <a:gd name="T1" fmla="*/ 8 h 11"/>
                <a:gd name="T2" fmla="*/ 25 w 29"/>
                <a:gd name="T3" fmla="*/ 11 h 11"/>
                <a:gd name="T4" fmla="*/ 29 w 29"/>
                <a:gd name="T5" fmla="*/ 2 h 11"/>
                <a:gd name="T6" fmla="*/ 4 w 29"/>
                <a:gd name="T7" fmla="*/ 0 h 11"/>
                <a:gd name="T8" fmla="*/ 0 w 29"/>
                <a:gd name="T9" fmla="*/ 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1">
                  <a:moveTo>
                    <a:pt x="0" y="8"/>
                  </a:moveTo>
                  <a:lnTo>
                    <a:pt x="25" y="11"/>
                  </a:lnTo>
                  <a:lnTo>
                    <a:pt x="29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4" name="Rectangle 198"/>
            <p:cNvSpPr>
              <a:spLocks noChangeArrowheads="1"/>
            </p:cNvSpPr>
            <p:nvPr/>
          </p:nvSpPr>
          <p:spPr bwMode="auto">
            <a:xfrm>
              <a:off x="4362" y="2167"/>
              <a:ext cx="13" cy="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595" name="Freeform 199"/>
            <p:cNvSpPr>
              <a:spLocks/>
            </p:cNvSpPr>
            <p:nvPr/>
          </p:nvSpPr>
          <p:spPr bwMode="auto">
            <a:xfrm>
              <a:off x="3440" y="1645"/>
              <a:ext cx="930" cy="472"/>
            </a:xfrm>
            <a:custGeom>
              <a:avLst/>
              <a:gdLst>
                <a:gd name="T0" fmla="*/ 0 w 223"/>
                <a:gd name="T1" fmla="*/ 472 h 169"/>
                <a:gd name="T2" fmla="*/ 154 w 223"/>
                <a:gd name="T3" fmla="*/ 472 h 169"/>
                <a:gd name="T4" fmla="*/ 188 w 223"/>
                <a:gd name="T5" fmla="*/ 472 h 169"/>
                <a:gd name="T6" fmla="*/ 229 w 223"/>
                <a:gd name="T7" fmla="*/ 472 h 169"/>
                <a:gd name="T8" fmla="*/ 229 w 223"/>
                <a:gd name="T9" fmla="*/ 472 h 169"/>
                <a:gd name="T10" fmla="*/ 263 w 223"/>
                <a:gd name="T11" fmla="*/ 430 h 169"/>
                <a:gd name="T12" fmla="*/ 309 w 223"/>
                <a:gd name="T13" fmla="*/ 332 h 169"/>
                <a:gd name="T14" fmla="*/ 371 w 223"/>
                <a:gd name="T15" fmla="*/ 159 h 169"/>
                <a:gd name="T16" fmla="*/ 434 w 223"/>
                <a:gd name="T17" fmla="*/ 22 h 169"/>
                <a:gd name="T18" fmla="*/ 450 w 223"/>
                <a:gd name="T19" fmla="*/ 6 h 169"/>
                <a:gd name="T20" fmla="*/ 467 w 223"/>
                <a:gd name="T21" fmla="*/ 0 h 169"/>
                <a:gd name="T22" fmla="*/ 480 w 223"/>
                <a:gd name="T23" fmla="*/ 6 h 169"/>
                <a:gd name="T24" fmla="*/ 496 w 223"/>
                <a:gd name="T25" fmla="*/ 22 h 169"/>
                <a:gd name="T26" fmla="*/ 559 w 223"/>
                <a:gd name="T27" fmla="*/ 159 h 169"/>
                <a:gd name="T28" fmla="*/ 621 w 223"/>
                <a:gd name="T29" fmla="*/ 332 h 169"/>
                <a:gd name="T30" fmla="*/ 667 w 223"/>
                <a:gd name="T31" fmla="*/ 430 h 169"/>
                <a:gd name="T32" fmla="*/ 701 w 223"/>
                <a:gd name="T33" fmla="*/ 472 h 169"/>
                <a:gd name="T34" fmla="*/ 701 w 223"/>
                <a:gd name="T35" fmla="*/ 472 h 169"/>
                <a:gd name="T36" fmla="*/ 742 w 223"/>
                <a:gd name="T37" fmla="*/ 472 h 169"/>
                <a:gd name="T38" fmla="*/ 776 w 223"/>
                <a:gd name="T39" fmla="*/ 472 h 169"/>
                <a:gd name="T40" fmla="*/ 930 w 223"/>
                <a:gd name="T41" fmla="*/ 472 h 1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69">
                  <a:moveTo>
                    <a:pt x="0" y="169"/>
                  </a:moveTo>
                  <a:lnTo>
                    <a:pt x="37" y="169"/>
                  </a:lnTo>
                  <a:lnTo>
                    <a:pt x="45" y="169"/>
                  </a:lnTo>
                  <a:lnTo>
                    <a:pt x="55" y="169"/>
                  </a:lnTo>
                  <a:lnTo>
                    <a:pt x="63" y="154"/>
                  </a:lnTo>
                  <a:lnTo>
                    <a:pt x="74" y="119"/>
                  </a:lnTo>
                  <a:lnTo>
                    <a:pt x="89" y="57"/>
                  </a:lnTo>
                  <a:lnTo>
                    <a:pt x="104" y="8"/>
                  </a:lnTo>
                  <a:lnTo>
                    <a:pt x="108" y="2"/>
                  </a:lnTo>
                  <a:lnTo>
                    <a:pt x="112" y="0"/>
                  </a:lnTo>
                  <a:lnTo>
                    <a:pt x="115" y="2"/>
                  </a:lnTo>
                  <a:lnTo>
                    <a:pt x="119" y="8"/>
                  </a:lnTo>
                  <a:lnTo>
                    <a:pt x="134" y="57"/>
                  </a:lnTo>
                  <a:lnTo>
                    <a:pt x="149" y="119"/>
                  </a:lnTo>
                  <a:lnTo>
                    <a:pt x="160" y="154"/>
                  </a:lnTo>
                  <a:lnTo>
                    <a:pt x="168" y="169"/>
                  </a:lnTo>
                  <a:lnTo>
                    <a:pt x="178" y="169"/>
                  </a:lnTo>
                  <a:lnTo>
                    <a:pt x="186" y="169"/>
                  </a:lnTo>
                  <a:lnTo>
                    <a:pt x="223" y="169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6" name="Line 200"/>
            <p:cNvSpPr>
              <a:spLocks noChangeShapeType="1"/>
            </p:cNvSpPr>
            <p:nvPr/>
          </p:nvSpPr>
          <p:spPr bwMode="auto">
            <a:xfrm>
              <a:off x="4963" y="1489"/>
              <a:ext cx="0" cy="73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7" name="Line 201"/>
            <p:cNvSpPr>
              <a:spLocks noChangeShapeType="1"/>
            </p:cNvSpPr>
            <p:nvPr/>
          </p:nvSpPr>
          <p:spPr bwMode="auto">
            <a:xfrm>
              <a:off x="4951" y="2223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8" name="Line 202"/>
            <p:cNvSpPr>
              <a:spLocks noChangeShapeType="1"/>
            </p:cNvSpPr>
            <p:nvPr/>
          </p:nvSpPr>
          <p:spPr bwMode="auto">
            <a:xfrm>
              <a:off x="4951" y="2117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599" name="Line 203"/>
            <p:cNvSpPr>
              <a:spLocks noChangeShapeType="1"/>
            </p:cNvSpPr>
            <p:nvPr/>
          </p:nvSpPr>
          <p:spPr bwMode="auto">
            <a:xfrm>
              <a:off x="4951" y="201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00" name="Line 204"/>
            <p:cNvSpPr>
              <a:spLocks noChangeShapeType="1"/>
            </p:cNvSpPr>
            <p:nvPr/>
          </p:nvSpPr>
          <p:spPr bwMode="auto">
            <a:xfrm>
              <a:off x="4951" y="190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01" name="Line 205"/>
            <p:cNvSpPr>
              <a:spLocks noChangeShapeType="1"/>
            </p:cNvSpPr>
            <p:nvPr/>
          </p:nvSpPr>
          <p:spPr bwMode="auto">
            <a:xfrm>
              <a:off x="4951" y="1804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02" name="Line 206"/>
            <p:cNvSpPr>
              <a:spLocks noChangeShapeType="1"/>
            </p:cNvSpPr>
            <p:nvPr/>
          </p:nvSpPr>
          <p:spPr bwMode="auto">
            <a:xfrm>
              <a:off x="4951" y="1698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03" name="Line 207"/>
            <p:cNvSpPr>
              <a:spLocks noChangeShapeType="1"/>
            </p:cNvSpPr>
            <p:nvPr/>
          </p:nvSpPr>
          <p:spPr bwMode="auto">
            <a:xfrm>
              <a:off x="4951" y="1595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04" name="Line 208"/>
            <p:cNvSpPr>
              <a:spLocks noChangeShapeType="1"/>
            </p:cNvSpPr>
            <p:nvPr/>
          </p:nvSpPr>
          <p:spPr bwMode="auto">
            <a:xfrm>
              <a:off x="4951" y="1489"/>
              <a:ext cx="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05" name="Rectangle 209"/>
            <p:cNvSpPr>
              <a:spLocks noChangeArrowheads="1"/>
            </p:cNvSpPr>
            <p:nvPr/>
          </p:nvSpPr>
          <p:spPr bwMode="auto">
            <a:xfrm>
              <a:off x="4491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06" name="Rectangle 210"/>
            <p:cNvSpPr>
              <a:spLocks noChangeArrowheads="1"/>
            </p:cNvSpPr>
            <p:nvPr/>
          </p:nvSpPr>
          <p:spPr bwMode="auto">
            <a:xfrm>
              <a:off x="4629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07" name="Rectangle 211"/>
            <p:cNvSpPr>
              <a:spLocks noChangeArrowheads="1"/>
            </p:cNvSpPr>
            <p:nvPr/>
          </p:nvSpPr>
          <p:spPr bwMode="auto">
            <a:xfrm>
              <a:off x="4767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08" name="Rectangle 212"/>
            <p:cNvSpPr>
              <a:spLocks noChangeArrowheads="1"/>
            </p:cNvSpPr>
            <p:nvPr/>
          </p:nvSpPr>
          <p:spPr bwMode="auto">
            <a:xfrm>
              <a:off x="4905" y="2114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09" name="Rectangle 213"/>
            <p:cNvSpPr>
              <a:spLocks noChangeArrowheads="1"/>
            </p:cNvSpPr>
            <p:nvPr/>
          </p:nvSpPr>
          <p:spPr bwMode="auto">
            <a:xfrm>
              <a:off x="5042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10" name="Rectangle 214"/>
            <p:cNvSpPr>
              <a:spLocks noChangeArrowheads="1"/>
            </p:cNvSpPr>
            <p:nvPr/>
          </p:nvSpPr>
          <p:spPr bwMode="auto">
            <a:xfrm>
              <a:off x="5180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11" name="Rectangle 215"/>
            <p:cNvSpPr>
              <a:spLocks noChangeArrowheads="1"/>
            </p:cNvSpPr>
            <p:nvPr/>
          </p:nvSpPr>
          <p:spPr bwMode="auto">
            <a:xfrm>
              <a:off x="5318" y="2114"/>
              <a:ext cx="8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12" name="Rectangle 216"/>
            <p:cNvSpPr>
              <a:spLocks noChangeArrowheads="1"/>
            </p:cNvSpPr>
            <p:nvPr/>
          </p:nvSpPr>
          <p:spPr bwMode="auto">
            <a:xfrm>
              <a:off x="4491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13" name="Rectangle 217"/>
            <p:cNvSpPr>
              <a:spLocks noChangeArrowheads="1"/>
            </p:cNvSpPr>
            <p:nvPr/>
          </p:nvSpPr>
          <p:spPr bwMode="auto">
            <a:xfrm>
              <a:off x="4959" y="2114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14" name="Rectangle 218"/>
            <p:cNvSpPr>
              <a:spLocks noChangeArrowheads="1"/>
            </p:cNvSpPr>
            <p:nvPr/>
          </p:nvSpPr>
          <p:spPr bwMode="auto">
            <a:xfrm>
              <a:off x="5422" y="2114"/>
              <a:ext cx="13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15" name="Freeform 219"/>
            <p:cNvSpPr>
              <a:spLocks/>
            </p:cNvSpPr>
            <p:nvPr/>
          </p:nvSpPr>
          <p:spPr bwMode="auto">
            <a:xfrm>
              <a:off x="4496" y="1645"/>
              <a:ext cx="930" cy="472"/>
            </a:xfrm>
            <a:custGeom>
              <a:avLst/>
              <a:gdLst>
                <a:gd name="T0" fmla="*/ 0 w 223"/>
                <a:gd name="T1" fmla="*/ 472 h 169"/>
                <a:gd name="T2" fmla="*/ 154 w 223"/>
                <a:gd name="T3" fmla="*/ 472 h 169"/>
                <a:gd name="T4" fmla="*/ 188 w 223"/>
                <a:gd name="T5" fmla="*/ 472 h 169"/>
                <a:gd name="T6" fmla="*/ 229 w 223"/>
                <a:gd name="T7" fmla="*/ 472 h 169"/>
                <a:gd name="T8" fmla="*/ 229 w 223"/>
                <a:gd name="T9" fmla="*/ 472 h 169"/>
                <a:gd name="T10" fmla="*/ 263 w 223"/>
                <a:gd name="T11" fmla="*/ 430 h 169"/>
                <a:gd name="T12" fmla="*/ 309 w 223"/>
                <a:gd name="T13" fmla="*/ 332 h 169"/>
                <a:gd name="T14" fmla="*/ 371 w 223"/>
                <a:gd name="T15" fmla="*/ 159 h 169"/>
                <a:gd name="T16" fmla="*/ 434 w 223"/>
                <a:gd name="T17" fmla="*/ 22 h 169"/>
                <a:gd name="T18" fmla="*/ 450 w 223"/>
                <a:gd name="T19" fmla="*/ 6 h 169"/>
                <a:gd name="T20" fmla="*/ 467 w 223"/>
                <a:gd name="T21" fmla="*/ 0 h 169"/>
                <a:gd name="T22" fmla="*/ 480 w 223"/>
                <a:gd name="T23" fmla="*/ 6 h 169"/>
                <a:gd name="T24" fmla="*/ 496 w 223"/>
                <a:gd name="T25" fmla="*/ 22 h 169"/>
                <a:gd name="T26" fmla="*/ 559 w 223"/>
                <a:gd name="T27" fmla="*/ 159 h 169"/>
                <a:gd name="T28" fmla="*/ 621 w 223"/>
                <a:gd name="T29" fmla="*/ 332 h 169"/>
                <a:gd name="T30" fmla="*/ 667 w 223"/>
                <a:gd name="T31" fmla="*/ 430 h 169"/>
                <a:gd name="T32" fmla="*/ 701 w 223"/>
                <a:gd name="T33" fmla="*/ 472 h 169"/>
                <a:gd name="T34" fmla="*/ 701 w 223"/>
                <a:gd name="T35" fmla="*/ 472 h 169"/>
                <a:gd name="T36" fmla="*/ 742 w 223"/>
                <a:gd name="T37" fmla="*/ 472 h 169"/>
                <a:gd name="T38" fmla="*/ 776 w 223"/>
                <a:gd name="T39" fmla="*/ 472 h 169"/>
                <a:gd name="T40" fmla="*/ 930 w 223"/>
                <a:gd name="T41" fmla="*/ 472 h 1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69">
                  <a:moveTo>
                    <a:pt x="0" y="169"/>
                  </a:moveTo>
                  <a:lnTo>
                    <a:pt x="37" y="169"/>
                  </a:lnTo>
                  <a:lnTo>
                    <a:pt x="45" y="169"/>
                  </a:lnTo>
                  <a:lnTo>
                    <a:pt x="55" y="169"/>
                  </a:lnTo>
                  <a:lnTo>
                    <a:pt x="63" y="154"/>
                  </a:lnTo>
                  <a:lnTo>
                    <a:pt x="74" y="119"/>
                  </a:lnTo>
                  <a:lnTo>
                    <a:pt x="89" y="57"/>
                  </a:lnTo>
                  <a:lnTo>
                    <a:pt x="104" y="8"/>
                  </a:lnTo>
                  <a:lnTo>
                    <a:pt x="108" y="2"/>
                  </a:lnTo>
                  <a:lnTo>
                    <a:pt x="112" y="0"/>
                  </a:lnTo>
                  <a:lnTo>
                    <a:pt x="115" y="2"/>
                  </a:lnTo>
                  <a:lnTo>
                    <a:pt x="119" y="8"/>
                  </a:lnTo>
                  <a:lnTo>
                    <a:pt x="134" y="57"/>
                  </a:lnTo>
                  <a:lnTo>
                    <a:pt x="149" y="119"/>
                  </a:lnTo>
                  <a:lnTo>
                    <a:pt x="160" y="154"/>
                  </a:lnTo>
                  <a:lnTo>
                    <a:pt x="168" y="169"/>
                  </a:lnTo>
                  <a:lnTo>
                    <a:pt x="178" y="169"/>
                  </a:lnTo>
                  <a:lnTo>
                    <a:pt x="186" y="169"/>
                  </a:lnTo>
                  <a:lnTo>
                    <a:pt x="223" y="169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16" name="Freeform 220"/>
            <p:cNvSpPr>
              <a:spLocks/>
            </p:cNvSpPr>
            <p:nvPr/>
          </p:nvSpPr>
          <p:spPr bwMode="auto">
            <a:xfrm>
              <a:off x="4496" y="1595"/>
              <a:ext cx="930" cy="522"/>
            </a:xfrm>
            <a:custGeom>
              <a:avLst/>
              <a:gdLst>
                <a:gd name="T0" fmla="*/ 0 w 223"/>
                <a:gd name="T1" fmla="*/ 522 h 187"/>
                <a:gd name="T2" fmla="*/ 154 w 223"/>
                <a:gd name="T3" fmla="*/ 514 h 187"/>
                <a:gd name="T4" fmla="*/ 188 w 223"/>
                <a:gd name="T5" fmla="*/ 502 h 187"/>
                <a:gd name="T6" fmla="*/ 229 w 223"/>
                <a:gd name="T7" fmla="*/ 472 h 187"/>
                <a:gd name="T8" fmla="*/ 229 w 223"/>
                <a:gd name="T9" fmla="*/ 472 h 187"/>
                <a:gd name="T10" fmla="*/ 263 w 223"/>
                <a:gd name="T11" fmla="*/ 427 h 187"/>
                <a:gd name="T12" fmla="*/ 309 w 223"/>
                <a:gd name="T13" fmla="*/ 329 h 187"/>
                <a:gd name="T14" fmla="*/ 371 w 223"/>
                <a:gd name="T15" fmla="*/ 156 h 187"/>
                <a:gd name="T16" fmla="*/ 434 w 223"/>
                <a:gd name="T17" fmla="*/ 20 h 187"/>
                <a:gd name="T18" fmla="*/ 450 w 223"/>
                <a:gd name="T19" fmla="*/ 3 h 187"/>
                <a:gd name="T20" fmla="*/ 467 w 223"/>
                <a:gd name="T21" fmla="*/ 0 h 187"/>
                <a:gd name="T22" fmla="*/ 480 w 223"/>
                <a:gd name="T23" fmla="*/ 3 h 187"/>
                <a:gd name="T24" fmla="*/ 496 w 223"/>
                <a:gd name="T25" fmla="*/ 20 h 187"/>
                <a:gd name="T26" fmla="*/ 559 w 223"/>
                <a:gd name="T27" fmla="*/ 156 h 187"/>
                <a:gd name="T28" fmla="*/ 621 w 223"/>
                <a:gd name="T29" fmla="*/ 329 h 187"/>
                <a:gd name="T30" fmla="*/ 667 w 223"/>
                <a:gd name="T31" fmla="*/ 427 h 187"/>
                <a:gd name="T32" fmla="*/ 701 w 223"/>
                <a:gd name="T33" fmla="*/ 472 h 187"/>
                <a:gd name="T34" fmla="*/ 701 w 223"/>
                <a:gd name="T35" fmla="*/ 472 h 187"/>
                <a:gd name="T36" fmla="*/ 742 w 223"/>
                <a:gd name="T37" fmla="*/ 502 h 187"/>
                <a:gd name="T38" fmla="*/ 776 w 223"/>
                <a:gd name="T39" fmla="*/ 514 h 187"/>
                <a:gd name="T40" fmla="*/ 930 w 223"/>
                <a:gd name="T41" fmla="*/ 522 h 1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3" h="187">
                  <a:moveTo>
                    <a:pt x="0" y="187"/>
                  </a:moveTo>
                  <a:lnTo>
                    <a:pt x="37" y="184"/>
                  </a:lnTo>
                  <a:lnTo>
                    <a:pt x="45" y="180"/>
                  </a:lnTo>
                  <a:lnTo>
                    <a:pt x="55" y="169"/>
                  </a:lnTo>
                  <a:lnTo>
                    <a:pt x="63" y="153"/>
                  </a:lnTo>
                  <a:lnTo>
                    <a:pt x="74" y="118"/>
                  </a:lnTo>
                  <a:lnTo>
                    <a:pt x="89" y="56"/>
                  </a:lnTo>
                  <a:lnTo>
                    <a:pt x="104" y="7"/>
                  </a:lnTo>
                  <a:lnTo>
                    <a:pt x="108" y="1"/>
                  </a:lnTo>
                  <a:lnTo>
                    <a:pt x="112" y="0"/>
                  </a:lnTo>
                  <a:lnTo>
                    <a:pt x="115" y="1"/>
                  </a:lnTo>
                  <a:lnTo>
                    <a:pt x="119" y="7"/>
                  </a:lnTo>
                  <a:lnTo>
                    <a:pt x="134" y="56"/>
                  </a:lnTo>
                  <a:lnTo>
                    <a:pt x="149" y="118"/>
                  </a:lnTo>
                  <a:lnTo>
                    <a:pt x="160" y="153"/>
                  </a:lnTo>
                  <a:lnTo>
                    <a:pt x="168" y="169"/>
                  </a:lnTo>
                  <a:lnTo>
                    <a:pt x="178" y="180"/>
                  </a:lnTo>
                  <a:lnTo>
                    <a:pt x="186" y="184"/>
                  </a:lnTo>
                  <a:lnTo>
                    <a:pt x="223" y="187"/>
                  </a:lnTo>
                </a:path>
              </a:pathLst>
            </a:custGeom>
            <a:noFill/>
            <a:ln w="2063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617" name="Rectangle 221"/>
            <p:cNvSpPr>
              <a:spLocks noChangeArrowheads="1"/>
            </p:cNvSpPr>
            <p:nvPr/>
          </p:nvSpPr>
          <p:spPr bwMode="auto">
            <a:xfrm>
              <a:off x="2547" y="1385"/>
              <a:ext cx="56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33CC33"/>
                  </a:solidFill>
                  <a:latin typeface="Calibri" panose="020F0502020204030204" pitchFamily="34" charset="0"/>
                </a:rPr>
                <a:t>Unbiased 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618" name="Rectangle 222"/>
            <p:cNvSpPr>
              <a:spLocks noChangeArrowheads="1"/>
            </p:cNvSpPr>
            <p:nvPr/>
          </p:nvSpPr>
          <p:spPr bwMode="auto">
            <a:xfrm>
              <a:off x="4570" y="1385"/>
              <a:ext cx="64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 dirty="0" err="1">
                  <a:solidFill>
                    <a:srgbClr val="33CC33"/>
                  </a:solidFill>
                  <a:latin typeface="Calibri" panose="020F0502020204030204" pitchFamily="34" charset="0"/>
                </a:rPr>
                <a:t>vs.Unbiased</a:t>
              </a:r>
              <a:endParaRPr lang="en-US" altLang="de-DE" dirty="0">
                <a:latin typeface="Calibri" panose="020F0502020204030204" pitchFamily="34" charset="0"/>
              </a:endParaRPr>
            </a:p>
          </p:txBody>
        </p:sp>
        <p:sp>
          <p:nvSpPr>
            <p:cNvPr id="12619" name="Rectangle 223"/>
            <p:cNvSpPr>
              <a:spLocks noChangeArrowheads="1"/>
            </p:cNvSpPr>
            <p:nvPr/>
          </p:nvSpPr>
          <p:spPr bwMode="auto">
            <a:xfrm>
              <a:off x="3271" y="1352"/>
              <a:ext cx="837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620" name="Rectangle 224"/>
            <p:cNvSpPr>
              <a:spLocks noChangeArrowheads="1"/>
            </p:cNvSpPr>
            <p:nvPr/>
          </p:nvSpPr>
          <p:spPr bwMode="auto">
            <a:xfrm>
              <a:off x="3454" y="1372"/>
              <a:ext cx="53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00FF"/>
                  </a:solidFill>
                  <a:latin typeface="Calibri" panose="020F0502020204030204" pitchFamily="34" charset="0"/>
                </a:rPr>
                <a:t>Unbiased,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621" name="Rectangle 225"/>
            <p:cNvSpPr>
              <a:spLocks noChangeArrowheads="1"/>
            </p:cNvSpPr>
            <p:nvPr/>
          </p:nvSpPr>
          <p:spPr bwMode="auto">
            <a:xfrm>
              <a:off x="3456" y="1545"/>
              <a:ext cx="5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 dirty="0">
                  <a:solidFill>
                    <a:srgbClr val="FF00FF"/>
                  </a:solidFill>
                  <a:latin typeface="Calibri" panose="020F0502020204030204" pitchFamily="34" charset="0"/>
                </a:rPr>
                <a:t>Negatives </a:t>
              </a:r>
              <a:endParaRPr lang="en-US" altLang="de-DE" dirty="0">
                <a:latin typeface="Calibri" panose="020F0502020204030204" pitchFamily="34" charset="0"/>
              </a:endParaRPr>
            </a:p>
          </p:txBody>
        </p:sp>
        <p:sp>
          <p:nvSpPr>
            <p:cNvPr id="12622" name="Rectangle 226"/>
            <p:cNvSpPr>
              <a:spLocks noChangeArrowheads="1"/>
            </p:cNvSpPr>
            <p:nvPr/>
          </p:nvSpPr>
          <p:spPr bwMode="auto">
            <a:xfrm>
              <a:off x="3426" y="1718"/>
              <a:ext cx="36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00FF"/>
                  </a:solidFill>
                  <a:latin typeface="Calibri" panose="020F0502020204030204" pitchFamily="34" charset="0"/>
                </a:rPr>
                <a:t>zeroed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</p:grpSp>
      <p:grpSp>
        <p:nvGrpSpPr>
          <p:cNvPr id="12298" name="Group 227"/>
          <p:cNvGrpSpPr>
            <a:grpSpLocks/>
          </p:cNvGrpSpPr>
          <p:nvPr/>
        </p:nvGrpSpPr>
        <p:grpSpPr bwMode="auto">
          <a:xfrm>
            <a:off x="407988" y="1868071"/>
            <a:ext cx="3195637" cy="1330325"/>
            <a:chOff x="257" y="1385"/>
            <a:chExt cx="2013" cy="838"/>
          </a:xfrm>
        </p:grpSpPr>
        <p:sp>
          <p:nvSpPr>
            <p:cNvPr id="12303" name="Line 228"/>
            <p:cNvSpPr>
              <a:spLocks noChangeShapeType="1"/>
            </p:cNvSpPr>
            <p:nvPr/>
          </p:nvSpPr>
          <p:spPr bwMode="auto">
            <a:xfrm>
              <a:off x="739" y="1497"/>
              <a:ext cx="0" cy="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04" name="Line 229"/>
            <p:cNvSpPr>
              <a:spLocks noChangeShapeType="1"/>
            </p:cNvSpPr>
            <p:nvPr/>
          </p:nvSpPr>
          <p:spPr bwMode="auto">
            <a:xfrm>
              <a:off x="727" y="2222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05" name="Line 230"/>
            <p:cNvSpPr>
              <a:spLocks noChangeShapeType="1"/>
            </p:cNvSpPr>
            <p:nvPr/>
          </p:nvSpPr>
          <p:spPr bwMode="auto">
            <a:xfrm>
              <a:off x="727" y="2119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06" name="Line 231"/>
            <p:cNvSpPr>
              <a:spLocks noChangeShapeType="1"/>
            </p:cNvSpPr>
            <p:nvPr/>
          </p:nvSpPr>
          <p:spPr bwMode="auto">
            <a:xfrm>
              <a:off x="727" y="2016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07" name="Line 232"/>
            <p:cNvSpPr>
              <a:spLocks noChangeShapeType="1"/>
            </p:cNvSpPr>
            <p:nvPr/>
          </p:nvSpPr>
          <p:spPr bwMode="auto">
            <a:xfrm>
              <a:off x="727" y="1913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08" name="Line 233"/>
            <p:cNvSpPr>
              <a:spLocks noChangeShapeType="1"/>
            </p:cNvSpPr>
            <p:nvPr/>
          </p:nvSpPr>
          <p:spPr bwMode="auto">
            <a:xfrm>
              <a:off x="727" y="1807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09" name="Line 234"/>
            <p:cNvSpPr>
              <a:spLocks noChangeShapeType="1"/>
            </p:cNvSpPr>
            <p:nvPr/>
          </p:nvSpPr>
          <p:spPr bwMode="auto">
            <a:xfrm>
              <a:off x="727" y="1703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10" name="Line 235"/>
            <p:cNvSpPr>
              <a:spLocks noChangeShapeType="1"/>
            </p:cNvSpPr>
            <p:nvPr/>
          </p:nvSpPr>
          <p:spPr bwMode="auto">
            <a:xfrm>
              <a:off x="727" y="1600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11" name="Line 236"/>
            <p:cNvSpPr>
              <a:spLocks noChangeShapeType="1"/>
            </p:cNvSpPr>
            <p:nvPr/>
          </p:nvSpPr>
          <p:spPr bwMode="auto">
            <a:xfrm>
              <a:off x="727" y="1497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12" name="Rectangle 237"/>
            <p:cNvSpPr>
              <a:spLocks noChangeArrowheads="1"/>
            </p:cNvSpPr>
            <p:nvPr/>
          </p:nvSpPr>
          <p:spPr bwMode="auto">
            <a:xfrm>
              <a:off x="267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3" name="Rectangle 238"/>
            <p:cNvSpPr>
              <a:spLocks noChangeArrowheads="1"/>
            </p:cNvSpPr>
            <p:nvPr/>
          </p:nvSpPr>
          <p:spPr bwMode="auto">
            <a:xfrm>
              <a:off x="404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4" name="Rectangle 239"/>
            <p:cNvSpPr>
              <a:spLocks noChangeArrowheads="1"/>
            </p:cNvSpPr>
            <p:nvPr/>
          </p:nvSpPr>
          <p:spPr bwMode="auto">
            <a:xfrm>
              <a:off x="540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5" name="Rectangle 240"/>
            <p:cNvSpPr>
              <a:spLocks noChangeArrowheads="1"/>
            </p:cNvSpPr>
            <p:nvPr/>
          </p:nvSpPr>
          <p:spPr bwMode="auto">
            <a:xfrm>
              <a:off x="677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6" name="Rectangle 241"/>
            <p:cNvSpPr>
              <a:spLocks noChangeArrowheads="1"/>
            </p:cNvSpPr>
            <p:nvPr/>
          </p:nvSpPr>
          <p:spPr bwMode="auto">
            <a:xfrm>
              <a:off x="814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7" name="Rectangle 242"/>
            <p:cNvSpPr>
              <a:spLocks noChangeArrowheads="1"/>
            </p:cNvSpPr>
            <p:nvPr/>
          </p:nvSpPr>
          <p:spPr bwMode="auto">
            <a:xfrm>
              <a:off x="950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8" name="Rectangle 243"/>
            <p:cNvSpPr>
              <a:spLocks noChangeArrowheads="1"/>
            </p:cNvSpPr>
            <p:nvPr/>
          </p:nvSpPr>
          <p:spPr bwMode="auto">
            <a:xfrm>
              <a:off x="1087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19" name="Rectangle 244"/>
            <p:cNvSpPr>
              <a:spLocks noChangeArrowheads="1"/>
            </p:cNvSpPr>
            <p:nvPr/>
          </p:nvSpPr>
          <p:spPr bwMode="auto">
            <a:xfrm>
              <a:off x="267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20" name="Rectangle 245"/>
            <p:cNvSpPr>
              <a:spLocks noChangeArrowheads="1"/>
            </p:cNvSpPr>
            <p:nvPr/>
          </p:nvSpPr>
          <p:spPr bwMode="auto">
            <a:xfrm>
              <a:off x="735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21" name="Rectangle 246"/>
            <p:cNvSpPr>
              <a:spLocks noChangeArrowheads="1"/>
            </p:cNvSpPr>
            <p:nvPr/>
          </p:nvSpPr>
          <p:spPr bwMode="auto">
            <a:xfrm>
              <a:off x="1199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22" name="Freeform 247"/>
            <p:cNvSpPr>
              <a:spLocks/>
            </p:cNvSpPr>
            <p:nvPr/>
          </p:nvSpPr>
          <p:spPr bwMode="auto">
            <a:xfrm>
              <a:off x="271" y="1550"/>
              <a:ext cx="932" cy="516"/>
            </a:xfrm>
            <a:custGeom>
              <a:avLst/>
              <a:gdLst>
                <a:gd name="T0" fmla="*/ 0 w 225"/>
                <a:gd name="T1" fmla="*/ 516 h 185"/>
                <a:gd name="T2" fmla="*/ 157 w 225"/>
                <a:gd name="T3" fmla="*/ 508 h 185"/>
                <a:gd name="T4" fmla="*/ 186 w 225"/>
                <a:gd name="T5" fmla="*/ 496 h 185"/>
                <a:gd name="T6" fmla="*/ 232 w 225"/>
                <a:gd name="T7" fmla="*/ 466 h 185"/>
                <a:gd name="T8" fmla="*/ 232 w 225"/>
                <a:gd name="T9" fmla="*/ 466 h 185"/>
                <a:gd name="T10" fmla="*/ 265 w 225"/>
                <a:gd name="T11" fmla="*/ 421 h 185"/>
                <a:gd name="T12" fmla="*/ 311 w 225"/>
                <a:gd name="T13" fmla="*/ 326 h 185"/>
                <a:gd name="T14" fmla="*/ 373 w 225"/>
                <a:gd name="T15" fmla="*/ 156 h 185"/>
                <a:gd name="T16" fmla="*/ 435 w 225"/>
                <a:gd name="T17" fmla="*/ 20 h 185"/>
                <a:gd name="T18" fmla="*/ 452 w 225"/>
                <a:gd name="T19" fmla="*/ 3 h 185"/>
                <a:gd name="T20" fmla="*/ 468 w 225"/>
                <a:gd name="T21" fmla="*/ 0 h 185"/>
                <a:gd name="T22" fmla="*/ 480 w 225"/>
                <a:gd name="T23" fmla="*/ 3 h 185"/>
                <a:gd name="T24" fmla="*/ 497 w 225"/>
                <a:gd name="T25" fmla="*/ 20 h 185"/>
                <a:gd name="T26" fmla="*/ 559 w 225"/>
                <a:gd name="T27" fmla="*/ 156 h 185"/>
                <a:gd name="T28" fmla="*/ 621 w 225"/>
                <a:gd name="T29" fmla="*/ 326 h 185"/>
                <a:gd name="T30" fmla="*/ 667 w 225"/>
                <a:gd name="T31" fmla="*/ 421 h 185"/>
                <a:gd name="T32" fmla="*/ 700 w 225"/>
                <a:gd name="T33" fmla="*/ 466 h 185"/>
                <a:gd name="T34" fmla="*/ 700 w 225"/>
                <a:gd name="T35" fmla="*/ 466 h 185"/>
                <a:gd name="T36" fmla="*/ 746 w 225"/>
                <a:gd name="T37" fmla="*/ 496 h 185"/>
                <a:gd name="T38" fmla="*/ 779 w 225"/>
                <a:gd name="T39" fmla="*/ 508 h 185"/>
                <a:gd name="T40" fmla="*/ 932 w 225"/>
                <a:gd name="T41" fmla="*/ 516 h 18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5" h="185">
                  <a:moveTo>
                    <a:pt x="0" y="185"/>
                  </a:moveTo>
                  <a:lnTo>
                    <a:pt x="38" y="182"/>
                  </a:lnTo>
                  <a:lnTo>
                    <a:pt x="45" y="178"/>
                  </a:lnTo>
                  <a:lnTo>
                    <a:pt x="56" y="167"/>
                  </a:lnTo>
                  <a:lnTo>
                    <a:pt x="64" y="151"/>
                  </a:lnTo>
                  <a:lnTo>
                    <a:pt x="75" y="117"/>
                  </a:lnTo>
                  <a:lnTo>
                    <a:pt x="90" y="56"/>
                  </a:lnTo>
                  <a:lnTo>
                    <a:pt x="105" y="7"/>
                  </a:lnTo>
                  <a:lnTo>
                    <a:pt x="109" y="1"/>
                  </a:lnTo>
                  <a:lnTo>
                    <a:pt x="113" y="0"/>
                  </a:lnTo>
                  <a:lnTo>
                    <a:pt x="116" y="1"/>
                  </a:lnTo>
                  <a:lnTo>
                    <a:pt x="120" y="7"/>
                  </a:lnTo>
                  <a:lnTo>
                    <a:pt x="135" y="56"/>
                  </a:lnTo>
                  <a:lnTo>
                    <a:pt x="150" y="117"/>
                  </a:lnTo>
                  <a:lnTo>
                    <a:pt x="161" y="151"/>
                  </a:lnTo>
                  <a:lnTo>
                    <a:pt x="169" y="167"/>
                  </a:lnTo>
                  <a:lnTo>
                    <a:pt x="180" y="178"/>
                  </a:lnTo>
                  <a:lnTo>
                    <a:pt x="188" y="182"/>
                  </a:lnTo>
                  <a:lnTo>
                    <a:pt x="225" y="185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3" name="Line 248"/>
            <p:cNvSpPr>
              <a:spLocks noChangeShapeType="1"/>
            </p:cNvSpPr>
            <p:nvPr/>
          </p:nvSpPr>
          <p:spPr bwMode="auto">
            <a:xfrm>
              <a:off x="1795" y="1498"/>
              <a:ext cx="0" cy="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4" name="Line 249"/>
            <p:cNvSpPr>
              <a:spLocks noChangeShapeType="1"/>
            </p:cNvSpPr>
            <p:nvPr/>
          </p:nvSpPr>
          <p:spPr bwMode="auto">
            <a:xfrm>
              <a:off x="1783" y="2223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5" name="Line 250"/>
            <p:cNvSpPr>
              <a:spLocks noChangeShapeType="1"/>
            </p:cNvSpPr>
            <p:nvPr/>
          </p:nvSpPr>
          <p:spPr bwMode="auto">
            <a:xfrm>
              <a:off x="1783" y="2119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6" name="Line 251"/>
            <p:cNvSpPr>
              <a:spLocks noChangeShapeType="1"/>
            </p:cNvSpPr>
            <p:nvPr/>
          </p:nvSpPr>
          <p:spPr bwMode="auto">
            <a:xfrm>
              <a:off x="1783" y="2015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7" name="Line 252"/>
            <p:cNvSpPr>
              <a:spLocks noChangeShapeType="1"/>
            </p:cNvSpPr>
            <p:nvPr/>
          </p:nvSpPr>
          <p:spPr bwMode="auto">
            <a:xfrm>
              <a:off x="1783" y="1911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8" name="Line 253"/>
            <p:cNvSpPr>
              <a:spLocks noChangeShapeType="1"/>
            </p:cNvSpPr>
            <p:nvPr/>
          </p:nvSpPr>
          <p:spPr bwMode="auto">
            <a:xfrm>
              <a:off x="1783" y="1810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29" name="Line 254"/>
            <p:cNvSpPr>
              <a:spLocks noChangeShapeType="1"/>
            </p:cNvSpPr>
            <p:nvPr/>
          </p:nvSpPr>
          <p:spPr bwMode="auto">
            <a:xfrm>
              <a:off x="1783" y="1706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30" name="Line 255"/>
            <p:cNvSpPr>
              <a:spLocks noChangeShapeType="1"/>
            </p:cNvSpPr>
            <p:nvPr/>
          </p:nvSpPr>
          <p:spPr bwMode="auto">
            <a:xfrm>
              <a:off x="1783" y="1602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31" name="Line 256"/>
            <p:cNvSpPr>
              <a:spLocks noChangeShapeType="1"/>
            </p:cNvSpPr>
            <p:nvPr/>
          </p:nvSpPr>
          <p:spPr bwMode="auto">
            <a:xfrm>
              <a:off x="1783" y="1498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32" name="Rectangle 257"/>
            <p:cNvSpPr>
              <a:spLocks noChangeArrowheads="1"/>
            </p:cNvSpPr>
            <p:nvPr/>
          </p:nvSpPr>
          <p:spPr bwMode="auto">
            <a:xfrm>
              <a:off x="1320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3" name="Rectangle 258"/>
            <p:cNvSpPr>
              <a:spLocks noChangeArrowheads="1"/>
            </p:cNvSpPr>
            <p:nvPr/>
          </p:nvSpPr>
          <p:spPr bwMode="auto">
            <a:xfrm>
              <a:off x="1451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4" name="Rectangle 259"/>
            <p:cNvSpPr>
              <a:spLocks noChangeArrowheads="1"/>
            </p:cNvSpPr>
            <p:nvPr/>
          </p:nvSpPr>
          <p:spPr bwMode="auto">
            <a:xfrm>
              <a:off x="1581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5" name="Rectangle 260"/>
            <p:cNvSpPr>
              <a:spLocks noChangeArrowheads="1"/>
            </p:cNvSpPr>
            <p:nvPr/>
          </p:nvSpPr>
          <p:spPr bwMode="auto">
            <a:xfrm>
              <a:off x="1712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6" name="Rectangle 261"/>
            <p:cNvSpPr>
              <a:spLocks noChangeArrowheads="1"/>
            </p:cNvSpPr>
            <p:nvPr/>
          </p:nvSpPr>
          <p:spPr bwMode="auto">
            <a:xfrm>
              <a:off x="1842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7" name="Rectangle 262"/>
            <p:cNvSpPr>
              <a:spLocks noChangeArrowheads="1"/>
            </p:cNvSpPr>
            <p:nvPr/>
          </p:nvSpPr>
          <p:spPr bwMode="auto">
            <a:xfrm>
              <a:off x="1973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8" name="Rectangle 263"/>
            <p:cNvSpPr>
              <a:spLocks noChangeArrowheads="1"/>
            </p:cNvSpPr>
            <p:nvPr/>
          </p:nvSpPr>
          <p:spPr bwMode="auto">
            <a:xfrm>
              <a:off x="2103" y="2116"/>
              <a:ext cx="84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39" name="Rectangle 264"/>
            <p:cNvSpPr>
              <a:spLocks noChangeArrowheads="1"/>
            </p:cNvSpPr>
            <p:nvPr/>
          </p:nvSpPr>
          <p:spPr bwMode="auto">
            <a:xfrm>
              <a:off x="2234" y="2116"/>
              <a:ext cx="32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0" name="Rectangle 265"/>
            <p:cNvSpPr>
              <a:spLocks noChangeArrowheads="1"/>
            </p:cNvSpPr>
            <p:nvPr/>
          </p:nvSpPr>
          <p:spPr bwMode="auto">
            <a:xfrm>
              <a:off x="1320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1" name="Rectangle 266"/>
            <p:cNvSpPr>
              <a:spLocks noChangeArrowheads="1"/>
            </p:cNvSpPr>
            <p:nvPr/>
          </p:nvSpPr>
          <p:spPr bwMode="auto">
            <a:xfrm>
              <a:off x="1791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2" name="Rectangle 267"/>
            <p:cNvSpPr>
              <a:spLocks noChangeArrowheads="1"/>
            </p:cNvSpPr>
            <p:nvPr/>
          </p:nvSpPr>
          <p:spPr bwMode="auto">
            <a:xfrm>
              <a:off x="2258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3" name="Freeform 268"/>
            <p:cNvSpPr>
              <a:spLocks/>
            </p:cNvSpPr>
            <p:nvPr/>
          </p:nvSpPr>
          <p:spPr bwMode="auto">
            <a:xfrm>
              <a:off x="1324" y="1549"/>
              <a:ext cx="938" cy="570"/>
            </a:xfrm>
            <a:custGeom>
              <a:avLst/>
              <a:gdLst>
                <a:gd name="T0" fmla="*/ 0 w 237"/>
                <a:gd name="T1" fmla="*/ 570 h 203"/>
                <a:gd name="T2" fmla="*/ 158 w 237"/>
                <a:gd name="T3" fmla="*/ 570 h 203"/>
                <a:gd name="T4" fmla="*/ 186 w 237"/>
                <a:gd name="T5" fmla="*/ 570 h 203"/>
                <a:gd name="T6" fmla="*/ 234 w 237"/>
                <a:gd name="T7" fmla="*/ 570 h 203"/>
                <a:gd name="T8" fmla="*/ 234 w 237"/>
                <a:gd name="T9" fmla="*/ 466 h 203"/>
                <a:gd name="T10" fmla="*/ 265 w 237"/>
                <a:gd name="T11" fmla="*/ 424 h 203"/>
                <a:gd name="T12" fmla="*/ 313 w 237"/>
                <a:gd name="T13" fmla="*/ 329 h 203"/>
                <a:gd name="T14" fmla="*/ 376 w 237"/>
                <a:gd name="T15" fmla="*/ 157 h 203"/>
                <a:gd name="T16" fmla="*/ 439 w 237"/>
                <a:gd name="T17" fmla="*/ 22 h 203"/>
                <a:gd name="T18" fmla="*/ 455 w 237"/>
                <a:gd name="T19" fmla="*/ 6 h 203"/>
                <a:gd name="T20" fmla="*/ 471 w 237"/>
                <a:gd name="T21" fmla="*/ 0 h 203"/>
                <a:gd name="T22" fmla="*/ 483 w 237"/>
                <a:gd name="T23" fmla="*/ 6 h 203"/>
                <a:gd name="T24" fmla="*/ 499 w 237"/>
                <a:gd name="T25" fmla="*/ 22 h 203"/>
                <a:gd name="T26" fmla="*/ 562 w 237"/>
                <a:gd name="T27" fmla="*/ 157 h 203"/>
                <a:gd name="T28" fmla="*/ 625 w 237"/>
                <a:gd name="T29" fmla="*/ 329 h 203"/>
                <a:gd name="T30" fmla="*/ 673 w 237"/>
                <a:gd name="T31" fmla="*/ 424 h 203"/>
                <a:gd name="T32" fmla="*/ 704 w 237"/>
                <a:gd name="T33" fmla="*/ 466 h 203"/>
                <a:gd name="T34" fmla="*/ 704 w 237"/>
                <a:gd name="T35" fmla="*/ 570 h 203"/>
                <a:gd name="T36" fmla="*/ 752 w 237"/>
                <a:gd name="T37" fmla="*/ 570 h 203"/>
                <a:gd name="T38" fmla="*/ 784 w 237"/>
                <a:gd name="T39" fmla="*/ 570 h 203"/>
                <a:gd name="T40" fmla="*/ 938 w 237"/>
                <a:gd name="T41" fmla="*/ 570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7" h="203">
                  <a:moveTo>
                    <a:pt x="0" y="203"/>
                  </a:moveTo>
                  <a:lnTo>
                    <a:pt x="40" y="203"/>
                  </a:lnTo>
                  <a:lnTo>
                    <a:pt x="47" y="203"/>
                  </a:lnTo>
                  <a:lnTo>
                    <a:pt x="59" y="203"/>
                  </a:lnTo>
                  <a:lnTo>
                    <a:pt x="59" y="166"/>
                  </a:lnTo>
                  <a:lnTo>
                    <a:pt x="67" y="151"/>
                  </a:lnTo>
                  <a:lnTo>
                    <a:pt x="79" y="117"/>
                  </a:lnTo>
                  <a:lnTo>
                    <a:pt x="95" y="56"/>
                  </a:lnTo>
                  <a:lnTo>
                    <a:pt x="111" y="8"/>
                  </a:lnTo>
                  <a:lnTo>
                    <a:pt x="115" y="2"/>
                  </a:lnTo>
                  <a:lnTo>
                    <a:pt x="119" y="0"/>
                  </a:lnTo>
                  <a:lnTo>
                    <a:pt x="122" y="2"/>
                  </a:lnTo>
                  <a:lnTo>
                    <a:pt x="126" y="8"/>
                  </a:lnTo>
                  <a:lnTo>
                    <a:pt x="142" y="56"/>
                  </a:lnTo>
                  <a:lnTo>
                    <a:pt x="158" y="117"/>
                  </a:lnTo>
                  <a:lnTo>
                    <a:pt x="170" y="151"/>
                  </a:lnTo>
                  <a:lnTo>
                    <a:pt x="178" y="166"/>
                  </a:lnTo>
                  <a:lnTo>
                    <a:pt x="178" y="203"/>
                  </a:lnTo>
                  <a:lnTo>
                    <a:pt x="190" y="203"/>
                  </a:lnTo>
                  <a:lnTo>
                    <a:pt x="198" y="203"/>
                  </a:lnTo>
                  <a:lnTo>
                    <a:pt x="237" y="203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44" name="Rectangle 269"/>
            <p:cNvSpPr>
              <a:spLocks noChangeArrowheads="1"/>
            </p:cNvSpPr>
            <p:nvPr/>
          </p:nvSpPr>
          <p:spPr bwMode="auto">
            <a:xfrm>
              <a:off x="583" y="1385"/>
              <a:ext cx="38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3300"/>
                  </a:solidFill>
                  <a:latin typeface="Calibri" panose="020F0502020204030204" pitchFamily="34" charset="0"/>
                </a:rPr>
                <a:t>Biased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345" name="Rectangle 270"/>
            <p:cNvSpPr>
              <a:spLocks noChangeArrowheads="1"/>
            </p:cNvSpPr>
            <p:nvPr/>
          </p:nvSpPr>
          <p:spPr bwMode="auto">
            <a:xfrm>
              <a:off x="1495" y="1385"/>
              <a:ext cx="69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0000FF"/>
                  </a:solidFill>
                  <a:latin typeface="Calibri" panose="020F0502020204030204" pitchFamily="34" charset="0"/>
                </a:rPr>
                <a:t>Thresholded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346" name="Rectangle 271"/>
            <p:cNvSpPr>
              <a:spLocks noChangeArrowheads="1"/>
            </p:cNvSpPr>
            <p:nvPr/>
          </p:nvSpPr>
          <p:spPr bwMode="auto">
            <a:xfrm>
              <a:off x="257" y="2072"/>
              <a:ext cx="960" cy="39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7" name="Rectangle 272"/>
            <p:cNvSpPr>
              <a:spLocks noChangeArrowheads="1"/>
            </p:cNvSpPr>
            <p:nvPr/>
          </p:nvSpPr>
          <p:spPr bwMode="auto">
            <a:xfrm>
              <a:off x="257" y="2072"/>
              <a:ext cx="960" cy="39"/>
            </a:xfrm>
            <a:prstGeom prst="rect">
              <a:avLst/>
            </a:prstGeom>
            <a:solidFill>
              <a:srgbClr val="FF9999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8" name="Rectangle 273"/>
            <p:cNvSpPr>
              <a:spLocks noChangeArrowheads="1"/>
            </p:cNvSpPr>
            <p:nvPr/>
          </p:nvSpPr>
          <p:spPr bwMode="auto">
            <a:xfrm>
              <a:off x="257" y="2072"/>
              <a:ext cx="961" cy="40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49" name="Rectangle 274"/>
            <p:cNvSpPr>
              <a:spLocks noChangeArrowheads="1"/>
            </p:cNvSpPr>
            <p:nvPr/>
          </p:nvSpPr>
          <p:spPr bwMode="auto">
            <a:xfrm>
              <a:off x="257" y="2072"/>
              <a:ext cx="960" cy="39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50" name="Rectangle 275"/>
            <p:cNvSpPr>
              <a:spLocks noChangeArrowheads="1"/>
            </p:cNvSpPr>
            <p:nvPr/>
          </p:nvSpPr>
          <p:spPr bwMode="auto">
            <a:xfrm>
              <a:off x="1553" y="2072"/>
              <a:ext cx="480" cy="4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51" name="Rectangle 276"/>
            <p:cNvSpPr>
              <a:spLocks noChangeArrowheads="1"/>
            </p:cNvSpPr>
            <p:nvPr/>
          </p:nvSpPr>
          <p:spPr bwMode="auto">
            <a:xfrm>
              <a:off x="1553" y="2072"/>
              <a:ext cx="480" cy="43"/>
            </a:xfrm>
            <a:prstGeom prst="rect">
              <a:avLst/>
            </a:prstGeom>
            <a:solidFill>
              <a:srgbClr val="FF9999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52" name="Rectangle 277"/>
            <p:cNvSpPr>
              <a:spLocks noChangeArrowheads="1"/>
            </p:cNvSpPr>
            <p:nvPr/>
          </p:nvSpPr>
          <p:spPr bwMode="auto">
            <a:xfrm>
              <a:off x="1553" y="2072"/>
              <a:ext cx="481" cy="44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53" name="Rectangle 278"/>
            <p:cNvSpPr>
              <a:spLocks noChangeArrowheads="1"/>
            </p:cNvSpPr>
            <p:nvPr/>
          </p:nvSpPr>
          <p:spPr bwMode="auto">
            <a:xfrm>
              <a:off x="1553" y="2072"/>
              <a:ext cx="480" cy="4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54" name="Line 279"/>
            <p:cNvSpPr>
              <a:spLocks noChangeShapeType="1"/>
            </p:cNvSpPr>
            <p:nvPr/>
          </p:nvSpPr>
          <p:spPr bwMode="auto">
            <a:xfrm>
              <a:off x="739" y="1497"/>
              <a:ext cx="0" cy="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55" name="Line 280"/>
            <p:cNvSpPr>
              <a:spLocks noChangeShapeType="1"/>
            </p:cNvSpPr>
            <p:nvPr/>
          </p:nvSpPr>
          <p:spPr bwMode="auto">
            <a:xfrm>
              <a:off x="727" y="2222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56" name="Line 281"/>
            <p:cNvSpPr>
              <a:spLocks noChangeShapeType="1"/>
            </p:cNvSpPr>
            <p:nvPr/>
          </p:nvSpPr>
          <p:spPr bwMode="auto">
            <a:xfrm>
              <a:off x="727" y="2119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57" name="Line 282"/>
            <p:cNvSpPr>
              <a:spLocks noChangeShapeType="1"/>
            </p:cNvSpPr>
            <p:nvPr/>
          </p:nvSpPr>
          <p:spPr bwMode="auto">
            <a:xfrm>
              <a:off x="727" y="2016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58" name="Line 283"/>
            <p:cNvSpPr>
              <a:spLocks noChangeShapeType="1"/>
            </p:cNvSpPr>
            <p:nvPr/>
          </p:nvSpPr>
          <p:spPr bwMode="auto">
            <a:xfrm>
              <a:off x="727" y="1913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59" name="Line 284"/>
            <p:cNvSpPr>
              <a:spLocks noChangeShapeType="1"/>
            </p:cNvSpPr>
            <p:nvPr/>
          </p:nvSpPr>
          <p:spPr bwMode="auto">
            <a:xfrm>
              <a:off x="727" y="1807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60" name="Line 285"/>
            <p:cNvSpPr>
              <a:spLocks noChangeShapeType="1"/>
            </p:cNvSpPr>
            <p:nvPr/>
          </p:nvSpPr>
          <p:spPr bwMode="auto">
            <a:xfrm>
              <a:off x="727" y="1703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61" name="Line 286"/>
            <p:cNvSpPr>
              <a:spLocks noChangeShapeType="1"/>
            </p:cNvSpPr>
            <p:nvPr/>
          </p:nvSpPr>
          <p:spPr bwMode="auto">
            <a:xfrm>
              <a:off x="727" y="1600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62" name="Line 287"/>
            <p:cNvSpPr>
              <a:spLocks noChangeShapeType="1"/>
            </p:cNvSpPr>
            <p:nvPr/>
          </p:nvSpPr>
          <p:spPr bwMode="auto">
            <a:xfrm>
              <a:off x="727" y="1497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63" name="Rectangle 288"/>
            <p:cNvSpPr>
              <a:spLocks noChangeArrowheads="1"/>
            </p:cNvSpPr>
            <p:nvPr/>
          </p:nvSpPr>
          <p:spPr bwMode="auto">
            <a:xfrm>
              <a:off x="267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64" name="Rectangle 289"/>
            <p:cNvSpPr>
              <a:spLocks noChangeArrowheads="1"/>
            </p:cNvSpPr>
            <p:nvPr/>
          </p:nvSpPr>
          <p:spPr bwMode="auto">
            <a:xfrm>
              <a:off x="404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65" name="Rectangle 290"/>
            <p:cNvSpPr>
              <a:spLocks noChangeArrowheads="1"/>
            </p:cNvSpPr>
            <p:nvPr/>
          </p:nvSpPr>
          <p:spPr bwMode="auto">
            <a:xfrm>
              <a:off x="540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66" name="Rectangle 291"/>
            <p:cNvSpPr>
              <a:spLocks noChangeArrowheads="1"/>
            </p:cNvSpPr>
            <p:nvPr/>
          </p:nvSpPr>
          <p:spPr bwMode="auto">
            <a:xfrm>
              <a:off x="677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67" name="Rectangle 292"/>
            <p:cNvSpPr>
              <a:spLocks noChangeArrowheads="1"/>
            </p:cNvSpPr>
            <p:nvPr/>
          </p:nvSpPr>
          <p:spPr bwMode="auto">
            <a:xfrm>
              <a:off x="814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68" name="Rectangle 293"/>
            <p:cNvSpPr>
              <a:spLocks noChangeArrowheads="1"/>
            </p:cNvSpPr>
            <p:nvPr/>
          </p:nvSpPr>
          <p:spPr bwMode="auto">
            <a:xfrm>
              <a:off x="950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69" name="Rectangle 294"/>
            <p:cNvSpPr>
              <a:spLocks noChangeArrowheads="1"/>
            </p:cNvSpPr>
            <p:nvPr/>
          </p:nvSpPr>
          <p:spPr bwMode="auto">
            <a:xfrm>
              <a:off x="1087" y="2116"/>
              <a:ext cx="87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70" name="Rectangle 295"/>
            <p:cNvSpPr>
              <a:spLocks noChangeArrowheads="1"/>
            </p:cNvSpPr>
            <p:nvPr/>
          </p:nvSpPr>
          <p:spPr bwMode="auto">
            <a:xfrm>
              <a:off x="267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71" name="Rectangle 296"/>
            <p:cNvSpPr>
              <a:spLocks noChangeArrowheads="1"/>
            </p:cNvSpPr>
            <p:nvPr/>
          </p:nvSpPr>
          <p:spPr bwMode="auto">
            <a:xfrm>
              <a:off x="735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72" name="Rectangle 297"/>
            <p:cNvSpPr>
              <a:spLocks noChangeArrowheads="1"/>
            </p:cNvSpPr>
            <p:nvPr/>
          </p:nvSpPr>
          <p:spPr bwMode="auto">
            <a:xfrm>
              <a:off x="1199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73" name="Freeform 298"/>
            <p:cNvSpPr>
              <a:spLocks/>
            </p:cNvSpPr>
            <p:nvPr/>
          </p:nvSpPr>
          <p:spPr bwMode="auto">
            <a:xfrm>
              <a:off x="271" y="1550"/>
              <a:ext cx="932" cy="516"/>
            </a:xfrm>
            <a:custGeom>
              <a:avLst/>
              <a:gdLst>
                <a:gd name="T0" fmla="*/ 0 w 225"/>
                <a:gd name="T1" fmla="*/ 516 h 185"/>
                <a:gd name="T2" fmla="*/ 157 w 225"/>
                <a:gd name="T3" fmla="*/ 508 h 185"/>
                <a:gd name="T4" fmla="*/ 186 w 225"/>
                <a:gd name="T5" fmla="*/ 496 h 185"/>
                <a:gd name="T6" fmla="*/ 232 w 225"/>
                <a:gd name="T7" fmla="*/ 466 h 185"/>
                <a:gd name="T8" fmla="*/ 232 w 225"/>
                <a:gd name="T9" fmla="*/ 466 h 185"/>
                <a:gd name="T10" fmla="*/ 265 w 225"/>
                <a:gd name="T11" fmla="*/ 421 h 185"/>
                <a:gd name="T12" fmla="*/ 311 w 225"/>
                <a:gd name="T13" fmla="*/ 326 h 185"/>
                <a:gd name="T14" fmla="*/ 373 w 225"/>
                <a:gd name="T15" fmla="*/ 156 h 185"/>
                <a:gd name="T16" fmla="*/ 435 w 225"/>
                <a:gd name="T17" fmla="*/ 20 h 185"/>
                <a:gd name="T18" fmla="*/ 452 w 225"/>
                <a:gd name="T19" fmla="*/ 3 h 185"/>
                <a:gd name="T20" fmla="*/ 468 w 225"/>
                <a:gd name="T21" fmla="*/ 0 h 185"/>
                <a:gd name="T22" fmla="*/ 480 w 225"/>
                <a:gd name="T23" fmla="*/ 3 h 185"/>
                <a:gd name="T24" fmla="*/ 497 w 225"/>
                <a:gd name="T25" fmla="*/ 20 h 185"/>
                <a:gd name="T26" fmla="*/ 559 w 225"/>
                <a:gd name="T27" fmla="*/ 156 h 185"/>
                <a:gd name="T28" fmla="*/ 621 w 225"/>
                <a:gd name="T29" fmla="*/ 326 h 185"/>
                <a:gd name="T30" fmla="*/ 667 w 225"/>
                <a:gd name="T31" fmla="*/ 421 h 185"/>
                <a:gd name="T32" fmla="*/ 700 w 225"/>
                <a:gd name="T33" fmla="*/ 466 h 185"/>
                <a:gd name="T34" fmla="*/ 700 w 225"/>
                <a:gd name="T35" fmla="*/ 466 h 185"/>
                <a:gd name="T36" fmla="*/ 746 w 225"/>
                <a:gd name="T37" fmla="*/ 496 h 185"/>
                <a:gd name="T38" fmla="*/ 779 w 225"/>
                <a:gd name="T39" fmla="*/ 508 h 185"/>
                <a:gd name="T40" fmla="*/ 932 w 225"/>
                <a:gd name="T41" fmla="*/ 516 h 18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5" h="185">
                  <a:moveTo>
                    <a:pt x="0" y="185"/>
                  </a:moveTo>
                  <a:lnTo>
                    <a:pt x="38" y="182"/>
                  </a:lnTo>
                  <a:lnTo>
                    <a:pt x="45" y="178"/>
                  </a:lnTo>
                  <a:lnTo>
                    <a:pt x="56" y="167"/>
                  </a:lnTo>
                  <a:lnTo>
                    <a:pt x="64" y="151"/>
                  </a:lnTo>
                  <a:lnTo>
                    <a:pt x="75" y="117"/>
                  </a:lnTo>
                  <a:lnTo>
                    <a:pt x="90" y="56"/>
                  </a:lnTo>
                  <a:lnTo>
                    <a:pt x="105" y="7"/>
                  </a:lnTo>
                  <a:lnTo>
                    <a:pt x="109" y="1"/>
                  </a:lnTo>
                  <a:lnTo>
                    <a:pt x="113" y="0"/>
                  </a:lnTo>
                  <a:lnTo>
                    <a:pt x="116" y="1"/>
                  </a:lnTo>
                  <a:lnTo>
                    <a:pt x="120" y="7"/>
                  </a:lnTo>
                  <a:lnTo>
                    <a:pt x="135" y="56"/>
                  </a:lnTo>
                  <a:lnTo>
                    <a:pt x="150" y="117"/>
                  </a:lnTo>
                  <a:lnTo>
                    <a:pt x="161" y="151"/>
                  </a:lnTo>
                  <a:lnTo>
                    <a:pt x="169" y="167"/>
                  </a:lnTo>
                  <a:lnTo>
                    <a:pt x="180" y="178"/>
                  </a:lnTo>
                  <a:lnTo>
                    <a:pt x="188" y="182"/>
                  </a:lnTo>
                  <a:lnTo>
                    <a:pt x="225" y="185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74" name="Line 299"/>
            <p:cNvSpPr>
              <a:spLocks noChangeShapeType="1"/>
            </p:cNvSpPr>
            <p:nvPr/>
          </p:nvSpPr>
          <p:spPr bwMode="auto">
            <a:xfrm>
              <a:off x="1795" y="1498"/>
              <a:ext cx="0" cy="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75" name="Line 300"/>
            <p:cNvSpPr>
              <a:spLocks noChangeShapeType="1"/>
            </p:cNvSpPr>
            <p:nvPr/>
          </p:nvSpPr>
          <p:spPr bwMode="auto">
            <a:xfrm>
              <a:off x="1783" y="2223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76" name="Line 301"/>
            <p:cNvSpPr>
              <a:spLocks noChangeShapeType="1"/>
            </p:cNvSpPr>
            <p:nvPr/>
          </p:nvSpPr>
          <p:spPr bwMode="auto">
            <a:xfrm>
              <a:off x="1783" y="2119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77" name="Line 302"/>
            <p:cNvSpPr>
              <a:spLocks noChangeShapeType="1"/>
            </p:cNvSpPr>
            <p:nvPr/>
          </p:nvSpPr>
          <p:spPr bwMode="auto">
            <a:xfrm>
              <a:off x="1783" y="2015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78" name="Line 303"/>
            <p:cNvSpPr>
              <a:spLocks noChangeShapeType="1"/>
            </p:cNvSpPr>
            <p:nvPr/>
          </p:nvSpPr>
          <p:spPr bwMode="auto">
            <a:xfrm>
              <a:off x="1783" y="1911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79" name="Line 304"/>
            <p:cNvSpPr>
              <a:spLocks noChangeShapeType="1"/>
            </p:cNvSpPr>
            <p:nvPr/>
          </p:nvSpPr>
          <p:spPr bwMode="auto">
            <a:xfrm>
              <a:off x="1783" y="1810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80" name="Line 305"/>
            <p:cNvSpPr>
              <a:spLocks noChangeShapeType="1"/>
            </p:cNvSpPr>
            <p:nvPr/>
          </p:nvSpPr>
          <p:spPr bwMode="auto">
            <a:xfrm>
              <a:off x="1783" y="1706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81" name="Line 306"/>
            <p:cNvSpPr>
              <a:spLocks noChangeShapeType="1"/>
            </p:cNvSpPr>
            <p:nvPr/>
          </p:nvSpPr>
          <p:spPr bwMode="auto">
            <a:xfrm>
              <a:off x="1783" y="1602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82" name="Line 307"/>
            <p:cNvSpPr>
              <a:spLocks noChangeShapeType="1"/>
            </p:cNvSpPr>
            <p:nvPr/>
          </p:nvSpPr>
          <p:spPr bwMode="auto">
            <a:xfrm>
              <a:off x="1783" y="1498"/>
              <a:ext cx="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83" name="Rectangle 308"/>
            <p:cNvSpPr>
              <a:spLocks noChangeArrowheads="1"/>
            </p:cNvSpPr>
            <p:nvPr/>
          </p:nvSpPr>
          <p:spPr bwMode="auto">
            <a:xfrm>
              <a:off x="1320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84" name="Rectangle 309"/>
            <p:cNvSpPr>
              <a:spLocks noChangeArrowheads="1"/>
            </p:cNvSpPr>
            <p:nvPr/>
          </p:nvSpPr>
          <p:spPr bwMode="auto">
            <a:xfrm>
              <a:off x="1451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85" name="Rectangle 310"/>
            <p:cNvSpPr>
              <a:spLocks noChangeArrowheads="1"/>
            </p:cNvSpPr>
            <p:nvPr/>
          </p:nvSpPr>
          <p:spPr bwMode="auto">
            <a:xfrm>
              <a:off x="1581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86" name="Rectangle 311"/>
            <p:cNvSpPr>
              <a:spLocks noChangeArrowheads="1"/>
            </p:cNvSpPr>
            <p:nvPr/>
          </p:nvSpPr>
          <p:spPr bwMode="auto">
            <a:xfrm>
              <a:off x="1712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87" name="Rectangle 312"/>
            <p:cNvSpPr>
              <a:spLocks noChangeArrowheads="1"/>
            </p:cNvSpPr>
            <p:nvPr/>
          </p:nvSpPr>
          <p:spPr bwMode="auto">
            <a:xfrm>
              <a:off x="1842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88" name="Rectangle 313"/>
            <p:cNvSpPr>
              <a:spLocks noChangeArrowheads="1"/>
            </p:cNvSpPr>
            <p:nvPr/>
          </p:nvSpPr>
          <p:spPr bwMode="auto">
            <a:xfrm>
              <a:off x="1973" y="2116"/>
              <a:ext cx="8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89" name="Rectangle 314"/>
            <p:cNvSpPr>
              <a:spLocks noChangeArrowheads="1"/>
            </p:cNvSpPr>
            <p:nvPr/>
          </p:nvSpPr>
          <p:spPr bwMode="auto">
            <a:xfrm>
              <a:off x="2103" y="2116"/>
              <a:ext cx="84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0" name="Rectangle 315"/>
            <p:cNvSpPr>
              <a:spLocks noChangeArrowheads="1"/>
            </p:cNvSpPr>
            <p:nvPr/>
          </p:nvSpPr>
          <p:spPr bwMode="auto">
            <a:xfrm>
              <a:off x="2234" y="2116"/>
              <a:ext cx="32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1" name="Rectangle 316"/>
            <p:cNvSpPr>
              <a:spLocks noChangeArrowheads="1"/>
            </p:cNvSpPr>
            <p:nvPr/>
          </p:nvSpPr>
          <p:spPr bwMode="auto">
            <a:xfrm>
              <a:off x="1320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2" name="Rectangle 317"/>
            <p:cNvSpPr>
              <a:spLocks noChangeArrowheads="1"/>
            </p:cNvSpPr>
            <p:nvPr/>
          </p:nvSpPr>
          <p:spPr bwMode="auto">
            <a:xfrm>
              <a:off x="1791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3" name="Rectangle 318"/>
            <p:cNvSpPr>
              <a:spLocks noChangeArrowheads="1"/>
            </p:cNvSpPr>
            <p:nvPr/>
          </p:nvSpPr>
          <p:spPr bwMode="auto">
            <a:xfrm>
              <a:off x="2258" y="2116"/>
              <a:ext cx="12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4" name="Freeform 319"/>
            <p:cNvSpPr>
              <a:spLocks/>
            </p:cNvSpPr>
            <p:nvPr/>
          </p:nvSpPr>
          <p:spPr bwMode="auto">
            <a:xfrm>
              <a:off x="1324" y="1549"/>
              <a:ext cx="938" cy="570"/>
            </a:xfrm>
            <a:custGeom>
              <a:avLst/>
              <a:gdLst>
                <a:gd name="T0" fmla="*/ 0 w 237"/>
                <a:gd name="T1" fmla="*/ 570 h 203"/>
                <a:gd name="T2" fmla="*/ 158 w 237"/>
                <a:gd name="T3" fmla="*/ 570 h 203"/>
                <a:gd name="T4" fmla="*/ 186 w 237"/>
                <a:gd name="T5" fmla="*/ 570 h 203"/>
                <a:gd name="T6" fmla="*/ 234 w 237"/>
                <a:gd name="T7" fmla="*/ 570 h 203"/>
                <a:gd name="T8" fmla="*/ 234 w 237"/>
                <a:gd name="T9" fmla="*/ 466 h 203"/>
                <a:gd name="T10" fmla="*/ 265 w 237"/>
                <a:gd name="T11" fmla="*/ 424 h 203"/>
                <a:gd name="T12" fmla="*/ 313 w 237"/>
                <a:gd name="T13" fmla="*/ 329 h 203"/>
                <a:gd name="T14" fmla="*/ 376 w 237"/>
                <a:gd name="T15" fmla="*/ 157 h 203"/>
                <a:gd name="T16" fmla="*/ 439 w 237"/>
                <a:gd name="T17" fmla="*/ 22 h 203"/>
                <a:gd name="T18" fmla="*/ 455 w 237"/>
                <a:gd name="T19" fmla="*/ 6 h 203"/>
                <a:gd name="T20" fmla="*/ 471 w 237"/>
                <a:gd name="T21" fmla="*/ 0 h 203"/>
                <a:gd name="T22" fmla="*/ 483 w 237"/>
                <a:gd name="T23" fmla="*/ 6 h 203"/>
                <a:gd name="T24" fmla="*/ 499 w 237"/>
                <a:gd name="T25" fmla="*/ 22 h 203"/>
                <a:gd name="T26" fmla="*/ 562 w 237"/>
                <a:gd name="T27" fmla="*/ 157 h 203"/>
                <a:gd name="T28" fmla="*/ 625 w 237"/>
                <a:gd name="T29" fmla="*/ 329 h 203"/>
                <a:gd name="T30" fmla="*/ 673 w 237"/>
                <a:gd name="T31" fmla="*/ 424 h 203"/>
                <a:gd name="T32" fmla="*/ 704 w 237"/>
                <a:gd name="T33" fmla="*/ 466 h 203"/>
                <a:gd name="T34" fmla="*/ 704 w 237"/>
                <a:gd name="T35" fmla="*/ 570 h 203"/>
                <a:gd name="T36" fmla="*/ 752 w 237"/>
                <a:gd name="T37" fmla="*/ 570 h 203"/>
                <a:gd name="T38" fmla="*/ 784 w 237"/>
                <a:gd name="T39" fmla="*/ 570 h 203"/>
                <a:gd name="T40" fmla="*/ 938 w 237"/>
                <a:gd name="T41" fmla="*/ 570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7" h="203">
                  <a:moveTo>
                    <a:pt x="0" y="203"/>
                  </a:moveTo>
                  <a:lnTo>
                    <a:pt x="40" y="203"/>
                  </a:lnTo>
                  <a:lnTo>
                    <a:pt x="47" y="203"/>
                  </a:lnTo>
                  <a:lnTo>
                    <a:pt x="59" y="203"/>
                  </a:lnTo>
                  <a:lnTo>
                    <a:pt x="59" y="166"/>
                  </a:lnTo>
                  <a:lnTo>
                    <a:pt x="67" y="151"/>
                  </a:lnTo>
                  <a:lnTo>
                    <a:pt x="79" y="117"/>
                  </a:lnTo>
                  <a:lnTo>
                    <a:pt x="95" y="56"/>
                  </a:lnTo>
                  <a:lnTo>
                    <a:pt x="111" y="8"/>
                  </a:lnTo>
                  <a:lnTo>
                    <a:pt x="115" y="2"/>
                  </a:lnTo>
                  <a:lnTo>
                    <a:pt x="119" y="0"/>
                  </a:lnTo>
                  <a:lnTo>
                    <a:pt x="122" y="2"/>
                  </a:lnTo>
                  <a:lnTo>
                    <a:pt x="126" y="8"/>
                  </a:lnTo>
                  <a:lnTo>
                    <a:pt x="142" y="56"/>
                  </a:lnTo>
                  <a:lnTo>
                    <a:pt x="158" y="117"/>
                  </a:lnTo>
                  <a:lnTo>
                    <a:pt x="170" y="151"/>
                  </a:lnTo>
                  <a:lnTo>
                    <a:pt x="178" y="166"/>
                  </a:lnTo>
                  <a:lnTo>
                    <a:pt x="178" y="203"/>
                  </a:lnTo>
                  <a:lnTo>
                    <a:pt x="190" y="203"/>
                  </a:lnTo>
                  <a:lnTo>
                    <a:pt x="198" y="203"/>
                  </a:lnTo>
                  <a:lnTo>
                    <a:pt x="237" y="203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395" name="Rectangle 320"/>
            <p:cNvSpPr>
              <a:spLocks noChangeArrowheads="1"/>
            </p:cNvSpPr>
            <p:nvPr/>
          </p:nvSpPr>
          <p:spPr bwMode="auto">
            <a:xfrm>
              <a:off x="583" y="1385"/>
              <a:ext cx="38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FF3300"/>
                  </a:solidFill>
                  <a:latin typeface="Calibri" panose="020F0502020204030204" pitchFamily="34" charset="0"/>
                </a:rPr>
                <a:t>Biased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396" name="Rectangle 321"/>
            <p:cNvSpPr>
              <a:spLocks noChangeArrowheads="1"/>
            </p:cNvSpPr>
            <p:nvPr/>
          </p:nvSpPr>
          <p:spPr bwMode="auto">
            <a:xfrm>
              <a:off x="1495" y="1385"/>
              <a:ext cx="69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>
                  <a:solidFill>
                    <a:srgbClr val="0000FF"/>
                  </a:solidFill>
                  <a:latin typeface="Calibri" panose="020F0502020204030204" pitchFamily="34" charset="0"/>
                </a:rPr>
                <a:t>Thresholded </a:t>
              </a:r>
              <a:endParaRPr lang="en-US" altLang="de-DE">
                <a:latin typeface="Calibri" panose="020F0502020204030204" pitchFamily="34" charset="0"/>
              </a:endParaRPr>
            </a:p>
          </p:txBody>
        </p:sp>
        <p:sp>
          <p:nvSpPr>
            <p:cNvPr id="12397" name="Rectangle 322"/>
            <p:cNvSpPr>
              <a:spLocks noChangeArrowheads="1"/>
            </p:cNvSpPr>
            <p:nvPr/>
          </p:nvSpPr>
          <p:spPr bwMode="auto">
            <a:xfrm>
              <a:off x="257" y="2072"/>
              <a:ext cx="960" cy="39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8" name="Rectangle 323"/>
            <p:cNvSpPr>
              <a:spLocks noChangeArrowheads="1"/>
            </p:cNvSpPr>
            <p:nvPr/>
          </p:nvSpPr>
          <p:spPr bwMode="auto">
            <a:xfrm>
              <a:off x="257" y="2072"/>
              <a:ext cx="960" cy="39"/>
            </a:xfrm>
            <a:prstGeom prst="rect">
              <a:avLst/>
            </a:prstGeom>
            <a:solidFill>
              <a:srgbClr val="FF9999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399" name="Rectangle 324"/>
            <p:cNvSpPr>
              <a:spLocks noChangeArrowheads="1"/>
            </p:cNvSpPr>
            <p:nvPr/>
          </p:nvSpPr>
          <p:spPr bwMode="auto">
            <a:xfrm>
              <a:off x="257" y="2072"/>
              <a:ext cx="961" cy="40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00" name="Rectangle 325"/>
            <p:cNvSpPr>
              <a:spLocks noChangeArrowheads="1"/>
            </p:cNvSpPr>
            <p:nvPr/>
          </p:nvSpPr>
          <p:spPr bwMode="auto">
            <a:xfrm>
              <a:off x="257" y="2072"/>
              <a:ext cx="960" cy="39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01" name="Rectangle 326"/>
            <p:cNvSpPr>
              <a:spLocks noChangeArrowheads="1"/>
            </p:cNvSpPr>
            <p:nvPr/>
          </p:nvSpPr>
          <p:spPr bwMode="auto">
            <a:xfrm>
              <a:off x="1553" y="2072"/>
              <a:ext cx="480" cy="4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02" name="Rectangle 327"/>
            <p:cNvSpPr>
              <a:spLocks noChangeArrowheads="1"/>
            </p:cNvSpPr>
            <p:nvPr/>
          </p:nvSpPr>
          <p:spPr bwMode="auto">
            <a:xfrm>
              <a:off x="1553" y="2072"/>
              <a:ext cx="480" cy="43"/>
            </a:xfrm>
            <a:prstGeom prst="rect">
              <a:avLst/>
            </a:prstGeom>
            <a:solidFill>
              <a:srgbClr val="FF9999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03" name="Rectangle 328"/>
            <p:cNvSpPr>
              <a:spLocks noChangeArrowheads="1"/>
            </p:cNvSpPr>
            <p:nvPr/>
          </p:nvSpPr>
          <p:spPr bwMode="auto">
            <a:xfrm>
              <a:off x="1553" y="2072"/>
              <a:ext cx="481" cy="44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12404" name="Rectangle 329"/>
            <p:cNvSpPr>
              <a:spLocks noChangeArrowheads="1"/>
            </p:cNvSpPr>
            <p:nvPr/>
          </p:nvSpPr>
          <p:spPr bwMode="auto">
            <a:xfrm>
              <a:off x="1553" y="2072"/>
              <a:ext cx="480" cy="4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</p:grpSp>
      <p:graphicFrame>
        <p:nvGraphicFramePr>
          <p:cNvPr id="12299" name="Object 330"/>
          <p:cNvGraphicFramePr>
            <a:graphicFrameLocks noChangeAspect="1"/>
          </p:cNvGraphicFramePr>
          <p:nvPr/>
        </p:nvGraphicFramePr>
        <p:xfrm>
          <a:off x="5459413" y="4207411"/>
          <a:ext cx="3644900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8" name="Equation" r:id="rId5" imgW="2997200" imgH="1371600" progId="Equation.3">
                  <p:embed/>
                </p:oleObj>
              </mc:Choice>
              <mc:Fallback>
                <p:oleObj name="Equation" r:id="rId5" imgW="2997200" imgH="1371600" progId="Equation.3">
                  <p:embed/>
                  <p:pic>
                    <p:nvPicPr>
                      <p:cNvPr id="12299" name="Object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9413" y="4207411"/>
                        <a:ext cx="3644900" cy="1665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1" name="Text Box 332"/>
          <p:cNvSpPr txBox="1">
            <a:spLocks noChangeArrowheads="1"/>
          </p:cNvSpPr>
          <p:nvPr/>
        </p:nvSpPr>
        <p:spPr bwMode="auto">
          <a:xfrm>
            <a:off x="4830128" y="804883"/>
            <a:ext cx="42846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Dependence of </a:t>
            </a:r>
            <a:r>
              <a:rPr lang="en-US" altLang="de-DE" sz="2000" b="1" i="1" dirty="0" err="1">
                <a:latin typeface="Calibri" panose="020F0502020204030204" pitchFamily="34" charset="0"/>
                <a:cs typeface="Times New Roman" pitchFamily="18" charset="0"/>
              </a:rPr>
              <a:t>ε</a:t>
            </a:r>
            <a:r>
              <a:rPr lang="en-US" altLang="de-DE" sz="2000" b="1" i="1" baseline="-25000" dirty="0" err="1">
                <a:latin typeface="Calibri" panose="020F0502020204030204" pitchFamily="34" charset="0"/>
                <a:cs typeface="Times New Roman" pitchFamily="18" charset="0"/>
              </a:rPr>
              <a:t>rms</a:t>
            </a:r>
            <a:r>
              <a:rPr lang="en-US" altLang="de-DE" b="1" i="1" baseline="-25000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on threshold</a:t>
            </a:r>
          </a:p>
        </p:txBody>
      </p:sp>
      <p:graphicFrame>
        <p:nvGraphicFramePr>
          <p:cNvPr id="12302" name="Object 333"/>
          <p:cNvGraphicFramePr>
            <a:graphicFrameLocks noChangeAspect="1"/>
          </p:cNvGraphicFramePr>
          <p:nvPr/>
        </p:nvGraphicFramePr>
        <p:xfrm>
          <a:off x="5508625" y="5771734"/>
          <a:ext cx="223043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9" name="Equation" r:id="rId7" imgW="1562100" imgH="342900" progId="Equation.3">
                  <p:embed/>
                </p:oleObj>
              </mc:Choice>
              <mc:Fallback>
                <p:oleObj name="Equation" r:id="rId7" imgW="1562100" imgH="342900" progId="Equation.3">
                  <p:embed/>
                  <p:pic>
                    <p:nvPicPr>
                      <p:cNvPr id="12302" name="Object 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5771734"/>
                        <a:ext cx="2230438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pieren 3"/>
          <p:cNvGrpSpPr/>
          <p:nvPr/>
        </p:nvGrpSpPr>
        <p:grpSpPr>
          <a:xfrm>
            <a:off x="4932363" y="1167666"/>
            <a:ext cx="4211637" cy="2964814"/>
            <a:chOff x="4932363" y="1360170"/>
            <a:chExt cx="4211637" cy="2964814"/>
          </a:xfrm>
        </p:grpSpPr>
        <p:pic>
          <p:nvPicPr>
            <p:cNvPr id="12291" name="Picture 2"/>
            <p:cNvPicPr>
              <a:picLocks noChangeAspect="1" noChangeArrowheads="1"/>
            </p:cNvPicPr>
            <p:nvPr/>
          </p:nvPicPr>
          <p:blipFill>
            <a:blip r:embed="rId9">
              <a:lum bright="-26000" contrast="4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363" y="1360170"/>
              <a:ext cx="4211637" cy="2822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300" name="Text Box 331"/>
            <p:cNvSpPr txBox="1">
              <a:spLocks noChangeArrowheads="1"/>
            </p:cNvSpPr>
            <p:nvPr/>
          </p:nvSpPr>
          <p:spPr bwMode="auto">
            <a:xfrm>
              <a:off x="5759450" y="1400175"/>
              <a:ext cx="3384550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>
                  <a:latin typeface="Calibri" panose="020F0502020204030204" pitchFamily="34" charset="0"/>
                </a:rPr>
                <a:t>From M. </a:t>
              </a:r>
              <a:r>
                <a:rPr lang="en-US" altLang="de-DE" sz="1400" dirty="0" err="1">
                  <a:latin typeface="Calibri" panose="020F0502020204030204" pitchFamily="34" charset="0"/>
                </a:rPr>
                <a:t>Stockli</a:t>
              </a:r>
              <a:r>
                <a:rPr lang="en-US" altLang="de-DE" sz="1400" dirty="0">
                  <a:latin typeface="Calibri" panose="020F0502020204030204" pitchFamily="34" charset="0"/>
                </a:rPr>
                <a:t>, BIW 2006 and </a:t>
              </a:r>
            </a:p>
            <a:p>
              <a:pPr algn="l">
                <a:lnSpc>
                  <a:spcPct val="70000"/>
                </a:lnSpc>
              </a:pPr>
              <a:r>
                <a:rPr lang="en-US" altLang="de-DE" sz="1400" dirty="0">
                  <a:latin typeface="Calibri" panose="020F0502020204030204" pitchFamily="34" charset="0"/>
                </a:rPr>
                <a:t>J. </a:t>
              </a:r>
              <a:r>
                <a:rPr lang="en-US" altLang="de-DE" sz="1400" dirty="0" err="1">
                  <a:latin typeface="Calibri" panose="020F0502020204030204" pitchFamily="34" charset="0"/>
                </a:rPr>
                <a:t>Pfister</a:t>
              </a:r>
              <a:r>
                <a:rPr lang="en-US" altLang="de-DE" sz="1400" dirty="0">
                  <a:latin typeface="Calibri" panose="020F0502020204030204" pitchFamily="34" charset="0"/>
                </a:rPr>
                <a:t>, </a:t>
              </a:r>
              <a:r>
                <a:rPr lang="en-US" altLang="de-DE" sz="1400" dirty="0" err="1">
                  <a:latin typeface="Calibri" panose="020F0502020204030204" pitchFamily="34" charset="0"/>
                </a:rPr>
                <a:t>Disseration</a:t>
              </a:r>
              <a:r>
                <a:rPr lang="en-US" altLang="de-DE" sz="1400" dirty="0">
                  <a:latin typeface="Calibri" panose="020F0502020204030204" pitchFamily="34" charset="0"/>
                </a:rPr>
                <a:t> </a:t>
              </a:r>
              <a:r>
                <a:rPr lang="en-US" altLang="de-DE" sz="1400" dirty="0" err="1">
                  <a:latin typeface="Calibri" panose="020F0502020204030204" pitchFamily="34" charset="0"/>
                </a:rPr>
                <a:t>Uni</a:t>
              </a:r>
              <a:r>
                <a:rPr lang="en-US" altLang="de-DE" sz="1400" dirty="0">
                  <a:latin typeface="Calibri" panose="020F0502020204030204" pitchFamily="34" charset="0"/>
                </a:rPr>
                <a:t> Frankfurt 2010</a:t>
              </a:r>
            </a:p>
          </p:txBody>
        </p:sp>
        <p:sp>
          <p:nvSpPr>
            <p:cNvPr id="2" name="Rechteck 1"/>
            <p:cNvSpPr/>
            <p:nvPr/>
          </p:nvSpPr>
          <p:spPr bwMode="auto">
            <a:xfrm>
              <a:off x="6224954" y="3928730"/>
              <a:ext cx="1817077" cy="36933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35" name="Text Box 331"/>
            <p:cNvSpPr txBox="1">
              <a:spLocks noChangeArrowheads="1"/>
            </p:cNvSpPr>
            <p:nvPr/>
          </p:nvSpPr>
          <p:spPr bwMode="auto">
            <a:xfrm>
              <a:off x="5851329" y="4017207"/>
              <a:ext cx="265811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>
                  <a:latin typeface="Calibri" panose="020F0502020204030204" pitchFamily="34" charset="0"/>
                  <a:cs typeface="Arial" panose="020B0604020202020204" pitchFamily="34" charset="0"/>
                </a:rPr>
                <a:t>Threshold level of max. [%]</a:t>
              </a:r>
            </a:p>
          </p:txBody>
        </p:sp>
        <p:sp>
          <p:nvSpPr>
            <p:cNvPr id="3" name="Rechteck 2"/>
            <p:cNvSpPr/>
            <p:nvPr/>
          </p:nvSpPr>
          <p:spPr bwMode="auto">
            <a:xfrm>
              <a:off x="5032376" y="2538690"/>
              <a:ext cx="239712" cy="36933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37" name="Text Box 331"/>
            <p:cNvSpPr txBox="1">
              <a:spLocks noChangeArrowheads="1"/>
            </p:cNvSpPr>
            <p:nvPr/>
          </p:nvSpPr>
          <p:spPr bwMode="auto">
            <a:xfrm rot="16200000">
              <a:off x="4074061" y="2534299"/>
              <a:ext cx="206174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>
                  <a:latin typeface="Calibri" panose="020F0502020204030204" pitchFamily="34" charset="0"/>
                  <a:cs typeface="Arial" panose="020B0604020202020204" pitchFamily="34" charset="0"/>
                </a:rPr>
                <a:t>Emittance </a:t>
              </a:r>
              <a:r>
                <a:rPr lang="en-US" altLang="de-DE" sz="1400" b="1" i="1" dirty="0">
                  <a:latin typeface="Calibri" panose="020F0502020204030204" pitchFamily="34" charset="0"/>
                  <a:cs typeface="Arial" panose="020B0604020202020204" pitchFamily="34" charset="0"/>
                  <a:sym typeface="Symbol"/>
                </a:rPr>
                <a:t></a:t>
              </a:r>
              <a:r>
                <a:rPr lang="en-US" altLang="de-DE" sz="1400" b="1" dirty="0">
                  <a:latin typeface="Calibri" panose="020F0502020204030204" pitchFamily="34" charset="0"/>
                  <a:cs typeface="Arial" panose="020B0604020202020204" pitchFamily="34" charset="0"/>
                </a:rPr>
                <a:t> [</a:t>
              </a:r>
              <a:r>
                <a:rPr lang="en-US" altLang="de-DE" sz="1400" b="1" dirty="0" err="1">
                  <a:latin typeface="Calibri" panose="020F0502020204030204" pitchFamily="34" charset="0"/>
                  <a:cs typeface="Arial" panose="020B0604020202020204" pitchFamily="34" charset="0"/>
                </a:rPr>
                <a:t>arb.u</a:t>
              </a:r>
              <a:r>
                <a:rPr lang="en-US" altLang="de-DE" sz="1400" b="1" dirty="0">
                  <a:latin typeface="Calibri" panose="020F0502020204030204" pitchFamily="34" charset="0"/>
                  <a:cs typeface="Arial" panose="020B0604020202020204" pitchFamily="34" charset="0"/>
                </a:rPr>
                <a:t>.]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052300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74115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74116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872966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Particle Trajectory and Characterization of many Particles</a:t>
            </a:r>
          </a:p>
        </p:txBody>
      </p:sp>
      <p:sp>
        <p:nvSpPr>
          <p:cNvPr id="474117" name="Text Box 5"/>
          <p:cNvSpPr txBox="1">
            <a:spLocks noChangeArrowheads="1"/>
          </p:cNvSpPr>
          <p:nvPr/>
        </p:nvSpPr>
        <p:spPr bwMode="auto">
          <a:xfrm>
            <a:off x="5867400" y="1156908"/>
            <a:ext cx="3276600" cy="339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Single particle trajectories are forming a beam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They have a distribution of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start positions and angles </a:t>
            </a:r>
          </a:p>
          <a:p>
            <a:pPr algn="l">
              <a:buFont typeface="Symbol" pitchFamily="18" charset="2"/>
              <a:buChar char="Þ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Characteristic quantity is</a:t>
            </a:r>
          </a:p>
          <a:p>
            <a:pPr algn="l">
              <a:buFont typeface="Symbol" pitchFamily="18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beam envelope</a:t>
            </a:r>
          </a:p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 Goal: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Behavior of whole ensemble </a:t>
            </a:r>
          </a:p>
        </p:txBody>
      </p:sp>
      <p:sp>
        <p:nvSpPr>
          <p:cNvPr id="474124" name="Text Box 12"/>
          <p:cNvSpPr txBox="1">
            <a:spLocks noChangeArrowheads="1"/>
          </p:cNvSpPr>
          <p:nvPr/>
        </p:nvSpPr>
        <p:spPr bwMode="auto">
          <a:xfrm>
            <a:off x="0" y="6253841"/>
            <a:ext cx="1350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Plot: </a:t>
            </a:r>
            <a:r>
              <a:rPr lang="en-US" altLang="de-DE" sz="1400" dirty="0" err="1">
                <a:latin typeface="Calibri" panose="020F0502020204030204" pitchFamily="34" charset="0"/>
              </a:rPr>
              <a:t>Wille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-148140" y="845087"/>
            <a:ext cx="6093326" cy="5057077"/>
            <a:chOff x="22420" y="845087"/>
            <a:chExt cx="6093326" cy="5057077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2420" y="845087"/>
              <a:ext cx="6093326" cy="5057077"/>
              <a:chOff x="85475" y="1323304"/>
              <a:chExt cx="6093326" cy="5057077"/>
            </a:xfrm>
          </p:grpSpPr>
          <p:sp>
            <p:nvSpPr>
              <p:cNvPr id="474121" name="Text Box 9"/>
              <p:cNvSpPr txBox="1">
                <a:spLocks noChangeArrowheads="1"/>
              </p:cNvSpPr>
              <p:nvPr/>
            </p:nvSpPr>
            <p:spPr bwMode="auto">
              <a:xfrm>
                <a:off x="3372628" y="5734050"/>
                <a:ext cx="767571" cy="615553"/>
              </a:xfrm>
              <a:prstGeom prst="rect">
                <a:avLst/>
              </a:prstGeom>
              <a:noFill/>
              <a:ln w="38100" algn="ctr">
                <a:solidFill>
                  <a:srgbClr val="CC0099"/>
                </a:solidFill>
                <a:miter lim="800000"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de-DE" sz="1600" dirty="0">
                    <a:latin typeface="Calibri" panose="020F0502020204030204" pitchFamily="34" charset="0"/>
                  </a:rPr>
                  <a:t>Focus. quad</a:t>
                </a:r>
                <a:r>
                  <a:rPr lang="en-US" altLang="de-DE" dirty="0">
                    <a:latin typeface="Calibri" panose="020F0502020204030204" pitchFamily="34" charset="0"/>
                  </a:rPr>
                  <a:t>.</a:t>
                </a:r>
              </a:p>
            </p:txBody>
          </p:sp>
          <p:sp>
            <p:nvSpPr>
              <p:cNvPr id="474122" name="Text Box 10"/>
              <p:cNvSpPr txBox="1">
                <a:spLocks noChangeArrowheads="1"/>
              </p:cNvSpPr>
              <p:nvPr/>
            </p:nvSpPr>
            <p:spPr bwMode="auto">
              <a:xfrm>
                <a:off x="2214944" y="5734050"/>
                <a:ext cx="1081088" cy="646331"/>
              </a:xfrm>
              <a:prstGeom prst="rect">
                <a:avLst/>
              </a:prstGeom>
              <a:noFill/>
              <a:ln w="38100" algn="ctr">
                <a:noFill/>
                <a:miter lim="800000"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de-DE" dirty="0">
                    <a:solidFill>
                      <a:srgbClr val="3333CC"/>
                    </a:solidFill>
                    <a:latin typeface="Calibri" panose="020F0502020204030204" pitchFamily="34" charset="0"/>
                  </a:rPr>
                  <a:t>drift</a:t>
                </a:r>
              </a:p>
              <a:p>
                <a:pPr>
                  <a:lnSpc>
                    <a:spcPct val="50000"/>
                  </a:lnSpc>
                </a:pPr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  <p:pic>
            <p:nvPicPr>
              <p:cNvPr id="57037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475" y="1323304"/>
                <a:ext cx="6093326" cy="45453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Textfeld 1"/>
              <p:cNvSpPr txBox="1"/>
              <p:nvPr/>
            </p:nvSpPr>
            <p:spPr>
              <a:xfrm>
                <a:off x="1835620" y="3501010"/>
                <a:ext cx="2160299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Calibri" panose="020F0502020204030204" pitchFamily="34" charset="0"/>
                  </a:rPr>
                  <a:t>envelope of all particles</a:t>
                </a: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4169842" y="3140960"/>
                <a:ext cx="1481658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Calibri" panose="020F0502020204030204" pitchFamily="34" charset="0"/>
                  </a:rPr>
                  <a:t>single particles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600" dirty="0">
                    <a:latin typeface="Calibri" panose="020F0502020204030204" pitchFamily="34" charset="0"/>
                  </a:rPr>
                  <a:t>trajectory</a:t>
                </a:r>
              </a:p>
            </p:txBody>
          </p:sp>
        </p:grp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294785" y="5261591"/>
              <a:ext cx="767571" cy="615553"/>
            </a:xfrm>
            <a:prstGeom prst="rect">
              <a:avLst/>
            </a:prstGeom>
            <a:noFill/>
            <a:ln w="38100" algn="ctr">
              <a:solidFill>
                <a:srgbClr val="CC0099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de-DE" sz="1600" dirty="0">
                  <a:latin typeface="Calibri" panose="020F0502020204030204" pitchFamily="34" charset="0"/>
                </a:rPr>
                <a:t>Focus. quad</a:t>
              </a:r>
              <a:r>
                <a:rPr lang="en-US" altLang="de-DE" dirty="0">
                  <a:latin typeface="Calibri" panose="020F0502020204030204" pitchFamily="34" charset="0"/>
                </a:rPr>
                <a:t>.</a:t>
              </a:r>
            </a:p>
          </p:txBody>
        </p:sp>
        <p:cxnSp>
          <p:nvCxnSpPr>
            <p:cNvPr id="5" name="Gerade Verbindung mit Pfeil 4"/>
            <p:cNvCxnSpPr>
              <a:stCxn id="474122" idx="1"/>
              <a:endCxn id="474122" idx="3"/>
            </p:cNvCxnSpPr>
            <p:nvPr/>
          </p:nvCxnSpPr>
          <p:spPr bwMode="auto">
            <a:xfrm>
              <a:off x="2151889" y="5578999"/>
              <a:ext cx="1081088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4321100" y="5252965"/>
              <a:ext cx="1081088" cy="646331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dirty="0">
                  <a:solidFill>
                    <a:srgbClr val="3333CC"/>
                  </a:solidFill>
                  <a:latin typeface="Calibri" panose="020F0502020204030204" pitchFamily="34" charset="0"/>
                </a:rPr>
                <a:t>drift</a:t>
              </a:r>
            </a:p>
            <a:p>
              <a:pPr>
                <a:lnSpc>
                  <a:spcPct val="50000"/>
                </a:lnSpc>
              </a:pPr>
              <a:endParaRPr lang="en-US" altLang="de-DE" dirty="0">
                <a:latin typeface="Calibri" panose="020F0502020204030204" pitchFamily="34" charset="0"/>
              </a:endParaRPr>
            </a:p>
          </p:txBody>
        </p:sp>
        <p:cxnSp>
          <p:nvCxnSpPr>
            <p:cNvPr id="20" name="Gerade Verbindung mit Pfeil 19"/>
            <p:cNvCxnSpPr/>
            <p:nvPr/>
          </p:nvCxnSpPr>
          <p:spPr bwMode="auto">
            <a:xfrm>
              <a:off x="4182695" y="5593383"/>
              <a:ext cx="1412314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Gerade Verbindung mit Pfeil 23"/>
            <p:cNvCxnSpPr/>
            <p:nvPr/>
          </p:nvCxnSpPr>
          <p:spPr bwMode="auto">
            <a:xfrm>
              <a:off x="937692" y="5563609"/>
              <a:ext cx="306909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8626848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3993734"/>
            <a:ext cx="2089150" cy="267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0825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Pepperpot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Emittance Device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25413" y="115052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1339434"/>
            <a:ext cx="5060950" cy="289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196850" y="717134"/>
            <a:ext cx="8947150" cy="94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>
                <a:solidFill>
                  <a:srgbClr val="3333CC"/>
                </a:solidFill>
                <a:latin typeface="Calibri" panose="020F0502020204030204" pitchFamily="34" charset="0"/>
              </a:rPr>
              <a:t> For pulsed LINAC: Measurement within one pulse is an advantage 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>
                <a:solidFill>
                  <a:srgbClr val="3333CC"/>
                </a:solidFill>
                <a:latin typeface="Calibri" panose="020F0502020204030204" pitchFamily="34" charset="0"/>
              </a:rPr>
              <a:t> If horizontal and vertical direction coupled </a:t>
            </a:r>
            <a:r>
              <a:rPr lang="en-US" altLang="de-DE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 2-dim evaluation </a:t>
            </a:r>
            <a:r>
              <a:rPr lang="en-US" altLang="de-DE" b="1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required</a:t>
            </a:r>
            <a:endParaRPr lang="en-US" altLang="de-DE">
              <a:solidFill>
                <a:srgbClr val="3333CC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                                                                             (e.g. for ECR ion source)</a:t>
            </a:r>
            <a:r>
              <a:rPr lang="en-US" altLang="de-DE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 </a:t>
            </a:r>
          </a:p>
        </p:txBody>
      </p:sp>
      <p:sp>
        <p:nvSpPr>
          <p:cNvPr id="323591" name="Rectangle 7"/>
          <p:cNvSpPr>
            <a:spLocks noChangeArrowheads="1"/>
          </p:cNvSpPr>
          <p:nvPr/>
        </p:nvSpPr>
        <p:spPr bwMode="auto">
          <a:xfrm>
            <a:off x="0" y="4522371"/>
            <a:ext cx="5788025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Good </a:t>
            </a:r>
            <a:r>
              <a:rPr lang="en-US" altLang="de-DE" b="1">
                <a:latin typeface="Calibri" panose="020F0502020204030204" pitchFamily="34" charset="0"/>
              </a:rPr>
              <a:t>spatial</a:t>
            </a:r>
            <a:r>
              <a:rPr lang="en-US" altLang="de-DE">
                <a:latin typeface="Calibri" panose="020F0502020204030204" pitchFamily="34" charset="0"/>
              </a:rPr>
              <a:t> resolution if many holes are illuminated.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Good </a:t>
            </a:r>
            <a:r>
              <a:rPr lang="en-US" altLang="de-DE" b="1">
                <a:latin typeface="Calibri" panose="020F0502020204030204" pitchFamily="34" charset="0"/>
              </a:rPr>
              <a:t>angle </a:t>
            </a:r>
            <a:r>
              <a:rPr lang="en-US" altLang="de-DE">
                <a:latin typeface="Calibri" panose="020F0502020204030204" pitchFamily="34" charset="0"/>
              </a:rPr>
              <a:t>resolution </a:t>
            </a:r>
            <a:r>
              <a:rPr lang="en-US" altLang="de-DE" b="1" i="1">
                <a:latin typeface="Calibri" panose="020F0502020204030204" pitchFamily="34" charset="0"/>
              </a:rPr>
              <a:t>only</a:t>
            </a:r>
            <a:r>
              <a:rPr lang="en-US" altLang="de-DE">
                <a:latin typeface="Calibri" panose="020F0502020204030204" pitchFamily="34" charset="0"/>
              </a:rPr>
              <a:t> if spots do not overlap.</a:t>
            </a:r>
          </a:p>
        </p:txBody>
      </p:sp>
      <p:pic>
        <p:nvPicPr>
          <p:cNvPr id="14345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1377534"/>
            <a:ext cx="3848100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319088" y="5970171"/>
            <a:ext cx="5121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>
                <a:latin typeface="Calibri" panose="020F0502020204030204" pitchFamily="34" charset="0"/>
              </a:rPr>
              <a:t>Partly from  H.R. Kremers et al., ECRIS 2010</a:t>
            </a:r>
          </a:p>
        </p:txBody>
      </p:sp>
    </p:spTree>
    <p:extLst>
      <p:ext uri="{BB962C8B-B14F-4D97-AF65-F5344CB8AC3E}">
        <p14:creationId xmlns:p14="http://schemas.microsoft.com/office/powerpoint/2010/main" val="38378536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9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0825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Pepperpot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Emittance Device at GSI UNILAC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18260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1371518"/>
            <a:ext cx="5060950" cy="289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4781550" y="749218"/>
            <a:ext cx="4362450" cy="1912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</a:rPr>
              <a:t>Example GSI-LINAC 0.12 to 11 MeV/u: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</a:rPr>
              <a:t>Pepper-pot</a:t>
            </a:r>
            <a:r>
              <a:rPr lang="en-US" altLang="de-DE" dirty="0">
                <a:latin typeface="Calibri" panose="020F0502020204030204" pitchFamily="34" charset="0"/>
              </a:rPr>
              <a:t>: 15 × 15 holes with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Ø </a:t>
            </a:r>
            <a:r>
              <a:rPr lang="en-US" altLang="de-DE" dirty="0">
                <a:latin typeface="Calibri" panose="020F0502020204030204" pitchFamily="34" charset="0"/>
              </a:rPr>
              <a:t>0.1mm 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</a:rPr>
              <a:t>      on a 50 × 50 mm</a:t>
            </a:r>
            <a:r>
              <a:rPr lang="en-US" altLang="de-DE" sz="2200" baseline="30000" dirty="0">
                <a:latin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</a:rPr>
              <a:t> copper plate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</a:rPr>
              <a:t>Distance</a:t>
            </a:r>
            <a:r>
              <a:rPr lang="en-US" altLang="de-DE" dirty="0">
                <a:latin typeface="Calibri" panose="020F0502020204030204" pitchFamily="34" charset="0"/>
              </a:rPr>
              <a:t>: pepper-pot-screen: 25 cm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</a:rPr>
              <a:t>Screen:</a:t>
            </a:r>
            <a:r>
              <a:rPr lang="en-US" altLang="de-DE" dirty="0">
                <a:latin typeface="Calibri" panose="020F0502020204030204" pitchFamily="34" charset="0"/>
              </a:rPr>
              <a:t> Al</a:t>
            </a:r>
            <a:r>
              <a:rPr lang="en-US" altLang="de-DE" baseline="-25000" dirty="0">
                <a:latin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</a:rPr>
              <a:t>O</a:t>
            </a:r>
            <a:r>
              <a:rPr lang="en-US" altLang="de-DE" baseline="-25000" dirty="0">
                <a:latin typeface="Calibri" panose="020F0502020204030204" pitchFamily="34" charset="0"/>
              </a:rPr>
              <a:t>3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Ø 50 mm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</a:rPr>
              <a:t>Data acquisition</a:t>
            </a:r>
            <a:r>
              <a:rPr lang="en-US" altLang="de-DE" dirty="0">
                <a:latin typeface="Calibri" panose="020F0502020204030204" pitchFamily="34" charset="0"/>
              </a:rPr>
              <a:t>: high resolution camera</a:t>
            </a:r>
          </a:p>
        </p:txBody>
      </p:sp>
      <p:grpSp>
        <p:nvGrpSpPr>
          <p:cNvPr id="15367" name="Group 6"/>
          <p:cNvGrpSpPr>
            <a:grpSpLocks/>
          </p:cNvGrpSpPr>
          <p:nvPr/>
        </p:nvGrpSpPr>
        <p:grpSpPr bwMode="auto">
          <a:xfrm>
            <a:off x="5003800" y="2798680"/>
            <a:ext cx="4140200" cy="2835275"/>
            <a:chOff x="3152" y="1864"/>
            <a:chExt cx="2608" cy="1786"/>
          </a:xfrm>
        </p:grpSpPr>
        <p:pic>
          <p:nvPicPr>
            <p:cNvPr id="1536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864"/>
              <a:ext cx="2608" cy="1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370" name="Line 8"/>
            <p:cNvSpPr>
              <a:spLocks noChangeShapeType="1"/>
            </p:cNvSpPr>
            <p:nvPr/>
          </p:nvSpPr>
          <p:spPr bwMode="auto">
            <a:xfrm flipV="1">
              <a:off x="3901" y="2894"/>
              <a:ext cx="240" cy="30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5371" name="Text Box 9"/>
            <p:cNvSpPr txBox="1">
              <a:spLocks noChangeArrowheads="1"/>
            </p:cNvSpPr>
            <p:nvPr/>
          </p:nvSpPr>
          <p:spPr bwMode="auto">
            <a:xfrm>
              <a:off x="3879" y="3036"/>
              <a:ext cx="5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sp>
          <p:nvSpPr>
            <p:cNvPr id="15372" name="Text Box 10"/>
            <p:cNvSpPr txBox="1">
              <a:spLocks noChangeArrowheads="1"/>
            </p:cNvSpPr>
            <p:nvPr/>
          </p:nvSpPr>
          <p:spPr bwMode="auto">
            <a:xfrm>
              <a:off x="4791" y="2164"/>
              <a:ext cx="9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>
                  <a:solidFill>
                    <a:srgbClr val="3333CC"/>
                  </a:solidFill>
                  <a:latin typeface="Calibri" panose="020F0502020204030204" pitchFamily="34" charset="0"/>
                </a:rPr>
                <a:t>drive for</a:t>
              </a:r>
            </a:p>
            <a:p>
              <a:pPr algn="l">
                <a:lnSpc>
                  <a:spcPct val="10000"/>
                </a:lnSpc>
              </a:pPr>
              <a:r>
                <a:rPr lang="en-US" altLang="de-DE" sz="2000" b="1">
                  <a:solidFill>
                    <a:srgbClr val="3333CC"/>
                  </a:solidFill>
                  <a:latin typeface="Calibri" panose="020F0502020204030204" pitchFamily="34" charset="0"/>
                </a:rPr>
                <a:t>pepper-pot</a:t>
              </a:r>
            </a:p>
          </p:txBody>
        </p:sp>
        <p:sp>
          <p:nvSpPr>
            <p:cNvPr id="15373" name="Text Box 11"/>
            <p:cNvSpPr txBox="1">
              <a:spLocks noChangeArrowheads="1"/>
            </p:cNvSpPr>
            <p:nvPr/>
          </p:nvSpPr>
          <p:spPr bwMode="auto">
            <a:xfrm>
              <a:off x="3165" y="2564"/>
              <a:ext cx="71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camera</a:t>
              </a:r>
            </a:p>
          </p:txBody>
        </p:sp>
        <p:sp>
          <p:nvSpPr>
            <p:cNvPr id="15374" name="Text Box 12"/>
            <p:cNvSpPr txBox="1">
              <a:spLocks noChangeArrowheads="1"/>
            </p:cNvSpPr>
            <p:nvPr/>
          </p:nvSpPr>
          <p:spPr bwMode="auto">
            <a:xfrm>
              <a:off x="5015" y="3074"/>
              <a:ext cx="47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70000"/>
                </a:lnSpc>
              </a:pPr>
              <a:r>
                <a:rPr lang="en-US" altLang="de-DE" b="1">
                  <a:latin typeface="Calibri" panose="020F0502020204030204" pitchFamily="34" charset="0"/>
                </a:rPr>
                <a:t>laser </a:t>
              </a:r>
            </a:p>
          </p:txBody>
        </p:sp>
      </p:grpSp>
      <p:sp>
        <p:nvSpPr>
          <p:cNvPr id="15368" name="Rectangle 13"/>
          <p:cNvSpPr>
            <a:spLocks noChangeArrowheads="1"/>
          </p:cNvSpPr>
          <p:nvPr/>
        </p:nvSpPr>
        <p:spPr bwMode="auto">
          <a:xfrm>
            <a:off x="0" y="4554455"/>
            <a:ext cx="578802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Good </a:t>
            </a:r>
            <a:r>
              <a:rPr lang="en-US" altLang="de-DE" b="1">
                <a:latin typeface="Calibri" panose="020F0502020204030204" pitchFamily="34" charset="0"/>
              </a:rPr>
              <a:t>spatial</a:t>
            </a:r>
            <a:r>
              <a:rPr lang="en-US" altLang="de-DE">
                <a:latin typeface="Calibri" panose="020F0502020204030204" pitchFamily="34" charset="0"/>
              </a:rPr>
              <a:t> resolution if many holes are illuminated.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Good </a:t>
            </a:r>
            <a:r>
              <a:rPr lang="en-US" altLang="de-DE" b="1">
                <a:latin typeface="Calibri" panose="020F0502020204030204" pitchFamily="34" charset="0"/>
              </a:rPr>
              <a:t>angle </a:t>
            </a:r>
            <a:r>
              <a:rPr lang="en-US" altLang="de-DE">
                <a:latin typeface="Calibri" panose="020F0502020204030204" pitchFamily="34" charset="0"/>
              </a:rPr>
              <a:t>resolution </a:t>
            </a:r>
            <a:r>
              <a:rPr lang="en-US" altLang="de-DE" b="1" i="1">
                <a:latin typeface="Calibri" panose="020F0502020204030204" pitchFamily="34" charset="0"/>
              </a:rPr>
              <a:t>only</a:t>
            </a:r>
            <a:r>
              <a:rPr lang="en-US" altLang="de-DE">
                <a:latin typeface="Calibri" panose="020F0502020204030204" pitchFamily="34" charset="0"/>
              </a:rPr>
              <a:t> if spots do not overlap.</a:t>
            </a:r>
          </a:p>
        </p:txBody>
      </p:sp>
    </p:spTree>
    <p:extLst>
      <p:ext uri="{BB962C8B-B14F-4D97-AF65-F5344CB8AC3E}">
        <p14:creationId xmlns:p14="http://schemas.microsoft.com/office/powerpoint/2010/main" val="552892976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Result of a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Pepperpot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Emittance Measurement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25413" y="116656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820613"/>
            <a:ext cx="4722812" cy="376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2157163"/>
            <a:ext cx="3571875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144463" y="953838"/>
            <a:ext cx="4572000" cy="6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</a:rPr>
              <a:t>Example</a:t>
            </a:r>
            <a:r>
              <a:rPr lang="en-US" altLang="de-DE" b="1">
                <a:latin typeface="Calibri" panose="020F0502020204030204" pitchFamily="34" charset="0"/>
              </a:rPr>
              <a:t>:</a:t>
            </a:r>
            <a:r>
              <a:rPr lang="en-US" altLang="de-DE">
                <a:latin typeface="Calibri" panose="020F0502020204030204" pitchFamily="34" charset="0"/>
              </a:rPr>
              <a:t> Ar </a:t>
            </a:r>
            <a:r>
              <a:rPr lang="en-US" altLang="de-DE" sz="2200" baseline="30000">
                <a:latin typeface="Calibri" panose="020F0502020204030204" pitchFamily="34" charset="0"/>
              </a:rPr>
              <a:t>1+</a:t>
            </a:r>
            <a:r>
              <a:rPr lang="en-US" altLang="de-DE">
                <a:latin typeface="Calibri" panose="020F0502020204030204" pitchFamily="34" charset="0"/>
              </a:rPr>
              <a:t> ion beam at 1.4 MeV/u,</a:t>
            </a:r>
          </a:p>
          <a:p>
            <a:pPr algn="l">
              <a:lnSpc>
                <a:spcPct val="60000"/>
              </a:lnSpc>
            </a:pPr>
            <a:r>
              <a:rPr lang="en-US" altLang="de-DE">
                <a:latin typeface="Calibri" panose="020F0502020204030204" pitchFamily="34" charset="0"/>
              </a:rPr>
              <a:t>screen image from single shot at GSI:</a:t>
            </a:r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5280025" y="822076"/>
            <a:ext cx="4572000" cy="1295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</a:rPr>
              <a:t>Data analysis: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</a:rPr>
              <a:t>Projection on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horizontal and vertical plane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</a:rPr>
              <a:t>→ analog to slit-grid.</a:t>
            </a:r>
          </a:p>
        </p:txBody>
      </p:sp>
    </p:spTree>
    <p:extLst>
      <p:ext uri="{BB962C8B-B14F-4D97-AF65-F5344CB8AC3E}">
        <p14:creationId xmlns:p14="http://schemas.microsoft.com/office/powerpoint/2010/main" val="114677865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The Artist View of a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Pepperpot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Emittance Device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25413" y="108635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867278"/>
            <a:ext cx="7137400" cy="512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26438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31108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Definition of Offset and Divergence</a:t>
            </a:r>
          </a:p>
        </p:txBody>
      </p:sp>
      <p:grpSp>
        <p:nvGrpSpPr>
          <p:cNvPr id="431120" name="Group 16"/>
          <p:cNvGrpSpPr>
            <a:grpSpLocks/>
          </p:cNvGrpSpPr>
          <p:nvPr/>
        </p:nvGrpSpPr>
        <p:grpSpPr bwMode="auto">
          <a:xfrm>
            <a:off x="4643438" y="1123950"/>
            <a:ext cx="4032250" cy="1970088"/>
            <a:chOff x="612" y="663"/>
            <a:chExt cx="2540" cy="1241"/>
          </a:xfrm>
        </p:grpSpPr>
        <p:sp>
          <p:nvSpPr>
            <p:cNvPr id="431110" name="Line 6"/>
            <p:cNvSpPr>
              <a:spLocks noChangeShapeType="1"/>
            </p:cNvSpPr>
            <p:nvPr/>
          </p:nvSpPr>
          <p:spPr bwMode="auto">
            <a:xfrm flipV="1">
              <a:off x="1519" y="708"/>
              <a:ext cx="0" cy="9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1111" name="Line 7"/>
            <p:cNvSpPr>
              <a:spLocks noChangeShapeType="1"/>
            </p:cNvSpPr>
            <p:nvPr/>
          </p:nvSpPr>
          <p:spPr bwMode="auto">
            <a:xfrm flipV="1">
              <a:off x="612" y="1706"/>
              <a:ext cx="2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1112" name="Line 8"/>
            <p:cNvSpPr>
              <a:spLocks noChangeShapeType="1"/>
            </p:cNvSpPr>
            <p:nvPr/>
          </p:nvSpPr>
          <p:spPr bwMode="auto">
            <a:xfrm flipV="1">
              <a:off x="748" y="935"/>
              <a:ext cx="2177" cy="59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1113" name="Text Box 9"/>
            <p:cNvSpPr txBox="1">
              <a:spLocks noChangeArrowheads="1"/>
            </p:cNvSpPr>
            <p:nvPr/>
          </p:nvSpPr>
          <p:spPr bwMode="auto">
            <a:xfrm>
              <a:off x="1020" y="1071"/>
              <a:ext cx="5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x</a:t>
              </a:r>
            </a:p>
          </p:txBody>
        </p:sp>
        <p:sp>
          <p:nvSpPr>
            <p:cNvPr id="431115" name="Line 11"/>
            <p:cNvSpPr>
              <a:spLocks noChangeShapeType="1"/>
            </p:cNvSpPr>
            <p:nvPr/>
          </p:nvSpPr>
          <p:spPr bwMode="auto">
            <a:xfrm>
              <a:off x="1519" y="1344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1116" name="Text Box 12"/>
            <p:cNvSpPr txBox="1">
              <a:spLocks noChangeArrowheads="1"/>
            </p:cNvSpPr>
            <p:nvPr/>
          </p:nvSpPr>
          <p:spPr bwMode="auto">
            <a:xfrm>
              <a:off x="2154" y="1071"/>
              <a:ext cx="5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2400" b="1" i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x’</a:t>
              </a:r>
            </a:p>
          </p:txBody>
        </p:sp>
        <p:sp>
          <p:nvSpPr>
            <p:cNvPr id="431117" name="Text Box 13"/>
            <p:cNvSpPr txBox="1">
              <a:spLocks noChangeArrowheads="1"/>
            </p:cNvSpPr>
            <p:nvPr/>
          </p:nvSpPr>
          <p:spPr bwMode="auto">
            <a:xfrm>
              <a:off x="1066" y="663"/>
              <a:ext cx="5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 dirty="0">
                  <a:latin typeface="Calibri" panose="020F0502020204030204" pitchFamily="34" charset="0"/>
                </a:rPr>
                <a:t>x</a:t>
              </a:r>
            </a:p>
          </p:txBody>
        </p:sp>
        <p:sp>
          <p:nvSpPr>
            <p:cNvPr id="431118" name="Text Box 14"/>
            <p:cNvSpPr txBox="1">
              <a:spLocks noChangeArrowheads="1"/>
            </p:cNvSpPr>
            <p:nvPr/>
          </p:nvSpPr>
          <p:spPr bwMode="auto">
            <a:xfrm>
              <a:off x="2607" y="1616"/>
              <a:ext cx="5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i="1" dirty="0">
                  <a:latin typeface="Calibri" panose="020F0502020204030204" pitchFamily="34" charset="0"/>
                </a:rPr>
                <a:t>s</a:t>
              </a:r>
            </a:p>
          </p:txBody>
        </p:sp>
        <p:sp>
          <p:nvSpPr>
            <p:cNvPr id="431119" name="Freeform 15"/>
            <p:cNvSpPr>
              <a:spLocks/>
            </p:cNvSpPr>
            <p:nvPr/>
          </p:nvSpPr>
          <p:spPr bwMode="auto">
            <a:xfrm>
              <a:off x="2608" y="1026"/>
              <a:ext cx="159" cy="318"/>
            </a:xfrm>
            <a:custGeom>
              <a:avLst/>
              <a:gdLst>
                <a:gd name="T0" fmla="*/ 0 w 159"/>
                <a:gd name="T1" fmla="*/ 0 h 318"/>
                <a:gd name="T2" fmla="*/ 136 w 159"/>
                <a:gd name="T3" fmla="*/ 136 h 318"/>
                <a:gd name="T4" fmla="*/ 136 w 159"/>
                <a:gd name="T5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318">
                  <a:moveTo>
                    <a:pt x="0" y="0"/>
                  </a:moveTo>
                  <a:cubicBezTo>
                    <a:pt x="56" y="41"/>
                    <a:pt x="113" y="83"/>
                    <a:pt x="136" y="136"/>
                  </a:cubicBezTo>
                  <a:cubicBezTo>
                    <a:pt x="159" y="189"/>
                    <a:pt x="147" y="253"/>
                    <a:pt x="136" y="318"/>
                  </a:cubicBezTo>
                </a:path>
              </a:pathLst>
            </a:custGeom>
            <a:noFill/>
            <a:ln w="31750" cap="flat" cmpd="sng">
              <a:solidFill>
                <a:srgbClr val="3333CC"/>
              </a:solidFill>
              <a:prstDash val="solid"/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431121" name="Text Box 17"/>
          <p:cNvSpPr txBox="1">
            <a:spLocks noChangeArrowheads="1"/>
          </p:cNvSpPr>
          <p:nvPr/>
        </p:nvSpPr>
        <p:spPr bwMode="auto">
          <a:xfrm>
            <a:off x="231775" y="771525"/>
            <a:ext cx="5113338" cy="373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b="1" dirty="0">
                <a:latin typeface="Calibri" panose="020F0502020204030204" pitchFamily="34" charset="0"/>
              </a:rPr>
              <a:t>Horizontal and vertical coordinates at </a:t>
            </a:r>
            <a:r>
              <a:rPr lang="en-US" altLang="de-DE" sz="2000" b="1" i="1" dirty="0">
                <a:latin typeface="Calibri" panose="020F0502020204030204" pitchFamily="34" charset="0"/>
              </a:rPr>
              <a:t>s = 0</a:t>
            </a:r>
            <a:r>
              <a:rPr lang="en-US" altLang="de-DE" sz="2000" b="1" dirty="0">
                <a:latin typeface="Calibri" panose="020F0502020204030204" pitchFamily="34" charset="0"/>
              </a:rPr>
              <a:t> 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 x  </a:t>
            </a:r>
            <a:r>
              <a:rPr lang="en-US" altLang="de-D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</a:rPr>
              <a:t>Offset from reference orbit in [mm]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400" b="1" i="1" dirty="0">
                <a:solidFill>
                  <a:srgbClr val="0000FF"/>
                </a:solidFill>
                <a:latin typeface="Calibri" panose="020F0502020204030204" pitchFamily="34" charset="0"/>
              </a:rPr>
              <a:t> x’</a:t>
            </a: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 </a:t>
            </a:r>
            <a:r>
              <a:rPr lang="en-US" altLang="de-DE" sz="2000" dirty="0">
                <a:latin typeface="Calibri" panose="020F0502020204030204" pitchFamily="34" charset="0"/>
              </a:rPr>
              <a:t>Angle of trajectory in unit [</a:t>
            </a:r>
            <a:r>
              <a:rPr lang="en-US" altLang="de-DE" sz="2000" dirty="0" err="1">
                <a:latin typeface="Calibri" panose="020F0502020204030204" pitchFamily="34" charset="0"/>
              </a:rPr>
              <a:t>mrad</a:t>
            </a:r>
            <a:r>
              <a:rPr lang="en-US" altLang="de-DE" sz="2000" dirty="0">
                <a:latin typeface="Calibri" panose="020F0502020204030204" pitchFamily="34" charset="0"/>
              </a:rPr>
              <a:t>]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  <a:r>
              <a:rPr lang="en-US" altLang="de-DE" sz="2400" b="1" i="1" dirty="0">
                <a:solidFill>
                  <a:srgbClr val="0000FF"/>
                </a:solidFill>
                <a:latin typeface="Calibri" panose="020F0502020204030204" pitchFamily="34" charset="0"/>
              </a:rPr>
              <a:t>x’ = dx / ds</a:t>
            </a:r>
          </a:p>
          <a:p>
            <a:pPr algn="l"/>
            <a:r>
              <a:rPr lang="en-US" altLang="de-DE" sz="2000" b="1" dirty="0">
                <a:latin typeface="Calibri" panose="020F0502020204030204" pitchFamily="34" charset="0"/>
              </a:rPr>
              <a:t>Assumption: par-axial beams: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</a:rPr>
              <a:t> </a:t>
            </a:r>
            <a:r>
              <a:rPr lang="en-US" altLang="de-DE" sz="2000" b="1" i="1" dirty="0">
                <a:latin typeface="Calibri" panose="020F0502020204030204" pitchFamily="34" charset="0"/>
              </a:rPr>
              <a:t>x </a:t>
            </a:r>
            <a:r>
              <a:rPr lang="en-US" altLang="de-DE" sz="2000" dirty="0">
                <a:latin typeface="Calibri" panose="020F0502020204030204" pitchFamily="34" charset="0"/>
              </a:rPr>
              <a:t> is small compared to dipole radius </a:t>
            </a:r>
            <a:r>
              <a:rPr lang="el-GR" altLang="de-DE" sz="2000" b="1" i="1" dirty="0">
                <a:latin typeface="Calibri" panose="020F0502020204030204" pitchFamily="34" charset="0"/>
                <a:cs typeface="Times New Roman" pitchFamily="18" charset="0"/>
              </a:rPr>
              <a:t>ρ</a:t>
            </a:r>
            <a:r>
              <a:rPr lang="de-DE" altLang="de-DE" sz="2000" b="1" i="1" baseline="-25000" dirty="0">
                <a:latin typeface="Calibri" panose="020F0502020204030204" pitchFamily="34" charset="0"/>
                <a:cs typeface="Times New Roman" pitchFamily="18" charset="0"/>
              </a:rPr>
              <a:t>0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de-DE" altLang="de-DE" sz="2000" dirty="0">
                <a:latin typeface="Calibri" panose="020F0502020204030204" pitchFamily="34" charset="0"/>
                <a:cs typeface="Times New Roman" pitchFamily="18" charset="0"/>
              </a:rPr>
              <a:t> Small angle </a:t>
            </a:r>
            <a:r>
              <a:rPr lang="de-DE" altLang="de-DE" sz="2000" dirty="0" err="1">
                <a:latin typeface="Calibri" panose="020F0502020204030204" pitchFamily="34" charset="0"/>
                <a:cs typeface="Times New Roman" pitchFamily="18" charset="0"/>
              </a:rPr>
              <a:t>with</a:t>
            </a:r>
            <a:r>
              <a:rPr lang="de-DE" altLang="de-DE" sz="2000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de-DE" altLang="de-DE" sz="2400" b="1" i="1" dirty="0" err="1">
                <a:latin typeface="Calibri" panose="020F0502020204030204" pitchFamily="34" charset="0"/>
                <a:cs typeface="Times New Roman" pitchFamily="18" charset="0"/>
              </a:rPr>
              <a:t>p</a:t>
            </a:r>
            <a:r>
              <a:rPr lang="de-DE" altLang="de-DE" sz="2400" b="1" i="1" baseline="-25000" dirty="0" err="1">
                <a:latin typeface="Calibri" panose="020F0502020204030204" pitchFamily="34" charset="0"/>
                <a:cs typeface="Times New Roman" pitchFamily="18" charset="0"/>
              </a:rPr>
              <a:t>x</a:t>
            </a:r>
            <a:r>
              <a:rPr lang="de-DE" altLang="de-DE" sz="2400" b="1" i="1" dirty="0">
                <a:latin typeface="Calibri" panose="020F0502020204030204" pitchFamily="34" charset="0"/>
                <a:cs typeface="Times New Roman" pitchFamily="18" charset="0"/>
              </a:rPr>
              <a:t> / </a:t>
            </a:r>
            <a:r>
              <a:rPr lang="de-DE" altLang="de-DE" sz="2400" b="1" i="1" dirty="0" err="1">
                <a:latin typeface="Calibri" panose="020F0502020204030204" pitchFamily="34" charset="0"/>
                <a:cs typeface="Times New Roman" pitchFamily="18" charset="0"/>
              </a:rPr>
              <a:t>p</a:t>
            </a:r>
            <a:r>
              <a:rPr lang="de-DE" altLang="de-DE" sz="2400" b="1" i="1" baseline="-25000" dirty="0" err="1">
                <a:latin typeface="Calibri" panose="020F0502020204030204" pitchFamily="34" charset="0"/>
                <a:cs typeface="Times New Roman" pitchFamily="18" charset="0"/>
              </a:rPr>
              <a:t>s</a:t>
            </a:r>
            <a:r>
              <a:rPr lang="de-DE" altLang="de-DE" sz="2400" b="1" i="1" dirty="0">
                <a:latin typeface="Calibri" panose="020F0502020204030204" pitchFamily="34" charset="0"/>
                <a:cs typeface="Times New Roman" pitchFamily="18" charset="0"/>
              </a:rPr>
              <a:t> &lt;&lt; </a:t>
            </a:r>
            <a:r>
              <a:rPr lang="de-DE" altLang="de-DE" sz="2400" b="1" dirty="0">
                <a:latin typeface="Calibri" panose="020F0502020204030204" pitchFamily="34" charset="0"/>
                <a:cs typeface="Times New Roman" pitchFamily="18" charset="0"/>
              </a:rPr>
              <a:t>1 </a:t>
            </a:r>
          </a:p>
          <a:p>
            <a:pPr algn="l"/>
            <a:endParaRPr lang="el-GR" altLang="de-DE" sz="2400" b="1" i="1" dirty="0">
              <a:cs typeface="Times New Roman" pitchFamily="18" charset="0"/>
            </a:endParaRPr>
          </a:p>
        </p:txBody>
      </p:sp>
      <p:sp>
        <p:nvSpPr>
          <p:cNvPr id="431122" name="Text Box 18"/>
          <p:cNvSpPr txBox="1">
            <a:spLocks noChangeArrowheads="1"/>
          </p:cNvSpPr>
          <p:nvPr/>
        </p:nvSpPr>
        <p:spPr bwMode="auto">
          <a:xfrm>
            <a:off x="250825" y="4011613"/>
            <a:ext cx="8496300" cy="232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Longitudinal coordinate: 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Longitudinal orbit difference</a:t>
            </a:r>
            <a:r>
              <a:rPr lang="en-US" altLang="de-DE" dirty="0">
                <a:latin typeface="Calibri" panose="020F0502020204030204" pitchFamily="34" charset="0"/>
              </a:rPr>
              <a:t>: </a:t>
            </a:r>
            <a:r>
              <a:rPr lang="en-US" altLang="de-DE" sz="2400" b="1" i="1" dirty="0">
                <a:latin typeface="Calibri" panose="020F0502020204030204" pitchFamily="34" charset="0"/>
              </a:rPr>
              <a:t>l = - v</a:t>
            </a:r>
            <a:r>
              <a:rPr lang="en-US" altLang="de-DE" sz="2400" b="1" i="1" baseline="-25000" dirty="0">
                <a:latin typeface="Calibri" panose="020F0502020204030204" pitchFamily="34" charset="0"/>
              </a:rPr>
              <a:t>0</a:t>
            </a:r>
            <a:r>
              <a:rPr lang="en-US" altLang="de-DE" sz="2400" b="1" i="1" dirty="0">
                <a:latin typeface="Calibri" panose="020F0502020204030204" pitchFamily="34" charset="0"/>
              </a:rPr>
              <a:t> </a:t>
            </a:r>
            <a:r>
              <a:rPr lang="en-US" altLang="de-DE" sz="2400" b="1" i="1" dirty="0">
                <a:latin typeface="Calibri" panose="020F0502020204030204" pitchFamily="34" charset="0"/>
                <a:cs typeface="Times New Roman" pitchFamily="18" charset="0"/>
              </a:rPr>
              <a:t>∙ ( t – t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Times New Roman" pitchFamily="18" charset="0"/>
              </a:rPr>
              <a:t>0</a:t>
            </a:r>
            <a:r>
              <a:rPr lang="en-US" altLang="de-DE" sz="2400" b="1" i="1" dirty="0">
                <a:latin typeface="Calibri" panose="020F0502020204030204" pitchFamily="34" charset="0"/>
                <a:cs typeface="Times New Roman" pitchFamily="18" charset="0"/>
              </a:rPr>
              <a:t> ) </a:t>
            </a:r>
            <a:r>
              <a:rPr lang="en-US" altLang="de-DE" sz="2000" dirty="0">
                <a:latin typeface="Calibri" panose="020F0502020204030204" pitchFamily="34" charset="0"/>
                <a:cs typeface="Times New Roman" pitchFamily="18" charset="0"/>
              </a:rPr>
              <a:t>in unit [mm]</a:t>
            </a:r>
            <a:endParaRPr lang="en-US" altLang="de-DE" sz="2400" b="1" i="1" dirty="0">
              <a:latin typeface="Calibri" panose="020F0502020204030204" pitchFamily="34" charset="0"/>
              <a:cs typeface="Times New Roman" pitchFamily="18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Times New Roman" pitchFamily="18" charset="0"/>
              </a:rPr>
              <a:t> Momentum deviation:</a:t>
            </a:r>
            <a:r>
              <a:rPr lang="en-US" altLang="de-DE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l-GR" altLang="de-DE" sz="2400" b="1" i="1" dirty="0">
                <a:latin typeface="Calibri" panose="020F0502020204030204" pitchFamily="34" charset="0"/>
                <a:cs typeface="Times New Roman" pitchFamily="18" charset="0"/>
              </a:rPr>
              <a:t>δ</a:t>
            </a:r>
            <a:r>
              <a:rPr lang="de-DE" altLang="de-DE" sz="2400" b="1" i="1" dirty="0">
                <a:latin typeface="Calibri" panose="020F0502020204030204" pitchFamily="34" charset="0"/>
                <a:cs typeface="Times New Roman" pitchFamily="18" charset="0"/>
              </a:rPr>
              <a:t> = ( p – p</a:t>
            </a:r>
            <a:r>
              <a:rPr lang="de-DE" altLang="de-DE" sz="2400" b="1" i="1" baseline="-25000" dirty="0">
                <a:latin typeface="Calibri" panose="020F0502020204030204" pitchFamily="34" charset="0"/>
                <a:cs typeface="Times New Roman" pitchFamily="18" charset="0"/>
              </a:rPr>
              <a:t>0 </a:t>
            </a:r>
            <a:r>
              <a:rPr lang="de-DE" altLang="de-DE" sz="2400" b="1" i="1" dirty="0">
                <a:latin typeface="Calibri" panose="020F0502020204030204" pitchFamily="34" charset="0"/>
                <a:cs typeface="Times New Roman" pitchFamily="18" charset="0"/>
              </a:rPr>
              <a:t>) / p</a:t>
            </a:r>
            <a:r>
              <a:rPr lang="de-DE" altLang="de-DE" sz="2400" b="1" i="1" baseline="-25000" dirty="0">
                <a:latin typeface="Calibri" panose="020F0502020204030204" pitchFamily="34" charset="0"/>
                <a:cs typeface="Times New Roman" pitchFamily="18" charset="0"/>
              </a:rPr>
              <a:t>0  </a:t>
            </a:r>
            <a:r>
              <a:rPr lang="en-US" altLang="de-DE" sz="2000" dirty="0">
                <a:latin typeface="Calibri" panose="020F0502020204030204" pitchFamily="34" charset="0"/>
                <a:cs typeface="Times New Roman" pitchFamily="18" charset="0"/>
              </a:rPr>
              <a:t> sometimes in unit [</a:t>
            </a:r>
            <a:r>
              <a:rPr lang="en-US" altLang="de-DE" sz="2000" dirty="0" err="1">
                <a:latin typeface="Calibri" panose="020F0502020204030204" pitchFamily="34" charset="0"/>
                <a:cs typeface="Times New Roman" pitchFamily="18" charset="0"/>
              </a:rPr>
              <a:t>mrad</a:t>
            </a:r>
            <a:r>
              <a:rPr lang="en-US" altLang="de-DE" sz="2000" dirty="0">
                <a:latin typeface="Calibri" panose="020F0502020204030204" pitchFamily="34" charset="0"/>
                <a:cs typeface="Times New Roman" pitchFamily="18" charset="0"/>
              </a:rPr>
              <a:t>] = [‰]</a:t>
            </a:r>
          </a:p>
          <a:p>
            <a:pPr algn="l">
              <a:lnSpc>
                <a:spcPct val="13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Reference particle: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 No offset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x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y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 </a:t>
            </a:r>
            <a:r>
              <a:rPr lang="de-DE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l </a:t>
            </a:r>
            <a:r>
              <a:rPr lang="el-GR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0 &amp; no angle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x’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y’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 </a:t>
            </a:r>
            <a:r>
              <a:rPr lang="el-GR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δ</a:t>
            </a:r>
            <a:r>
              <a:rPr lang="de-DE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l-GR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0  </a:t>
            </a:r>
            <a:r>
              <a:rPr lang="de-DE" altLang="de-DE" sz="2000" dirty="0" err="1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for</a:t>
            </a:r>
            <a:r>
              <a:rPr lang="de-DE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all </a:t>
            </a:r>
            <a:r>
              <a:rPr lang="de-DE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s</a:t>
            </a:r>
          </a:p>
          <a:p>
            <a:pPr algn="l">
              <a:lnSpc>
                <a:spcPct val="13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For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continuous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beam: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l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has no meaning   set 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l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0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  !</a:t>
            </a:r>
          </a:p>
        </p:txBody>
      </p:sp>
      <p:sp>
        <p:nvSpPr>
          <p:cNvPr id="431123" name="Oval 19"/>
          <p:cNvSpPr>
            <a:spLocks noChangeArrowheads="1"/>
          </p:cNvSpPr>
          <p:nvPr/>
        </p:nvSpPr>
        <p:spPr bwMode="auto">
          <a:xfrm>
            <a:off x="6732588" y="1843088"/>
            <a:ext cx="288925" cy="217487"/>
          </a:xfrm>
          <a:prstGeom prst="ellipse">
            <a:avLst/>
          </a:prstGeom>
          <a:solidFill>
            <a:srgbClr val="FF0000"/>
          </a:solidFill>
          <a:ln w="50800" algn="ctr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1124" name="Oval 20"/>
          <p:cNvSpPr>
            <a:spLocks noChangeArrowheads="1"/>
          </p:cNvSpPr>
          <p:nvPr/>
        </p:nvSpPr>
        <p:spPr bwMode="auto">
          <a:xfrm>
            <a:off x="5940425" y="2636838"/>
            <a:ext cx="288925" cy="217487"/>
          </a:xfrm>
          <a:prstGeom prst="ellipse">
            <a:avLst/>
          </a:prstGeom>
          <a:noFill/>
          <a:ln w="50800" algn="ctr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1125" name="Text Box 21"/>
          <p:cNvSpPr txBox="1">
            <a:spLocks noChangeArrowheads="1"/>
          </p:cNvSpPr>
          <p:nvPr/>
        </p:nvSpPr>
        <p:spPr bwMode="auto">
          <a:xfrm>
            <a:off x="6516688" y="278130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de-DE" sz="2400" b="1" i="1" dirty="0">
                <a:solidFill>
                  <a:srgbClr val="0000FF"/>
                </a:solidFill>
                <a:latin typeface="Calibri" panose="020F0502020204030204" pitchFamily="34" charset="0"/>
              </a:rPr>
              <a:t>l</a:t>
            </a:r>
          </a:p>
        </p:txBody>
      </p:sp>
      <p:sp>
        <p:nvSpPr>
          <p:cNvPr id="431126" name="Line 22"/>
          <p:cNvSpPr>
            <a:spLocks noChangeShapeType="1"/>
          </p:cNvSpPr>
          <p:nvPr/>
        </p:nvSpPr>
        <p:spPr bwMode="auto">
          <a:xfrm>
            <a:off x="6877050" y="1989138"/>
            <a:ext cx="0" cy="79216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86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22" grpId="0"/>
      <p:bldP spid="431123" grpId="0" animBg="1"/>
      <p:bldP spid="431124" grpId="0" animBg="1"/>
      <p:bldP spid="431125" grpId="0"/>
      <p:bldP spid="4311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Text Box 2"/>
          <p:cNvSpPr txBox="1">
            <a:spLocks noChangeArrowheads="1"/>
          </p:cNvSpPr>
          <p:nvPr/>
        </p:nvSpPr>
        <p:spPr bwMode="auto">
          <a:xfrm>
            <a:off x="300038" y="209553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59108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Definition of Coordinates and Taylor Expansion B-Field</a:t>
            </a:r>
          </a:p>
        </p:txBody>
      </p:sp>
      <p:sp>
        <p:nvSpPr>
          <p:cNvPr id="559119" name="Text Box 15"/>
          <p:cNvSpPr txBox="1">
            <a:spLocks noChangeArrowheads="1"/>
          </p:cNvSpPr>
          <p:nvPr/>
        </p:nvSpPr>
        <p:spPr bwMode="auto">
          <a:xfrm>
            <a:off x="4713288" y="741366"/>
            <a:ext cx="4449762" cy="188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</a:rPr>
              <a:t>Definition compared to </a:t>
            </a:r>
            <a:r>
              <a:rPr lang="en-US" sz="2000" b="1" dirty="0">
                <a:latin typeface="Calibri" panose="020F0502020204030204" pitchFamily="34" charset="0"/>
              </a:rPr>
              <a:t>reference orbit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</a:rPr>
              <a:t>x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: horizontal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2000" b="1" dirty="0">
                <a:solidFill>
                  <a:srgbClr val="009900"/>
                </a:solidFill>
                <a:latin typeface="Calibri" panose="020F0502020204030204" pitchFamily="34" charset="0"/>
              </a:rPr>
              <a:t> </a:t>
            </a:r>
            <a:r>
              <a:rPr lang="en-US" sz="2000" b="1" i="1" dirty="0">
                <a:solidFill>
                  <a:srgbClr val="009900"/>
                </a:solidFill>
                <a:latin typeface="Calibri" panose="020F0502020204030204" pitchFamily="34" charset="0"/>
              </a:rPr>
              <a:t>y</a:t>
            </a:r>
            <a:r>
              <a:rPr lang="en-US" sz="2000" b="1" dirty="0">
                <a:solidFill>
                  <a:srgbClr val="009900"/>
                </a:solidFill>
                <a:latin typeface="Calibri" panose="020F0502020204030204" pitchFamily="34" charset="0"/>
              </a:rPr>
              <a:t>: vertical</a:t>
            </a:r>
            <a:endParaRPr lang="en-US" sz="2000" b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US" sz="2000" b="1" i="1" dirty="0">
                <a:solidFill>
                  <a:srgbClr val="0000FF"/>
                </a:solidFill>
                <a:latin typeface="Calibri" panose="020F0502020204030204" pitchFamily="34" charset="0"/>
              </a:rPr>
              <a:t>s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: in beam direction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sz="2000" b="1" i="1" dirty="0">
                <a:latin typeface="Calibri" panose="020F0502020204030204" pitchFamily="34" charset="0"/>
                <a:cs typeface="Times New Roman" pitchFamily="18" charset="0"/>
              </a:rPr>
              <a:t>ρ</a:t>
            </a:r>
            <a:r>
              <a:rPr lang="en-US" sz="2000" b="1" i="1" baseline="-25000" dirty="0">
                <a:latin typeface="Calibri" panose="020F0502020204030204" pitchFamily="34" charset="0"/>
                <a:cs typeface="Times New Roman" pitchFamily="18" charset="0"/>
              </a:rPr>
              <a:t>0</a:t>
            </a:r>
            <a:r>
              <a:rPr lang="en-US" sz="2000" b="1" dirty="0">
                <a:latin typeface="Calibri" panose="020F0502020204030204" pitchFamily="34" charset="0"/>
                <a:cs typeface="Times New Roman" pitchFamily="18" charset="0"/>
              </a:rPr>
              <a:t>: radius of curvature</a:t>
            </a:r>
            <a:r>
              <a:rPr lang="en-US" sz="2000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endParaRPr lang="en-US" sz="2000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9120" name="Text Box 16"/>
              <p:cNvSpPr txBox="1">
                <a:spLocks noChangeArrowheads="1"/>
              </p:cNvSpPr>
              <p:nvPr/>
            </p:nvSpPr>
            <p:spPr bwMode="auto">
              <a:xfrm>
                <a:off x="521948" y="2641780"/>
                <a:ext cx="7710488" cy="6713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de-DE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de-DE" sz="2400" b="1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de-DE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de-DE" sz="2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sz="2400" b="1" i="1" baseline="-25000" dirty="0">
                    <a:latin typeface="Calibri" panose="020F0502020204030204" pitchFamily="34" charset="0"/>
                  </a:rPr>
                  <a:t>  </a:t>
                </a:r>
                <a:r>
                  <a:rPr lang="en-US" sz="2400" b="1" dirty="0">
                    <a:latin typeface="Calibri" panose="020F0502020204030204" pitchFamily="34" charset="0"/>
                    <a:sym typeface="Symbol" pitchFamily="18" charset="2"/>
                  </a:rPr>
                  <a:t>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400" b="1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de-DE" sz="2400" b="1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r>
                          <a:rPr lang="de-DE" sz="2400" b="1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= </m:t>
                        </m:r>
                        <m:box>
                          <m:box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sz="2400" b="1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de-DE" sz="2400" b="1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  <m:t>𝒆</m:t>
                                </m:r>
                              </m:num>
                              <m:den>
                                <m:r>
                                  <a:rPr lang="de-DE" sz="2400" b="1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  <m:t>𝒑</m:t>
                                </m:r>
                              </m:den>
                            </m:f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 </m:t>
                            </m:r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∙</m:t>
                            </m:r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𝑩</m:t>
                            </m:r>
                            <m:d>
                              <m:dPr>
                                <m:ctrlPr>
                                  <a:rPr lang="de-DE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de-DE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 </m:t>
                                </m:r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𝑥</m:t>
                                </m:r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=0, </m:t>
                                </m:r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𝑦</m:t>
                                </m:r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=0, </m:t>
                                </m:r>
                                <m:r>
                                  <a:rPr lang="de-D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itchFamily="18" charset="2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 </m:t>
                            </m:r>
                          </m:e>
                        </m:box>
                      </m:e>
                    </m:box>
                  </m:oMath>
                </a14:m>
                <a:r>
                  <a:rPr lang="en-US" sz="2400" b="1" i="1" dirty="0"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Calibri" panose="020F0502020204030204" pitchFamily="34" charset="0"/>
                    <a:cs typeface="Times New Roman" pitchFamily="18" charset="0"/>
                  </a:rPr>
                  <a:t>on reference orbit</a:t>
                </a:r>
                <a:r>
                  <a:rPr lang="en-US" sz="2400" b="1" i="1" dirty="0">
                    <a:latin typeface="Calibri" panose="020F0502020204030204" pitchFamily="34" charset="0"/>
                    <a:cs typeface="Times New Roman" pitchFamily="18" charset="0"/>
                  </a:rPr>
                  <a:t> </a:t>
                </a:r>
                <a:endParaRPr lang="en-US" sz="2400" b="1" i="1" dirty="0">
                  <a:latin typeface="Calibri" panose="020F0502020204030204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559120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1948" y="2641780"/>
                <a:ext cx="7710488" cy="6713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9121" name="Text Box 17"/>
          <p:cNvSpPr txBox="1">
            <a:spLocks noChangeArrowheads="1"/>
          </p:cNvSpPr>
          <p:nvPr/>
        </p:nvSpPr>
        <p:spPr bwMode="auto">
          <a:xfrm>
            <a:off x="565150" y="3200406"/>
            <a:ext cx="7710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</a:rPr>
              <a:t>Taylor expansion of magnetic field at location </a:t>
            </a:r>
            <a:r>
              <a:rPr lang="en-US" sz="2000" b="1" i="1" dirty="0">
                <a:latin typeface="Calibri" panose="020F0502020204030204" pitchFamily="34" charset="0"/>
              </a:rPr>
              <a:t>s </a:t>
            </a:r>
            <a:r>
              <a:rPr lang="en-US" sz="2000" dirty="0">
                <a:latin typeface="Calibri" panose="020F0502020204030204" pitchFamily="34" charset="0"/>
              </a:rPr>
              <a:t>for field in</a:t>
            </a:r>
            <a:r>
              <a:rPr lang="en-US" sz="2000" b="1" i="1" dirty="0">
                <a:latin typeface="Calibri" panose="020F0502020204030204" pitchFamily="34" charset="0"/>
              </a:rPr>
              <a:t> y </a:t>
            </a:r>
            <a:r>
              <a:rPr lang="en-US" sz="2000" dirty="0">
                <a:latin typeface="Calibri" panose="020F0502020204030204" pitchFamily="34" charset="0"/>
              </a:rPr>
              <a:t>direction: </a:t>
            </a:r>
            <a:r>
              <a:rPr lang="en-US" sz="2400" b="1" i="1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endParaRPr lang="en-US" sz="2400" b="1" i="1" dirty="0">
              <a:latin typeface="Calibri" panose="020F0502020204030204" pitchFamily="34" charset="0"/>
              <a:sym typeface="Symbol" pitchFamily="18" charset="2"/>
            </a:endParaRPr>
          </a:p>
        </p:txBody>
      </p:sp>
      <p:graphicFrame>
        <p:nvGraphicFramePr>
          <p:cNvPr id="559122" name="Object 18"/>
          <p:cNvGraphicFramePr>
            <a:graphicFrameLocks noChangeAspect="1"/>
          </p:cNvGraphicFramePr>
          <p:nvPr/>
        </p:nvGraphicFramePr>
        <p:xfrm>
          <a:off x="357188" y="3600453"/>
          <a:ext cx="8359775" cy="221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6" name="Equation" r:id="rId5" imgW="4317840" imgH="1143000" progId="Equation.3">
                  <p:embed/>
                </p:oleObj>
              </mc:Choice>
              <mc:Fallback>
                <p:oleObj name="Equation" r:id="rId5" imgW="4317840" imgH="1143000" progId="Equation.3">
                  <p:embed/>
                  <p:pic>
                    <p:nvPicPr>
                      <p:cNvPr id="55912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3600453"/>
                        <a:ext cx="8359775" cy="221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9123" name="Text Box 19"/>
          <p:cNvSpPr txBox="1">
            <a:spLocks noChangeArrowheads="1"/>
          </p:cNvSpPr>
          <p:nvPr/>
        </p:nvSpPr>
        <p:spPr bwMode="auto">
          <a:xfrm>
            <a:off x="198438" y="5843591"/>
            <a:ext cx="8443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Drift (</a:t>
            </a:r>
            <a:r>
              <a:rPr lang="el-GR" sz="2400" b="1" i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ρ</a:t>
            </a:r>
            <a:r>
              <a:rPr 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0</a:t>
            </a:r>
            <a:r>
              <a:rPr 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)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, dipoles and quadrupoles 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US" sz="2400" b="1" u="sng" dirty="0">
                <a:solidFill>
                  <a:srgbClr val="0000FF"/>
                </a:solidFill>
                <a:latin typeface="Calibri" panose="020F0502020204030204" pitchFamily="34" charset="0"/>
              </a:rPr>
              <a:t>linear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 beam optics   </a:t>
            </a:r>
          </a:p>
        </p:txBody>
      </p:sp>
      <p:sp>
        <p:nvSpPr>
          <p:cNvPr id="21" name="Rechteck 20"/>
          <p:cNvSpPr/>
          <p:nvPr/>
        </p:nvSpPr>
        <p:spPr bwMode="auto">
          <a:xfrm>
            <a:off x="1619671" y="3645024"/>
            <a:ext cx="2786073" cy="2184400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dash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" y="723904"/>
            <a:ext cx="4403724" cy="2184401"/>
            <a:chOff x="1" y="723904"/>
            <a:chExt cx="4403724" cy="2184401"/>
          </a:xfrm>
        </p:grpSpPr>
        <p:sp>
          <p:nvSpPr>
            <p:cNvPr id="559110" name="AutoShape 6"/>
            <p:cNvSpPr>
              <a:spLocks noChangeArrowheads="1"/>
            </p:cNvSpPr>
            <p:nvPr/>
          </p:nvSpPr>
          <p:spPr bwMode="auto">
            <a:xfrm>
              <a:off x="773113" y="1712917"/>
              <a:ext cx="3630612" cy="1195388"/>
            </a:xfrm>
            <a:custGeom>
              <a:avLst/>
              <a:gdLst>
                <a:gd name="G0" fmla="+- -420672 0 0"/>
                <a:gd name="G1" fmla="+- -11796480 0 0"/>
                <a:gd name="G2" fmla="+- -420672 0 -11796480"/>
                <a:gd name="G3" fmla="+- 10800 0 0"/>
                <a:gd name="G4" fmla="+- 0 0 -42067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9642 0 0"/>
                <a:gd name="G9" fmla="+- 0 0 -11796480"/>
                <a:gd name="G10" fmla="+- 9642 0 2700"/>
                <a:gd name="G11" fmla="cos G10 -420672"/>
                <a:gd name="G12" fmla="sin G10 -420672"/>
                <a:gd name="G13" fmla="cos 13500 -420672"/>
                <a:gd name="G14" fmla="sin 13500 -420672"/>
                <a:gd name="G15" fmla="+- G11 10800 0"/>
                <a:gd name="G16" fmla="+- G12 10800 0"/>
                <a:gd name="G17" fmla="+- G13 10800 0"/>
                <a:gd name="G18" fmla="+- G14 10800 0"/>
                <a:gd name="G19" fmla="*/ 9642 1 2"/>
                <a:gd name="G20" fmla="+- G19 5400 0"/>
                <a:gd name="G21" fmla="cos G20 -420672"/>
                <a:gd name="G22" fmla="sin G20 -420672"/>
                <a:gd name="G23" fmla="+- G21 10800 0"/>
                <a:gd name="G24" fmla="+- G12 G23 G22"/>
                <a:gd name="G25" fmla="+- G22 G23 G11"/>
                <a:gd name="G26" fmla="cos 10800 -420672"/>
                <a:gd name="G27" fmla="sin 10800 -420672"/>
                <a:gd name="G28" fmla="cos 9642 -420672"/>
                <a:gd name="G29" fmla="sin 9642 -42067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-42067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9642 G39"/>
                <a:gd name="G43" fmla="sin 9642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195 w 21600"/>
                <a:gd name="T5" fmla="*/ 16 h 21600"/>
                <a:gd name="T6" fmla="*/ 579 w 21600"/>
                <a:gd name="T7" fmla="*/ 10800 h 21600"/>
                <a:gd name="T8" fmla="*/ 10260 w 21600"/>
                <a:gd name="T9" fmla="*/ 1173 h 21600"/>
                <a:gd name="T10" fmla="*/ 24215 w 21600"/>
                <a:gd name="T11" fmla="*/ 9290 h 21600"/>
                <a:gd name="T12" fmla="*/ 21322 w 21600"/>
                <a:gd name="T13" fmla="*/ 12915 h 21600"/>
                <a:gd name="T14" fmla="*/ 17698 w 21600"/>
                <a:gd name="T15" fmla="*/ 1002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20381" y="9722"/>
                  </a:moveTo>
                  <a:cubicBezTo>
                    <a:pt x="19832" y="4844"/>
                    <a:pt x="15708" y="1158"/>
                    <a:pt x="10800" y="1158"/>
                  </a:cubicBezTo>
                  <a:cubicBezTo>
                    <a:pt x="5474" y="1158"/>
                    <a:pt x="1158" y="5474"/>
                    <a:pt x="1158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297" y="0"/>
                    <a:pt x="20917" y="4129"/>
                    <a:pt x="21532" y="9592"/>
                  </a:cubicBezTo>
                  <a:lnTo>
                    <a:pt x="24215" y="9290"/>
                  </a:lnTo>
                  <a:lnTo>
                    <a:pt x="21322" y="12915"/>
                  </a:lnTo>
                  <a:lnTo>
                    <a:pt x="17698" y="10023"/>
                  </a:lnTo>
                  <a:lnTo>
                    <a:pt x="20381" y="9722"/>
                  </a:lnTo>
                  <a:close/>
                </a:path>
              </a:pathLst>
            </a:custGeom>
            <a:solidFill>
              <a:srgbClr val="FF0000"/>
            </a:solidFill>
            <a:ln w="317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59111" name="Line 7"/>
            <p:cNvSpPr>
              <a:spLocks noChangeShapeType="1"/>
            </p:cNvSpPr>
            <p:nvPr/>
          </p:nvSpPr>
          <p:spPr bwMode="auto">
            <a:xfrm flipV="1">
              <a:off x="900113" y="869954"/>
              <a:ext cx="0" cy="1433513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59112" name="Line 8"/>
            <p:cNvSpPr>
              <a:spLocks noChangeShapeType="1"/>
            </p:cNvSpPr>
            <p:nvPr/>
          </p:nvSpPr>
          <p:spPr bwMode="auto">
            <a:xfrm flipH="1" flipV="1">
              <a:off x="1" y="2260605"/>
              <a:ext cx="860425" cy="4763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59113" name="Line 9"/>
            <p:cNvSpPr>
              <a:spLocks noChangeShapeType="1"/>
            </p:cNvSpPr>
            <p:nvPr/>
          </p:nvSpPr>
          <p:spPr bwMode="auto">
            <a:xfrm flipV="1">
              <a:off x="903288" y="1325567"/>
              <a:ext cx="887412" cy="91122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59114" name="Text Box 10"/>
            <p:cNvSpPr txBox="1">
              <a:spLocks noChangeArrowheads="1"/>
            </p:cNvSpPr>
            <p:nvPr/>
          </p:nvSpPr>
          <p:spPr bwMode="auto">
            <a:xfrm>
              <a:off x="371476" y="2236792"/>
              <a:ext cx="3524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800" b="1" i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x</a:t>
              </a:r>
            </a:p>
          </p:txBody>
        </p:sp>
        <p:sp>
          <p:nvSpPr>
            <p:cNvPr id="559115" name="Text Box 11"/>
            <p:cNvSpPr txBox="1">
              <a:spLocks noChangeArrowheads="1"/>
            </p:cNvSpPr>
            <p:nvPr/>
          </p:nvSpPr>
          <p:spPr bwMode="auto">
            <a:xfrm>
              <a:off x="493713" y="723904"/>
              <a:ext cx="3524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800" b="1" i="1" dirty="0">
                  <a:solidFill>
                    <a:srgbClr val="009900"/>
                  </a:solidFill>
                  <a:latin typeface="Calibri" panose="020F0502020204030204" pitchFamily="34" charset="0"/>
                </a:rPr>
                <a:t>y</a:t>
              </a:r>
            </a:p>
          </p:txBody>
        </p:sp>
        <p:sp>
          <p:nvSpPr>
            <p:cNvPr id="559116" name="Text Box 12"/>
            <p:cNvSpPr txBox="1">
              <a:spLocks noChangeArrowheads="1"/>
            </p:cNvSpPr>
            <p:nvPr/>
          </p:nvSpPr>
          <p:spPr bwMode="auto">
            <a:xfrm>
              <a:off x="1252538" y="1090617"/>
              <a:ext cx="3524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800" b="1" i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s</a:t>
              </a:r>
            </a:p>
          </p:txBody>
        </p:sp>
        <p:sp>
          <p:nvSpPr>
            <p:cNvPr id="559117" name="Text Box 13"/>
            <p:cNvSpPr txBox="1">
              <a:spLocks noChangeArrowheads="1"/>
            </p:cNvSpPr>
            <p:nvPr/>
          </p:nvSpPr>
          <p:spPr bwMode="auto">
            <a:xfrm>
              <a:off x="2995613" y="1892305"/>
              <a:ext cx="7461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l-GR" sz="2800" b="1" i="1" dirty="0">
                  <a:latin typeface="Calibri" panose="020F0502020204030204" pitchFamily="34" charset="0"/>
                  <a:cs typeface="Times New Roman" pitchFamily="18" charset="0"/>
                </a:rPr>
                <a:t>ρ</a:t>
              </a:r>
              <a:r>
                <a:rPr lang="de-DE" sz="2800" b="1" i="1" baseline="-25000" dirty="0">
                  <a:latin typeface="Calibri" panose="020F0502020204030204" pitchFamily="34" charset="0"/>
                  <a:cs typeface="Times New Roman" pitchFamily="18" charset="0"/>
                </a:rPr>
                <a:t>0</a:t>
              </a:r>
              <a:endParaRPr lang="el-GR" sz="2800" b="1" i="1" baseline="-25000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559118" name="Line 14"/>
            <p:cNvSpPr>
              <a:spLocks noChangeShapeType="1"/>
            </p:cNvSpPr>
            <p:nvPr/>
          </p:nvSpPr>
          <p:spPr bwMode="auto">
            <a:xfrm flipV="1">
              <a:off x="2716213" y="1846267"/>
              <a:ext cx="338137" cy="4492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" name="Rechteck 1"/>
            <p:cNvSpPr/>
            <p:nvPr/>
          </p:nvSpPr>
          <p:spPr>
            <a:xfrm>
              <a:off x="3306779" y="1355877"/>
              <a:ext cx="90762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de-DE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054842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9120" grpId="0"/>
      <p:bldP spid="559121" grpId="0"/>
      <p:bldP spid="559123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3155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Excurse: Definition of Coordinates and basic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3157" name="Text Box 5"/>
              <p:cNvSpPr txBox="1">
                <a:spLocks noChangeArrowheads="1"/>
              </p:cNvSpPr>
              <p:nvPr/>
            </p:nvSpPr>
            <p:spPr bwMode="auto">
              <a:xfrm>
                <a:off x="300038" y="951096"/>
                <a:ext cx="3671313" cy="8617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The basic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</m:oMath>
                </a14:m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is </a:t>
                </a:r>
              </a:p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6 dimensional: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3315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0038" y="951096"/>
                <a:ext cx="3671313" cy="861774"/>
              </a:xfrm>
              <a:prstGeom prst="rect">
                <a:avLst/>
              </a:prstGeom>
              <a:blipFill>
                <a:blip r:embed="rId3"/>
                <a:stretch>
                  <a:fillRect l="-1661" t="-3546" b="-120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2336800" y="835979"/>
                <a:ext cx="6021955" cy="1811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de-DE" alt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de-DE" altLang="de-DE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de-DE" altLang="de-DE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𝒍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1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hori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spatial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horizontal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divergence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vert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spatial</m:t>
                                </m:r>
                                <m:r>
                                  <a:rPr lang="de-DE" altLang="de-DE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vertical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divergence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long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momentum</m:t>
                                </m:r>
                                <m: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de-DE" altLang="de-DE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altLang="de-DE" b="0" i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[10</m:t>
                                    </m:r>
                                  </m:e>
                                  <m:sup>
                                    <m:r>
                                      <a:rPr lang="de-DE" altLang="de-DE" b="0" i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de-DE" altLang="de-DE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6800" y="835979"/>
                <a:ext cx="6021955" cy="18115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7"/>
              <p:cNvSpPr txBox="1">
                <a:spLocks noChangeArrowheads="1"/>
              </p:cNvSpPr>
              <p:nvPr/>
            </p:nvSpPr>
            <p:spPr bwMode="auto">
              <a:xfrm>
                <a:off x="125413" y="3022183"/>
                <a:ext cx="8809629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The transformation of a single particle from a location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</a:t>
                </a:r>
                <a:r>
                  <a:rPr lang="en-US" altLang="de-DE" sz="2000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0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to </a:t>
                </a: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</a:t>
                </a:r>
                <a:r>
                  <a:rPr lang="en-US" altLang="de-DE" sz="2000" b="1" i="1" baseline="-25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1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is given  by the Transfer Matrix R:</a:t>
                </a:r>
                <a:r>
                  <a:rPr lang="en-US" altLang="de-DE" sz="2000" b="1" dirty="0">
                    <a:solidFill>
                      <a:srgbClr val="3333CC"/>
                    </a:solidFill>
                    <a:latin typeface="Calibri" panose="020F0502020204030204" pitchFamily="34" charset="0"/>
                  </a:rPr>
                  <a:t>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de-DE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altLang="de-DE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  <m:d>
                      <m:dPr>
                        <m:ctrlPr>
                          <a:rPr lang="en-US" altLang="de-DE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000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de-DE" altLang="de-DE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altLang="de-DE" sz="2000" b="1">
                        <a:latin typeface="Cambria Math" panose="02040503050406030204" pitchFamily="18" charset="0"/>
                      </a:rPr>
                      <m:t>𝐑</m:t>
                    </m:r>
                    <m:d>
                      <m:dPr>
                        <m:ctrlPr>
                          <a:rPr lang="de-DE" altLang="de-DE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0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0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de-DE" alt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de-DE" altLang="de-DE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de-DE" altLang="de-D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altLang="de-DE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altLang="de-DE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  <m:d>
                      <m:dPr>
                        <m:ctrlPr>
                          <a:rPr lang="en-US" altLang="de-DE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de-DE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sz="2000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de-DE" altLang="de-DE" sz="20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endParaRPr lang="en-US" altLang="de-DE" sz="2000" b="1" dirty="0">
                  <a:solidFill>
                    <a:srgbClr val="3333CC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413" y="3022183"/>
                <a:ext cx="8809629" cy="707886"/>
              </a:xfrm>
              <a:prstGeom prst="rect">
                <a:avLst/>
              </a:prstGeom>
              <a:blipFill>
                <a:blip r:embed="rId5"/>
                <a:stretch>
                  <a:fillRect l="-761" t="-5172" b="-146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>
                <a:extLst>
                  <a:ext uri="{FF2B5EF4-FFF2-40B4-BE49-F238E27FC236}">
                    <a16:creationId xmlns:a16="http://schemas.microsoft.com/office/drawing/2014/main" id="{C8709670-71A4-4289-9C34-B6EC1678BC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5825" y="1935618"/>
                <a:ext cx="1338675" cy="430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de-DE" sz="2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altLang="de-DE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de-DE" altLang="de-DE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alt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de-DE" sz="2200" dirty="0"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Text Box 5">
                <a:extLst>
                  <a:ext uri="{FF2B5EF4-FFF2-40B4-BE49-F238E27FC236}">
                    <a16:creationId xmlns:a16="http://schemas.microsoft.com/office/drawing/2014/main" id="{C8709670-71A4-4289-9C34-B6EC1678B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5825" y="1935618"/>
                <a:ext cx="1338675" cy="430887"/>
              </a:xfrm>
              <a:prstGeom prst="rect">
                <a:avLst/>
              </a:prstGeom>
              <a:blipFill>
                <a:blip r:embed="rId6"/>
                <a:stretch>
                  <a:fillRect t="-1571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5">
                <a:extLst>
                  <a:ext uri="{FF2B5EF4-FFF2-40B4-BE49-F238E27FC236}">
                    <a16:creationId xmlns:a16="http://schemas.microsoft.com/office/drawing/2014/main" id="{24CF7F7A-D555-4058-AE99-14BE780AD7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413" y="3957327"/>
                <a:ext cx="6894512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de-DE" dirty="0">
                    <a:latin typeface="Calibri" panose="020F0502020204030204" pitchFamily="34" charset="0"/>
                  </a:rPr>
                  <a:t>Transfer Matrix </a:t>
                </a:r>
                <a14:m>
                  <m:oMath xmlns:m="http://schemas.openxmlformats.org/officeDocument/2006/math">
                    <m:r>
                      <a:rPr lang="de-DE" altLang="de-DE" b="1" i="0" smtClean="0">
                        <a:latin typeface="Cambria Math" panose="02040503050406030204" pitchFamily="18" charset="0"/>
                      </a:rPr>
                      <m:t>𝐑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alt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altLang="de-DE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de-DE" alt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alt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is a 6x6 matrix </a:t>
                </a:r>
                <a:r>
                  <a:rPr lang="en-US" altLang="de-DE" b="1" dirty="0">
                    <a:latin typeface="Calibri" panose="020F0502020204030204" pitchFamily="34" charset="0"/>
                    <a:sym typeface="Symbol" panose="05050102010706020507" pitchFamily="18" charset="2"/>
                  </a:rPr>
                  <a:t> </a:t>
                </a:r>
                <a:r>
                  <a:rPr lang="en-US" altLang="de-DE" b="1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altLang="de-DE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𝐑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∈ </m:t>
                    </m:r>
                    <m:sSup>
                      <m:sSup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6" name="Text Box 5">
                <a:extLst>
                  <a:ext uri="{FF2B5EF4-FFF2-40B4-BE49-F238E27FC236}">
                    <a16:creationId xmlns:a16="http://schemas.microsoft.com/office/drawing/2014/main" id="{24CF7F7A-D555-4058-AE99-14BE780AD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413" y="3957327"/>
                <a:ext cx="6894512" cy="369332"/>
              </a:xfrm>
              <a:prstGeom prst="rect">
                <a:avLst/>
              </a:prstGeom>
              <a:blipFill>
                <a:blip r:embed="rId7"/>
                <a:stretch>
                  <a:fillRect l="-796" t="-11475" b="-245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083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Text Box 2"/>
          <p:cNvSpPr txBox="1">
            <a:spLocks noChangeArrowheads="1"/>
          </p:cNvSpPr>
          <p:nvPr/>
        </p:nvSpPr>
        <p:spPr bwMode="auto">
          <a:xfrm>
            <a:off x="300038" y="217572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5251" name="Text Box 3"/>
          <p:cNvSpPr txBox="1">
            <a:spLocks noChangeArrowheads="1"/>
          </p:cNvSpPr>
          <p:nvPr/>
        </p:nvSpPr>
        <p:spPr bwMode="auto">
          <a:xfrm>
            <a:off x="125413" y="119864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565252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Some Properties of the Transfer Matrix</a:t>
            </a:r>
          </a:p>
        </p:txBody>
      </p:sp>
      <p:sp>
        <p:nvSpPr>
          <p:cNvPr id="565253" name="Text Box 5"/>
          <p:cNvSpPr txBox="1">
            <a:spLocks noChangeArrowheads="1"/>
          </p:cNvSpPr>
          <p:nvPr/>
        </p:nvSpPr>
        <p:spPr bwMode="auto">
          <a:xfrm>
            <a:off x="539750" y="1268497"/>
            <a:ext cx="712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de-DE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5254" name="Text Box 6"/>
              <p:cNvSpPr txBox="1">
                <a:spLocks noChangeArrowheads="1"/>
              </p:cNvSpPr>
              <p:nvPr/>
            </p:nvSpPr>
            <p:spPr bwMode="auto">
              <a:xfrm>
                <a:off x="250825" y="692235"/>
                <a:ext cx="8569325" cy="5586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buFont typeface="Wingdings" pitchFamily="2" charset="2"/>
                  <a:buChar char="Ø"/>
                </a:pPr>
                <a:r>
                  <a:rPr lang="en-US" sz="2000" dirty="0">
                    <a:latin typeface="Calibri" panose="020F0502020204030204" pitchFamily="34" charset="0"/>
                  </a:rPr>
                  <a:t> The transformation can be done successive: </a:t>
                </a:r>
                <a:r>
                  <a:rPr lang="en-US" dirty="0">
                    <a:latin typeface="Calibri" panose="020F0502020204030204" pitchFamily="34" charset="0"/>
                  </a:rPr>
                  <a:t> 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sz="2000" dirty="0">
                    <a:latin typeface="Calibri" panose="020F0502020204030204" pitchFamily="34" charset="0"/>
                  </a:rPr>
                  <a:t>for</a:t>
                </a:r>
                <a:r>
                  <a:rPr lang="en-US" sz="2400" b="1" i="1" dirty="0">
                    <a:latin typeface="Calibri" panose="020F0502020204030204" pitchFamily="34" charset="0"/>
                  </a:rPr>
                  <a:t>   </a:t>
                </a:r>
                <a:r>
                  <a:rPr lang="en-US" sz="2400" b="1" dirty="0">
                    <a:latin typeface="Calibri" panose="020F0502020204030204" pitchFamily="34" charset="0"/>
                  </a:rPr>
                  <a:t>R</a:t>
                </a:r>
                <a:r>
                  <a:rPr lang="en-US" sz="2400" b="1" i="1" baseline="-25000" dirty="0">
                    <a:latin typeface="Calibri" panose="020F0502020204030204" pitchFamily="34" charset="0"/>
                  </a:rPr>
                  <a:t>1 </a:t>
                </a:r>
                <a:r>
                  <a:rPr lang="en-US" sz="2400" b="1" i="1" dirty="0">
                    <a:latin typeface="Calibri" panose="020F0502020204030204" pitchFamily="34" charset="0"/>
                  </a:rPr>
                  <a:t>= </a:t>
                </a:r>
                <a:r>
                  <a:rPr lang="en-US" sz="2400" b="1" dirty="0">
                    <a:latin typeface="Calibri" panose="020F0502020204030204" pitchFamily="34" charset="0"/>
                  </a:rPr>
                  <a:t>R</a:t>
                </a:r>
                <a:r>
                  <a:rPr lang="en-US" sz="2400" b="1" i="1" dirty="0">
                    <a:latin typeface="Calibri" panose="020F0502020204030204" pitchFamily="34" charset="0"/>
                  </a:rPr>
                  <a:t>( s</a:t>
                </a:r>
                <a:r>
                  <a:rPr lang="en-US" sz="2400" b="1" i="1" baseline="-25000" dirty="0">
                    <a:latin typeface="Calibri" panose="020F0502020204030204" pitchFamily="34" charset="0"/>
                  </a:rPr>
                  <a:t>0 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 s</a:t>
                </a:r>
                <a:r>
                  <a:rPr lang="en-US" sz="2400" b="1" i="1" baseline="-25000" dirty="0">
                    <a:latin typeface="Calibri" panose="020F0502020204030204" pitchFamily="34" charset="0"/>
                    <a:sym typeface="Symbol" pitchFamily="18" charset="2"/>
                  </a:rPr>
                  <a:t>1 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) ,…, </a:t>
                </a:r>
                <a:r>
                  <a:rPr lang="en-US" sz="2400" b="1" dirty="0"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sz="2400" b="1" i="1" baseline="-25000" dirty="0">
                    <a:latin typeface="Calibri" panose="020F0502020204030204" pitchFamily="34" charset="0"/>
                    <a:sym typeface="Symbol" pitchFamily="18" charset="2"/>
                  </a:rPr>
                  <a:t>n 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= </a:t>
                </a:r>
                <a:r>
                  <a:rPr lang="en-US" sz="2400" b="1" dirty="0"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( s</a:t>
                </a:r>
                <a:r>
                  <a:rPr lang="en-US" sz="2400" b="1" i="1" baseline="-25000" dirty="0">
                    <a:latin typeface="Calibri" panose="020F0502020204030204" pitchFamily="34" charset="0"/>
                    <a:sym typeface="Symbol" pitchFamily="18" charset="2"/>
                  </a:rPr>
                  <a:t>n-1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  </a:t>
                </a:r>
                <a:r>
                  <a:rPr lang="en-US" sz="2400" b="1" i="1" dirty="0" err="1">
                    <a:latin typeface="Calibri" panose="020F0502020204030204" pitchFamily="34" charset="0"/>
                    <a:sym typeface="Symbol" pitchFamily="18" charset="2"/>
                  </a:rPr>
                  <a:t>s</a:t>
                </a:r>
                <a:r>
                  <a:rPr lang="en-US" sz="2400" b="1" i="1" baseline="-25000" dirty="0" err="1">
                    <a:latin typeface="Calibri" panose="020F0502020204030204" pitchFamily="34" charset="0"/>
                    <a:sym typeface="Symbol" pitchFamily="18" charset="2"/>
                  </a:rPr>
                  <a:t>n</a:t>
                </a:r>
                <a:r>
                  <a:rPr lang="en-US" sz="2400" b="1" i="1" baseline="-25000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)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It is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    </a:t>
                </a:r>
                <a:r>
                  <a:rPr lang="en-US" sz="2400" b="1" dirty="0">
                    <a:latin typeface="Calibri" panose="020F0502020204030204" pitchFamily="34" charset="0"/>
                    <a:sym typeface="Symbol" pitchFamily="18" charset="2"/>
                  </a:rPr>
                  <a:t>R 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= </a:t>
                </a:r>
                <a:r>
                  <a:rPr lang="en-US" sz="2400" b="1" dirty="0"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sz="2400" b="1" i="1" baseline="-25000" dirty="0">
                    <a:latin typeface="Calibri" panose="020F0502020204030204" pitchFamily="34" charset="0"/>
                    <a:sym typeface="Symbol" pitchFamily="18" charset="2"/>
                  </a:rPr>
                  <a:t>n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sz="2400" b="1" i="1" dirty="0"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∙ </a:t>
                </a:r>
                <a:r>
                  <a:rPr lang="en-US" sz="2400" b="1" dirty="0"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R</a:t>
                </a:r>
                <a:r>
                  <a:rPr lang="en-US" sz="2400" b="1" i="1" baseline="-25000" dirty="0"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n-1</a:t>
                </a:r>
                <a:r>
                  <a:rPr lang="en-US" sz="2400" b="1" i="1" dirty="0"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∙ …  ∙ </a:t>
                </a:r>
                <a:r>
                  <a:rPr lang="en-US" sz="2400" b="1" dirty="0"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R</a:t>
                </a:r>
                <a:r>
                  <a:rPr lang="en-US" sz="2400" b="1" i="1" baseline="-25000" dirty="0"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1</a:t>
                </a:r>
                <a:r>
                  <a:rPr lang="en-US" sz="2400" b="1" i="1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as it is a linear transformation</a:t>
                </a:r>
              </a:p>
              <a:p>
                <a:pPr algn="l">
                  <a:buFont typeface="Wingdings" pitchFamily="2" charset="2"/>
                  <a:buChar char="Ø"/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The matrix elements describe the coupling between the components</a:t>
                </a:r>
              </a:p>
              <a:p>
                <a:pPr algn="l"/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11</m:t>
                        </m:r>
                      </m:sub>
                    </m:sSub>
                    <m:r>
                      <a:rPr lang="de-DE" sz="19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d>
                      <m:dPr>
                        <m:ctrlP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  <m:e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</m:d>
                    <m:r>
                      <a:rPr lang="de-DE" sz="19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, 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1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2</m:t>
                        </m:r>
                      </m:sub>
                    </m:sSub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d>
                      <m:dPr>
                        <m:ctrlP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′</m:t>
                        </m:r>
                      </m:e>
                    </m:d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,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1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3</m:t>
                        </m:r>
                      </m:sub>
                    </m:sSub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d>
                      <m:dPr>
                        <m:ctrlP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  <m:e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𝑦</m:t>
                        </m:r>
                      </m:e>
                    </m:d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,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1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4</m:t>
                        </m:r>
                      </m:sub>
                    </m:sSub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d>
                      <m:dPr>
                        <m:ctrlP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  <m:e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𝑦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′</m:t>
                        </m:r>
                      </m:e>
                    </m:d>
                    <m:r>
                      <a:rPr lang="de-DE" sz="19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,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1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5</m:t>
                        </m:r>
                      </m:sub>
                    </m:sSub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d>
                      <m:dPr>
                        <m:ctrlP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  <m:e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𝑙</m:t>
                        </m:r>
                      </m:e>
                    </m:d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,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1</m:t>
                        </m:r>
                        <m:r>
                          <a:rPr lang="de-DE" sz="19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6</m:t>
                        </m:r>
                      </m:sub>
                    </m:sSub>
                    <m:r>
                      <a:rPr lang="de-DE" sz="1900" i="1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d>
                      <m:dPr>
                        <m:ctrlP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de-DE" sz="19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𝑥</m:t>
                        </m:r>
                      </m:e>
                      <m:e>
                        <m:r>
                          <a:rPr lang="de-DE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𝛿</m:t>
                        </m:r>
                      </m:e>
                    </m:d>
                  </m:oMath>
                </a14:m>
                <a:endParaRPr lang="en-US" sz="1900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pPr algn="l">
                  <a:lnSpc>
                    <a:spcPct val="90000"/>
                  </a:lnSpc>
                </a:pPr>
                <a:r>
                  <a:rPr lang="en-US" sz="2000" b="1" u="sng" dirty="0">
                    <a:latin typeface="Calibri" panose="020F0502020204030204" pitchFamily="34" charset="0"/>
                    <a:sym typeface="Symbol" pitchFamily="18" charset="2"/>
                  </a:rPr>
                  <a:t>If </a:t>
                </a: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all forces are symmetric along 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the reference orbit 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than the horizontal and 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vertical plane are decoupled: </a:t>
                </a:r>
              </a:p>
              <a:p>
                <a:pPr algn="l">
                  <a:lnSpc>
                    <a:spcPct val="60000"/>
                  </a:lnSpc>
                  <a:buFont typeface="Symbol" pitchFamily="18" charset="2"/>
                  <a:buChar char="Þ"/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sub-matrix is sufficient</a:t>
                </a:r>
              </a:p>
              <a:p>
                <a:pPr algn="l">
                  <a:lnSpc>
                    <a:spcPct val="80000"/>
                  </a:lnSpc>
                  <a:buFont typeface="Wingdings" pitchFamily="2" charset="2"/>
                  <a:buChar char="Ø"/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It is </a:t>
                </a:r>
                <a:r>
                  <a:rPr lang="en-US" sz="2400" b="1" dirty="0" err="1">
                    <a:latin typeface="Calibri" panose="020F0502020204030204" pitchFamily="34" charset="0"/>
                    <a:sym typeface="Symbol" pitchFamily="18" charset="2"/>
                  </a:rPr>
                  <a:t>det</a:t>
                </a:r>
                <a:r>
                  <a:rPr lang="en-US" sz="2400" b="1" dirty="0">
                    <a:latin typeface="Calibri" panose="020F0502020204030204" pitchFamily="34" charset="0"/>
                    <a:sym typeface="Symbol" pitchFamily="18" charset="2"/>
                  </a:rPr>
                  <a:t>(R) = 1</a:t>
                </a: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(</a:t>
                </a:r>
                <a:r>
                  <a:rPr lang="en-US" sz="2000" dirty="0" err="1">
                    <a:latin typeface="Calibri" panose="020F0502020204030204" pitchFamily="34" charset="0"/>
                    <a:sym typeface="Symbol" pitchFamily="18" charset="2"/>
                  </a:rPr>
                  <a:t>Liouville’s</a:t>
                </a: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Theorem)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None/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   i.e. </a:t>
                </a:r>
                <a:r>
                  <a:rPr lang="en-US" sz="2000" b="1" dirty="0"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is invertible  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Char char="Ø"/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Sub-matrix</a:t>
                </a:r>
              </a:p>
              <a:p>
                <a:pPr algn="l">
                  <a:lnSpc>
                    <a:spcPct val="60000"/>
                  </a:lnSpc>
                  <a:buFont typeface="Wingdings" pitchFamily="2" charset="2"/>
                  <a:buNone/>
                </a:pP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   here shown for drift </a:t>
                </a:r>
                <a:r>
                  <a:rPr lang="en-US" sz="2000" b="1" i="1" dirty="0">
                    <a:latin typeface="Calibri" panose="020F0502020204030204" pitchFamily="34" charset="0"/>
                    <a:sym typeface="Symbol" pitchFamily="18" charset="2"/>
                  </a:rPr>
                  <a:t>L</a:t>
                </a:r>
                <a:r>
                  <a:rPr lang="en-US" sz="2000" dirty="0">
                    <a:latin typeface="Calibri" panose="020F0502020204030204" pitchFamily="34" charset="0"/>
                    <a:sym typeface="Symbol" pitchFamily="18" charset="2"/>
                  </a:rPr>
                  <a:t>: </a:t>
                </a:r>
              </a:p>
            </p:txBody>
          </p:sp>
        </mc:Choice>
        <mc:Fallback xmlns="">
          <p:sp>
            <p:nvSpPr>
              <p:cNvPr id="565254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692235"/>
                <a:ext cx="8569325" cy="5586145"/>
              </a:xfrm>
              <a:prstGeom prst="rect">
                <a:avLst/>
              </a:prstGeom>
              <a:blipFill>
                <a:blip r:embed="rId4"/>
                <a:stretch>
                  <a:fillRect l="-782" t="-655" b="-10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5255" name="Object 7"/>
              <p:cNvSpPr txBox="1"/>
              <p:nvPr/>
            </p:nvSpPr>
            <p:spPr bwMode="auto">
              <a:xfrm>
                <a:off x="3501153" y="3041406"/>
                <a:ext cx="5374178" cy="20208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𝐑</m:t>
                      </m:r>
                      <m:r>
                        <a:rPr lang="en-GB" sz="24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sz="240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de-DE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65255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01153" y="3041406"/>
                <a:ext cx="5374178" cy="202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5263" name="Rectangle 15"/>
          <p:cNvSpPr>
            <a:spLocks noChangeArrowheads="1"/>
          </p:cNvSpPr>
          <p:nvPr/>
        </p:nvSpPr>
        <p:spPr bwMode="auto">
          <a:xfrm>
            <a:off x="4214400" y="3068093"/>
            <a:ext cx="1460500" cy="625966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65264" name="Rectangle 16"/>
          <p:cNvSpPr>
            <a:spLocks noChangeArrowheads="1"/>
          </p:cNvSpPr>
          <p:nvPr/>
        </p:nvSpPr>
        <p:spPr bwMode="auto">
          <a:xfrm>
            <a:off x="5757880" y="3591098"/>
            <a:ext cx="1584325" cy="689576"/>
          </a:xfrm>
          <a:prstGeom prst="rect">
            <a:avLst/>
          </a:prstGeom>
          <a:noFill/>
          <a:ln w="50800" algn="ctr">
            <a:solidFill>
              <a:srgbClr val="008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65265" name="Rectangle 17"/>
          <p:cNvSpPr>
            <a:spLocks noChangeArrowheads="1"/>
          </p:cNvSpPr>
          <p:nvPr/>
        </p:nvSpPr>
        <p:spPr bwMode="auto">
          <a:xfrm>
            <a:off x="7342205" y="4164037"/>
            <a:ext cx="1406508" cy="716079"/>
          </a:xfrm>
          <a:prstGeom prst="rect">
            <a:avLst/>
          </a:prstGeom>
          <a:noFill/>
          <a:ln w="50800" algn="ctr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graphicFrame>
        <p:nvGraphicFramePr>
          <p:cNvPr id="565268" name="Object 20"/>
          <p:cNvGraphicFramePr>
            <a:graphicFrameLocks noChangeAspect="1"/>
          </p:cNvGraphicFramePr>
          <p:nvPr/>
        </p:nvGraphicFramePr>
        <p:xfrm>
          <a:off x="3543300" y="5372185"/>
          <a:ext cx="15176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66" name="Equation" r:id="rId6" imgW="876240" imgH="457200" progId="Equation.3">
                  <p:embed/>
                </p:oleObj>
              </mc:Choice>
              <mc:Fallback>
                <p:oleObj name="Equation" r:id="rId6" imgW="876240" imgH="457200" progId="Equation.3">
                  <p:embed/>
                  <p:pic>
                    <p:nvPicPr>
                      <p:cNvPr id="565268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300" y="5372185"/>
                        <a:ext cx="151765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5269" name="Rectangle 21"/>
          <p:cNvSpPr>
            <a:spLocks noChangeArrowheads="1"/>
          </p:cNvSpPr>
          <p:nvPr/>
        </p:nvSpPr>
        <p:spPr bwMode="auto">
          <a:xfrm>
            <a:off x="3574841" y="5206472"/>
            <a:ext cx="1466285" cy="11220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graphicFrame>
        <p:nvGraphicFramePr>
          <p:cNvPr id="565270" name="Object 22"/>
          <p:cNvGraphicFramePr>
            <a:graphicFrameLocks noChangeAspect="1"/>
          </p:cNvGraphicFramePr>
          <p:nvPr/>
        </p:nvGraphicFramePr>
        <p:xfrm>
          <a:off x="6897688" y="5349960"/>
          <a:ext cx="1851025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67" name="Equation" r:id="rId8" imgW="1066680" imgH="482400" progId="Equation.3">
                  <p:embed/>
                </p:oleObj>
              </mc:Choice>
              <mc:Fallback>
                <p:oleObj name="Equation" r:id="rId8" imgW="1066680" imgH="482400" progId="Equation.3">
                  <p:embed/>
                  <p:pic>
                    <p:nvPicPr>
                      <p:cNvPr id="56527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7688" y="5349960"/>
                        <a:ext cx="1851025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5271" name="Object 23"/>
          <p:cNvGraphicFramePr>
            <a:graphicFrameLocks noChangeAspect="1"/>
          </p:cNvGraphicFramePr>
          <p:nvPr/>
        </p:nvGraphicFramePr>
        <p:xfrm>
          <a:off x="5164138" y="5372185"/>
          <a:ext cx="1519237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68" name="Equation" r:id="rId10" imgW="876240" imgH="457200" progId="Equation.3">
                  <p:embed/>
                </p:oleObj>
              </mc:Choice>
              <mc:Fallback>
                <p:oleObj name="Equation" r:id="rId10" imgW="876240" imgH="457200" progId="Equation.3">
                  <p:embed/>
                  <p:pic>
                    <p:nvPicPr>
                      <p:cNvPr id="565271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4138" y="5372185"/>
                        <a:ext cx="1519237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5272" name="Rectangle 24"/>
          <p:cNvSpPr>
            <a:spLocks noChangeArrowheads="1"/>
          </p:cNvSpPr>
          <p:nvPr/>
        </p:nvSpPr>
        <p:spPr bwMode="auto">
          <a:xfrm>
            <a:off x="5179804" y="5206472"/>
            <a:ext cx="1479758" cy="1122000"/>
          </a:xfrm>
          <a:prstGeom prst="rect">
            <a:avLst/>
          </a:prstGeom>
          <a:noFill/>
          <a:ln w="50800" algn="ctr">
            <a:solidFill>
              <a:srgbClr val="008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65273" name="Rectangle 25"/>
          <p:cNvSpPr>
            <a:spLocks noChangeArrowheads="1"/>
          </p:cNvSpPr>
          <p:nvPr/>
        </p:nvSpPr>
        <p:spPr bwMode="auto">
          <a:xfrm>
            <a:off x="6892568" y="5262131"/>
            <a:ext cx="1875046" cy="1122000"/>
          </a:xfrm>
          <a:prstGeom prst="rect">
            <a:avLst/>
          </a:prstGeom>
          <a:noFill/>
          <a:ln w="50800" algn="ctr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40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5255" grpId="0"/>
      <p:bldP spid="565263" grpId="0" animBg="1"/>
      <p:bldP spid="565264" grpId="0" animBg="1"/>
      <p:bldP spid="565265" grpId="0" animBg="1"/>
      <p:bldP spid="565269" grpId="0" animBg="1"/>
      <p:bldP spid="565272" grpId="0" animBg="1"/>
      <p:bldP spid="5652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Some Examples for linear Transformations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86497" y="766981"/>
            <a:ext cx="9057503" cy="671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3333CC"/>
                </a:solidFill>
                <a:latin typeface="Calibri" panose="020F0502020204030204" pitchFamily="34" charset="0"/>
              </a:rPr>
              <a:t>The 2-dim sub-space (</a:t>
            </a:r>
            <a:r>
              <a:rPr lang="en-US" b="1" i="1" dirty="0" err="1">
                <a:solidFill>
                  <a:srgbClr val="3333CC"/>
                </a:solidFill>
                <a:latin typeface="Calibri" panose="020F0502020204030204" pitchFamily="34" charset="0"/>
              </a:rPr>
              <a:t>x,x</a:t>
            </a:r>
            <a:r>
              <a:rPr lang="en-US" b="1" i="1" dirty="0">
                <a:solidFill>
                  <a:srgbClr val="3333CC"/>
                </a:solidFill>
                <a:latin typeface="Calibri" panose="020F0502020204030204" pitchFamily="34" charset="0"/>
              </a:rPr>
              <a:t>’</a:t>
            </a:r>
            <a:r>
              <a:rPr lang="en-US" dirty="0">
                <a:solidFill>
                  <a:srgbClr val="3333CC"/>
                </a:solidFill>
                <a:latin typeface="Calibri" panose="020F0502020204030204" pitchFamily="34" charset="0"/>
              </a:rPr>
              <a:t>) can be used in case there is </a:t>
            </a:r>
            <a:r>
              <a:rPr lang="en-US" b="1" u="sng" dirty="0">
                <a:solidFill>
                  <a:srgbClr val="3333CC"/>
                </a:solidFill>
                <a:latin typeface="Calibri" panose="020F0502020204030204" pitchFamily="34" charset="0"/>
              </a:rPr>
              <a:t>no</a:t>
            </a:r>
            <a:r>
              <a:rPr lang="en-US" dirty="0">
                <a:solidFill>
                  <a:srgbClr val="3333CC"/>
                </a:solidFill>
                <a:latin typeface="Calibri" panose="020F0502020204030204" pitchFamily="34" charset="0"/>
              </a:rPr>
              <a:t> coupling like dispersion </a:t>
            </a:r>
            <a:r>
              <a:rPr lang="de-DE" b="1" i="1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de-DE" b="1" i="1" baseline="-25000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16 </a:t>
            </a:r>
            <a:r>
              <a:rPr lang="de-DE" b="1" i="1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=(x</a:t>
            </a:r>
            <a:r>
              <a:rPr lang="de-DE" b="1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|</a:t>
            </a:r>
            <a:r>
              <a:rPr lang="el-GR" b="1" i="1" dirty="0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δ</a:t>
            </a:r>
            <a:r>
              <a:rPr lang="de-DE" b="1" i="1" dirty="0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)=0</a:t>
            </a:r>
          </a:p>
          <a:p>
            <a:pPr algn="l">
              <a:spcBef>
                <a:spcPts val="200"/>
              </a:spcBef>
            </a:pP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Important examples are</a:t>
            </a:r>
            <a:r>
              <a:rPr lang="de-DE" b="1" dirty="0">
                <a:solidFill>
                  <a:srgbClr val="3333CC"/>
                </a:solidFill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: 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39357" y="1261762"/>
                <a:ext cx="9057503" cy="656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Drift with length </a:t>
                </a:r>
                <a:r>
                  <a:rPr lang="en-US" b="1" i="1" dirty="0">
                    <a:latin typeface="Calibri" panose="020F0502020204030204" pitchFamily="34" charset="0"/>
                  </a:rPr>
                  <a:t>L</a:t>
                </a:r>
                <a:r>
                  <a:rPr lang="de-DE" dirty="0">
                    <a:latin typeface="Calibri" panose="020F0502020204030204" pitchFamily="34" charset="0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b="1" i="0" smtClean="0">
                            <a:latin typeface="Cambria Math"/>
                          </a:rPr>
                          <m:t>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200" b="0" i="0" smtClean="0">
                            <a:latin typeface="Cambria Math"/>
                          </a:rPr>
                          <m:t>drift</m:t>
                        </m:r>
                      </m:sub>
                    </m:sSub>
                    <m:r>
                      <a:rPr lang="de-DE" sz="220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de-DE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DE" sz="22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22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de-DE" sz="2200" b="0" i="1" smtClean="0">
                                  <a:latin typeface="Cambria Math"/>
                                </a:rPr>
                                <m:t>𝐿</m:t>
                              </m:r>
                            </m:e>
                          </m:mr>
                          <m:mr>
                            <m:e>
                              <m:r>
                                <a:rPr lang="de-DE" sz="22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sz="22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2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57" y="1261762"/>
                <a:ext cx="9057503" cy="656846"/>
              </a:xfrm>
              <a:prstGeom prst="rect">
                <a:avLst/>
              </a:prstGeom>
              <a:blipFill>
                <a:blip r:embed="rId4"/>
                <a:stretch>
                  <a:fillRect l="-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07010" y="1920889"/>
                <a:ext cx="9057503" cy="13601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Horizontal </a:t>
                </a:r>
                <a:r>
                  <a:rPr lang="en-US" b="1" dirty="0">
                    <a:latin typeface="Calibri" panose="020F0502020204030204" pitchFamily="34" charset="0"/>
                  </a:rPr>
                  <a:t>focusing</a:t>
                </a:r>
                <a:r>
                  <a:rPr lang="en-US" dirty="0">
                    <a:latin typeface="Calibri" panose="020F0502020204030204" pitchFamily="34" charset="0"/>
                  </a:rPr>
                  <a:t> with quadrupole constant </a:t>
                </a:r>
                <a:r>
                  <a:rPr lang="en-US" b="1" i="1" dirty="0">
                    <a:latin typeface="Calibri" panose="020F0502020204030204" pitchFamily="34" charset="0"/>
                  </a:rPr>
                  <a:t>k</a:t>
                </a:r>
                <a:r>
                  <a:rPr lang="en-US" dirty="0">
                    <a:latin typeface="Calibri" panose="020F0502020204030204" pitchFamily="34" charset="0"/>
                  </a:rPr>
                  <a:t> end effective length </a:t>
                </a:r>
                <a:r>
                  <a:rPr lang="en-US" b="1" i="1" dirty="0">
                    <a:latin typeface="Calibri" panose="020F0502020204030204" pitchFamily="34" charset="0"/>
                  </a:rPr>
                  <a:t>l</a:t>
                </a:r>
                <a:r>
                  <a:rPr lang="de-DE" dirty="0">
                    <a:latin typeface="Calibri" panose="020F0502020204030204" pitchFamily="34" charset="0"/>
                  </a:rPr>
                  <a:t>: 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1" i="0" smtClean="0">
                              <a:latin typeface="Cambria Math"/>
                            </a:rPr>
                            <m:t>     </m:t>
                          </m:r>
                          <m:r>
                            <a:rPr lang="de-DE" sz="2000" b="1" i="0" smtClean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000" b="0" i="0" smtClean="0">
                              <a:latin typeface="Cambria Math"/>
                            </a:rPr>
                            <m:t>focus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</a:rPr>
                        <m:t>      </m:t>
                      </m:r>
                      <m:r>
                        <a:rPr lang="de-DE" sz="200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de-DE" sz="2000" b="0" i="1" smtClean="0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f>
                                      <m:fPr>
                                        <m:ctrlPr>
                                          <a:rPr lang="de-DE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20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de-DE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de-DE" sz="2000" b="0" i="1" smtClean="0">
                                                <a:latin typeface="Cambria Math"/>
                                              </a:rPr>
                                              <m:t>𝑘</m:t>
                                            </m:r>
                                          </m:e>
                                        </m:rad>
                                      </m:den>
                                    </m:f>
                                    <m:r>
                                      <m:rPr>
                                        <m:sty m:val="p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de-DE" sz="20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  <m:r>
                                      <a:rPr lang="de-DE" sz="2000" b="0" i="1" smtClean="0"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de-DE" sz="200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10" y="1920889"/>
                <a:ext cx="9057503" cy="1360181"/>
              </a:xfrm>
              <a:prstGeom prst="rect">
                <a:avLst/>
              </a:prstGeom>
              <a:blipFill>
                <a:blip r:embed="rId5"/>
                <a:stretch>
                  <a:fillRect l="-471" t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85040" y="3308289"/>
                <a:ext cx="9057503" cy="13601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Horizontal </a:t>
                </a:r>
                <a:r>
                  <a:rPr lang="en-US" b="1" u="sng" dirty="0">
                    <a:latin typeface="Calibri" panose="020F0502020204030204" pitchFamily="34" charset="0"/>
                  </a:rPr>
                  <a:t>de</a:t>
                </a:r>
                <a:r>
                  <a:rPr lang="en-US" b="1" dirty="0">
                    <a:latin typeface="Calibri" panose="020F0502020204030204" pitchFamily="34" charset="0"/>
                  </a:rPr>
                  <a:t>-focusing</a:t>
                </a:r>
                <a:r>
                  <a:rPr lang="en-US" dirty="0">
                    <a:latin typeface="Calibri" panose="020F0502020204030204" pitchFamily="34" charset="0"/>
                  </a:rPr>
                  <a:t> with quadrupole constant </a:t>
                </a:r>
                <a:r>
                  <a:rPr lang="en-US" b="1" i="1" dirty="0">
                    <a:latin typeface="Calibri" panose="020F0502020204030204" pitchFamily="34" charset="0"/>
                  </a:rPr>
                  <a:t>k</a:t>
                </a:r>
                <a:r>
                  <a:rPr lang="en-US" dirty="0">
                    <a:latin typeface="Calibri" panose="020F0502020204030204" pitchFamily="34" charset="0"/>
                  </a:rPr>
                  <a:t> end effective length </a:t>
                </a:r>
                <a:r>
                  <a:rPr lang="en-US" b="1" i="1" dirty="0">
                    <a:latin typeface="Calibri" panose="020F0502020204030204" pitchFamily="34" charset="0"/>
                  </a:rPr>
                  <a:t>l</a:t>
                </a:r>
                <a:r>
                  <a:rPr lang="de-DE" dirty="0">
                    <a:latin typeface="Calibri" panose="020F0502020204030204" pitchFamily="34" charset="0"/>
                  </a:rPr>
                  <a:t>: 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1" i="0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de-DE" sz="2000" b="1" i="0" smtClean="0">
                              <a:latin typeface="Cambria Math"/>
                            </a:rPr>
                            <m:t>  </m:t>
                          </m:r>
                          <m:r>
                            <a:rPr lang="de-DE" sz="2000" b="1" i="0" smtClean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000" b="0" i="0" smtClean="0">
                              <a:latin typeface="Cambria Math"/>
                            </a:rPr>
                            <m:t>de</m:t>
                          </m:r>
                          <m:r>
                            <a:rPr lang="de-DE" sz="2000" b="0" i="0" smtClean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de-DE" sz="2000" b="0" i="0" smtClean="0">
                              <a:latin typeface="Cambria Math"/>
                            </a:rPr>
                            <m:t>focus</m:t>
                          </m:r>
                        </m:sub>
                      </m:sSub>
                      <m:r>
                        <a:rPr lang="de-DE" sz="200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osh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f>
                                      <m:fPr>
                                        <m:ctrlPr>
                                          <a:rPr lang="de-DE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20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de-DE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de-DE" sz="2000" b="0" i="1" smtClean="0">
                                                <a:latin typeface="Cambria Math"/>
                                              </a:rPr>
                                              <m:t>𝑘</m:t>
                                            </m:r>
                                          </m:e>
                                        </m:rad>
                                      </m:den>
                                    </m:f>
                                    <m:r>
                                      <m:rPr>
                                        <m:sty m:val="p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sinh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  <m:r>
                                          <a:rPr lang="de-DE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∙</m:t>
                                        </m:r>
                                      </m:e>
                                    </m:rad>
                                    <m:r>
                                      <m:rPr>
                                        <m:sty m:val="p"/>
                                      </m:rPr>
                                      <a:rPr lang="de-DE" sz="2000">
                                        <a:latin typeface="Cambria Math"/>
                                      </a:rPr>
                                      <m:t>sin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h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de-DE" sz="200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>
                                        <a:latin typeface="Cambria Math"/>
                                      </a:rPr>
                                      <m:t>os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 b="0" i="0" smtClean="0">
                                        <a:latin typeface="Cambria Math"/>
                                      </a:rPr>
                                      <m:t>h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rad>
                                  </m:e>
                                </m:func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𝑙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0" y="3308289"/>
                <a:ext cx="9057503" cy="1360181"/>
              </a:xfrm>
              <a:prstGeom prst="rect">
                <a:avLst/>
              </a:prstGeom>
              <a:blipFill>
                <a:blip r:embed="rId6"/>
                <a:stretch>
                  <a:fillRect l="-471" t="-2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136626" y="4705926"/>
            <a:ext cx="6551962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</a:rPr>
              <a:t>Ideal quad.: field gradient </a:t>
            </a:r>
            <a:r>
              <a:rPr lang="en-US" b="1" i="1" dirty="0">
                <a:latin typeface="Calibri" panose="020F0502020204030204" pitchFamily="34" charset="0"/>
              </a:rPr>
              <a:t>g = </a:t>
            </a:r>
            <a:r>
              <a:rPr lang="en-US" b="1" i="1" dirty="0" err="1">
                <a:latin typeface="Calibri" panose="020F0502020204030204" pitchFamily="34" charset="0"/>
              </a:rPr>
              <a:t>B</a:t>
            </a:r>
            <a:r>
              <a:rPr lang="en-US" b="1" i="1" baseline="-25000" dirty="0" err="1">
                <a:latin typeface="Calibri" panose="020F0502020204030204" pitchFamily="34" charset="0"/>
              </a:rPr>
              <a:t>pole</a:t>
            </a:r>
            <a:r>
              <a:rPr lang="en-US" b="1" i="1" dirty="0">
                <a:latin typeface="Calibri" panose="020F0502020204030204" pitchFamily="34" charset="0"/>
              </a:rPr>
              <a:t>/a</a:t>
            </a:r>
            <a:r>
              <a:rPr lang="en-US" dirty="0">
                <a:latin typeface="Calibri" panose="020F0502020204030204" pitchFamily="34" charset="0"/>
              </a:rPr>
              <a:t>, </a:t>
            </a:r>
            <a:r>
              <a:rPr lang="en-US" b="1" i="1" dirty="0" err="1">
                <a:latin typeface="Calibri" panose="020F0502020204030204" pitchFamily="34" charset="0"/>
              </a:rPr>
              <a:t>B</a:t>
            </a:r>
            <a:r>
              <a:rPr lang="en-US" b="1" i="1" baseline="-25000" dirty="0" err="1">
                <a:latin typeface="Calibri" panose="020F0502020204030204" pitchFamily="34" charset="0"/>
              </a:rPr>
              <a:t>pole</a:t>
            </a:r>
            <a:r>
              <a:rPr lang="en-US" b="1" i="1" dirty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field at poles, </a:t>
            </a:r>
            <a:r>
              <a:rPr lang="en-US" b="1" i="1" dirty="0">
                <a:latin typeface="Calibri" panose="020F0502020204030204" pitchFamily="34" charset="0"/>
              </a:rPr>
              <a:t>a</a:t>
            </a:r>
            <a:r>
              <a:rPr lang="en-US" dirty="0">
                <a:latin typeface="Calibri" panose="020F0502020204030204" pitchFamily="34" charset="0"/>
              </a:rPr>
              <a:t> aperture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sym typeface="Symbol"/>
              </a:rPr>
              <a:t> </a:t>
            </a:r>
            <a:r>
              <a:rPr lang="en-US" dirty="0">
                <a:latin typeface="Calibri" panose="020F0502020204030204" pitchFamily="34" charset="0"/>
              </a:rPr>
              <a:t>quadrupole constant </a:t>
            </a:r>
            <a:r>
              <a:rPr lang="en-US" b="1" i="1" dirty="0">
                <a:latin typeface="Calibri" panose="020F0502020204030204" pitchFamily="34" charset="0"/>
              </a:rPr>
              <a:t>k = | g | / (B</a:t>
            </a:r>
            <a:r>
              <a:rPr lang="en-US" b="1" i="1" dirty="0">
                <a:latin typeface="Calibri" panose="020F0502020204030204" pitchFamily="34" charset="0"/>
                <a:sym typeface="Symbol"/>
              </a:rPr>
              <a:t>)</a:t>
            </a:r>
            <a:r>
              <a:rPr lang="en-US" b="1" i="1" baseline="-25000" dirty="0">
                <a:latin typeface="Calibri" panose="020F0502020204030204" pitchFamily="34" charset="0"/>
                <a:sym typeface="Symbol"/>
              </a:rPr>
              <a:t>0</a:t>
            </a:r>
            <a:endParaRPr lang="en-US" sz="2200" b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79853" y="5526506"/>
                <a:ext cx="728636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latin typeface="Calibri" panose="020F0502020204030204" pitchFamily="34" charset="0"/>
                  </a:rPr>
                  <a:t>Thin lens approximation:</a:t>
                </a:r>
                <a:r>
                  <a:rPr lang="en-US" b="1" i="1" dirty="0">
                    <a:latin typeface="Calibri" panose="020F0502020204030204" pitchFamily="34" charset="0"/>
                  </a:rPr>
                  <a:t> l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/>
                      </a:rPr>
                      <m:t> </m:t>
                    </m:r>
                    <m:r>
                      <a:rPr lang="de-DE" b="0" i="1" smtClean="0">
                        <a:latin typeface="Cambria Math"/>
                      </a:rPr>
                      <m:t>→0 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⇒ </m:t>
                    </m:r>
                    <m:r>
                      <a:rPr lang="de-DE" b="1" i="1" smtClean="0">
                        <a:latin typeface="Cambria Math"/>
                        <a:ea typeface="Cambria Math"/>
                      </a:rPr>
                      <m:t>𝒌𝒍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 →</m:t>
                    </m:r>
                    <m:r>
                      <a:rPr lang="de-DE" b="1" i="0" smtClean="0">
                        <a:latin typeface="Cambria Math"/>
                        <a:ea typeface="Cambria Math"/>
                      </a:rPr>
                      <m:t>𝐜𝐨𝐧𝐬𝐭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 ⇒</m:t>
                    </m:r>
                    <m:r>
                      <a:rPr lang="de-DE" b="1" i="1" smtClean="0">
                        <a:latin typeface="Cambria Math"/>
                        <a:ea typeface="Cambria Math"/>
                      </a:rPr>
                      <m:t>𝒌𝒍</m:t>
                    </m:r>
                    <m:r>
                      <a:rPr lang="de-DE" b="1" i="1" smtClean="0">
                        <a:latin typeface="Cambria Math"/>
                        <a:ea typeface="Cambria Math"/>
                      </a:rPr>
                      <m:t> ≡</m:t>
                    </m:r>
                    <m:r>
                      <a:rPr lang="de-DE" b="1" i="1" smtClean="0">
                        <a:latin typeface="Cambria Math"/>
                        <a:ea typeface="Cambria Math"/>
                      </a:rPr>
                      <m:t>𝟏</m:t>
                    </m:r>
                    <m:r>
                      <a:rPr lang="de-DE" b="1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de-DE" b="1" i="1" smtClean="0">
                        <a:latin typeface="Cambria Math"/>
                        <a:ea typeface="Cambria Math"/>
                      </a:rPr>
                      <m:t>𝒇</m:t>
                    </m:r>
                  </m:oMath>
                </a14:m>
                <a:endParaRPr lang="de-DE" b="1" dirty="0">
                  <a:latin typeface="Calibri" panose="020F0502020204030204" pitchFamily="34" charset="0"/>
                  <a:ea typeface="Cambria Math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 simple transfer matrix (math. proof by 1</a:t>
                </a:r>
                <a:r>
                  <a:rPr lang="en-US" baseline="30000" dirty="0">
                    <a:latin typeface="Calibri" panose="020F0502020204030204" pitchFamily="34" charset="0"/>
                    <a:sym typeface="Symbol"/>
                  </a:rPr>
                  <a:t>st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 order Taylor expansion) </a:t>
                </a:r>
                <a:r>
                  <a:rPr lang="en-US" dirty="0">
                    <a:latin typeface="Calibri" panose="020F0502020204030204" pitchFamily="34" charset="0"/>
                  </a:rPr>
                  <a:t> </a:t>
                </a:r>
                <a:endParaRPr lang="en-US" sz="22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3" y="5526506"/>
                <a:ext cx="7286367" cy="707886"/>
              </a:xfrm>
              <a:prstGeom prst="rect">
                <a:avLst/>
              </a:prstGeom>
              <a:blipFill>
                <a:blip r:embed="rId7"/>
                <a:stretch>
                  <a:fillRect l="-669" t="-5172" b="-112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uppieren 11"/>
          <p:cNvGrpSpPr/>
          <p:nvPr/>
        </p:nvGrpSpPr>
        <p:grpSpPr>
          <a:xfrm>
            <a:off x="6267378" y="4775621"/>
            <a:ext cx="3024527" cy="1339073"/>
            <a:chOff x="395288" y="1771651"/>
            <a:chExt cx="3887787" cy="1721272"/>
          </a:xfrm>
        </p:grpSpPr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816493" y="3057739"/>
              <a:ext cx="2124075" cy="435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600" dirty="0">
                  <a:latin typeface="Calibri" panose="020F0502020204030204" pitchFamily="34" charset="0"/>
                </a:rPr>
                <a:t>Kick: </a:t>
              </a:r>
              <a:r>
                <a:rPr lang="el-GR" altLang="de-DE" sz="1600" dirty="0">
                  <a:latin typeface="Calibri" panose="020F0502020204030204" pitchFamily="34" charset="0"/>
                  <a:cs typeface="Times New Roman" pitchFamily="18" charset="0"/>
                </a:rPr>
                <a:t>Δ</a:t>
              </a:r>
              <a:r>
                <a:rPr lang="en-US" altLang="de-DE" sz="1600" b="1" i="1" dirty="0">
                  <a:latin typeface="Calibri" panose="020F0502020204030204" pitchFamily="34" charset="0"/>
                </a:rPr>
                <a:t>x’ = - x/f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3479558" y="2278062"/>
              <a:ext cx="719137" cy="435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1600" b="1" i="1" dirty="0">
                  <a:latin typeface="Calibri" panose="020F0502020204030204" pitchFamily="34" charset="0"/>
                </a:rPr>
                <a:t>s</a:t>
              </a:r>
            </a:p>
          </p:txBody>
        </p: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>
              <a:off x="395288" y="1771651"/>
              <a:ext cx="3887787" cy="1709738"/>
              <a:chOff x="249" y="1116"/>
              <a:chExt cx="2449" cy="1077"/>
            </a:xfrm>
          </p:grpSpPr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873" y="1205"/>
                <a:ext cx="115" cy="988"/>
              </a:xfrm>
              <a:custGeom>
                <a:avLst/>
                <a:gdLst>
                  <a:gd name="T0" fmla="*/ 0 w 219"/>
                  <a:gd name="T1" fmla="*/ 0 h 1224"/>
                  <a:gd name="T2" fmla="*/ 136 w 219"/>
                  <a:gd name="T3" fmla="*/ 263 h 1224"/>
                  <a:gd name="T4" fmla="*/ 218 w 219"/>
                  <a:gd name="T5" fmla="*/ 647 h 1224"/>
                  <a:gd name="T6" fmla="*/ 127 w 219"/>
                  <a:gd name="T7" fmla="*/ 1022 h 1224"/>
                  <a:gd name="T8" fmla="*/ 3 w 219"/>
                  <a:gd name="T9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1224">
                    <a:moveTo>
                      <a:pt x="0" y="0"/>
                    </a:moveTo>
                    <a:cubicBezTo>
                      <a:pt x="23" y="44"/>
                      <a:pt x="100" y="155"/>
                      <a:pt x="136" y="263"/>
                    </a:cubicBezTo>
                    <a:cubicBezTo>
                      <a:pt x="172" y="371"/>
                      <a:pt x="219" y="521"/>
                      <a:pt x="218" y="647"/>
                    </a:cubicBezTo>
                    <a:cubicBezTo>
                      <a:pt x="217" y="773"/>
                      <a:pt x="163" y="926"/>
                      <a:pt x="127" y="1022"/>
                    </a:cubicBezTo>
                    <a:cubicBezTo>
                      <a:pt x="91" y="1118"/>
                      <a:pt x="29" y="1182"/>
                      <a:pt x="3" y="1224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1111" y="1116"/>
                <a:ext cx="1587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:r>
                  <a:rPr lang="en-US" altLang="de-DE" sz="1400" b="1" dirty="0">
                    <a:latin typeface="Calibri" panose="020F0502020204030204" pitchFamily="34" charset="0"/>
                  </a:rPr>
                  <a:t>Horizontal focusing:</a:t>
                </a:r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49" y="1706"/>
                <a:ext cx="22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49" y="1343"/>
                <a:ext cx="63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884" y="1343"/>
                <a:ext cx="1543" cy="49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>
                <a:off x="249" y="1525"/>
                <a:ext cx="635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>
                <a:off x="884" y="1525"/>
                <a:ext cx="1543" cy="27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auto">
              <a:xfrm>
                <a:off x="884" y="1343"/>
                <a:ext cx="131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5" name="Text Box 26"/>
              <p:cNvSpPr txBox="1">
                <a:spLocks noChangeArrowheads="1"/>
              </p:cNvSpPr>
              <p:nvPr/>
            </p:nvSpPr>
            <p:spPr bwMode="auto">
              <a:xfrm>
                <a:off x="1429" y="1298"/>
                <a:ext cx="499" cy="2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:r>
                  <a:rPr lang="el-GR" altLang="de-DE" sz="1600" dirty="0">
                    <a:latin typeface="Calibri" panose="020F0502020204030204" pitchFamily="34" charset="0"/>
                    <a:cs typeface="Times New Roman" pitchFamily="18" charset="0"/>
                  </a:rPr>
                  <a:t>Δ</a:t>
                </a:r>
                <a:r>
                  <a:rPr lang="en-US" altLang="de-DE" sz="1600" b="1" i="1" dirty="0">
                    <a:latin typeface="Calibri" panose="020F0502020204030204" pitchFamily="34" charset="0"/>
                  </a:rPr>
                  <a:t>x’ </a:t>
                </a:r>
              </a:p>
            </p:txBody>
          </p:sp>
          <p:sp>
            <p:nvSpPr>
              <p:cNvPr id="26" name="Text Box 55"/>
              <p:cNvSpPr txBox="1">
                <a:spLocks noChangeArrowheads="1"/>
              </p:cNvSpPr>
              <p:nvPr/>
            </p:nvSpPr>
            <p:spPr bwMode="auto">
              <a:xfrm>
                <a:off x="1816" y="1414"/>
                <a:ext cx="453" cy="2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de-DE" sz="1600" b="1" i="1" dirty="0">
                    <a:latin typeface="Calibri" panose="020F0502020204030204" pitchFamily="34" charset="0"/>
                  </a:rPr>
                  <a:t>f</a:t>
                </a:r>
              </a:p>
            </p:txBody>
          </p:sp>
        </p:grpSp>
      </p:grp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473105"/>
              </p:ext>
            </p:extLst>
          </p:nvPr>
        </p:nvGraphicFramePr>
        <p:xfrm>
          <a:off x="6047692" y="2315609"/>
          <a:ext cx="29876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6" name="Equation" r:id="rId8" imgW="1600200" imgH="457200" progId="Equation.3">
                  <p:embed/>
                </p:oleObj>
              </mc:Choice>
              <mc:Fallback>
                <p:oleObj name="Equation" r:id="rId8" imgW="1600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692" y="2315609"/>
                        <a:ext cx="2987675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351363"/>
              </p:ext>
            </p:extLst>
          </p:nvPr>
        </p:nvGraphicFramePr>
        <p:xfrm>
          <a:off x="6040991" y="3743227"/>
          <a:ext cx="2870200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7" name="Equation" r:id="rId10" imgW="1536480" imgH="457200" progId="Equation.3">
                  <p:embed/>
                </p:oleObj>
              </mc:Choice>
              <mc:Fallback>
                <p:oleObj name="Equation" r:id="rId10" imgW="1536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0991" y="3743227"/>
                        <a:ext cx="2870200" cy="852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Ellipse 27"/>
          <p:cNvSpPr/>
          <p:nvPr/>
        </p:nvSpPr>
        <p:spPr bwMode="auto">
          <a:xfrm>
            <a:off x="2158095" y="4287558"/>
            <a:ext cx="259766" cy="51935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9" name="Freeform 18"/>
          <p:cNvSpPr>
            <a:spLocks/>
          </p:cNvSpPr>
          <p:nvPr/>
        </p:nvSpPr>
        <p:spPr bwMode="auto">
          <a:xfrm rot="10800000">
            <a:off x="6893680" y="4889988"/>
            <a:ext cx="144340" cy="1220185"/>
          </a:xfrm>
          <a:custGeom>
            <a:avLst/>
            <a:gdLst>
              <a:gd name="T0" fmla="*/ 0 w 219"/>
              <a:gd name="T1" fmla="*/ 0 h 1224"/>
              <a:gd name="T2" fmla="*/ 136 w 219"/>
              <a:gd name="T3" fmla="*/ 263 h 1224"/>
              <a:gd name="T4" fmla="*/ 218 w 219"/>
              <a:gd name="T5" fmla="*/ 647 h 1224"/>
              <a:gd name="T6" fmla="*/ 127 w 219"/>
              <a:gd name="T7" fmla="*/ 1022 h 1224"/>
              <a:gd name="T8" fmla="*/ 3 w 219"/>
              <a:gd name="T9" fmla="*/ 1224 h 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1224">
                <a:moveTo>
                  <a:pt x="0" y="0"/>
                </a:moveTo>
                <a:cubicBezTo>
                  <a:pt x="23" y="44"/>
                  <a:pt x="100" y="155"/>
                  <a:pt x="136" y="263"/>
                </a:cubicBezTo>
                <a:cubicBezTo>
                  <a:pt x="172" y="371"/>
                  <a:pt x="219" y="521"/>
                  <a:pt x="218" y="647"/>
                </a:cubicBezTo>
                <a:cubicBezTo>
                  <a:pt x="217" y="773"/>
                  <a:pt x="163" y="926"/>
                  <a:pt x="127" y="1022"/>
                </a:cubicBezTo>
                <a:cubicBezTo>
                  <a:pt x="91" y="1118"/>
                  <a:pt x="29" y="1182"/>
                  <a:pt x="3" y="1224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887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9" grpId="0" animBg="1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4134</Words>
  <Application>Microsoft Office PowerPoint</Application>
  <PresentationFormat>Bildschirmpräsentation (4:3)</PresentationFormat>
  <Paragraphs>684</Paragraphs>
  <Slides>43</Slides>
  <Notes>25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43</vt:i4>
      </vt:variant>
    </vt:vector>
  </HeadingPairs>
  <TitlesOfParts>
    <vt:vector size="54" baseType="lpstr">
      <vt:lpstr>Arial</vt:lpstr>
      <vt:lpstr>Calibri</vt:lpstr>
      <vt:lpstr>Cambria</vt:lpstr>
      <vt:lpstr>Cambria Math</vt:lpstr>
      <vt:lpstr>Comic Sans MS</vt:lpstr>
      <vt:lpstr>Symbol</vt:lpstr>
      <vt:lpstr>Times</vt:lpstr>
      <vt:lpstr>Times New Roman</vt:lpstr>
      <vt:lpstr>Wingdings</vt:lpstr>
      <vt:lpstr>gsi-folienmaster-2014-II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769</cp:revision>
  <cp:lastPrinted>2015-02-23T16:31:41Z</cp:lastPrinted>
  <dcterms:created xsi:type="dcterms:W3CDTF">2001-11-19T11:22:51Z</dcterms:created>
  <dcterms:modified xsi:type="dcterms:W3CDTF">2025-03-02T21:02:55Z</dcterms:modified>
</cp:coreProperties>
</file>